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Oswald Medium"/>
      <p:regular r:id="rId16"/>
      <p:bold r:id="rId17"/>
    </p:embeddedFont>
    <p:embeddedFont>
      <p:font typeface="Lobster"/>
      <p:regular r:id="rId18"/>
    </p:embeddedFont>
    <p:embeddedFont>
      <p:font typeface="Quattrocento Sans"/>
      <p:regular r:id="rId19"/>
      <p:bold r:id="rId20"/>
      <p:italic r:id="rId21"/>
      <p:boldItalic r:id="rId22"/>
    </p:embeddedFont>
    <p:embeddedFont>
      <p:font typeface="Oswald SemiBold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22" Type="http://schemas.openxmlformats.org/officeDocument/2006/relationships/font" Target="fonts/QuattrocentoSans-boldItalic.fntdata"/><Relationship Id="rId21" Type="http://schemas.openxmlformats.org/officeDocument/2006/relationships/font" Target="fonts/QuattrocentoSans-italic.fntdata"/><Relationship Id="rId24" Type="http://schemas.openxmlformats.org/officeDocument/2006/relationships/font" Target="fonts/OswaldSemiBold-bold.fntdata"/><Relationship Id="rId23" Type="http://schemas.openxmlformats.org/officeDocument/2006/relationships/font" Target="fonts/Oswald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19" Type="http://schemas.openxmlformats.org/officeDocument/2006/relationships/font" Target="fonts/QuattrocentoSans-regular.fntdata"/><Relationship Id="rId18" Type="http://schemas.openxmlformats.org/officeDocument/2006/relationships/font" Target="fonts/Lob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28af8ba0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4628af8ba0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498ae225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498ae2253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8ae225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498ae2253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8ae225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498ae2253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28af8ba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628af8ba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in">
  <p:cSld name="1_Mai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17716" y="201707"/>
            <a:ext cx="10232571" cy="32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1422743" y="6611471"/>
            <a:ext cx="616857" cy="2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176"/>
              </a:spcBef>
              <a:spcAft>
                <a:spcPts val="0"/>
              </a:spcAft>
              <a:buClr>
                <a:srgbClr val="A5A5A5"/>
              </a:buClr>
              <a:buSzPts val="794"/>
              <a:buFont typeface="Arial"/>
              <a:buNone/>
              <a:defRPr b="0" i="0" sz="882" u="none" cap="none" strike="noStrik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None/>
              <a:defRPr b="0" i="0" sz="1676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  <a:defRPr b="0" i="0" sz="1323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7"/>
              </a:spcBef>
              <a:spcAft>
                <a:spcPts val="0"/>
              </a:spcAft>
              <a:buClr>
                <a:srgbClr val="000000"/>
              </a:buClr>
              <a:buSzPts val="1112"/>
              <a:buFont typeface="Arial"/>
              <a:buNone/>
              <a:defRPr b="0" i="0" sz="1235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1120222" y="6659245"/>
            <a:ext cx="788894" cy="9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>
  <p:cSld name="Section divi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930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3509" y="6279049"/>
            <a:ext cx="1463040" cy="3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-1" y="0"/>
            <a:ext cx="10473508" cy="68580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400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129050" lIns="161325" spcFirstLastPara="1" rIns="161325" wrap="square" tIns="12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7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17716" y="2100849"/>
            <a:ext cx="8380489" cy="6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776"/>
              </a:spcBef>
              <a:spcAft>
                <a:spcPts val="0"/>
              </a:spcAft>
              <a:buClr>
                <a:schemeClr val="lt1"/>
              </a:buClr>
              <a:buSzPts val="3494"/>
              <a:buFont typeface="Arial"/>
              <a:buNone/>
              <a:defRPr b="0" i="0" sz="3882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24383" lvl="1" marL="9144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•"/>
              <a:defRPr b="0" i="0" sz="1676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209" lvl="3" marL="18288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  <a:defRPr b="0" i="0" sz="1323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9180" lvl="4" marL="2286000" marR="0" rtl="0" algn="l">
              <a:lnSpc>
                <a:spcPct val="100000"/>
              </a:lnSpc>
              <a:spcBef>
                <a:spcPts val="247"/>
              </a:spcBef>
              <a:spcAft>
                <a:spcPts val="0"/>
              </a:spcAft>
              <a:buClr>
                <a:srgbClr val="000000"/>
              </a:buClr>
              <a:buSzPts val="1112"/>
              <a:buFont typeface="Arial"/>
              <a:buChar char="•"/>
              <a:defRPr b="0" i="0" sz="1235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4000" y="201706"/>
            <a:ext cx="11684000" cy="325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7"/>
              <a:buFont typeface="Quattrocento Sans"/>
              <a:buNone/>
              <a:defRPr b="0" i="0" sz="2117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254000" y="6659245"/>
            <a:ext cx="160816" cy="9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59175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6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20222" y="6659245"/>
            <a:ext cx="788894" cy="9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706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7896">
          <p15:clr>
            <a:srgbClr val="F26B43"/>
          </p15:clr>
        </p15:guide>
        <p15:guide id="3" orient="horz" pos="408">
          <p15:clr>
            <a:srgbClr val="F26B43"/>
          </p15:clr>
        </p15:guide>
        <p15:guide id="4" pos="144">
          <p15:clr>
            <a:srgbClr val="F26B43"/>
          </p15:clr>
        </p15:guide>
        <p15:guide id="5" orient="horz" pos="720">
          <p15:clr>
            <a:srgbClr val="F26B43"/>
          </p15:clr>
        </p15:guide>
        <p15:guide id="6" orient="horz" pos="4704">
          <p15:clr>
            <a:srgbClr val="F26B43"/>
          </p15:clr>
        </p15:guide>
        <p15:guide id="7" pos="4032">
          <p15:clr>
            <a:srgbClr val="F26B43"/>
          </p15:clr>
        </p15:guide>
        <p15:guide id="8" pos="576">
          <p15:clr>
            <a:srgbClr val="F26B43"/>
          </p15:clr>
        </p15:guide>
        <p15:guide id="9" pos="1152">
          <p15:clr>
            <a:srgbClr val="F26B43"/>
          </p15:clr>
        </p15:guide>
        <p15:guide id="10" pos="1728">
          <p15:clr>
            <a:srgbClr val="F26B43"/>
          </p15:clr>
        </p15:guide>
        <p15:guide id="11" pos="2304">
          <p15:clr>
            <a:srgbClr val="F26B43"/>
          </p15:clr>
        </p15:guide>
        <p15:guide id="12" pos="2880">
          <p15:clr>
            <a:srgbClr val="F26B43"/>
          </p15:clr>
        </p15:guide>
        <p15:guide id="13" pos="3456">
          <p15:clr>
            <a:srgbClr val="F26B43"/>
          </p15:clr>
        </p15:guide>
        <p15:guide id="14" pos="4608">
          <p15:clr>
            <a:srgbClr val="F26B43"/>
          </p15:clr>
        </p15:guide>
        <p15:guide id="15" pos="5184">
          <p15:clr>
            <a:srgbClr val="F26B43"/>
          </p15:clr>
        </p15:guide>
        <p15:guide id="16" pos="5760">
          <p15:clr>
            <a:srgbClr val="F26B43"/>
          </p15:clr>
        </p15:guide>
        <p15:guide id="17" pos="6336">
          <p15:clr>
            <a:srgbClr val="F26B43"/>
          </p15:clr>
        </p15:guide>
        <p15:guide id="18" pos="6912">
          <p15:clr>
            <a:srgbClr val="F26B43"/>
          </p15:clr>
        </p15:guide>
        <p15:guide id="19" pos="7488">
          <p15:clr>
            <a:srgbClr val="F26B43"/>
          </p15:clr>
        </p15:guide>
        <p15:guide id="20" orient="horz" pos="4176">
          <p15:clr>
            <a:srgbClr val="F26B43"/>
          </p15:clr>
        </p15:guide>
        <p15:guide id="21" orient="horz" pos="3600">
          <p15:clr>
            <a:srgbClr val="F26B43"/>
          </p15:clr>
        </p15:guide>
        <p15:guide id="22" orient="horz" pos="3024">
          <p15:clr>
            <a:srgbClr val="F26B43"/>
          </p15:clr>
        </p15:guide>
        <p15:guide id="23" orient="horz" pos="2448">
          <p15:clr>
            <a:srgbClr val="F26B43"/>
          </p15:clr>
        </p15:guide>
        <p15:guide id="24" orient="horz" pos="1872">
          <p15:clr>
            <a:srgbClr val="F26B43"/>
          </p15:clr>
        </p15:guide>
        <p15:guide id="25" orient="horz" pos="1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4294967295" type="title"/>
          </p:nvPr>
        </p:nvSpPr>
        <p:spPr>
          <a:xfrm>
            <a:off x="568047" y="3064124"/>
            <a:ext cx="5079741" cy="332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lang="en-US"/>
              <a:t>Team Name: </a:t>
            </a:r>
            <a:r>
              <a:rPr lang="en-US">
                <a:solidFill>
                  <a:srgbClr val="1155CC"/>
                </a:solidFill>
              </a:rPr>
              <a:t>404 NOT FOUND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422743" y="6611471"/>
            <a:ext cx="616857" cy="2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065" y="343818"/>
            <a:ext cx="5453251" cy="2001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589056" y="4006388"/>
            <a:ext cx="5079741" cy="2709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Participant Names: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2117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Saad Pasta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2117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Muhammad Shahzaib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</a:t>
            </a: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Muhammad</a:t>
            </a: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Aun ullah Khan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</a:t>
            </a: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Muhammad</a:t>
            </a: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2117" u="none" cap="none" strike="noStrike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Sule</a:t>
            </a:r>
            <a:r>
              <a:rPr lang="en-US" sz="2117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</a:t>
            </a:r>
            <a:r>
              <a:rPr b="0" i="0" lang="en-US" sz="2117" u="none" cap="none" strike="noStrike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Syed Basit Mehdi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6245404" y="4305927"/>
            <a:ext cx="5976165" cy="2634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technologies does your solution leverage?:</a:t>
            </a:r>
            <a:endParaRPr/>
          </a:p>
          <a:p>
            <a:pPr indent="-336145" lvl="0" marL="336145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3C78D8"/>
              </a:buClr>
              <a:buSzPts val="2117"/>
              <a:buFont typeface="Arial"/>
              <a:buChar char="•"/>
            </a:pP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React</a:t>
            </a:r>
            <a:endParaRPr>
              <a:solidFill>
                <a:srgbClr val="3C78D8"/>
              </a:solidFill>
            </a:endParaRPr>
          </a:p>
          <a:p>
            <a:pPr indent="-336145" lvl="0" marL="336145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Arial"/>
              <a:buChar char="•"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React-Native</a:t>
            </a:r>
            <a:endParaRPr>
              <a:solidFill>
                <a:srgbClr val="3C78D8"/>
              </a:solidFill>
            </a:endParaRPr>
          </a:p>
          <a:p>
            <a:pPr indent="-336145" lvl="0" marL="336145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Arial"/>
              <a:buChar char="•"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Redux</a:t>
            </a:r>
            <a:endParaRPr>
              <a:solidFill>
                <a:srgbClr val="3C78D8"/>
              </a:solidFill>
            </a:endParaRPr>
          </a:p>
          <a:p>
            <a:pPr indent="-336145" lvl="0" marL="336145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Arial"/>
              <a:buChar char="•"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Firebase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17"/>
              <a:buFont typeface="Quattrocento Sans"/>
              <a:buNone/>
            </a:pPr>
            <a:r>
              <a:t/>
            </a:r>
            <a:endParaRPr b="0" i="0" sz="2117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6245404" y="3064125"/>
            <a:ext cx="5976165" cy="32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117"/>
              <a:buFont typeface="Quattrocento Sans"/>
              <a:buNone/>
            </a:pPr>
            <a:r>
              <a:rPr b="0" i="0" lang="en-US" sz="2117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Challenge Theme: </a:t>
            </a:r>
            <a:r>
              <a:rPr b="0" i="0" lang="en-US" sz="2117" u="none" cap="none" strike="noStrike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Smart Waste And S</a:t>
            </a:r>
            <a:r>
              <a:rPr lang="en-US" sz="2117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ewage </a:t>
            </a:r>
            <a:r>
              <a:rPr lang="en-US" sz="2117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Management</a:t>
            </a:r>
            <a:r>
              <a:rPr lang="en-US" sz="2117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Service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1954833" y="2393151"/>
            <a:ext cx="6979717" cy="51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8C5"/>
              </a:buClr>
              <a:buSzPts val="1568"/>
              <a:buFont typeface="Quattrocento Sans"/>
              <a:buNone/>
            </a:pPr>
            <a:r>
              <a:rPr b="0" i="1" lang="en-US" sz="1568" u="none" cap="none" strike="noStrike">
                <a:solidFill>
                  <a:srgbClr val="4668C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 30</a:t>
            </a:r>
            <a:r>
              <a:rPr b="0" baseline="30000" i="1" lang="en-US" sz="1568" u="none" cap="none" strike="noStrike">
                <a:solidFill>
                  <a:srgbClr val="4668C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</a:t>
            </a:r>
            <a:r>
              <a:rPr b="0" i="1" lang="en-US" sz="1568" u="none" cap="none" strike="noStrike">
                <a:solidFill>
                  <a:srgbClr val="4668C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Dec 2</a:t>
            </a:r>
            <a:r>
              <a:rPr b="0" baseline="30000" i="1" lang="en-US" sz="1568" u="none" cap="none" strike="noStrike">
                <a:solidFill>
                  <a:srgbClr val="4668C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nd</a:t>
            </a:r>
            <a:r>
              <a:rPr b="0" i="1" lang="en-US" sz="1568" u="none" cap="none" strike="noStrike">
                <a:solidFill>
                  <a:srgbClr val="4668C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2018 | National Incubation Center, Karachi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Quattrocento Sans"/>
              <a:buNone/>
            </a:pPr>
            <a:r>
              <a:t/>
            </a:r>
            <a:endParaRPr b="0" i="0" sz="1765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1422743" y="6611471"/>
            <a:ext cx="616857" cy="2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>
            <p:ph idx="4294967295" type="title"/>
          </p:nvPr>
        </p:nvSpPr>
        <p:spPr>
          <a:xfrm>
            <a:off x="269239" y="331665"/>
            <a:ext cx="9945229" cy="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Sustainability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62686" y="1029974"/>
            <a:ext cx="11734777" cy="1054389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65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your team committed to scaling/deploying your application beyond this hackathon?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rPr b="0" i="0" lang="en-US" sz="1765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your app be adopted by users (govt/citizens/media) &amp; its usage bee sustained over time?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18643" y="2311516"/>
            <a:ext cx="11205310" cy="42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27420" y="2308469"/>
            <a:ext cx="11205310" cy="42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76824" y="2339301"/>
            <a:ext cx="11205310" cy="42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93345" y="2264599"/>
            <a:ext cx="11205310" cy="42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have to socialize this product to people of Karachi at startup purpose ,manage to work all over Pakistan.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waste is a main problem of karachi for both citizens and govt.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1422743" y="6611471"/>
            <a:ext cx="616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>
            <p:ph idx="4294967295" type="title"/>
          </p:nvPr>
        </p:nvSpPr>
        <p:spPr>
          <a:xfrm>
            <a:off x="269239" y="331665"/>
            <a:ext cx="994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Sustainability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62686" y="1029974"/>
            <a:ext cx="117348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rPr b="0" i="0" lang="en-US" sz="1765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you have a business model?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418643" y="2311516"/>
            <a:ext cx="112053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527420" y="2308469"/>
            <a:ext cx="112053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76824" y="2339301"/>
            <a:ext cx="112053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914525"/>
            <a:ext cx="9144000" cy="46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422743" y="6611471"/>
            <a:ext cx="616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4294967295" type="title"/>
          </p:nvPr>
        </p:nvSpPr>
        <p:spPr>
          <a:xfrm>
            <a:off x="269239" y="331665"/>
            <a:ext cx="994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Problem-Solution Fit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62675" y="1029977"/>
            <a:ext cx="11734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your well-defined solution?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269241" y="1747880"/>
            <a:ext cx="11205300" cy="4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3963750" y="1512675"/>
            <a:ext cx="4874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obster"/>
                <a:ea typeface="Lobster"/>
                <a:cs typeface="Lobster"/>
                <a:sym typeface="Lobster"/>
              </a:rPr>
              <a:t>Trash To Cash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0" y="1728262"/>
            <a:ext cx="3791375" cy="37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4822800" y="2667900"/>
            <a:ext cx="7369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C78D8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Provide Easy Access To </a:t>
            </a:r>
            <a:r>
              <a:rPr lang="en-US" sz="2800">
                <a:solidFill>
                  <a:srgbClr val="3C78D8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Reusable</a:t>
            </a:r>
            <a:r>
              <a:rPr lang="en-US" sz="2800">
                <a:solidFill>
                  <a:srgbClr val="3C78D8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Trash And Waste</a:t>
            </a:r>
            <a:endParaRPr sz="2800">
              <a:solidFill>
                <a:srgbClr val="3C78D8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C78D8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 Medium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Scavengers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swald Medium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KMC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swald Medium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Solid Waste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Management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Department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swald Medium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Recycling Companies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1422743" y="6611471"/>
            <a:ext cx="616857" cy="2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4294967295" type="title"/>
          </p:nvPr>
        </p:nvSpPr>
        <p:spPr>
          <a:xfrm>
            <a:off x="269239" y="331665"/>
            <a:ext cx="9945229" cy="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Problem-Solution Fit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228611" y="814423"/>
            <a:ext cx="11734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does your solution mitigate the challenge theme issue?</a:t>
            </a:r>
            <a:endParaRPr sz="2400"/>
          </a:p>
        </p:txBody>
      </p:sp>
      <p:sp>
        <p:nvSpPr>
          <p:cNvPr id="50" name="Google Shape;50;p7"/>
          <p:cNvSpPr txBox="1"/>
          <p:nvPr/>
        </p:nvSpPr>
        <p:spPr>
          <a:xfrm>
            <a:off x="228600" y="879575"/>
            <a:ext cx="112053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MITIGATION OF THEME ISSUE</a:t>
            </a:r>
            <a:r>
              <a:rPr lang="en-US" sz="2353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235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sz="235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-US" sz="30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Issues</a:t>
            </a:r>
            <a:endParaRPr b="1" sz="3000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8015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505050"/>
              </a:buClr>
              <a:buSzPts val="2353"/>
              <a:buFont typeface="Quattrocento Sans"/>
              <a:buChar char="●"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proper system of waste Management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801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353"/>
              <a:buFont typeface="Quattrocento Sans"/>
              <a:buChar char="●"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Peoples dont know the value of trash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1" lang="en-US" sz="30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</a:t>
            </a:r>
            <a:endParaRPr b="1" sz="3000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8015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505050"/>
              </a:buClr>
              <a:buSzPts val="2353"/>
              <a:buFont typeface="Quattrocento Sans"/>
              <a:buChar char="●"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will introduce Efficient Waste Management System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801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353"/>
              <a:buFont typeface="Quattrocento Sans"/>
              <a:buChar char="●"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People will get Benefit from their trash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Someone Trash Is Another </a:t>
            </a:r>
            <a:r>
              <a:rPr b="1" lang="en-US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Man's</a:t>
            </a:r>
            <a:r>
              <a:rPr b="1" lang="en-US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Treasure</a:t>
            </a:r>
            <a:endParaRPr b="1" i="0" sz="3000" u="none" cap="none" strike="noStrike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1422743" y="6611471"/>
            <a:ext cx="616857" cy="2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4294967295" type="title"/>
          </p:nvPr>
        </p:nvSpPr>
        <p:spPr>
          <a:xfrm>
            <a:off x="269239" y="331665"/>
            <a:ext cx="9945229" cy="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Potential Impact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269261" y="879573"/>
            <a:ext cx="11734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 your application solve a widespread community problem?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18650" y="1453700"/>
            <a:ext cx="11205300" cy="5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911100" y="1284625"/>
            <a:ext cx="4369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Oswald"/>
                <a:ea typeface="Oswald"/>
                <a:cs typeface="Oswald"/>
                <a:sym typeface="Oswald"/>
              </a:rPr>
              <a:t>Municipal waste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812850" y="5524025"/>
            <a:ext cx="8653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 SemiBold"/>
                <a:ea typeface="Oswald SemiBold"/>
                <a:cs typeface="Oswald SemiBold"/>
                <a:sym typeface="Oswald SemiBold"/>
              </a:rPr>
              <a:t>Provide Solution For 33.33% Not Picked </a:t>
            </a:r>
            <a:r>
              <a:rPr lang="en-US" sz="2400">
                <a:latin typeface="Oswald SemiBold"/>
                <a:ea typeface="Oswald SemiBold"/>
                <a:cs typeface="Oswald SemiBold"/>
                <a:sym typeface="Oswald SemiBold"/>
              </a:rPr>
              <a:t>Recyclable</a:t>
            </a:r>
            <a:r>
              <a:rPr lang="en-US" sz="2400"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en-US" sz="2400">
                <a:latin typeface="Oswald SemiBold"/>
                <a:ea typeface="Oswald SemiBold"/>
                <a:cs typeface="Oswald SemiBold"/>
                <a:sym typeface="Oswald SemiBold"/>
              </a:rPr>
              <a:t>Material</a:t>
            </a:r>
            <a:r>
              <a:rPr lang="en-US" sz="2400"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 sz="24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875" y="2008583"/>
            <a:ext cx="10150649" cy="351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1422743" y="6611471"/>
            <a:ext cx="616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>
            <p:ph idx="4294967295" type="title"/>
          </p:nvPr>
        </p:nvSpPr>
        <p:spPr>
          <a:xfrm>
            <a:off x="269239" y="331665"/>
            <a:ext cx="994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Potential Impact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228611" y="814373"/>
            <a:ext cx="11734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there any market research on the problem and solution?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418650" y="2057400"/>
            <a:ext cx="11205300" cy="4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656"/>
              </a:buClr>
              <a:buSzPts val="2400"/>
              <a:buFont typeface="Oswald"/>
              <a:buChar char="●"/>
            </a:pPr>
            <a:r>
              <a:rPr b="1" lang="en-US" sz="2400">
                <a:solidFill>
                  <a:srgbClr val="58565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Karachi is producing 25 percent of Pakistan’s total waste per year.</a:t>
            </a:r>
            <a:endParaRPr b="1" sz="2400">
              <a:solidFill>
                <a:srgbClr val="58565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8565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585656"/>
              </a:buClr>
              <a:buSzPts val="2400"/>
              <a:buFont typeface="Oswald"/>
              <a:buChar char="●"/>
            </a:pPr>
            <a:r>
              <a:rPr b="1" lang="en-US" sz="2400">
                <a:solidFill>
                  <a:srgbClr val="58565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Today, the recycling industry must be valued at Rs. 4 billion per annum. But the number of people it employs is unclear.</a:t>
            </a:r>
            <a:endParaRPr b="1" sz="2400">
              <a:solidFill>
                <a:srgbClr val="58565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8565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212121"/>
              </a:buClr>
              <a:buSzPts val="1400"/>
              <a:buChar char="❖"/>
            </a:pPr>
            <a:r>
              <a:rPr lang="en-US" sz="2400">
                <a:solidFill>
                  <a:srgbClr val="212121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Green Earth Recycling Company utilises 300 tons per month of waste shopping bags and packaging plastics and 300 tons per month of scrap rubber, including tyres.</a:t>
            </a:r>
            <a:endParaRPr i="0" sz="2400" u="none" cap="none" strike="noStrike">
              <a:solidFill>
                <a:srgbClr val="50505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1422743" y="6611471"/>
            <a:ext cx="616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>
            <p:ph idx="4294967295" type="title"/>
          </p:nvPr>
        </p:nvSpPr>
        <p:spPr>
          <a:xfrm>
            <a:off x="269239" y="331665"/>
            <a:ext cx="994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Potential Impact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28611" y="456623"/>
            <a:ext cx="11734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the solution be scaled easily to actual deployment in the real world?</a:t>
            </a:r>
            <a:endParaRPr sz="2400"/>
          </a:p>
        </p:txBody>
      </p:sp>
      <p:sp>
        <p:nvSpPr>
          <p:cNvPr id="80" name="Google Shape;80;p10"/>
          <p:cNvSpPr txBox="1"/>
          <p:nvPr/>
        </p:nvSpPr>
        <p:spPr>
          <a:xfrm>
            <a:off x="418650" y="1631877"/>
            <a:ext cx="11205300" cy="4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DEPLOYMENT OF SOLUTION IN REAL WORLD</a:t>
            </a:r>
            <a:endParaRPr b="1" sz="36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8015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505050"/>
              </a:buClr>
              <a:buSzPts val="2353"/>
              <a:buFont typeface="Quattrocento Sans"/>
              <a:buChar char="➢"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of the benefit which people will get is that they will </a:t>
            </a:r>
            <a:b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very easily contribute their role in making country clean.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8015" lvl="0" marL="45720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505050"/>
              </a:buClr>
              <a:buSzPts val="2353"/>
              <a:buFont typeface="Quattrocento Sans"/>
              <a:buChar char="➢"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Second benefit which they will get is a reward which they</a:t>
            </a:r>
            <a:b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will get in return of their waste.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lang="en-US" sz="2353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So, we are confident that our idea will definitely work.</a:t>
            </a:r>
            <a:endParaRPr sz="2353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1422743" y="6611471"/>
            <a:ext cx="616857" cy="2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4294967295" type="title"/>
          </p:nvPr>
        </p:nvSpPr>
        <p:spPr>
          <a:xfrm>
            <a:off x="269239" y="331665"/>
            <a:ext cx="9945229" cy="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Novelty &amp; Learning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418643" y="2311516"/>
            <a:ext cx="11205310" cy="42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493345" y="1487706"/>
            <a:ext cx="112053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Quattrocento Sans"/>
              <a:buChar char="●"/>
            </a:pP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are giving easy solution of waste to the citizens &amp; govt. .</a:t>
            </a:r>
            <a:endParaRPr b="1" sz="3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Quattrocento Sans"/>
              <a:buChar char="●"/>
            </a:pP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are also giving easy </a:t>
            </a: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excess</a:t>
            </a: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waste to the recycling companies.</a:t>
            </a:r>
            <a:endParaRPr b="1" sz="3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1422743" y="6611471"/>
            <a:ext cx="616857" cy="2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 txBox="1"/>
          <p:nvPr>
            <p:ph idx="4294967295" type="title"/>
          </p:nvPr>
        </p:nvSpPr>
        <p:spPr>
          <a:xfrm>
            <a:off x="269239" y="331665"/>
            <a:ext cx="9945229" cy="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Prototype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262675" y="1029975"/>
            <a:ext cx="11734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65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easy to use is your applicati</a:t>
            </a:r>
            <a:r>
              <a:rPr b="0" i="0" lang="en-US" sz="1765" u="none" cap="none" strike="noStrike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on?</a:t>
            </a:r>
            <a:endParaRPr/>
          </a:p>
        </p:txBody>
      </p:sp>
      <p:sp>
        <p:nvSpPr>
          <p:cNvPr id="98" name="Google Shape;98;p12"/>
          <p:cNvSpPr txBox="1"/>
          <p:nvPr/>
        </p:nvSpPr>
        <p:spPr>
          <a:xfrm>
            <a:off x="418643" y="2311516"/>
            <a:ext cx="11205310" cy="42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27420" y="2308469"/>
            <a:ext cx="11205310" cy="42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676825" y="1809748"/>
            <a:ext cx="11205300" cy="4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EASY USAGE</a:t>
            </a:r>
            <a:endParaRPr b="1" i="0" sz="3600" u="none" cap="none" strike="noStrike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588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Quattrocento Sans"/>
              <a:buChar char="●"/>
            </a:pP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</a:t>
            </a: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login through facebook account</a:t>
            </a:r>
            <a:endParaRPr b="1" sz="3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Quattrocento Sans"/>
              <a:buChar char="●"/>
            </a:pP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Garbage</a:t>
            </a: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post submission i</a:t>
            </a: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 as easy as facebook post.</a:t>
            </a:r>
            <a:endParaRPr b="1" sz="3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Quattrocento Sans"/>
              <a:buChar char="●"/>
            </a:pPr>
            <a:r>
              <a:rPr b="1" lang="en-US" sz="3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Urdu translation of all options that will help local users to understand.</a:t>
            </a:r>
            <a:endParaRPr b="1" sz="3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1422743" y="6611471"/>
            <a:ext cx="616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94"/>
              <a:buNone/>
            </a:pPr>
            <a:r>
              <a:t/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08" y="124980"/>
            <a:ext cx="2056169" cy="7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4294967295" type="title"/>
          </p:nvPr>
        </p:nvSpPr>
        <p:spPr>
          <a:xfrm>
            <a:off x="269239" y="331665"/>
            <a:ext cx="994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7"/>
              <a:buFont typeface="Quattrocento Sans"/>
              <a:buNone/>
            </a:pPr>
            <a:r>
              <a:rPr lang="en-US" sz="3137"/>
              <a:t>Civic Tech Hackathon 2018 | </a:t>
            </a:r>
            <a:r>
              <a:rPr lang="en-US" sz="3137">
                <a:latin typeface="Quattrocento Sans"/>
                <a:ea typeface="Quattrocento Sans"/>
                <a:cs typeface="Quattrocento Sans"/>
                <a:sym typeface="Quattrocento Sans"/>
              </a:rPr>
              <a:t>Prototype</a:t>
            </a:r>
            <a:endParaRPr b="1" sz="3137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62675" y="879575"/>
            <a:ext cx="117348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50" spcFirstLastPara="1" rIns="80650" wrap="square" tIns="40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418643" y="2311516"/>
            <a:ext cx="112053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27420" y="2308469"/>
            <a:ext cx="112053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18649" y="1631876"/>
            <a:ext cx="112053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STER_2016MYR">
  <a:themeElements>
    <a:clrScheme name="Custom 25">
      <a:dk1>
        <a:srgbClr val="505050"/>
      </a:dk1>
      <a:lt1>
        <a:srgbClr val="FFFFFF"/>
      </a:lt1>
      <a:dk2>
        <a:srgbClr val="000000"/>
      </a:dk2>
      <a:lt2>
        <a:srgbClr val="F2F2F2"/>
      </a:lt2>
      <a:accent1>
        <a:srgbClr val="4668C5"/>
      </a:accent1>
      <a:accent2>
        <a:srgbClr val="FF8C00"/>
      </a:accent2>
      <a:accent3>
        <a:srgbClr val="0072C6"/>
      </a:accent3>
      <a:accent4>
        <a:srgbClr val="7FBA00"/>
      </a:accent4>
      <a:accent5>
        <a:srgbClr val="002050"/>
      </a:accent5>
      <a:accent6>
        <a:srgbClr val="008272"/>
      </a:accent6>
      <a:hlink>
        <a:srgbClr val="008272"/>
      </a:hlink>
      <a:folHlink>
        <a:srgbClr val="0072C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