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3873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786" y="-1002"/>
      </p:cViewPr>
      <p:guideLst>
        <p:guide orient="horz" pos="2160"/>
        <p:guide pos="7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4048" y="2130430"/>
            <a:ext cx="21579206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8097" y="3886200"/>
            <a:ext cx="1777111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1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9939608" y="274643"/>
            <a:ext cx="6188156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5147" y="274643"/>
            <a:ext cx="18141344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0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9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5422" y="4406905"/>
            <a:ext cx="2157920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05422" y="2906713"/>
            <a:ext cx="2157920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26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5147" y="1600205"/>
            <a:ext cx="12164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963017" y="1600205"/>
            <a:ext cx="12164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8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366" y="274638"/>
            <a:ext cx="2284857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9366" y="1535113"/>
            <a:ext cx="112171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9366" y="2174875"/>
            <a:ext cx="112171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896399" y="1535113"/>
            <a:ext cx="112215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896399" y="2174875"/>
            <a:ext cx="112215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1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1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05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368" y="273050"/>
            <a:ext cx="8352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25731" y="273055"/>
            <a:ext cx="141922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69368" y="1435103"/>
            <a:ext cx="8352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9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76088" y="4800600"/>
            <a:ext cx="152323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76088" y="612775"/>
            <a:ext cx="152323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76088" y="5367338"/>
            <a:ext cx="152323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7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69366" y="274638"/>
            <a:ext cx="228485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9366" y="1600205"/>
            <a:ext cx="228485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69367" y="6356355"/>
            <a:ext cx="592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FBC2-C967-461A-A144-40864467A830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73995" y="6356355"/>
            <a:ext cx="8039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8194232" y="6356355"/>
            <a:ext cx="592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3369-7213-4382-80F1-3701C4C27D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13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pieren 311"/>
          <p:cNvGrpSpPr/>
          <p:nvPr/>
        </p:nvGrpSpPr>
        <p:grpSpPr>
          <a:xfrm>
            <a:off x="20826562" y="2539430"/>
            <a:ext cx="1824192" cy="864096"/>
            <a:chOff x="1856656" y="1484784"/>
            <a:chExt cx="1728192" cy="864096"/>
          </a:xfrm>
        </p:grpSpPr>
        <p:sp>
          <p:nvSpPr>
            <p:cNvPr id="313" name="Rechteck 312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Gerade Verbindung 313"/>
            <p:cNvCxnSpPr>
              <a:stCxn id="313" idx="1"/>
              <a:endCxn id="313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314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pieren 165"/>
          <p:cNvGrpSpPr/>
          <p:nvPr/>
        </p:nvGrpSpPr>
        <p:grpSpPr>
          <a:xfrm>
            <a:off x="2896834" y="242310"/>
            <a:ext cx="1824192" cy="864096"/>
            <a:chOff x="1856656" y="1484784"/>
            <a:chExt cx="1728192" cy="864096"/>
          </a:xfrm>
        </p:grpSpPr>
        <p:sp>
          <p:nvSpPr>
            <p:cNvPr id="167" name="Rechteck 166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Gerade Verbindung 167"/>
            <p:cNvCxnSpPr>
              <a:stCxn id="167" idx="1"/>
              <a:endCxn id="167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Sechseck 169"/>
          <p:cNvSpPr/>
          <p:nvPr/>
        </p:nvSpPr>
        <p:spPr>
          <a:xfrm>
            <a:off x="833235" y="2042510"/>
            <a:ext cx="988103" cy="468052"/>
          </a:xfrm>
          <a:prstGeom prst="hexagon">
            <a:avLst/>
          </a:prstGeom>
          <a:solidFill>
            <a:srgbClr val="FFE59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feld 170"/>
          <p:cNvSpPr txBox="1"/>
          <p:nvPr/>
        </p:nvSpPr>
        <p:spPr>
          <a:xfrm>
            <a:off x="1028370" y="2038274"/>
            <a:ext cx="12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72" name="Textfeld 171"/>
          <p:cNvSpPr txBox="1"/>
          <p:nvPr/>
        </p:nvSpPr>
        <p:spPr>
          <a:xfrm>
            <a:off x="939263" y="2276539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22.04.</a:t>
            </a:r>
            <a:endParaRPr lang="en-US" sz="1200" dirty="0"/>
          </a:p>
        </p:txBody>
      </p:sp>
      <p:sp>
        <p:nvSpPr>
          <p:cNvPr id="173" name="Rechteck 172"/>
          <p:cNvSpPr/>
          <p:nvPr/>
        </p:nvSpPr>
        <p:spPr>
          <a:xfrm>
            <a:off x="2906185" y="242313"/>
            <a:ext cx="914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Literature Review</a:t>
            </a:r>
            <a:endParaRPr lang="en-US" sz="12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2896834" y="751885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22.04.</a:t>
            </a:r>
            <a:endParaRPr lang="en-US" sz="1200" dirty="0"/>
          </a:p>
        </p:txBody>
      </p:sp>
      <p:grpSp>
        <p:nvGrpSpPr>
          <p:cNvPr id="175" name="Gruppieren 174"/>
          <p:cNvGrpSpPr/>
          <p:nvPr/>
        </p:nvGrpSpPr>
        <p:grpSpPr>
          <a:xfrm>
            <a:off x="2896834" y="1322430"/>
            <a:ext cx="1824192" cy="864096"/>
            <a:chOff x="1856656" y="1484784"/>
            <a:chExt cx="1728192" cy="864096"/>
          </a:xfrm>
        </p:grpSpPr>
        <p:sp>
          <p:nvSpPr>
            <p:cNvPr id="176" name="Rechteck 175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Gerade Verbindung 176"/>
            <p:cNvCxnSpPr>
              <a:stCxn id="176" idx="1"/>
              <a:endCxn id="176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feld 178"/>
          <p:cNvSpPr txBox="1"/>
          <p:nvPr/>
        </p:nvSpPr>
        <p:spPr>
          <a:xfrm>
            <a:off x="3806906" y="751884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01.05.</a:t>
            </a:r>
            <a:endParaRPr lang="en-US" sz="1200" dirty="0"/>
          </a:p>
        </p:txBody>
      </p:sp>
      <p:sp>
        <p:nvSpPr>
          <p:cNvPr id="180" name="Rechteck 179"/>
          <p:cNvSpPr/>
          <p:nvPr/>
        </p:nvSpPr>
        <p:spPr>
          <a:xfrm>
            <a:off x="2896836" y="1314967"/>
            <a:ext cx="121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Writing Project Proposal</a:t>
            </a:r>
            <a:endParaRPr lang="en-US" sz="12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2896834" y="1832005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22.04.</a:t>
            </a:r>
            <a:endParaRPr lang="en-US" sz="1200" dirty="0"/>
          </a:p>
        </p:txBody>
      </p:sp>
      <p:sp>
        <p:nvSpPr>
          <p:cNvPr id="182" name="Textfeld 181"/>
          <p:cNvSpPr txBox="1"/>
          <p:nvPr/>
        </p:nvSpPr>
        <p:spPr>
          <a:xfrm>
            <a:off x="3820219" y="1832005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24.04.</a:t>
            </a:r>
            <a:endParaRPr lang="en-US" sz="1200" dirty="0"/>
          </a:p>
        </p:txBody>
      </p:sp>
      <p:grpSp>
        <p:nvGrpSpPr>
          <p:cNvPr id="183" name="Gruppieren 182"/>
          <p:cNvGrpSpPr/>
          <p:nvPr/>
        </p:nvGrpSpPr>
        <p:grpSpPr>
          <a:xfrm>
            <a:off x="2896834" y="2422005"/>
            <a:ext cx="1824192" cy="864096"/>
            <a:chOff x="1856656" y="1484784"/>
            <a:chExt cx="1728192" cy="864096"/>
          </a:xfrm>
        </p:grpSpPr>
        <p:sp>
          <p:nvSpPr>
            <p:cNvPr id="184" name="Rechteck 183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Gerade Verbindung 184"/>
            <p:cNvCxnSpPr>
              <a:stCxn id="184" idx="1"/>
              <a:endCxn id="184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hteck 186"/>
          <p:cNvSpPr/>
          <p:nvPr/>
        </p:nvSpPr>
        <p:spPr>
          <a:xfrm>
            <a:off x="2896834" y="2414541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Preparing Proposal Presentation</a:t>
            </a:r>
            <a:endParaRPr lang="en-US" sz="1200" dirty="0"/>
          </a:p>
        </p:txBody>
      </p:sp>
      <p:sp>
        <p:nvSpPr>
          <p:cNvPr id="188" name="Textfeld 187"/>
          <p:cNvSpPr txBox="1"/>
          <p:nvPr/>
        </p:nvSpPr>
        <p:spPr>
          <a:xfrm>
            <a:off x="2896834" y="2931580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22.04.</a:t>
            </a:r>
            <a:endParaRPr lang="en-US" sz="1200" dirty="0"/>
          </a:p>
        </p:txBody>
      </p:sp>
      <p:sp>
        <p:nvSpPr>
          <p:cNvPr id="189" name="Textfeld 188"/>
          <p:cNvSpPr txBox="1"/>
          <p:nvPr/>
        </p:nvSpPr>
        <p:spPr>
          <a:xfrm>
            <a:off x="3806906" y="2917666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23.04.</a:t>
            </a:r>
            <a:endParaRPr lang="en-US" sz="1200" dirty="0"/>
          </a:p>
        </p:txBody>
      </p:sp>
      <p:grpSp>
        <p:nvGrpSpPr>
          <p:cNvPr id="190" name="Gruppieren 189"/>
          <p:cNvGrpSpPr/>
          <p:nvPr/>
        </p:nvGrpSpPr>
        <p:grpSpPr>
          <a:xfrm>
            <a:off x="2873678" y="3554678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1" name="Rechteck 190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Gerade Verbindung 191"/>
            <p:cNvCxnSpPr>
              <a:stCxn id="191" idx="1"/>
              <a:endCxn id="191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hteck 193"/>
          <p:cNvSpPr/>
          <p:nvPr/>
        </p:nvSpPr>
        <p:spPr>
          <a:xfrm>
            <a:off x="2876987" y="3554680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Setting up Programming Environment</a:t>
            </a:r>
            <a:endParaRPr lang="en-US" sz="1200" dirty="0"/>
          </a:p>
        </p:txBody>
      </p:sp>
      <p:sp>
        <p:nvSpPr>
          <p:cNvPr id="195" name="Textfeld 194"/>
          <p:cNvSpPr txBox="1"/>
          <p:nvPr/>
        </p:nvSpPr>
        <p:spPr>
          <a:xfrm>
            <a:off x="2876988" y="4064253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22.04.</a:t>
            </a:r>
            <a:endParaRPr lang="en-US" sz="1200" dirty="0"/>
          </a:p>
        </p:txBody>
      </p:sp>
      <p:sp>
        <p:nvSpPr>
          <p:cNvPr id="196" name="Textfeld 195"/>
          <p:cNvSpPr txBox="1"/>
          <p:nvPr/>
        </p:nvSpPr>
        <p:spPr>
          <a:xfrm>
            <a:off x="3794490" y="4064253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23.04.</a:t>
            </a:r>
            <a:endParaRPr lang="en-US" sz="1200" dirty="0"/>
          </a:p>
        </p:txBody>
      </p:sp>
      <p:cxnSp>
        <p:nvCxnSpPr>
          <p:cNvPr id="197" name="Gerade Verbindung mit Pfeil 196"/>
          <p:cNvCxnSpPr/>
          <p:nvPr/>
        </p:nvCxnSpPr>
        <p:spPr>
          <a:xfrm flipV="1">
            <a:off x="1836563" y="674358"/>
            <a:ext cx="954244" cy="1602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 flipV="1">
            <a:off x="1836563" y="1754478"/>
            <a:ext cx="954244" cy="52205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/>
          <p:nvPr/>
        </p:nvCxnSpPr>
        <p:spPr>
          <a:xfrm>
            <a:off x="1839631" y="2276536"/>
            <a:ext cx="951176" cy="6411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/>
          <p:cNvCxnSpPr/>
          <p:nvPr/>
        </p:nvCxnSpPr>
        <p:spPr>
          <a:xfrm>
            <a:off x="1836562" y="2275570"/>
            <a:ext cx="951176" cy="171115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Bogen 200"/>
          <p:cNvSpPr/>
          <p:nvPr/>
        </p:nvSpPr>
        <p:spPr>
          <a:xfrm rot="4673078">
            <a:off x="4297354" y="788027"/>
            <a:ext cx="1080120" cy="1286312"/>
          </a:xfrm>
          <a:prstGeom prst="arc">
            <a:avLst>
              <a:gd name="adj1" fmla="val 11499628"/>
              <a:gd name="adj2" fmla="val 0"/>
            </a:avLst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Bogen 201"/>
          <p:cNvSpPr/>
          <p:nvPr/>
        </p:nvSpPr>
        <p:spPr>
          <a:xfrm rot="4673078">
            <a:off x="4297355" y="1912173"/>
            <a:ext cx="1080120" cy="1286312"/>
          </a:xfrm>
          <a:prstGeom prst="arc">
            <a:avLst>
              <a:gd name="adj1" fmla="val 11499628"/>
              <a:gd name="adj2" fmla="val 0"/>
            </a:avLst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3" name="Gruppieren 202"/>
          <p:cNvGrpSpPr/>
          <p:nvPr/>
        </p:nvGrpSpPr>
        <p:grpSpPr>
          <a:xfrm>
            <a:off x="3398339" y="4610697"/>
            <a:ext cx="1824192" cy="864096"/>
            <a:chOff x="1856656" y="1484784"/>
            <a:chExt cx="1728192" cy="8640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4" name="Rechteck 203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Gerade Verbindung 204"/>
            <p:cNvCxnSpPr>
              <a:stCxn id="204" idx="1"/>
              <a:endCxn id="204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hteck 206"/>
          <p:cNvSpPr/>
          <p:nvPr/>
        </p:nvSpPr>
        <p:spPr>
          <a:xfrm>
            <a:off x="3428026" y="4610700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Complete important </a:t>
            </a:r>
            <a:r>
              <a:rPr lang="en-US" sz="1200" dirty="0" err="1" smtClean="0"/>
              <a:t>RePast</a:t>
            </a:r>
            <a:r>
              <a:rPr lang="en-US" sz="1200" dirty="0" smtClean="0"/>
              <a:t> Tutorials</a:t>
            </a:r>
            <a:endParaRPr lang="en-US" sz="1200" dirty="0"/>
          </a:p>
        </p:txBody>
      </p:sp>
      <p:sp>
        <p:nvSpPr>
          <p:cNvPr id="208" name="Textfeld 207"/>
          <p:cNvSpPr txBox="1"/>
          <p:nvPr/>
        </p:nvSpPr>
        <p:spPr>
          <a:xfrm>
            <a:off x="3428026" y="5120272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23.04.</a:t>
            </a:r>
            <a:endParaRPr lang="en-US" sz="1200" dirty="0"/>
          </a:p>
        </p:txBody>
      </p:sp>
      <p:sp>
        <p:nvSpPr>
          <p:cNvPr id="209" name="Textfeld 208"/>
          <p:cNvSpPr txBox="1"/>
          <p:nvPr/>
        </p:nvSpPr>
        <p:spPr>
          <a:xfrm>
            <a:off x="4304399" y="5120272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28.04.</a:t>
            </a:r>
            <a:endParaRPr lang="en-US" sz="1200" dirty="0"/>
          </a:p>
        </p:txBody>
      </p:sp>
      <p:cxnSp>
        <p:nvCxnSpPr>
          <p:cNvPr id="210" name="Gerade Verbindung mit Pfeil 209"/>
          <p:cNvCxnSpPr/>
          <p:nvPr/>
        </p:nvCxnSpPr>
        <p:spPr>
          <a:xfrm>
            <a:off x="4760927" y="3984793"/>
            <a:ext cx="340936" cy="153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uppieren 210"/>
          <p:cNvGrpSpPr/>
          <p:nvPr/>
        </p:nvGrpSpPr>
        <p:grpSpPr>
          <a:xfrm>
            <a:off x="3363577" y="5647966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12" name="Rechteck 211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Gerade Verbindung 212"/>
            <p:cNvCxnSpPr>
              <a:stCxn id="212" idx="1"/>
              <a:endCxn id="212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213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hteck 214"/>
          <p:cNvSpPr/>
          <p:nvPr/>
        </p:nvSpPr>
        <p:spPr>
          <a:xfrm>
            <a:off x="3393264" y="5647969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Developing the Word-Building Ontology</a:t>
            </a:r>
            <a:endParaRPr lang="en-US" sz="12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3393264" y="6157541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24.04.</a:t>
            </a:r>
            <a:endParaRPr lang="en-US" sz="1200" dirty="0"/>
          </a:p>
        </p:txBody>
      </p:sp>
      <p:sp>
        <p:nvSpPr>
          <p:cNvPr id="217" name="Textfeld 216"/>
          <p:cNvSpPr txBox="1"/>
          <p:nvPr/>
        </p:nvSpPr>
        <p:spPr>
          <a:xfrm>
            <a:off x="4256750" y="6157541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27.04.</a:t>
            </a:r>
            <a:endParaRPr lang="en-US" sz="1200" dirty="0"/>
          </a:p>
        </p:txBody>
      </p:sp>
      <p:cxnSp>
        <p:nvCxnSpPr>
          <p:cNvPr id="218" name="Gerade Verbindung mit Pfeil 217"/>
          <p:cNvCxnSpPr/>
          <p:nvPr/>
        </p:nvCxnSpPr>
        <p:spPr>
          <a:xfrm>
            <a:off x="3040511" y="4462267"/>
            <a:ext cx="216024" cy="164736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uppieren 218"/>
          <p:cNvGrpSpPr/>
          <p:nvPr/>
        </p:nvGrpSpPr>
        <p:grpSpPr>
          <a:xfrm>
            <a:off x="5237193" y="3573982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0" name="Rechteck 219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Gerade Verbindung 220"/>
            <p:cNvCxnSpPr>
              <a:stCxn id="220" idx="1"/>
              <a:endCxn id="220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hteck 222"/>
          <p:cNvSpPr/>
          <p:nvPr/>
        </p:nvSpPr>
        <p:spPr>
          <a:xfrm>
            <a:off x="5266880" y="3573985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Developing the Environment</a:t>
            </a:r>
            <a:endParaRPr lang="en-US" sz="1200" dirty="0"/>
          </a:p>
        </p:txBody>
      </p:sp>
      <p:sp>
        <p:nvSpPr>
          <p:cNvPr id="224" name="Textfeld 223"/>
          <p:cNvSpPr txBox="1"/>
          <p:nvPr/>
        </p:nvSpPr>
        <p:spPr>
          <a:xfrm>
            <a:off x="5266880" y="4083557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27.04.</a:t>
            </a:r>
            <a:endParaRPr lang="en-US" sz="1200" dirty="0"/>
          </a:p>
        </p:txBody>
      </p:sp>
      <p:sp>
        <p:nvSpPr>
          <p:cNvPr id="225" name="Textfeld 224"/>
          <p:cNvSpPr txBox="1"/>
          <p:nvPr/>
        </p:nvSpPr>
        <p:spPr>
          <a:xfrm>
            <a:off x="6130366" y="4083557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29.04.</a:t>
            </a:r>
            <a:endParaRPr lang="en-US" sz="1200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144967" y="4004501"/>
            <a:ext cx="576064" cy="153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/>
          <p:nvPr/>
        </p:nvCxnSpPr>
        <p:spPr>
          <a:xfrm>
            <a:off x="3034457" y="4462265"/>
            <a:ext cx="328744" cy="58048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pieren 227"/>
          <p:cNvGrpSpPr/>
          <p:nvPr/>
        </p:nvGrpSpPr>
        <p:grpSpPr>
          <a:xfrm>
            <a:off x="7793039" y="3573983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9" name="Rechteck 228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229"/>
            <p:cNvCxnSpPr>
              <a:stCxn id="229" idx="1"/>
              <a:endCxn id="229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echteck 231"/>
          <p:cNvSpPr/>
          <p:nvPr/>
        </p:nvSpPr>
        <p:spPr>
          <a:xfrm>
            <a:off x="7822726" y="3573985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Developing Letter Resources</a:t>
            </a:r>
            <a:endParaRPr lang="en-US" sz="1200" dirty="0"/>
          </a:p>
        </p:txBody>
      </p:sp>
      <p:sp>
        <p:nvSpPr>
          <p:cNvPr id="233" name="Textfeld 232"/>
          <p:cNvSpPr txBox="1"/>
          <p:nvPr/>
        </p:nvSpPr>
        <p:spPr>
          <a:xfrm>
            <a:off x="7822726" y="4083558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28.04.</a:t>
            </a:r>
            <a:endParaRPr lang="en-US" sz="1200" dirty="0"/>
          </a:p>
        </p:txBody>
      </p:sp>
      <p:sp>
        <p:nvSpPr>
          <p:cNvPr id="234" name="Textfeld 233"/>
          <p:cNvSpPr txBox="1"/>
          <p:nvPr/>
        </p:nvSpPr>
        <p:spPr>
          <a:xfrm>
            <a:off x="8686212" y="4083558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01.05.</a:t>
            </a:r>
            <a:endParaRPr lang="en-US" sz="1200" dirty="0"/>
          </a:p>
        </p:txBody>
      </p:sp>
      <p:sp>
        <p:nvSpPr>
          <p:cNvPr id="235" name="Bogen 234"/>
          <p:cNvSpPr/>
          <p:nvPr/>
        </p:nvSpPr>
        <p:spPr>
          <a:xfrm rot="10800000">
            <a:off x="5101865" y="4323251"/>
            <a:ext cx="892451" cy="719494"/>
          </a:xfrm>
          <a:prstGeom prst="arc">
            <a:avLst>
              <a:gd name="adj1" fmla="val 9948045"/>
              <a:gd name="adj2" fmla="val 17116393"/>
            </a:avLst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6" name="Gruppieren 235"/>
          <p:cNvGrpSpPr/>
          <p:nvPr/>
        </p:nvGrpSpPr>
        <p:grpSpPr>
          <a:xfrm>
            <a:off x="7796333" y="4610698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7" name="Rechteck 236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Gerade Verbindung 237"/>
            <p:cNvCxnSpPr>
              <a:stCxn id="237" idx="1"/>
              <a:endCxn id="237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Rechteck 239"/>
          <p:cNvSpPr/>
          <p:nvPr/>
        </p:nvSpPr>
        <p:spPr>
          <a:xfrm>
            <a:off x="7826020" y="4610701"/>
            <a:ext cx="1824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Developing Agents</a:t>
            </a:r>
            <a:endParaRPr lang="en-US" sz="1200" dirty="0"/>
          </a:p>
        </p:txBody>
      </p:sp>
      <p:sp>
        <p:nvSpPr>
          <p:cNvPr id="241" name="Textfeld 240"/>
          <p:cNvSpPr txBox="1"/>
          <p:nvPr/>
        </p:nvSpPr>
        <p:spPr>
          <a:xfrm>
            <a:off x="7826021" y="5120273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29.04.</a:t>
            </a:r>
            <a:endParaRPr lang="en-US" sz="1200" dirty="0"/>
          </a:p>
        </p:txBody>
      </p:sp>
      <p:sp>
        <p:nvSpPr>
          <p:cNvPr id="242" name="Textfeld 241"/>
          <p:cNvSpPr txBox="1"/>
          <p:nvPr/>
        </p:nvSpPr>
        <p:spPr>
          <a:xfrm>
            <a:off x="8689505" y="5120273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01.05.</a:t>
            </a:r>
            <a:endParaRPr lang="en-US" sz="1200" dirty="0"/>
          </a:p>
        </p:txBody>
      </p:sp>
      <p:cxnSp>
        <p:nvCxnSpPr>
          <p:cNvPr id="243" name="Gerade Verbindung mit Pfeil 242"/>
          <p:cNvCxnSpPr/>
          <p:nvPr/>
        </p:nvCxnSpPr>
        <p:spPr>
          <a:xfrm flipV="1">
            <a:off x="5332066" y="4083556"/>
            <a:ext cx="2388966" cy="199645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>
            <a:off x="10171909" y="4610699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5" name="Rechteck 244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Gerade Verbindung 245"/>
            <p:cNvCxnSpPr>
              <a:stCxn id="245" idx="1"/>
              <a:endCxn id="245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246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Rechteck 247"/>
          <p:cNvSpPr/>
          <p:nvPr/>
        </p:nvSpPr>
        <p:spPr>
          <a:xfrm>
            <a:off x="10201596" y="4610702"/>
            <a:ext cx="1824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Developing Demands</a:t>
            </a:r>
            <a:endParaRPr lang="en-US" sz="1200" dirty="0"/>
          </a:p>
        </p:txBody>
      </p:sp>
      <p:sp>
        <p:nvSpPr>
          <p:cNvPr id="249" name="Textfeld 248"/>
          <p:cNvSpPr txBox="1"/>
          <p:nvPr/>
        </p:nvSpPr>
        <p:spPr>
          <a:xfrm>
            <a:off x="10201596" y="5120274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01.05.</a:t>
            </a:r>
            <a:endParaRPr lang="en-US" sz="1200" dirty="0"/>
          </a:p>
        </p:txBody>
      </p:sp>
      <p:sp>
        <p:nvSpPr>
          <p:cNvPr id="250" name="Textfeld 249"/>
          <p:cNvSpPr txBox="1"/>
          <p:nvPr/>
        </p:nvSpPr>
        <p:spPr>
          <a:xfrm>
            <a:off x="11065082" y="5120274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07.05.</a:t>
            </a:r>
            <a:endParaRPr lang="en-US" sz="1200" dirty="0"/>
          </a:p>
        </p:txBody>
      </p:sp>
      <p:cxnSp>
        <p:nvCxnSpPr>
          <p:cNvPr id="251" name="Gerade Verbindung mit Pfeil 250"/>
          <p:cNvCxnSpPr/>
          <p:nvPr/>
        </p:nvCxnSpPr>
        <p:spPr>
          <a:xfrm>
            <a:off x="9737255" y="5041216"/>
            <a:ext cx="340936" cy="153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uppieren 251"/>
          <p:cNvGrpSpPr/>
          <p:nvPr/>
        </p:nvGrpSpPr>
        <p:grpSpPr>
          <a:xfrm>
            <a:off x="10173203" y="5661248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3" name="Rechteck 252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Gerade Verbindung 253"/>
            <p:cNvCxnSpPr>
              <a:stCxn id="253" idx="1"/>
              <a:endCxn id="253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Rechteck 255"/>
          <p:cNvSpPr/>
          <p:nvPr/>
        </p:nvSpPr>
        <p:spPr>
          <a:xfrm>
            <a:off x="10202890" y="5661251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Developing Supply Calculation</a:t>
            </a:r>
            <a:endParaRPr lang="en-US" sz="1200" dirty="0"/>
          </a:p>
        </p:txBody>
      </p:sp>
      <p:sp>
        <p:nvSpPr>
          <p:cNvPr id="257" name="Textfeld 256"/>
          <p:cNvSpPr txBox="1"/>
          <p:nvPr/>
        </p:nvSpPr>
        <p:spPr>
          <a:xfrm>
            <a:off x="10202891" y="6170823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06.05.</a:t>
            </a:r>
            <a:endParaRPr lang="en-US" sz="1200" dirty="0"/>
          </a:p>
        </p:txBody>
      </p:sp>
      <p:sp>
        <p:nvSpPr>
          <p:cNvPr id="258" name="Textfeld 257"/>
          <p:cNvSpPr txBox="1"/>
          <p:nvPr/>
        </p:nvSpPr>
        <p:spPr>
          <a:xfrm>
            <a:off x="11066375" y="6170823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14.05.</a:t>
            </a:r>
            <a:endParaRPr lang="en-US" sz="1200" dirty="0"/>
          </a:p>
        </p:txBody>
      </p:sp>
      <p:cxnSp>
        <p:nvCxnSpPr>
          <p:cNvPr id="259" name="Gerade Verbindung mit Pfeil 258"/>
          <p:cNvCxnSpPr/>
          <p:nvPr/>
        </p:nvCxnSpPr>
        <p:spPr>
          <a:xfrm>
            <a:off x="9739134" y="5055647"/>
            <a:ext cx="339057" cy="102436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Bogen 259"/>
          <p:cNvSpPr/>
          <p:nvPr/>
        </p:nvSpPr>
        <p:spPr>
          <a:xfrm rot="2050299">
            <a:off x="9601654" y="4053443"/>
            <a:ext cx="953075" cy="579963"/>
          </a:xfrm>
          <a:prstGeom prst="arc">
            <a:avLst>
              <a:gd name="adj1" fmla="val 11677573"/>
              <a:gd name="adj2" fmla="val 20886969"/>
            </a:avLst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1" name="Gruppieren 260"/>
          <p:cNvGrpSpPr/>
          <p:nvPr/>
        </p:nvGrpSpPr>
        <p:grpSpPr>
          <a:xfrm>
            <a:off x="12617575" y="4623597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62" name="Rechteck 261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3" name="Gerade Verbindung 262"/>
            <p:cNvCxnSpPr>
              <a:stCxn id="262" idx="1"/>
              <a:endCxn id="262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 Verbindung 263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Rechteck 264"/>
          <p:cNvSpPr/>
          <p:nvPr/>
        </p:nvSpPr>
        <p:spPr>
          <a:xfrm>
            <a:off x="12647262" y="4623600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Developing Resource Propagation</a:t>
            </a:r>
            <a:endParaRPr lang="en-US" sz="1200" dirty="0"/>
          </a:p>
        </p:txBody>
      </p:sp>
      <p:sp>
        <p:nvSpPr>
          <p:cNvPr id="266" name="Textfeld 265"/>
          <p:cNvSpPr txBox="1"/>
          <p:nvPr/>
        </p:nvSpPr>
        <p:spPr>
          <a:xfrm>
            <a:off x="12647262" y="5133172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15.05.</a:t>
            </a:r>
            <a:endParaRPr lang="en-US" sz="1200" dirty="0"/>
          </a:p>
        </p:txBody>
      </p:sp>
      <p:sp>
        <p:nvSpPr>
          <p:cNvPr id="267" name="Textfeld 266"/>
          <p:cNvSpPr txBox="1"/>
          <p:nvPr/>
        </p:nvSpPr>
        <p:spPr>
          <a:xfrm>
            <a:off x="13510748" y="5133172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26.05.</a:t>
            </a:r>
            <a:endParaRPr lang="en-US" sz="1200" dirty="0"/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12113519" y="5047763"/>
            <a:ext cx="340936" cy="153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mit Pfeil 268"/>
          <p:cNvCxnSpPr/>
          <p:nvPr/>
        </p:nvCxnSpPr>
        <p:spPr>
          <a:xfrm flipV="1">
            <a:off x="12115398" y="5047763"/>
            <a:ext cx="339057" cy="100672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uppieren 269"/>
          <p:cNvGrpSpPr/>
          <p:nvPr/>
        </p:nvGrpSpPr>
        <p:grpSpPr>
          <a:xfrm>
            <a:off x="15084251" y="4610699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71" name="Rechteck 270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Gerade Verbindung 271"/>
            <p:cNvCxnSpPr>
              <a:stCxn id="271" idx="1"/>
              <a:endCxn id="271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272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hteck 273"/>
          <p:cNvSpPr/>
          <p:nvPr/>
        </p:nvSpPr>
        <p:spPr>
          <a:xfrm>
            <a:off x="15113938" y="4610702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Developing Intelligence Parameters</a:t>
            </a:r>
            <a:endParaRPr lang="en-US" sz="1200" dirty="0"/>
          </a:p>
        </p:txBody>
      </p:sp>
      <p:sp>
        <p:nvSpPr>
          <p:cNvPr id="275" name="Textfeld 274"/>
          <p:cNvSpPr txBox="1"/>
          <p:nvPr/>
        </p:nvSpPr>
        <p:spPr>
          <a:xfrm>
            <a:off x="15113938" y="5120274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21.05.</a:t>
            </a:r>
            <a:endParaRPr lang="en-US" sz="1200" dirty="0"/>
          </a:p>
        </p:txBody>
      </p:sp>
      <p:sp>
        <p:nvSpPr>
          <p:cNvPr id="276" name="Textfeld 275"/>
          <p:cNvSpPr txBox="1"/>
          <p:nvPr/>
        </p:nvSpPr>
        <p:spPr>
          <a:xfrm>
            <a:off x="15977424" y="5120274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29.05.</a:t>
            </a:r>
            <a:endParaRPr lang="en-US" sz="1200" dirty="0"/>
          </a:p>
        </p:txBody>
      </p:sp>
      <p:cxnSp>
        <p:nvCxnSpPr>
          <p:cNvPr id="277" name="Gerade Verbindung mit Pfeil 276"/>
          <p:cNvCxnSpPr/>
          <p:nvPr/>
        </p:nvCxnSpPr>
        <p:spPr>
          <a:xfrm>
            <a:off x="14580970" y="5035521"/>
            <a:ext cx="340936" cy="153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/>
          <p:cNvCxnSpPr/>
          <p:nvPr/>
        </p:nvCxnSpPr>
        <p:spPr>
          <a:xfrm>
            <a:off x="4872178" y="661642"/>
            <a:ext cx="10241761" cy="37571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uppieren 280"/>
          <p:cNvGrpSpPr/>
          <p:nvPr/>
        </p:nvGrpSpPr>
        <p:grpSpPr>
          <a:xfrm>
            <a:off x="15848539" y="2574418"/>
            <a:ext cx="1824192" cy="864096"/>
            <a:chOff x="1856656" y="1484784"/>
            <a:chExt cx="1728192" cy="864096"/>
          </a:xfrm>
        </p:grpSpPr>
        <p:sp>
          <p:nvSpPr>
            <p:cNvPr id="282" name="Rechteck 281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3" name="Gerade Verbindung 282"/>
            <p:cNvCxnSpPr>
              <a:stCxn id="282" idx="1"/>
              <a:endCxn id="282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 Verbindung 283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Rechteck 284"/>
          <p:cNvSpPr/>
          <p:nvPr/>
        </p:nvSpPr>
        <p:spPr>
          <a:xfrm>
            <a:off x="15848539" y="2566954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Preparing Progress Presentation</a:t>
            </a:r>
            <a:endParaRPr lang="en-US" sz="1200" dirty="0"/>
          </a:p>
        </p:txBody>
      </p:sp>
      <p:sp>
        <p:nvSpPr>
          <p:cNvPr id="286" name="Textfeld 285"/>
          <p:cNvSpPr txBox="1"/>
          <p:nvPr/>
        </p:nvSpPr>
        <p:spPr>
          <a:xfrm>
            <a:off x="15848539" y="3083993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27.05.</a:t>
            </a:r>
            <a:endParaRPr lang="en-US" sz="1200" dirty="0"/>
          </a:p>
        </p:txBody>
      </p:sp>
      <p:sp>
        <p:nvSpPr>
          <p:cNvPr id="287" name="Textfeld 286"/>
          <p:cNvSpPr txBox="1"/>
          <p:nvPr/>
        </p:nvSpPr>
        <p:spPr>
          <a:xfrm>
            <a:off x="16758610" y="3070079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29.05.</a:t>
            </a:r>
            <a:endParaRPr lang="en-US" sz="1200" dirty="0"/>
          </a:p>
        </p:txBody>
      </p:sp>
      <p:sp>
        <p:nvSpPr>
          <p:cNvPr id="292" name="Bogen 291"/>
          <p:cNvSpPr/>
          <p:nvPr/>
        </p:nvSpPr>
        <p:spPr>
          <a:xfrm>
            <a:off x="15236524" y="3280094"/>
            <a:ext cx="1651341" cy="1654828"/>
          </a:xfrm>
          <a:prstGeom prst="arc">
            <a:avLst>
              <a:gd name="adj1" fmla="val 9698718"/>
              <a:gd name="adj2" fmla="val 14821910"/>
            </a:avLst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3" name="Gruppieren 292"/>
          <p:cNvGrpSpPr/>
          <p:nvPr/>
        </p:nvGrpSpPr>
        <p:grpSpPr>
          <a:xfrm>
            <a:off x="17673465" y="4610699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4" name="Rechteck 293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Gerade Verbindung 294"/>
            <p:cNvCxnSpPr>
              <a:stCxn id="294" idx="1"/>
              <a:endCxn id="294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 Verbindung 295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Rechteck 296"/>
          <p:cNvSpPr/>
          <p:nvPr/>
        </p:nvSpPr>
        <p:spPr>
          <a:xfrm>
            <a:off x="17703152" y="4610702"/>
            <a:ext cx="1824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Experiments / Evaluation</a:t>
            </a:r>
            <a:endParaRPr lang="en-US" sz="1200" dirty="0"/>
          </a:p>
        </p:txBody>
      </p:sp>
      <p:sp>
        <p:nvSpPr>
          <p:cNvPr id="298" name="Textfeld 297"/>
          <p:cNvSpPr txBox="1"/>
          <p:nvPr/>
        </p:nvSpPr>
        <p:spPr>
          <a:xfrm>
            <a:off x="17703153" y="5120274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28.05.</a:t>
            </a:r>
            <a:endParaRPr lang="en-US" sz="1200" dirty="0"/>
          </a:p>
        </p:txBody>
      </p:sp>
      <p:sp>
        <p:nvSpPr>
          <p:cNvPr id="299" name="Textfeld 298"/>
          <p:cNvSpPr txBox="1"/>
          <p:nvPr/>
        </p:nvSpPr>
        <p:spPr>
          <a:xfrm>
            <a:off x="18566637" y="5120274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11.06.</a:t>
            </a:r>
            <a:endParaRPr lang="en-US" sz="1200" dirty="0"/>
          </a:p>
        </p:txBody>
      </p:sp>
      <p:cxnSp>
        <p:nvCxnSpPr>
          <p:cNvPr id="300" name="Gerade Verbindung mit Pfeil 299"/>
          <p:cNvCxnSpPr/>
          <p:nvPr/>
        </p:nvCxnSpPr>
        <p:spPr>
          <a:xfrm>
            <a:off x="17122221" y="5048528"/>
            <a:ext cx="340936" cy="153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uppieren 300"/>
          <p:cNvGrpSpPr/>
          <p:nvPr/>
        </p:nvGrpSpPr>
        <p:grpSpPr>
          <a:xfrm>
            <a:off x="18332315" y="2539430"/>
            <a:ext cx="1824192" cy="864096"/>
            <a:chOff x="1856656" y="1484784"/>
            <a:chExt cx="1728192" cy="8640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2" name="Rechteck 301"/>
            <p:cNvSpPr/>
            <p:nvPr/>
          </p:nvSpPr>
          <p:spPr>
            <a:xfrm>
              <a:off x="1856656" y="1484784"/>
              <a:ext cx="1728192" cy="864096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Gerade Verbindung 302"/>
            <p:cNvCxnSpPr>
              <a:stCxn id="302" idx="1"/>
              <a:endCxn id="302" idx="3"/>
            </p:cNvCxnSpPr>
            <p:nvPr/>
          </p:nvCxnSpPr>
          <p:spPr>
            <a:xfrm>
              <a:off x="1856656" y="1916832"/>
              <a:ext cx="1728192" cy="0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 Verbindung 303"/>
            <p:cNvCxnSpPr/>
            <p:nvPr/>
          </p:nvCxnSpPr>
          <p:spPr>
            <a:xfrm>
              <a:off x="2720752" y="1916832"/>
              <a:ext cx="0" cy="432048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Rechteck 304"/>
          <p:cNvSpPr/>
          <p:nvPr/>
        </p:nvSpPr>
        <p:spPr>
          <a:xfrm>
            <a:off x="20826562" y="2548478"/>
            <a:ext cx="182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Preparing Final Presentation</a:t>
            </a:r>
            <a:endParaRPr lang="en-US" sz="1200" dirty="0"/>
          </a:p>
        </p:txBody>
      </p:sp>
      <p:sp>
        <p:nvSpPr>
          <p:cNvPr id="306" name="Textfeld 305"/>
          <p:cNvSpPr txBox="1"/>
          <p:nvPr/>
        </p:nvSpPr>
        <p:spPr>
          <a:xfrm>
            <a:off x="18332315" y="3049005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04.05.</a:t>
            </a:r>
            <a:endParaRPr lang="en-US" sz="1200" dirty="0"/>
          </a:p>
        </p:txBody>
      </p:sp>
      <p:sp>
        <p:nvSpPr>
          <p:cNvPr id="307" name="Textfeld 306"/>
          <p:cNvSpPr txBox="1"/>
          <p:nvPr/>
        </p:nvSpPr>
        <p:spPr>
          <a:xfrm>
            <a:off x="19242387" y="3035091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24.06.</a:t>
            </a:r>
            <a:endParaRPr lang="en-US" sz="1200" dirty="0"/>
          </a:p>
        </p:txBody>
      </p:sp>
      <p:sp>
        <p:nvSpPr>
          <p:cNvPr id="308" name="Bogen 307"/>
          <p:cNvSpPr/>
          <p:nvPr/>
        </p:nvSpPr>
        <p:spPr>
          <a:xfrm>
            <a:off x="17759890" y="3326002"/>
            <a:ext cx="1651341" cy="1654828"/>
          </a:xfrm>
          <a:prstGeom prst="arc">
            <a:avLst>
              <a:gd name="adj1" fmla="val 9698718"/>
              <a:gd name="adj2" fmla="val 14821910"/>
            </a:avLst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9" name="Gerade Verbindung mit Pfeil 308"/>
          <p:cNvCxnSpPr/>
          <p:nvPr/>
        </p:nvCxnSpPr>
        <p:spPr>
          <a:xfrm>
            <a:off x="17821330" y="2971480"/>
            <a:ext cx="340936" cy="153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309"/>
          <p:cNvCxnSpPr/>
          <p:nvPr/>
        </p:nvCxnSpPr>
        <p:spPr>
          <a:xfrm>
            <a:off x="4931396" y="688386"/>
            <a:ext cx="13230870" cy="17192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18332315" y="2541140"/>
            <a:ext cx="1824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Writing Thesis</a:t>
            </a:r>
            <a:endParaRPr lang="en-US" sz="1200" dirty="0"/>
          </a:p>
        </p:txBody>
      </p:sp>
      <p:sp>
        <p:nvSpPr>
          <p:cNvPr id="317" name="Textfeld 316"/>
          <p:cNvSpPr txBox="1"/>
          <p:nvPr/>
        </p:nvSpPr>
        <p:spPr>
          <a:xfrm>
            <a:off x="20826562" y="3049005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22.06.</a:t>
            </a:r>
            <a:endParaRPr lang="en-US" sz="1200" dirty="0"/>
          </a:p>
        </p:txBody>
      </p:sp>
      <p:sp>
        <p:nvSpPr>
          <p:cNvPr id="318" name="Textfeld 317"/>
          <p:cNvSpPr txBox="1"/>
          <p:nvPr/>
        </p:nvSpPr>
        <p:spPr>
          <a:xfrm>
            <a:off x="21736633" y="3035091"/>
            <a:ext cx="91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26.06.</a:t>
            </a:r>
            <a:endParaRPr lang="en-US" sz="1200" dirty="0"/>
          </a:p>
        </p:txBody>
      </p:sp>
      <p:cxnSp>
        <p:nvCxnSpPr>
          <p:cNvPr id="321" name="Gerade Verbindung mit Pfeil 320"/>
          <p:cNvCxnSpPr/>
          <p:nvPr/>
        </p:nvCxnSpPr>
        <p:spPr>
          <a:xfrm>
            <a:off x="20322506" y="2971480"/>
            <a:ext cx="340936" cy="153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/>
          <p:cNvCxnSpPr/>
          <p:nvPr/>
        </p:nvCxnSpPr>
        <p:spPr>
          <a:xfrm>
            <a:off x="22842786" y="2979868"/>
            <a:ext cx="340936" cy="153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Sechseck 322"/>
          <p:cNvSpPr/>
          <p:nvPr/>
        </p:nvSpPr>
        <p:spPr>
          <a:xfrm>
            <a:off x="23312824" y="2745839"/>
            <a:ext cx="988103" cy="468052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feld 323"/>
          <p:cNvSpPr txBox="1"/>
          <p:nvPr/>
        </p:nvSpPr>
        <p:spPr>
          <a:xfrm>
            <a:off x="23418851" y="2741603"/>
            <a:ext cx="12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Finish</a:t>
            </a:r>
            <a:endParaRPr lang="en-US" dirty="0"/>
          </a:p>
        </p:txBody>
      </p:sp>
      <p:sp>
        <p:nvSpPr>
          <p:cNvPr id="325" name="Textfeld 324"/>
          <p:cNvSpPr txBox="1"/>
          <p:nvPr/>
        </p:nvSpPr>
        <p:spPr>
          <a:xfrm>
            <a:off x="23418851" y="2979868"/>
            <a:ext cx="144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27.04.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522318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Benutzerdefiniert</PresentationFormat>
  <Paragraphs>55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Janosch Haber</dc:creator>
  <cp:lastModifiedBy>Janosch Haber</cp:lastModifiedBy>
  <cp:revision>6</cp:revision>
  <dcterms:created xsi:type="dcterms:W3CDTF">2015-04-22T14:02:08Z</dcterms:created>
  <dcterms:modified xsi:type="dcterms:W3CDTF">2015-04-22T14:47:28Z</dcterms:modified>
</cp:coreProperties>
</file>