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2" r:id="rId10"/>
    <p:sldId id="267" r:id="rId11"/>
    <p:sldId id="280" r:id="rId12"/>
    <p:sldId id="281" r:id="rId13"/>
    <p:sldId id="266" r:id="rId14"/>
    <p:sldId id="263" r:id="rId15"/>
    <p:sldId id="278" r:id="rId16"/>
    <p:sldId id="270" r:id="rId17"/>
    <p:sldId id="271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A28"/>
    <a:srgbClr val="03691B"/>
    <a:srgbClr val="94F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200" d="100"/>
          <a:sy n="200" d="100"/>
        </p:scale>
        <p:origin x="1770" y="-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85FD4-BDB6-4A99-9108-2AA74DD3560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EA3B-E455-4669-86A4-FB94834A9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791-F9A5-4390-A74B-1A71A9BC50F3}" type="datetime1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67781" y="6378103"/>
            <a:ext cx="2895600" cy="365125"/>
          </a:xfrm>
        </p:spPr>
        <p:txBody>
          <a:bodyPr/>
          <a:lstStyle/>
          <a:p>
            <a:r>
              <a:rPr lang="de-DE" dirty="0" err="1" smtClean="0"/>
              <a:t>CyberSym</a:t>
            </a:r>
            <a:r>
              <a:rPr lang="de-DE" dirty="0" smtClean="0"/>
              <a:t> I – Janosch Haber – 24.04.2015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http://images.fineartamerica.com/images-medium-large/abstract-green-sean-seal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3" b="22969"/>
          <a:stretch/>
        </p:blipFill>
        <p:spPr bwMode="auto">
          <a:xfrm>
            <a:off x="-237378" y="-268493"/>
            <a:ext cx="9705917" cy="95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photos1.meetupstatic.com/photos/theme_head/b/9/9/7/full_6767511.jpe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7" t="22682"/>
          <a:stretch/>
        </p:blipFill>
        <p:spPr bwMode="auto">
          <a:xfrm>
            <a:off x="5040018" y="718450"/>
            <a:ext cx="4085389" cy="7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5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C117-FCA7-4F9B-8A6D-5FC56B46873E}" type="datetime1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07AF-5F27-4657-8B28-4F4E8718FC70}" type="datetime1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D88D-8052-4899-AC30-64CF01703F44}" type="datetime1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 txBox="1">
            <a:spLocks/>
          </p:cNvSpPr>
          <p:nvPr userDrawn="1"/>
        </p:nvSpPr>
        <p:spPr>
          <a:xfrm>
            <a:off x="3167781" y="63781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CyberSym I – Janosch Haber – 24.04.2015</a:t>
            </a:r>
            <a:endParaRPr lang="de-DE" dirty="0"/>
          </a:p>
        </p:txBody>
      </p:sp>
      <p:pic>
        <p:nvPicPr>
          <p:cNvPr id="8" name="Picture 6" descr="http://images.fineartamerica.com/images-medium-large/abstract-green-sean-seal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3" b="22969"/>
          <a:stretch/>
        </p:blipFill>
        <p:spPr bwMode="auto">
          <a:xfrm>
            <a:off x="-237377" y="-747464"/>
            <a:ext cx="9705917" cy="95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photos1.meetupstatic.com/photos/theme_head/b/9/9/7/full_6767511.jpe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7" t="22682"/>
          <a:stretch/>
        </p:blipFill>
        <p:spPr bwMode="auto">
          <a:xfrm>
            <a:off x="6708643" y="236669"/>
            <a:ext cx="2429205" cy="4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anosch\Downloads\Old Stuff\uva_logo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5962"/>
          <a:stretch/>
        </p:blipFill>
        <p:spPr bwMode="auto">
          <a:xfrm>
            <a:off x="611560" y="6380509"/>
            <a:ext cx="1944216" cy="4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anosch\Downloads\Old Stuff\uva_logo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981"/>
          <a:stretch/>
        </p:blipFill>
        <p:spPr bwMode="auto">
          <a:xfrm>
            <a:off x="43815" y="6263333"/>
            <a:ext cx="567745" cy="5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0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97E7-C277-46DC-9D0C-1EEA1F1EBC53}" type="datetime1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1B83-6305-4188-8A6C-E2FBC16A4002}" type="datetime1">
              <a:rPr lang="de-DE" smtClean="0"/>
              <a:t>22.04.2015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0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6E2B-8FEB-4EE4-823C-F5069CAF877A}" type="datetime1">
              <a:rPr lang="de-DE" smtClean="0"/>
              <a:t>22.04.2015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15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B9AA-92B7-4DFD-A340-1900FD5F02CA}" type="datetime1">
              <a:rPr lang="de-DE" smtClean="0"/>
              <a:t>22.04.2015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24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3668-A8E5-473D-A0C2-03270BEC2353}" type="datetime1">
              <a:rPr lang="de-DE" smtClean="0"/>
              <a:t>22.04.2015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19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0474-4E08-4A61-B62E-A3E12CE7952E}" type="datetime1">
              <a:rPr lang="de-DE" smtClean="0"/>
              <a:t>22.04.2015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9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1E19-4C17-4106-A547-1A5992EC7AE4}" type="datetime1">
              <a:rPr lang="de-DE" smtClean="0"/>
              <a:t>22.04.2015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9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43AF-B04C-45F3-A2D4-16BDA6566693}" type="datetime1">
              <a:rPr lang="de-DE" smtClean="0"/>
              <a:t>22.04.2015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CyberSym I – Janosch Haber – 24.04.2015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F158-EEC4-44F2-B22A-F377BB5FAA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50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s.com.au/theother911/images/c7333e7d.allendeElection_800x554.jpg" TargetMode="External"/><Relationship Id="rId2" Type="http://schemas.openxmlformats.org/officeDocument/2006/relationships/hyperlink" Target="http://www.vanityfair.fr/uploads/images/201506/dc/vf_stafford_beer_2180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industantimes.com/Images/2011/5/113a350f-15d0-4e13-9ff6-0e20f20b0456HiRes.JPG" TargetMode="External"/><Relationship Id="rId5" Type="http://schemas.openxmlformats.org/officeDocument/2006/relationships/hyperlink" Target="http://proyectoidis.org/wp-content/uploads/2013/07/Project-Cybersyn051.jpg" TargetMode="External"/><Relationship Id="rId4" Type="http://schemas.openxmlformats.org/officeDocument/2006/relationships/hyperlink" Target="http://img3.wikia.nocookie.net/__cb20110317013600/althistory/images/b/bf/Map_Chile_DD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621" y="1700808"/>
            <a:ext cx="8458200" cy="367483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300" b="1" dirty="0" smtClean="0"/>
              <a:t>Big Words Don’t Come Cheap</a:t>
            </a:r>
            <a:br>
              <a:rPr lang="en-US" sz="5300" b="1" dirty="0" smtClean="0"/>
            </a:br>
            <a:r>
              <a:rPr lang="en-US" sz="4000" dirty="0" smtClean="0"/>
              <a:t>Project </a:t>
            </a:r>
            <a:r>
              <a:rPr lang="en-US" sz="4000" dirty="0" err="1" smtClean="0"/>
              <a:t>CyberSym</a:t>
            </a:r>
            <a:r>
              <a:rPr lang="en-US" sz="4000" dirty="0" smtClean="0"/>
              <a:t> I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An Agent-Based Simulation of Multi-Stage Production Processes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>
                <a:solidFill>
                  <a:srgbClr val="065A28"/>
                </a:solidFill>
              </a:rPr>
              <a:t>Janosch</a:t>
            </a:r>
            <a:r>
              <a:rPr lang="en-US" sz="2400" dirty="0" smtClean="0">
                <a:solidFill>
                  <a:srgbClr val="065A28"/>
                </a:solidFill>
              </a:rPr>
              <a:t> Haber</a:t>
            </a:r>
            <a:br>
              <a:rPr lang="en-US" sz="2400" dirty="0" smtClean="0">
                <a:solidFill>
                  <a:srgbClr val="065A28"/>
                </a:solidFill>
              </a:rPr>
            </a:br>
            <a:r>
              <a:rPr lang="en-US" sz="2400" dirty="0" smtClean="0">
                <a:solidFill>
                  <a:srgbClr val="065A28"/>
                </a:solidFill>
              </a:rPr>
              <a:t>Supervisor: Dr. Roberto </a:t>
            </a:r>
            <a:r>
              <a:rPr lang="en-US" sz="2400" dirty="0" err="1" smtClean="0">
                <a:solidFill>
                  <a:srgbClr val="065A28"/>
                </a:solidFill>
              </a:rPr>
              <a:t>Valenti</a:t>
            </a:r>
            <a:r>
              <a:rPr lang="en-US" sz="2700" dirty="0" smtClean="0">
                <a:solidFill>
                  <a:srgbClr val="065A28"/>
                </a:solidFill>
              </a:rPr>
              <a:t/>
            </a:r>
            <a:br>
              <a:rPr lang="en-US" sz="2700" dirty="0" smtClean="0">
                <a:solidFill>
                  <a:srgbClr val="065A28"/>
                </a:solidFill>
              </a:rPr>
            </a:br>
            <a:r>
              <a:rPr lang="en-US" sz="2700" dirty="0" smtClean="0">
                <a:solidFill>
                  <a:srgbClr val="065A28"/>
                </a:solidFill>
              </a:rPr>
              <a:t>  </a:t>
            </a:r>
            <a:endParaRPr lang="en-US" dirty="0">
              <a:solidFill>
                <a:srgbClr val="065A28"/>
              </a:solidFill>
            </a:endParaRPr>
          </a:p>
        </p:txBody>
      </p:sp>
      <p:pic>
        <p:nvPicPr>
          <p:cNvPr id="1031" name="Picture 7" descr="C:\Users\Janosch\Downloads\Old Stuff\uva_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8"/>
          <a:stretch/>
        </p:blipFill>
        <p:spPr bwMode="auto">
          <a:xfrm>
            <a:off x="2051720" y="5517232"/>
            <a:ext cx="507200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Multi-Stage Word-Building 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7" name="Ellipse 6"/>
          <p:cNvSpPr/>
          <p:nvPr/>
        </p:nvSpPr>
        <p:spPr>
          <a:xfrm>
            <a:off x="395536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259632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123728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987824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5326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349422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213518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077614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</a:t>
            </a:r>
            <a:endParaRPr lang="de-DE" dirty="0"/>
          </a:p>
        </p:txBody>
      </p:sp>
      <p:cxnSp>
        <p:nvCxnSpPr>
          <p:cNvPr id="21" name="Gerade Verbindung 20"/>
          <p:cNvCxnSpPr>
            <a:endCxn id="8" idx="0"/>
          </p:cNvCxnSpPr>
          <p:nvPr/>
        </p:nvCxnSpPr>
        <p:spPr>
          <a:xfrm>
            <a:off x="1511660" y="4437112"/>
            <a:ext cx="0" cy="7200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3239852" y="4437112"/>
            <a:ext cx="0" cy="7200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99026" y="4437112"/>
            <a:ext cx="1740826" cy="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554660" y="41850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616466" y="4252446"/>
            <a:ext cx="4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</a:t>
            </a:r>
            <a:endParaRPr lang="de-DE" dirty="0"/>
          </a:p>
        </p:txBody>
      </p:sp>
      <p:cxnSp>
        <p:nvCxnSpPr>
          <p:cNvPr id="28" name="Gerade Verbindung 27"/>
          <p:cNvCxnSpPr/>
          <p:nvPr/>
        </p:nvCxnSpPr>
        <p:spPr>
          <a:xfrm>
            <a:off x="2339752" y="3717032"/>
            <a:ext cx="0" cy="144016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400299" y="3717032"/>
            <a:ext cx="0" cy="144016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2112410" y="32849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78630" y="3352346"/>
            <a:ext cx="59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PP</a:t>
            </a:r>
            <a:endParaRPr lang="de-DE" dirty="0"/>
          </a:p>
        </p:txBody>
      </p:sp>
      <p:sp>
        <p:nvSpPr>
          <p:cNvPr id="46" name="Ellipse 45"/>
          <p:cNvSpPr/>
          <p:nvPr/>
        </p:nvSpPr>
        <p:spPr>
          <a:xfrm>
            <a:off x="2013675" y="971436"/>
            <a:ext cx="711527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005122" y="1034152"/>
            <a:ext cx="9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APPLE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929020" y="1196752"/>
            <a:ext cx="860224" cy="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Multi-Stage Word-Building 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7" name="Ellipse 6"/>
          <p:cNvSpPr/>
          <p:nvPr/>
        </p:nvSpPr>
        <p:spPr>
          <a:xfrm>
            <a:off x="395536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259632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123728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987824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5326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349422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213518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077614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</a:t>
            </a:r>
            <a:endParaRPr lang="de-DE" dirty="0"/>
          </a:p>
        </p:txBody>
      </p:sp>
      <p:cxnSp>
        <p:nvCxnSpPr>
          <p:cNvPr id="21" name="Gerade Verbindung 20"/>
          <p:cNvCxnSpPr>
            <a:endCxn id="8" idx="0"/>
          </p:cNvCxnSpPr>
          <p:nvPr/>
        </p:nvCxnSpPr>
        <p:spPr>
          <a:xfrm>
            <a:off x="1511660" y="4437112"/>
            <a:ext cx="0" cy="7200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3239852" y="4437112"/>
            <a:ext cx="0" cy="7200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99026" y="4437112"/>
            <a:ext cx="1740826" cy="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554660" y="41850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616466" y="4252446"/>
            <a:ext cx="4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</a:t>
            </a:r>
            <a:endParaRPr lang="de-DE" dirty="0"/>
          </a:p>
        </p:txBody>
      </p:sp>
      <p:cxnSp>
        <p:nvCxnSpPr>
          <p:cNvPr id="28" name="Gerade Verbindung 27"/>
          <p:cNvCxnSpPr/>
          <p:nvPr/>
        </p:nvCxnSpPr>
        <p:spPr>
          <a:xfrm>
            <a:off x="2339752" y="3717032"/>
            <a:ext cx="0" cy="144016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400299" y="3717032"/>
            <a:ext cx="0" cy="144016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2112410" y="32849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78630" y="3352346"/>
            <a:ext cx="59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PP</a:t>
            </a:r>
            <a:endParaRPr lang="de-DE" dirty="0"/>
          </a:p>
        </p:txBody>
      </p:sp>
      <p:sp>
        <p:nvSpPr>
          <p:cNvPr id="46" name="Ellipse 45"/>
          <p:cNvSpPr/>
          <p:nvPr/>
        </p:nvSpPr>
        <p:spPr>
          <a:xfrm>
            <a:off x="2013675" y="971436"/>
            <a:ext cx="711527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005122" y="1034152"/>
            <a:ext cx="9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APPLE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11</a:t>
            </a:fld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>
            <a:off x="656455" y="2636912"/>
            <a:ext cx="0" cy="25202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364438" y="2636912"/>
            <a:ext cx="0" cy="648072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56455" y="2636912"/>
            <a:ext cx="1707983" cy="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690462" y="23848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691680" y="2452246"/>
            <a:ext cx="59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2789244" y="1196752"/>
            <a:ext cx="17444" cy="2988332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929020" y="1196752"/>
            <a:ext cx="0" cy="1188132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>
            <a:off x="1929020" y="1196752"/>
            <a:ext cx="860224" cy="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Multi-Stage Word-Building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Agent-Based Simulation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 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7" name="Ellipse 6"/>
          <p:cNvSpPr/>
          <p:nvPr/>
        </p:nvSpPr>
        <p:spPr>
          <a:xfrm>
            <a:off x="395536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259632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123728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987824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5326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349422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213518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077614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</a:t>
            </a:r>
            <a:endParaRPr lang="de-DE" dirty="0"/>
          </a:p>
        </p:txBody>
      </p:sp>
      <p:cxnSp>
        <p:nvCxnSpPr>
          <p:cNvPr id="21" name="Gerade Verbindung 20"/>
          <p:cNvCxnSpPr>
            <a:endCxn id="8" idx="0"/>
          </p:cNvCxnSpPr>
          <p:nvPr/>
        </p:nvCxnSpPr>
        <p:spPr>
          <a:xfrm>
            <a:off x="1511660" y="4437112"/>
            <a:ext cx="0" cy="7200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3239852" y="4437112"/>
            <a:ext cx="0" cy="7200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99026" y="4437112"/>
            <a:ext cx="1740826" cy="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554660" y="41850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616466" y="4252446"/>
            <a:ext cx="4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</a:t>
            </a:r>
            <a:endParaRPr lang="de-DE" dirty="0"/>
          </a:p>
        </p:txBody>
      </p:sp>
      <p:cxnSp>
        <p:nvCxnSpPr>
          <p:cNvPr id="28" name="Gerade Verbindung 27"/>
          <p:cNvCxnSpPr/>
          <p:nvPr/>
        </p:nvCxnSpPr>
        <p:spPr>
          <a:xfrm>
            <a:off x="2339752" y="3717032"/>
            <a:ext cx="0" cy="144016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400299" y="3717032"/>
            <a:ext cx="0" cy="144016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2112410" y="32849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78630" y="3352346"/>
            <a:ext cx="59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PP</a:t>
            </a:r>
            <a:endParaRPr lang="de-DE" dirty="0"/>
          </a:p>
        </p:txBody>
      </p:sp>
      <p:sp>
        <p:nvSpPr>
          <p:cNvPr id="46" name="Ellipse 45"/>
          <p:cNvSpPr/>
          <p:nvPr/>
        </p:nvSpPr>
        <p:spPr>
          <a:xfrm>
            <a:off x="2013675" y="971436"/>
            <a:ext cx="711527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005122" y="1034152"/>
            <a:ext cx="9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APPLE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12</a:t>
            </a:fld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>
            <a:off x="656455" y="2636912"/>
            <a:ext cx="0" cy="252028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364438" y="2636912"/>
            <a:ext cx="0" cy="648072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56455" y="2636912"/>
            <a:ext cx="1707983" cy="0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690462" y="2384884"/>
            <a:ext cx="504056" cy="504056"/>
          </a:xfrm>
          <a:prstGeom prst="ellipse">
            <a:avLst/>
          </a:prstGeom>
          <a:solidFill>
            <a:schemeClr val="bg1"/>
          </a:solid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691680" y="2452246"/>
            <a:ext cx="59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2789244" y="1196752"/>
            <a:ext cx="17444" cy="2988332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929020" y="1196752"/>
            <a:ext cx="0" cy="1188132"/>
          </a:xfrm>
          <a:prstGeom prst="line">
            <a:avLst/>
          </a:prstGeom>
          <a:ln w="1905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3528" y="764703"/>
            <a:ext cx="3624146" cy="5203199"/>
          </a:xfrm>
          <a:prstGeom prst="rect">
            <a:avLst/>
          </a:prstGeom>
          <a:pattFill prst="dotGrid">
            <a:fgClr>
              <a:srgbClr val="065A28"/>
            </a:fgClr>
            <a:bgClr>
              <a:schemeClr val="bg1"/>
            </a:bgClr>
          </a:patt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Environment with Resources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US" sz="2400" b="1" dirty="0" smtClean="0"/>
          </a:p>
        </p:txBody>
      </p:sp>
      <p:sp>
        <p:nvSpPr>
          <p:cNvPr id="4" name="Stern mit 5 Zacken 3"/>
          <p:cNvSpPr/>
          <p:nvPr/>
        </p:nvSpPr>
        <p:spPr>
          <a:xfrm>
            <a:off x="740768" y="5085184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3059832" y="3861048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 mit 5 Zacken 7"/>
          <p:cNvSpPr/>
          <p:nvPr/>
        </p:nvSpPr>
        <p:spPr>
          <a:xfrm>
            <a:off x="893268" y="1556792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1619672" y="1240160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0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3528" y="764703"/>
            <a:ext cx="3624146" cy="5203199"/>
          </a:xfrm>
          <a:prstGeom prst="rect">
            <a:avLst/>
          </a:prstGeom>
          <a:pattFill prst="dotGrid">
            <a:fgClr>
              <a:srgbClr val="065A28"/>
            </a:fgClr>
            <a:bgClr>
              <a:schemeClr val="bg1"/>
            </a:bgClr>
          </a:patt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Environment with Resources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Agents</a:t>
            </a:r>
          </a:p>
        </p:txBody>
      </p:sp>
      <p:sp>
        <p:nvSpPr>
          <p:cNvPr id="2" name="Stern mit 5 Zacken 1"/>
          <p:cNvSpPr/>
          <p:nvPr/>
        </p:nvSpPr>
        <p:spPr>
          <a:xfrm>
            <a:off x="740768" y="5085184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3059832" y="3861048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 mit 5 Zacken 7"/>
          <p:cNvSpPr/>
          <p:nvPr/>
        </p:nvSpPr>
        <p:spPr>
          <a:xfrm>
            <a:off x="893268" y="1556792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1619672" y="1240160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984" y="436510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483768" y="327537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31604" y="227687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203848" y="515719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577308" y="335527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0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3528" y="764703"/>
            <a:ext cx="3624146" cy="5203199"/>
          </a:xfrm>
          <a:prstGeom prst="rect">
            <a:avLst/>
          </a:prstGeom>
          <a:pattFill prst="dotGrid">
            <a:fgClr>
              <a:srgbClr val="065A28"/>
            </a:fgClr>
            <a:bgClr>
              <a:schemeClr val="bg1"/>
            </a:bgClr>
          </a:patt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Environment with Resources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Agents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Demand</a:t>
            </a:r>
          </a:p>
        </p:txBody>
      </p:sp>
      <p:sp>
        <p:nvSpPr>
          <p:cNvPr id="2" name="Stern mit 5 Zacken 1"/>
          <p:cNvSpPr/>
          <p:nvPr/>
        </p:nvSpPr>
        <p:spPr>
          <a:xfrm>
            <a:off x="740768" y="5085184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3059832" y="3861048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 mit 5 Zacken 7"/>
          <p:cNvSpPr/>
          <p:nvPr/>
        </p:nvSpPr>
        <p:spPr>
          <a:xfrm>
            <a:off x="893268" y="1556792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1619672" y="1240160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984" y="436510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483768" y="327537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531604" y="227687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203848" y="5157192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577308" y="335527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1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3528" y="764703"/>
            <a:ext cx="3624146" cy="5203199"/>
          </a:xfrm>
          <a:prstGeom prst="rect">
            <a:avLst/>
          </a:prstGeom>
          <a:pattFill prst="dotGrid">
            <a:fgClr>
              <a:srgbClr val="065A28"/>
            </a:fgClr>
            <a:bgClr>
              <a:schemeClr val="bg1"/>
            </a:bgClr>
          </a:patt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Environment with Resources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Agents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Demand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Supply</a:t>
            </a:r>
          </a:p>
        </p:txBody>
      </p:sp>
      <p:sp>
        <p:nvSpPr>
          <p:cNvPr id="2" name="Stern mit 5 Zacken 1"/>
          <p:cNvSpPr/>
          <p:nvPr/>
        </p:nvSpPr>
        <p:spPr>
          <a:xfrm>
            <a:off x="740768" y="5085184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3059832" y="3861048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 mit 5 Zacken 7"/>
          <p:cNvSpPr/>
          <p:nvPr/>
        </p:nvSpPr>
        <p:spPr>
          <a:xfrm>
            <a:off x="893268" y="1556792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1619672" y="1240160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03848" y="5157192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577308" y="335527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16</a:t>
            </a:fld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187984" y="436510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483768" y="327537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531604" y="227687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95536" y="3501008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639616" y="2492896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83568" y="1406867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3528" y="764703"/>
            <a:ext cx="3624146" cy="5203199"/>
          </a:xfrm>
          <a:prstGeom prst="rect">
            <a:avLst/>
          </a:prstGeom>
          <a:pattFill prst="dotGrid">
            <a:fgClr>
              <a:srgbClr val="065A28"/>
            </a:fgClr>
            <a:bgClr>
              <a:schemeClr val="bg1"/>
            </a:bgClr>
          </a:patt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Environment with Resources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Agents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Demand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Supply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Collaboration</a:t>
            </a:r>
            <a:endParaRPr lang="en-US" sz="2400" dirty="0" smtClean="0"/>
          </a:p>
        </p:txBody>
      </p:sp>
      <p:sp>
        <p:nvSpPr>
          <p:cNvPr id="2" name="Stern mit 5 Zacken 1"/>
          <p:cNvSpPr/>
          <p:nvPr/>
        </p:nvSpPr>
        <p:spPr>
          <a:xfrm>
            <a:off x="740768" y="5085184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3059832" y="3861048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 mit 5 Zacken 7"/>
          <p:cNvSpPr/>
          <p:nvPr/>
        </p:nvSpPr>
        <p:spPr>
          <a:xfrm>
            <a:off x="893268" y="1556792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1619672" y="1240160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028800" y="1700808"/>
            <a:ext cx="590872" cy="642163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1639616" y="1406868"/>
            <a:ext cx="132456" cy="936103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591780" y="3383391"/>
            <a:ext cx="625921" cy="621673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93268" y="4473116"/>
            <a:ext cx="402728" cy="771374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324236" y="3539663"/>
            <a:ext cx="284708" cy="933454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1639616" y="2492896"/>
            <a:ext cx="45704" cy="862379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1793332" y="3386108"/>
            <a:ext cx="702477" cy="77179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 flipV="1">
            <a:off x="1749220" y="3529935"/>
            <a:ext cx="1486264" cy="16588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203848" y="5157192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1583932" y="3344214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oliennummernplatzhalt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17</a:t>
            </a:fld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1187984" y="436510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2483768" y="327537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1531604" y="227687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395536" y="3501008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639616" y="2492896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683568" y="1406867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0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23528" y="764703"/>
            <a:ext cx="3624146" cy="5203199"/>
          </a:xfrm>
          <a:prstGeom prst="rect">
            <a:avLst/>
          </a:prstGeom>
          <a:pattFill prst="dotGrid">
            <a:fgClr>
              <a:srgbClr val="065A28"/>
            </a:fgClr>
            <a:bgClr>
              <a:schemeClr val="bg1"/>
            </a:bgClr>
          </a:pattFill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2591780" y="3383391"/>
            <a:ext cx="625921" cy="621673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ern mit 5 Zacken 1"/>
          <p:cNvSpPr/>
          <p:nvPr/>
        </p:nvSpPr>
        <p:spPr>
          <a:xfrm>
            <a:off x="740768" y="5085184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3059832" y="3861048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tern mit 5 Zacken 7"/>
          <p:cNvSpPr/>
          <p:nvPr/>
        </p:nvSpPr>
        <p:spPr>
          <a:xfrm>
            <a:off x="893268" y="1556792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1619672" y="1240160"/>
            <a:ext cx="288032" cy="288032"/>
          </a:xfrm>
          <a:prstGeom prst="star5">
            <a:avLst/>
          </a:prstGeom>
          <a:solidFill>
            <a:srgbClr val="065A28"/>
          </a:solidFill>
          <a:ln>
            <a:solidFill>
              <a:srgbClr val="03691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028800" y="1700808"/>
            <a:ext cx="590872" cy="642163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1639616" y="1406868"/>
            <a:ext cx="132456" cy="936103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93268" y="4473116"/>
            <a:ext cx="402728" cy="771374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324236" y="3539663"/>
            <a:ext cx="284708" cy="933454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1639616" y="2492896"/>
            <a:ext cx="45704" cy="862379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1793332" y="3386108"/>
            <a:ext cx="702477" cy="77179"/>
          </a:xfrm>
          <a:prstGeom prst="line">
            <a:avLst/>
          </a:prstGeom>
          <a:ln w="38100">
            <a:solidFill>
              <a:srgbClr val="065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 flipV="1">
            <a:off x="1749220" y="3529935"/>
            <a:ext cx="1486264" cy="16588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203848" y="5157192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1583932" y="3344214"/>
            <a:ext cx="216024" cy="2160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187984" y="436510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2483768" y="3275379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1531604" y="227687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Environment with Resources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Agents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Demand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Supply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Collaboration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US" sz="2400" dirty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sz="2400" dirty="0" smtClean="0"/>
              <a:t>Evaluation</a:t>
            </a:r>
            <a:endParaRPr lang="en-US" sz="2400" dirty="0" smtClean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18</a:t>
            </a:fld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95536" y="3501008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639616" y="2492896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3568" y="1406867"/>
            <a:ext cx="1872208" cy="1872208"/>
          </a:xfrm>
          <a:prstGeom prst="ellipse">
            <a:avLst/>
          </a:prstGeom>
          <a:gradFill flip="none" rotWithShape="1">
            <a:gsLst>
              <a:gs pos="0">
                <a:srgbClr val="065A28"/>
              </a:gs>
              <a:gs pos="69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621" y="1700808"/>
            <a:ext cx="8458200" cy="3674839"/>
          </a:xfrm>
        </p:spPr>
        <p:txBody>
          <a:bodyPr anchor="t">
            <a:normAutofit/>
          </a:bodyPr>
          <a:lstStyle/>
          <a:p>
            <a:pPr algn="l"/>
            <a:r>
              <a:rPr lang="en-US" sz="5300" b="1" dirty="0" smtClean="0"/>
              <a:t>Big Words Don’t Come Cheap</a:t>
            </a:r>
            <a:br>
              <a:rPr lang="en-US" sz="5300" b="1" dirty="0" smtClean="0"/>
            </a:br>
            <a:r>
              <a:rPr lang="en-US" sz="4000" dirty="0" smtClean="0"/>
              <a:t>Project </a:t>
            </a:r>
            <a:r>
              <a:rPr lang="en-US" sz="4000" dirty="0" err="1" smtClean="0"/>
              <a:t>CyberSym</a:t>
            </a:r>
            <a:r>
              <a:rPr lang="en-US" sz="4000" dirty="0" smtClean="0"/>
              <a:t> I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b="1" dirty="0" smtClean="0">
                <a:solidFill>
                  <a:srgbClr val="065A28"/>
                </a:solidFill>
              </a:rPr>
              <a:t>Main research question</a:t>
            </a:r>
            <a:r>
              <a:rPr lang="en-US" sz="2400" dirty="0" smtClean="0"/>
              <a:t>: Under which parameter settings will an Agent-Based Simulation of Multi-Stage Production Processes adopt an optimal resource distribution network?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700" dirty="0" smtClean="0">
                <a:solidFill>
                  <a:srgbClr val="065A28"/>
                </a:solidFill>
              </a:rPr>
              <a:t>  </a:t>
            </a:r>
            <a:endParaRPr lang="en-US" dirty="0">
              <a:solidFill>
                <a:srgbClr val="065A28"/>
              </a:solidFill>
            </a:endParaRPr>
          </a:p>
        </p:txBody>
      </p:sp>
      <p:pic>
        <p:nvPicPr>
          <p:cNvPr id="1031" name="Picture 7" descr="C:\Users\Janosch\Downloads\Old Stuff\uva_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8"/>
          <a:stretch/>
        </p:blipFill>
        <p:spPr bwMode="auto">
          <a:xfrm>
            <a:off x="2051720" y="5517232"/>
            <a:ext cx="507200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39952" y="798880"/>
            <a:ext cx="4680520" cy="5169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65A28"/>
                </a:solidFill>
              </a:rPr>
              <a:t>Stafford Beer</a:t>
            </a:r>
            <a:r>
              <a:rPr lang="en-US" dirty="0" smtClean="0">
                <a:solidFill>
                  <a:srgbClr val="065A28"/>
                </a:solidFill>
              </a:rPr>
              <a:t> (1959)</a:t>
            </a:r>
          </a:p>
          <a:p>
            <a:pPr marL="0" indent="0">
              <a:buNone/>
            </a:pPr>
            <a:r>
              <a:rPr lang="en-US" sz="2400" dirty="0" smtClean="0"/>
              <a:t>All viable systems are necessarily adaptive and self-regulating</a:t>
            </a:r>
          </a:p>
          <a:p>
            <a:pPr marL="0" indent="0">
              <a:buNone/>
            </a:pPr>
            <a:r>
              <a:rPr lang="en-US" sz="2400" b="1" dirty="0" smtClean="0"/>
              <a:t>Management Cybernetics</a:t>
            </a:r>
          </a:p>
        </p:txBody>
      </p:sp>
      <p:pic>
        <p:nvPicPr>
          <p:cNvPr id="3074" name="Picture 2" descr="C:\Users\Janosch\Dropbox\Afstudeerproject\Janosch\Assignment 5\be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17"/>
          <a:stretch/>
        </p:blipFill>
        <p:spPr bwMode="auto">
          <a:xfrm>
            <a:off x="323528" y="764704"/>
            <a:ext cx="3624146" cy="52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695646" y="5967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6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1) </a:t>
            </a:r>
            <a:r>
              <a:rPr lang="de-DE" sz="1400" dirty="0" smtClean="0">
                <a:hlinkClick r:id="rId2"/>
              </a:rPr>
              <a:t>http://www.vanityfair.fr/uploads/images/201506/dc/vf_stafford_beer_2180.png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2) </a:t>
            </a:r>
            <a:r>
              <a:rPr lang="de-DE" sz="1400" dirty="0" smtClean="0">
                <a:hlinkClick r:id="rId3"/>
              </a:rPr>
              <a:t>http://www.sbs.com.au/theother911/images/c7333e7d.allendeElection_800x554.jpg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3) </a:t>
            </a:r>
            <a:r>
              <a:rPr lang="de-DE" sz="1400" dirty="0" smtClean="0">
                <a:hlinkClick r:id="rId4"/>
              </a:rPr>
              <a:t>http://img3.wikia.nocookie.net/__cb20110317013600/althistory/images/b/bf/Map_Chile_DD.png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4) </a:t>
            </a:r>
            <a:r>
              <a:rPr lang="de-DE" sz="1400" dirty="0" smtClean="0">
                <a:hlinkClick r:id="rId5"/>
              </a:rPr>
              <a:t>http://proyectoidis.org/wp-content/uploads/2013/07/Project-Cybersyn051.jpg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5) </a:t>
            </a:r>
            <a:r>
              <a:rPr lang="de-DE" sz="1400" dirty="0" smtClean="0">
                <a:hlinkClick r:id="rId6"/>
              </a:rPr>
              <a:t>http://www.hindustantimes.com/Images/2011/5/113a350f-15d0-4e13-9ff6-0e20f20b0456HiRes.JPG</a:t>
            </a:r>
            <a:endParaRPr lang="de-DE" sz="1400" dirty="0" smtClean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544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Image Sources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solidFill>
                <a:srgbClr val="065A28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5" t="11445" r="35403"/>
          <a:stretch/>
        </p:blipFill>
        <p:spPr bwMode="auto">
          <a:xfrm>
            <a:off x="323528" y="764704"/>
            <a:ext cx="3624146" cy="52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Salvador Allende </a:t>
            </a:r>
            <a:r>
              <a:rPr lang="en-US" dirty="0" smtClean="0">
                <a:solidFill>
                  <a:srgbClr val="065A28"/>
                </a:solidFill>
              </a:rPr>
              <a:t>(1970)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First elected socialist President of Chile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Nationalization of Industry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695646" y="5967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5" t="11445" r="35403"/>
          <a:stretch/>
        </p:blipFill>
        <p:spPr bwMode="auto">
          <a:xfrm>
            <a:off x="323528" y="764704"/>
            <a:ext cx="3624146" cy="52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Salvador Allende </a:t>
            </a:r>
            <a:r>
              <a:rPr lang="en-US" dirty="0" smtClean="0">
                <a:solidFill>
                  <a:srgbClr val="065A28"/>
                </a:solidFill>
              </a:rPr>
              <a:t>(1970)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First elected socialist President of Chile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Nationalization of Industry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</p:txBody>
      </p:sp>
      <p:pic>
        <p:nvPicPr>
          <p:cNvPr id="5124" name="Picture 4" descr="http://img3.wikia.nocookie.net/__cb20110317013600/althistory/images/b/bf/Map_Chile_D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04277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695646" y="5967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596336" y="55172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royectoidis.org/wp-content/uploads/2013/07/Project-Cybersyn05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7" t="7095" b="-1531"/>
          <a:stretch/>
        </p:blipFill>
        <p:spPr bwMode="auto">
          <a:xfrm>
            <a:off x="323528" y="764703"/>
            <a:ext cx="3624146" cy="52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CyberSyn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  <a:r>
              <a:rPr lang="en-US" dirty="0" smtClean="0">
                <a:solidFill>
                  <a:srgbClr val="065A28"/>
                </a:solidFill>
              </a:rPr>
              <a:t>(1971)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Name from its main concepts: </a:t>
            </a: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Syn</a:t>
            </a:r>
            <a:r>
              <a:rPr lang="en-US" sz="2400" dirty="0" smtClean="0"/>
              <a:t>ergy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95646" y="5967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royectoidis.org/wp-content/uploads/2013/07/Project-Cybersyn05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7" t="7095" b="-1531"/>
          <a:stretch/>
        </p:blipFill>
        <p:spPr bwMode="auto">
          <a:xfrm>
            <a:off x="323528" y="764703"/>
            <a:ext cx="3624146" cy="52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CyberSyn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  <a:r>
              <a:rPr lang="en-US" dirty="0" smtClean="0">
                <a:solidFill>
                  <a:srgbClr val="065A28"/>
                </a:solidFill>
              </a:rPr>
              <a:t>(1971)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Name from its main concepts: </a:t>
            </a: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Syn</a:t>
            </a:r>
            <a:r>
              <a:rPr lang="en-US" sz="2400" dirty="0" smtClean="0"/>
              <a:t>ergy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400" b="1" dirty="0" err="1" smtClean="0">
                <a:solidFill>
                  <a:srgbClr val="065A28"/>
                </a:solidFill>
              </a:rPr>
              <a:t>Cybernet</a:t>
            </a:r>
            <a:r>
              <a:rPr lang="en-US" sz="2400" b="1" dirty="0">
                <a:solidFill>
                  <a:srgbClr val="065A28"/>
                </a:solidFill>
              </a:rPr>
              <a:t>.</a:t>
            </a:r>
            <a:r>
              <a:rPr lang="en-US" sz="2400" b="1" dirty="0" smtClean="0"/>
              <a:t> </a:t>
            </a:r>
            <a:r>
              <a:rPr lang="en-US" sz="2400" dirty="0" smtClean="0"/>
              <a:t>A network of telex machines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err="1" smtClean="0">
                <a:solidFill>
                  <a:srgbClr val="065A28"/>
                </a:solidFill>
              </a:rPr>
              <a:t>Cyberstride</a:t>
            </a:r>
            <a:r>
              <a:rPr lang="en-US" sz="2400" b="1" dirty="0" smtClean="0">
                <a:solidFill>
                  <a:srgbClr val="065A28"/>
                </a:solidFill>
              </a:rPr>
              <a:t>.</a:t>
            </a:r>
            <a:r>
              <a:rPr lang="en-US" sz="2400" dirty="0" smtClean="0"/>
              <a:t> Real-time statistical evaluation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65A28"/>
                </a:solidFill>
              </a:rPr>
              <a:t>CHECO.</a:t>
            </a:r>
            <a:r>
              <a:rPr lang="en-US" sz="2400" dirty="0" smtClean="0"/>
              <a:t> Economic Decision System</a:t>
            </a:r>
            <a:r>
              <a:rPr lang="en-US" sz="2400" b="1" dirty="0" smtClean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95646" y="5967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9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CyberSyn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  <a:r>
              <a:rPr lang="en-US" dirty="0" smtClean="0">
                <a:solidFill>
                  <a:srgbClr val="065A28"/>
                </a:solidFill>
              </a:rPr>
              <a:t>(1973)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Military Coup: The government is toppled, Allende is killed and the scientists working on </a:t>
            </a:r>
            <a:r>
              <a:rPr lang="en-US" sz="2400" dirty="0" err="1" smtClean="0"/>
              <a:t>CyberSyn</a:t>
            </a:r>
            <a:r>
              <a:rPr lang="en-US" sz="2400" dirty="0" smtClean="0"/>
              <a:t> are imprisoned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</p:txBody>
      </p:sp>
      <p:pic>
        <p:nvPicPr>
          <p:cNvPr id="7170" name="Picture 2" descr="http://www.hindustantimes.com/Images/2011/5/113a350f-15d0-4e13-9ff6-0e20f20b0456HiR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91" t="-208" r="25674" b="208"/>
          <a:stretch/>
        </p:blipFill>
        <p:spPr bwMode="auto">
          <a:xfrm>
            <a:off x="323528" y="764703"/>
            <a:ext cx="3624146" cy="527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695646" y="5967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CyberSyn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  <a:r>
              <a:rPr lang="en-US" dirty="0" smtClean="0">
                <a:solidFill>
                  <a:srgbClr val="065A28"/>
                </a:solidFill>
              </a:rPr>
              <a:t>(1973)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Military Coup: The government is toppled, Allende is killed and the scientists working on </a:t>
            </a:r>
            <a:r>
              <a:rPr lang="en-US" sz="2400" dirty="0" err="1" smtClean="0"/>
              <a:t>CyberSyn</a:t>
            </a:r>
            <a:r>
              <a:rPr lang="en-US" sz="2400" dirty="0" smtClean="0"/>
              <a:t> are imprisoned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65A28"/>
                </a:solidFill>
              </a:rPr>
              <a:t>Project </a:t>
            </a:r>
            <a:r>
              <a:rPr lang="en-US" sz="2400" b="1" dirty="0" err="1" smtClean="0">
                <a:solidFill>
                  <a:srgbClr val="065A28"/>
                </a:solidFill>
              </a:rPr>
              <a:t>CyberSym</a:t>
            </a:r>
            <a:r>
              <a:rPr lang="en-US" sz="2400" dirty="0" smtClean="0"/>
              <a:t>: Under which parameter settings will an </a:t>
            </a:r>
            <a:r>
              <a:rPr lang="en-US" sz="2400" dirty="0" smtClean="0"/>
              <a:t>Agent-Based Simulation of Multi-Stage Production Processes adopt an optimal resource distribution network?</a:t>
            </a:r>
            <a:endParaRPr lang="en-US" sz="2400" b="1" dirty="0" smtClean="0"/>
          </a:p>
        </p:txBody>
      </p:sp>
      <p:pic>
        <p:nvPicPr>
          <p:cNvPr id="7170" name="Picture 2" descr="http://www.hindustantimes.com/Images/2011/5/113a350f-15d0-4e13-9ff6-0e20f20b0456HiR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91" t="-208" r="25674" b="208"/>
          <a:stretch/>
        </p:blipFill>
        <p:spPr bwMode="auto">
          <a:xfrm>
            <a:off x="323528" y="764703"/>
            <a:ext cx="3624146" cy="527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695646" y="59679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0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4139952" y="798880"/>
            <a:ext cx="4680520" cy="516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65A28"/>
                </a:solidFill>
              </a:rPr>
              <a:t>Project </a:t>
            </a:r>
            <a:r>
              <a:rPr lang="en-US" b="1" dirty="0" err="1" smtClean="0">
                <a:solidFill>
                  <a:srgbClr val="065A28"/>
                </a:solidFill>
              </a:rPr>
              <a:t>CyberSym</a:t>
            </a:r>
            <a:r>
              <a:rPr lang="en-US" b="1" dirty="0" smtClean="0">
                <a:solidFill>
                  <a:srgbClr val="065A28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Cyber</a:t>
            </a:r>
            <a:r>
              <a:rPr lang="en-US" sz="2400" dirty="0" smtClean="0"/>
              <a:t>netics and </a:t>
            </a:r>
            <a:r>
              <a:rPr lang="en-US" sz="2400" b="1" dirty="0" smtClean="0"/>
              <a:t>Sym</a:t>
            </a:r>
            <a:r>
              <a:rPr lang="en-US" sz="2400" dirty="0" smtClean="0"/>
              <a:t>biosis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Multi-Stage Word-Building </a:t>
            </a:r>
          </a:p>
          <a:p>
            <a:pPr marL="0" indent="0">
              <a:buFont typeface="Arial" pitchFamily="34" charset="0"/>
              <a:buNone/>
            </a:pPr>
            <a:endParaRPr lang="en-US" sz="2400" b="1" dirty="0" smtClean="0"/>
          </a:p>
        </p:txBody>
      </p:sp>
      <p:sp>
        <p:nvSpPr>
          <p:cNvPr id="7" name="Ellipse 6"/>
          <p:cNvSpPr/>
          <p:nvPr/>
        </p:nvSpPr>
        <p:spPr>
          <a:xfrm>
            <a:off x="395536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259632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123728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987824" y="5157192"/>
            <a:ext cx="504056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5326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349422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213518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077614" y="5224554"/>
            <a:ext cx="3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</a:t>
            </a:r>
            <a:endParaRPr lang="de-DE" dirty="0"/>
          </a:p>
        </p:txBody>
      </p:sp>
      <p:sp>
        <p:nvSpPr>
          <p:cNvPr id="46" name="Ellipse 45"/>
          <p:cNvSpPr/>
          <p:nvPr/>
        </p:nvSpPr>
        <p:spPr>
          <a:xfrm>
            <a:off x="2013675" y="971436"/>
            <a:ext cx="711527" cy="504056"/>
          </a:xfrm>
          <a:prstGeom prst="ellipse">
            <a:avLst/>
          </a:prstGeom>
          <a:noFill/>
          <a:ln>
            <a:solidFill>
              <a:srgbClr val="06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2005122" y="1034152"/>
            <a:ext cx="9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APPLE</a:t>
            </a:r>
            <a:endParaRPr lang="de-DE" dirty="0"/>
          </a:p>
        </p:txBody>
      </p: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F158-EEC4-44F2-B22A-F377BB5FAAE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65A28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Bildschirmpräsentation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Big Words Don’t Come Cheap Project CyberSym I  An Agent-Based Simulation of Multi-Stage Production Processes  Janosch Haber Supervisor: Dr. Roberto Valenti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Big Words Don’t Come Cheap Project CyberSym I  Main research question: Under which parameter settings will an Agent-Based Simulation of Multi-Stage Production Processes adopt an optimal resource distribution network?  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Janosch Haber</dc:creator>
  <cp:lastModifiedBy>Janosch Haber</cp:lastModifiedBy>
  <cp:revision>20</cp:revision>
  <dcterms:created xsi:type="dcterms:W3CDTF">2015-04-22T09:03:31Z</dcterms:created>
  <dcterms:modified xsi:type="dcterms:W3CDTF">2015-04-22T11:21:26Z</dcterms:modified>
</cp:coreProperties>
</file>