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 Slab"/>
      <p:regular r:id="rId38"/>
      <p:bold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26108D-CC7E-438C-ABA3-66893A29F747}">
  <a:tblStyle styleId="{FF26108D-CC7E-438C-ABA3-66893A29F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Slab-bold.fntdata"/><Relationship Id="rId16" Type="http://schemas.openxmlformats.org/officeDocument/2006/relationships/slide" Target="slides/slide10.xml"/><Relationship Id="rId38" Type="http://schemas.openxmlformats.org/officeDocument/2006/relationships/font" Target="fonts/RobotoSlab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7451dd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7451dd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56f2231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56f2231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451ddb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451ddb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7451ddb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7451ddb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56f2231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56f2231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56f2231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56f2231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73f0735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73f0735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721cff3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721cff3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73f0735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73f0735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6f2231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56f2231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4fe82d7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4fe82d7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721cff3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721cff3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721cff3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721cff3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721cff3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721cff3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56f2231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56f2231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56f2231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56f2231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763dc04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763dc04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763dc04b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763dc04b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56f2231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56f2231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763dc04b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763dc04b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763dc04b4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763dc04b4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fe82d7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4fe82d7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56f2231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56f2231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6f2231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56f2231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4fe82d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4fe82d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56f2231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56f2231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56c47934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56c47934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6f2231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6f2231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56f223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56f223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451ddb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7451ddb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izeLucas/Seminario-Sistemas-Operacionais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.to/pliniohr/threads-na-linguagem-c-598k" TargetMode="External"/><Relationship Id="rId4" Type="http://schemas.openxmlformats.org/officeDocument/2006/relationships/hyperlink" Target="http://homepages.dcc.ufmg.br/~coutinho/pthreads/ProgramandoComThreads.pdf" TargetMode="External"/><Relationship Id="rId5" Type="http://schemas.openxmlformats.org/officeDocument/2006/relationships/hyperlink" Target="https://docs.oracle.com/javase/8/docs/api/java/lang/Thread.html" TargetMode="External"/><Relationship Id="rId6" Type="http://schemas.openxmlformats.org/officeDocument/2006/relationships/hyperlink" Target="https://docs.oracle.com/javase/8/docs/api/java/lang/ProcessBuilder.html" TargetMode="External"/><Relationship Id="rId7" Type="http://schemas.openxmlformats.org/officeDocument/2006/relationships/hyperlink" Target="https://docs.python.org/3/library/multiprocessing.html" TargetMode="External"/><Relationship Id="rId8" Type="http://schemas.openxmlformats.org/officeDocument/2006/relationships/hyperlink" Target="https://docs.python.org/3/library/thread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29575"/>
            <a:ext cx="5783400" cy="19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de Processos e Threads 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C, Java e Python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pt-PT" sz="1440">
                <a:solidFill>
                  <a:schemeClr val="dk1"/>
                </a:solidFill>
              </a:rPr>
              <a:t>Alan dos Reis Lima - 538239</a:t>
            </a:r>
            <a:br>
              <a:rPr lang="pt-PT" sz="1440">
                <a:solidFill>
                  <a:schemeClr val="dk1"/>
                </a:solidFill>
              </a:rPr>
            </a:br>
            <a:r>
              <a:rPr lang="pt-PT" sz="1440">
                <a:solidFill>
                  <a:schemeClr val="dk1"/>
                </a:solidFill>
              </a:rPr>
              <a:t>Antonio Ibison da Silva - 537569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pt-PT" sz="1440">
                <a:solidFill>
                  <a:schemeClr val="dk1"/>
                </a:solidFill>
              </a:rPr>
              <a:t>Cize Lucas Gomes Lima - 538864</a:t>
            </a:r>
            <a:endParaRPr sz="144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3831925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C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14" y="0"/>
            <a:ext cx="7935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5"/>
            <a:ext cx="83682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Biblioteca POSIX Threads (</a:t>
            </a: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pthread.h</a:t>
            </a:r>
            <a:r>
              <a:rPr lang="pt-PT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Criação de threads com </a:t>
            </a: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pthread_create()</a:t>
            </a:r>
            <a:r>
              <a:rPr lang="pt-PT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Sincronização usando mutexes.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Exemplo prático: execução de threads.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</a:t>
            </a:r>
            <a:r>
              <a:rPr lang="pt-PT" sz="3850"/>
              <a:t>em C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Leves: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Executadas dentro de um único processo, compartilhando memória.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Criação: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Feita com a biblioteca </a:t>
            </a:r>
            <a:r>
              <a:rPr lang="pt-PT" sz="1400">
                <a:latin typeface="Roboto Mono"/>
                <a:ea typeface="Roboto Mono"/>
                <a:cs typeface="Roboto Mono"/>
                <a:sym typeface="Roboto Mono"/>
              </a:rPr>
              <a:t>pthread</a:t>
            </a:r>
            <a:r>
              <a:rPr lang="pt-PT" sz="1400">
                <a:latin typeface="Arial"/>
                <a:ea typeface="Arial"/>
                <a:cs typeface="Arial"/>
                <a:sym typeface="Arial"/>
              </a:rPr>
              <a:t> em sistemas Unix/Linux.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Sincronização: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Necessária para evitar condições de corrida (usando mutexes).</a:t>
            </a:r>
            <a:endParaRPr sz="2100"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C -  Características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Vantagens: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Menor custo de criação e troca de contexto.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Comunicação direta e rápida.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Desvantagens: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Falta de isolamento.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Erros podem afetar todo o processo.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C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426"/>
            <a:ext cx="4749850" cy="38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50" y="602425"/>
            <a:ext cx="4846349" cy="38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2150859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Processos e Threads em </a:t>
            </a:r>
            <a:r>
              <a:rPr b="1" lang="pt-PT"/>
              <a:t>Java</a:t>
            </a:r>
            <a:endParaRPr b="1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Java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Java, implementamos Processos da seguinte forma: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1. Instanciando um objeto do tipo </a:t>
            </a:r>
            <a:r>
              <a:rPr b="1" lang="pt-PT"/>
              <a:t>ProcessBuilder</a:t>
            </a:r>
            <a:r>
              <a:rPr lang="pt-PT"/>
              <a:t> e passando os </a:t>
            </a:r>
            <a:r>
              <a:rPr b="1" lang="pt-PT"/>
              <a:t>parâmetros de configuração</a:t>
            </a:r>
            <a:r>
              <a:rPr lang="pt-PT"/>
              <a:t> do novo processo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2. Iniciando o novo processo chamando o método </a:t>
            </a:r>
            <a:r>
              <a:rPr b="1" lang="pt-PT"/>
              <a:t>.start()</a:t>
            </a:r>
            <a:r>
              <a:rPr lang="pt-PT"/>
              <a:t> no objeto retornado no passo anterior.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Java, um novo Processo pode ser criado de forma simples: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PT"/>
              <a:t>Process processo = new ProcessBuilder(&lt;commandos&gt;, &lt;argumentos&gt;).start();</a:t>
            </a:r>
            <a:endParaRPr b="1" i="1" sz="1200">
              <a:solidFill>
                <a:srgbClr val="0C0D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Java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875" y="131193"/>
            <a:ext cx="7144248" cy="492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Java - Características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PT"/>
            </a:br>
            <a:r>
              <a:rPr lang="pt-PT"/>
              <a:t>Em Java, mecanismos de Comunicação entre processos (IPC) </a:t>
            </a:r>
            <a:r>
              <a:rPr b="1" lang="pt-PT"/>
              <a:t>não </a:t>
            </a:r>
            <a:r>
              <a:rPr lang="pt-PT"/>
              <a:t>são nativamente suportados, entretanto, é </a:t>
            </a:r>
            <a:r>
              <a:rPr lang="pt-PT"/>
              <a:t>possível</a:t>
            </a:r>
            <a:r>
              <a:rPr lang="pt-PT"/>
              <a:t> adaptar esquemas de Pipes e Sockets, assim como também utilizar bibliotecas externas.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0" y="1489825"/>
            <a:ext cx="4183800" cy="133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Esquemas de sincronização embutidos</a:t>
            </a:r>
            <a:br>
              <a:rPr lang="pt-PT"/>
            </a:br>
            <a:endParaRPr/>
          </a:p>
          <a:p>
            <a:pPr indent="-32575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Fork/Join Framework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87900" y="1489825"/>
            <a:ext cx="4140600" cy="12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Facilmente gerenciáveis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pt-PT"/>
              <a:t>Execução de Comandos Externos</a:t>
            </a: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Escrita (stdin) e Leitura das saídas (stdout e </a:t>
            </a:r>
            <a:r>
              <a:rPr lang="pt-PT"/>
              <a:t>stderr</a:t>
            </a:r>
            <a:r>
              <a:rPr lang="pt-PT"/>
              <a:t>)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C</a:t>
            </a:r>
            <a:r>
              <a:rPr lang="pt-PT"/>
              <a:t>onfiguração de variáveis de ambiente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Java - Implementação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Criação de processos para execução de comandos </a:t>
            </a:r>
            <a:r>
              <a:rPr b="1" lang="pt-PT"/>
              <a:t>ping</a:t>
            </a:r>
            <a:r>
              <a:rPr lang="pt-PT"/>
              <a:t> para diversos endereços da internet.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Características: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execução dos comandos de ping ocorrem de maneira concorrente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finalização (com ou sem erro) de cada processo não afeta outro. 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87900" y="1489825"/>
            <a:ext cx="841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Java, implementamos Threads da seguinte forma: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1. C</a:t>
            </a:r>
            <a:r>
              <a:rPr lang="pt-PT"/>
              <a:t>riando uma </a:t>
            </a:r>
            <a:r>
              <a:rPr b="1" lang="pt-PT"/>
              <a:t>nova classe</a:t>
            </a:r>
            <a:r>
              <a:rPr lang="pt-PT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2. Herdando a classe </a:t>
            </a:r>
            <a:r>
              <a:rPr b="1" lang="pt-PT"/>
              <a:t>Thread</a:t>
            </a:r>
            <a:r>
              <a:rPr lang="pt-PT"/>
              <a:t> ou a interface Runnable utilizando “</a:t>
            </a:r>
            <a:r>
              <a:rPr b="1" lang="pt-PT"/>
              <a:t>extends</a:t>
            </a:r>
            <a:r>
              <a:rPr lang="pt-PT"/>
              <a:t>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3. Colocando o código que a Thread deve executar no método </a:t>
            </a:r>
            <a:r>
              <a:rPr b="1" lang="pt-PT"/>
              <a:t>run()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 Java conta com diversos esquemas de </a:t>
            </a:r>
            <a:r>
              <a:rPr b="1" lang="pt-PT"/>
              <a:t>Gerenciamento de Sincronia</a:t>
            </a:r>
            <a:r>
              <a:rPr lang="pt-PT"/>
              <a:t> embutido: </a:t>
            </a:r>
            <a:r>
              <a:rPr b="1" lang="pt-PT"/>
              <a:t>Mutexes</a:t>
            </a:r>
            <a:r>
              <a:rPr lang="pt-PT"/>
              <a:t>, </a:t>
            </a:r>
            <a:r>
              <a:rPr b="1" lang="pt-PT"/>
              <a:t>Semáforos</a:t>
            </a:r>
            <a:r>
              <a:rPr lang="pt-PT"/>
              <a:t>, </a:t>
            </a:r>
            <a:r>
              <a:rPr b="1" lang="pt-PT"/>
              <a:t>Barreira</a:t>
            </a:r>
            <a:r>
              <a:rPr lang="pt-PT"/>
              <a:t>, </a:t>
            </a:r>
            <a:r>
              <a:rPr b="1" lang="pt-PT"/>
              <a:t>palavra-chave </a:t>
            </a:r>
            <a:r>
              <a:rPr b="1" lang="pt-PT"/>
              <a:t>synchronized</a:t>
            </a:r>
            <a:r>
              <a:rPr lang="pt-PT"/>
              <a:t> e etc.</a:t>
            </a:r>
            <a:endParaRPr/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</a:t>
            </a:r>
            <a:r>
              <a:rPr lang="pt-PT" sz="3850"/>
              <a:t> em Java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Contextualização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/>
              <a:t>Diferenças entre Processos e Threads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/>
              <a:t>Problemas Comuns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Processos em 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Threads em 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Processos em Java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Threads em Java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Processos em Python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PT"/>
              <a:t>Threads em Python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/>
              <a:t>Sumário</a:t>
            </a:r>
            <a:endParaRPr sz="350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915800" y="1246825"/>
            <a:ext cx="38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Repositório </a:t>
            </a:r>
            <a:r>
              <a:rPr b="1" lang="pt-PT"/>
              <a:t>Github </a:t>
            </a:r>
            <a:r>
              <a:rPr lang="pt-PT"/>
              <a:t>do seminário: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PT" sz="1200" u="sng">
                <a:latin typeface="Arial"/>
                <a:ea typeface="Arial"/>
                <a:cs typeface="Arial"/>
                <a:sym typeface="Arial"/>
                <a:hlinkClick r:id="rId3"/>
              </a:rPr>
              <a:t>CizeLucas/Seminario-Sistemas-Operacionais</a:t>
            </a:r>
            <a:endParaRPr b="1" i="1" sz="1200" u="sng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349" y="1739463"/>
            <a:ext cx="2226426" cy="2242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Java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13" y="1296525"/>
            <a:ext cx="8106972" cy="37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E a JVM (Java Virtual Machine)? Como ela influencia nas Threads Java?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 JVM abstrai a complexidade de gerenciamento de threads do sistema operacional.</a:t>
            </a:r>
            <a:br>
              <a:rPr lang="pt-PT"/>
            </a:br>
            <a:r>
              <a:rPr lang="pt-PT"/>
              <a:t>	Gerencia recursos, sincronia, interrupções e Garbage Collection, mas deixa ao sistema operacional a responsabilidade de escalonamento (pois uma thread na JVM corresponde a uma thread no sistema).</a:t>
            </a:r>
            <a:endParaRPr/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Java - Características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0" y="1489825"/>
            <a:ext cx="4183800" cy="133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Gerenciamento de Exceções em Threads</a:t>
            </a:r>
            <a:endParaRPr/>
          </a:p>
          <a:p>
            <a:pPr indent="-32575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Esquemas de sincronização embutidos</a:t>
            </a:r>
            <a:endParaRPr/>
          </a:p>
          <a:p>
            <a:pPr indent="-32575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Portabilidade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87900" y="1489825"/>
            <a:ext cx="4140600" cy="12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Fácil implementação</a:t>
            </a:r>
            <a:br>
              <a:rPr lang="pt-PT"/>
            </a:br>
            <a:endParaRPr/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Concorrência e Paralelismo</a:t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424050" y="3663675"/>
            <a:ext cx="462600" cy="227100"/>
          </a:xfrm>
          <a:prstGeom prst="rightArrow">
            <a:avLst>
              <a:gd fmla="val 50000" name="adj1"/>
              <a:gd fmla="val 52823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489825"/>
            <a:ext cx="40404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Criação de um </a:t>
            </a:r>
            <a:r>
              <a:rPr b="1" lang="pt-PT"/>
              <a:t>servidor TCP</a:t>
            </a:r>
            <a:r>
              <a:rPr lang="pt-PT"/>
              <a:t> de </a:t>
            </a:r>
            <a:r>
              <a:rPr b="1" lang="pt-PT"/>
              <a:t>eco</a:t>
            </a:r>
            <a:r>
              <a:rPr lang="pt-PT"/>
              <a:t>, que retorna ao cliente as </a:t>
            </a:r>
            <a:r>
              <a:rPr lang="pt-PT"/>
              <a:t>mensagem </a:t>
            </a:r>
            <a:r>
              <a:rPr lang="pt-PT"/>
              <a:t>que recebe.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 cada requisição, a Thread Principal (despachante) cria uma nova thread operária que efetivamente </a:t>
            </a:r>
            <a:r>
              <a:rPr lang="pt-PT"/>
              <a:t>responde</a:t>
            </a:r>
            <a:r>
              <a:rPr lang="pt-PT"/>
              <a:t> à requisição.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 thread operária dorme por 2 segundos para simular um processamento ou uma operação de I/O custosa.</a:t>
            </a:r>
            <a:endParaRPr/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Java - Implementação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925" y="1489825"/>
            <a:ext cx="4259176" cy="31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462775" y="4774200"/>
            <a:ext cx="6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Livro Sistemas Operacionais Modernos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2150859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Processos e Threads em </a:t>
            </a:r>
            <a:r>
              <a:rPr b="1" lang="pt-PT"/>
              <a:t>Python</a:t>
            </a:r>
            <a:endParaRPr b="1"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Python, podemos criar e gerenciar processos utilizando o módulo </a:t>
            </a:r>
            <a:r>
              <a:rPr b="1" lang="pt-PT">
                <a:highlight>
                  <a:schemeClr val="accent5"/>
                </a:highlight>
              </a:rPr>
              <a:t>multiprocessing</a:t>
            </a:r>
            <a:r>
              <a:rPr lang="pt-PT"/>
              <a:t>, que permite a execução de tarefas em paralelo.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Podemos também comunicar diferentes processos entre </a:t>
            </a:r>
            <a:r>
              <a:rPr lang="pt-PT"/>
              <a:t>si</a:t>
            </a:r>
            <a:r>
              <a:rPr lang="pt-PT"/>
              <a:t> utilizando </a:t>
            </a:r>
            <a:r>
              <a:rPr b="1" lang="pt-PT"/>
              <a:t>Filas e Pipes</a:t>
            </a:r>
            <a:r>
              <a:rPr lang="pt-PT"/>
              <a:t>, que são suportados nativamente em Python.</a:t>
            </a:r>
            <a:endParaRPr/>
          </a:p>
        </p:txBody>
      </p:sp>
      <p:sp>
        <p:nvSpPr>
          <p:cNvPr id="242" name="Google Shape;24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</a:t>
            </a:r>
            <a:r>
              <a:rPr lang="pt-PT" sz="3850"/>
              <a:t>Python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Python - Características</a:t>
            </a:r>
            <a:endParaRPr sz="3850"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Características principais dos processos em Python: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Independência:</a:t>
            </a:r>
            <a:r>
              <a:rPr lang="pt-PT" sz="1500"/>
              <a:t> Cada processo tem seu próprio espaço de memória, tornando-os isolados entre si.</a:t>
            </a:r>
            <a:br>
              <a:rPr lang="pt-P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Paralelismo real:</a:t>
            </a:r>
            <a:r>
              <a:rPr lang="pt-PT" sz="1500"/>
              <a:t> Com o módulo </a:t>
            </a:r>
            <a:r>
              <a:rPr b="1" lang="pt-PT" sz="1500">
                <a:solidFill>
                  <a:srgbClr val="F3F3F3"/>
                </a:solidFill>
                <a:highlight>
                  <a:schemeClr val="accent5"/>
                </a:highlight>
              </a:rPr>
              <a:t>multiprocessing</a:t>
            </a:r>
            <a:r>
              <a:rPr lang="pt-PT" sz="1500"/>
              <a:t>, é possível utilizar múltiplos núcleos da CPU, superando a limitação do GIL (</a:t>
            </a:r>
            <a:r>
              <a:rPr i="1" lang="pt-PT" sz="1500"/>
              <a:t>Global Interpreter Lock</a:t>
            </a:r>
            <a:r>
              <a:rPr lang="pt-PT" sz="1500"/>
              <a:t>).</a:t>
            </a:r>
            <a:br>
              <a:rPr lang="pt-P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Ideal para tarefas pesadas:</a:t>
            </a:r>
            <a:r>
              <a:rPr lang="pt-PT" sz="1500"/>
              <a:t> Como processamento de dados, aprendizado de máquina e operações intensivas em CPU.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Python - Implementação</a:t>
            </a:r>
            <a:endParaRPr sz="3850"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Utiliza</a:t>
            </a:r>
            <a:r>
              <a:rPr lang="pt-PT"/>
              <a:t> o módulo </a:t>
            </a:r>
            <a:r>
              <a:rPr b="1" lang="pt-PT">
                <a:highlight>
                  <a:schemeClr val="accent5"/>
                </a:highlight>
              </a:rPr>
              <a:t>multiprocessing</a:t>
            </a:r>
            <a:r>
              <a:rPr lang="pt-PT"/>
              <a:t> para criar e gerenciar múltiplos processos em paralelo. </a:t>
            </a:r>
            <a:br>
              <a:rPr lang="pt-PT"/>
            </a:br>
            <a:r>
              <a:rPr lang="pt-PT"/>
              <a:t>Simula uma tarefa que envolve tempo de espera (usando </a:t>
            </a:r>
            <a:r>
              <a:rPr lang="pt-PT">
                <a:highlight>
                  <a:schemeClr val="accent5"/>
                </a:highlight>
              </a:rPr>
              <a:t>time.sleep</a:t>
            </a:r>
            <a:r>
              <a:rPr lang="pt-PT"/>
              <a:t>) e inclui uma situação deliberada para provocar um erro em um dos processos (o processo 2). 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Python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Em Python, threads permitem a execução de várias tarefas simultâneas dentro do mesmo processo, compartilhando </a:t>
            </a:r>
            <a:r>
              <a:rPr b="1" lang="pt-PT"/>
              <a:t>memória e recursos</a:t>
            </a:r>
            <a:r>
              <a:rPr lang="pt-PT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PT"/>
            </a:br>
            <a:r>
              <a:rPr lang="pt-PT"/>
              <a:t>O módulo </a:t>
            </a:r>
            <a:r>
              <a:rPr b="1" lang="pt-PT">
                <a:highlight>
                  <a:schemeClr val="accent5"/>
                </a:highlight>
              </a:rPr>
              <a:t>threading</a:t>
            </a:r>
            <a:r>
              <a:rPr lang="pt-PT"/>
              <a:t> é utilizado para criar e gerenciar threads.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Python - Características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PT"/>
              <a:t>Características principais das threads em Python: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Compartilhamento de memória:</a:t>
            </a:r>
            <a:r>
              <a:rPr lang="pt-PT" sz="1500"/>
              <a:t> Todas as threads do mesmo processo compartilham o mesmo espaço de memória.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Ideal para tarefas I/O-bound:</a:t>
            </a:r>
            <a:r>
              <a:rPr lang="pt-PT" sz="1500"/>
              <a:t> Como leitura/escrita de arquivos, comunicação em rede e acesso a bancos de dados.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PT" sz="1500"/>
              <a:t>Limitação do GIL:</a:t>
            </a:r>
            <a:r>
              <a:rPr lang="pt-PT" sz="1500"/>
              <a:t> O </a:t>
            </a:r>
            <a:r>
              <a:rPr i="1" lang="pt-PT" sz="1500"/>
              <a:t>Global Interpreter Lock</a:t>
            </a:r>
            <a:r>
              <a:rPr lang="pt-PT" sz="1500"/>
              <a:t> restringe o paralelismo em operações CPU-bound, mas threads ainda podem melhorar o desempenho em tarefas I/O.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Threads em Python - Implementação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I</a:t>
            </a:r>
            <a:r>
              <a:rPr lang="pt-PT"/>
              <a:t>mplementa uma aplicação cliente-servidor usando os módulos </a:t>
            </a:r>
            <a:r>
              <a:rPr b="1" lang="pt-PT">
                <a:highlight>
                  <a:schemeClr val="accent5"/>
                </a:highlight>
              </a:rPr>
              <a:t>socket</a:t>
            </a:r>
            <a:r>
              <a:rPr lang="pt-PT"/>
              <a:t>, </a:t>
            </a:r>
            <a:r>
              <a:rPr b="1" lang="pt-PT">
                <a:highlight>
                  <a:schemeClr val="accent5"/>
                </a:highlight>
              </a:rPr>
              <a:t>threading</a:t>
            </a:r>
            <a:r>
              <a:rPr lang="pt-PT">
                <a:highlight>
                  <a:schemeClr val="accent5"/>
                </a:highlight>
              </a:rPr>
              <a:t> </a:t>
            </a:r>
            <a:r>
              <a:rPr lang="pt-PT"/>
              <a:t>e </a:t>
            </a:r>
            <a:r>
              <a:rPr b="1" lang="pt-PT">
                <a:highlight>
                  <a:schemeClr val="accent5"/>
                </a:highlight>
              </a:rPr>
              <a:t>queue</a:t>
            </a:r>
            <a:r>
              <a:rPr lang="pt-PT"/>
              <a:t>. O servidor processa mensagens recebidas de vários clientes simultaneamente, organizando as mensagens em uma fila de prioridade (com base no tamanho da mensagem) e respondendo com um eco da mensagem.</a:t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150859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Contextualização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87900" y="1489825"/>
            <a:ext cx="8531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PT"/>
              <a:t>Sistemas operacionais modernos</a:t>
            </a:r>
            <a:r>
              <a:rPr lang="pt-PT"/>
              <a:t> / Andrew S. Tanenbaum, Herbert Bos – </a:t>
            </a:r>
            <a:br>
              <a:rPr lang="pt-PT"/>
            </a:br>
            <a:r>
              <a:rPr lang="pt-PT"/>
              <a:t>4. ed. – São Paulo: Pearson Education do Brasil, 2016.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3"/>
              </a:rPr>
              <a:t>dev.to/pliniohr/threads-na-linguagem-c-598k</a:t>
            </a:r>
            <a:endParaRPr i="1" u="sng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4"/>
              </a:rPr>
              <a:t>homepages.dcc.ufmg.br/~coutinho/pthreads/ProgramandoComThreads.pdf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5"/>
              </a:rPr>
              <a:t>https://docs.oracle.com/javase/8/docs/api/java/lang/Thread.html</a:t>
            </a:r>
            <a:endParaRPr i="1"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6"/>
              </a:rPr>
              <a:t>https://docs.oracle.com/javase/8/docs/api/java/lang/ProcessBuilder.html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7"/>
              </a:rPr>
              <a:t>https://docs.python.org/3/library/multiprocessing.html</a:t>
            </a:r>
            <a:endParaRPr i="1"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pt-PT" u="sng">
                <a:hlinkClick r:id="rId8"/>
              </a:rPr>
              <a:t>https://docs.python.org/3/library/threading.html</a:t>
            </a:r>
            <a:endParaRPr/>
          </a:p>
        </p:txBody>
      </p:sp>
      <p:sp>
        <p:nvSpPr>
          <p:cNvPr id="284" name="Google Shape;28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Referências</a:t>
            </a:r>
            <a:endParaRPr/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2150859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 PELA ATENÇÃO!</a:t>
            </a:r>
            <a:endParaRPr/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Contextualização</a:t>
            </a:r>
            <a:br>
              <a:rPr lang="pt-PT"/>
            </a:br>
            <a:r>
              <a:rPr lang="pt-PT"/>
              <a:t>Diferenças entre Processos e Threads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9094" l="9403" r="0" t="17440"/>
          <a:stretch/>
        </p:blipFill>
        <p:spPr>
          <a:xfrm>
            <a:off x="1366775" y="1814563"/>
            <a:ext cx="3545875" cy="22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10610" l="31357" r="2500" t="3685"/>
          <a:stretch/>
        </p:blipFill>
        <p:spPr>
          <a:xfrm>
            <a:off x="5161200" y="1814562"/>
            <a:ext cx="2616025" cy="226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flipH="1">
            <a:off x="5031225" y="1464350"/>
            <a:ext cx="11400" cy="296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1366975" y="4169525"/>
            <a:ext cx="354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01: Três processos isolados com suas respectivas threads de execução.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161025" y="4169525"/>
            <a:ext cx="26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02: Um processos com três threads de execução.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366950" y="4774200"/>
            <a:ext cx="6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Livro Sistemas Operacionais Modernos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Contextualização</a:t>
            </a:r>
            <a:br>
              <a:rPr lang="pt-PT"/>
            </a:br>
            <a:r>
              <a:rPr lang="pt-PT"/>
              <a:t>Diferenças entre Processos e Threads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71" y="1772559"/>
            <a:ext cx="3720749" cy="2713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387900" y="15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{FF26108D-CC7E-438C-ABA3-66893A29F747}</a:tableStyleId>
              </a:tblPr>
              <a:tblGrid>
                <a:gridCol w="2276225"/>
                <a:gridCol w="2276225"/>
              </a:tblGrid>
              <a:tr h="37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600">
                          <a:solidFill>
                            <a:schemeClr val="dk1"/>
                          </a:solidFill>
                        </a:rPr>
                        <a:t>Itens por Processo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600">
                          <a:solidFill>
                            <a:schemeClr val="dk1"/>
                          </a:solidFill>
                        </a:rPr>
                        <a:t>Itens por Thread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Espaço de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endereçamento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Contador de Programa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Variáveis globais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Registradores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Arquivos abertos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Pilha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Processos filhos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Estado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Sinais e tratadores do sistema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Alarmes pendentes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7"/>
          <p:cNvSpPr txBox="1"/>
          <p:nvPr/>
        </p:nvSpPr>
        <p:spPr>
          <a:xfrm>
            <a:off x="1366950" y="4774200"/>
            <a:ext cx="6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Livro Sistemas Operacionais Modernos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Quando existem duas ou mais entidades em execução, podemos nos deparar com esses dois problemas principais: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b="1" lang="pt-PT" sz="1400"/>
              <a:t>Condições de corrida</a:t>
            </a:r>
            <a:r>
              <a:rPr lang="pt-PT" sz="1400"/>
              <a:t>: modificação de dados simultaneamente pelas entidades, causando comportamentos inconsistentes e imprevisíveis.</a:t>
            </a:r>
            <a:br>
              <a:rPr lang="pt-PT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pt-PT" sz="1400"/>
              <a:t>Deadlocks</a:t>
            </a:r>
            <a:r>
              <a:rPr lang="pt-PT" sz="1400"/>
              <a:t>: Quando dois processos dependem um do outro e ambos acabam </a:t>
            </a:r>
            <a:r>
              <a:rPr lang="pt-PT" sz="1400"/>
              <a:t>bloqueados por conta dessa dependência mútua.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400"/>
              <a:t>Cada linguagem adota estratégias de prevenção diferentes, mas todas se baseiam nas técnicas padrão já conhecidas por nós: Mutexes, Semáforos e Monitores.</a:t>
            </a:r>
            <a:endParaRPr sz="1400"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Contextualização</a:t>
            </a:r>
            <a:br>
              <a:rPr lang="pt-PT"/>
            </a:br>
            <a:r>
              <a:rPr lang="pt-PT"/>
              <a:t>Problemas Comuns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76817" y="3611992"/>
            <a:ext cx="366900" cy="227100"/>
          </a:xfrm>
          <a:prstGeom prst="rightArrow">
            <a:avLst>
              <a:gd fmla="val 50000" name="adj1"/>
              <a:gd fmla="val 52823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150859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Processos e Threads em </a:t>
            </a:r>
            <a:r>
              <a:rPr b="1" lang="pt-PT"/>
              <a:t>C</a:t>
            </a:r>
            <a:endParaRPr b="1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C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Função </a:t>
            </a: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fork().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Criação de processos.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Identificação de processos com PID.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Comunicação entre processos (IPC - Pipes e Sinais).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Exemplo prático: criação de processos.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50"/>
              <a:t>Processos em C - Características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Isolamento: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Cada processo tem seu próprio espaço de memória (código, heap, pilha).</a:t>
            </a:r>
            <a:br>
              <a:rPr lang="pt-PT" sz="1400">
                <a:latin typeface="Arial"/>
                <a:ea typeface="Arial"/>
                <a:cs typeface="Arial"/>
                <a:sym typeface="Arial"/>
              </a:rPr>
            </a:br>
            <a:br>
              <a:rPr lang="pt-PT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Criação: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Feita com a função </a:t>
            </a:r>
            <a:r>
              <a:rPr lang="pt-PT" sz="1400">
                <a:latin typeface="Roboto Mono"/>
                <a:ea typeface="Roboto Mono"/>
                <a:cs typeface="Roboto Mono"/>
                <a:sym typeface="Roboto Mono"/>
              </a:rPr>
              <a:t>fork()</a:t>
            </a:r>
            <a:r>
              <a:rPr lang="pt-PT" sz="1400">
                <a:latin typeface="Arial"/>
                <a:ea typeface="Arial"/>
                <a:cs typeface="Arial"/>
                <a:sym typeface="Arial"/>
              </a:rPr>
              <a:t> no Unix/Linux.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Processo pai e processo filho executam independentemente.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Comunicação entre Processos (IPC):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Pipes, memória compartilhada, filas de mensagens e sinais.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pt-PT" sz="1400">
                <a:latin typeface="Arial"/>
                <a:ea typeface="Arial"/>
                <a:cs typeface="Arial"/>
                <a:sym typeface="Arial"/>
              </a:rPr>
            </a:b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Vantagens: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Segurança e isolamento.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400">
                <a:latin typeface="Arial"/>
                <a:ea typeface="Arial"/>
                <a:cs typeface="Arial"/>
                <a:sym typeface="Arial"/>
              </a:rPr>
              <a:t>Desvantagens: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Alto custo de criação e troca de contexto.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