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0"/>
  </p:notesMasterIdLst>
  <p:sldIdLst>
    <p:sldId id="275" r:id="rId2"/>
    <p:sldId id="257" r:id="rId3"/>
    <p:sldId id="258" r:id="rId4"/>
    <p:sldId id="269" r:id="rId5"/>
    <p:sldId id="270" r:id="rId6"/>
    <p:sldId id="271" r:id="rId7"/>
    <p:sldId id="272" r:id="rId8"/>
    <p:sldId id="273" r:id="rId9"/>
    <p:sldId id="274" r:id="rId10"/>
    <p:sldId id="276" r:id="rId11"/>
    <p:sldId id="277" r:id="rId12"/>
    <p:sldId id="278" r:id="rId13"/>
    <p:sldId id="279" r:id="rId14"/>
    <p:sldId id="280" r:id="rId15"/>
    <p:sldId id="281" r:id="rId16"/>
    <p:sldId id="265"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198E327-03A3-4AD9-8E47-AF7A4ECD3265}">
          <p14:sldIdLst>
            <p14:sldId id="275"/>
            <p14:sldId id="257"/>
            <p14:sldId id="258"/>
            <p14:sldId id="269"/>
            <p14:sldId id="270"/>
            <p14:sldId id="271"/>
            <p14:sldId id="272"/>
            <p14:sldId id="273"/>
            <p14:sldId id="274"/>
            <p14:sldId id="276"/>
            <p14:sldId id="277"/>
            <p14:sldId id="278"/>
            <p14:sldId id="279"/>
            <p14:sldId id="280"/>
            <p14:sldId id="281"/>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B2E14-57B1-4D39-9ABF-41F22F1DD5D7}" v="38" dt="2024-03-02T08:47:52.379"/>
    <p1510:client id="{4E7C8843-6DDE-48F3-8393-F9BE4CF33041}" v="521" dt="2024-03-02T09:27:50.297"/>
    <p1510:client id="{5958A694-88B1-4ECD-AEDA-0F73CACC16CE}" v="2" dt="2024-03-02T07:51:44.452"/>
    <p1510:client id="{59BAE15A-0975-408F-B351-A6F50880FE1F}" v="2" dt="2024-03-02T05:51:06.399"/>
    <p1510:client id="{75045834-084C-4C73-8FDA-2FEEE002AED9}" v="4" dt="2024-03-02T05:44:12.666"/>
    <p1510:client id="{83983306-79BD-5E4F-9F9B-51BE9E51677F}" v="1239" dt="2024-03-02T07:49:15.673"/>
    <p1510:client id="{C41A2617-0455-4D7B-88AD-E2860FCBE5EC}" v="1" dt="2024-03-02T07:42:36.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BD3AE-AB3F-45A4-9D8E-CE2E0CE58F74}" type="datetimeFigureOut">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962EE-7964-42A6-B727-41E7F7ABD60D}" type="slidenum">
              <a:t>‹#›</a:t>
            </a:fld>
            <a:endParaRPr lang="en-US"/>
          </a:p>
        </p:txBody>
      </p:sp>
    </p:spTree>
    <p:extLst>
      <p:ext uri="{BB962C8B-B14F-4D97-AF65-F5344CB8AC3E}">
        <p14:creationId xmlns:p14="http://schemas.microsoft.com/office/powerpoint/2010/main" val="2639048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0000"/>
              </a:lnSpc>
              <a:spcBef>
                <a:spcPts val="1000"/>
              </a:spcBef>
              <a:buFont typeface="Arial"/>
              <a:buChar char="•"/>
            </a:pPr>
            <a:r>
              <a:rPr lang="en-US"/>
              <a:t>Speak not Words: our main goal was to try and get this Green terp programs completion up. Many people are registering and sharing with friends but the completion number drops. </a:t>
            </a:r>
          </a:p>
          <a:p>
            <a:pPr marL="285750" indent="-285750">
              <a:lnSpc>
                <a:spcPct val="110000"/>
              </a:lnSpc>
              <a:spcBef>
                <a:spcPts val="1000"/>
              </a:spcBef>
              <a:buFont typeface="Arial"/>
              <a:buChar char="•"/>
            </a:pPr>
            <a:r>
              <a:rPr lang="en-US"/>
              <a:t>-One month Peak per semester</a:t>
            </a:r>
          </a:p>
          <a:p>
            <a:pPr marL="285750" indent="-285750">
              <a:lnSpc>
                <a:spcPct val="110000"/>
              </a:lnSpc>
              <a:spcBef>
                <a:spcPts val="1000"/>
              </a:spcBef>
              <a:buFont typeface="Arial"/>
              <a:buChar char="•"/>
            </a:pPr>
            <a:r>
              <a:rPr lang="en-US"/>
              <a:t>-Certain demographics</a:t>
            </a:r>
          </a:p>
          <a:p>
            <a:pPr marL="285750" indent="-285750">
              <a:lnSpc>
                <a:spcPct val="110000"/>
              </a:lnSpc>
              <a:spcBef>
                <a:spcPts val="1000"/>
              </a:spcBef>
              <a:buFont typeface="Arial"/>
              <a:buChar char="•"/>
            </a:pPr>
            <a:r>
              <a:rPr lang="en-US"/>
              <a:t>-All depends on what graphs we put</a:t>
            </a:r>
          </a:p>
        </p:txBody>
      </p:sp>
      <p:sp>
        <p:nvSpPr>
          <p:cNvPr id="4" name="Slide Number Placeholder 3"/>
          <p:cNvSpPr>
            <a:spLocks noGrp="1"/>
          </p:cNvSpPr>
          <p:nvPr>
            <p:ph type="sldNum" sz="quarter" idx="5"/>
          </p:nvPr>
        </p:nvSpPr>
        <p:spPr/>
        <p:txBody>
          <a:bodyPr/>
          <a:lstStyle/>
          <a:p>
            <a:fld id="{225962EE-7964-42A6-B727-41E7F7ABD60D}" type="slidenum">
              <a:t>16</a:t>
            </a:fld>
            <a:endParaRPr lang="en-US"/>
          </a:p>
        </p:txBody>
      </p:sp>
    </p:spTree>
    <p:extLst>
      <p:ext uri="{BB962C8B-B14F-4D97-AF65-F5344CB8AC3E}">
        <p14:creationId xmlns:p14="http://schemas.microsoft.com/office/powerpoint/2010/main" val="179735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reading, Saying: After analyzing the data we notice there are certain groups of people that are missing out or not targeted. We see a lot of our Greek Life are much more active in completing and registering then other regular students We also see Freshman and Sophomores are more caring about our school while the upperclassmen have basically given up on the campus.</a:t>
            </a:r>
          </a:p>
        </p:txBody>
      </p:sp>
      <p:sp>
        <p:nvSpPr>
          <p:cNvPr id="4" name="Slide Number Placeholder 3"/>
          <p:cNvSpPr>
            <a:spLocks noGrp="1"/>
          </p:cNvSpPr>
          <p:nvPr>
            <p:ph type="sldNum" sz="quarter" idx="5"/>
          </p:nvPr>
        </p:nvSpPr>
        <p:spPr/>
        <p:txBody>
          <a:bodyPr/>
          <a:lstStyle/>
          <a:p>
            <a:fld id="{225962EE-7964-42A6-B727-41E7F7ABD60D}" type="slidenum">
              <a:t>17</a:t>
            </a:fld>
            <a:endParaRPr lang="en-US"/>
          </a:p>
        </p:txBody>
      </p:sp>
    </p:spTree>
    <p:extLst>
      <p:ext uri="{BB962C8B-B14F-4D97-AF65-F5344CB8AC3E}">
        <p14:creationId xmlns:p14="http://schemas.microsoft.com/office/powerpoint/2010/main" val="366786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612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361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042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158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0582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50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896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525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2489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842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795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3/2/2024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0039273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jpe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emf"/><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3.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3.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em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9" name="Rectangle 8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996275" y="4098524"/>
            <a:ext cx="5996628" cy="2226076"/>
          </a:xfrm>
        </p:spPr>
        <p:txBody>
          <a:bodyPr anchor="ctr">
            <a:normAutofit/>
          </a:bodyPr>
          <a:lstStyle/>
          <a:p>
            <a:pPr algn="l"/>
            <a:r>
              <a:rPr lang="en-US" sz="5400">
                <a:cs typeface="Calibri Light"/>
              </a:rPr>
              <a:t>UMD Green Terp Program</a:t>
            </a:r>
          </a:p>
        </p:txBody>
      </p:sp>
      <p:grpSp>
        <p:nvGrpSpPr>
          <p:cNvPr id="91" name="Bottom Right">
            <a:extLst>
              <a:ext uri="{FF2B5EF4-FFF2-40B4-BE49-F238E27FC236}">
                <a16:creationId xmlns:a16="http://schemas.microsoft.com/office/drawing/2014/main" id="{DF89A4D1-4CBB-4A75-9768-DB182FA109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92" name="Freeform: Shape 91">
              <a:extLst>
                <a:ext uri="{FF2B5EF4-FFF2-40B4-BE49-F238E27FC236}">
                  <a16:creationId xmlns:a16="http://schemas.microsoft.com/office/drawing/2014/main" id="{7952C822-EC12-4019-960B-B21DB915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93" name="Graphic 157">
              <a:extLst>
                <a:ext uri="{FF2B5EF4-FFF2-40B4-BE49-F238E27FC236}">
                  <a16:creationId xmlns:a16="http://schemas.microsoft.com/office/drawing/2014/main" id="{96C3C7D4-CDAE-4A2B-9744-E354D0BC902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5" name="Freeform: Shape 94">
                <a:extLst>
                  <a:ext uri="{FF2B5EF4-FFF2-40B4-BE49-F238E27FC236}">
                    <a16:creationId xmlns:a16="http://schemas.microsoft.com/office/drawing/2014/main" id="{17360B2D-3859-4FDF-B5B1-5FCFFD237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F0612228-D8B1-46EC-9E7B-72D3AFE5F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B51B932F-9620-4FC3-9371-EFA9E6E0C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850C984D-5AFD-40F8-BEA5-B667643B1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A8E5FE82-19AE-4F04-8259-0086B5207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A1E53672-D8A4-4B25-970E-C4B96055C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6A672710-BE3C-4AEA-B885-AD6A12458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94" name="Freeform: Shape 93">
              <a:extLst>
                <a:ext uri="{FF2B5EF4-FFF2-40B4-BE49-F238E27FC236}">
                  <a16:creationId xmlns:a16="http://schemas.microsoft.com/office/drawing/2014/main" id="{C63E1E50-14BE-45E8-8C06-D8B060B79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p:cNvSpPr>
            <a:spLocks noGrp="1"/>
          </p:cNvSpPr>
          <p:nvPr>
            <p:ph type="subTitle" idx="1"/>
          </p:nvPr>
        </p:nvSpPr>
        <p:spPr>
          <a:xfrm>
            <a:off x="7185430" y="4085112"/>
            <a:ext cx="3997745" cy="2228758"/>
          </a:xfrm>
        </p:spPr>
        <p:txBody>
          <a:bodyPr anchor="ctr">
            <a:normAutofit/>
          </a:bodyPr>
          <a:lstStyle/>
          <a:p>
            <a:pPr algn="l"/>
            <a:r>
              <a:rPr lang="en-US" sz="2200"/>
              <a:t>By: Vincent, Swathi, Conrad</a:t>
            </a:r>
          </a:p>
        </p:txBody>
      </p:sp>
      <p:grpSp>
        <p:nvGrpSpPr>
          <p:cNvPr id="103" name="Top left">
            <a:extLst>
              <a:ext uri="{FF2B5EF4-FFF2-40B4-BE49-F238E27FC236}">
                <a16:creationId xmlns:a16="http://schemas.microsoft.com/office/drawing/2014/main" id="{5A4C98E1-6234-4F35-9F19-781012CBB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104" name="Freeform: Shape 103">
              <a:extLst>
                <a:ext uri="{FF2B5EF4-FFF2-40B4-BE49-F238E27FC236}">
                  <a16:creationId xmlns:a16="http://schemas.microsoft.com/office/drawing/2014/main" id="{D47E608C-013B-489D-8BD2-C54562118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57473F2C-3848-4B54-BCA3-5851A8EA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78F6ACE6-072E-4EDC-AE15-DCBCDCF3C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DF8A98F2-2F3B-4131-9604-28C70817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441D12D9-FB99-4D6C-9CE7-579790C9E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B3611866-CB0B-47AA-AF4D-D23E42CD1F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8CB0DDC4-DDDF-4228-B57F-37DB850F9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112" name="Cross">
            <a:extLst>
              <a:ext uri="{FF2B5EF4-FFF2-40B4-BE49-F238E27FC236}">
                <a16:creationId xmlns:a16="http://schemas.microsoft.com/office/drawing/2014/main" id="{60A0C64F-1571-4BFF-8115-021AB010D8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3919728"/>
            <a:ext cx="118872" cy="118872"/>
            <a:chOff x="1175347" y="3733800"/>
            <a:chExt cx="118872" cy="118872"/>
          </a:xfrm>
        </p:grpSpPr>
        <p:cxnSp>
          <p:nvCxnSpPr>
            <p:cNvPr id="113" name="Straight Connector 112">
              <a:extLst>
                <a:ext uri="{FF2B5EF4-FFF2-40B4-BE49-F238E27FC236}">
                  <a16:creationId xmlns:a16="http://schemas.microsoft.com/office/drawing/2014/main" id="{D61F1AFD-130D-4267-A606-47BA80A9B5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4" name="Straight Connector 113">
              <a:extLst>
                <a:ext uri="{FF2B5EF4-FFF2-40B4-BE49-F238E27FC236}">
                  <a16:creationId xmlns:a16="http://schemas.microsoft.com/office/drawing/2014/main" id="{F4DD09FE-1220-4180-A1AE-CC6ACE860C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Picture 5" descr="A green leaf with a clip on it&#10;&#10;Description automatically generated">
            <a:extLst>
              <a:ext uri="{FF2B5EF4-FFF2-40B4-BE49-F238E27FC236}">
                <a16:creationId xmlns:a16="http://schemas.microsoft.com/office/drawing/2014/main" id="{C71779AF-6545-57F3-FD96-F2A535CE92A8}"/>
              </a:ext>
            </a:extLst>
          </p:cNvPr>
          <p:cNvPicPr>
            <a:picLocks noChangeAspect="1"/>
          </p:cNvPicPr>
          <p:nvPr/>
        </p:nvPicPr>
        <p:blipFill rotWithShape="1">
          <a:blip r:embed="rId2">
            <a:extLst>
              <a:ext uri="{28A0092B-C50C-407E-A947-70E740481C1C}">
                <a14:useLocalDpi xmlns:a14="http://schemas.microsoft.com/office/drawing/2010/main" val="0"/>
              </a:ext>
            </a:extLst>
          </a:blip>
          <a:srcRect t="425" r="-1" b="-1"/>
          <a:stretch/>
        </p:blipFill>
        <p:spPr>
          <a:xfrm>
            <a:off x="6096000" y="10"/>
            <a:ext cx="5897259" cy="3919684"/>
          </a:xfrm>
          <a:prstGeom prst="rect">
            <a:avLst/>
          </a:prstGeom>
        </p:spPr>
      </p:pic>
      <p:sp>
        <p:nvSpPr>
          <p:cNvPr id="7" name="TextBox 6">
            <a:extLst>
              <a:ext uri="{FF2B5EF4-FFF2-40B4-BE49-F238E27FC236}">
                <a16:creationId xmlns:a16="http://schemas.microsoft.com/office/drawing/2014/main" id="{4A88BDBC-8F49-450B-E674-5D3C7A81A0CC}"/>
              </a:ext>
            </a:extLst>
          </p:cNvPr>
          <p:cNvSpPr txBox="1"/>
          <p:nvPr/>
        </p:nvSpPr>
        <p:spPr>
          <a:xfrm>
            <a:off x="-2575932" y="-150541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79015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1" name="Picture 40">
            <a:extLst>
              <a:ext uri="{FF2B5EF4-FFF2-40B4-BE49-F238E27FC236}">
                <a16:creationId xmlns:a16="http://schemas.microsoft.com/office/drawing/2014/main" id="{F0B84C9B-23D9-70CC-933E-2667713C1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67" y="7889939"/>
            <a:ext cx="11384102" cy="4577357"/>
          </a:xfrm>
          <a:prstGeom prst="rect">
            <a:avLst/>
          </a:prstGeom>
        </p:spPr>
      </p:pic>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F1929C-01D4-04BB-DD9F-2BE3BE20F0DD}"/>
              </a:ext>
            </a:extLst>
          </p:cNvPr>
          <p:cNvSpPr>
            <a:spLocks noGrp="1"/>
          </p:cNvSpPr>
          <p:nvPr>
            <p:ph type="title"/>
          </p:nvPr>
        </p:nvSpPr>
        <p:spPr>
          <a:xfrm>
            <a:off x="7315862" y="8625944"/>
            <a:ext cx="5540675" cy="1664573"/>
          </a:xfrm>
        </p:spPr>
        <p:txBody>
          <a:bodyPr>
            <a:normAutofit/>
          </a:bodyPr>
          <a:lstStyle/>
          <a:p>
            <a:r>
              <a:rPr lang="en-US">
                <a:cs typeface="Posterama"/>
              </a:rPr>
              <a:t>Green Terp Program</a:t>
            </a:r>
          </a:p>
        </p:txBody>
      </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 name="Title 1">
            <a:extLst>
              <a:ext uri="{FF2B5EF4-FFF2-40B4-BE49-F238E27FC236}">
                <a16:creationId xmlns:a16="http://schemas.microsoft.com/office/drawing/2014/main" id="{769D7058-E4AD-1339-D8BC-655CA0D57BBE}"/>
              </a:ext>
            </a:extLst>
          </p:cNvPr>
          <p:cNvSpPr txBox="1">
            <a:spLocks/>
          </p:cNvSpPr>
          <p:nvPr/>
        </p:nvSpPr>
        <p:spPr>
          <a:xfrm>
            <a:off x="3986592" y="9131687"/>
            <a:ext cx="3329020" cy="166457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Let's Dive in</a:t>
            </a:r>
          </a:p>
        </p:txBody>
      </p:sp>
      <p:pic>
        <p:nvPicPr>
          <p:cNvPr id="9" name="Picture 8" descr="A cartoon turtle holding a letter&#10;&#10;Description automatically generated">
            <a:extLst>
              <a:ext uri="{FF2B5EF4-FFF2-40B4-BE49-F238E27FC236}">
                <a16:creationId xmlns:a16="http://schemas.microsoft.com/office/drawing/2014/main" id="{3AB3CE05-E087-FA18-D153-1311B968C50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5494" r="-9748"/>
          <a:stretch/>
        </p:blipFill>
        <p:spPr>
          <a:xfrm>
            <a:off x="-456102" y="5113180"/>
            <a:ext cx="2800124" cy="1551706"/>
          </a:xfrm>
          <a:prstGeom prst="rect">
            <a:avLst/>
          </a:prstGeom>
        </p:spPr>
      </p:pic>
      <p:sp>
        <p:nvSpPr>
          <p:cNvPr id="3" name="Oval Callout 2">
            <a:extLst>
              <a:ext uri="{FF2B5EF4-FFF2-40B4-BE49-F238E27FC236}">
                <a16:creationId xmlns:a16="http://schemas.microsoft.com/office/drawing/2014/main" id="{F2E883DB-CCAF-AFD3-85F6-F01F8946389D}"/>
              </a:ext>
            </a:extLst>
          </p:cNvPr>
          <p:cNvSpPr/>
          <p:nvPr/>
        </p:nvSpPr>
        <p:spPr>
          <a:xfrm>
            <a:off x="849444" y="3577768"/>
            <a:ext cx="2503049" cy="1482546"/>
          </a:xfrm>
          <a:prstGeom prst="wedgeEllipseCallout">
            <a:avLst/>
          </a:prstGeom>
          <a:solidFill>
            <a:schemeClr val="bg1">
              <a:lumMod val="75000"/>
              <a:alpha val="50419"/>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Let's talk about Registration</a:t>
            </a:r>
          </a:p>
        </p:txBody>
      </p:sp>
      <p:sp>
        <p:nvSpPr>
          <p:cNvPr id="5" name="Title 1">
            <a:extLst>
              <a:ext uri="{FF2B5EF4-FFF2-40B4-BE49-F238E27FC236}">
                <a16:creationId xmlns:a16="http://schemas.microsoft.com/office/drawing/2014/main" id="{84FCE33A-5A04-4407-F389-04B24A24979E}"/>
              </a:ext>
            </a:extLst>
          </p:cNvPr>
          <p:cNvSpPr txBox="1">
            <a:spLocks/>
          </p:cNvSpPr>
          <p:nvPr/>
        </p:nvSpPr>
        <p:spPr>
          <a:xfrm>
            <a:off x="886226" y="217103"/>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DATA</a:t>
            </a:r>
            <a:endParaRPr lang="en-US"/>
          </a:p>
        </p:txBody>
      </p:sp>
      <p:pic>
        <p:nvPicPr>
          <p:cNvPr id="4" name="Picture 3" descr="A graph of different colored columns&#10;&#10;Description automatically generated">
            <a:extLst>
              <a:ext uri="{FF2B5EF4-FFF2-40B4-BE49-F238E27FC236}">
                <a16:creationId xmlns:a16="http://schemas.microsoft.com/office/drawing/2014/main" id="{528DBD3B-8BAF-23BB-10EE-A3DFDCAF5E27}"/>
              </a:ext>
            </a:extLst>
          </p:cNvPr>
          <p:cNvPicPr>
            <a:picLocks noChangeAspect="1"/>
          </p:cNvPicPr>
          <p:nvPr/>
        </p:nvPicPr>
        <p:blipFill>
          <a:blip r:embed="rId5"/>
          <a:stretch>
            <a:fillRect/>
          </a:stretch>
        </p:blipFill>
        <p:spPr>
          <a:xfrm>
            <a:off x="3448374" y="434476"/>
            <a:ext cx="8304507" cy="4555456"/>
          </a:xfrm>
          <a:prstGeom prst="rect">
            <a:avLst/>
          </a:prstGeom>
        </p:spPr>
      </p:pic>
      <p:pic>
        <p:nvPicPr>
          <p:cNvPr id="7" name="Picture 6">
            <a:extLst>
              <a:ext uri="{FF2B5EF4-FFF2-40B4-BE49-F238E27FC236}">
                <a16:creationId xmlns:a16="http://schemas.microsoft.com/office/drawing/2014/main" id="{59B383B8-DC9C-4A82-FFF5-4C90B226D2D3}"/>
              </a:ext>
            </a:extLst>
          </p:cNvPr>
          <p:cNvPicPr>
            <a:picLocks noChangeAspect="1"/>
          </p:cNvPicPr>
          <p:nvPr/>
        </p:nvPicPr>
        <p:blipFill>
          <a:blip r:embed="rId6"/>
          <a:stretch>
            <a:fillRect/>
          </a:stretch>
        </p:blipFill>
        <p:spPr>
          <a:xfrm>
            <a:off x="2564404" y="6962273"/>
            <a:ext cx="9100540" cy="6858000"/>
          </a:xfrm>
          <a:prstGeom prst="rect">
            <a:avLst/>
          </a:prstGeom>
        </p:spPr>
      </p:pic>
    </p:spTree>
    <p:extLst>
      <p:ext uri="{BB962C8B-B14F-4D97-AF65-F5344CB8AC3E}">
        <p14:creationId xmlns:p14="http://schemas.microsoft.com/office/powerpoint/2010/main" val="3724103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1" name="Picture 40">
            <a:extLst>
              <a:ext uri="{FF2B5EF4-FFF2-40B4-BE49-F238E27FC236}">
                <a16:creationId xmlns:a16="http://schemas.microsoft.com/office/drawing/2014/main" id="{F0B84C9B-23D9-70CC-933E-2667713C1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67" y="7889939"/>
            <a:ext cx="11384102" cy="4577357"/>
          </a:xfrm>
          <a:prstGeom prst="rect">
            <a:avLst/>
          </a:prstGeom>
        </p:spPr>
      </p:pic>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F1929C-01D4-04BB-DD9F-2BE3BE20F0DD}"/>
              </a:ext>
            </a:extLst>
          </p:cNvPr>
          <p:cNvSpPr>
            <a:spLocks noGrp="1"/>
          </p:cNvSpPr>
          <p:nvPr>
            <p:ph type="title"/>
          </p:nvPr>
        </p:nvSpPr>
        <p:spPr>
          <a:xfrm>
            <a:off x="7315862" y="8625944"/>
            <a:ext cx="5540675" cy="1664573"/>
          </a:xfrm>
        </p:spPr>
        <p:txBody>
          <a:bodyPr>
            <a:normAutofit/>
          </a:bodyPr>
          <a:lstStyle/>
          <a:p>
            <a:r>
              <a:rPr lang="en-US">
                <a:cs typeface="Posterama"/>
              </a:rPr>
              <a:t>Green Terp Program</a:t>
            </a:r>
          </a:p>
        </p:txBody>
      </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 name="Title 1">
            <a:extLst>
              <a:ext uri="{FF2B5EF4-FFF2-40B4-BE49-F238E27FC236}">
                <a16:creationId xmlns:a16="http://schemas.microsoft.com/office/drawing/2014/main" id="{769D7058-E4AD-1339-D8BC-655CA0D57BBE}"/>
              </a:ext>
            </a:extLst>
          </p:cNvPr>
          <p:cNvSpPr txBox="1">
            <a:spLocks/>
          </p:cNvSpPr>
          <p:nvPr/>
        </p:nvSpPr>
        <p:spPr>
          <a:xfrm>
            <a:off x="3986592" y="9131687"/>
            <a:ext cx="3329020" cy="166457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Let's Dive in</a:t>
            </a:r>
          </a:p>
        </p:txBody>
      </p:sp>
      <p:pic>
        <p:nvPicPr>
          <p:cNvPr id="9" name="Picture 8" descr="A cartoon turtle holding a letter&#10;&#10;Description automatically generated">
            <a:extLst>
              <a:ext uri="{FF2B5EF4-FFF2-40B4-BE49-F238E27FC236}">
                <a16:creationId xmlns:a16="http://schemas.microsoft.com/office/drawing/2014/main" id="{3AB3CE05-E087-FA18-D153-1311B968C50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5494" r="-9748"/>
          <a:stretch/>
        </p:blipFill>
        <p:spPr>
          <a:xfrm>
            <a:off x="-914594" y="7018180"/>
            <a:ext cx="2800124" cy="1551706"/>
          </a:xfrm>
          <a:prstGeom prst="rect">
            <a:avLst/>
          </a:prstGeom>
        </p:spPr>
      </p:pic>
      <p:sp>
        <p:nvSpPr>
          <p:cNvPr id="3" name="Oval Callout 2">
            <a:extLst>
              <a:ext uri="{FF2B5EF4-FFF2-40B4-BE49-F238E27FC236}">
                <a16:creationId xmlns:a16="http://schemas.microsoft.com/office/drawing/2014/main" id="{F2E883DB-CCAF-AFD3-85F6-F01F8946389D}"/>
              </a:ext>
            </a:extLst>
          </p:cNvPr>
          <p:cNvSpPr/>
          <p:nvPr/>
        </p:nvSpPr>
        <p:spPr>
          <a:xfrm>
            <a:off x="9360596" y="3429242"/>
            <a:ext cx="2503049" cy="1482546"/>
          </a:xfrm>
          <a:prstGeom prst="wedgeEllipseCallout">
            <a:avLst/>
          </a:prstGeom>
          <a:solidFill>
            <a:schemeClr val="bg1">
              <a:lumMod val="75000"/>
              <a:alpha val="50419"/>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 Registration</a:t>
            </a:r>
          </a:p>
        </p:txBody>
      </p:sp>
      <p:sp>
        <p:nvSpPr>
          <p:cNvPr id="5" name="Title 1">
            <a:extLst>
              <a:ext uri="{FF2B5EF4-FFF2-40B4-BE49-F238E27FC236}">
                <a16:creationId xmlns:a16="http://schemas.microsoft.com/office/drawing/2014/main" id="{84FCE33A-5A04-4407-F389-04B24A24979E}"/>
              </a:ext>
            </a:extLst>
          </p:cNvPr>
          <p:cNvSpPr txBox="1">
            <a:spLocks/>
          </p:cNvSpPr>
          <p:nvPr/>
        </p:nvSpPr>
        <p:spPr>
          <a:xfrm>
            <a:off x="886226" y="217103"/>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DATA</a:t>
            </a:r>
            <a:endParaRPr lang="en-US"/>
          </a:p>
        </p:txBody>
      </p:sp>
      <p:pic>
        <p:nvPicPr>
          <p:cNvPr id="4" name="Picture 3" descr="A graph of different colored columns&#10;&#10;Description automatically generated">
            <a:extLst>
              <a:ext uri="{FF2B5EF4-FFF2-40B4-BE49-F238E27FC236}">
                <a16:creationId xmlns:a16="http://schemas.microsoft.com/office/drawing/2014/main" id="{528DBD3B-8BAF-23BB-10EE-A3DFDCAF5E27}"/>
              </a:ext>
            </a:extLst>
          </p:cNvPr>
          <p:cNvPicPr>
            <a:picLocks noChangeAspect="1"/>
          </p:cNvPicPr>
          <p:nvPr/>
        </p:nvPicPr>
        <p:blipFill>
          <a:blip r:embed="rId5"/>
          <a:stretch>
            <a:fillRect/>
          </a:stretch>
        </p:blipFill>
        <p:spPr>
          <a:xfrm>
            <a:off x="13735374" y="214917"/>
            <a:ext cx="8304507" cy="4555456"/>
          </a:xfrm>
          <a:prstGeom prst="rect">
            <a:avLst/>
          </a:prstGeom>
        </p:spPr>
      </p:pic>
      <p:pic>
        <p:nvPicPr>
          <p:cNvPr id="7" name="Picture 6">
            <a:extLst>
              <a:ext uri="{FF2B5EF4-FFF2-40B4-BE49-F238E27FC236}">
                <a16:creationId xmlns:a16="http://schemas.microsoft.com/office/drawing/2014/main" id="{59B383B8-DC9C-4A82-FFF5-4C90B226D2D3}"/>
              </a:ext>
            </a:extLst>
          </p:cNvPr>
          <p:cNvPicPr>
            <a:picLocks noChangeAspect="1"/>
          </p:cNvPicPr>
          <p:nvPr/>
        </p:nvPicPr>
        <p:blipFill>
          <a:blip r:embed="rId6"/>
          <a:stretch>
            <a:fillRect/>
          </a:stretch>
        </p:blipFill>
        <p:spPr>
          <a:xfrm>
            <a:off x="1182471" y="1273104"/>
            <a:ext cx="7105134" cy="5353373"/>
          </a:xfrm>
          <a:prstGeom prst="rect">
            <a:avLst/>
          </a:prstGeom>
        </p:spPr>
      </p:pic>
      <p:pic>
        <p:nvPicPr>
          <p:cNvPr id="6" name="Picture 5" descr="A turtle with a letter m&#10;&#10;Description automatically generated">
            <a:extLst>
              <a:ext uri="{FF2B5EF4-FFF2-40B4-BE49-F238E27FC236}">
                <a16:creationId xmlns:a16="http://schemas.microsoft.com/office/drawing/2014/main" id="{E4829C30-967C-1EB0-0A67-F68C3942E8B8}"/>
              </a:ext>
            </a:extLst>
          </p:cNvPr>
          <p:cNvPicPr>
            <a:picLocks noChangeAspect="1"/>
          </p:cNvPicPr>
          <p:nvPr/>
        </p:nvPicPr>
        <p:blipFill>
          <a:blip r:embed="rId7"/>
          <a:stretch>
            <a:fillRect/>
          </a:stretch>
        </p:blipFill>
        <p:spPr>
          <a:xfrm>
            <a:off x="8849774" y="5063103"/>
            <a:ext cx="2809875" cy="1562100"/>
          </a:xfrm>
          <a:prstGeom prst="rect">
            <a:avLst/>
          </a:prstGeom>
        </p:spPr>
      </p:pic>
      <p:pic>
        <p:nvPicPr>
          <p:cNvPr id="8" name="Picture 7" descr="A blue pie chart with white text&#10;&#10;Description automatically generated">
            <a:extLst>
              <a:ext uri="{FF2B5EF4-FFF2-40B4-BE49-F238E27FC236}">
                <a16:creationId xmlns:a16="http://schemas.microsoft.com/office/drawing/2014/main" id="{60C8137B-1866-3617-F725-5737A6038EA5}"/>
              </a:ext>
            </a:extLst>
          </p:cNvPr>
          <p:cNvPicPr>
            <a:picLocks noChangeAspect="1"/>
          </p:cNvPicPr>
          <p:nvPr/>
        </p:nvPicPr>
        <p:blipFill>
          <a:blip r:embed="rId8"/>
          <a:stretch>
            <a:fillRect/>
          </a:stretch>
        </p:blipFill>
        <p:spPr>
          <a:xfrm>
            <a:off x="13285573" y="1033105"/>
            <a:ext cx="9917331" cy="6858000"/>
          </a:xfrm>
          <a:prstGeom prst="rect">
            <a:avLst/>
          </a:prstGeom>
        </p:spPr>
      </p:pic>
    </p:spTree>
    <p:extLst>
      <p:ext uri="{BB962C8B-B14F-4D97-AF65-F5344CB8AC3E}">
        <p14:creationId xmlns:p14="http://schemas.microsoft.com/office/powerpoint/2010/main" val="1535996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1">
            <a:extLst>
              <a:ext uri="{FF2B5EF4-FFF2-40B4-BE49-F238E27FC236}">
                <a16:creationId xmlns:a16="http://schemas.microsoft.com/office/drawing/2014/main" id="{84FCE33A-5A04-4407-F389-04B24A24979E}"/>
              </a:ext>
            </a:extLst>
          </p:cNvPr>
          <p:cNvSpPr txBox="1">
            <a:spLocks/>
          </p:cNvSpPr>
          <p:nvPr/>
        </p:nvSpPr>
        <p:spPr>
          <a:xfrm>
            <a:off x="886226" y="217103"/>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DATA</a:t>
            </a:r>
            <a:endParaRPr lang="en-US"/>
          </a:p>
        </p:txBody>
      </p:sp>
      <p:pic>
        <p:nvPicPr>
          <p:cNvPr id="4" name="Picture 3" descr="A graph of different colored columns&#10;&#10;Description automatically generated">
            <a:extLst>
              <a:ext uri="{FF2B5EF4-FFF2-40B4-BE49-F238E27FC236}">
                <a16:creationId xmlns:a16="http://schemas.microsoft.com/office/drawing/2014/main" id="{528DBD3B-8BAF-23BB-10EE-A3DFDCAF5E27}"/>
              </a:ext>
            </a:extLst>
          </p:cNvPr>
          <p:cNvPicPr>
            <a:picLocks noChangeAspect="1"/>
          </p:cNvPicPr>
          <p:nvPr/>
        </p:nvPicPr>
        <p:blipFill>
          <a:blip r:embed="rId2"/>
          <a:stretch>
            <a:fillRect/>
          </a:stretch>
        </p:blipFill>
        <p:spPr>
          <a:xfrm>
            <a:off x="13735374" y="214917"/>
            <a:ext cx="8304507" cy="4555456"/>
          </a:xfrm>
          <a:prstGeom prst="rect">
            <a:avLst/>
          </a:prstGeom>
        </p:spPr>
      </p:pic>
      <p:pic>
        <p:nvPicPr>
          <p:cNvPr id="8" name="Picture 7" descr="A blue pie chart with white text&#10;&#10;Description automatically generated">
            <a:extLst>
              <a:ext uri="{FF2B5EF4-FFF2-40B4-BE49-F238E27FC236}">
                <a16:creationId xmlns:a16="http://schemas.microsoft.com/office/drawing/2014/main" id="{60C8137B-1866-3617-F725-5737A6038EA5}"/>
              </a:ext>
            </a:extLst>
          </p:cNvPr>
          <p:cNvPicPr>
            <a:picLocks noChangeAspect="1"/>
          </p:cNvPicPr>
          <p:nvPr/>
        </p:nvPicPr>
        <p:blipFill>
          <a:blip r:embed="rId3"/>
          <a:stretch>
            <a:fillRect/>
          </a:stretch>
        </p:blipFill>
        <p:spPr>
          <a:xfrm>
            <a:off x="1597037" y="1250819"/>
            <a:ext cx="7869456" cy="5442857"/>
          </a:xfrm>
          <a:prstGeom prst="rect">
            <a:avLst/>
          </a:prstGeom>
        </p:spPr>
      </p:pic>
      <p:pic>
        <p:nvPicPr>
          <p:cNvPr id="6" name="Picture 5" descr="A turtle with a letter m&#10;&#10;Description automatically generated">
            <a:extLst>
              <a:ext uri="{FF2B5EF4-FFF2-40B4-BE49-F238E27FC236}">
                <a16:creationId xmlns:a16="http://schemas.microsoft.com/office/drawing/2014/main" id="{E4829C30-967C-1EB0-0A67-F68C3942E8B8}"/>
              </a:ext>
            </a:extLst>
          </p:cNvPr>
          <p:cNvPicPr>
            <a:picLocks noChangeAspect="1"/>
          </p:cNvPicPr>
          <p:nvPr/>
        </p:nvPicPr>
        <p:blipFill>
          <a:blip r:embed="rId4"/>
          <a:stretch>
            <a:fillRect/>
          </a:stretch>
        </p:blipFill>
        <p:spPr>
          <a:xfrm>
            <a:off x="7557096" y="4913424"/>
            <a:ext cx="2809875" cy="1562100"/>
          </a:xfrm>
          <a:prstGeom prst="rect">
            <a:avLst/>
          </a:prstGeom>
        </p:spPr>
      </p:pic>
      <p:sp>
        <p:nvSpPr>
          <p:cNvPr id="3" name="Oval Callout 2">
            <a:extLst>
              <a:ext uri="{FF2B5EF4-FFF2-40B4-BE49-F238E27FC236}">
                <a16:creationId xmlns:a16="http://schemas.microsoft.com/office/drawing/2014/main" id="{F2E883DB-CCAF-AFD3-85F6-F01F8946389D}"/>
              </a:ext>
            </a:extLst>
          </p:cNvPr>
          <p:cNvSpPr/>
          <p:nvPr/>
        </p:nvSpPr>
        <p:spPr>
          <a:xfrm>
            <a:off x="7782168" y="3055046"/>
            <a:ext cx="2503049" cy="1482546"/>
          </a:xfrm>
          <a:prstGeom prst="wedgeEllipseCallout">
            <a:avLst/>
          </a:prstGeom>
          <a:solidFill>
            <a:schemeClr val="bg1">
              <a:lumMod val="75000"/>
              <a:alpha val="50419"/>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What about the people? Who is being targeted?</a:t>
            </a:r>
          </a:p>
        </p:txBody>
      </p:sp>
      <p:sp>
        <p:nvSpPr>
          <p:cNvPr id="11" name="Title 10">
            <a:extLst>
              <a:ext uri="{FF2B5EF4-FFF2-40B4-BE49-F238E27FC236}">
                <a16:creationId xmlns:a16="http://schemas.microsoft.com/office/drawing/2014/main" id="{0ADC75F1-060A-8107-8575-D484B67D6F37}"/>
              </a:ext>
            </a:extLst>
          </p:cNvPr>
          <p:cNvSpPr>
            <a:spLocks noGrp="1"/>
          </p:cNvSpPr>
          <p:nvPr>
            <p:ph type="title"/>
          </p:nvPr>
        </p:nvSpPr>
        <p:spPr/>
        <p:txBody>
          <a:bodyPr/>
          <a:lstStyle/>
          <a:p>
            <a:endParaRPr lang="en-US"/>
          </a:p>
        </p:txBody>
      </p:sp>
      <p:pic>
        <p:nvPicPr>
          <p:cNvPr id="12" name="Picture 11" descr="A screenshot of a graph&#10;&#10;Description automatically generated">
            <a:extLst>
              <a:ext uri="{FF2B5EF4-FFF2-40B4-BE49-F238E27FC236}">
                <a16:creationId xmlns:a16="http://schemas.microsoft.com/office/drawing/2014/main" id="{F6A11C89-6F03-B4FE-564F-E989329F7645}"/>
              </a:ext>
            </a:extLst>
          </p:cNvPr>
          <p:cNvPicPr>
            <a:picLocks noChangeAspect="1"/>
          </p:cNvPicPr>
          <p:nvPr/>
        </p:nvPicPr>
        <p:blipFill>
          <a:blip r:embed="rId5"/>
          <a:stretch>
            <a:fillRect/>
          </a:stretch>
        </p:blipFill>
        <p:spPr>
          <a:xfrm>
            <a:off x="3326130" y="-4328160"/>
            <a:ext cx="5143500" cy="4114800"/>
          </a:xfrm>
          <a:prstGeom prst="rect">
            <a:avLst/>
          </a:prstGeom>
        </p:spPr>
      </p:pic>
    </p:spTree>
    <p:extLst>
      <p:ext uri="{BB962C8B-B14F-4D97-AF65-F5344CB8AC3E}">
        <p14:creationId xmlns:p14="http://schemas.microsoft.com/office/powerpoint/2010/main" val="3783010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1">
            <a:extLst>
              <a:ext uri="{FF2B5EF4-FFF2-40B4-BE49-F238E27FC236}">
                <a16:creationId xmlns:a16="http://schemas.microsoft.com/office/drawing/2014/main" id="{84FCE33A-5A04-4407-F389-04B24A24979E}"/>
              </a:ext>
            </a:extLst>
          </p:cNvPr>
          <p:cNvSpPr txBox="1">
            <a:spLocks/>
          </p:cNvSpPr>
          <p:nvPr/>
        </p:nvSpPr>
        <p:spPr>
          <a:xfrm>
            <a:off x="886226" y="217103"/>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DATA</a:t>
            </a:r>
            <a:endParaRPr lang="en-US"/>
          </a:p>
        </p:txBody>
      </p:sp>
      <p:pic>
        <p:nvPicPr>
          <p:cNvPr id="4" name="Picture 3" descr="A graph of different colored columns&#10;&#10;Description automatically generated">
            <a:extLst>
              <a:ext uri="{FF2B5EF4-FFF2-40B4-BE49-F238E27FC236}">
                <a16:creationId xmlns:a16="http://schemas.microsoft.com/office/drawing/2014/main" id="{528DBD3B-8BAF-23BB-10EE-A3DFDCAF5E27}"/>
              </a:ext>
            </a:extLst>
          </p:cNvPr>
          <p:cNvPicPr>
            <a:picLocks noChangeAspect="1"/>
          </p:cNvPicPr>
          <p:nvPr/>
        </p:nvPicPr>
        <p:blipFill>
          <a:blip r:embed="rId2"/>
          <a:stretch>
            <a:fillRect/>
          </a:stretch>
        </p:blipFill>
        <p:spPr>
          <a:xfrm>
            <a:off x="13735374" y="214917"/>
            <a:ext cx="8304507" cy="4555456"/>
          </a:xfrm>
          <a:prstGeom prst="rect">
            <a:avLst/>
          </a:prstGeom>
        </p:spPr>
      </p:pic>
      <p:pic>
        <p:nvPicPr>
          <p:cNvPr id="8" name="Picture 7" descr="A blue pie chart with white text&#10;&#10;Description automatically generated">
            <a:extLst>
              <a:ext uri="{FF2B5EF4-FFF2-40B4-BE49-F238E27FC236}">
                <a16:creationId xmlns:a16="http://schemas.microsoft.com/office/drawing/2014/main" id="{60C8137B-1866-3617-F725-5737A6038EA5}"/>
              </a:ext>
            </a:extLst>
          </p:cNvPr>
          <p:cNvPicPr>
            <a:picLocks noChangeAspect="1"/>
          </p:cNvPicPr>
          <p:nvPr/>
        </p:nvPicPr>
        <p:blipFill>
          <a:blip r:embed="rId3"/>
          <a:stretch>
            <a:fillRect/>
          </a:stretch>
        </p:blipFill>
        <p:spPr>
          <a:xfrm>
            <a:off x="1522198" y="7135908"/>
            <a:ext cx="7869456" cy="5442857"/>
          </a:xfrm>
          <a:prstGeom prst="rect">
            <a:avLst/>
          </a:prstGeom>
        </p:spPr>
      </p:pic>
      <p:pic>
        <p:nvPicPr>
          <p:cNvPr id="6" name="Picture 5" descr="A turtle with a letter m&#10;&#10;Description automatically generated">
            <a:extLst>
              <a:ext uri="{FF2B5EF4-FFF2-40B4-BE49-F238E27FC236}">
                <a16:creationId xmlns:a16="http://schemas.microsoft.com/office/drawing/2014/main" id="{E4829C30-967C-1EB0-0A67-F68C3942E8B8}"/>
              </a:ext>
            </a:extLst>
          </p:cNvPr>
          <p:cNvPicPr>
            <a:picLocks noChangeAspect="1"/>
          </p:cNvPicPr>
          <p:nvPr/>
        </p:nvPicPr>
        <p:blipFill>
          <a:blip r:embed="rId4"/>
          <a:stretch>
            <a:fillRect/>
          </a:stretch>
        </p:blipFill>
        <p:spPr>
          <a:xfrm>
            <a:off x="7557096" y="4913424"/>
            <a:ext cx="2809875" cy="1562100"/>
          </a:xfrm>
          <a:prstGeom prst="rect">
            <a:avLst/>
          </a:prstGeom>
        </p:spPr>
      </p:pic>
      <p:sp>
        <p:nvSpPr>
          <p:cNvPr id="3" name="Oval Callout 2">
            <a:extLst>
              <a:ext uri="{FF2B5EF4-FFF2-40B4-BE49-F238E27FC236}">
                <a16:creationId xmlns:a16="http://schemas.microsoft.com/office/drawing/2014/main" id="{F2E883DB-CCAF-AFD3-85F6-F01F8946389D}"/>
              </a:ext>
            </a:extLst>
          </p:cNvPr>
          <p:cNvSpPr/>
          <p:nvPr/>
        </p:nvSpPr>
        <p:spPr>
          <a:xfrm>
            <a:off x="7782168" y="3055046"/>
            <a:ext cx="2503049" cy="1482546"/>
          </a:xfrm>
          <a:prstGeom prst="wedgeEllipseCallout">
            <a:avLst/>
          </a:prstGeom>
          <a:solidFill>
            <a:schemeClr val="bg1">
              <a:lumMod val="75000"/>
              <a:alpha val="50419"/>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What type of habits would you choose?</a:t>
            </a:r>
          </a:p>
        </p:txBody>
      </p:sp>
      <p:sp>
        <p:nvSpPr>
          <p:cNvPr id="11" name="Title 10">
            <a:extLst>
              <a:ext uri="{FF2B5EF4-FFF2-40B4-BE49-F238E27FC236}">
                <a16:creationId xmlns:a16="http://schemas.microsoft.com/office/drawing/2014/main" id="{0ADC75F1-060A-8107-8575-D484B67D6F37}"/>
              </a:ext>
            </a:extLst>
          </p:cNvPr>
          <p:cNvSpPr>
            <a:spLocks noGrp="1"/>
          </p:cNvSpPr>
          <p:nvPr>
            <p:ph type="title"/>
          </p:nvPr>
        </p:nvSpPr>
        <p:spPr/>
        <p:txBody>
          <a:bodyPr/>
          <a:lstStyle/>
          <a:p>
            <a:endParaRPr lang="en-US"/>
          </a:p>
        </p:txBody>
      </p:sp>
      <p:pic>
        <p:nvPicPr>
          <p:cNvPr id="12" name="Picture 11" descr="A screenshot of a graph&#10;&#10;Description automatically generated">
            <a:extLst>
              <a:ext uri="{FF2B5EF4-FFF2-40B4-BE49-F238E27FC236}">
                <a16:creationId xmlns:a16="http://schemas.microsoft.com/office/drawing/2014/main" id="{F6A11C89-6F03-B4FE-564F-E989329F7645}"/>
              </a:ext>
            </a:extLst>
          </p:cNvPr>
          <p:cNvPicPr>
            <a:picLocks noChangeAspect="1"/>
          </p:cNvPicPr>
          <p:nvPr/>
        </p:nvPicPr>
        <p:blipFill>
          <a:blip r:embed="rId5"/>
          <a:stretch>
            <a:fillRect/>
          </a:stretch>
        </p:blipFill>
        <p:spPr>
          <a:xfrm>
            <a:off x="686344" y="1713412"/>
            <a:ext cx="6327321" cy="5080907"/>
          </a:xfrm>
          <a:prstGeom prst="rect">
            <a:avLst/>
          </a:prstGeom>
        </p:spPr>
      </p:pic>
      <p:pic>
        <p:nvPicPr>
          <p:cNvPr id="2" name="Picture 1" descr="A screenshot of a graph&#10;&#10;Description automatically generated">
            <a:extLst>
              <a:ext uri="{FF2B5EF4-FFF2-40B4-BE49-F238E27FC236}">
                <a16:creationId xmlns:a16="http://schemas.microsoft.com/office/drawing/2014/main" id="{0C15DBD4-11F6-ABBA-482E-E2A2C40E909D}"/>
              </a:ext>
            </a:extLst>
          </p:cNvPr>
          <p:cNvPicPr>
            <a:picLocks noChangeAspect="1"/>
          </p:cNvPicPr>
          <p:nvPr/>
        </p:nvPicPr>
        <p:blipFill>
          <a:blip r:embed="rId6"/>
          <a:stretch>
            <a:fillRect/>
          </a:stretch>
        </p:blipFill>
        <p:spPr>
          <a:xfrm>
            <a:off x="2061482" y="-4316186"/>
            <a:ext cx="5143500" cy="4114800"/>
          </a:xfrm>
          <a:prstGeom prst="rect">
            <a:avLst/>
          </a:prstGeom>
        </p:spPr>
      </p:pic>
    </p:spTree>
    <p:extLst>
      <p:ext uri="{BB962C8B-B14F-4D97-AF65-F5344CB8AC3E}">
        <p14:creationId xmlns:p14="http://schemas.microsoft.com/office/powerpoint/2010/main" val="281663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1">
            <a:extLst>
              <a:ext uri="{FF2B5EF4-FFF2-40B4-BE49-F238E27FC236}">
                <a16:creationId xmlns:a16="http://schemas.microsoft.com/office/drawing/2014/main" id="{84FCE33A-5A04-4407-F389-04B24A24979E}"/>
              </a:ext>
            </a:extLst>
          </p:cNvPr>
          <p:cNvSpPr txBox="1">
            <a:spLocks/>
          </p:cNvSpPr>
          <p:nvPr/>
        </p:nvSpPr>
        <p:spPr>
          <a:xfrm>
            <a:off x="886226" y="217103"/>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DATA</a:t>
            </a:r>
            <a:endParaRPr lang="en-US"/>
          </a:p>
        </p:txBody>
      </p:sp>
      <p:pic>
        <p:nvPicPr>
          <p:cNvPr id="4" name="Picture 3" descr="A graph of different colored columns&#10;&#10;Description automatically generated">
            <a:extLst>
              <a:ext uri="{FF2B5EF4-FFF2-40B4-BE49-F238E27FC236}">
                <a16:creationId xmlns:a16="http://schemas.microsoft.com/office/drawing/2014/main" id="{528DBD3B-8BAF-23BB-10EE-A3DFDCAF5E27}"/>
              </a:ext>
            </a:extLst>
          </p:cNvPr>
          <p:cNvPicPr>
            <a:picLocks noChangeAspect="1"/>
          </p:cNvPicPr>
          <p:nvPr/>
        </p:nvPicPr>
        <p:blipFill>
          <a:blip r:embed="rId2"/>
          <a:stretch>
            <a:fillRect/>
          </a:stretch>
        </p:blipFill>
        <p:spPr>
          <a:xfrm>
            <a:off x="13735374" y="214917"/>
            <a:ext cx="8304507" cy="4555456"/>
          </a:xfrm>
          <a:prstGeom prst="rect">
            <a:avLst/>
          </a:prstGeom>
        </p:spPr>
      </p:pic>
      <p:pic>
        <p:nvPicPr>
          <p:cNvPr id="8" name="Picture 7" descr="A blue pie chart with white text&#10;&#10;Description automatically generated">
            <a:extLst>
              <a:ext uri="{FF2B5EF4-FFF2-40B4-BE49-F238E27FC236}">
                <a16:creationId xmlns:a16="http://schemas.microsoft.com/office/drawing/2014/main" id="{60C8137B-1866-3617-F725-5737A6038EA5}"/>
              </a:ext>
            </a:extLst>
          </p:cNvPr>
          <p:cNvPicPr>
            <a:picLocks noChangeAspect="1"/>
          </p:cNvPicPr>
          <p:nvPr/>
        </p:nvPicPr>
        <p:blipFill>
          <a:blip r:embed="rId3"/>
          <a:stretch>
            <a:fillRect/>
          </a:stretch>
        </p:blipFill>
        <p:spPr>
          <a:xfrm>
            <a:off x="1522198" y="7135908"/>
            <a:ext cx="7869456" cy="5442857"/>
          </a:xfrm>
          <a:prstGeom prst="rect">
            <a:avLst/>
          </a:prstGeom>
        </p:spPr>
      </p:pic>
      <p:pic>
        <p:nvPicPr>
          <p:cNvPr id="6" name="Picture 5" descr="A turtle with a letter m&#10;&#10;Description automatically generated">
            <a:extLst>
              <a:ext uri="{FF2B5EF4-FFF2-40B4-BE49-F238E27FC236}">
                <a16:creationId xmlns:a16="http://schemas.microsoft.com/office/drawing/2014/main" id="{E4829C30-967C-1EB0-0A67-F68C3942E8B8}"/>
              </a:ext>
            </a:extLst>
          </p:cNvPr>
          <p:cNvPicPr>
            <a:picLocks noChangeAspect="1"/>
          </p:cNvPicPr>
          <p:nvPr/>
        </p:nvPicPr>
        <p:blipFill>
          <a:blip r:embed="rId4"/>
          <a:stretch>
            <a:fillRect/>
          </a:stretch>
        </p:blipFill>
        <p:spPr>
          <a:xfrm>
            <a:off x="7557096" y="4913424"/>
            <a:ext cx="2809875" cy="1562100"/>
          </a:xfrm>
          <a:prstGeom prst="rect">
            <a:avLst/>
          </a:prstGeom>
        </p:spPr>
      </p:pic>
      <p:sp>
        <p:nvSpPr>
          <p:cNvPr id="3" name="Oval Callout 2">
            <a:extLst>
              <a:ext uri="{FF2B5EF4-FFF2-40B4-BE49-F238E27FC236}">
                <a16:creationId xmlns:a16="http://schemas.microsoft.com/office/drawing/2014/main" id="{F2E883DB-CCAF-AFD3-85F6-F01F8946389D}"/>
              </a:ext>
            </a:extLst>
          </p:cNvPr>
          <p:cNvSpPr/>
          <p:nvPr/>
        </p:nvSpPr>
        <p:spPr>
          <a:xfrm>
            <a:off x="7782168" y="3055046"/>
            <a:ext cx="2503049" cy="1482546"/>
          </a:xfrm>
          <a:prstGeom prst="wedgeEllipseCallout">
            <a:avLst/>
          </a:prstGeom>
          <a:solidFill>
            <a:schemeClr val="bg1">
              <a:lumMod val="75000"/>
              <a:alpha val="50419"/>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Greek life, more like green life.</a:t>
            </a:r>
          </a:p>
        </p:txBody>
      </p:sp>
      <p:sp>
        <p:nvSpPr>
          <p:cNvPr id="11" name="Title 10">
            <a:extLst>
              <a:ext uri="{FF2B5EF4-FFF2-40B4-BE49-F238E27FC236}">
                <a16:creationId xmlns:a16="http://schemas.microsoft.com/office/drawing/2014/main" id="{0ADC75F1-060A-8107-8575-D484B67D6F37}"/>
              </a:ext>
            </a:extLst>
          </p:cNvPr>
          <p:cNvSpPr>
            <a:spLocks noGrp="1"/>
          </p:cNvSpPr>
          <p:nvPr>
            <p:ph type="title"/>
          </p:nvPr>
        </p:nvSpPr>
        <p:spPr/>
        <p:txBody>
          <a:bodyPr/>
          <a:lstStyle/>
          <a:p>
            <a:endParaRPr lang="en-US"/>
          </a:p>
        </p:txBody>
      </p:sp>
      <p:pic>
        <p:nvPicPr>
          <p:cNvPr id="12" name="Picture 11" descr="A screenshot of a graph&#10;&#10;Description automatically generated">
            <a:extLst>
              <a:ext uri="{FF2B5EF4-FFF2-40B4-BE49-F238E27FC236}">
                <a16:creationId xmlns:a16="http://schemas.microsoft.com/office/drawing/2014/main" id="{F6A11C89-6F03-B4FE-564F-E989329F7645}"/>
              </a:ext>
            </a:extLst>
          </p:cNvPr>
          <p:cNvPicPr>
            <a:picLocks noChangeAspect="1"/>
          </p:cNvPicPr>
          <p:nvPr/>
        </p:nvPicPr>
        <p:blipFill>
          <a:blip r:embed="rId5"/>
          <a:stretch>
            <a:fillRect/>
          </a:stretch>
        </p:blipFill>
        <p:spPr>
          <a:xfrm>
            <a:off x="11748259" y="7499446"/>
            <a:ext cx="6327321" cy="5080907"/>
          </a:xfrm>
          <a:prstGeom prst="rect">
            <a:avLst/>
          </a:prstGeom>
        </p:spPr>
      </p:pic>
      <p:pic>
        <p:nvPicPr>
          <p:cNvPr id="2" name="Picture 1" descr="A screenshot of a graph&#10;&#10;Description automatically generated">
            <a:extLst>
              <a:ext uri="{FF2B5EF4-FFF2-40B4-BE49-F238E27FC236}">
                <a16:creationId xmlns:a16="http://schemas.microsoft.com/office/drawing/2014/main" id="{0C15DBD4-11F6-ABBA-482E-E2A2C40E909D}"/>
              </a:ext>
            </a:extLst>
          </p:cNvPr>
          <p:cNvPicPr>
            <a:picLocks noChangeAspect="1"/>
          </p:cNvPicPr>
          <p:nvPr/>
        </p:nvPicPr>
        <p:blipFill>
          <a:blip r:embed="rId6"/>
          <a:stretch>
            <a:fillRect/>
          </a:stretch>
        </p:blipFill>
        <p:spPr>
          <a:xfrm>
            <a:off x="673092" y="1670034"/>
            <a:ext cx="6389822" cy="5128647"/>
          </a:xfrm>
          <a:prstGeom prst="rect">
            <a:avLst/>
          </a:prstGeom>
        </p:spPr>
      </p:pic>
      <p:pic>
        <p:nvPicPr>
          <p:cNvPr id="7" name="Picture 6">
            <a:extLst>
              <a:ext uri="{FF2B5EF4-FFF2-40B4-BE49-F238E27FC236}">
                <a16:creationId xmlns:a16="http://schemas.microsoft.com/office/drawing/2014/main" id="{B4D6F947-4A3A-0B90-C154-F3FEF336A867}"/>
              </a:ext>
            </a:extLst>
          </p:cNvPr>
          <p:cNvPicPr>
            <a:picLocks noChangeAspect="1"/>
          </p:cNvPicPr>
          <p:nvPr/>
        </p:nvPicPr>
        <p:blipFill>
          <a:blip r:embed="rId7"/>
          <a:stretch>
            <a:fillRect/>
          </a:stretch>
        </p:blipFill>
        <p:spPr>
          <a:xfrm>
            <a:off x="5684700" y="-3325678"/>
            <a:ext cx="3734989" cy="2789695"/>
          </a:xfrm>
          <a:prstGeom prst="rect">
            <a:avLst/>
          </a:prstGeom>
        </p:spPr>
      </p:pic>
    </p:spTree>
    <p:extLst>
      <p:ext uri="{BB962C8B-B14F-4D97-AF65-F5344CB8AC3E}">
        <p14:creationId xmlns:p14="http://schemas.microsoft.com/office/powerpoint/2010/main" val="294804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1">
            <a:extLst>
              <a:ext uri="{FF2B5EF4-FFF2-40B4-BE49-F238E27FC236}">
                <a16:creationId xmlns:a16="http://schemas.microsoft.com/office/drawing/2014/main" id="{84FCE33A-5A04-4407-F389-04B24A24979E}"/>
              </a:ext>
            </a:extLst>
          </p:cNvPr>
          <p:cNvSpPr txBox="1">
            <a:spLocks/>
          </p:cNvSpPr>
          <p:nvPr/>
        </p:nvSpPr>
        <p:spPr>
          <a:xfrm>
            <a:off x="886226" y="217103"/>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DATA</a:t>
            </a:r>
            <a:endParaRPr lang="en-US"/>
          </a:p>
        </p:txBody>
      </p:sp>
      <p:pic>
        <p:nvPicPr>
          <p:cNvPr id="4" name="Picture 3" descr="A graph of different colored columns&#10;&#10;Description automatically generated">
            <a:extLst>
              <a:ext uri="{FF2B5EF4-FFF2-40B4-BE49-F238E27FC236}">
                <a16:creationId xmlns:a16="http://schemas.microsoft.com/office/drawing/2014/main" id="{528DBD3B-8BAF-23BB-10EE-A3DFDCAF5E27}"/>
              </a:ext>
            </a:extLst>
          </p:cNvPr>
          <p:cNvPicPr>
            <a:picLocks noChangeAspect="1"/>
          </p:cNvPicPr>
          <p:nvPr/>
        </p:nvPicPr>
        <p:blipFill>
          <a:blip r:embed="rId2"/>
          <a:stretch>
            <a:fillRect/>
          </a:stretch>
        </p:blipFill>
        <p:spPr>
          <a:xfrm>
            <a:off x="13735374" y="214917"/>
            <a:ext cx="8304507" cy="4555456"/>
          </a:xfrm>
          <a:prstGeom prst="rect">
            <a:avLst/>
          </a:prstGeom>
        </p:spPr>
      </p:pic>
      <p:pic>
        <p:nvPicPr>
          <p:cNvPr id="8" name="Picture 7" descr="A blue pie chart with white text&#10;&#10;Description automatically generated">
            <a:extLst>
              <a:ext uri="{FF2B5EF4-FFF2-40B4-BE49-F238E27FC236}">
                <a16:creationId xmlns:a16="http://schemas.microsoft.com/office/drawing/2014/main" id="{60C8137B-1866-3617-F725-5737A6038EA5}"/>
              </a:ext>
            </a:extLst>
          </p:cNvPr>
          <p:cNvPicPr>
            <a:picLocks noChangeAspect="1"/>
          </p:cNvPicPr>
          <p:nvPr/>
        </p:nvPicPr>
        <p:blipFill>
          <a:blip r:embed="rId3"/>
          <a:stretch>
            <a:fillRect/>
          </a:stretch>
        </p:blipFill>
        <p:spPr>
          <a:xfrm>
            <a:off x="1522198" y="7135908"/>
            <a:ext cx="7869456" cy="5442857"/>
          </a:xfrm>
          <a:prstGeom prst="rect">
            <a:avLst/>
          </a:prstGeom>
        </p:spPr>
      </p:pic>
      <p:pic>
        <p:nvPicPr>
          <p:cNvPr id="6" name="Picture 5" descr="A turtle with a letter m&#10;&#10;Description automatically generated">
            <a:extLst>
              <a:ext uri="{FF2B5EF4-FFF2-40B4-BE49-F238E27FC236}">
                <a16:creationId xmlns:a16="http://schemas.microsoft.com/office/drawing/2014/main" id="{E4829C30-967C-1EB0-0A67-F68C3942E8B8}"/>
              </a:ext>
            </a:extLst>
          </p:cNvPr>
          <p:cNvPicPr>
            <a:picLocks noChangeAspect="1"/>
          </p:cNvPicPr>
          <p:nvPr/>
        </p:nvPicPr>
        <p:blipFill>
          <a:blip r:embed="rId4"/>
          <a:stretch>
            <a:fillRect/>
          </a:stretch>
        </p:blipFill>
        <p:spPr>
          <a:xfrm>
            <a:off x="6904876" y="2420780"/>
            <a:ext cx="2809875" cy="1562100"/>
          </a:xfrm>
          <a:prstGeom prst="rect">
            <a:avLst/>
          </a:prstGeom>
        </p:spPr>
      </p:pic>
      <p:sp>
        <p:nvSpPr>
          <p:cNvPr id="3" name="Oval Callout 2">
            <a:extLst>
              <a:ext uri="{FF2B5EF4-FFF2-40B4-BE49-F238E27FC236}">
                <a16:creationId xmlns:a16="http://schemas.microsoft.com/office/drawing/2014/main" id="{F2E883DB-CCAF-AFD3-85F6-F01F8946389D}"/>
              </a:ext>
            </a:extLst>
          </p:cNvPr>
          <p:cNvSpPr/>
          <p:nvPr/>
        </p:nvSpPr>
        <p:spPr>
          <a:xfrm>
            <a:off x="7510948" y="581775"/>
            <a:ext cx="2503049" cy="1482546"/>
          </a:xfrm>
          <a:prstGeom prst="wedgeEllipseCallout">
            <a:avLst/>
          </a:prstGeom>
          <a:solidFill>
            <a:schemeClr val="bg1">
              <a:lumMod val="75000"/>
              <a:alpha val="50419"/>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What did they do for the cause?</a:t>
            </a:r>
          </a:p>
        </p:txBody>
      </p:sp>
      <p:sp>
        <p:nvSpPr>
          <p:cNvPr id="11" name="Title 10">
            <a:extLst>
              <a:ext uri="{FF2B5EF4-FFF2-40B4-BE49-F238E27FC236}">
                <a16:creationId xmlns:a16="http://schemas.microsoft.com/office/drawing/2014/main" id="{0ADC75F1-060A-8107-8575-D484B67D6F37}"/>
              </a:ext>
            </a:extLst>
          </p:cNvPr>
          <p:cNvSpPr>
            <a:spLocks noGrp="1"/>
          </p:cNvSpPr>
          <p:nvPr>
            <p:ph type="title"/>
          </p:nvPr>
        </p:nvSpPr>
        <p:spPr/>
        <p:txBody>
          <a:bodyPr/>
          <a:lstStyle/>
          <a:p>
            <a:endParaRPr lang="en-US"/>
          </a:p>
        </p:txBody>
      </p:sp>
      <p:pic>
        <p:nvPicPr>
          <p:cNvPr id="12" name="Picture 11" descr="A screenshot of a graph&#10;&#10;Description automatically generated">
            <a:extLst>
              <a:ext uri="{FF2B5EF4-FFF2-40B4-BE49-F238E27FC236}">
                <a16:creationId xmlns:a16="http://schemas.microsoft.com/office/drawing/2014/main" id="{F6A11C89-6F03-B4FE-564F-E989329F7645}"/>
              </a:ext>
            </a:extLst>
          </p:cNvPr>
          <p:cNvPicPr>
            <a:picLocks noChangeAspect="1"/>
          </p:cNvPicPr>
          <p:nvPr/>
        </p:nvPicPr>
        <p:blipFill>
          <a:blip r:embed="rId5"/>
          <a:stretch>
            <a:fillRect/>
          </a:stretch>
        </p:blipFill>
        <p:spPr>
          <a:xfrm>
            <a:off x="11748259" y="7499446"/>
            <a:ext cx="6327321" cy="5080907"/>
          </a:xfrm>
          <a:prstGeom prst="rect">
            <a:avLst/>
          </a:prstGeom>
        </p:spPr>
      </p:pic>
      <p:pic>
        <p:nvPicPr>
          <p:cNvPr id="7" name="Picture 6">
            <a:extLst>
              <a:ext uri="{FF2B5EF4-FFF2-40B4-BE49-F238E27FC236}">
                <a16:creationId xmlns:a16="http://schemas.microsoft.com/office/drawing/2014/main" id="{B4D6F947-4A3A-0B90-C154-F3FEF336A867}"/>
              </a:ext>
            </a:extLst>
          </p:cNvPr>
          <p:cNvPicPr>
            <a:picLocks noChangeAspect="1"/>
          </p:cNvPicPr>
          <p:nvPr/>
        </p:nvPicPr>
        <p:blipFill>
          <a:blip r:embed="rId6"/>
          <a:stretch>
            <a:fillRect/>
          </a:stretch>
        </p:blipFill>
        <p:spPr>
          <a:xfrm>
            <a:off x="673581" y="1666067"/>
            <a:ext cx="6401988" cy="4810932"/>
          </a:xfrm>
          <a:prstGeom prst="rect">
            <a:avLst/>
          </a:prstGeom>
        </p:spPr>
      </p:pic>
    </p:spTree>
    <p:extLst>
      <p:ext uri="{BB962C8B-B14F-4D97-AF65-F5344CB8AC3E}">
        <p14:creationId xmlns:p14="http://schemas.microsoft.com/office/powerpoint/2010/main" val="2777370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2CA7-37B7-B908-D9F9-48312E5B93BE}"/>
              </a:ext>
            </a:extLst>
          </p:cNvPr>
          <p:cNvSpPr>
            <a:spLocks noGrp="1"/>
          </p:cNvSpPr>
          <p:nvPr>
            <p:ph type="title"/>
          </p:nvPr>
        </p:nvSpPr>
        <p:spPr/>
        <p:txBody>
          <a:bodyPr>
            <a:normAutofit fontScale="90000"/>
          </a:bodyPr>
          <a:lstStyle/>
          <a:p>
            <a:br>
              <a:rPr lang="en-US">
                <a:ea typeface="+mj-lt"/>
                <a:cs typeface="+mj-lt"/>
              </a:rPr>
            </a:br>
            <a:r>
              <a:rPr lang="en-US">
                <a:ea typeface="+mj-lt"/>
                <a:cs typeface="+mj-lt"/>
              </a:rPr>
              <a:t>Problems we identified.</a:t>
            </a:r>
            <a:endParaRPr lang="en-US">
              <a:solidFill>
                <a:srgbClr val="000000"/>
              </a:solidFill>
              <a:ea typeface="+mj-lt"/>
              <a:cs typeface="+mj-lt"/>
            </a:endParaRPr>
          </a:p>
          <a:p>
            <a:endParaRPr lang="en-US">
              <a:cs typeface="Posterama"/>
            </a:endParaRPr>
          </a:p>
        </p:txBody>
      </p:sp>
      <p:sp>
        <p:nvSpPr>
          <p:cNvPr id="3" name="Content Placeholder 2">
            <a:extLst>
              <a:ext uri="{FF2B5EF4-FFF2-40B4-BE49-F238E27FC236}">
                <a16:creationId xmlns:a16="http://schemas.microsoft.com/office/drawing/2014/main" id="{6FF38824-8753-9CA4-6AEE-4BC0D1A4E81A}"/>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Completion to Registration ratio was not good. Why?</a:t>
            </a:r>
            <a:endParaRPr lang="en-US">
              <a:solidFill>
                <a:srgbClr val="000000"/>
              </a:solidFill>
              <a:ea typeface="+mn-lt"/>
              <a:cs typeface="+mn-lt"/>
            </a:endParaRPr>
          </a:p>
          <a:p>
            <a:endParaRPr lang="en-US">
              <a:ea typeface="+mn-lt"/>
              <a:cs typeface="+mn-lt"/>
            </a:endParaRPr>
          </a:p>
        </p:txBody>
      </p:sp>
      <p:pic>
        <p:nvPicPr>
          <p:cNvPr id="5" name="Picture 4">
            <a:extLst>
              <a:ext uri="{FF2B5EF4-FFF2-40B4-BE49-F238E27FC236}">
                <a16:creationId xmlns:a16="http://schemas.microsoft.com/office/drawing/2014/main" id="{EA93DA79-F973-5981-CFCE-E6384764469C}"/>
              </a:ext>
            </a:extLst>
          </p:cNvPr>
          <p:cNvPicPr>
            <a:picLocks noChangeAspect="1"/>
          </p:cNvPicPr>
          <p:nvPr/>
        </p:nvPicPr>
        <p:blipFill>
          <a:blip r:embed="rId3"/>
          <a:stretch>
            <a:fillRect/>
          </a:stretch>
        </p:blipFill>
        <p:spPr>
          <a:xfrm>
            <a:off x="2958318" y="2370900"/>
            <a:ext cx="5884643" cy="4429933"/>
          </a:xfrm>
          <a:prstGeom prst="rect">
            <a:avLst/>
          </a:prstGeom>
        </p:spPr>
      </p:pic>
    </p:spTree>
    <p:extLst>
      <p:ext uri="{BB962C8B-B14F-4D97-AF65-F5344CB8AC3E}">
        <p14:creationId xmlns:p14="http://schemas.microsoft.com/office/powerpoint/2010/main" val="1846551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2E42CA7-37B7-B908-D9F9-48312E5B93BE}"/>
              </a:ext>
            </a:extLst>
          </p:cNvPr>
          <p:cNvSpPr>
            <a:spLocks noGrp="1"/>
          </p:cNvSpPr>
          <p:nvPr>
            <p:ph type="title"/>
          </p:nvPr>
        </p:nvSpPr>
        <p:spPr>
          <a:xfrm>
            <a:off x="1198182" y="559813"/>
            <a:ext cx="5605358" cy="1664573"/>
          </a:xfrm>
        </p:spPr>
        <p:txBody>
          <a:bodyPr>
            <a:normAutofit/>
          </a:bodyPr>
          <a:lstStyle/>
          <a:p>
            <a:pPr>
              <a:lnSpc>
                <a:spcPct val="90000"/>
              </a:lnSpc>
            </a:pPr>
            <a:br>
              <a:rPr lang="en-US" sz="3700">
                <a:ea typeface="+mj-lt"/>
                <a:cs typeface="+mj-lt"/>
              </a:rPr>
            </a:br>
            <a:r>
              <a:rPr lang="en-US" sz="3700">
                <a:ea typeface="+mj-lt"/>
                <a:cs typeface="+mj-lt"/>
              </a:rPr>
              <a:t>Problems we identified.</a:t>
            </a:r>
          </a:p>
          <a:p>
            <a:pPr>
              <a:lnSpc>
                <a:spcPct val="90000"/>
              </a:lnSpc>
            </a:pPr>
            <a:endParaRPr lang="en-US" sz="3700">
              <a:cs typeface="Posterama"/>
            </a:endParaRPr>
          </a:p>
        </p:txBody>
      </p:sp>
      <p:sp>
        <p:nvSpPr>
          <p:cNvPr id="3" name="Content Placeholder 2">
            <a:extLst>
              <a:ext uri="{FF2B5EF4-FFF2-40B4-BE49-F238E27FC236}">
                <a16:creationId xmlns:a16="http://schemas.microsoft.com/office/drawing/2014/main" id="{6FF38824-8753-9CA4-6AEE-4BC0D1A4E81A}"/>
              </a:ext>
            </a:extLst>
          </p:cNvPr>
          <p:cNvSpPr>
            <a:spLocks noGrp="1"/>
          </p:cNvSpPr>
          <p:nvPr>
            <p:ph idx="1"/>
          </p:nvPr>
        </p:nvSpPr>
        <p:spPr>
          <a:xfrm>
            <a:off x="1185755" y="2384474"/>
            <a:ext cx="5604997" cy="3728613"/>
          </a:xfrm>
        </p:spPr>
        <p:txBody>
          <a:bodyPr vert="horz" lIns="91440" tIns="45720" rIns="91440" bIns="45720" rtlCol="0">
            <a:normAutofit/>
          </a:bodyPr>
          <a:lstStyle/>
          <a:p>
            <a:pPr marL="0" indent="0">
              <a:buNone/>
            </a:pPr>
            <a:r>
              <a:rPr lang="en-US" sz="1800">
                <a:ea typeface="+mn-lt"/>
                <a:cs typeface="+mn-lt"/>
              </a:rPr>
              <a:t>Demographics, Who are we targeting.</a:t>
            </a:r>
          </a:p>
          <a:p>
            <a:endParaRPr lang="en-US" sz="1800">
              <a:ea typeface="+mn-lt"/>
              <a:cs typeface="+mn-lt"/>
            </a:endParaRPr>
          </a:p>
        </p:txBody>
      </p:sp>
      <p:pic>
        <p:nvPicPr>
          <p:cNvPr id="4" name="Picture 3" descr="A graph of different colored lines&#10;&#10;Description automatically generated">
            <a:extLst>
              <a:ext uri="{FF2B5EF4-FFF2-40B4-BE49-F238E27FC236}">
                <a16:creationId xmlns:a16="http://schemas.microsoft.com/office/drawing/2014/main" id="{5DAB6E98-5E9B-0F3B-DF97-4E0A9E80552C}"/>
              </a:ext>
            </a:extLst>
          </p:cNvPr>
          <p:cNvPicPr>
            <a:picLocks noChangeAspect="1"/>
          </p:cNvPicPr>
          <p:nvPr/>
        </p:nvPicPr>
        <p:blipFill rotWithShape="1">
          <a:blip r:embed="rId3"/>
          <a:srcRect r="33426"/>
          <a:stretch/>
        </p:blipFill>
        <p:spPr>
          <a:xfrm>
            <a:off x="7188594" y="10"/>
            <a:ext cx="5003406" cy="6857990"/>
          </a:xfrm>
          <a:prstGeom prst="rect">
            <a:avLst/>
          </a:prstGeom>
        </p:spPr>
      </p:pic>
      <p:grpSp>
        <p:nvGrpSpPr>
          <p:cNvPr id="23"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descr="A turtle with a letter m&#10;&#10;Description automatically generated">
            <a:extLst>
              <a:ext uri="{FF2B5EF4-FFF2-40B4-BE49-F238E27FC236}">
                <a16:creationId xmlns:a16="http://schemas.microsoft.com/office/drawing/2014/main" id="{922754C3-1BBF-63FE-8667-45CA5EF7DE42}"/>
              </a:ext>
            </a:extLst>
          </p:cNvPr>
          <p:cNvPicPr>
            <a:picLocks noChangeAspect="1"/>
          </p:cNvPicPr>
          <p:nvPr/>
        </p:nvPicPr>
        <p:blipFill>
          <a:blip r:embed="rId4"/>
          <a:stretch>
            <a:fillRect/>
          </a:stretch>
        </p:blipFill>
        <p:spPr>
          <a:xfrm>
            <a:off x="2809126" y="5063968"/>
            <a:ext cx="2809875" cy="1562100"/>
          </a:xfrm>
          <a:prstGeom prst="rect">
            <a:avLst/>
          </a:prstGeom>
        </p:spPr>
      </p:pic>
      <p:sp>
        <p:nvSpPr>
          <p:cNvPr id="8" name="Oval Callout 2">
            <a:extLst>
              <a:ext uri="{FF2B5EF4-FFF2-40B4-BE49-F238E27FC236}">
                <a16:creationId xmlns:a16="http://schemas.microsoft.com/office/drawing/2014/main" id="{1DDAB274-43D6-C777-9A86-E36057A4D140}"/>
              </a:ext>
            </a:extLst>
          </p:cNvPr>
          <p:cNvSpPr/>
          <p:nvPr/>
        </p:nvSpPr>
        <p:spPr>
          <a:xfrm>
            <a:off x="3462823" y="2939213"/>
            <a:ext cx="2503049" cy="1482546"/>
          </a:xfrm>
          <a:prstGeom prst="wedgeEllipseCallout">
            <a:avLst/>
          </a:prstGeom>
          <a:solidFill>
            <a:schemeClr val="bg1">
              <a:lumMod val="75000"/>
              <a:alpha val="50419"/>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Who should we be targeting?</a:t>
            </a:r>
          </a:p>
        </p:txBody>
      </p:sp>
    </p:spTree>
    <p:extLst>
      <p:ext uri="{BB962C8B-B14F-4D97-AF65-F5344CB8AC3E}">
        <p14:creationId xmlns:p14="http://schemas.microsoft.com/office/powerpoint/2010/main" val="1476278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CF76-3CFA-AAB2-943B-1D1821C12C2E}"/>
              </a:ext>
            </a:extLst>
          </p:cNvPr>
          <p:cNvSpPr>
            <a:spLocks noGrp="1"/>
          </p:cNvSpPr>
          <p:nvPr>
            <p:ph type="title"/>
          </p:nvPr>
        </p:nvSpPr>
        <p:spPr/>
        <p:txBody>
          <a:bodyPr/>
          <a:lstStyle/>
          <a:p>
            <a:r>
              <a:rPr lang="en-US">
                <a:cs typeface="Posterama"/>
              </a:rPr>
              <a:t>Our ideas.</a:t>
            </a:r>
            <a:endParaRPr lang="en-US"/>
          </a:p>
        </p:txBody>
      </p:sp>
      <p:sp>
        <p:nvSpPr>
          <p:cNvPr id="3" name="Content Placeholder 2">
            <a:extLst>
              <a:ext uri="{FF2B5EF4-FFF2-40B4-BE49-F238E27FC236}">
                <a16:creationId xmlns:a16="http://schemas.microsoft.com/office/drawing/2014/main" id="{F32437E7-2D4B-883D-8BAA-B25BD7D33D60}"/>
              </a:ext>
            </a:extLst>
          </p:cNvPr>
          <p:cNvSpPr>
            <a:spLocks noGrp="1"/>
          </p:cNvSpPr>
          <p:nvPr>
            <p:ph idx="1"/>
          </p:nvPr>
        </p:nvSpPr>
        <p:spPr/>
        <p:txBody>
          <a:bodyPr vert="horz" lIns="91440" tIns="45720" rIns="91440" bIns="45720" rtlCol="0" anchor="t">
            <a:normAutofit/>
          </a:bodyPr>
          <a:lstStyle/>
          <a:p>
            <a:r>
              <a:rPr lang="en-US"/>
              <a:t>Go over graph and come up with this</a:t>
            </a:r>
          </a:p>
        </p:txBody>
      </p:sp>
      <p:sp>
        <p:nvSpPr>
          <p:cNvPr id="7" name="Rectangle 3">
            <a:extLst>
              <a:ext uri="{FF2B5EF4-FFF2-40B4-BE49-F238E27FC236}">
                <a16:creationId xmlns:a16="http://schemas.microsoft.com/office/drawing/2014/main" id="{D62C632E-93EF-E973-FB98-C7D30FAAF97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33333"/>
                </a:solidFill>
                <a:effectLst/>
                <a:latin typeface="Helvetica Neue"/>
              </a:rPr>
            </a:b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Helvetica Neue"/>
              </a:rPr>
              <a:t>Source: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Oval Callout 2">
            <a:extLst>
              <a:ext uri="{FF2B5EF4-FFF2-40B4-BE49-F238E27FC236}">
                <a16:creationId xmlns:a16="http://schemas.microsoft.com/office/drawing/2014/main" id="{E1BDEC79-1A48-5ED7-4BDB-17CF65A12E75}"/>
              </a:ext>
            </a:extLst>
          </p:cNvPr>
          <p:cNvSpPr/>
          <p:nvPr/>
        </p:nvSpPr>
        <p:spPr>
          <a:xfrm>
            <a:off x="3629781" y="2644180"/>
            <a:ext cx="3757174" cy="2339796"/>
          </a:xfrm>
          <a:prstGeom prst="wedgeEllipseCallout">
            <a:avLst/>
          </a:prstGeom>
          <a:solidFill>
            <a:schemeClr val="bg1">
              <a:lumMod val="75000"/>
              <a:alpha val="50419"/>
            </a:schemeClr>
          </a:solidFill>
          <a:effectLst>
            <a:outerShdw blurRad="63500" dist="38100" dir="270000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How can we maximize our registration and completion? Who should we focus on? Where should we put our energy in? How?</a:t>
            </a:r>
          </a:p>
        </p:txBody>
      </p:sp>
      <p:pic>
        <p:nvPicPr>
          <p:cNvPr id="12" name="Picture 11" descr="A cartoon turtle holding a letter&#10;&#10;Description automatically generated">
            <a:extLst>
              <a:ext uri="{FF2B5EF4-FFF2-40B4-BE49-F238E27FC236}">
                <a16:creationId xmlns:a16="http://schemas.microsoft.com/office/drawing/2014/main" id="{9A6AA47A-897A-92E2-348D-9B5B8BBF65B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5494" r="-9748"/>
          <a:stretch/>
        </p:blipFill>
        <p:spPr>
          <a:xfrm>
            <a:off x="2504585" y="4843305"/>
            <a:ext cx="2800124" cy="1551706"/>
          </a:xfrm>
          <a:prstGeom prst="rect">
            <a:avLst/>
          </a:prstGeom>
        </p:spPr>
      </p:pic>
    </p:spTree>
    <p:extLst>
      <p:ext uri="{BB962C8B-B14F-4D97-AF65-F5344CB8AC3E}">
        <p14:creationId xmlns:p14="http://schemas.microsoft.com/office/powerpoint/2010/main" val="172792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A467851A-49BC-4E56-BE75-BE830F68E7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72" name="Freeform: Shape 71">
              <a:extLst>
                <a:ext uri="{FF2B5EF4-FFF2-40B4-BE49-F238E27FC236}">
                  <a16:creationId xmlns:a16="http://schemas.microsoft.com/office/drawing/2014/main" id="{E5DC7DF7-F2E2-4FB6-9689-D05E656C8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48BA3303-136A-482F-8300-497F0BA2E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850D22BB-FF7B-4A0A-8EB3-9E2C749132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49B06E7C-4398-44C8-AFC0-6DCE46EDB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2FA4BF9B-3A90-4D35-B0DF-BCDFE4F34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8080C495-AFCF-44B1-8F99-80DF911D0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BD0C45A9-FE0F-4A54-ADEC-F32B62BF5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80" name="Bottom Right">
            <a:extLst>
              <a:ext uri="{FF2B5EF4-FFF2-40B4-BE49-F238E27FC236}">
                <a16:creationId xmlns:a16="http://schemas.microsoft.com/office/drawing/2014/main" id="{D90678B0-D0DF-4378-9A52-8C768D6C78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81" name="Graphic 157">
              <a:extLst>
                <a:ext uri="{FF2B5EF4-FFF2-40B4-BE49-F238E27FC236}">
                  <a16:creationId xmlns:a16="http://schemas.microsoft.com/office/drawing/2014/main" id="{2B249BF6-8BFA-428E-9EDE-C4464AAE21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3" name="Freeform: Shape 82">
                <a:extLst>
                  <a:ext uri="{FF2B5EF4-FFF2-40B4-BE49-F238E27FC236}">
                    <a16:creationId xmlns:a16="http://schemas.microsoft.com/office/drawing/2014/main" id="{EF78102C-8538-4A93-963E-7DD6A2A4B5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597CFB9D-3095-4CBE-83A6-0DE7F4609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3489FA6B-C521-4952-9011-6EC06D71F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984EC688-E045-46BC-B2A6-CF3508ED3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25A16CC8-8362-4C3D-A5F8-7A82A072F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DC5C1588-6BB1-4427-A0DF-56578118A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6E6FE687-47FF-4A4D-9591-5BD2F280E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2" name="Freeform: Shape 81">
              <a:extLst>
                <a:ext uri="{FF2B5EF4-FFF2-40B4-BE49-F238E27FC236}">
                  <a16:creationId xmlns:a16="http://schemas.microsoft.com/office/drawing/2014/main" id="{9F021F02-B1E6-44A4-835C-B5901B034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85045A5-7000-7334-5C56-EBB7E783AEDF}"/>
              </a:ext>
            </a:extLst>
          </p:cNvPr>
          <p:cNvSpPr>
            <a:spLocks noGrp="1"/>
          </p:cNvSpPr>
          <p:nvPr>
            <p:ph type="title"/>
          </p:nvPr>
        </p:nvSpPr>
        <p:spPr>
          <a:xfrm>
            <a:off x="6184349" y="559813"/>
            <a:ext cx="3518750" cy="1658012"/>
          </a:xfrm>
        </p:spPr>
        <p:txBody>
          <a:bodyPr anchor="ctr">
            <a:normAutofit/>
          </a:bodyPr>
          <a:lstStyle/>
          <a:p>
            <a:r>
              <a:rPr lang="en-US">
                <a:cs typeface="Posterama"/>
              </a:rPr>
              <a:t>Overview</a:t>
            </a:r>
            <a:endParaRPr lang="en-US"/>
          </a:p>
        </p:txBody>
      </p:sp>
      <p:sp>
        <p:nvSpPr>
          <p:cNvPr id="3" name="Content Placeholder 2">
            <a:extLst>
              <a:ext uri="{FF2B5EF4-FFF2-40B4-BE49-F238E27FC236}">
                <a16:creationId xmlns:a16="http://schemas.microsoft.com/office/drawing/2014/main" id="{FE784EB7-EB0A-0318-1E36-24778654BF39}"/>
              </a:ext>
            </a:extLst>
          </p:cNvPr>
          <p:cNvSpPr>
            <a:spLocks noGrp="1"/>
          </p:cNvSpPr>
          <p:nvPr>
            <p:ph idx="1"/>
          </p:nvPr>
        </p:nvSpPr>
        <p:spPr>
          <a:xfrm>
            <a:off x="6184349" y="2599345"/>
            <a:ext cx="4988927" cy="3513741"/>
          </a:xfrm>
        </p:spPr>
        <p:txBody>
          <a:bodyPr vert="horz" lIns="91440" tIns="45720" rIns="91440" bIns="45720" rtlCol="0" anchor="t">
            <a:normAutofit/>
          </a:bodyPr>
          <a:lstStyle/>
          <a:p>
            <a:pPr marL="514350" indent="-514350">
              <a:buAutoNum type="arabicPeriod"/>
            </a:pPr>
            <a:r>
              <a:rPr lang="en-US" sz="1800"/>
              <a:t>Explain why the Green Terp is there and the problems that we are facing.</a:t>
            </a:r>
          </a:p>
          <a:p>
            <a:pPr marL="514350" indent="-514350">
              <a:buAutoNum type="arabicPeriod"/>
            </a:pPr>
            <a:r>
              <a:rPr lang="en-US" sz="1800"/>
              <a:t>Go through the data that was collected. Demographics, Location, Habits.</a:t>
            </a:r>
          </a:p>
          <a:p>
            <a:pPr marL="514350" indent="-514350">
              <a:buAutoNum type="arabicPeriod"/>
            </a:pPr>
            <a:r>
              <a:rPr lang="en-US" sz="1800"/>
              <a:t>Why not as many completion?</a:t>
            </a:r>
          </a:p>
          <a:p>
            <a:pPr marL="514350" indent="-514350">
              <a:buAutoNum type="arabicPeriod"/>
            </a:pPr>
            <a:r>
              <a:rPr lang="en-US" sz="1800"/>
              <a:t>Our solutions, and ideas.</a:t>
            </a:r>
          </a:p>
          <a:p>
            <a:pPr marL="514350" indent="-514350">
              <a:buAutoNum type="arabicPeriod"/>
            </a:pPr>
            <a:endParaRPr lang="en-US" sz="1800"/>
          </a:p>
          <a:p>
            <a:pPr marL="0" indent="0">
              <a:buNone/>
            </a:pPr>
            <a:endParaRPr lang="en-US" sz="1800"/>
          </a:p>
        </p:txBody>
      </p:sp>
      <p:pic>
        <p:nvPicPr>
          <p:cNvPr id="7" name="Picture 6" descr="A hand holding a stainless steel cup&#10;&#10;Description automatically generated">
            <a:extLst>
              <a:ext uri="{FF2B5EF4-FFF2-40B4-BE49-F238E27FC236}">
                <a16:creationId xmlns:a16="http://schemas.microsoft.com/office/drawing/2014/main" id="{23EE005C-6527-4818-7D6B-C23C2F49E711}"/>
              </a:ext>
            </a:extLst>
          </p:cNvPr>
          <p:cNvPicPr>
            <a:picLocks noChangeAspect="1"/>
          </p:cNvPicPr>
          <p:nvPr/>
        </p:nvPicPr>
        <p:blipFill rotWithShape="1">
          <a:blip r:embed="rId2">
            <a:extLst>
              <a:ext uri="{28A0092B-C50C-407E-A947-70E740481C1C}">
                <a14:useLocalDpi xmlns:a14="http://schemas.microsoft.com/office/drawing/2010/main" val="0"/>
              </a:ext>
            </a:extLst>
          </a:blip>
          <a:srcRect t="2173" b="5465"/>
          <a:stretch/>
        </p:blipFill>
        <p:spPr>
          <a:xfrm>
            <a:off x="23003" y="15178"/>
            <a:ext cx="5542784" cy="6825883"/>
          </a:xfrm>
          <a:prstGeom prst="rect">
            <a:avLst/>
          </a:prstGeom>
        </p:spPr>
      </p:pic>
    </p:spTree>
    <p:extLst>
      <p:ext uri="{BB962C8B-B14F-4D97-AF65-F5344CB8AC3E}">
        <p14:creationId xmlns:p14="http://schemas.microsoft.com/office/powerpoint/2010/main" val="188434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F1929C-01D4-04BB-DD9F-2BE3BE20F0DD}"/>
              </a:ext>
            </a:extLst>
          </p:cNvPr>
          <p:cNvSpPr>
            <a:spLocks noGrp="1"/>
          </p:cNvSpPr>
          <p:nvPr>
            <p:ph type="title"/>
          </p:nvPr>
        </p:nvSpPr>
        <p:spPr>
          <a:xfrm>
            <a:off x="1107775" y="107779"/>
            <a:ext cx="4987809" cy="1664573"/>
          </a:xfrm>
        </p:spPr>
        <p:txBody>
          <a:bodyPr>
            <a:normAutofit/>
          </a:bodyPr>
          <a:lstStyle/>
          <a:p>
            <a:r>
              <a:rPr lang="en-US">
                <a:cs typeface="Posterama"/>
              </a:rPr>
              <a:t>Green Terp Program</a:t>
            </a:r>
          </a:p>
        </p:txBody>
      </p:sp>
      <p:sp>
        <p:nvSpPr>
          <p:cNvPr id="3" name="Content Placeholder 2">
            <a:extLst>
              <a:ext uri="{FF2B5EF4-FFF2-40B4-BE49-F238E27FC236}">
                <a16:creationId xmlns:a16="http://schemas.microsoft.com/office/drawing/2014/main" id="{5D4516A3-120A-C49E-9850-3275D5655D87}"/>
              </a:ext>
            </a:extLst>
          </p:cNvPr>
          <p:cNvSpPr>
            <a:spLocks noGrp="1"/>
          </p:cNvSpPr>
          <p:nvPr>
            <p:ph idx="1"/>
          </p:nvPr>
        </p:nvSpPr>
        <p:spPr>
          <a:xfrm>
            <a:off x="1108264" y="1835576"/>
            <a:ext cx="4987488" cy="3728613"/>
          </a:xfrm>
        </p:spPr>
        <p:txBody>
          <a:bodyPr vert="horz" lIns="91440" tIns="45720" rIns="91440" bIns="45720" rtlCol="0" anchor="t">
            <a:normAutofit/>
          </a:bodyPr>
          <a:lstStyle/>
          <a:p>
            <a:pPr marL="0" indent="0">
              <a:buNone/>
            </a:pPr>
            <a:r>
              <a:rPr lang="en-US" sz="1400"/>
              <a:t>This program was open to all UMD student to reward them to live a healthier and sustainable lifestyle. It allows to not only help the campus but the world. </a:t>
            </a:r>
          </a:p>
          <a:p>
            <a:pPr marL="0" indent="0">
              <a:buNone/>
            </a:pPr>
            <a:endParaRPr lang="en-US" sz="1800"/>
          </a:p>
          <a:p>
            <a:pPr marL="0" indent="0">
              <a:buNone/>
            </a:pPr>
            <a:endParaRPr lang="en-US" sz="1800"/>
          </a:p>
          <a:p>
            <a:pPr marL="0" indent="0">
              <a:buNone/>
            </a:pPr>
            <a:endParaRPr lang="en-US" sz="1800"/>
          </a:p>
        </p:txBody>
      </p:sp>
      <p:pic>
        <p:nvPicPr>
          <p:cNvPr id="4" name="Picture 3" descr="Green Terp Dialogue Series - YouTube">
            <a:extLst>
              <a:ext uri="{FF2B5EF4-FFF2-40B4-BE49-F238E27FC236}">
                <a16:creationId xmlns:a16="http://schemas.microsoft.com/office/drawing/2014/main" id="{72C9B8AA-C16A-0C8F-064D-2638D240E89E}"/>
              </a:ext>
            </a:extLst>
          </p:cNvPr>
          <p:cNvPicPr>
            <a:picLocks noChangeAspect="1"/>
          </p:cNvPicPr>
          <p:nvPr/>
        </p:nvPicPr>
        <p:blipFill rotWithShape="1">
          <a:blip r:embed="rId2"/>
          <a:srcRect l="19431" r="24320" b="2"/>
          <a:stretch/>
        </p:blipFill>
        <p:spPr>
          <a:xfrm>
            <a:off x="6922037" y="333280"/>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descr="A cartoon turtle holding a letter&#10;&#10;Description automatically generated">
            <a:extLst>
              <a:ext uri="{FF2B5EF4-FFF2-40B4-BE49-F238E27FC236}">
                <a16:creationId xmlns:a16="http://schemas.microsoft.com/office/drawing/2014/main" id="{DD4BDECF-9D83-FCCE-F7B5-C3AC7EF6E689}"/>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5494" r="-9748"/>
          <a:stretch/>
        </p:blipFill>
        <p:spPr>
          <a:xfrm>
            <a:off x="-2517946" y="5337234"/>
            <a:ext cx="2800124" cy="1551706"/>
          </a:xfrm>
          <a:prstGeom prst="rect">
            <a:avLst/>
          </a:prstGeom>
        </p:spPr>
      </p:pic>
      <p:pic>
        <p:nvPicPr>
          <p:cNvPr id="6" name="Picture 5">
            <a:extLst>
              <a:ext uri="{FF2B5EF4-FFF2-40B4-BE49-F238E27FC236}">
                <a16:creationId xmlns:a16="http://schemas.microsoft.com/office/drawing/2014/main" id="{F415AEAA-7C28-70C8-AFCA-30912DF38C4B}"/>
              </a:ext>
            </a:extLst>
          </p:cNvPr>
          <p:cNvPicPr>
            <a:picLocks noChangeAspect="1"/>
          </p:cNvPicPr>
          <p:nvPr/>
        </p:nvPicPr>
        <p:blipFill>
          <a:blip r:embed="rId5"/>
          <a:stretch>
            <a:fillRect/>
          </a:stretch>
        </p:blipFill>
        <p:spPr>
          <a:xfrm>
            <a:off x="610041" y="2679956"/>
            <a:ext cx="6084465" cy="4002049"/>
          </a:xfrm>
          <a:prstGeom prst="rect">
            <a:avLst/>
          </a:prstGeom>
        </p:spPr>
      </p:pic>
    </p:spTree>
    <p:extLst>
      <p:ext uri="{BB962C8B-B14F-4D97-AF65-F5344CB8AC3E}">
        <p14:creationId xmlns:p14="http://schemas.microsoft.com/office/powerpoint/2010/main" val="11195130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F1929C-01D4-04BB-DD9F-2BE3BE20F0DD}"/>
              </a:ext>
            </a:extLst>
          </p:cNvPr>
          <p:cNvSpPr>
            <a:spLocks noGrp="1"/>
          </p:cNvSpPr>
          <p:nvPr>
            <p:ph type="title"/>
          </p:nvPr>
        </p:nvSpPr>
        <p:spPr>
          <a:xfrm>
            <a:off x="3324138" y="214373"/>
            <a:ext cx="5540675" cy="1664573"/>
          </a:xfrm>
        </p:spPr>
        <p:txBody>
          <a:bodyPr>
            <a:normAutofit/>
          </a:bodyPr>
          <a:lstStyle/>
          <a:p>
            <a:r>
              <a:rPr lang="en-US">
                <a:cs typeface="Posterama"/>
              </a:rPr>
              <a:t>Green Terp Program</a:t>
            </a:r>
          </a:p>
        </p:txBody>
      </p:sp>
      <p:pic>
        <p:nvPicPr>
          <p:cNvPr id="4" name="Picture 3" descr="Green Terp Dialogue Series - YouTube">
            <a:extLst>
              <a:ext uri="{FF2B5EF4-FFF2-40B4-BE49-F238E27FC236}">
                <a16:creationId xmlns:a16="http://schemas.microsoft.com/office/drawing/2014/main" id="{72C9B8AA-C16A-0C8F-064D-2638D240E89E}"/>
              </a:ext>
            </a:extLst>
          </p:cNvPr>
          <p:cNvPicPr>
            <a:picLocks noChangeAspect="1"/>
          </p:cNvPicPr>
          <p:nvPr/>
        </p:nvPicPr>
        <p:blipFill rotWithShape="1">
          <a:blip r:embed="rId2"/>
          <a:srcRect l="19431" r="24320" b="2"/>
          <a:stretch/>
        </p:blipFill>
        <p:spPr>
          <a:xfrm>
            <a:off x="6931914" y="1304048"/>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Oval Callout 5">
            <a:extLst>
              <a:ext uri="{FF2B5EF4-FFF2-40B4-BE49-F238E27FC236}">
                <a16:creationId xmlns:a16="http://schemas.microsoft.com/office/drawing/2014/main" id="{45A44981-D5F1-AC2A-D54E-B299C982258C}"/>
              </a:ext>
            </a:extLst>
          </p:cNvPr>
          <p:cNvSpPr/>
          <p:nvPr/>
        </p:nvSpPr>
        <p:spPr>
          <a:xfrm>
            <a:off x="1396131" y="1570424"/>
            <a:ext cx="4923862" cy="3581615"/>
          </a:xfrm>
          <a:prstGeom prst="wedgeEllipseCallou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turtle holding a letter&#10;&#10;Description automatically generated">
            <a:extLst>
              <a:ext uri="{FF2B5EF4-FFF2-40B4-BE49-F238E27FC236}">
                <a16:creationId xmlns:a16="http://schemas.microsoft.com/office/drawing/2014/main" id="{1C978E69-96AC-0A85-3B7F-6B71EC32D33D}"/>
              </a:ext>
            </a:extLst>
          </p:cNvPr>
          <p:cNvPicPr>
            <a:picLocks noChangeAspect="1"/>
          </p:cNvPicPr>
          <p:nvPr/>
        </p:nvPicPr>
        <p:blipFill rotWithShape="1">
          <a:blip r:embed="rId3">
            <a:extLst>
              <a:ext uri="{28A0092B-C50C-407E-A947-70E740481C1C}">
                <a14:useLocalDpi xmlns:a14="http://schemas.microsoft.com/office/drawing/2010/main" val="0"/>
              </a:ext>
            </a:extLst>
          </a:blip>
          <a:srcRect l="20263" r="18108"/>
          <a:stretch/>
        </p:blipFill>
        <p:spPr>
          <a:xfrm>
            <a:off x="1253187" y="5059299"/>
            <a:ext cx="1377885" cy="1551706"/>
          </a:xfrm>
          <a:prstGeom prst="rect">
            <a:avLst/>
          </a:prstGeom>
        </p:spPr>
      </p:pic>
      <p:sp>
        <p:nvSpPr>
          <p:cNvPr id="3" name="Content Placeholder 2">
            <a:extLst>
              <a:ext uri="{FF2B5EF4-FFF2-40B4-BE49-F238E27FC236}">
                <a16:creationId xmlns:a16="http://schemas.microsoft.com/office/drawing/2014/main" id="{5D4516A3-120A-C49E-9850-3275D5655D87}"/>
              </a:ext>
            </a:extLst>
          </p:cNvPr>
          <p:cNvSpPr>
            <a:spLocks noGrp="1"/>
          </p:cNvSpPr>
          <p:nvPr>
            <p:ph idx="1"/>
          </p:nvPr>
        </p:nvSpPr>
        <p:spPr>
          <a:xfrm>
            <a:off x="2226651" y="1890992"/>
            <a:ext cx="4012953" cy="2598978"/>
          </a:xfrm>
        </p:spPr>
        <p:txBody>
          <a:bodyPr vert="horz" lIns="91440" tIns="45720" rIns="91440" bIns="45720" rtlCol="0" anchor="t">
            <a:normAutofit fontScale="92500" lnSpcReduction="20000"/>
          </a:bodyPr>
          <a:lstStyle/>
          <a:p>
            <a:pPr marL="0" indent="0">
              <a:buNone/>
            </a:pPr>
            <a:r>
              <a:rPr lang="en-US" sz="3200"/>
              <a:t>Let's look at how UMD has organized their participants and look at how many students are in this program.</a:t>
            </a:r>
          </a:p>
          <a:p>
            <a:pPr marL="0" indent="0">
              <a:buNone/>
            </a:pPr>
            <a:endParaRPr lang="en-US" sz="1800"/>
          </a:p>
        </p:txBody>
      </p:sp>
      <p:pic>
        <p:nvPicPr>
          <p:cNvPr id="7" name="Picture 6" descr="A poster with text and images&#10;&#10;Description automatically generated">
            <a:extLst>
              <a:ext uri="{FF2B5EF4-FFF2-40B4-BE49-F238E27FC236}">
                <a16:creationId xmlns:a16="http://schemas.microsoft.com/office/drawing/2014/main" id="{5DFB0672-30F7-1FAE-F970-AA709D846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060" y="1940281"/>
            <a:ext cx="2977437" cy="2977437"/>
          </a:xfrm>
          <a:prstGeom prst="rect">
            <a:avLst/>
          </a:prstGeom>
        </p:spPr>
      </p:pic>
      <p:pic>
        <p:nvPicPr>
          <p:cNvPr id="8" name="Picture 7">
            <a:extLst>
              <a:ext uri="{FF2B5EF4-FFF2-40B4-BE49-F238E27FC236}">
                <a16:creationId xmlns:a16="http://schemas.microsoft.com/office/drawing/2014/main" id="{1C00E137-0C95-64FC-9AA9-7E7EEB1517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1505" y="7376705"/>
            <a:ext cx="1636035" cy="2528417"/>
          </a:xfrm>
          <a:prstGeom prst="rect">
            <a:avLst/>
          </a:prstGeom>
          <a:effectLst>
            <a:reflection blurRad="6350" stA="50000" endA="300" endPos="55000" dir="5400000" sy="-100000" algn="bl" rotWithShape="0"/>
          </a:effectLst>
        </p:spPr>
      </p:pic>
      <p:pic>
        <p:nvPicPr>
          <p:cNvPr id="9" name="Picture 8">
            <a:extLst>
              <a:ext uri="{FF2B5EF4-FFF2-40B4-BE49-F238E27FC236}">
                <a16:creationId xmlns:a16="http://schemas.microsoft.com/office/drawing/2014/main" id="{A2B66579-45FE-2124-CAF2-8784D5654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3236" y="-3805194"/>
            <a:ext cx="2489410" cy="2489410"/>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1022876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F1929C-01D4-04BB-DD9F-2BE3BE20F0DD}"/>
              </a:ext>
            </a:extLst>
          </p:cNvPr>
          <p:cNvSpPr>
            <a:spLocks noGrp="1"/>
          </p:cNvSpPr>
          <p:nvPr>
            <p:ph type="title"/>
          </p:nvPr>
        </p:nvSpPr>
        <p:spPr>
          <a:xfrm>
            <a:off x="3324138" y="-241561"/>
            <a:ext cx="5540675" cy="1664573"/>
          </a:xfrm>
        </p:spPr>
        <p:txBody>
          <a:bodyPr>
            <a:normAutofit/>
          </a:bodyPr>
          <a:lstStyle/>
          <a:p>
            <a:r>
              <a:rPr lang="en-US">
                <a:cs typeface="Posterama"/>
              </a:rPr>
              <a:t>Green Terp Program</a:t>
            </a:r>
          </a:p>
        </p:txBody>
      </p:sp>
      <p:pic>
        <p:nvPicPr>
          <p:cNvPr id="4" name="Picture 3" descr="Green Terp Dialogue Series - YouTube">
            <a:extLst>
              <a:ext uri="{FF2B5EF4-FFF2-40B4-BE49-F238E27FC236}">
                <a16:creationId xmlns:a16="http://schemas.microsoft.com/office/drawing/2014/main" id="{72C9B8AA-C16A-0C8F-064D-2638D240E89E}"/>
              </a:ext>
            </a:extLst>
          </p:cNvPr>
          <p:cNvPicPr>
            <a:picLocks noChangeAspect="1"/>
          </p:cNvPicPr>
          <p:nvPr/>
        </p:nvPicPr>
        <p:blipFill rotWithShape="1">
          <a:blip r:embed="rId2"/>
          <a:srcRect l="19431" r="24320" b="2"/>
          <a:stretch/>
        </p:blipFill>
        <p:spPr>
          <a:xfrm>
            <a:off x="12772007" y="1046659"/>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Oval Callout 5">
            <a:extLst>
              <a:ext uri="{FF2B5EF4-FFF2-40B4-BE49-F238E27FC236}">
                <a16:creationId xmlns:a16="http://schemas.microsoft.com/office/drawing/2014/main" id="{45A44981-D5F1-AC2A-D54E-B299C982258C}"/>
              </a:ext>
            </a:extLst>
          </p:cNvPr>
          <p:cNvSpPr/>
          <p:nvPr/>
        </p:nvSpPr>
        <p:spPr>
          <a:xfrm>
            <a:off x="12837203" y="1189517"/>
            <a:ext cx="4923862" cy="3581615"/>
          </a:xfrm>
          <a:prstGeom prst="wedgeEllipseCallou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4516A3-120A-C49E-9850-3275D5655D87}"/>
              </a:ext>
            </a:extLst>
          </p:cNvPr>
          <p:cNvSpPr>
            <a:spLocks noGrp="1"/>
          </p:cNvSpPr>
          <p:nvPr>
            <p:ph idx="1"/>
          </p:nvPr>
        </p:nvSpPr>
        <p:spPr>
          <a:xfrm>
            <a:off x="13111514" y="1680836"/>
            <a:ext cx="4012953" cy="2598978"/>
          </a:xfrm>
        </p:spPr>
        <p:txBody>
          <a:bodyPr vert="horz" lIns="91440" tIns="45720" rIns="91440" bIns="45720" rtlCol="0" anchor="t">
            <a:normAutofit fontScale="92500" lnSpcReduction="20000"/>
          </a:bodyPr>
          <a:lstStyle/>
          <a:p>
            <a:pPr marL="0" indent="0">
              <a:buNone/>
            </a:pPr>
            <a:r>
              <a:rPr lang="en-US" sz="3200"/>
              <a:t>Let's look at how UMD has organized their participants and look at how many students are in this program.</a:t>
            </a:r>
          </a:p>
          <a:p>
            <a:pPr marL="0" indent="0">
              <a:buNone/>
            </a:pPr>
            <a:endParaRPr lang="en-US" sz="1800"/>
          </a:p>
        </p:txBody>
      </p:sp>
      <p:pic>
        <p:nvPicPr>
          <p:cNvPr id="8" name="Picture 7" descr="A poster with text and images&#10;&#10;Description automatically generated">
            <a:extLst>
              <a:ext uri="{FF2B5EF4-FFF2-40B4-BE49-F238E27FC236}">
                <a16:creationId xmlns:a16="http://schemas.microsoft.com/office/drawing/2014/main" id="{8D4CFCEA-C0BC-D062-8FA2-11441ABEA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113" y="1715816"/>
            <a:ext cx="3426367" cy="3426367"/>
          </a:xfrm>
          <a:prstGeom prst="rect">
            <a:avLst/>
          </a:prstGeom>
          <a:effectLst>
            <a:reflection blurRad="6350" stA="50000" endA="300" endPos="55000" dir="5400000" sy="-100000" algn="bl" rotWithShape="0"/>
          </a:effectLst>
        </p:spPr>
      </p:pic>
      <p:pic>
        <p:nvPicPr>
          <p:cNvPr id="11" name="Picture 10">
            <a:extLst>
              <a:ext uri="{FF2B5EF4-FFF2-40B4-BE49-F238E27FC236}">
                <a16:creationId xmlns:a16="http://schemas.microsoft.com/office/drawing/2014/main" id="{DC0FD6E6-658F-3C84-C9EC-67A6933AE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187" y="2530882"/>
            <a:ext cx="1636035" cy="2528417"/>
          </a:xfrm>
          <a:prstGeom prst="rect">
            <a:avLst/>
          </a:prstGeom>
          <a:effectLst>
            <a:reflection blurRad="6350" stA="50000" endA="300" endPos="55000" dir="5400000" sy="-100000" algn="bl" rotWithShape="0"/>
          </a:effectLst>
        </p:spPr>
      </p:pic>
      <p:pic>
        <p:nvPicPr>
          <p:cNvPr id="9" name="Picture 8" descr="A cartoon turtle holding a letter&#10;&#10;Description automatically generated">
            <a:extLst>
              <a:ext uri="{FF2B5EF4-FFF2-40B4-BE49-F238E27FC236}">
                <a16:creationId xmlns:a16="http://schemas.microsoft.com/office/drawing/2014/main" id="{3AB3CE05-E087-FA18-D153-1311B968C50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15494" r="-9748"/>
          <a:stretch/>
        </p:blipFill>
        <p:spPr>
          <a:xfrm>
            <a:off x="4543694" y="5229269"/>
            <a:ext cx="2800124" cy="1551706"/>
          </a:xfrm>
          <a:prstGeom prst="rect">
            <a:avLst/>
          </a:prstGeom>
        </p:spPr>
      </p:pic>
      <p:pic>
        <p:nvPicPr>
          <p:cNvPr id="22" name="Picture 21" descr="A green dining report with text and images&#10;&#10;Description automatically generated with medium confidence">
            <a:extLst>
              <a:ext uri="{FF2B5EF4-FFF2-40B4-BE49-F238E27FC236}">
                <a16:creationId xmlns:a16="http://schemas.microsoft.com/office/drawing/2014/main" id="{F369A14D-0EBB-FD9A-3DE8-DA3D953DE8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03131" y="2652773"/>
            <a:ext cx="2489410" cy="2489410"/>
          </a:xfrm>
          <a:prstGeom prst="rect">
            <a:avLst/>
          </a:prstGeom>
          <a:effectLst>
            <a:reflection blurRad="6350" stA="50000" endA="300" endPos="55000" dir="5400000" sy="-100000" algn="bl" rotWithShape="0"/>
          </a:effectLst>
        </p:spPr>
      </p:pic>
      <p:sp>
        <p:nvSpPr>
          <p:cNvPr id="24" name="Oval Callout 23">
            <a:extLst>
              <a:ext uri="{FF2B5EF4-FFF2-40B4-BE49-F238E27FC236}">
                <a16:creationId xmlns:a16="http://schemas.microsoft.com/office/drawing/2014/main" id="{7BFA83BA-D473-48F6-F235-233498D22FD7}"/>
              </a:ext>
            </a:extLst>
          </p:cNvPr>
          <p:cNvSpPr/>
          <p:nvPr/>
        </p:nvSpPr>
        <p:spPr>
          <a:xfrm>
            <a:off x="6547344" y="3657600"/>
            <a:ext cx="2379086" cy="1802961"/>
          </a:xfrm>
          <a:prstGeom prst="wedgeEllipseCallout">
            <a:avLst/>
          </a:prstGeom>
          <a:solidFill>
            <a:schemeClr val="lt1">
              <a:alpha val="57103"/>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In 2021, this was how the program did</a:t>
            </a:r>
          </a:p>
        </p:txBody>
      </p:sp>
    </p:spTree>
    <p:extLst>
      <p:ext uri="{BB962C8B-B14F-4D97-AF65-F5344CB8AC3E}">
        <p14:creationId xmlns:p14="http://schemas.microsoft.com/office/powerpoint/2010/main" val="446452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2" name="Picture 21" descr="A green dining report with text and images&#10;&#10;Description automatically generated with medium confidence">
            <a:extLst>
              <a:ext uri="{FF2B5EF4-FFF2-40B4-BE49-F238E27FC236}">
                <a16:creationId xmlns:a16="http://schemas.microsoft.com/office/drawing/2014/main" id="{F369A14D-0EBB-FD9A-3DE8-DA3D953DE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709" y="2965013"/>
            <a:ext cx="2130268" cy="2130268"/>
          </a:xfrm>
          <a:prstGeom prst="rect">
            <a:avLst/>
          </a:prstGeom>
          <a:effectLst>
            <a:reflection blurRad="6350" stA="50000" endA="300" endPos="55000" dir="5400000" sy="-100000" algn="bl" rotWithShape="0"/>
          </a:effectLst>
        </p:spPr>
      </p:pic>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F1929C-01D4-04BB-DD9F-2BE3BE20F0DD}"/>
              </a:ext>
            </a:extLst>
          </p:cNvPr>
          <p:cNvSpPr>
            <a:spLocks noGrp="1"/>
          </p:cNvSpPr>
          <p:nvPr>
            <p:ph type="title"/>
          </p:nvPr>
        </p:nvSpPr>
        <p:spPr>
          <a:xfrm>
            <a:off x="3324138" y="-241561"/>
            <a:ext cx="5540675" cy="1664573"/>
          </a:xfrm>
        </p:spPr>
        <p:txBody>
          <a:bodyPr>
            <a:normAutofit/>
          </a:bodyPr>
          <a:lstStyle/>
          <a:p>
            <a:r>
              <a:rPr lang="en-US">
                <a:cs typeface="Posterama"/>
              </a:rPr>
              <a:t>Green Terp Program</a:t>
            </a:r>
          </a:p>
        </p:txBody>
      </p:sp>
      <p:pic>
        <p:nvPicPr>
          <p:cNvPr id="4" name="Picture 3" descr="Green Terp Dialogue Series - YouTube">
            <a:extLst>
              <a:ext uri="{FF2B5EF4-FFF2-40B4-BE49-F238E27FC236}">
                <a16:creationId xmlns:a16="http://schemas.microsoft.com/office/drawing/2014/main" id="{72C9B8AA-C16A-0C8F-064D-2638D240E89E}"/>
              </a:ext>
            </a:extLst>
          </p:cNvPr>
          <p:cNvPicPr>
            <a:picLocks noChangeAspect="1"/>
          </p:cNvPicPr>
          <p:nvPr/>
        </p:nvPicPr>
        <p:blipFill rotWithShape="1">
          <a:blip r:embed="rId3"/>
          <a:srcRect l="19431" r="24320" b="2"/>
          <a:stretch/>
        </p:blipFill>
        <p:spPr>
          <a:xfrm>
            <a:off x="12772007" y="1046659"/>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pic>
        <p:nvPicPr>
          <p:cNvPr id="8" name="Picture 7" descr="A poster with text and images&#10;&#10;Description automatically generated">
            <a:extLst>
              <a:ext uri="{FF2B5EF4-FFF2-40B4-BE49-F238E27FC236}">
                <a16:creationId xmlns:a16="http://schemas.microsoft.com/office/drawing/2014/main" id="{8D4CFCEA-C0BC-D062-8FA2-11441ABEA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8709" y="2878061"/>
            <a:ext cx="2217220" cy="2217220"/>
          </a:xfrm>
          <a:prstGeom prst="rect">
            <a:avLst/>
          </a:prstGeom>
          <a:effectLst>
            <a:reflection blurRad="6350" stA="50000" endA="300" endPos="55000" dir="5400000" sy="-100000" algn="bl" rotWithShape="0"/>
          </a:effectLst>
        </p:spPr>
      </p:pic>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Oval Callout 5">
            <a:extLst>
              <a:ext uri="{FF2B5EF4-FFF2-40B4-BE49-F238E27FC236}">
                <a16:creationId xmlns:a16="http://schemas.microsoft.com/office/drawing/2014/main" id="{45A44981-D5F1-AC2A-D54E-B299C982258C}"/>
              </a:ext>
            </a:extLst>
          </p:cNvPr>
          <p:cNvSpPr/>
          <p:nvPr/>
        </p:nvSpPr>
        <p:spPr>
          <a:xfrm>
            <a:off x="12837203" y="1189517"/>
            <a:ext cx="4923862" cy="3581615"/>
          </a:xfrm>
          <a:prstGeom prst="wedgeEllipseCallou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4516A3-120A-C49E-9850-3275D5655D87}"/>
              </a:ext>
            </a:extLst>
          </p:cNvPr>
          <p:cNvSpPr>
            <a:spLocks noGrp="1"/>
          </p:cNvSpPr>
          <p:nvPr>
            <p:ph idx="1"/>
          </p:nvPr>
        </p:nvSpPr>
        <p:spPr>
          <a:xfrm>
            <a:off x="13111514" y="1680836"/>
            <a:ext cx="4012953" cy="2598978"/>
          </a:xfrm>
        </p:spPr>
        <p:txBody>
          <a:bodyPr vert="horz" lIns="91440" tIns="45720" rIns="91440" bIns="45720" rtlCol="0" anchor="t">
            <a:normAutofit fontScale="92500" lnSpcReduction="20000"/>
          </a:bodyPr>
          <a:lstStyle/>
          <a:p>
            <a:pPr marL="0" indent="0">
              <a:buNone/>
            </a:pPr>
            <a:r>
              <a:rPr lang="en-US" sz="3200"/>
              <a:t>Let's look at how UMD has organized their participants and look at how many students are in this program.</a:t>
            </a:r>
          </a:p>
          <a:p>
            <a:pPr marL="0" indent="0">
              <a:buNone/>
            </a:pPr>
            <a:endParaRPr lang="en-US" sz="1800"/>
          </a:p>
        </p:txBody>
      </p:sp>
      <p:pic>
        <p:nvPicPr>
          <p:cNvPr id="9" name="Picture 8" descr="A cartoon turtle holding a letter&#10;&#10;Description automatically generated">
            <a:extLst>
              <a:ext uri="{FF2B5EF4-FFF2-40B4-BE49-F238E27FC236}">
                <a16:creationId xmlns:a16="http://schemas.microsoft.com/office/drawing/2014/main" id="{3AB3CE05-E087-FA18-D153-1311B968C50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15494" r="-9748"/>
          <a:stretch/>
        </p:blipFill>
        <p:spPr>
          <a:xfrm>
            <a:off x="4543694" y="5229269"/>
            <a:ext cx="2800124" cy="1551706"/>
          </a:xfrm>
          <a:prstGeom prst="rect">
            <a:avLst/>
          </a:prstGeom>
        </p:spPr>
      </p:pic>
      <p:pic>
        <p:nvPicPr>
          <p:cNvPr id="11" name="Picture 10">
            <a:extLst>
              <a:ext uri="{FF2B5EF4-FFF2-40B4-BE49-F238E27FC236}">
                <a16:creationId xmlns:a16="http://schemas.microsoft.com/office/drawing/2014/main" id="{DC0FD6E6-658F-3C84-C9EC-67A6933AEF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3812" y="953095"/>
            <a:ext cx="2773533" cy="4286368"/>
          </a:xfrm>
          <a:prstGeom prst="rect">
            <a:avLst/>
          </a:prstGeom>
          <a:effectLst>
            <a:reflection blurRad="6350" stA="50000" endA="300" endPos="55000" dir="5400000" sy="-100000" algn="bl" rotWithShape="0"/>
          </a:effectLst>
        </p:spPr>
      </p:pic>
      <p:sp>
        <p:nvSpPr>
          <p:cNvPr id="12" name="Oval Callout 11">
            <a:extLst>
              <a:ext uri="{FF2B5EF4-FFF2-40B4-BE49-F238E27FC236}">
                <a16:creationId xmlns:a16="http://schemas.microsoft.com/office/drawing/2014/main" id="{4339111A-2A4C-8A0A-A923-97D6316EDF81}"/>
              </a:ext>
            </a:extLst>
          </p:cNvPr>
          <p:cNvSpPr/>
          <p:nvPr/>
        </p:nvSpPr>
        <p:spPr>
          <a:xfrm>
            <a:off x="12414132" y="6858000"/>
            <a:ext cx="2379086" cy="1802961"/>
          </a:xfrm>
          <a:prstGeom prst="wedgeEllipseCallout">
            <a:avLst/>
          </a:prstGeom>
          <a:solidFill>
            <a:schemeClr val="lt1">
              <a:alpha val="57103"/>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In 2021, this was how the program did</a:t>
            </a:r>
          </a:p>
        </p:txBody>
      </p:sp>
      <p:sp>
        <p:nvSpPr>
          <p:cNvPr id="15" name="Oval Callout 14">
            <a:extLst>
              <a:ext uri="{FF2B5EF4-FFF2-40B4-BE49-F238E27FC236}">
                <a16:creationId xmlns:a16="http://schemas.microsoft.com/office/drawing/2014/main" id="{7634BEAC-0050-58BB-6B07-24635823D0BE}"/>
              </a:ext>
            </a:extLst>
          </p:cNvPr>
          <p:cNvSpPr/>
          <p:nvPr/>
        </p:nvSpPr>
        <p:spPr>
          <a:xfrm>
            <a:off x="6181039" y="3429000"/>
            <a:ext cx="2379086" cy="1802961"/>
          </a:xfrm>
          <a:prstGeom prst="wedgeEllipseCallout">
            <a:avLst/>
          </a:prstGeom>
          <a:solidFill>
            <a:schemeClr val="lt1">
              <a:alpha val="57103"/>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These are the habits the program wants to see</a:t>
            </a:r>
          </a:p>
        </p:txBody>
      </p:sp>
    </p:spTree>
    <p:extLst>
      <p:ext uri="{BB962C8B-B14F-4D97-AF65-F5344CB8AC3E}">
        <p14:creationId xmlns:p14="http://schemas.microsoft.com/office/powerpoint/2010/main" val="449615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F1929C-01D4-04BB-DD9F-2BE3BE20F0DD}"/>
              </a:ext>
            </a:extLst>
          </p:cNvPr>
          <p:cNvSpPr>
            <a:spLocks noGrp="1"/>
          </p:cNvSpPr>
          <p:nvPr>
            <p:ph type="title"/>
          </p:nvPr>
        </p:nvSpPr>
        <p:spPr>
          <a:xfrm>
            <a:off x="3324138" y="-241561"/>
            <a:ext cx="5540675" cy="1664573"/>
          </a:xfrm>
        </p:spPr>
        <p:txBody>
          <a:bodyPr>
            <a:normAutofit/>
          </a:bodyPr>
          <a:lstStyle/>
          <a:p>
            <a:r>
              <a:rPr lang="en-US">
                <a:cs typeface="Posterama"/>
              </a:rPr>
              <a:t>Green Terp Program</a:t>
            </a:r>
          </a:p>
        </p:txBody>
      </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poster with text and images&#10;&#10;Description automatically generated">
            <a:extLst>
              <a:ext uri="{FF2B5EF4-FFF2-40B4-BE49-F238E27FC236}">
                <a16:creationId xmlns:a16="http://schemas.microsoft.com/office/drawing/2014/main" id="{8D4CFCEA-C0BC-D062-8FA2-11441ABEA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82" y="2842079"/>
            <a:ext cx="2217220" cy="2217220"/>
          </a:xfrm>
          <a:prstGeom prst="rect">
            <a:avLst/>
          </a:prstGeom>
          <a:effectLst>
            <a:reflection blurRad="6350" stA="50000" endA="300" endPos="55000" dir="5400000" sy="-100000" algn="bl" rotWithShape="0"/>
          </a:effectLst>
        </p:spPr>
      </p:pic>
      <p:pic>
        <p:nvPicPr>
          <p:cNvPr id="11" name="Picture 10">
            <a:extLst>
              <a:ext uri="{FF2B5EF4-FFF2-40B4-BE49-F238E27FC236}">
                <a16:creationId xmlns:a16="http://schemas.microsoft.com/office/drawing/2014/main" id="{DC0FD6E6-658F-3C84-C9EC-67A6933AE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0463" y="2537069"/>
            <a:ext cx="1636035" cy="2528417"/>
          </a:xfrm>
          <a:prstGeom prst="rect">
            <a:avLst/>
          </a:prstGeom>
          <a:effectLst>
            <a:reflection blurRad="6350" stA="50000" endA="300" endPos="55000" dir="5400000" sy="-100000" algn="bl" rotWithShape="0"/>
          </a:effectLst>
        </p:spPr>
      </p:pic>
      <p:pic>
        <p:nvPicPr>
          <p:cNvPr id="9" name="Picture 8" descr="A cartoon turtle holding a letter&#10;&#10;Description automatically generated">
            <a:extLst>
              <a:ext uri="{FF2B5EF4-FFF2-40B4-BE49-F238E27FC236}">
                <a16:creationId xmlns:a16="http://schemas.microsoft.com/office/drawing/2014/main" id="{3AB3CE05-E087-FA18-D153-1311B968C50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15494" r="-9748"/>
          <a:stretch/>
        </p:blipFill>
        <p:spPr>
          <a:xfrm>
            <a:off x="4543694" y="5229269"/>
            <a:ext cx="2800124" cy="1551706"/>
          </a:xfrm>
          <a:prstGeom prst="rect">
            <a:avLst/>
          </a:prstGeom>
        </p:spPr>
      </p:pic>
      <p:pic>
        <p:nvPicPr>
          <p:cNvPr id="22" name="Picture 21" descr="A green dining report with text and images&#10;&#10;Description automatically generated with medium confidence">
            <a:extLst>
              <a:ext uri="{FF2B5EF4-FFF2-40B4-BE49-F238E27FC236}">
                <a16:creationId xmlns:a16="http://schemas.microsoft.com/office/drawing/2014/main" id="{F369A14D-0EBB-FD9A-3DE8-DA3D953DE8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9590" y="1471483"/>
            <a:ext cx="3657520" cy="3657520"/>
          </a:xfrm>
          <a:prstGeom prst="rect">
            <a:avLst/>
          </a:prstGeom>
          <a:effectLst>
            <a:reflection blurRad="6350" stA="50000" endA="300" endPos="55000" dir="5400000" sy="-100000" algn="bl" rotWithShape="0"/>
          </a:effectLst>
        </p:spPr>
      </p:pic>
      <p:sp>
        <p:nvSpPr>
          <p:cNvPr id="10" name="Oval Callout 9">
            <a:extLst>
              <a:ext uri="{FF2B5EF4-FFF2-40B4-BE49-F238E27FC236}">
                <a16:creationId xmlns:a16="http://schemas.microsoft.com/office/drawing/2014/main" id="{FB57BC5E-90A8-3350-D617-64275908A425}"/>
              </a:ext>
            </a:extLst>
          </p:cNvPr>
          <p:cNvSpPr/>
          <p:nvPr/>
        </p:nvSpPr>
        <p:spPr>
          <a:xfrm>
            <a:off x="6806206" y="3124725"/>
            <a:ext cx="2379086" cy="1802961"/>
          </a:xfrm>
          <a:prstGeom prst="wedgeEllipseCallout">
            <a:avLst/>
          </a:prstGeom>
          <a:solidFill>
            <a:schemeClr val="lt1">
              <a:alpha val="53434"/>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from 2019-2020</a:t>
            </a:r>
          </a:p>
        </p:txBody>
      </p:sp>
      <p:sp>
        <p:nvSpPr>
          <p:cNvPr id="12" name="Oval Callout 11">
            <a:extLst>
              <a:ext uri="{FF2B5EF4-FFF2-40B4-BE49-F238E27FC236}">
                <a16:creationId xmlns:a16="http://schemas.microsoft.com/office/drawing/2014/main" id="{59EFB1B6-78AC-1109-7706-49562C402122}"/>
              </a:ext>
            </a:extLst>
          </p:cNvPr>
          <p:cNvSpPr/>
          <p:nvPr/>
        </p:nvSpPr>
        <p:spPr>
          <a:xfrm>
            <a:off x="12505639" y="7029450"/>
            <a:ext cx="2379086" cy="1802961"/>
          </a:xfrm>
          <a:prstGeom prst="wedgeEllipseCallout">
            <a:avLst/>
          </a:prstGeom>
          <a:solidFill>
            <a:schemeClr val="lt1">
              <a:alpha val="57103"/>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These are the habits the program wants to see</a:t>
            </a:r>
          </a:p>
        </p:txBody>
      </p:sp>
      <p:sp>
        <p:nvSpPr>
          <p:cNvPr id="24" name="Title 1">
            <a:extLst>
              <a:ext uri="{FF2B5EF4-FFF2-40B4-BE49-F238E27FC236}">
                <a16:creationId xmlns:a16="http://schemas.microsoft.com/office/drawing/2014/main" id="{769D7058-E4AD-1339-D8BC-655CA0D57BBE}"/>
              </a:ext>
            </a:extLst>
          </p:cNvPr>
          <p:cNvSpPr txBox="1">
            <a:spLocks/>
          </p:cNvSpPr>
          <p:nvPr/>
        </p:nvSpPr>
        <p:spPr>
          <a:xfrm>
            <a:off x="3372561" y="-1818847"/>
            <a:ext cx="5540675" cy="166457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Let's Dive in</a:t>
            </a:r>
          </a:p>
        </p:txBody>
      </p:sp>
      <p:pic>
        <p:nvPicPr>
          <p:cNvPr id="41" name="Picture 40">
            <a:extLst>
              <a:ext uri="{FF2B5EF4-FFF2-40B4-BE49-F238E27FC236}">
                <a16:creationId xmlns:a16="http://schemas.microsoft.com/office/drawing/2014/main" id="{F0B84C9B-23D9-70CC-933E-2667713C12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3800" y="7376565"/>
            <a:ext cx="7772400" cy="3125152"/>
          </a:xfrm>
          <a:prstGeom prst="rect">
            <a:avLst/>
          </a:prstGeom>
        </p:spPr>
      </p:pic>
    </p:spTree>
    <p:extLst>
      <p:ext uri="{BB962C8B-B14F-4D97-AF65-F5344CB8AC3E}">
        <p14:creationId xmlns:p14="http://schemas.microsoft.com/office/powerpoint/2010/main" val="1630677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F1929C-01D4-04BB-DD9F-2BE3BE20F0DD}"/>
              </a:ext>
            </a:extLst>
          </p:cNvPr>
          <p:cNvSpPr>
            <a:spLocks noGrp="1"/>
          </p:cNvSpPr>
          <p:nvPr>
            <p:ph type="title"/>
          </p:nvPr>
        </p:nvSpPr>
        <p:spPr>
          <a:xfrm>
            <a:off x="3324138" y="-241561"/>
            <a:ext cx="5540675" cy="1664573"/>
          </a:xfrm>
        </p:spPr>
        <p:txBody>
          <a:bodyPr>
            <a:normAutofit/>
          </a:bodyPr>
          <a:lstStyle/>
          <a:p>
            <a:r>
              <a:rPr lang="en-US">
                <a:cs typeface="Posterama"/>
              </a:rPr>
              <a:t>Green Terp Program</a:t>
            </a:r>
          </a:p>
        </p:txBody>
      </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poster with text and images&#10;&#10;Description automatically generated">
            <a:extLst>
              <a:ext uri="{FF2B5EF4-FFF2-40B4-BE49-F238E27FC236}">
                <a16:creationId xmlns:a16="http://schemas.microsoft.com/office/drawing/2014/main" id="{8D4CFCEA-C0BC-D062-8FA2-11441ABEA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82" y="2842079"/>
            <a:ext cx="2217220" cy="2217220"/>
          </a:xfrm>
          <a:prstGeom prst="rect">
            <a:avLst/>
          </a:prstGeom>
          <a:effectLst>
            <a:reflection blurRad="6350" stA="50000" endA="300" endPos="55000" dir="5400000" sy="-100000" algn="bl" rotWithShape="0"/>
          </a:effectLst>
        </p:spPr>
      </p:pic>
      <p:pic>
        <p:nvPicPr>
          <p:cNvPr id="11" name="Picture 10">
            <a:extLst>
              <a:ext uri="{FF2B5EF4-FFF2-40B4-BE49-F238E27FC236}">
                <a16:creationId xmlns:a16="http://schemas.microsoft.com/office/drawing/2014/main" id="{DC0FD6E6-658F-3C84-C9EC-67A6933AE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0463" y="2537069"/>
            <a:ext cx="1636035" cy="2528417"/>
          </a:xfrm>
          <a:prstGeom prst="rect">
            <a:avLst/>
          </a:prstGeom>
          <a:effectLst>
            <a:reflection blurRad="6350" stA="50000" endA="300" endPos="55000" dir="5400000" sy="-100000" algn="bl" rotWithShape="0"/>
          </a:effectLst>
        </p:spPr>
      </p:pic>
      <p:pic>
        <p:nvPicPr>
          <p:cNvPr id="9" name="Picture 8" descr="A cartoon turtle holding a letter&#10;&#10;Description automatically generated">
            <a:extLst>
              <a:ext uri="{FF2B5EF4-FFF2-40B4-BE49-F238E27FC236}">
                <a16:creationId xmlns:a16="http://schemas.microsoft.com/office/drawing/2014/main" id="{3AB3CE05-E087-FA18-D153-1311B968C50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15494" r="-9748"/>
          <a:stretch/>
        </p:blipFill>
        <p:spPr>
          <a:xfrm>
            <a:off x="4543694" y="5229269"/>
            <a:ext cx="2800124" cy="1551706"/>
          </a:xfrm>
          <a:prstGeom prst="rect">
            <a:avLst/>
          </a:prstGeom>
        </p:spPr>
      </p:pic>
      <p:pic>
        <p:nvPicPr>
          <p:cNvPr id="22" name="Picture 21" descr="A green dining report with text and images&#10;&#10;Description automatically generated with medium confidence">
            <a:extLst>
              <a:ext uri="{FF2B5EF4-FFF2-40B4-BE49-F238E27FC236}">
                <a16:creationId xmlns:a16="http://schemas.microsoft.com/office/drawing/2014/main" id="{F369A14D-0EBB-FD9A-3DE8-DA3D953DE8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9590" y="1471483"/>
            <a:ext cx="3657520" cy="3657520"/>
          </a:xfrm>
          <a:prstGeom prst="rect">
            <a:avLst/>
          </a:prstGeom>
          <a:effectLst>
            <a:reflection blurRad="6350" stA="50000" endA="300" endPos="55000" dir="5400000" sy="-100000" algn="bl" rotWithShape="0"/>
          </a:effectLst>
        </p:spPr>
      </p:pic>
      <p:sp>
        <p:nvSpPr>
          <p:cNvPr id="10" name="Oval Callout 9">
            <a:extLst>
              <a:ext uri="{FF2B5EF4-FFF2-40B4-BE49-F238E27FC236}">
                <a16:creationId xmlns:a16="http://schemas.microsoft.com/office/drawing/2014/main" id="{FB57BC5E-90A8-3350-D617-64275908A425}"/>
              </a:ext>
            </a:extLst>
          </p:cNvPr>
          <p:cNvSpPr/>
          <p:nvPr/>
        </p:nvSpPr>
        <p:spPr>
          <a:xfrm>
            <a:off x="6806206" y="3124725"/>
            <a:ext cx="2379086" cy="1802961"/>
          </a:xfrm>
          <a:prstGeom prst="wedgeEllipseCallout">
            <a:avLst/>
          </a:prstGeom>
          <a:solidFill>
            <a:schemeClr val="lt1">
              <a:alpha val="53434"/>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But what about all the other data?</a:t>
            </a:r>
          </a:p>
        </p:txBody>
      </p:sp>
      <p:sp>
        <p:nvSpPr>
          <p:cNvPr id="12" name="Oval Callout 11">
            <a:extLst>
              <a:ext uri="{FF2B5EF4-FFF2-40B4-BE49-F238E27FC236}">
                <a16:creationId xmlns:a16="http://schemas.microsoft.com/office/drawing/2014/main" id="{59EFB1B6-78AC-1109-7706-49562C402122}"/>
              </a:ext>
            </a:extLst>
          </p:cNvPr>
          <p:cNvSpPr/>
          <p:nvPr/>
        </p:nvSpPr>
        <p:spPr>
          <a:xfrm>
            <a:off x="12505639" y="7029450"/>
            <a:ext cx="2379086" cy="1802961"/>
          </a:xfrm>
          <a:prstGeom prst="wedgeEllipseCallout">
            <a:avLst/>
          </a:prstGeom>
          <a:solidFill>
            <a:schemeClr val="lt1">
              <a:alpha val="57103"/>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These are the habits the program wants to see</a:t>
            </a:r>
          </a:p>
        </p:txBody>
      </p:sp>
      <p:sp>
        <p:nvSpPr>
          <p:cNvPr id="24" name="Title 1">
            <a:extLst>
              <a:ext uri="{FF2B5EF4-FFF2-40B4-BE49-F238E27FC236}">
                <a16:creationId xmlns:a16="http://schemas.microsoft.com/office/drawing/2014/main" id="{769D7058-E4AD-1339-D8BC-655CA0D57BBE}"/>
              </a:ext>
            </a:extLst>
          </p:cNvPr>
          <p:cNvSpPr txBox="1">
            <a:spLocks/>
          </p:cNvSpPr>
          <p:nvPr/>
        </p:nvSpPr>
        <p:spPr>
          <a:xfrm>
            <a:off x="3372561" y="-1818847"/>
            <a:ext cx="5540675" cy="166457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Let's Dive in</a:t>
            </a:r>
          </a:p>
        </p:txBody>
      </p:sp>
      <p:pic>
        <p:nvPicPr>
          <p:cNvPr id="41" name="Picture 40">
            <a:extLst>
              <a:ext uri="{FF2B5EF4-FFF2-40B4-BE49-F238E27FC236}">
                <a16:creationId xmlns:a16="http://schemas.microsoft.com/office/drawing/2014/main" id="{F0B84C9B-23D9-70CC-933E-2667713C12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3800" y="7376565"/>
            <a:ext cx="7772400" cy="3125152"/>
          </a:xfrm>
          <a:prstGeom prst="rect">
            <a:avLst/>
          </a:prstGeom>
        </p:spPr>
      </p:pic>
    </p:spTree>
    <p:extLst>
      <p:ext uri="{BB962C8B-B14F-4D97-AF65-F5344CB8AC3E}">
        <p14:creationId xmlns:p14="http://schemas.microsoft.com/office/powerpoint/2010/main" val="1123126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1" name="Picture 40">
            <a:extLst>
              <a:ext uri="{FF2B5EF4-FFF2-40B4-BE49-F238E27FC236}">
                <a16:creationId xmlns:a16="http://schemas.microsoft.com/office/drawing/2014/main" id="{F0B84C9B-23D9-70CC-933E-2667713C1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779" y="1451685"/>
            <a:ext cx="11384102" cy="4577357"/>
          </a:xfrm>
          <a:prstGeom prst="rect">
            <a:avLst/>
          </a:prstGeom>
        </p:spPr>
      </p:pic>
      <p:pic>
        <p:nvPicPr>
          <p:cNvPr id="22" name="Picture 21" descr="A green dining report with text and images&#10;&#10;Description automatically generated with medium confidence">
            <a:extLst>
              <a:ext uri="{FF2B5EF4-FFF2-40B4-BE49-F238E27FC236}">
                <a16:creationId xmlns:a16="http://schemas.microsoft.com/office/drawing/2014/main" id="{F369A14D-0EBB-FD9A-3DE8-DA3D953DE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5054" y="1600240"/>
            <a:ext cx="3657520" cy="3657520"/>
          </a:xfrm>
          <a:prstGeom prst="rect">
            <a:avLst/>
          </a:prstGeom>
          <a:effectLst>
            <a:reflection blurRad="6350" stA="50000" endA="300" endPos="55000" dir="5400000" sy="-100000" algn="bl" rotWithShape="0"/>
          </a:effectLst>
        </p:spPr>
      </p:pic>
      <p:grpSp>
        <p:nvGrpSpPr>
          <p:cNvPr id="37"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F1929C-01D4-04BB-DD9F-2BE3BE20F0DD}"/>
              </a:ext>
            </a:extLst>
          </p:cNvPr>
          <p:cNvSpPr>
            <a:spLocks noGrp="1"/>
          </p:cNvSpPr>
          <p:nvPr>
            <p:ph type="title"/>
          </p:nvPr>
        </p:nvSpPr>
        <p:spPr>
          <a:xfrm>
            <a:off x="7315862" y="8625944"/>
            <a:ext cx="5540675" cy="1664573"/>
          </a:xfrm>
        </p:spPr>
        <p:txBody>
          <a:bodyPr>
            <a:normAutofit/>
          </a:bodyPr>
          <a:lstStyle/>
          <a:p>
            <a:r>
              <a:rPr lang="en-US">
                <a:cs typeface="Posterama"/>
              </a:rPr>
              <a:t>Green Terp Program</a:t>
            </a:r>
          </a:p>
        </p:txBody>
      </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9" name="Freeform: Shape 38">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poster with text and images&#10;&#10;Description automatically generated">
            <a:extLst>
              <a:ext uri="{FF2B5EF4-FFF2-40B4-BE49-F238E27FC236}">
                <a16:creationId xmlns:a16="http://schemas.microsoft.com/office/drawing/2014/main" id="{8D4CFCEA-C0BC-D062-8FA2-11441ABEA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1514" y="2979958"/>
            <a:ext cx="2217220" cy="2217220"/>
          </a:xfrm>
          <a:prstGeom prst="rect">
            <a:avLst/>
          </a:prstGeom>
          <a:effectLst>
            <a:reflection blurRad="6350" stA="50000" endA="300" endPos="55000" dir="5400000" sy="-100000" algn="bl" rotWithShape="0"/>
          </a:effectLst>
        </p:spPr>
      </p:pic>
      <p:pic>
        <p:nvPicPr>
          <p:cNvPr id="11" name="Picture 10">
            <a:extLst>
              <a:ext uri="{FF2B5EF4-FFF2-40B4-BE49-F238E27FC236}">
                <a16:creationId xmlns:a16="http://schemas.microsoft.com/office/drawing/2014/main" id="{DC0FD6E6-658F-3C84-C9EC-67A6933AEF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1514" y="2609231"/>
            <a:ext cx="1636035" cy="2528417"/>
          </a:xfrm>
          <a:prstGeom prst="rect">
            <a:avLst/>
          </a:prstGeom>
          <a:effectLst>
            <a:reflection blurRad="6350" stA="50000" endA="300" endPos="55000" dir="5400000" sy="-100000" algn="bl" rotWithShape="0"/>
          </a:effectLst>
        </p:spPr>
      </p:pic>
      <p:sp>
        <p:nvSpPr>
          <p:cNvPr id="10" name="Oval Callout 9">
            <a:extLst>
              <a:ext uri="{FF2B5EF4-FFF2-40B4-BE49-F238E27FC236}">
                <a16:creationId xmlns:a16="http://schemas.microsoft.com/office/drawing/2014/main" id="{FB57BC5E-90A8-3350-D617-64275908A425}"/>
              </a:ext>
            </a:extLst>
          </p:cNvPr>
          <p:cNvSpPr/>
          <p:nvPr/>
        </p:nvSpPr>
        <p:spPr>
          <a:xfrm>
            <a:off x="13111514" y="-892580"/>
            <a:ext cx="2379086" cy="1802961"/>
          </a:xfrm>
          <a:prstGeom prst="wedgeEllipseCallout">
            <a:avLst/>
          </a:prstGeom>
          <a:solidFill>
            <a:schemeClr val="lt1">
              <a:alpha val="53434"/>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But what about all the other data?</a:t>
            </a:r>
          </a:p>
        </p:txBody>
      </p:sp>
      <p:sp>
        <p:nvSpPr>
          <p:cNvPr id="12" name="Oval Callout 11">
            <a:extLst>
              <a:ext uri="{FF2B5EF4-FFF2-40B4-BE49-F238E27FC236}">
                <a16:creationId xmlns:a16="http://schemas.microsoft.com/office/drawing/2014/main" id="{59EFB1B6-78AC-1109-7706-49562C402122}"/>
              </a:ext>
            </a:extLst>
          </p:cNvPr>
          <p:cNvSpPr/>
          <p:nvPr/>
        </p:nvSpPr>
        <p:spPr>
          <a:xfrm>
            <a:off x="12505639" y="7029450"/>
            <a:ext cx="2379086" cy="1802961"/>
          </a:xfrm>
          <a:prstGeom prst="wedgeEllipseCallout">
            <a:avLst/>
          </a:prstGeom>
          <a:solidFill>
            <a:schemeClr val="lt1">
              <a:alpha val="57103"/>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These are the habits the program wants to see</a:t>
            </a:r>
          </a:p>
        </p:txBody>
      </p:sp>
      <p:sp>
        <p:nvSpPr>
          <p:cNvPr id="24" name="Title 1">
            <a:extLst>
              <a:ext uri="{FF2B5EF4-FFF2-40B4-BE49-F238E27FC236}">
                <a16:creationId xmlns:a16="http://schemas.microsoft.com/office/drawing/2014/main" id="{769D7058-E4AD-1339-D8BC-655CA0D57BBE}"/>
              </a:ext>
            </a:extLst>
          </p:cNvPr>
          <p:cNvSpPr txBox="1">
            <a:spLocks/>
          </p:cNvSpPr>
          <p:nvPr/>
        </p:nvSpPr>
        <p:spPr>
          <a:xfrm>
            <a:off x="4535490" y="78094"/>
            <a:ext cx="3329020" cy="166457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Let's Dive in</a:t>
            </a:r>
          </a:p>
        </p:txBody>
      </p:sp>
      <p:pic>
        <p:nvPicPr>
          <p:cNvPr id="9" name="Picture 8" descr="A cartoon turtle holding a letter&#10;&#10;Description automatically generated">
            <a:extLst>
              <a:ext uri="{FF2B5EF4-FFF2-40B4-BE49-F238E27FC236}">
                <a16:creationId xmlns:a16="http://schemas.microsoft.com/office/drawing/2014/main" id="{3AB3CE05-E087-FA18-D153-1311B968C506}"/>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l="-15494" r="-9748"/>
          <a:stretch/>
        </p:blipFill>
        <p:spPr>
          <a:xfrm>
            <a:off x="-456102" y="5113180"/>
            <a:ext cx="2800124" cy="1551706"/>
          </a:xfrm>
          <a:prstGeom prst="rect">
            <a:avLst/>
          </a:prstGeom>
        </p:spPr>
      </p:pic>
      <p:sp>
        <p:nvSpPr>
          <p:cNvPr id="3" name="Oval Callout 2">
            <a:extLst>
              <a:ext uri="{FF2B5EF4-FFF2-40B4-BE49-F238E27FC236}">
                <a16:creationId xmlns:a16="http://schemas.microsoft.com/office/drawing/2014/main" id="{F2E883DB-CCAF-AFD3-85F6-F01F8946389D}"/>
              </a:ext>
            </a:extLst>
          </p:cNvPr>
          <p:cNvSpPr/>
          <p:nvPr/>
        </p:nvSpPr>
        <p:spPr>
          <a:xfrm>
            <a:off x="888190" y="2596209"/>
            <a:ext cx="3458777" cy="2438274"/>
          </a:xfrm>
          <a:prstGeom prst="wedgeEllipseCallout">
            <a:avLst/>
          </a:prstGeom>
          <a:solidFill>
            <a:schemeClr val="bg1">
              <a:lumMod val="75000"/>
              <a:alpha val="5041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How can I understand all of this?</a:t>
            </a:r>
          </a:p>
        </p:txBody>
      </p:sp>
      <p:sp>
        <p:nvSpPr>
          <p:cNvPr id="5" name="Title 1">
            <a:extLst>
              <a:ext uri="{FF2B5EF4-FFF2-40B4-BE49-F238E27FC236}">
                <a16:creationId xmlns:a16="http://schemas.microsoft.com/office/drawing/2014/main" id="{84FCE33A-5A04-4407-F389-04B24A24979E}"/>
              </a:ext>
            </a:extLst>
          </p:cNvPr>
          <p:cNvSpPr txBox="1">
            <a:spLocks/>
          </p:cNvSpPr>
          <p:nvPr/>
        </p:nvSpPr>
        <p:spPr>
          <a:xfrm>
            <a:off x="1002463" y="-1035677"/>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cs typeface="Posterama"/>
              </a:rPr>
              <a:t>DATA</a:t>
            </a:r>
            <a:endParaRPr lang="en-US"/>
          </a:p>
        </p:txBody>
      </p:sp>
      <p:pic>
        <p:nvPicPr>
          <p:cNvPr id="4" name="Picture 3" descr="A graph of different colored columns&#10;&#10;Description automatically generated">
            <a:extLst>
              <a:ext uri="{FF2B5EF4-FFF2-40B4-BE49-F238E27FC236}">
                <a16:creationId xmlns:a16="http://schemas.microsoft.com/office/drawing/2014/main" id="{528DBD3B-8BAF-23BB-10EE-A3DFDCAF5E27}"/>
              </a:ext>
            </a:extLst>
          </p:cNvPr>
          <p:cNvPicPr>
            <a:picLocks noChangeAspect="1"/>
          </p:cNvPicPr>
          <p:nvPr/>
        </p:nvPicPr>
        <p:blipFill>
          <a:blip r:embed="rId8"/>
          <a:stretch>
            <a:fillRect/>
          </a:stretch>
        </p:blipFill>
        <p:spPr>
          <a:xfrm>
            <a:off x="3642102" y="-3730694"/>
            <a:ext cx="6096000" cy="3651389"/>
          </a:xfrm>
          <a:prstGeom prst="rect">
            <a:avLst/>
          </a:prstGeom>
        </p:spPr>
      </p:pic>
    </p:spTree>
    <p:extLst>
      <p:ext uri="{BB962C8B-B14F-4D97-AF65-F5344CB8AC3E}">
        <p14:creationId xmlns:p14="http://schemas.microsoft.com/office/powerpoint/2010/main" val="3296023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xploreVTI">
  <a:themeElements>
    <a:clrScheme name="AnalogousFromDarkSeedLeftStep">
      <a:dk1>
        <a:srgbClr val="000000"/>
      </a:dk1>
      <a:lt1>
        <a:srgbClr val="FFFFFF"/>
      </a:lt1>
      <a:dk2>
        <a:srgbClr val="1C2F31"/>
      </a:dk2>
      <a:lt2>
        <a:srgbClr val="F1F3F0"/>
      </a:lt2>
      <a:accent1>
        <a:srgbClr val="A748C7"/>
      </a:accent1>
      <a:accent2>
        <a:srgbClr val="6840B9"/>
      </a:accent2>
      <a:accent3>
        <a:srgbClr val="4853C7"/>
      </a:accent3>
      <a:accent4>
        <a:srgbClr val="3776B6"/>
      </a:accent4>
      <a:accent5>
        <a:srgbClr val="48BDC7"/>
      </a:accent5>
      <a:accent6>
        <a:srgbClr val="37B68B"/>
      </a:accent6>
      <a:hlink>
        <a:srgbClr val="3B95B3"/>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{1B9F1F89-FDE6-024E-B0F2-BC9B4FF466D7}tf10001079</Template>
  <Application>Microsoft Office PowerPoint</Application>
  <PresentationFormat>Widescreen</PresentationFormat>
  <Slides>18</Slides>
  <Notes>2</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ExploreVTI</vt:lpstr>
      <vt:lpstr>UMD Green Terp Program</vt:lpstr>
      <vt:lpstr>Overview</vt:lpstr>
      <vt:lpstr>Green Terp Program</vt:lpstr>
      <vt:lpstr>Green Terp Program</vt:lpstr>
      <vt:lpstr>Green Terp Program</vt:lpstr>
      <vt:lpstr>Green Terp Program</vt:lpstr>
      <vt:lpstr>Green Terp Program</vt:lpstr>
      <vt:lpstr>Green Terp Program</vt:lpstr>
      <vt:lpstr>Green Terp Program</vt:lpstr>
      <vt:lpstr>Green Terp Program</vt:lpstr>
      <vt:lpstr>Green Terp Program</vt:lpstr>
      <vt:lpstr>PowerPoint Presentation</vt:lpstr>
      <vt:lpstr>PowerPoint Presentation</vt:lpstr>
      <vt:lpstr>PowerPoint Presentation</vt:lpstr>
      <vt:lpstr>PowerPoint Presentation</vt:lpstr>
      <vt:lpstr> Problems we identified. </vt:lpstr>
      <vt:lpstr> Problems we identified. </vt:lpstr>
      <vt:lpstr>Our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Cabalerro</dc:creator>
  <cp:revision>3</cp:revision>
  <dcterms:created xsi:type="dcterms:W3CDTF">2024-03-01T19:01:57Z</dcterms:created>
  <dcterms:modified xsi:type="dcterms:W3CDTF">2024-03-02T09:33:13Z</dcterms:modified>
</cp:coreProperties>
</file>