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7" r:id="rId3"/>
    <p:sldId id="285" r:id="rId4"/>
    <p:sldId id="284" r:id="rId5"/>
    <p:sldId id="286" r:id="rId6"/>
    <p:sldId id="258" r:id="rId7"/>
    <p:sldId id="287" r:id="rId8"/>
    <p:sldId id="288" r:id="rId9"/>
    <p:sldId id="291" r:id="rId10"/>
    <p:sldId id="290" r:id="rId11"/>
    <p:sldId id="292" r:id="rId12"/>
    <p:sldId id="293" r:id="rId13"/>
    <p:sldId id="278" r:id="rId14"/>
  </p:sldIdLst>
  <p:sldSz cx="9144000" cy="5143500" type="screen16x9"/>
  <p:notesSz cx="6858000" cy="9144000"/>
  <p:embeddedFontLst>
    <p:embeddedFont>
      <p:font typeface="Abel" panose="020B0604020202020204" charset="0"/>
      <p:regular r:id="rId16"/>
    </p:embeddedFont>
    <p:embeddedFont>
      <p:font typeface="Roboto Slab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B95FAE-F270-488C-9403-BD6DCA2D5FF6}">
  <a:tblStyle styleId="{AAB95FAE-F270-488C-9403-BD6DCA2D5F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0398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5345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1777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9967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443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2474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2324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876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380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2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82000">
              <a:schemeClr val="accent2"/>
            </a:gs>
            <a:gs pos="100000">
              <a:schemeClr val="accent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l" t="t" r="r" b="b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l" t="t" r="r" b="b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l" t="t" r="r" b="b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l" t="t" r="r" b="b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l" t="t" r="r" b="b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l" t="t" r="r" b="b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5" name="Google Shape;95;p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ctrTitle"/>
          </p:nvPr>
        </p:nvSpPr>
        <p:spPr>
          <a:xfrm>
            <a:off x="270933" y="1991850"/>
            <a:ext cx="8602133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/>
              <a:t>STARTING A NEW PIZZA PLACE? </a:t>
            </a:r>
            <a:br>
              <a:rPr lang="en-GB" sz="4000" b="1" dirty="0"/>
            </a:br>
            <a:r>
              <a:rPr lang="en-GB" sz="3600" b="1" dirty="0">
                <a:solidFill>
                  <a:schemeClr val="tx2">
                    <a:lumMod val="25000"/>
                  </a:schemeClr>
                </a:solidFill>
              </a:rPr>
              <a:t>BUT WHERE IN BAY AREA?</a:t>
            </a:r>
            <a:endParaRPr lang="en-GB" sz="4000" b="1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Neighborhoods after clustering</a:t>
            </a:r>
            <a:endParaRPr sz="3200" dirty="0"/>
          </a:p>
        </p:txBody>
      </p:sp>
      <p:sp>
        <p:nvSpPr>
          <p:cNvPr id="150" name="Google Shape;150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4EC885-DF2C-4F26-BCA1-80FE0A9C3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104775"/>
            <a:ext cx="4998720" cy="355997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23D2E2-9604-4822-85DF-173E86B6088D}"/>
              </a:ext>
            </a:extLst>
          </p:cNvPr>
          <p:cNvSpPr/>
          <p:nvPr/>
        </p:nvSpPr>
        <p:spPr>
          <a:xfrm>
            <a:off x="6294120" y="1501140"/>
            <a:ext cx="18288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B55A4E-3A51-4CD1-9635-86082A533E72}"/>
              </a:ext>
            </a:extLst>
          </p:cNvPr>
          <p:cNvSpPr/>
          <p:nvPr/>
        </p:nvSpPr>
        <p:spPr>
          <a:xfrm>
            <a:off x="6294120" y="1950720"/>
            <a:ext cx="182880" cy="1905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F1C3DF-B2E8-4B7F-9060-D0D110C4151F}"/>
              </a:ext>
            </a:extLst>
          </p:cNvPr>
          <p:cNvSpPr/>
          <p:nvPr/>
        </p:nvSpPr>
        <p:spPr>
          <a:xfrm>
            <a:off x="6294120" y="2400300"/>
            <a:ext cx="182880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220233-6698-4DDA-B3D6-E3BB523B48A2}"/>
              </a:ext>
            </a:extLst>
          </p:cNvPr>
          <p:cNvSpPr/>
          <p:nvPr/>
        </p:nvSpPr>
        <p:spPr>
          <a:xfrm>
            <a:off x="6294120" y="2849880"/>
            <a:ext cx="182880" cy="1905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A3CE4-69F9-4C53-9345-863A120EAD4A}"/>
              </a:ext>
            </a:extLst>
          </p:cNvPr>
          <p:cNvSpPr txBox="1"/>
          <p:nvPr/>
        </p:nvSpPr>
        <p:spPr>
          <a:xfrm>
            <a:off x="6629400" y="1442501"/>
            <a:ext cx="1927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B4AC6-F596-4A08-821F-980D1AB54D07}"/>
              </a:ext>
            </a:extLst>
          </p:cNvPr>
          <p:cNvSpPr txBox="1"/>
          <p:nvPr/>
        </p:nvSpPr>
        <p:spPr>
          <a:xfrm>
            <a:off x="6629400" y="1892081"/>
            <a:ext cx="1927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098CA2-CE0E-40A3-BB68-1507E4D2DFE6}"/>
              </a:ext>
            </a:extLst>
          </p:cNvPr>
          <p:cNvSpPr txBox="1"/>
          <p:nvPr/>
        </p:nvSpPr>
        <p:spPr>
          <a:xfrm>
            <a:off x="6629400" y="2341661"/>
            <a:ext cx="1927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79257-6348-43D9-BEE2-7DB2F90B992B}"/>
              </a:ext>
            </a:extLst>
          </p:cNvPr>
          <p:cNvSpPr txBox="1"/>
          <p:nvPr/>
        </p:nvSpPr>
        <p:spPr>
          <a:xfrm>
            <a:off x="6629400" y="2791241"/>
            <a:ext cx="1927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1</a:t>
            </a:r>
          </a:p>
        </p:txBody>
      </p:sp>
    </p:spTree>
    <p:extLst>
      <p:ext uri="{BB962C8B-B14F-4D97-AF65-F5344CB8AC3E}">
        <p14:creationId xmlns:p14="http://schemas.microsoft.com/office/powerpoint/2010/main" val="2562753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Discussion</a:t>
            </a:r>
            <a:endParaRPr sz="3200" dirty="0"/>
          </a:p>
        </p:txBody>
      </p:sp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708675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dirty="0"/>
              <a:t>Cluster 0 is identified as the best option for a new pizza place to be stared as it has the lowest competition.</a:t>
            </a: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dirty="0"/>
              <a:t>Cluster 1 has a heavy competition thus not suitable for a new comer.</a:t>
            </a:r>
            <a:endParaRPr sz="2400" dirty="0"/>
          </a:p>
        </p:txBody>
      </p:sp>
      <p:sp>
        <p:nvSpPr>
          <p:cNvPr id="150" name="Google Shape;150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5615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Conclusion</a:t>
            </a:r>
            <a:endParaRPr sz="3200" dirty="0"/>
          </a:p>
        </p:txBody>
      </p:sp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708675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dirty="0"/>
              <a:t>Only population and number of existing pizza places are considered.</a:t>
            </a: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dirty="0"/>
              <a:t>More factors affect the success of a business.</a:t>
            </a:r>
          </a:p>
          <a:p>
            <a:pPr marL="457200" lvl="1" indent="0">
              <a:buClr>
                <a:schemeClr val="bg1"/>
              </a:buClr>
              <a:buSzPts val="1100"/>
              <a:buNone/>
            </a:pPr>
            <a:r>
              <a:rPr lang="en-US" sz="1800" dirty="0"/>
              <a:t>GDP</a:t>
            </a:r>
          </a:p>
          <a:p>
            <a:pPr marL="457200" lvl="1" indent="0">
              <a:buClr>
                <a:schemeClr val="bg1"/>
              </a:buClr>
              <a:buSzPts val="1100"/>
              <a:buNone/>
            </a:pPr>
            <a:r>
              <a:rPr lang="en-US" sz="1800" dirty="0"/>
              <a:t>Cost of living</a:t>
            </a:r>
          </a:p>
          <a:p>
            <a:pPr marL="457200" lvl="1" indent="0">
              <a:buClr>
                <a:schemeClr val="bg1"/>
              </a:buClr>
              <a:buSzPts val="1100"/>
              <a:buNone/>
            </a:pPr>
            <a:r>
              <a:rPr lang="en-US" sz="1800" dirty="0"/>
              <a:t>Taxes</a:t>
            </a:r>
          </a:p>
          <a:p>
            <a:pPr marL="457200" lvl="1" indent="0">
              <a:buClr>
                <a:schemeClr val="bg1"/>
              </a:buClr>
              <a:buSzPts val="1100"/>
              <a:buNone/>
            </a:pPr>
            <a:r>
              <a:rPr lang="en-US" sz="1800" dirty="0"/>
              <a:t>People’s interests </a:t>
            </a:r>
            <a:endParaRPr lang="en-US" sz="2400" dirty="0"/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dirty="0"/>
              <a:t>More updated data is necessary.</a:t>
            </a:r>
          </a:p>
          <a:p>
            <a:pPr marL="457200" lvl="1" indent="0">
              <a:buClr>
                <a:schemeClr val="bg1"/>
              </a:buClr>
              <a:buSzPts val="1100"/>
              <a:buNone/>
            </a:pPr>
            <a:endParaRPr lang="en-US" sz="2400" dirty="0"/>
          </a:p>
        </p:txBody>
      </p:sp>
      <p:sp>
        <p:nvSpPr>
          <p:cNvPr id="150" name="Google Shape;150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985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387" name="Google Shape;387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Thanks!</a:t>
            </a:r>
            <a:endParaRPr sz="4800" dirty="0"/>
          </a:p>
        </p:txBody>
      </p:sp>
      <p:sp>
        <p:nvSpPr>
          <p:cNvPr id="388" name="Google Shape;388;p33"/>
          <p:cNvSpPr txBox="1">
            <a:spLocks noGrp="1"/>
          </p:cNvSpPr>
          <p:nvPr>
            <p:ph type="subTitle" idx="4294967295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 </a:t>
            </a:r>
            <a:r>
              <a:rPr lang="en-US" dirty="0"/>
              <a:t>herath.charithjay@gmail.com</a:t>
            </a:r>
            <a:endParaRPr b="1" dirty="0"/>
          </a:p>
        </p:txBody>
      </p:sp>
      <p:grpSp>
        <p:nvGrpSpPr>
          <p:cNvPr id="389" name="Google Shape;389;p33"/>
          <p:cNvGrpSpPr/>
          <p:nvPr/>
        </p:nvGrpSpPr>
        <p:grpSpPr>
          <a:xfrm>
            <a:off x="4080265" y="875670"/>
            <a:ext cx="983454" cy="925239"/>
            <a:chOff x="5972700" y="2330200"/>
            <a:chExt cx="411625" cy="387275"/>
          </a:xfrm>
        </p:grpSpPr>
        <p:sp>
          <p:nvSpPr>
            <p:cNvPr id="390" name="Google Shape;390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Problem at hand</a:t>
            </a:r>
            <a:endParaRPr sz="3200" dirty="0"/>
          </a:p>
        </p:txBody>
      </p:sp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708675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dirty="0"/>
              <a:t>Market competition is sky rocketing.</a:t>
            </a: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dirty="0"/>
              <a:t>Demand and competition varying from location to location.</a:t>
            </a: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dirty="0"/>
              <a:t>A deep analysis of the location need to be done before starting a new business.</a:t>
            </a:r>
          </a:p>
          <a:p>
            <a:pPr marL="0" indent="0">
              <a:buClr>
                <a:schemeClr val="bg1"/>
              </a:buClr>
              <a:buSzPts val="1100"/>
              <a:buNone/>
            </a:pPr>
            <a:endParaRPr sz="2400" dirty="0"/>
          </a:p>
        </p:txBody>
      </p:sp>
      <p:sp>
        <p:nvSpPr>
          <p:cNvPr id="150" name="Google Shape;150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Who will be interested</a:t>
            </a:r>
            <a:endParaRPr sz="3200" dirty="0"/>
          </a:p>
        </p:txBody>
      </p:sp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708675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dirty="0"/>
              <a:t>People looking to open a new pizza place.</a:t>
            </a: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dirty="0"/>
              <a:t>Small pizza restaurants looking for expansion.</a:t>
            </a: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dirty="0"/>
              <a:t>Established restaurants to explore new opportunities.</a:t>
            </a:r>
          </a:p>
          <a:p>
            <a:pPr marL="0" indent="0">
              <a:buClr>
                <a:schemeClr val="bg1"/>
              </a:buClr>
              <a:buSzPts val="1100"/>
              <a:buNone/>
            </a:pPr>
            <a:endParaRPr sz="2400" dirty="0"/>
          </a:p>
        </p:txBody>
      </p:sp>
      <p:sp>
        <p:nvSpPr>
          <p:cNvPr id="150" name="Google Shape;150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695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Data Acquisition</a:t>
            </a:r>
            <a:endParaRPr sz="3200" dirty="0"/>
          </a:p>
        </p:txBody>
      </p:sp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708675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GB" sz="2400" dirty="0"/>
              <a:t>“San Francisco </a:t>
            </a:r>
            <a:r>
              <a:rPr lang="en-GB" sz="2400" dirty="0" err="1"/>
              <a:t>Neighborhoods</a:t>
            </a:r>
            <a:r>
              <a:rPr lang="en-GB" sz="2400" dirty="0"/>
              <a:t> as ZIP Codes" from San Francisco Burden of Disease &amp; Injury Study is used to get the zip codes and population.</a:t>
            </a: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GB" sz="2400" dirty="0"/>
              <a:t>“</a:t>
            </a:r>
            <a:r>
              <a:rPr lang="en-GB" sz="2400" dirty="0" err="1"/>
              <a:t>pgeocode</a:t>
            </a:r>
            <a:r>
              <a:rPr lang="en-GB" sz="2400" dirty="0"/>
              <a:t>” library is used to get the geo data of the </a:t>
            </a:r>
            <a:r>
              <a:rPr lang="en-GB" sz="2400" dirty="0" err="1"/>
              <a:t>neighborhood</a:t>
            </a:r>
            <a:r>
              <a:rPr lang="en-GB" sz="2400" dirty="0"/>
              <a:t>.</a:t>
            </a: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GB" sz="2400" dirty="0" err="1"/>
              <a:t>Foursuqre</a:t>
            </a:r>
            <a:r>
              <a:rPr lang="en-GB" sz="2400" dirty="0"/>
              <a:t> </a:t>
            </a:r>
            <a:r>
              <a:rPr lang="en-GB" sz="2400" dirty="0" err="1"/>
              <a:t>api</a:t>
            </a:r>
            <a:r>
              <a:rPr lang="en-GB" sz="2400" dirty="0"/>
              <a:t> is used to obtain data related to venues of each </a:t>
            </a:r>
            <a:r>
              <a:rPr lang="en-GB" sz="2400" dirty="0" err="1"/>
              <a:t>neighborhood</a:t>
            </a:r>
            <a:r>
              <a:rPr lang="en-GB" sz="2400" dirty="0"/>
              <a:t>.</a:t>
            </a: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sz="2400" dirty="0"/>
          </a:p>
        </p:txBody>
      </p:sp>
      <p:sp>
        <p:nvSpPr>
          <p:cNvPr id="150" name="Google Shape;150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9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Data cleaning and preprocessing</a:t>
            </a:r>
            <a:endParaRPr sz="3200" dirty="0"/>
          </a:p>
        </p:txBody>
      </p:sp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708675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dirty="0"/>
              <a:t>Venues marked as “pizza place”, “bakery”, and “Italian Restaurant” are filtered and a new dataset is created as “No of pizza places” with the total number of above venues in each neighborhood.</a:t>
            </a: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dirty="0"/>
              <a:t>The ration between number of pizza places and population is calculated and added to the data frame.</a:t>
            </a:r>
            <a:endParaRPr sz="2400" dirty="0"/>
          </a:p>
        </p:txBody>
      </p:sp>
      <p:sp>
        <p:nvSpPr>
          <p:cNvPr id="150" name="Google Shape;150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105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8AAEB-3372-4937-8DE1-66745C87E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890" y="1379220"/>
            <a:ext cx="6332220" cy="2385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Clustering</a:t>
            </a:r>
            <a:endParaRPr sz="3200" dirty="0"/>
          </a:p>
        </p:txBody>
      </p:sp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708675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dirty="0"/>
              <a:t>K-Means clustering is used.</a:t>
            </a: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dirty="0"/>
              <a:t>Neighborhoods are clustered according to the ratio between number of pizza places and population.</a:t>
            </a: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dirty="0"/>
              <a:t>The optimal number of clusters is found using “elbow joint” method.</a:t>
            </a:r>
            <a:endParaRPr sz="2400" dirty="0"/>
          </a:p>
        </p:txBody>
      </p:sp>
      <p:sp>
        <p:nvSpPr>
          <p:cNvPr id="150" name="Google Shape;150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95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Elbow joint method</a:t>
            </a:r>
            <a:endParaRPr sz="3200" dirty="0"/>
          </a:p>
        </p:txBody>
      </p:sp>
      <p:sp>
        <p:nvSpPr>
          <p:cNvPr id="150" name="Google Shape;150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9B2F5-0914-433B-AF96-BB0E2B68D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086" y="1288964"/>
            <a:ext cx="6389828" cy="306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6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Results</a:t>
            </a:r>
            <a:endParaRPr sz="3200" dirty="0"/>
          </a:p>
        </p:txBody>
      </p:sp>
      <p:sp>
        <p:nvSpPr>
          <p:cNvPr id="150" name="Google Shape;150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7" name="Google Shape;148;p12">
            <a:extLst>
              <a:ext uri="{FF2B5EF4-FFF2-40B4-BE49-F238E27FC236}">
                <a16:creationId xmlns:a16="http://schemas.microsoft.com/office/drawing/2014/main" id="{303CA8BC-7019-4083-B68B-38058E8819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708675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dirty="0"/>
              <a:t>4 Clusters have been identified.</a:t>
            </a:r>
          </a:p>
          <a:p>
            <a:pPr marL="800100" lvl="1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dirty="0"/>
              <a:t>Cluster 0 : Little or no competition</a:t>
            </a:r>
          </a:p>
          <a:p>
            <a:pPr marL="800100" lvl="1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dirty="0"/>
              <a:t>Cluster 2 : High </a:t>
            </a:r>
            <a:r>
              <a:rPr lang="en-US" sz="2400" dirty="0" err="1"/>
              <a:t>competiton</a:t>
            </a:r>
            <a:endParaRPr lang="en-US" sz="2400" dirty="0"/>
          </a:p>
          <a:p>
            <a:pPr marL="800100" lvl="1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dirty="0"/>
              <a:t>Cluster 2 : Medium competition</a:t>
            </a:r>
          </a:p>
          <a:p>
            <a:pPr marL="800100" lvl="1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dirty="0"/>
              <a:t>Cluster 3 : Small competition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870476589"/>
      </p:ext>
    </p:extLst>
  </p:cSld>
  <p:clrMapOvr>
    <a:masterClrMapping/>
  </p:clrMapOvr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1163F"/>
      </a:dk1>
      <a:lt1>
        <a:srgbClr val="FFFFFF"/>
      </a:lt1>
      <a:dk2>
        <a:srgbClr val="8A93A3"/>
      </a:dk2>
      <a:lt2>
        <a:srgbClr val="ECEEF3"/>
      </a:lt2>
      <a:accent1>
        <a:srgbClr val="2AC7D7"/>
      </a:accent1>
      <a:accent2>
        <a:srgbClr val="0D7FD1"/>
      </a:accent2>
      <a:accent3>
        <a:srgbClr val="184DE2"/>
      </a:accent3>
      <a:accent4>
        <a:srgbClr val="003290"/>
      </a:accent4>
      <a:accent5>
        <a:srgbClr val="C3CFE5"/>
      </a:accent5>
      <a:accent6>
        <a:srgbClr val="FFAD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374</Words>
  <Application>Microsoft Office PowerPoint</Application>
  <PresentationFormat>On-screen Show (16:9)</PresentationFormat>
  <Paragraphs>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Roboto Slab</vt:lpstr>
      <vt:lpstr>Arial</vt:lpstr>
      <vt:lpstr>Wingdings</vt:lpstr>
      <vt:lpstr>Abel</vt:lpstr>
      <vt:lpstr>York template</vt:lpstr>
      <vt:lpstr>STARTING A NEW PIZZA PLACE?  BUT WHERE IN BAY AREA?</vt:lpstr>
      <vt:lpstr>Problem at hand</vt:lpstr>
      <vt:lpstr>Who will be interested</vt:lpstr>
      <vt:lpstr>Data Acquisition</vt:lpstr>
      <vt:lpstr>Data cleaning and preprocessing</vt:lpstr>
      <vt:lpstr>PowerPoint Presentation</vt:lpstr>
      <vt:lpstr>Clustering</vt:lpstr>
      <vt:lpstr>Elbow joint method</vt:lpstr>
      <vt:lpstr>Results</vt:lpstr>
      <vt:lpstr>Neighborhoods after clustering</vt:lpstr>
      <vt:lpstr>Discussion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NEW PIZZA PLACE?  BUT WHERE IN BAY AREA?</dc:title>
  <dc:creator>Charith Herath</dc:creator>
  <cp:lastModifiedBy>Charith Herath</cp:lastModifiedBy>
  <cp:revision>6</cp:revision>
  <dcterms:modified xsi:type="dcterms:W3CDTF">2020-05-09T00:55:34Z</dcterms:modified>
</cp:coreProperties>
</file>