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7" r:id="rId3"/>
    <p:sldId id="258" r:id="rId4"/>
    <p:sldId id="267" r:id="rId5"/>
    <p:sldId id="268" r:id="rId6"/>
    <p:sldId id="269" r:id="rId7"/>
    <p:sldId id="270" r:id="rId8"/>
    <p:sldId id="272" r:id="rId9"/>
    <p:sldId id="273" r:id="rId10"/>
    <p:sldId id="271"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C0BD92-F771-4B18-BB68-6AE2DE9FDD59}" v="455" dt="2024-02-18T15:47:38.425"/>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p:cViewPr varScale="1">
        <p:scale>
          <a:sx n="73" d="100"/>
          <a:sy n="73" d="100"/>
        </p:scale>
        <p:origin x="420" y="7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2/18/2024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2/18/2024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2/18/2024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2/18/2024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2/18/2024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0FE2824-C2A0-4931-BB32-60B24BDBB3CC}" type="datetimeFigureOut">
              <a:rPr lang="en-US" smtClean="0"/>
              <a:t>2/18/2024</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0FE2824-C2A0-4931-BB32-60B24BDBB3CC}" type="datetimeFigureOut">
              <a:rPr lang="en-US" smtClean="0"/>
              <a:t>2/18/2024</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B0FE2824-C2A0-4931-BB32-60B24BDBB3CC}" type="datetimeFigureOut">
              <a:rPr lang="en-US" smtClean="0"/>
              <a:t>2/18/2024</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dirty="0"/>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2/18/2024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dirty="0"/>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2/18/2024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2/18/2024</a:t>
            </a:fld>
            <a:endParaRPr lang="en-US"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Administration </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Introduction</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1.5 Is system administration a discipline? </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The need for a formal discipline in system administration has been recognized for some time, though it has sometimes been met with trepidation by many corners of the Internet community, perhaps because the spirit of free cooperation which is enjoyed by system administrators could easily be shattered by too pompous an academic framework. Nonetheless, there are academics and software engineers working on system administration, and it is quite common for system administrators to spawn from a scientific education.</a:t>
            </a:r>
            <a:endParaRPr lang="en-US" sz="2800" dirty="0">
              <a:ea typeface="+mn-lt"/>
              <a:cs typeface="+mn-lt"/>
            </a:endParaRPr>
          </a:p>
          <a:p>
            <a:pPr marL="0" indent="0">
              <a:buNone/>
            </a:pPr>
            <a:r>
              <a:rPr lang="en-US" dirty="0" smtClean="0">
                <a:ea typeface="+mn-lt"/>
                <a:cs typeface="+mn-lt"/>
              </a:rPr>
              <a:t>Academic </a:t>
            </a:r>
            <a:r>
              <a:rPr lang="en-US" dirty="0">
                <a:ea typeface="+mn-lt"/>
                <a:cs typeface="+mn-lt"/>
              </a:rPr>
              <a:t>concerns aside, the majority of computer systems lie in the private sector, and the Internet is only amplifying this tendency. In order to be good at system administration, a certain amount of dedication is required, with both theoretical and practical skills. For a serious professional, system administration is a career in engineering. There is now an appreciable market for consulting services in security and automation of system administrative tasks. Not only is system administration a fascinating and varied line of work, it can also be lucrative.</a:t>
            </a:r>
            <a:endParaRPr lang="en-US" sz="2800" dirty="0">
              <a:ea typeface="+mn-lt"/>
              <a:cs typeface="+mn-lt"/>
            </a:endParaRPr>
          </a:p>
        </p:txBody>
      </p:sp>
    </p:spTree>
    <p:extLst>
      <p:ext uri="{BB962C8B-B14F-4D97-AF65-F5344CB8AC3E}">
        <p14:creationId xmlns:p14="http://schemas.microsoft.com/office/powerpoint/2010/main" val="251860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1.5 Is system administration a discipline? </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p:txBody>
          <a:bodyPr vert="horz" lIns="91440" tIns="45720" rIns="91440" bIns="45720" rtlCol="0" anchor="t">
            <a:noAutofit/>
          </a:bodyPr>
          <a:lstStyle/>
          <a:p>
            <a:pPr marL="0" indent="0">
              <a:buNone/>
            </a:pPr>
            <a:r>
              <a:rPr lang="en-US" sz="1800" dirty="0">
                <a:ea typeface="+mn-lt"/>
                <a:cs typeface="+mn-lt"/>
              </a:rPr>
              <a:t>Is system administration a science? Is computer science a science? The same question has been asked of many disciplines. We can answer the question in like mind here. Unlike physics, chemistry or biology, system administration is lacking in a systematic body of experimental data which would give its rules and principles an empirical rigor. However, that is not to say that system administration cannot be made to follow this scientific form. Indeed, there is good reason to suppose that the task is easier in the administration of systems than in fields like software engineering, where one cannot easily separate human subjective concerns from an objective empiricism.</a:t>
            </a:r>
          </a:p>
          <a:p>
            <a:pPr marL="0" indent="0">
              <a:buNone/>
            </a:pPr>
            <a:r>
              <a:rPr lang="en-US" sz="1800" dirty="0">
                <a:ea typeface="+mn-lt"/>
                <a:cs typeface="+mn-lt"/>
              </a:rPr>
              <a:t>System administration practices, world-wide, vary from the haphazard to the state of the art. There is a variety of reasons for this. The global computer community has grown considerably, operating systems have become increasingly complex, but the number of system administrators has not grown in proportion. In the past, system administration has been a job which has not been carried out by dedicated professionals, but rather by interested computer users, as a necessary chore in getting their work done. The focus on making computers easy to use has distracted many vendors from the belief that their computers should also be easy to manage. It is only over the gradual course of time that this has changed, though even today, system administrators are a barely visible race, until something goes wrong</a:t>
            </a:r>
            <a:endParaRPr lang="en-US" sz="1800" dirty="0"/>
          </a:p>
        </p:txBody>
      </p:sp>
    </p:spTree>
    <p:extLst>
      <p:ext uri="{BB962C8B-B14F-4D97-AF65-F5344CB8AC3E}">
        <p14:creationId xmlns:p14="http://schemas.microsoft.com/office/powerpoint/2010/main" val="272954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1.6 The challenges of system administration</a:t>
            </a:r>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p:txBody>
          <a:bodyPr vert="horz" lIns="91440" tIns="45720" rIns="91440" bIns="45720" rtlCol="0" anchor="t">
            <a:normAutofit/>
          </a:bodyPr>
          <a:lstStyle/>
          <a:p>
            <a:r>
              <a:rPr lang="en-US" sz="1600" dirty="0">
                <a:ea typeface="+mn-lt"/>
                <a:cs typeface="+mn-lt"/>
              </a:rPr>
              <a:t>System administration is not just about installing operating systems. It is about planning and designing an efficient community of computers so that real users will be able to get their jobs done. </a:t>
            </a:r>
            <a:endParaRPr lang="en-US" dirty="0">
              <a:ea typeface="+mn-lt"/>
              <a:cs typeface="+mn-lt"/>
            </a:endParaRPr>
          </a:p>
          <a:p>
            <a:pPr marL="0" indent="0">
              <a:buNone/>
            </a:pPr>
            <a:r>
              <a:rPr lang="en-US" sz="1600" dirty="0">
                <a:ea typeface="+mn-lt"/>
                <a:cs typeface="+mn-lt"/>
              </a:rPr>
              <a:t>That means:</a:t>
            </a:r>
            <a:endParaRPr lang="en-US" dirty="0">
              <a:ea typeface="+mn-lt"/>
              <a:cs typeface="+mn-lt"/>
            </a:endParaRPr>
          </a:p>
          <a:p>
            <a:r>
              <a:rPr lang="en-US" sz="1600" dirty="0">
                <a:ea typeface="+mn-lt"/>
                <a:cs typeface="+mn-lt"/>
              </a:rPr>
              <a:t> Designing a network which is logical and efficient. </a:t>
            </a:r>
            <a:endParaRPr lang="en-US" dirty="0">
              <a:ea typeface="+mn-lt"/>
              <a:cs typeface="+mn-lt"/>
            </a:endParaRPr>
          </a:p>
          <a:p>
            <a:r>
              <a:rPr lang="en-US" sz="1600" dirty="0">
                <a:ea typeface="+mn-lt"/>
                <a:cs typeface="+mn-lt"/>
              </a:rPr>
              <a:t> Deploying large numbers of machines which can be easily upgraded later. </a:t>
            </a:r>
            <a:endParaRPr lang="en-US" dirty="0">
              <a:ea typeface="+mn-lt"/>
              <a:cs typeface="+mn-lt"/>
            </a:endParaRPr>
          </a:p>
          <a:p>
            <a:r>
              <a:rPr lang="en-US" sz="1600" dirty="0">
                <a:ea typeface="+mn-lt"/>
                <a:cs typeface="+mn-lt"/>
              </a:rPr>
              <a:t> Deciding what services are needed. </a:t>
            </a:r>
            <a:endParaRPr lang="en-US" dirty="0">
              <a:ea typeface="+mn-lt"/>
              <a:cs typeface="+mn-lt"/>
            </a:endParaRPr>
          </a:p>
          <a:p>
            <a:r>
              <a:rPr lang="en-US" sz="1600" dirty="0">
                <a:ea typeface="+mn-lt"/>
                <a:cs typeface="+mn-lt"/>
              </a:rPr>
              <a:t> Planning and implementing adequate security.</a:t>
            </a:r>
            <a:endParaRPr lang="en-US" dirty="0">
              <a:ea typeface="+mn-lt"/>
              <a:cs typeface="+mn-lt"/>
            </a:endParaRPr>
          </a:p>
          <a:p>
            <a:r>
              <a:rPr lang="en-US" sz="1600" dirty="0">
                <a:ea typeface="+mn-lt"/>
                <a:cs typeface="+mn-lt"/>
              </a:rPr>
              <a:t>  Providing a comfortable environment for users. </a:t>
            </a:r>
            <a:endParaRPr lang="en-US" dirty="0">
              <a:ea typeface="+mn-lt"/>
              <a:cs typeface="+mn-lt"/>
            </a:endParaRPr>
          </a:p>
          <a:p>
            <a:r>
              <a:rPr lang="en-US" sz="1600" dirty="0">
                <a:ea typeface="+mn-lt"/>
                <a:cs typeface="+mn-lt"/>
              </a:rPr>
              <a:t> Developing ways of fixing errors and problems which occur.</a:t>
            </a:r>
            <a:endParaRPr lang="en-US" dirty="0">
              <a:ea typeface="+mn-lt"/>
              <a:cs typeface="+mn-lt"/>
            </a:endParaRPr>
          </a:p>
          <a:p>
            <a:r>
              <a:rPr lang="en-US" sz="1600" dirty="0">
                <a:ea typeface="+mn-lt"/>
                <a:cs typeface="+mn-lt"/>
              </a:rPr>
              <a:t>  Keeping track of and understanding how to use the enormous amount of knowledge which increases every year.</a:t>
            </a:r>
            <a:endParaRPr lang="en-US" dirty="0"/>
          </a:p>
        </p:txBody>
      </p:sp>
    </p:spTree>
    <p:extLst>
      <p:ext uri="{BB962C8B-B14F-4D97-AF65-F5344CB8AC3E}">
        <p14:creationId xmlns:p14="http://schemas.microsoft.com/office/powerpoint/2010/main" val="273523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1.6 The challenges of system administration</a:t>
            </a:r>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Some system administrators are responsible for both the hardware of the network and the computers which it connects, i.e. the cables as well as the computers. Some are only responsible for the computers. Either way, an understanding of how data flow from machine to machine is essential as well as an understanding of how each machine affects every other. In all countries outside the United States, there are issues of internationalization, or tailoring the input/output hardware and software to local language. Internationalization support in computing involves three issues:</a:t>
            </a:r>
          </a:p>
          <a:p>
            <a:r>
              <a:rPr lang="en-US" dirty="0">
                <a:ea typeface="+mn-lt"/>
                <a:cs typeface="+mn-lt"/>
              </a:rPr>
              <a:t> Choice of keyboard: e.g. British, German, Norwegian, Thai etc. </a:t>
            </a:r>
          </a:p>
          <a:p>
            <a:r>
              <a:rPr lang="en-US" dirty="0">
                <a:ea typeface="+mn-lt"/>
                <a:cs typeface="+mn-lt"/>
              </a:rPr>
              <a:t> Fonts: Roman, Cyrillic, Greek, Persian etc. </a:t>
            </a:r>
          </a:p>
          <a:p>
            <a:r>
              <a:rPr lang="en-US" dirty="0">
                <a:ea typeface="+mn-lt"/>
                <a:cs typeface="+mn-lt"/>
              </a:rPr>
              <a:t>Translation of program text messages. </a:t>
            </a:r>
          </a:p>
          <a:p>
            <a:r>
              <a:rPr lang="en-US" dirty="0">
                <a:ea typeface="+mn-lt"/>
                <a:cs typeface="+mn-lt"/>
              </a:rPr>
              <a:t> Inexperienced computer users usually want to be able to use computers in their own language. Experienced computer users, particularly programmers, often prefer the American versions of keyboards and software in order to avoid the awkward placement of commonly used characters on non-US keyboards.</a:t>
            </a:r>
          </a:p>
        </p:txBody>
      </p:sp>
    </p:spTree>
    <p:extLst>
      <p:ext uri="{BB962C8B-B14F-4D97-AF65-F5344CB8AC3E}">
        <p14:creationId xmlns:p14="http://schemas.microsoft.com/office/powerpoint/2010/main" val="292660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1.7 Common practice and good practice</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t/>
            </a:r>
            <a:br>
              <a:rPr lang="en-US" dirty="0"/>
            </a:br>
            <a:r>
              <a:rPr lang="en-US" dirty="0">
                <a:solidFill>
                  <a:srgbClr val="ECECEC"/>
                </a:solidFill>
                <a:ea typeface="+mn-lt"/>
                <a:cs typeface="+mn-lt"/>
              </a:rPr>
              <a:t>In the realm of system administration and network engineering, it's imperative to approach common practices with a critical mindset. One should never accept them blindly but rather question why they are labeled as "best practices" and assess whether they align with the specific needs and circumstances of their environment. While expert advice is valuable, it's equally important to exercise independent thinking and not automatically believe everything heard. By evaluating recommendations with a critical eye, administrators can avoid blindly following trends that may not be optimal.</a:t>
            </a:r>
            <a:endParaRPr lang="en-US" dirty="0"/>
          </a:p>
          <a:p>
            <a:pPr marL="0" indent="0">
              <a:buNone/>
            </a:pPr>
            <a:r>
              <a:rPr lang="en-US" dirty="0">
                <a:solidFill>
                  <a:srgbClr val="ECECEC"/>
                </a:solidFill>
                <a:ea typeface="+mn-lt"/>
                <a:cs typeface="+mn-lt"/>
              </a:rPr>
              <a:t>Moreover, understanding the context is crucial. Historical practices, while once effective, may not be suitable for present-day situations. It's essential to evaluate whether these practices still hold relevance and make sense in the current environment. Practices often catch on for three main reasons: blind replication, expert consensus, or convention. However, just because something is common doesn't necessarily mean it's the best solution. Administrators should be open to challenging practices that are inefficient or outdated.</a:t>
            </a:r>
            <a:endParaRPr lang="en-US" dirty="0"/>
          </a:p>
          <a:p>
            <a:endParaRPr lang="en-US" dirty="0">
              <a:solidFill>
                <a:srgbClr val="ECECEC"/>
              </a:solidFill>
            </a:endParaRPr>
          </a:p>
          <a:p>
            <a:endParaRPr lang="en-US" dirty="0"/>
          </a:p>
        </p:txBody>
      </p:sp>
    </p:spTree>
    <p:extLst>
      <p:ext uri="{BB962C8B-B14F-4D97-AF65-F5344CB8AC3E}">
        <p14:creationId xmlns:p14="http://schemas.microsoft.com/office/powerpoint/2010/main" val="161074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1.7 Common practice and good practice</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p:txBody>
          <a:bodyPr vert="horz" lIns="91440" tIns="45720" rIns="91440" bIns="45720" rtlCol="0" anchor="t">
            <a:normAutofit/>
          </a:bodyPr>
          <a:lstStyle/>
          <a:p>
            <a:r>
              <a:rPr lang="en-US" dirty="0">
                <a:solidFill>
                  <a:srgbClr val="ECECEC"/>
                </a:solidFill>
              </a:rPr>
              <a:t>Continuous</a:t>
            </a:r>
            <a:r>
              <a:rPr lang="en-US" dirty="0">
                <a:solidFill>
                  <a:srgbClr val="ECECEC"/>
                </a:solidFill>
                <a:ea typeface="+mn-lt"/>
                <a:cs typeface="+mn-lt"/>
              </a:rPr>
              <a:t> review and adaptation are key principles. What worked in the past may not be suitable for the present or future, emphasizing the importance of reassessing practices and being open to change. With the authority vested in them, system administrators should prioritize logical decision-making over blindly adhering to established norms. Simplifying complexity is also crucial. By aiming for simplicity in system design and decision-making processes, administrators can avoid confusion and inefficiency, ultimately leading to more effective management of networks and systems.</a:t>
            </a:r>
            <a:endParaRPr lang="en-US" dirty="0"/>
          </a:p>
        </p:txBody>
      </p:sp>
    </p:spTree>
    <p:extLst>
      <p:ext uri="{BB962C8B-B14F-4D97-AF65-F5344CB8AC3E}">
        <p14:creationId xmlns:p14="http://schemas.microsoft.com/office/powerpoint/2010/main" val="239799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1.8 Bugs and emergent phenomena</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p:txBody>
          <a:bodyPr vert="horz" lIns="91440" tIns="45720" rIns="91440" bIns="45720" rtlCol="0" anchor="t">
            <a:normAutofit lnSpcReduction="10000"/>
          </a:bodyPr>
          <a:lstStyle/>
          <a:p>
            <a:pPr marL="0" indent="0" algn="just">
              <a:buNone/>
            </a:pPr>
            <a:r>
              <a:rPr lang="en-US" dirty="0">
                <a:solidFill>
                  <a:srgbClr val="ECECEC"/>
                </a:solidFill>
                <a:ea typeface="+mn-lt"/>
                <a:cs typeface="+mn-lt"/>
              </a:rPr>
              <a:t>Operating systems and programs are full of bugs and emergent features that were not planned or designed for. Learning to tolerate bugs is a matter of survival for system administrators; one has to be creative and work around these bugs. They may come from: </a:t>
            </a:r>
            <a:endParaRPr lang="en-US" dirty="0">
              <a:solidFill>
                <a:srgbClr val="FFFFFF"/>
              </a:solidFill>
              <a:ea typeface="+mn-lt"/>
              <a:cs typeface="+mn-lt"/>
            </a:endParaRPr>
          </a:p>
          <a:p>
            <a:pPr algn="just"/>
            <a:r>
              <a:rPr lang="en-US" dirty="0">
                <a:solidFill>
                  <a:srgbClr val="ECECEC"/>
                </a:solidFill>
                <a:ea typeface="+mn-lt"/>
                <a:cs typeface="+mn-lt"/>
              </a:rPr>
              <a:t>Poor quality control in software or procedures. </a:t>
            </a:r>
            <a:r>
              <a:rPr lang="en-US" dirty="0">
                <a:solidFill>
                  <a:srgbClr val="FFFFFF"/>
                </a:solidFill>
                <a:ea typeface="+mn-lt"/>
                <a:cs typeface="+mn-lt"/>
              </a:rPr>
              <a:t> </a:t>
            </a:r>
          </a:p>
          <a:p>
            <a:pPr algn="just"/>
            <a:r>
              <a:rPr lang="en-US" dirty="0">
                <a:solidFill>
                  <a:srgbClr val="ECECEC"/>
                </a:solidFill>
                <a:ea typeface="+mn-lt"/>
                <a:cs typeface="+mn-lt"/>
              </a:rPr>
              <a:t>Problems in operating systems and their subsystems. </a:t>
            </a:r>
            <a:endParaRPr lang="en-US" dirty="0">
              <a:solidFill>
                <a:srgbClr val="FFFFFF"/>
              </a:solidFill>
              <a:ea typeface="+mn-lt"/>
              <a:cs typeface="+mn-lt"/>
            </a:endParaRPr>
          </a:p>
          <a:p>
            <a:pPr algn="just"/>
            <a:r>
              <a:rPr lang="en-US" dirty="0">
                <a:solidFill>
                  <a:srgbClr val="ECECEC"/>
                </a:solidFill>
                <a:ea typeface="+mn-lt"/>
                <a:cs typeface="+mn-lt"/>
              </a:rPr>
              <a:t>Unfortunate clashes between incompatible software, i.e. one software package interferes with the operation of another. </a:t>
            </a:r>
            <a:endParaRPr lang="en-US">
              <a:solidFill>
                <a:srgbClr val="FFFFFF"/>
              </a:solidFill>
              <a:ea typeface="+mn-lt"/>
              <a:cs typeface="+mn-lt"/>
            </a:endParaRPr>
          </a:p>
          <a:p>
            <a:pPr algn="just"/>
            <a:r>
              <a:rPr lang="en-US" dirty="0">
                <a:solidFill>
                  <a:srgbClr val="ECECEC"/>
                </a:solidFill>
                <a:ea typeface="+mn-lt"/>
                <a:cs typeface="+mn-lt"/>
              </a:rPr>
              <a:t>Inexplicable phenomena, cosmic rays, viruses and other attacks.</a:t>
            </a:r>
            <a:endParaRPr lang="en-US" dirty="0">
              <a:solidFill>
                <a:srgbClr val="FFFFFF"/>
              </a:solidFill>
              <a:ea typeface="+mn-lt"/>
              <a:cs typeface="+mn-lt"/>
            </a:endParaRPr>
          </a:p>
          <a:p>
            <a:pPr marL="0" indent="0" algn="just">
              <a:buNone/>
            </a:pPr>
            <a:r>
              <a:rPr lang="en-US" dirty="0">
                <a:solidFill>
                  <a:srgbClr val="ECECEC"/>
                </a:solidFill>
                <a:ea typeface="+mn-lt"/>
                <a:cs typeface="+mn-lt"/>
              </a:rPr>
              <a:t>A system administrator must be prepared to live with and work around these uncertainties, no matter what the reason for their existence. Not all problems can be fixed at source, much as one would prefer this to be the case.</a:t>
            </a:r>
            <a:endParaRPr lang="en-US">
              <a:ea typeface="+mn-lt"/>
              <a:cs typeface="+mn-lt"/>
            </a:endParaRPr>
          </a:p>
        </p:txBody>
      </p:sp>
    </p:spTree>
    <p:extLst>
      <p:ext uri="{BB962C8B-B14F-4D97-AF65-F5344CB8AC3E}">
        <p14:creationId xmlns:p14="http://schemas.microsoft.com/office/powerpoint/2010/main" val="286564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1.9 The meta principles of system administration</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p:txBody>
          <a:bodyPr vert="horz" lIns="91440" tIns="45720" rIns="91440" bIns="45720" rtlCol="0" anchor="t">
            <a:normAutofit/>
          </a:bodyPr>
          <a:lstStyle/>
          <a:p>
            <a:pPr marL="0" indent="0" algn="just">
              <a:buNone/>
            </a:pPr>
            <a:r>
              <a:rPr lang="en-US" dirty="0">
                <a:solidFill>
                  <a:srgbClr val="ECECEC"/>
                </a:solidFill>
                <a:ea typeface="+mn-lt"/>
                <a:cs typeface="+mn-lt"/>
              </a:rPr>
              <a:t>Many of the principles in this book derive from a single overriding issue: they address the predictability of a system. The term system clearly implies an operation that is systematic, or predictable – but, unlike simple mechanical systems, like say a clock, computers interact with humans in a complex cycle of feedback, where uncertainty can enter at many levels. That makes human–computer systems difficult to predict, unless we somehow fix the boundaries of what is allowed, as a matter of policy.</a:t>
            </a:r>
          </a:p>
          <a:p>
            <a:pPr marL="0" indent="0" algn="just">
              <a:buNone/>
            </a:pPr>
            <a:endParaRPr lang="en-US" dirty="0">
              <a:solidFill>
                <a:srgbClr val="ECECEC"/>
              </a:solidFill>
              <a:ea typeface="+mn-lt"/>
              <a:cs typeface="+mn-lt"/>
            </a:endParaRPr>
          </a:p>
          <a:p>
            <a:pPr marL="0" indent="0" algn="just">
              <a:buNone/>
            </a:pPr>
            <a:r>
              <a:rPr lang="en-US" sz="2800" dirty="0">
                <a:solidFill>
                  <a:srgbClr val="ECECEC"/>
                </a:solidFill>
                <a:ea typeface="+mn-lt"/>
                <a:cs typeface="+mn-lt"/>
              </a:rPr>
              <a:t>Principle 1 (Policy is the foundation). System administration begins with a policy – a decision about what we want and what should be, in relation to what we can afford.</a:t>
            </a:r>
            <a:endParaRPr lang="en-US" sz="2800" dirty="0"/>
          </a:p>
        </p:txBody>
      </p:sp>
    </p:spTree>
    <p:extLst>
      <p:ext uri="{BB962C8B-B14F-4D97-AF65-F5344CB8AC3E}">
        <p14:creationId xmlns:p14="http://schemas.microsoft.com/office/powerpoint/2010/main" val="328789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1.9 The meta principles of system administration</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p:txBody>
          <a:bodyPr vert="horz" lIns="91440" tIns="45720" rIns="91440" bIns="45720" rtlCol="0" anchor="t">
            <a:normAutofit/>
          </a:bodyPr>
          <a:lstStyle/>
          <a:p>
            <a:pPr marL="0" indent="0" algn="just">
              <a:buNone/>
            </a:pPr>
            <a:r>
              <a:rPr lang="en-US" dirty="0">
                <a:solidFill>
                  <a:srgbClr val="ECECEC"/>
                </a:solidFill>
                <a:ea typeface="+mn-lt"/>
                <a:cs typeface="+mn-lt"/>
              </a:rPr>
              <a:t>Policy speaks of what we wish to accomplish with the system, and what we are willing to tolerate of behavior within it. It must refer to both the component parts and to the environment with which the system interacts. If we cannot secure predictability, then we cannot expect long-term conformance with a policy.</a:t>
            </a:r>
          </a:p>
          <a:p>
            <a:pPr marL="0" indent="0" algn="just">
              <a:buNone/>
            </a:pPr>
            <a:endParaRPr lang="en-US" dirty="0">
              <a:solidFill>
                <a:srgbClr val="ECECEC"/>
              </a:solidFill>
              <a:ea typeface="+mn-lt"/>
              <a:cs typeface="+mn-lt"/>
            </a:endParaRPr>
          </a:p>
          <a:p>
            <a:pPr marL="0" indent="0" algn="just">
              <a:buNone/>
            </a:pPr>
            <a:r>
              <a:rPr lang="en-US" sz="2800" dirty="0">
                <a:solidFill>
                  <a:srgbClr val="ECECEC"/>
                </a:solidFill>
                <a:ea typeface="+mn-lt"/>
                <a:cs typeface="+mn-lt"/>
              </a:rPr>
              <a:t>Principle 2 (Predictability). The highest level aim in system administration is to work towards a predictable system. Predictability has limits. It is the basis of reliability, hence trust and therefore security.</a:t>
            </a:r>
            <a:endParaRPr lang="en-US"/>
          </a:p>
        </p:txBody>
      </p:sp>
    </p:spTree>
    <p:extLst>
      <p:ext uri="{BB962C8B-B14F-4D97-AF65-F5344CB8AC3E}">
        <p14:creationId xmlns:p14="http://schemas.microsoft.com/office/powerpoint/2010/main" val="426913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1.9 The meta principles of system administration</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p:txBody>
          <a:bodyPr vert="horz" lIns="91440" tIns="45720" rIns="91440" bIns="45720" rtlCol="0" anchor="t">
            <a:normAutofit/>
          </a:bodyPr>
          <a:lstStyle/>
          <a:p>
            <a:pPr marL="0" indent="0" algn="just">
              <a:buNone/>
            </a:pPr>
            <a:r>
              <a:rPr lang="en-US" dirty="0">
                <a:solidFill>
                  <a:srgbClr val="ECECEC"/>
                </a:solidFill>
                <a:ea typeface="+mn-lt"/>
                <a:cs typeface="+mn-lt"/>
              </a:rPr>
              <a:t>Policy and predictability are intertwined. What makes system administration difficult is that it involves a kind of ‘search’ problem. It is the hunt for a stable region in the landscape of all policies, i.e. those policies that can lead to stable and predictable behavior. In choosing policy, one might easily promote a regime of cascading failure, of increasing unpredictability, that degenerates into chaos. Avoiding these regimes is what makes system administration difficult. As networks of computers and people grow, their interactions become increasingly complex and they become non-deterministic, i.e. not predictable in terms of any manageable number of variables. We therefore face another challenge that is posed by inevitable growth:</a:t>
            </a:r>
          </a:p>
          <a:p>
            <a:pPr marL="0" indent="0" algn="just">
              <a:buNone/>
            </a:pPr>
            <a:r>
              <a:rPr lang="en-US" sz="2800" dirty="0">
                <a:solidFill>
                  <a:srgbClr val="ECECEC"/>
                </a:solidFill>
                <a:ea typeface="+mn-lt"/>
                <a:cs typeface="+mn-lt"/>
              </a:rPr>
              <a:t>Principle 3 (Scalability). Scalable systems are those that grow in accordance with policy; i.e. they continue to function predictably, even as they increase in size</a:t>
            </a:r>
            <a:endParaRPr lang="en-US" sz="2800" dirty="0"/>
          </a:p>
        </p:txBody>
      </p:sp>
    </p:spTree>
    <p:extLst>
      <p:ext uri="{BB962C8B-B14F-4D97-AF65-F5344CB8AC3E}">
        <p14:creationId xmlns:p14="http://schemas.microsoft.com/office/powerpoint/2010/main" val="71868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109327"/>
            <a:ext cx="10515600" cy="1145224"/>
          </a:xfrm>
        </p:spPr>
        <p:txBody>
          <a:bodyPr>
            <a:normAutofit/>
          </a:bodyPr>
          <a:lstStyle/>
          <a:p>
            <a:r>
              <a:rPr lang="en-US" sz="2800" dirty="0">
                <a:solidFill>
                  <a:srgbClr val="FFFFFF"/>
                </a:solidFill>
              </a:rPr>
              <a:t>Introduction 1 </a:t>
            </a:r>
            <a:endParaRPr lang="en-US" sz="2800"/>
          </a:p>
        </p:txBody>
      </p:sp>
      <p:sp>
        <p:nvSpPr>
          <p:cNvPr id="3" name="Content Placeholder 2"/>
          <p:cNvSpPr>
            <a:spLocks noGrp="1"/>
          </p:cNvSpPr>
          <p:nvPr>
            <p:ph idx="1"/>
          </p:nvPr>
        </p:nvSpPr>
        <p:spPr>
          <a:xfrm>
            <a:off x="478766" y="747323"/>
            <a:ext cx="10515600" cy="4351338"/>
          </a:xfrm>
        </p:spPr>
        <p:txBody>
          <a:bodyPr vert="horz" lIns="91440" tIns="45720" rIns="91440" bIns="45720" rtlCol="0" anchor="t">
            <a:noAutofit/>
          </a:bodyPr>
          <a:lstStyle/>
          <a:p>
            <a:endParaRPr lang="en-US" sz="1400" dirty="0">
              <a:ea typeface="+mn-lt"/>
              <a:cs typeface="+mn-lt"/>
            </a:endParaRPr>
          </a:p>
          <a:p>
            <a:r>
              <a:rPr lang="en-US" sz="1400" dirty="0">
                <a:ea typeface="+mn-lt"/>
                <a:cs typeface="+mn-lt"/>
              </a:rPr>
              <a:t>1.1 What is network and system administration?</a:t>
            </a:r>
          </a:p>
          <a:p>
            <a:r>
              <a:rPr lang="en-US" sz="1400" dirty="0">
                <a:ea typeface="+mn-lt"/>
                <a:cs typeface="+mn-lt"/>
              </a:rPr>
              <a:t>1.2 Applying technology in an environment</a:t>
            </a:r>
          </a:p>
          <a:p>
            <a:r>
              <a:rPr lang="en-US" sz="1400" dirty="0">
                <a:ea typeface="+mn-lt"/>
                <a:cs typeface="+mn-lt"/>
              </a:rPr>
              <a:t> 1.3 The human role in systems </a:t>
            </a:r>
          </a:p>
          <a:p>
            <a:r>
              <a:rPr lang="en-US" sz="1400" dirty="0">
                <a:ea typeface="+mn-lt"/>
                <a:cs typeface="+mn-lt"/>
              </a:rPr>
              <a:t>1.4 Ethical issues</a:t>
            </a:r>
          </a:p>
          <a:p>
            <a:r>
              <a:rPr lang="en-US" sz="1400" dirty="0">
                <a:ea typeface="+mn-lt"/>
                <a:cs typeface="+mn-lt"/>
              </a:rPr>
              <a:t>1.5 Is system administration a discipline?</a:t>
            </a:r>
          </a:p>
          <a:p>
            <a:r>
              <a:rPr lang="en-US" sz="1400" dirty="0">
                <a:ea typeface="+mn-lt"/>
                <a:cs typeface="+mn-lt"/>
              </a:rPr>
              <a:t>1.6 The challenges of system administration</a:t>
            </a:r>
          </a:p>
          <a:p>
            <a:r>
              <a:rPr lang="en-US" sz="1400" dirty="0">
                <a:ea typeface="+mn-lt"/>
                <a:cs typeface="+mn-lt"/>
              </a:rPr>
              <a:t>1.7 Common practice and good practice </a:t>
            </a:r>
          </a:p>
          <a:p>
            <a:r>
              <a:rPr lang="en-US" sz="1400" dirty="0">
                <a:ea typeface="+mn-lt"/>
                <a:cs typeface="+mn-lt"/>
              </a:rPr>
              <a:t>1.8 Bugs and emergent phenomena</a:t>
            </a:r>
          </a:p>
          <a:p>
            <a:r>
              <a:rPr lang="en-US" sz="1400" dirty="0">
                <a:ea typeface="+mn-lt"/>
                <a:cs typeface="+mn-lt"/>
              </a:rPr>
              <a:t>1.9 The meta principles of system administration </a:t>
            </a:r>
          </a:p>
          <a:p>
            <a:r>
              <a:rPr lang="en-US" sz="1400" dirty="0">
                <a:ea typeface="+mn-lt"/>
                <a:cs typeface="+mn-lt"/>
              </a:rPr>
              <a:t>1.10 Knowledge is a jigsaw puzzle </a:t>
            </a:r>
          </a:p>
          <a:p>
            <a:r>
              <a:rPr lang="en-US" sz="1400" dirty="0">
                <a:ea typeface="+mn-lt"/>
                <a:cs typeface="+mn-lt"/>
              </a:rPr>
              <a:t>1.11 To the student </a:t>
            </a:r>
          </a:p>
          <a:p>
            <a:r>
              <a:rPr lang="en-US" sz="1400" dirty="0">
                <a:ea typeface="+mn-lt"/>
                <a:cs typeface="+mn-lt"/>
              </a:rPr>
              <a:t>1.12 Some road-maps </a:t>
            </a:r>
            <a:endParaRPr lang="en-US" sz="140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1.9 The meta principles of system administration</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p:txBody>
          <a:bodyPr vert="horz" lIns="91440" tIns="45720" rIns="91440" bIns="45720" rtlCol="0" anchor="t">
            <a:normAutofit/>
          </a:bodyPr>
          <a:lstStyle/>
          <a:p>
            <a:pPr marL="0" indent="0" algn="just">
              <a:buNone/>
            </a:pPr>
            <a:r>
              <a:rPr lang="en-US" dirty="0">
                <a:solidFill>
                  <a:srgbClr val="ECECEC"/>
                </a:solidFill>
                <a:ea typeface="+mn-lt"/>
                <a:cs typeface="+mn-lt"/>
              </a:rPr>
              <a:t>These meta-themes will recur throughout this book. The important point to understand about predictability is that it has limits. Human–computer systems are too complex and have too many interactions and dependencies to be deterministic. When we speak of predictability, it must always be within a margin of error. If this were not the case, system administration would not be difficult</a:t>
            </a:r>
            <a:endParaRPr lang="en-US" dirty="0">
              <a:ea typeface="+mn-lt"/>
              <a:cs typeface="+mn-lt"/>
            </a:endParaRPr>
          </a:p>
        </p:txBody>
      </p:sp>
    </p:spTree>
    <p:extLst>
      <p:ext uri="{BB962C8B-B14F-4D97-AF65-F5344CB8AC3E}">
        <p14:creationId xmlns:p14="http://schemas.microsoft.com/office/powerpoint/2010/main" val="135133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1.10 Knowledge is a jigsaw puzzle</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a:xfrm>
            <a:off x="838200" y="2209800"/>
            <a:ext cx="10515600" cy="3970338"/>
          </a:xfrm>
        </p:spPr>
        <p:txBody>
          <a:bodyPr vert="horz" lIns="91440" tIns="45720" rIns="91440" bIns="45720" rtlCol="0" anchor="t">
            <a:normAutofit/>
          </a:bodyPr>
          <a:lstStyle/>
          <a:p>
            <a:pPr algn="just">
              <a:buNone/>
            </a:pPr>
            <a:r>
              <a:rPr lang="en-US" sz="2400" dirty="0">
                <a:solidFill>
                  <a:srgbClr val="ECECEC"/>
                </a:solidFill>
                <a:ea typeface="+mn-lt"/>
                <a:cs typeface="+mn-lt"/>
              </a:rPr>
              <a:t>In System Administration, information quickly becomes outdated and must be continually replaced with newer, more relevant knowledge. This perpetual process demands mental agility and discipline to maintain order amidst constant change</a:t>
            </a:r>
            <a:r>
              <a:rPr lang="en-US" sz="2400" dirty="0" smtClean="0">
                <a:solidFill>
                  <a:srgbClr val="ECECEC"/>
                </a:solidFill>
                <a:ea typeface="+mn-lt"/>
                <a:cs typeface="+mn-lt"/>
              </a:rPr>
              <a:t>.</a:t>
            </a:r>
            <a:endParaRPr lang="en-US" sz="2400" dirty="0">
              <a:solidFill>
                <a:srgbClr val="ECECEC"/>
              </a:solidFill>
              <a:ea typeface="+mn-lt"/>
              <a:cs typeface="+mn-lt"/>
            </a:endParaRPr>
          </a:p>
          <a:p>
            <a:pPr algn="just">
              <a:buNone/>
            </a:pPr>
            <a:r>
              <a:rPr lang="en-US" sz="2400" dirty="0">
                <a:solidFill>
                  <a:srgbClr val="ECECEC"/>
                </a:solidFill>
                <a:ea typeface="+mn-lt"/>
                <a:cs typeface="+mn-lt"/>
              </a:rPr>
              <a:t>Understanding is likened to solving a jigsaw puzzle, with the first pieces being the most challenging. This analogy underscores the lifelong journey of acquiring knowledge and emphasizes the importance of starting with simple concepts before progressing to more complex ones.</a:t>
            </a:r>
            <a:endParaRPr lang="en-US" sz="2400" dirty="0"/>
          </a:p>
          <a:p>
            <a:pPr marL="0" indent="0" algn="just">
              <a:buNone/>
            </a:pPr>
            <a:endParaRPr lang="en-US" sz="2400" dirty="0">
              <a:solidFill>
                <a:srgbClr val="ECECEC"/>
              </a:solidFill>
              <a:ea typeface="+mn-lt"/>
              <a:cs typeface="+mn-lt"/>
            </a:endParaRPr>
          </a:p>
        </p:txBody>
      </p:sp>
    </p:spTree>
    <p:extLst>
      <p:ext uri="{BB962C8B-B14F-4D97-AF65-F5344CB8AC3E}">
        <p14:creationId xmlns:p14="http://schemas.microsoft.com/office/powerpoint/2010/main" val="404723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1.11 To the student</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a:xfrm>
            <a:off x="838200" y="1905000"/>
            <a:ext cx="10515600" cy="4660152"/>
          </a:xfrm>
        </p:spPr>
        <p:txBody>
          <a:bodyPr vert="horz" lIns="91440" tIns="45720" rIns="91440" bIns="45720" rtlCol="0" anchor="t">
            <a:normAutofit/>
          </a:bodyPr>
          <a:lstStyle/>
          <a:p>
            <a:pPr algn="just">
              <a:buNone/>
            </a:pPr>
            <a:r>
              <a:rPr lang="en-US" dirty="0">
                <a:solidFill>
                  <a:srgbClr val="ECECEC"/>
                </a:solidFill>
                <a:ea typeface="+mn-lt"/>
                <a:cs typeface="+mn-lt"/>
              </a:rPr>
              <a:t>To study this subject, we need to cultivate a way of thinking which embodies a basic scientific humility and some core principles: </a:t>
            </a:r>
            <a:endParaRPr lang="en-US" dirty="0">
              <a:solidFill>
                <a:srgbClr val="FFFFFF"/>
              </a:solidFill>
              <a:ea typeface="+mn-lt"/>
              <a:cs typeface="+mn-lt"/>
            </a:endParaRPr>
          </a:p>
          <a:p>
            <a:pPr algn="just">
              <a:buNone/>
            </a:pPr>
            <a:r>
              <a:rPr lang="en-US" dirty="0">
                <a:solidFill>
                  <a:srgbClr val="ECECEC"/>
                </a:solidFill>
                <a:ea typeface="+mn-lt"/>
                <a:cs typeface="+mn-lt"/>
              </a:rPr>
              <a:t>• Independence, or self-sufficiency in learning. We cannot always ask someone for the right answer to every question. </a:t>
            </a:r>
            <a:endParaRPr lang="en-US" dirty="0">
              <a:solidFill>
                <a:srgbClr val="FFFFFF"/>
              </a:solidFill>
              <a:ea typeface="+mn-lt"/>
              <a:cs typeface="+mn-lt"/>
            </a:endParaRPr>
          </a:p>
          <a:p>
            <a:pPr algn="just">
              <a:buNone/>
            </a:pPr>
            <a:r>
              <a:rPr lang="en-US" dirty="0">
                <a:solidFill>
                  <a:srgbClr val="ECECEC"/>
                </a:solidFill>
                <a:ea typeface="+mn-lt"/>
                <a:cs typeface="+mn-lt"/>
              </a:rPr>
              <a:t>• Systematic and tidy work practices. </a:t>
            </a:r>
            <a:endParaRPr lang="en-US" dirty="0">
              <a:solidFill>
                <a:srgbClr val="FFFFFF"/>
              </a:solidFill>
              <a:ea typeface="+mn-lt"/>
              <a:cs typeface="+mn-lt"/>
            </a:endParaRPr>
          </a:p>
          <a:p>
            <a:pPr algn="just">
              <a:buNone/>
            </a:pPr>
            <a:r>
              <a:rPr lang="en-US" dirty="0">
                <a:solidFill>
                  <a:srgbClr val="ECECEC"/>
                </a:solidFill>
                <a:ea typeface="+mn-lt"/>
                <a:cs typeface="+mn-lt"/>
              </a:rPr>
              <a:t>• An altruistic view of the system. Users come first: collectively and only then individually.</a:t>
            </a:r>
            <a:endParaRPr lang="en-US" dirty="0">
              <a:solidFill>
                <a:srgbClr val="FFFFFF"/>
              </a:solidFill>
              <a:ea typeface="+mn-lt"/>
              <a:cs typeface="+mn-lt"/>
            </a:endParaRPr>
          </a:p>
          <a:p>
            <a:pPr algn="just">
              <a:buNone/>
            </a:pPr>
            <a:r>
              <a:rPr lang="en-US" dirty="0">
                <a:solidFill>
                  <a:srgbClr val="ECECEC"/>
                </a:solidFill>
                <a:ea typeface="+mn-lt"/>
                <a:cs typeface="+mn-lt"/>
              </a:rPr>
              <a:t>• Balancing a fatalistic view (the inevitability of errors) with a determination to gain firmer control of the system.</a:t>
            </a:r>
            <a:endParaRPr lang="en-US" dirty="0">
              <a:ea typeface="+mn-lt"/>
              <a:cs typeface="+mn-lt"/>
            </a:endParaRPr>
          </a:p>
        </p:txBody>
      </p:sp>
    </p:spTree>
    <p:extLst>
      <p:ext uri="{BB962C8B-B14F-4D97-AF65-F5344CB8AC3E}">
        <p14:creationId xmlns:p14="http://schemas.microsoft.com/office/powerpoint/2010/main" val="377211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1.11 To the student</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a:xfrm>
            <a:off x="838200" y="2213814"/>
            <a:ext cx="10515600" cy="4351338"/>
          </a:xfrm>
        </p:spPr>
        <p:txBody>
          <a:bodyPr vert="horz" lIns="91440" tIns="45720" rIns="91440" bIns="45720" rtlCol="0" anchor="t">
            <a:normAutofit/>
          </a:bodyPr>
          <a:lstStyle/>
          <a:p>
            <a:pPr algn="just">
              <a:buNone/>
            </a:pPr>
            <a:r>
              <a:rPr lang="en-US" dirty="0">
                <a:solidFill>
                  <a:srgbClr val="ECECEC"/>
                </a:solidFill>
                <a:ea typeface="+mn-lt"/>
                <a:cs typeface="+mn-lt"/>
              </a:rPr>
              <a:t>Some counter-productive practices could be avoided:</a:t>
            </a:r>
            <a:endParaRPr lang="en-US" dirty="0">
              <a:solidFill>
                <a:srgbClr val="FFFFFF"/>
              </a:solidFill>
              <a:ea typeface="+mn-lt"/>
              <a:cs typeface="+mn-lt"/>
            </a:endParaRPr>
          </a:p>
          <a:p>
            <a:pPr algn="just">
              <a:buNone/>
            </a:pPr>
            <a:r>
              <a:rPr lang="en-US" dirty="0">
                <a:solidFill>
                  <a:srgbClr val="ECECEC"/>
                </a:solidFill>
                <a:ea typeface="+mn-lt"/>
                <a:cs typeface="+mn-lt"/>
              </a:rPr>
              <a:t> • The belief that there exists a right answer to every problem.</a:t>
            </a:r>
            <a:endParaRPr lang="en-US" dirty="0">
              <a:solidFill>
                <a:srgbClr val="FFFFFF"/>
              </a:solidFill>
              <a:ea typeface="+mn-lt"/>
              <a:cs typeface="+mn-lt"/>
            </a:endParaRPr>
          </a:p>
          <a:p>
            <a:pPr algn="just">
              <a:buNone/>
            </a:pPr>
            <a:r>
              <a:rPr lang="en-US" dirty="0">
                <a:solidFill>
                  <a:srgbClr val="ECECEC"/>
                </a:solidFill>
                <a:ea typeface="+mn-lt"/>
                <a:cs typeface="+mn-lt"/>
              </a:rPr>
              <a:t> • Getting fraught and upset when things do not work the way we expect.</a:t>
            </a:r>
            <a:endParaRPr lang="en-US" dirty="0">
              <a:solidFill>
                <a:srgbClr val="FFFFFF"/>
              </a:solidFill>
              <a:ea typeface="+mn-lt"/>
              <a:cs typeface="+mn-lt"/>
            </a:endParaRPr>
          </a:p>
          <a:p>
            <a:pPr algn="just">
              <a:buNone/>
            </a:pPr>
            <a:r>
              <a:rPr lang="en-US" dirty="0">
                <a:solidFill>
                  <a:srgbClr val="ECECEC"/>
                </a:solidFill>
                <a:ea typeface="+mn-lt"/>
                <a:cs typeface="+mn-lt"/>
              </a:rPr>
              <a:t> • Expecting that every problem has a beginning, a middle and an end (some problems are chronic and cannot be solved without impractical restructuring).</a:t>
            </a:r>
            <a:endParaRPr lang="en-US" dirty="0"/>
          </a:p>
        </p:txBody>
      </p:sp>
    </p:spTree>
    <p:extLst>
      <p:ext uri="{BB962C8B-B14F-4D97-AF65-F5344CB8AC3E}">
        <p14:creationId xmlns:p14="http://schemas.microsoft.com/office/powerpoint/2010/main" val="281898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1.11 To the student</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a:xfrm>
            <a:off x="875211" y="1752600"/>
            <a:ext cx="10515600" cy="4351338"/>
          </a:xfrm>
        </p:spPr>
        <p:txBody>
          <a:bodyPr vert="horz" lIns="91440" tIns="45720" rIns="91440" bIns="45720" rtlCol="0" anchor="t">
            <a:normAutofit fontScale="92500" lnSpcReduction="10000"/>
          </a:bodyPr>
          <a:lstStyle/>
          <a:p>
            <a:pPr algn="just">
              <a:buNone/>
            </a:pPr>
            <a:r>
              <a:rPr lang="en-US" dirty="0">
                <a:solidFill>
                  <a:srgbClr val="ECECEC"/>
                </a:solidFill>
                <a:ea typeface="+mn-lt"/>
                <a:cs typeface="+mn-lt"/>
              </a:rPr>
              <a:t>We can begin with a checklist:</a:t>
            </a:r>
            <a:endParaRPr lang="en-US" dirty="0">
              <a:solidFill>
                <a:srgbClr val="FFFFFF"/>
              </a:solidFill>
              <a:ea typeface="+mn-lt"/>
              <a:cs typeface="+mn-lt"/>
            </a:endParaRPr>
          </a:p>
          <a:p>
            <a:pPr algn="just">
              <a:buNone/>
            </a:pPr>
            <a:r>
              <a:rPr lang="en-US" dirty="0">
                <a:solidFill>
                  <a:srgbClr val="ECECEC"/>
                </a:solidFill>
                <a:ea typeface="+mn-lt"/>
                <a:cs typeface="+mn-lt"/>
              </a:rPr>
              <a:t> • Look for answers in manuals and newsgroups.</a:t>
            </a:r>
            <a:endParaRPr lang="en-US" dirty="0">
              <a:solidFill>
                <a:srgbClr val="FFFFFF"/>
              </a:solidFill>
              <a:ea typeface="+mn-lt"/>
              <a:cs typeface="+mn-lt"/>
            </a:endParaRPr>
          </a:p>
          <a:p>
            <a:pPr algn="just">
              <a:buNone/>
            </a:pPr>
            <a:r>
              <a:rPr lang="en-US" dirty="0">
                <a:solidFill>
                  <a:srgbClr val="ECECEC"/>
                </a:solidFill>
                <a:ea typeface="+mn-lt"/>
                <a:cs typeface="+mn-lt"/>
              </a:rPr>
              <a:t> • Use controlled trial and error to locate problems. </a:t>
            </a:r>
            <a:endParaRPr lang="en-US" dirty="0">
              <a:solidFill>
                <a:srgbClr val="FFFFFF"/>
              </a:solidFill>
              <a:ea typeface="+mn-lt"/>
              <a:cs typeface="+mn-lt"/>
            </a:endParaRPr>
          </a:p>
          <a:p>
            <a:pPr algn="just">
              <a:buNone/>
            </a:pPr>
            <a:r>
              <a:rPr lang="en-US" dirty="0">
                <a:solidFill>
                  <a:srgbClr val="ECECEC"/>
                </a:solidFill>
                <a:ea typeface="+mn-lt"/>
                <a:cs typeface="+mn-lt"/>
              </a:rPr>
              <a:t>• Consider all the information; listen to people who tell you that there is a problem. It might be true, even if you can’t see it yourself.</a:t>
            </a:r>
            <a:endParaRPr lang="en-US" dirty="0">
              <a:solidFill>
                <a:srgbClr val="FFFFFF"/>
              </a:solidFill>
              <a:ea typeface="+mn-lt"/>
              <a:cs typeface="+mn-lt"/>
            </a:endParaRPr>
          </a:p>
          <a:p>
            <a:pPr algn="just">
              <a:buNone/>
            </a:pPr>
            <a:r>
              <a:rPr lang="en-US" dirty="0">
                <a:solidFill>
                  <a:srgbClr val="ECECEC"/>
                </a:solidFill>
                <a:ea typeface="+mn-lt"/>
                <a:cs typeface="+mn-lt"/>
              </a:rPr>
              <a:t> • Write down experiences in an A–Z so that you learn how to solve the same problem again in the future. </a:t>
            </a:r>
            <a:endParaRPr lang="en-US" dirty="0">
              <a:solidFill>
                <a:srgbClr val="FFFFFF"/>
              </a:solidFill>
              <a:ea typeface="+mn-lt"/>
              <a:cs typeface="+mn-lt"/>
            </a:endParaRPr>
          </a:p>
          <a:p>
            <a:pPr algn="just">
              <a:buNone/>
            </a:pPr>
            <a:r>
              <a:rPr lang="en-US" dirty="0">
                <a:solidFill>
                  <a:srgbClr val="ECECEC"/>
                </a:solidFill>
                <a:ea typeface="+mn-lt"/>
                <a:cs typeface="+mn-lt"/>
              </a:rPr>
              <a:t>• Take responsibility for your actions. Be prepared for accidents. They are going to happen and they will be your fault. You will have to fix them.</a:t>
            </a:r>
            <a:endParaRPr lang="en-US" dirty="0">
              <a:solidFill>
                <a:srgbClr val="FFFFFF"/>
              </a:solidFill>
              <a:ea typeface="+mn-lt"/>
              <a:cs typeface="+mn-lt"/>
            </a:endParaRPr>
          </a:p>
          <a:p>
            <a:pPr algn="just">
              <a:buNone/>
            </a:pPr>
            <a:r>
              <a:rPr lang="en-US" dirty="0">
                <a:solidFill>
                  <a:srgbClr val="ECECEC"/>
                </a:solidFill>
                <a:ea typeface="+mn-lt"/>
                <a:cs typeface="+mn-lt"/>
              </a:rPr>
              <a:t> • Remember tedious jobs like vacuum cleaning the hardware once a year. </a:t>
            </a:r>
            <a:endParaRPr lang="en-US" dirty="0">
              <a:solidFill>
                <a:srgbClr val="FFFFFF"/>
              </a:solidFill>
              <a:ea typeface="+mn-lt"/>
              <a:cs typeface="+mn-lt"/>
            </a:endParaRPr>
          </a:p>
          <a:p>
            <a:pPr algn="just">
              <a:buNone/>
            </a:pPr>
            <a:r>
              <a:rPr lang="en-US" dirty="0">
                <a:solidFill>
                  <a:srgbClr val="ECECEC"/>
                </a:solidFill>
                <a:ea typeface="+mn-lt"/>
                <a:cs typeface="+mn-lt"/>
              </a:rPr>
              <a:t>• After learning about something new, always pose the question: how does this apply to me?</a:t>
            </a:r>
            <a:endParaRPr lang="en-US" dirty="0"/>
          </a:p>
        </p:txBody>
      </p:sp>
    </p:spTree>
    <p:extLst>
      <p:ext uri="{BB962C8B-B14F-4D97-AF65-F5344CB8AC3E}">
        <p14:creationId xmlns:p14="http://schemas.microsoft.com/office/powerpoint/2010/main" val="220183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ea typeface="+mj-lt"/>
                <a:cs typeface="+mj-lt"/>
              </a:rPr>
              <a:t>1.11 To the student</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a:xfrm>
            <a:off x="838200" y="1825625"/>
            <a:ext cx="10515600" cy="4351338"/>
          </a:xfrm>
        </p:spPr>
        <p:txBody>
          <a:bodyPr vert="horz" lIns="91440" tIns="45720" rIns="91440" bIns="45720" rtlCol="0" anchor="t">
            <a:normAutofit fontScale="92500" lnSpcReduction="10000"/>
          </a:bodyPr>
          <a:lstStyle/>
          <a:p>
            <a:pPr algn="just">
              <a:buNone/>
            </a:pPr>
            <a:r>
              <a:rPr lang="en-US" dirty="0">
                <a:solidFill>
                  <a:srgbClr val="ECECEC"/>
                </a:solidFill>
                <a:ea typeface="+mn-lt"/>
                <a:cs typeface="+mn-lt"/>
              </a:rPr>
              <a:t>American English is the language of the net. System administrators need it to be able to read documentation, to be able to communicate with others and to ask questions on the Internet. Some sites have even written software tools for training novice administrators. See for instance, ref. [278]. Information can be found from many sources:</a:t>
            </a:r>
          </a:p>
          <a:p>
            <a:pPr algn="just">
              <a:buNone/>
            </a:pPr>
            <a:r>
              <a:rPr lang="en-US" dirty="0">
                <a:solidFill>
                  <a:srgbClr val="ECECEC"/>
                </a:solidFill>
                <a:ea typeface="+mn-lt"/>
                <a:cs typeface="+mn-lt"/>
              </a:rPr>
              <a:t>• Printed manuals </a:t>
            </a:r>
            <a:endParaRPr lang="en-US">
              <a:solidFill>
                <a:srgbClr val="FFFFFF"/>
              </a:solidFill>
              <a:ea typeface="+mn-lt"/>
              <a:cs typeface="+mn-lt"/>
            </a:endParaRPr>
          </a:p>
          <a:p>
            <a:pPr algn="just">
              <a:buNone/>
            </a:pPr>
            <a:r>
              <a:rPr lang="en-US" dirty="0">
                <a:solidFill>
                  <a:srgbClr val="ECECEC"/>
                </a:solidFill>
                <a:ea typeface="+mn-lt"/>
                <a:cs typeface="+mn-lt"/>
              </a:rPr>
              <a:t>• Unix manual pages (man and apropos and info commands) </a:t>
            </a:r>
            <a:endParaRPr lang="en-US">
              <a:solidFill>
                <a:srgbClr val="FFFFFF"/>
              </a:solidFill>
              <a:ea typeface="+mn-lt"/>
              <a:cs typeface="+mn-lt"/>
            </a:endParaRPr>
          </a:p>
          <a:p>
            <a:pPr algn="just">
              <a:buNone/>
            </a:pPr>
            <a:r>
              <a:rPr lang="en-US" dirty="0">
                <a:solidFill>
                  <a:srgbClr val="ECECEC"/>
                </a:solidFill>
                <a:ea typeface="+mn-lt"/>
                <a:cs typeface="+mn-lt"/>
              </a:rPr>
              <a:t>• The World Wide Web</a:t>
            </a:r>
            <a:endParaRPr lang="en-US" dirty="0">
              <a:solidFill>
                <a:srgbClr val="FFFFFF"/>
              </a:solidFill>
              <a:ea typeface="+mn-lt"/>
              <a:cs typeface="+mn-lt"/>
            </a:endParaRPr>
          </a:p>
          <a:p>
            <a:pPr algn="just">
              <a:buNone/>
            </a:pPr>
            <a:r>
              <a:rPr lang="en-US" dirty="0">
                <a:solidFill>
                  <a:srgbClr val="ECECEC"/>
                </a:solidFill>
                <a:ea typeface="+mn-lt"/>
                <a:cs typeface="+mn-lt"/>
              </a:rPr>
              <a:t> • RFCs (Requests for comment), available on the web </a:t>
            </a:r>
            <a:endParaRPr lang="en-US">
              <a:solidFill>
                <a:srgbClr val="FFFFFF"/>
              </a:solidFill>
              <a:ea typeface="+mn-lt"/>
              <a:cs typeface="+mn-lt"/>
            </a:endParaRPr>
          </a:p>
          <a:p>
            <a:pPr algn="just">
              <a:buNone/>
            </a:pPr>
            <a:r>
              <a:rPr lang="en-US" dirty="0">
                <a:solidFill>
                  <a:srgbClr val="ECECEC"/>
                </a:solidFill>
                <a:ea typeface="+mn-lt"/>
                <a:cs typeface="+mn-lt"/>
              </a:rPr>
              <a:t>• Newsgroups and discussions </a:t>
            </a:r>
            <a:endParaRPr lang="en-US">
              <a:solidFill>
                <a:srgbClr val="FFFFFF"/>
              </a:solidFill>
              <a:ea typeface="+mn-lt"/>
              <a:cs typeface="+mn-lt"/>
            </a:endParaRPr>
          </a:p>
          <a:p>
            <a:pPr algn="just">
              <a:buNone/>
            </a:pPr>
            <a:r>
              <a:rPr lang="en-US" dirty="0">
                <a:solidFill>
                  <a:srgbClr val="ECECEC"/>
                </a:solidFill>
                <a:ea typeface="+mn-lt"/>
                <a:cs typeface="+mn-lt"/>
              </a:rPr>
              <a:t>• Papers from the SAGE/</a:t>
            </a:r>
            <a:r>
              <a:rPr lang="en-US" dirty="0" err="1">
                <a:solidFill>
                  <a:srgbClr val="ECECEC"/>
                </a:solidFill>
                <a:ea typeface="+mn-lt"/>
                <a:cs typeface="+mn-lt"/>
              </a:rPr>
              <a:t>Usenix</a:t>
            </a:r>
            <a:r>
              <a:rPr lang="en-US" dirty="0">
                <a:solidFill>
                  <a:srgbClr val="ECECEC"/>
                </a:solidFill>
                <a:ea typeface="+mn-lt"/>
                <a:cs typeface="+mn-lt"/>
              </a:rPr>
              <a:t> LISA conferences [22] </a:t>
            </a:r>
            <a:endParaRPr lang="en-US">
              <a:solidFill>
                <a:srgbClr val="FFFFFF"/>
              </a:solidFill>
              <a:ea typeface="+mn-lt"/>
              <a:cs typeface="+mn-lt"/>
            </a:endParaRPr>
          </a:p>
          <a:p>
            <a:pPr algn="just">
              <a:buNone/>
            </a:pPr>
            <a:r>
              <a:rPr lang="en-US" dirty="0">
                <a:solidFill>
                  <a:srgbClr val="ECECEC"/>
                </a:solidFill>
                <a:ea typeface="+mn-lt"/>
                <a:cs typeface="+mn-lt"/>
              </a:rPr>
              <a:t>• More specialized books</a:t>
            </a:r>
            <a:endParaRPr lang="en-US" dirty="0"/>
          </a:p>
        </p:txBody>
      </p:sp>
    </p:spTree>
    <p:extLst>
      <p:ext uri="{BB962C8B-B14F-4D97-AF65-F5344CB8AC3E}">
        <p14:creationId xmlns:p14="http://schemas.microsoft.com/office/powerpoint/2010/main" val="346098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91B-3BC3-7E53-381E-C2CA5B977C0F}"/>
              </a:ext>
            </a:extLst>
          </p:cNvPr>
          <p:cNvSpPr>
            <a:spLocks noGrp="1"/>
          </p:cNvSpPr>
          <p:nvPr>
            <p:ph type="title"/>
          </p:nvPr>
        </p:nvSpPr>
        <p:spPr/>
        <p:txBody>
          <a:bodyPr/>
          <a:lstStyle/>
          <a:p>
            <a:r>
              <a:rPr lang="en-US" dirty="0">
                <a:solidFill>
                  <a:srgbClr val="ECECEC"/>
                </a:solidFill>
                <a:ea typeface="+mj-lt"/>
                <a:cs typeface="+mj-lt"/>
              </a:rPr>
              <a:t>1.12 Some road-maps </a:t>
            </a:r>
            <a:endParaRPr lang="en-US" dirty="0"/>
          </a:p>
        </p:txBody>
      </p:sp>
      <p:sp>
        <p:nvSpPr>
          <p:cNvPr id="3" name="Content Placeholder 2">
            <a:extLst>
              <a:ext uri="{FF2B5EF4-FFF2-40B4-BE49-F238E27FC236}">
                <a16:creationId xmlns:a16="http://schemas.microsoft.com/office/drawing/2014/main" id="{CABB3FBA-950B-EC7B-BE9E-F22CF0EFB8CF}"/>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just">
              <a:buNone/>
            </a:pPr>
            <a:r>
              <a:rPr lang="en-US" dirty="0">
                <a:solidFill>
                  <a:srgbClr val="ECECEC"/>
                </a:solidFill>
                <a:ea typeface="+mn-lt"/>
                <a:cs typeface="+mn-lt"/>
              </a:rPr>
              <a:t>This book contains many overlapping themes. If you are browsing through the book with a specific aim, the following road-maps might help you to shorten your journey. </a:t>
            </a:r>
            <a:endParaRPr lang="en-US" dirty="0">
              <a:solidFill>
                <a:srgbClr val="FFFFFF"/>
              </a:solidFill>
              <a:ea typeface="+mn-lt"/>
              <a:cs typeface="+mn-lt"/>
            </a:endParaRPr>
          </a:p>
          <a:p>
            <a:pPr marL="457200" indent="-457200" algn="just">
              <a:buAutoNum type="arabicPeriod"/>
            </a:pPr>
            <a:r>
              <a:rPr lang="en-US" dirty="0">
                <a:solidFill>
                  <a:srgbClr val="ECECEC"/>
                </a:solidFill>
                <a:ea typeface="+mn-lt"/>
                <a:cs typeface="+mn-lt"/>
              </a:rPr>
              <a:t>1. Resource management: Chapters 2, 4, 5, 6, 7, 8, 9 2. </a:t>
            </a:r>
            <a:endParaRPr lang="en-US" dirty="0">
              <a:solidFill>
                <a:srgbClr val="FFFFFF"/>
              </a:solidFill>
              <a:ea typeface="+mn-lt"/>
              <a:cs typeface="+mn-lt"/>
            </a:endParaRPr>
          </a:p>
          <a:p>
            <a:pPr marL="457200" indent="-457200" algn="just">
              <a:buAutoNum type="arabicPeriod"/>
            </a:pPr>
            <a:r>
              <a:rPr lang="en-US" dirty="0">
                <a:solidFill>
                  <a:srgbClr val="ECECEC"/>
                </a:solidFill>
                <a:ea typeface="+mn-lt"/>
                <a:cs typeface="+mn-lt"/>
              </a:rPr>
              <a:t>Human management: Chapters 3, 5, 8, 11 3. IP networking: </a:t>
            </a:r>
            <a:endParaRPr lang="en-US">
              <a:solidFill>
                <a:srgbClr val="FFFFFF"/>
              </a:solidFill>
              <a:ea typeface="+mn-lt"/>
              <a:cs typeface="+mn-lt"/>
            </a:endParaRPr>
          </a:p>
          <a:p>
            <a:pPr marL="457200" indent="-457200" algn="just">
              <a:buAutoNum type="arabicPeriod"/>
            </a:pPr>
            <a:r>
              <a:rPr lang="en-US" dirty="0">
                <a:solidFill>
                  <a:srgbClr val="ECECEC"/>
                </a:solidFill>
                <a:ea typeface="+mn-lt"/>
                <a:cs typeface="+mn-lt"/>
              </a:rPr>
              <a:t>Chapters 2, 3, 6, 8, 10, 11, 12 4. </a:t>
            </a:r>
            <a:endParaRPr lang="en-US">
              <a:solidFill>
                <a:srgbClr val="FFFFFF"/>
              </a:solidFill>
              <a:ea typeface="+mn-lt"/>
              <a:cs typeface="+mn-lt"/>
            </a:endParaRPr>
          </a:p>
          <a:p>
            <a:pPr marL="457200" indent="-457200" algn="just">
              <a:buAutoNum type="arabicPeriod"/>
            </a:pPr>
            <a:r>
              <a:rPr lang="en-US" dirty="0">
                <a:solidFill>
                  <a:srgbClr val="ECECEC"/>
                </a:solidFill>
                <a:ea typeface="+mn-lt"/>
                <a:cs typeface="+mn-lt"/>
              </a:rPr>
              <a:t>System analysis: Chapters 3, 6, 8, 13 5. </a:t>
            </a:r>
            <a:endParaRPr lang="en-US" dirty="0">
              <a:solidFill>
                <a:srgbClr val="FFFFFF"/>
              </a:solidFill>
              <a:ea typeface="+mn-lt"/>
              <a:cs typeface="+mn-lt"/>
            </a:endParaRPr>
          </a:p>
          <a:p>
            <a:pPr marL="457200" indent="-457200" algn="just">
              <a:buAutoNum type="arabicPeriod"/>
            </a:pPr>
            <a:r>
              <a:rPr lang="en-US" dirty="0">
                <a:solidFill>
                  <a:srgbClr val="ECECEC"/>
                </a:solidFill>
                <a:ea typeface="+mn-lt"/>
                <a:cs typeface="+mn-lt"/>
              </a:rPr>
              <a:t>Security: Chapters 3, 5, 6, 7, 8, 11, 12 </a:t>
            </a:r>
            <a:endParaRPr lang="en-US">
              <a:solidFill>
                <a:srgbClr val="FFFFFF"/>
              </a:solidFill>
              <a:ea typeface="+mn-lt"/>
              <a:cs typeface="+mn-lt"/>
            </a:endParaRPr>
          </a:p>
          <a:p>
            <a:pPr algn="just">
              <a:buNone/>
            </a:pPr>
            <a:r>
              <a:rPr lang="en-US" dirty="0">
                <a:solidFill>
                  <a:srgbClr val="ECECEC"/>
                </a:solidFill>
                <a:ea typeface="+mn-lt"/>
                <a:cs typeface="+mn-lt"/>
              </a:rPr>
              <a:t>Much of the thinking behind the security policy recommendations in ISO 17799 permeate the book.</a:t>
            </a:r>
            <a:endParaRPr lang="en-US"/>
          </a:p>
        </p:txBody>
      </p:sp>
    </p:spTree>
    <p:extLst>
      <p:ext uri="{BB962C8B-B14F-4D97-AF65-F5344CB8AC3E}">
        <p14:creationId xmlns:p14="http://schemas.microsoft.com/office/powerpoint/2010/main" val="272321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98FD-CE9C-D748-4233-4224DB2912C4}"/>
              </a:ext>
            </a:extLst>
          </p:cNvPr>
          <p:cNvSpPr>
            <a:spLocks noGrp="1"/>
          </p:cNvSpPr>
          <p:nvPr>
            <p:ph type="title"/>
          </p:nvPr>
        </p:nvSpPr>
        <p:spPr/>
        <p:txBody>
          <a:bodyPr/>
          <a:lstStyle/>
          <a:p>
            <a:pPr algn="just"/>
            <a:endParaRPr lang="en-US"/>
          </a:p>
        </p:txBody>
      </p:sp>
      <p:sp>
        <p:nvSpPr>
          <p:cNvPr id="3" name="Content Placeholder 2">
            <a:extLst>
              <a:ext uri="{FF2B5EF4-FFF2-40B4-BE49-F238E27FC236}">
                <a16:creationId xmlns:a16="http://schemas.microsoft.com/office/drawing/2014/main" id="{5B91D2FC-49B9-740E-CBBD-F05B90E11905}"/>
              </a:ext>
            </a:extLst>
          </p:cNvPr>
          <p:cNvSpPr>
            <a:spLocks noGrp="1"/>
          </p:cNvSpPr>
          <p:nvPr>
            <p:ph idx="1"/>
          </p:nvPr>
        </p:nvSpPr>
        <p:spPr>
          <a:xfrm>
            <a:off x="1355785" y="2702645"/>
            <a:ext cx="8862202" cy="1864055"/>
          </a:xfrm>
        </p:spPr>
        <p:txBody>
          <a:bodyPr vert="horz" lIns="91440" tIns="45720" rIns="91440" bIns="45720" rtlCol="0" anchor="t">
            <a:noAutofit/>
          </a:bodyPr>
          <a:lstStyle/>
          <a:p>
            <a:pPr marL="0" indent="0" algn="just">
              <a:buNone/>
            </a:pPr>
            <a:r>
              <a:rPr lang="en-US" sz="2400" b="1" dirty="0">
                <a:solidFill>
                  <a:srgbClr val="ECECEC"/>
                </a:solidFill>
                <a:ea typeface="+mn-lt"/>
                <a:cs typeface="+mn-lt"/>
              </a:rPr>
              <a:t>Thank you all for taking the time to listen to my presentation on the fundamentals of system administration. Your attention and engagement mean a lot to me. I hope the information shared today was informative and valuable to you</a:t>
            </a:r>
            <a:r>
              <a:rPr lang="en-US" sz="2400" b="1" dirty="0">
                <a:solidFill>
                  <a:srgbClr val="FFFFFF"/>
                </a:solidFill>
                <a:ea typeface="+mn-lt"/>
                <a:cs typeface="+mn-lt"/>
              </a:rPr>
              <a:t>!</a:t>
            </a:r>
            <a:endParaRPr lang="en-US" sz="2400" b="1" dirty="0"/>
          </a:p>
        </p:txBody>
      </p:sp>
      <p:sp>
        <p:nvSpPr>
          <p:cNvPr id="5" name="Content Placeholder 2">
            <a:extLst>
              <a:ext uri="{FF2B5EF4-FFF2-40B4-BE49-F238E27FC236}">
                <a16:creationId xmlns:a16="http://schemas.microsoft.com/office/drawing/2014/main" id="{CBF47FFC-3AA1-0052-FBD4-9F4FC0D5B1D9}"/>
              </a:ext>
            </a:extLst>
          </p:cNvPr>
          <p:cNvSpPr txBox="1">
            <a:spLocks/>
          </p:cNvSpPr>
          <p:nvPr/>
        </p:nvSpPr>
        <p:spPr>
          <a:xfrm>
            <a:off x="8711242" y="4810365"/>
            <a:ext cx="4520240" cy="150462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sz="1600" b="1" err="1">
                <a:solidFill>
                  <a:srgbClr val="FFFFFF"/>
                </a:solidFill>
                <a:ea typeface="+mn-lt"/>
                <a:cs typeface="+mn-lt"/>
              </a:rPr>
              <a:t>Aguba</a:t>
            </a:r>
            <a:r>
              <a:rPr lang="en-US" sz="1600" b="1" dirty="0">
                <a:solidFill>
                  <a:srgbClr val="FFFFFF"/>
                </a:solidFill>
                <a:ea typeface="+mn-lt"/>
                <a:cs typeface="+mn-lt"/>
              </a:rPr>
              <a:t>,  Robert Joseph</a:t>
            </a:r>
          </a:p>
          <a:p>
            <a:pPr marL="0" indent="0" algn="just">
              <a:buNone/>
            </a:pPr>
            <a:r>
              <a:rPr lang="en-US" sz="1600" b="1" dirty="0"/>
              <a:t>Baja,  Bles</a:t>
            </a:r>
          </a:p>
          <a:p>
            <a:pPr marL="0" indent="0" algn="just">
              <a:buNone/>
            </a:pPr>
            <a:r>
              <a:rPr lang="en-US" sz="1600" b="1" err="1"/>
              <a:t>Deniega</a:t>
            </a:r>
            <a:r>
              <a:rPr lang="en-US" sz="1600" b="1" dirty="0"/>
              <a:t>, John Jessie </a:t>
            </a:r>
            <a:endParaRPr lang="en-US" sz="1600"/>
          </a:p>
          <a:p>
            <a:pPr marL="0" indent="0" algn="just">
              <a:buNone/>
            </a:pPr>
            <a:endParaRPr lang="en-US" sz="1600" b="1" dirty="0"/>
          </a:p>
        </p:txBody>
      </p:sp>
    </p:spTree>
    <p:extLst>
      <p:ext uri="{BB962C8B-B14F-4D97-AF65-F5344CB8AC3E}">
        <p14:creationId xmlns:p14="http://schemas.microsoft.com/office/powerpoint/2010/main" val="68318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A05457-858D-4A9B-A2D9-60781FCA92EB}"/>
              </a:ext>
            </a:extLst>
          </p:cNvPr>
          <p:cNvSpPr>
            <a:spLocks noGrp="1"/>
          </p:cNvSpPr>
          <p:nvPr>
            <p:ph idx="1"/>
          </p:nvPr>
        </p:nvSpPr>
        <p:spPr/>
        <p:txBody>
          <a:bodyPr vert="horz" lIns="91440" tIns="45720" rIns="91440" bIns="45720" rtlCol="0" anchor="t">
            <a:normAutofit/>
          </a:bodyPr>
          <a:lstStyle/>
          <a:p>
            <a:r>
              <a:rPr lang="en-US" dirty="0">
                <a:solidFill>
                  <a:srgbClr val="ECECEC"/>
                </a:solidFill>
                <a:ea typeface="+mn-lt"/>
                <a:cs typeface="+mn-lt"/>
              </a:rPr>
              <a:t>Network and system administration encompasses the operational management of human-computer systems. Unlike many other engineering disciplines, it addresses both the technological aspects of computer systems and the needs of users on an equal footing. The primary goal is to establish and maintain networks of computers, ranging from workstations and PCs to supercomputers, ensuring their continuous operation despite the actions of users that may inadvertently lead to system failures.</a:t>
            </a:r>
          </a:p>
          <a:p>
            <a:endParaRPr lang="en-US" dirty="0">
              <a:solidFill>
                <a:srgbClr val="ECECEC"/>
              </a:solidFill>
            </a:endParaRPr>
          </a:p>
          <a:p>
            <a:r>
              <a:rPr lang="en-US" dirty="0">
                <a:solidFill>
                  <a:srgbClr val="ECECEC"/>
                </a:solidFill>
                <a:ea typeface="+mn-lt"/>
                <a:cs typeface="+mn-lt"/>
              </a:rPr>
              <a:t>System administrators are tasked with facilitating users' ability to utilize the system effectively for their work. However, their responsibilities extend beyond individual user needs to encompass the broader interests of the entire community. In today's interconnected world, this community spans global networks, connecting machines and organizations across diverse societal and cultural contexts.</a:t>
            </a:r>
            <a:endParaRPr lang="en-US" dirty="0">
              <a:solidFill>
                <a:srgbClr val="ECECEC"/>
              </a:solidFill>
            </a:endParaRPr>
          </a:p>
        </p:txBody>
      </p:sp>
      <p:sp>
        <p:nvSpPr>
          <p:cNvPr id="7" name="Title 6">
            <a:extLst>
              <a:ext uri="{FF2B5EF4-FFF2-40B4-BE49-F238E27FC236}">
                <a16:creationId xmlns:a16="http://schemas.microsoft.com/office/drawing/2014/main" id="{291733D1-5D72-EFF0-213D-7AA8B76A41EC}"/>
              </a:ext>
            </a:extLst>
          </p:cNvPr>
          <p:cNvSpPr>
            <a:spLocks noGrp="1"/>
          </p:cNvSpPr>
          <p:nvPr>
            <p:ph type="title"/>
          </p:nvPr>
        </p:nvSpPr>
        <p:spPr/>
        <p:txBody>
          <a:bodyPr/>
          <a:lstStyle/>
          <a:p>
            <a:r>
              <a:rPr lang="en-US" dirty="0">
                <a:ea typeface="+mj-lt"/>
                <a:cs typeface="+mj-lt"/>
              </a:rPr>
              <a:t>What is network and system administration?</a:t>
            </a:r>
            <a:endParaRPr lang="en-US" dirty="0"/>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A05457-858D-4A9B-A2D9-60781FCA92EB}"/>
              </a:ext>
            </a:extLst>
          </p:cNvPr>
          <p:cNvSpPr>
            <a:spLocks noGrp="1"/>
          </p:cNvSpPr>
          <p:nvPr>
            <p:ph idx="1"/>
          </p:nvPr>
        </p:nvSpPr>
        <p:spPr/>
        <p:txBody>
          <a:bodyPr vert="horz" lIns="91440" tIns="45720" rIns="91440" bIns="45720" rtlCol="0" anchor="t">
            <a:normAutofit/>
          </a:bodyPr>
          <a:lstStyle/>
          <a:p>
            <a:r>
              <a:rPr lang="en-US" dirty="0">
                <a:solidFill>
                  <a:srgbClr val="ECECEC"/>
                </a:solidFill>
                <a:ea typeface="+mn-lt"/>
                <a:cs typeface="+mn-lt"/>
              </a:rPr>
              <a:t>The terminology surrounding network and system administration can vary within industry and academia. Traditionally, system administration refers to the management of computers, whether networked or standalone, with a focus on mainframe and Unix environments. Network administration, on the other hand, pertains to the management of network infrastructure devices such as routers and switches. In the realm of personal computers (PCs), the concept of system administration is less prevalent, with network administration often encompassing the management of PCs within a network.</a:t>
            </a:r>
            <a:endParaRPr lang="en-US">
              <a:ea typeface="+mn-lt"/>
              <a:cs typeface="+mn-lt"/>
            </a:endParaRPr>
          </a:p>
        </p:txBody>
      </p:sp>
      <p:sp>
        <p:nvSpPr>
          <p:cNvPr id="7" name="Title 6">
            <a:extLst>
              <a:ext uri="{FF2B5EF4-FFF2-40B4-BE49-F238E27FC236}">
                <a16:creationId xmlns:a16="http://schemas.microsoft.com/office/drawing/2014/main" id="{291733D1-5D72-EFF0-213D-7AA8B76A41EC}"/>
              </a:ext>
            </a:extLst>
          </p:cNvPr>
          <p:cNvSpPr>
            <a:spLocks noGrp="1"/>
          </p:cNvSpPr>
          <p:nvPr>
            <p:ph type="title"/>
          </p:nvPr>
        </p:nvSpPr>
        <p:spPr/>
        <p:txBody>
          <a:bodyPr/>
          <a:lstStyle/>
          <a:p>
            <a:r>
              <a:rPr lang="en-US" dirty="0">
                <a:ea typeface="+mj-lt"/>
                <a:cs typeface="+mj-lt"/>
              </a:rPr>
              <a:t>What is network and system administration?</a:t>
            </a:r>
            <a:endParaRPr lang="en-US" dirty="0"/>
          </a:p>
        </p:txBody>
      </p:sp>
    </p:spTree>
    <p:extLst>
      <p:ext uri="{BB962C8B-B14F-4D97-AF65-F5344CB8AC3E}">
        <p14:creationId xmlns:p14="http://schemas.microsoft.com/office/powerpoint/2010/main" val="153530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64B7-5E50-9DB9-EF2C-E7FCAFC5E9B8}"/>
              </a:ext>
            </a:extLst>
          </p:cNvPr>
          <p:cNvSpPr>
            <a:spLocks noGrp="1"/>
          </p:cNvSpPr>
          <p:nvPr>
            <p:ph type="title"/>
          </p:nvPr>
        </p:nvSpPr>
        <p:spPr/>
        <p:txBody>
          <a:bodyPr/>
          <a:lstStyle/>
          <a:p>
            <a:r>
              <a:rPr lang="en-US" dirty="0">
                <a:ea typeface="+mj-lt"/>
                <a:cs typeface="+mj-lt"/>
              </a:rPr>
              <a:t>1.2 Applying technology in an environment</a:t>
            </a:r>
            <a:endParaRPr lang="en-US" dirty="0"/>
          </a:p>
        </p:txBody>
      </p:sp>
      <p:sp>
        <p:nvSpPr>
          <p:cNvPr id="3" name="Content Placeholder 2">
            <a:extLst>
              <a:ext uri="{FF2B5EF4-FFF2-40B4-BE49-F238E27FC236}">
                <a16:creationId xmlns:a16="http://schemas.microsoft.com/office/drawing/2014/main" id="{47DE0DA8-9C35-DE1A-D8B5-EFAE6A84D274}"/>
              </a:ext>
            </a:extLst>
          </p:cNvPr>
          <p:cNvSpPr>
            <a:spLocks noGrp="1"/>
          </p:cNvSpPr>
          <p:nvPr>
            <p:ph idx="1"/>
          </p:nvPr>
        </p:nvSpPr>
        <p:spPr/>
        <p:txBody>
          <a:bodyPr vert="horz" lIns="91440" tIns="45720" rIns="91440" bIns="45720" rtlCol="0" anchor="t">
            <a:normAutofit/>
          </a:bodyPr>
          <a:lstStyle/>
          <a:p>
            <a:r>
              <a:rPr lang="en-US" dirty="0">
                <a:solidFill>
                  <a:srgbClr val="ECECEC"/>
                </a:solidFill>
                <a:ea typeface="+mn-lt"/>
                <a:cs typeface="+mn-lt"/>
              </a:rPr>
              <a:t>Network and system administration involves both hardware and software configurations, both of which are essential for serving users effectively. Hardware configurations must adhere to physical constraints such as power supply and climate control, while also accommodating basic standards for systematic operation. The type of hardware dictates the software that can run on it. On the other hand, software relies on hardware, operating system infrastructure, and certain standards, but is not bound by physical limitations as long as compatible hardware is available.</a:t>
            </a:r>
            <a:endParaRPr lang="en-US" dirty="0"/>
          </a:p>
          <a:p>
            <a:r>
              <a:rPr lang="en-US" dirty="0">
                <a:solidFill>
                  <a:srgbClr val="ECECEC"/>
                </a:solidFill>
                <a:ea typeface="+mn-lt"/>
                <a:cs typeface="+mn-lt"/>
              </a:rPr>
              <a:t>In the modern interconnected world, software must navigate interoperability challenges and potential conflicts with competing systems. Unlike in the past where proprietary solutions aimed to lock users into one company's products, today's landscape emphasizes networking and interoperability. This dynamic environment requires administrators to integrate various software systems seamlessly.</a:t>
            </a:r>
            <a:endParaRPr lang="en-US" dirty="0"/>
          </a:p>
          <a:p>
            <a:endParaRPr lang="en-US" dirty="0"/>
          </a:p>
        </p:txBody>
      </p:sp>
    </p:spTree>
    <p:extLst>
      <p:ext uri="{BB962C8B-B14F-4D97-AF65-F5344CB8AC3E}">
        <p14:creationId xmlns:p14="http://schemas.microsoft.com/office/powerpoint/2010/main" val="279178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64B7-5E50-9DB9-EF2C-E7FCAFC5E9B8}"/>
              </a:ext>
            </a:extLst>
          </p:cNvPr>
          <p:cNvSpPr>
            <a:spLocks noGrp="1"/>
          </p:cNvSpPr>
          <p:nvPr>
            <p:ph type="title"/>
          </p:nvPr>
        </p:nvSpPr>
        <p:spPr/>
        <p:txBody>
          <a:bodyPr/>
          <a:lstStyle/>
          <a:p>
            <a:r>
              <a:rPr lang="en-US" dirty="0">
                <a:ea typeface="+mj-lt"/>
                <a:cs typeface="+mj-lt"/>
              </a:rPr>
              <a:t>1.2 Applying technology in an environment</a:t>
            </a:r>
            <a:endParaRPr lang="en-US" dirty="0"/>
          </a:p>
        </p:txBody>
      </p:sp>
      <p:sp>
        <p:nvSpPr>
          <p:cNvPr id="3" name="Content Placeholder 2">
            <a:extLst>
              <a:ext uri="{FF2B5EF4-FFF2-40B4-BE49-F238E27FC236}">
                <a16:creationId xmlns:a16="http://schemas.microsoft.com/office/drawing/2014/main" id="{47DE0DA8-9C35-DE1A-D8B5-EFAE6A84D274}"/>
              </a:ext>
            </a:extLst>
          </p:cNvPr>
          <p:cNvSpPr>
            <a:spLocks noGrp="1"/>
          </p:cNvSpPr>
          <p:nvPr>
            <p:ph idx="1"/>
          </p:nvPr>
        </p:nvSpPr>
        <p:spPr/>
        <p:txBody>
          <a:bodyPr vert="horz" lIns="91440" tIns="45720" rIns="91440" bIns="45720" rtlCol="0" anchor="t">
            <a:normAutofit/>
          </a:bodyPr>
          <a:lstStyle/>
          <a:p>
            <a:r>
              <a:rPr lang="en-US" dirty="0">
                <a:solidFill>
                  <a:srgbClr val="ECECEC"/>
                </a:solidFill>
                <a:ea typeface="+mn-lt"/>
                <a:cs typeface="+mn-lt"/>
              </a:rPr>
              <a:t>The purpose of deploying technology, whether for business operations or other endeavors, guides decision-making but is not always sufficient for addressing complex challenges. Software introduces abstractions that transcend geographical boundaries, as evidenced by domain names like .com, .</a:t>
            </a:r>
            <a:r>
              <a:rPr lang="en-US" dirty="0" err="1">
                <a:solidFill>
                  <a:srgbClr val="ECECEC"/>
                </a:solidFill>
                <a:ea typeface="+mn-lt"/>
                <a:cs typeface="+mn-lt"/>
              </a:rPr>
              <a:t>uk</a:t>
            </a:r>
            <a:r>
              <a:rPr lang="en-US" dirty="0">
                <a:solidFill>
                  <a:srgbClr val="ECECEC"/>
                </a:solidFill>
                <a:ea typeface="+mn-lt"/>
                <a:cs typeface="+mn-lt"/>
              </a:rPr>
              <a:t>, or .no. Machines associated with these domains can be located anywhere globally, requiring administrators to adopt a global perspective.</a:t>
            </a:r>
            <a:endParaRPr lang="en-US" dirty="0">
              <a:ea typeface="+mn-lt"/>
              <a:cs typeface="+mn-lt"/>
            </a:endParaRPr>
          </a:p>
          <a:p>
            <a:r>
              <a:rPr lang="en-US" dirty="0">
                <a:solidFill>
                  <a:srgbClr val="ECECEC"/>
                </a:solidFill>
                <a:ea typeface="+mn-lt"/>
                <a:cs typeface="+mn-lt"/>
              </a:rPr>
              <a:t>Considering the interconnected nature of systems, administrators must be vigilant about security threats, whether accidental or malicious. Neglecting the technological environment exposes organizations to unnecessary risks. Therefore, it's crucial to adopt a holistic approach to system management, acknowledging the interconnectedness and vulnerabilities inherent in modern networks.</a:t>
            </a:r>
            <a:endParaRPr lang="en-US" dirty="0">
              <a:ea typeface="+mn-lt"/>
              <a:cs typeface="+mn-lt"/>
            </a:endParaRPr>
          </a:p>
          <a:p>
            <a:endParaRPr lang="en-US" dirty="0">
              <a:solidFill>
                <a:srgbClr val="ECECEC"/>
              </a:solidFill>
            </a:endParaRPr>
          </a:p>
        </p:txBody>
      </p:sp>
    </p:spTree>
    <p:extLst>
      <p:ext uri="{BB962C8B-B14F-4D97-AF65-F5344CB8AC3E}">
        <p14:creationId xmlns:p14="http://schemas.microsoft.com/office/powerpoint/2010/main" val="180850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64B7-5E50-9DB9-EF2C-E7FCAFC5E9B8}"/>
              </a:ext>
            </a:extLst>
          </p:cNvPr>
          <p:cNvSpPr>
            <a:spLocks noGrp="1"/>
          </p:cNvSpPr>
          <p:nvPr>
            <p:ph type="title"/>
          </p:nvPr>
        </p:nvSpPr>
        <p:spPr/>
        <p:txBody>
          <a:bodyPr/>
          <a:lstStyle/>
          <a:p>
            <a:r>
              <a:rPr lang="en-US" dirty="0">
                <a:ea typeface="+mj-lt"/>
                <a:cs typeface="+mj-lt"/>
              </a:rPr>
              <a:t>1.3 The human role in systems</a:t>
            </a:r>
            <a:endParaRPr lang="en-US" dirty="0"/>
          </a:p>
        </p:txBody>
      </p:sp>
      <p:sp>
        <p:nvSpPr>
          <p:cNvPr id="3" name="Content Placeholder 2">
            <a:extLst>
              <a:ext uri="{FF2B5EF4-FFF2-40B4-BE49-F238E27FC236}">
                <a16:creationId xmlns:a16="http://schemas.microsoft.com/office/drawing/2014/main" id="{47DE0DA8-9C35-DE1A-D8B5-EFAE6A84D274}"/>
              </a:ext>
            </a:extLst>
          </p:cNvPr>
          <p:cNvSpPr>
            <a:spLocks noGrp="1"/>
          </p:cNvSpPr>
          <p:nvPr>
            <p:ph idx="1"/>
          </p:nvPr>
        </p:nvSpPr>
        <p:spPr/>
        <p:txBody>
          <a:bodyPr vert="horz" lIns="91440" tIns="45720" rIns="91440" bIns="45720" rtlCol="0" anchor="t">
            <a:normAutofit fontScale="92500" lnSpcReduction="20000"/>
          </a:bodyPr>
          <a:lstStyle/>
          <a:p>
            <a:pPr algn="just"/>
            <a:r>
              <a:rPr lang="en-US" dirty="0">
                <a:solidFill>
                  <a:srgbClr val="ECECEC"/>
                </a:solidFill>
                <a:ea typeface="+mn-lt"/>
                <a:cs typeface="+mn-lt"/>
              </a:rPr>
              <a:t>For humans, the task of system administration is a balancing act. It requires patience, understanding, knowledge and experience. It is like working in the casualty ward of a hospital.</a:t>
            </a:r>
            <a:endParaRPr lang="en-US" dirty="0" err="1">
              <a:solidFill>
                <a:srgbClr val="FFFFFF"/>
              </a:solidFill>
              <a:ea typeface="+mn-lt"/>
              <a:cs typeface="+mn-lt"/>
            </a:endParaRPr>
          </a:p>
          <a:p>
            <a:pPr algn="just"/>
            <a:r>
              <a:rPr lang="en-US" dirty="0">
                <a:solidFill>
                  <a:srgbClr val="ECECEC"/>
                </a:solidFill>
                <a:ea typeface="+mn-lt"/>
                <a:cs typeface="+mn-lt"/>
              </a:rPr>
              <a:t> Administrators need to be the doctor, the psychologist, and – when instruments fail – the mechanic. </a:t>
            </a:r>
            <a:endParaRPr lang="en-US" dirty="0">
              <a:solidFill>
                <a:srgbClr val="FFFFFF"/>
              </a:solidFill>
              <a:ea typeface="+mn-lt"/>
              <a:cs typeface="+mn-lt"/>
            </a:endParaRPr>
          </a:p>
          <a:p>
            <a:pPr algn="just"/>
            <a:r>
              <a:rPr lang="en-US" dirty="0">
                <a:solidFill>
                  <a:srgbClr val="ECECEC"/>
                </a:solidFill>
                <a:ea typeface="+mn-lt"/>
                <a:cs typeface="+mn-lt"/>
              </a:rPr>
              <a:t>We need to work with the limited resources we have, be inventive in a crisis, and know a lot of general facts and figures about the way computers work. </a:t>
            </a:r>
            <a:endParaRPr lang="en-US">
              <a:solidFill>
                <a:srgbClr val="FFFFFF"/>
              </a:solidFill>
              <a:ea typeface="+mn-lt"/>
              <a:cs typeface="+mn-lt"/>
            </a:endParaRPr>
          </a:p>
          <a:p>
            <a:pPr algn="just"/>
            <a:r>
              <a:rPr lang="en-US" dirty="0">
                <a:solidFill>
                  <a:srgbClr val="ECECEC"/>
                </a:solidFill>
                <a:ea typeface="+mn-lt"/>
                <a:cs typeface="+mn-lt"/>
              </a:rPr>
              <a:t>We need to recognize that the answers are not always written down for us to copy, that machines do not always behave the way we think they should. </a:t>
            </a:r>
            <a:endParaRPr lang="en-US">
              <a:solidFill>
                <a:srgbClr val="FFFFFF"/>
              </a:solidFill>
              <a:ea typeface="+mn-lt"/>
              <a:cs typeface="+mn-lt"/>
            </a:endParaRPr>
          </a:p>
          <a:p>
            <a:pPr algn="just"/>
            <a:r>
              <a:rPr lang="en-US" dirty="0">
                <a:solidFill>
                  <a:srgbClr val="ECECEC"/>
                </a:solidFill>
                <a:ea typeface="+mn-lt"/>
                <a:cs typeface="+mn-lt"/>
              </a:rPr>
              <a:t>We need to remain calm and attentive, and learn a dozen new things a year. Computing systems require the very best of organizational skills and the most professional of attitudes.</a:t>
            </a:r>
            <a:endParaRPr lang="en-US" dirty="0">
              <a:solidFill>
                <a:srgbClr val="FFFFFF"/>
              </a:solidFill>
              <a:ea typeface="+mn-lt"/>
              <a:cs typeface="+mn-lt"/>
            </a:endParaRPr>
          </a:p>
          <a:p>
            <a:pPr algn="just"/>
            <a:r>
              <a:rPr lang="en-US" dirty="0">
                <a:solidFill>
                  <a:srgbClr val="ECECEC"/>
                </a:solidFill>
                <a:ea typeface="+mn-lt"/>
                <a:cs typeface="+mn-lt"/>
              </a:rPr>
              <a:t> To start down the road of system administration, we need to know many facts and build confidence though experience – but we also need to know our limitations in order to avoid the careless mistakes which are all too easily provoked.</a:t>
            </a:r>
            <a:endParaRPr lang="en-US">
              <a:solidFill>
                <a:srgbClr val="FFFFFF"/>
              </a:solidFill>
            </a:endParaRPr>
          </a:p>
        </p:txBody>
      </p:sp>
    </p:spTree>
    <p:extLst>
      <p:ext uri="{BB962C8B-B14F-4D97-AF65-F5344CB8AC3E}">
        <p14:creationId xmlns:p14="http://schemas.microsoft.com/office/powerpoint/2010/main" val="253023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64B7-5E50-9DB9-EF2C-E7FCAFC5E9B8}"/>
              </a:ext>
            </a:extLst>
          </p:cNvPr>
          <p:cNvSpPr>
            <a:spLocks noGrp="1"/>
          </p:cNvSpPr>
          <p:nvPr>
            <p:ph type="title"/>
          </p:nvPr>
        </p:nvSpPr>
        <p:spPr>
          <a:xfrm>
            <a:off x="967596" y="724560"/>
            <a:ext cx="10515600" cy="1145224"/>
          </a:xfrm>
        </p:spPr>
        <p:txBody>
          <a:bodyPr/>
          <a:lstStyle/>
          <a:p>
            <a:r>
              <a:rPr lang="en-US" dirty="0">
                <a:ea typeface="+mj-lt"/>
                <a:cs typeface="+mj-lt"/>
              </a:rPr>
              <a:t>1.4 Ethical issues</a:t>
            </a:r>
            <a:endParaRPr lang="en-US" dirty="0"/>
          </a:p>
        </p:txBody>
      </p:sp>
      <p:sp>
        <p:nvSpPr>
          <p:cNvPr id="3" name="Content Placeholder 2">
            <a:extLst>
              <a:ext uri="{FF2B5EF4-FFF2-40B4-BE49-F238E27FC236}">
                <a16:creationId xmlns:a16="http://schemas.microsoft.com/office/drawing/2014/main" id="{47DE0DA8-9C35-DE1A-D8B5-EFAE6A84D274}"/>
              </a:ext>
            </a:extLst>
          </p:cNvPr>
          <p:cNvSpPr>
            <a:spLocks noGrp="1"/>
          </p:cNvSpPr>
          <p:nvPr>
            <p:ph idx="1"/>
          </p:nvPr>
        </p:nvSpPr>
        <p:spPr>
          <a:xfrm>
            <a:off x="780691" y="2141927"/>
            <a:ext cx="10515600" cy="4351338"/>
          </a:xfrm>
        </p:spPr>
        <p:txBody>
          <a:bodyPr vert="horz" lIns="91440" tIns="45720" rIns="91440" bIns="45720" rtlCol="0" anchor="t">
            <a:noAutofit/>
          </a:bodyPr>
          <a:lstStyle/>
          <a:p>
            <a:pPr algn="just"/>
            <a:r>
              <a:rPr lang="en-US" sz="1800" dirty="0"/>
              <a:t/>
            </a:r>
            <a:br>
              <a:rPr lang="en-US" sz="1800" dirty="0"/>
            </a:br>
            <a:r>
              <a:rPr lang="en-US" sz="1800" dirty="0">
                <a:solidFill>
                  <a:srgbClr val="ECECEC"/>
                </a:solidFill>
                <a:ea typeface="+mn-lt"/>
                <a:cs typeface="+mn-lt"/>
              </a:rPr>
              <a:t>In the realm of computer systems administration, ethical considerations play a crucial role due to the interconnectedness between technology and human communities. While some decisions may seem straightforward in terms of optimizing productivity or reducing costs, it's imperative to establish policies that govern the use and management of these systems while also safeguarding the rights of individuals.</a:t>
            </a:r>
            <a:endParaRPr lang="en-US" sz="1800" dirty="0">
              <a:solidFill>
                <a:srgbClr val="FFFFFF"/>
              </a:solidFill>
              <a:ea typeface="+mn-lt"/>
              <a:cs typeface="+mn-lt"/>
            </a:endParaRPr>
          </a:p>
          <a:p>
            <a:pPr algn="just"/>
            <a:r>
              <a:rPr lang="en-US" sz="1800" dirty="0">
                <a:solidFill>
                  <a:srgbClr val="ECECEC"/>
                </a:solidFill>
                <a:ea typeface="+mn-lt"/>
                <a:cs typeface="+mn-lt"/>
              </a:rPr>
              <a:t>System administrators bear significant responsibilities and must navigate various constraints. Ethically, their primary obligation is to the broader network community, ensuring its stability, security, and efficiency. Additionally, administrators must prioritize the needs of the users within their system.</a:t>
            </a:r>
            <a:endParaRPr lang="en-US" sz="1800" dirty="0">
              <a:ea typeface="+mn-lt"/>
              <a:cs typeface="+mn-lt"/>
            </a:endParaRPr>
          </a:p>
          <a:p>
            <a:pPr algn="just"/>
            <a:endParaRPr lang="en-US" sz="1800" dirty="0">
              <a:ea typeface="+mn-lt"/>
              <a:cs typeface="+mn-lt"/>
            </a:endParaRPr>
          </a:p>
        </p:txBody>
      </p:sp>
    </p:spTree>
    <p:extLst>
      <p:ext uri="{BB962C8B-B14F-4D97-AF65-F5344CB8AC3E}">
        <p14:creationId xmlns:p14="http://schemas.microsoft.com/office/powerpoint/2010/main" val="1160919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64B7-5E50-9DB9-EF2C-E7FCAFC5E9B8}"/>
              </a:ext>
            </a:extLst>
          </p:cNvPr>
          <p:cNvSpPr>
            <a:spLocks noGrp="1"/>
          </p:cNvSpPr>
          <p:nvPr>
            <p:ph type="title"/>
          </p:nvPr>
        </p:nvSpPr>
        <p:spPr>
          <a:xfrm>
            <a:off x="910087" y="681428"/>
            <a:ext cx="10515600" cy="1145224"/>
          </a:xfrm>
        </p:spPr>
        <p:txBody>
          <a:bodyPr/>
          <a:lstStyle/>
          <a:p>
            <a:r>
              <a:rPr lang="en-US" dirty="0">
                <a:ea typeface="+mj-lt"/>
                <a:cs typeface="+mj-lt"/>
              </a:rPr>
              <a:t>1.4 Ethical issues</a:t>
            </a:r>
            <a:endParaRPr lang="en-US" dirty="0"/>
          </a:p>
        </p:txBody>
      </p:sp>
      <p:sp>
        <p:nvSpPr>
          <p:cNvPr id="3" name="Content Placeholder 2">
            <a:extLst>
              <a:ext uri="{FF2B5EF4-FFF2-40B4-BE49-F238E27FC236}">
                <a16:creationId xmlns:a16="http://schemas.microsoft.com/office/drawing/2014/main" id="{47DE0DA8-9C35-DE1A-D8B5-EFAE6A84D274}"/>
              </a:ext>
            </a:extLst>
          </p:cNvPr>
          <p:cNvSpPr>
            <a:spLocks noGrp="1"/>
          </p:cNvSpPr>
          <p:nvPr>
            <p:ph idx="1"/>
          </p:nvPr>
        </p:nvSpPr>
        <p:spPr/>
        <p:txBody>
          <a:bodyPr vert="horz" lIns="91440" tIns="45720" rIns="91440" bIns="45720" rtlCol="0" anchor="t">
            <a:noAutofit/>
          </a:bodyPr>
          <a:lstStyle/>
          <a:p>
            <a:pPr marL="0" indent="0" algn="just">
              <a:buNone/>
            </a:pPr>
            <a:endParaRPr lang="en-US" dirty="0"/>
          </a:p>
          <a:p>
            <a:pPr marL="0" indent="0" algn="just">
              <a:buNone/>
            </a:pPr>
            <a:r>
              <a:rPr lang="en-US" dirty="0">
                <a:solidFill>
                  <a:srgbClr val="ECECEC"/>
                </a:solidFill>
                <a:ea typeface="+mn-lt"/>
                <a:cs typeface="+mn-lt"/>
              </a:rPr>
              <a:t>The ethical framework guiding system administration emphasizes the importance of making users' experiences positive and empowering. Administrators should strive to create an environment where users can effectively carry out their work. This entails not only maintaining the technical functionality of the system but also addressing user concerns and providing support when needed.</a:t>
            </a:r>
            <a:endParaRPr lang="en-US" dirty="0">
              <a:ea typeface="+mn-lt"/>
              <a:cs typeface="+mn-lt"/>
            </a:endParaRPr>
          </a:p>
          <a:p>
            <a:pPr marL="0" indent="0" algn="just">
              <a:buNone/>
            </a:pPr>
            <a:r>
              <a:rPr lang="en-US" dirty="0">
                <a:solidFill>
                  <a:srgbClr val="ECECEC"/>
                </a:solidFill>
                <a:ea typeface="+mn-lt"/>
                <a:cs typeface="+mn-lt"/>
              </a:rPr>
              <a:t>By prioritizing the well-being of the network community and its users, administrators uphold ethical principles that promote fairness, transparency, and respect for individual rights. Ultimately, their role is not just to manage technology but also to foster a collaborative and productive environment where both the system and its users can thrive.</a:t>
            </a:r>
            <a:endParaRPr lang="en-US" dirty="0">
              <a:ea typeface="+mn-lt"/>
              <a:cs typeface="+mn-lt"/>
            </a:endParaRPr>
          </a:p>
          <a:p>
            <a:pPr algn="just"/>
            <a:endParaRPr lang="en-US" dirty="0">
              <a:solidFill>
                <a:srgbClr val="ECECEC"/>
              </a:solidFill>
              <a:ea typeface="+mn-lt"/>
              <a:cs typeface="+mn-lt"/>
            </a:endParaRPr>
          </a:p>
        </p:txBody>
      </p:sp>
    </p:spTree>
    <p:extLst>
      <p:ext uri="{BB962C8B-B14F-4D97-AF65-F5344CB8AC3E}">
        <p14:creationId xmlns:p14="http://schemas.microsoft.com/office/powerpoint/2010/main" val="47483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TotalTime>
  <Words>2160</Words>
  <Application>Microsoft Office PowerPoint</Application>
  <PresentationFormat>Widescreen</PresentationFormat>
  <Paragraphs>134</Paragraphs>
  <Slides>27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Century Schoolbook</vt:lpstr>
      <vt:lpstr>CITY SKETCH 16X9</vt:lpstr>
      <vt:lpstr>System Administration </vt:lpstr>
      <vt:lpstr>Introduction 1 </vt:lpstr>
      <vt:lpstr>What is network and system administration?</vt:lpstr>
      <vt:lpstr>What is network and system administration?</vt:lpstr>
      <vt:lpstr>1.2 Applying technology in an environment</vt:lpstr>
      <vt:lpstr>1.2 Applying technology in an environment</vt:lpstr>
      <vt:lpstr>1.3 The human role in systems</vt:lpstr>
      <vt:lpstr>1.4 Ethical issues</vt:lpstr>
      <vt:lpstr>1.4 Ethical issues</vt:lpstr>
      <vt:lpstr>1.5 Is system administration a discipline? </vt:lpstr>
      <vt:lpstr>1.5 Is system administration a discipline? </vt:lpstr>
      <vt:lpstr>1.6 The challenges of system administration</vt:lpstr>
      <vt:lpstr>1.6 The challenges of system administration</vt:lpstr>
      <vt:lpstr>1.7 Common practice and good practice</vt:lpstr>
      <vt:lpstr>1.7 Common practice and good practice</vt:lpstr>
      <vt:lpstr>1.8 Bugs and emergent phenomena</vt:lpstr>
      <vt:lpstr>1.9 The meta principles of system administration</vt:lpstr>
      <vt:lpstr>1.9 The meta principles of system administration</vt:lpstr>
      <vt:lpstr>1.9 The meta principles of system administration</vt:lpstr>
      <vt:lpstr>1.9 The meta principles of system administration</vt:lpstr>
      <vt:lpstr>1.10 Knowledge is a jigsaw puzzle</vt:lpstr>
      <vt:lpstr>1.11 To the student</vt:lpstr>
      <vt:lpstr>1.11 To the student</vt:lpstr>
      <vt:lpstr>1.11 To the student</vt:lpstr>
      <vt:lpstr>1.11 To the student</vt:lpstr>
      <vt:lpstr>1.12 Some road-maps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JJ</cp:lastModifiedBy>
  <cp:revision>204</cp:revision>
  <dcterms:created xsi:type="dcterms:W3CDTF">2024-02-18T14:47:21Z</dcterms:created>
  <dcterms:modified xsi:type="dcterms:W3CDTF">2024-02-18T15:50:53Z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