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82" r:id="rId2"/>
    <p:sldId id="257" r:id="rId3"/>
    <p:sldId id="259" r:id="rId4"/>
    <p:sldId id="272" r:id="rId5"/>
    <p:sldId id="273" r:id="rId6"/>
    <p:sldId id="275" r:id="rId7"/>
    <p:sldId id="276" r:id="rId8"/>
    <p:sldId id="299" r:id="rId9"/>
    <p:sldId id="300" r:id="rId10"/>
    <p:sldId id="301" r:id="rId11"/>
    <p:sldId id="302" r:id="rId12"/>
    <p:sldId id="303" r:id="rId13"/>
    <p:sldId id="304" r:id="rId14"/>
    <p:sldId id="283" r:id="rId15"/>
    <p:sldId id="286" r:id="rId16"/>
    <p:sldId id="287" r:id="rId17"/>
    <p:sldId id="288" r:id="rId18"/>
    <p:sldId id="260" r:id="rId19"/>
    <p:sldId id="285" r:id="rId20"/>
    <p:sldId id="305" r:id="rId21"/>
    <p:sldId id="306" r:id="rId22"/>
    <p:sldId id="307" r:id="rId23"/>
    <p:sldId id="308" r:id="rId24"/>
    <p:sldId id="309" r:id="rId25"/>
    <p:sldId id="310" r:id="rId26"/>
    <p:sldId id="265" r:id="rId27"/>
    <p:sldId id="292" r:id="rId28"/>
    <p:sldId id="293" r:id="rId29"/>
    <p:sldId id="264" r:id="rId30"/>
    <p:sldId id="294" r:id="rId31"/>
    <p:sldId id="295" r:id="rId32"/>
    <p:sldId id="266" r:id="rId33"/>
    <p:sldId id="296" r:id="rId34"/>
    <p:sldId id="311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3045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Keenan" userId="e26d9ce59254801b" providerId="LiveId" clId="{0904ABAF-DE66-42B5-853A-5833A5BE9023}"/>
    <pc:docChg chg="modSld">
      <pc:chgData name="Colin Keenan" userId="e26d9ce59254801b" providerId="LiveId" clId="{0904ABAF-DE66-42B5-853A-5833A5BE9023}" dt="2020-05-13T03:24:00.449" v="7" actId="20577"/>
      <pc:docMkLst>
        <pc:docMk/>
      </pc:docMkLst>
      <pc:sldChg chg="modSp mod">
        <pc:chgData name="Colin Keenan" userId="e26d9ce59254801b" providerId="LiveId" clId="{0904ABAF-DE66-42B5-853A-5833A5BE9023}" dt="2020-05-13T03:24:00.449" v="7" actId="20577"/>
        <pc:sldMkLst>
          <pc:docMk/>
          <pc:sldMk cId="3661181147" sldId="297"/>
        </pc:sldMkLst>
        <pc:spChg chg="mod">
          <ac:chgData name="Colin Keenan" userId="e26d9ce59254801b" providerId="LiveId" clId="{0904ABAF-DE66-42B5-853A-5833A5BE9023}" dt="2020-05-13T03:24:00.449" v="7" actId="20577"/>
          <ac:spMkLst>
            <pc:docMk/>
            <pc:sldMk cId="3661181147" sldId="297"/>
            <ac:spMk id="581635" creationId="{9C234030-8E1A-694B-B85B-DAF2715490B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CB4C-1CA8-43AE-A475-7E32B69B039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CE5-9487-494C-AA4C-9CC54BF6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900D15-A847-384C-ACE0-81A468C29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C9D5A-4BA3-2D48-9D14-F2A1A773F52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936A7111-31AB-9343-B3A9-29C154228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9C4FE20A-3702-B541-9F9A-363D1B58F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350DD0-4D35-C543-BE24-0C5437865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9E995-199C-0046-BD16-213BCC3F82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08C5C75B-519B-7540-8A95-020DB22F9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DF911350-DB0E-024F-9404-70CE3949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76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CD4AB4-0839-0847-86A4-2530E5CE8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D2E5C-163C-854B-B745-AFFAD25EDA4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CC84D828-7913-A340-96D6-633318E08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76DDE226-6CE7-0148-88EA-5DCECB872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62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282680-642D-AE47-95F3-D9AFE69D5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87272-F745-B948-8299-E77DCC61976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D359D421-B5FA-5A47-95E8-12506B14D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45BDBF0A-6B5B-664D-A8D3-8357DD39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01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8C48AA-059C-954C-9390-A7D8B6C45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26A1-17F5-B342-B775-3AFDBA4536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60552A22-11B8-7043-9A66-D319D3A5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0571E315-9F52-9A41-8651-9A90E4546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1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2B5F3F-702E-B142-A6B0-0E49E5CA2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C0B60-02EB-1B4A-BA98-B191273320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CF6E7AA3-52ED-2046-BB44-8ADD8D9FE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FCED4464-7817-964A-A2A1-BB121FF32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30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8C7CEE-07B9-9144-90AA-DCA1A2158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4CD0C-A5AB-3B47-94F2-6F325CD1781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8FF69C6C-8D34-5746-A42F-AF194B2B3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E1796C22-5755-B141-9342-328673789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243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058CE4-AC30-9D43-900E-2FB13580C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EA948-CE72-AD43-9C32-73CD5105B8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E9112A68-51C5-4541-8D26-3FC34B749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68B692AE-7C20-794B-A644-8CBD666B5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81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A78DAA-869D-ED4F-B9E1-001FE5601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90196-746E-844E-A618-DDE04AA076C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06C13960-6664-E64C-8885-8D8313DFF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85B71133-EE5C-B44F-B1EA-D27C7EEBC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8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2713F8-7BEE-D74C-A157-56EF251DD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7CBEB-3B87-D644-9C61-AFF523A55A0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9003B45A-26E2-444E-8BA5-69E41D56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5E89FF8D-45A6-BE42-8B39-1959A61CB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32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A9CFAB-75FF-6D46-918F-DEC1D09AB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12393-F72C-534D-B4A6-B5B6212A236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3CFD8569-314D-E947-83E9-7EB4783A9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6F35E7D0-32CA-E342-B0E3-7B9E79B7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40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039663-FF92-9F4F-A65C-8A7ED46A0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40E9E-3B19-D34E-BB6A-5CC32BAFB27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7D8949C3-36BB-714E-A43B-AC80098C0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653C1DCF-4E64-0741-A34D-B3581D69A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93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D33A50-23C2-5544-8579-EB896E842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99D33-19E0-B74F-A15A-6B922B85A73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9A719DDC-E60A-3844-81C2-E4AA95D37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7E936BCF-6CD5-1C47-A809-9D5B5CF1C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8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FA6CA2-4025-6447-9DD0-2699C5946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F613D-C7A0-7C44-B5DC-73C52563B9B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A5F0BC0F-E553-CA49-AE24-D0427ACE1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2EDD25F5-0DB7-8B49-A1F3-02984D0DD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568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8E87A9-D9BB-BF47-9404-044FDE832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F6886-E944-1A45-8702-6C6F6A1149B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C52BB883-7292-3E46-B344-79F85358F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88DE2315-B331-0A43-8441-41EF48F9F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70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46D1C3-78E7-EF4A-BD32-12A9FA42E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D4B8C-F51D-C147-8C6E-10EB8D124B6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41026" name="Rectangle 2">
            <a:extLst>
              <a:ext uri="{FF2B5EF4-FFF2-40B4-BE49-F238E27FC236}">
                <a16:creationId xmlns:a16="http://schemas.microsoft.com/office/drawing/2014/main" id="{6E2C79A4-FB41-F042-B8AF-0E6D2A8F1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47AF7B3D-58FD-CD41-9543-589129C47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059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F2F8AB-7542-8440-93EF-276FDDE1F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BFC3D-DF7F-864E-8D94-33D43BDCD82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76C1ABDB-E74A-5D40-B7BF-7E7392BC0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DFC1B937-9DCB-B94E-8833-BF78299C2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5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491AF4-15E5-BA4B-9294-252782E53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4D1A8-89C6-AF47-AC2C-B0FB8627C5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8072C466-C075-294D-8351-B74C5CE9D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F8AE5262-7FA1-5B4F-93B1-50D1E73ED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7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826690-B9E4-DF4C-9128-005D82A93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F7F35-19AE-2248-AD9A-FDF41AA7B7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832E4C28-79AF-1749-9808-26119A9F8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52897751-E6B2-814E-91AA-6C2B0880A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136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5CD9B7-060C-444A-843D-BFEBF7AB5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943EA-2711-E547-9CF9-8261EA67408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0BC1DDC6-68D1-AA44-B695-103421E18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0C406DB7-6ED3-2A41-8111-41B2B5B75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439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B62669-65B1-FF46-8102-A5164EA78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0E813-5451-FD4A-B6C5-ABC470479D9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0CBF09BB-5824-BA4B-A86A-E36388FFB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BED1AF65-81AE-A945-AF5D-1043E5AE1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95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79C1DD-6405-204D-8706-802C24A94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72573-9271-4940-84A6-8D7EB10CD17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48194" name="Rectangle 2">
            <a:extLst>
              <a:ext uri="{FF2B5EF4-FFF2-40B4-BE49-F238E27FC236}">
                <a16:creationId xmlns:a16="http://schemas.microsoft.com/office/drawing/2014/main" id="{86243784-6602-C846-BE1B-A334AB301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5B84F200-6674-5D4B-8437-296F619AF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8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F8FCCD-D5A5-4346-98A3-AE70B5DE2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FC093-FEAB-6D4D-8B19-991F3213B2D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40927BE6-904F-1947-8E11-14B0F45F4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64BCF2EB-4935-8A4E-BFE2-ED8E2F52C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254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364DC7-D6A9-6E42-ABE8-5C3B022BC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2DFBB-B969-7D40-B2A2-ED00F500C27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72DD171E-55B8-4742-987C-1ADB81B0F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272C23F3-4FBB-B349-B8BC-63456F5E9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368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91F718-067B-1D4E-8B2B-B3E8A1F84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0BBF-E19F-974A-9AFA-B4A9F678ADF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DB3C0ED6-E5D9-3143-834F-1FC016D93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63F26540-8708-7640-A98A-1E7827FD9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235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B59BB0-A410-5D44-ABAA-2513BC915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A2A27-5E36-B54D-9C90-D0721690A6B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CE692ED9-2681-E046-AD3A-F2F0FC2DE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4BAC06E3-1601-2545-9C28-71A63E481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270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6A4DD6-CBFC-D94F-AEDD-6F6D32B16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4B101-9646-C94E-98BE-CC37B2D4A8F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3A68740A-B5B1-8E4E-BE66-0CB1739FA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F57D3A9-93CA-6A44-91DD-7EE97D0E1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50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6281B3-84EA-C44D-88D3-CC6A92D14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AF869-9ABA-D044-BAE1-F826B6203A4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45FEF355-7639-C042-B25E-89A0FFA06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9A0E7E15-B400-9F41-A996-5D1F38BF6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00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5A531C-D40E-A140-A2FD-213D7C575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64D98-8BD2-8747-8616-A0258A4E31E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0655A980-D7D6-FF4D-9042-66486B428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039D750A-DA15-6146-A4E0-97806CDD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61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DB5DD1-2C74-9241-BBBC-C2C64AE84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4A43A-3FA4-414F-B537-09C6AE0D826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B2E0DC9F-3E09-2B48-AF49-03CF1F53A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FB970E8F-E3AD-FB43-88EC-664710DFA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45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8AEC1C-DF75-0E49-AFAB-9EA4EA26C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3E31D-D616-0345-92F6-7606864E06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D6B2D3DB-B266-0C47-A874-2EF2AB477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3879C51D-4450-3244-B1CB-ABDB979EB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8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1B5D48-C5EA-9040-AA83-20DBBA3C0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67EEC-CC63-1343-A4DB-B16E0843CA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21DDBA0D-41F8-2140-8638-56DE03F39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4CBC766D-CE05-BE49-92CA-CA54E164F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96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95215D-D1A3-1544-9100-FB75F6EEA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B387E-91E0-084D-AB38-1192422BAFE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9210497C-9D1E-E540-BA3B-86206C567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69C555F0-24BF-3045-A445-86827D28C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5E09E0-4459-D041-9C94-E14525013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64E33-76A8-664F-86CA-1E5C819A029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C16A173A-C167-1642-8C58-E5596C846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2EA6B0AF-466A-954A-906A-A84825238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5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B525-213B-2044-A1FA-D74A71C9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9AC2-ABC2-1447-8A9C-FFA86623F1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691AF-CBDC-8246-BB9A-CA90800D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71C2-BA2F-7C4E-86E9-5C5159649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9A21-03A6-DB4C-9B8E-A7D957A28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ABB4398-0C53-0C40-B123-3B68D14AC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39614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605-E623-469C-916F-6A8C746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12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00C-0F96-414F-B900-30BC1E7EF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00" b="223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927C-3C27-4F0E-8981-4F1A04B9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ECE 4203 VLSI Design</a:t>
            </a:r>
          </a:p>
        </p:txBody>
      </p:sp>
    </p:spTree>
    <p:extLst>
      <p:ext uri="{BB962C8B-B14F-4D97-AF65-F5344CB8AC3E}">
        <p14:creationId xmlns:p14="http://schemas.microsoft.com/office/powerpoint/2010/main" val="344934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4A43C91-D879-F641-92CB-7414AC379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D679EF-FF2F-A946-9208-F7353785B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4F4F76-CE5B-044F-8A04-5CC7365BEC3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85730" name="Rectangle 2">
            <a:extLst>
              <a:ext uri="{FF2B5EF4-FFF2-40B4-BE49-F238E27FC236}">
                <a16:creationId xmlns:a16="http://schemas.microsoft.com/office/drawing/2014/main" id="{F82DEE24-B214-7649-BAAE-7CE907782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FBD516C8-BD3C-B940-A3C2-868CC8F8A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Tristate feedback</a:t>
            </a:r>
          </a:p>
          <a:p>
            <a:pPr lvl="1">
              <a:buFontTx/>
              <a:buNone/>
            </a:pPr>
            <a:r>
              <a:rPr lang="en-US" altLang="en-US" dirty="0"/>
              <a:t>+	Static</a:t>
            </a:r>
          </a:p>
          <a:p>
            <a:pPr lvl="1"/>
            <a:r>
              <a:rPr lang="en-US" altLang="en-US" dirty="0" err="1"/>
              <a:t>Backdriving</a:t>
            </a:r>
            <a:r>
              <a:rPr lang="en-US" altLang="en-US" dirty="0"/>
              <a:t> risk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Static latches are now essential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	because of leakage</a:t>
            </a:r>
          </a:p>
        </p:txBody>
      </p:sp>
      <p:graphicFrame>
        <p:nvGraphicFramePr>
          <p:cNvPr id="585732" name="Object 4">
            <a:extLst>
              <a:ext uri="{FF2B5EF4-FFF2-40B4-BE49-F238E27FC236}">
                <a16:creationId xmlns:a16="http://schemas.microsoft.com/office/drawing/2014/main" id="{62BBE355-9265-CE4B-A9FD-8E151FFC4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828800"/>
          <a:ext cx="274320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8407400" imgH="7366000" progId="Visio.Drawing.6">
                  <p:embed/>
                </p:oleObj>
              </mc:Choice>
              <mc:Fallback>
                <p:oleObj name="VISIO" r:id="rId4" imgW="8407400" imgH="7366000" progId="Visio.Drawing.6">
                  <p:embed/>
                  <p:pic>
                    <p:nvPicPr>
                      <p:cNvPr id="585732" name="Object 4">
                        <a:extLst>
                          <a:ext uri="{FF2B5EF4-FFF2-40B4-BE49-F238E27FC236}">
                            <a16:creationId xmlns:a16="http://schemas.microsoft.com/office/drawing/2014/main" id="{62BBE355-9265-CE4B-A9FD-8E151FFC4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2743200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3" name="Rectangle 5">
            <a:extLst>
              <a:ext uri="{FF2B5EF4-FFF2-40B4-BE49-F238E27FC236}">
                <a16:creationId xmlns:a16="http://schemas.microsoft.com/office/drawing/2014/main" id="{34B72260-4736-9F44-99A9-542CF717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30" y="25908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4" name="Rectangle 6">
            <a:extLst>
              <a:ext uri="{FF2B5EF4-FFF2-40B4-BE49-F238E27FC236}">
                <a16:creationId xmlns:a16="http://schemas.microsoft.com/office/drawing/2014/main" id="{0AA4DE16-515F-B346-B845-06CCEDB4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30" y="2982468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205DC66-F8EB-4041-84B4-09E170D9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FB045A9-F289-3445-A6C3-4B401B4318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5479B-47DF-814E-84B0-A7FB3CCCAC7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CEBD339A-F4E7-514D-A46E-3CB277E9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E7C4DF03-8F82-9647-8CA9-79D6BAE71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Buffered input</a:t>
            </a:r>
          </a:p>
          <a:p>
            <a:pPr lvl="1">
              <a:buFontTx/>
              <a:buNone/>
            </a:pPr>
            <a:r>
              <a:rPr lang="en-US" altLang="en-US"/>
              <a:t>+	Fixes diffusion input</a:t>
            </a:r>
          </a:p>
          <a:p>
            <a:pPr lvl="1">
              <a:buFontTx/>
              <a:buNone/>
            </a:pPr>
            <a:r>
              <a:rPr lang="en-US" altLang="en-US"/>
              <a:t>+	Noninverting</a:t>
            </a:r>
          </a:p>
        </p:txBody>
      </p:sp>
      <p:graphicFrame>
        <p:nvGraphicFramePr>
          <p:cNvPr id="586756" name="Object 4">
            <a:extLst>
              <a:ext uri="{FF2B5EF4-FFF2-40B4-BE49-F238E27FC236}">
                <a16:creationId xmlns:a16="http://schemas.microsoft.com/office/drawing/2014/main" id="{51666056-3647-C445-B547-D45C18DCA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828800"/>
          <a:ext cx="30480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10464800" imgH="7366000" progId="Visio.Drawing.6">
                  <p:embed/>
                </p:oleObj>
              </mc:Choice>
              <mc:Fallback>
                <p:oleObj name="VISIO" r:id="rId4" imgW="10464800" imgH="7366000" progId="Visio.Drawing.6">
                  <p:embed/>
                  <p:pic>
                    <p:nvPicPr>
                      <p:cNvPr id="586756" name="Object 4">
                        <a:extLst>
                          <a:ext uri="{FF2B5EF4-FFF2-40B4-BE49-F238E27FC236}">
                            <a16:creationId xmlns:a16="http://schemas.microsoft.com/office/drawing/2014/main" id="{51666056-3647-C445-B547-D45C18DCA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828800"/>
                        <a:ext cx="30480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7" name="Rectangle 5">
            <a:extLst>
              <a:ext uri="{FF2B5EF4-FFF2-40B4-BE49-F238E27FC236}">
                <a16:creationId xmlns:a16="http://schemas.microsoft.com/office/drawing/2014/main" id="{3E755777-B8A6-7D4A-B6BC-FBF6E222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" y="25908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58" name="Rectangle 6">
            <a:extLst>
              <a:ext uri="{FF2B5EF4-FFF2-40B4-BE49-F238E27FC236}">
                <a16:creationId xmlns:a16="http://schemas.microsoft.com/office/drawing/2014/main" id="{BBB78E8D-AC27-BF4E-95E4-30D901F8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" y="30480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D1A8AD0-032D-264A-9951-9BF2E88AB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DAD84D0-703A-9541-9A3B-32687F22A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3B3B7-FE34-F141-8FAF-0E085089001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F19B67C5-9697-8F49-8400-BF38E104B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Design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2D5147C9-FE7E-284D-BF8A-E0A129123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Buffered output</a:t>
            </a:r>
          </a:p>
          <a:p>
            <a:pPr lvl="1">
              <a:buFontTx/>
              <a:buNone/>
            </a:pPr>
            <a:r>
              <a:rPr lang="en-US" altLang="en-US" dirty="0"/>
              <a:t>+	No </a:t>
            </a:r>
            <a:r>
              <a:rPr lang="en-US" altLang="en-US" dirty="0" err="1"/>
              <a:t>backdriving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Widely used in standard cells</a:t>
            </a:r>
          </a:p>
          <a:p>
            <a:pPr lvl="1">
              <a:buFontTx/>
              <a:buNone/>
            </a:pPr>
            <a:r>
              <a:rPr lang="en-US" altLang="en-US" dirty="0"/>
              <a:t>+ Very robust (most important)</a:t>
            </a:r>
          </a:p>
          <a:p>
            <a:pPr lvl="1">
              <a:buFontTx/>
              <a:buChar char="-"/>
            </a:pPr>
            <a:r>
              <a:rPr lang="en-US" altLang="en-US" dirty="0"/>
              <a:t>Rather large</a:t>
            </a:r>
          </a:p>
          <a:p>
            <a:pPr lvl="1">
              <a:buFontTx/>
              <a:buChar char="-"/>
            </a:pPr>
            <a:r>
              <a:rPr lang="en-US" altLang="en-US" dirty="0"/>
              <a:t>Rather slow (1.5 – 2 FO4 delays)</a:t>
            </a:r>
          </a:p>
          <a:p>
            <a:pPr lvl="1">
              <a:buFontTx/>
              <a:buChar char="-"/>
            </a:pPr>
            <a:r>
              <a:rPr lang="en-US" altLang="en-US" dirty="0"/>
              <a:t>High clock loading</a:t>
            </a:r>
          </a:p>
        </p:txBody>
      </p:sp>
      <p:graphicFrame>
        <p:nvGraphicFramePr>
          <p:cNvPr id="587780" name="Object 4">
            <a:extLst>
              <a:ext uri="{FF2B5EF4-FFF2-40B4-BE49-F238E27FC236}">
                <a16:creationId xmlns:a16="http://schemas.microsoft.com/office/drawing/2014/main" id="{411F8BE4-E95C-DD4D-8E7F-5579A83F7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600201"/>
          <a:ext cx="320040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10312400" imgH="7556500" progId="Visio.Drawing.6">
                  <p:embed/>
                </p:oleObj>
              </mc:Choice>
              <mc:Fallback>
                <p:oleObj name="VISIO" r:id="rId4" imgW="10312400" imgH="7556500" progId="Visio.Drawing.6">
                  <p:embed/>
                  <p:pic>
                    <p:nvPicPr>
                      <p:cNvPr id="587780" name="Object 4">
                        <a:extLst>
                          <a:ext uri="{FF2B5EF4-FFF2-40B4-BE49-F238E27FC236}">
                            <a16:creationId xmlns:a16="http://schemas.microsoft.com/office/drawing/2014/main" id="{411F8BE4-E95C-DD4D-8E7F-5579A83F7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1"/>
                        <a:ext cx="3200400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1" name="Rectangle 5">
            <a:extLst>
              <a:ext uri="{FF2B5EF4-FFF2-40B4-BE49-F238E27FC236}">
                <a16:creationId xmlns:a16="http://schemas.microsoft.com/office/drawing/2014/main" id="{D23DC220-4599-184A-9737-6CFA759F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83657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5C27CD9-F451-784D-95C3-B5C249BCF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FFD6939-456B-E648-972E-5F1729770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B88A9-0EB3-364D-8DAF-8E5118F484B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329BBC8A-4F0A-374B-9624-46964973A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D9242283-3EA3-B445-AEC7-16862A0BC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Datapath latch</a:t>
            </a:r>
          </a:p>
          <a:p>
            <a:pPr lvl="1">
              <a:buFontTx/>
              <a:buNone/>
            </a:pPr>
            <a:r>
              <a:rPr lang="en-US" altLang="en-US"/>
              <a:t>+	smaller</a:t>
            </a:r>
          </a:p>
          <a:p>
            <a:pPr lvl="1">
              <a:buFontTx/>
              <a:buNone/>
            </a:pPr>
            <a:r>
              <a:rPr lang="en-US" altLang="en-US"/>
              <a:t>+	faster</a:t>
            </a:r>
          </a:p>
          <a:p>
            <a:pPr lvl="1">
              <a:buFontTx/>
              <a:buNone/>
            </a:pPr>
            <a:r>
              <a:rPr lang="en-US" altLang="en-US"/>
              <a:t>- 	unbuffered input</a:t>
            </a:r>
          </a:p>
        </p:txBody>
      </p:sp>
      <p:graphicFrame>
        <p:nvGraphicFramePr>
          <p:cNvPr id="588804" name="Object 4">
            <a:extLst>
              <a:ext uri="{FF2B5EF4-FFF2-40B4-BE49-F238E27FC236}">
                <a16:creationId xmlns:a16="http://schemas.microsoft.com/office/drawing/2014/main" id="{E4723A9B-E0F1-6C4C-B1D4-A0DBFCCDF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676400"/>
          <a:ext cx="2667000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8407400" imgH="7556500" progId="Visio.Drawing.6">
                  <p:embed/>
                </p:oleObj>
              </mc:Choice>
              <mc:Fallback>
                <p:oleObj name="VISIO" r:id="rId4" imgW="8407400" imgH="7556500" progId="Visio.Drawing.6">
                  <p:embed/>
                  <p:pic>
                    <p:nvPicPr>
                      <p:cNvPr id="588804" name="Object 4">
                        <a:extLst>
                          <a:ext uri="{FF2B5EF4-FFF2-40B4-BE49-F238E27FC236}">
                            <a16:creationId xmlns:a16="http://schemas.microsoft.com/office/drawing/2014/main" id="{E4723A9B-E0F1-6C4C-B1D4-A0DBFCCDF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76400"/>
                        <a:ext cx="2667000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5" name="Rectangle 5">
            <a:extLst>
              <a:ext uri="{FF2B5EF4-FFF2-40B4-BE49-F238E27FC236}">
                <a16:creationId xmlns:a16="http://schemas.microsoft.com/office/drawing/2014/main" id="{31898AFF-6959-C649-BFB0-4476604D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9045AAF2-7BB8-F146-BA18-61B5AFB0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7" name="Rectangle 7">
            <a:extLst>
              <a:ext uri="{FF2B5EF4-FFF2-40B4-BE49-F238E27FC236}">
                <a16:creationId xmlns:a16="http://schemas.microsoft.com/office/drawing/2014/main" id="{EC5A49A7-6BEB-AB45-A4E5-77F8D5A0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32922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619313-7AD2-FE48-9229-E14EBFC3D0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DBE8926-5A6E-7346-AA7E-C57D47BBA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16E4B-DC93-F54B-BE71-86AFC1E0734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35CD07DB-4545-9C4A-9763-96682D98E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 Design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E539AB3D-E669-AF43-9F14-B2C1D9687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8" y="1828800"/>
            <a:ext cx="9720073" cy="4023360"/>
          </a:xfrm>
        </p:spPr>
        <p:txBody>
          <a:bodyPr/>
          <a:lstStyle/>
          <a:p>
            <a:r>
              <a:rPr lang="en-US" altLang="en-US" dirty="0"/>
              <a:t>Flip-flop is built as pair of back-to-back latches</a:t>
            </a:r>
          </a:p>
        </p:txBody>
      </p:sp>
      <p:graphicFrame>
        <p:nvGraphicFramePr>
          <p:cNvPr id="565252" name="Object 4">
            <a:extLst>
              <a:ext uri="{FF2B5EF4-FFF2-40B4-BE49-F238E27FC236}">
                <a16:creationId xmlns:a16="http://schemas.microsoft.com/office/drawing/2014/main" id="{410E5E61-00A1-A54B-9B22-73A296990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48006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15265400" imgH="12509500" progId="Visio.Drawing.6">
                  <p:embed/>
                </p:oleObj>
              </mc:Choice>
              <mc:Fallback>
                <p:oleObj name="VISIO" r:id="rId4" imgW="15265400" imgH="12509500" progId="Visio.Drawing.6">
                  <p:embed/>
                  <p:pic>
                    <p:nvPicPr>
                      <p:cNvPr id="565252" name="Object 4">
                        <a:extLst>
                          <a:ext uri="{FF2B5EF4-FFF2-40B4-BE49-F238E27FC236}">
                            <a16:creationId xmlns:a16="http://schemas.microsoft.com/office/drawing/2014/main" id="{410E5E61-00A1-A54B-9B22-73A296990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480060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1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BCBE084-908F-E040-818B-694F3D074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61B23F0-044E-3240-BB19-163DDDC75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EF54E-8AFA-A74B-AE4E-6F3C8512D23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4A9DAB61-5D75-5D49-824C-CF5FEDD0C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Enable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561795E9-A7D8-8448-85EF-99CD8246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7" y="1828800"/>
            <a:ext cx="9720073" cy="4023360"/>
          </a:xfrm>
        </p:spPr>
        <p:txBody>
          <a:bodyPr/>
          <a:lstStyle/>
          <a:p>
            <a:r>
              <a:rPr lang="en-US" altLang="en-US" dirty="0"/>
              <a:t>Enable: ignore clock when </a:t>
            </a:r>
            <a:r>
              <a:rPr lang="en-US" altLang="en-US" dirty="0" err="1"/>
              <a:t>en</a:t>
            </a:r>
            <a:r>
              <a:rPr lang="en-US" altLang="en-US" dirty="0"/>
              <a:t> = 0</a:t>
            </a:r>
          </a:p>
          <a:p>
            <a:pPr lvl="1"/>
            <a:r>
              <a:rPr lang="en-US" altLang="en-US" dirty="0"/>
              <a:t>Mux: increase latch D-Q delay</a:t>
            </a:r>
          </a:p>
          <a:p>
            <a:pPr lvl="1"/>
            <a:r>
              <a:rPr lang="en-US" altLang="en-US" dirty="0"/>
              <a:t>Clock Gating: increase </a:t>
            </a:r>
            <a:r>
              <a:rPr lang="en-US" altLang="en-US" dirty="0" err="1"/>
              <a:t>en</a:t>
            </a:r>
            <a:r>
              <a:rPr lang="en-US" altLang="en-US" dirty="0"/>
              <a:t> setup time, skew</a:t>
            </a:r>
          </a:p>
        </p:txBody>
      </p:sp>
      <p:graphicFrame>
        <p:nvGraphicFramePr>
          <p:cNvPr id="568324" name="Object 4">
            <a:extLst>
              <a:ext uri="{FF2B5EF4-FFF2-40B4-BE49-F238E27FC236}">
                <a16:creationId xmlns:a16="http://schemas.microsoft.com/office/drawing/2014/main" id="{88B8E7A9-14A3-7B40-8189-73115C168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971801"/>
          <a:ext cx="39624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21526500" imgH="17310100" progId="Visio.Drawing.6">
                  <p:embed/>
                </p:oleObj>
              </mc:Choice>
              <mc:Fallback>
                <p:oleObj name="VISIO" r:id="rId4" imgW="21526500" imgH="17310100" progId="Visio.Drawing.6">
                  <p:embed/>
                  <p:pic>
                    <p:nvPicPr>
                      <p:cNvPr id="568324" name="Object 4">
                        <a:extLst>
                          <a:ext uri="{FF2B5EF4-FFF2-40B4-BE49-F238E27FC236}">
                            <a16:creationId xmlns:a16="http://schemas.microsoft.com/office/drawing/2014/main" id="{88B8E7A9-14A3-7B40-8189-73115C168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1"/>
                        <a:ext cx="39624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56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3EAA9F5-82A2-3047-8C53-2A7280AB4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F1A8BA4-40DE-EB46-9744-61AF9D9E2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A96EB2-D209-2548-A9FA-D635F6CBCA6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79BCA4CC-87B5-B744-9357-96284070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Reset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AF37E90F-D68D-3240-AED8-9ADBDB845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7" y="1600200"/>
            <a:ext cx="9720073" cy="4023360"/>
          </a:xfrm>
        </p:spPr>
        <p:txBody>
          <a:bodyPr/>
          <a:lstStyle/>
          <a:p>
            <a:r>
              <a:rPr lang="en-US" altLang="en-US" dirty="0"/>
              <a:t>Force output low when reset asserted</a:t>
            </a:r>
          </a:p>
          <a:p>
            <a:r>
              <a:rPr lang="en-US" altLang="en-US" dirty="0"/>
              <a:t>Synchronous vs. asynchronous</a:t>
            </a:r>
          </a:p>
        </p:txBody>
      </p:sp>
      <p:graphicFrame>
        <p:nvGraphicFramePr>
          <p:cNvPr id="569348" name="Object 4">
            <a:extLst>
              <a:ext uri="{FF2B5EF4-FFF2-40B4-BE49-F238E27FC236}">
                <a16:creationId xmlns:a16="http://schemas.microsoft.com/office/drawing/2014/main" id="{3089B1F3-7B7F-8D4C-9BF2-41D78C08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2362200"/>
          <a:ext cx="5248275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32435800" imgH="23139400" progId="Visio.Drawing.6">
                  <p:embed/>
                </p:oleObj>
              </mc:Choice>
              <mc:Fallback>
                <p:oleObj name="VISIO" r:id="rId4" imgW="32435800" imgH="23139400" progId="Visio.Drawing.6">
                  <p:embed/>
                  <p:pic>
                    <p:nvPicPr>
                      <p:cNvPr id="569348" name="Object 4">
                        <a:extLst>
                          <a:ext uri="{FF2B5EF4-FFF2-40B4-BE49-F238E27FC236}">
                            <a16:creationId xmlns:a16="http://schemas.microsoft.com/office/drawing/2014/main" id="{3089B1F3-7B7F-8D4C-9BF2-41D78C081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362200"/>
                        <a:ext cx="5248275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86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F66B5DD-098D-BF4B-AE20-CD24086D4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035221-BBEE-9447-8AFB-C03D2E488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D0D1D-F6A7-FC44-BE05-F42AEDAC0C3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6C1E3C0D-C559-D945-9C1D-86E88E372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/ Reset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84DF9AE6-B3F8-3443-9364-F74C0943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8" y="1739266"/>
            <a:ext cx="9720073" cy="4023360"/>
          </a:xfrm>
        </p:spPr>
        <p:txBody>
          <a:bodyPr/>
          <a:lstStyle/>
          <a:p>
            <a:r>
              <a:rPr lang="en-US" altLang="en-US" dirty="0"/>
              <a:t>Set forces output high when enabled</a:t>
            </a:r>
          </a:p>
          <a:p>
            <a:endParaRPr lang="en-US" altLang="en-US" dirty="0"/>
          </a:p>
          <a:p>
            <a:r>
              <a:rPr lang="en-US" altLang="en-US" dirty="0"/>
              <a:t>Flip-flop with asynchronous set and reset</a:t>
            </a:r>
          </a:p>
        </p:txBody>
      </p:sp>
      <p:graphicFrame>
        <p:nvGraphicFramePr>
          <p:cNvPr id="570372" name="Object 4">
            <a:extLst>
              <a:ext uri="{FF2B5EF4-FFF2-40B4-BE49-F238E27FC236}">
                <a16:creationId xmlns:a16="http://schemas.microsoft.com/office/drawing/2014/main" id="{1A3E1DC8-8704-FD4E-8802-B4C5C7E68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01939"/>
          <a:ext cx="69342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18884900" imgH="8051800" progId="Visio.Drawing.6">
                  <p:embed/>
                </p:oleObj>
              </mc:Choice>
              <mc:Fallback>
                <p:oleObj name="VISIO" r:id="rId4" imgW="18884900" imgH="8051800" progId="Visio.Drawing.6">
                  <p:embed/>
                  <p:pic>
                    <p:nvPicPr>
                      <p:cNvPr id="570372" name="Object 4">
                        <a:extLst>
                          <a:ext uri="{FF2B5EF4-FFF2-40B4-BE49-F238E27FC236}">
                            <a16:creationId xmlns:a16="http://schemas.microsoft.com/office/drawing/2014/main" id="{1A3E1DC8-8704-FD4E-8802-B4C5C7E68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01939"/>
                        <a:ext cx="6934200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1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3AA843-236A-0449-A3FD-08BF3E897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0D785D7-C2B1-3841-88BA-244C1E8F6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2FD6D3-C861-B44E-95B0-2704E73A207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67F0EC3E-8B60-0143-BC44-95A76471B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 Methods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33613A93-FD64-1D47-B036-6A63B5EF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Flip-flops</a:t>
            </a:r>
          </a:p>
          <a:p>
            <a:r>
              <a:rPr lang="en-US" altLang="en-US"/>
              <a:t>2-Phase Latches</a:t>
            </a:r>
          </a:p>
          <a:p>
            <a:r>
              <a:rPr lang="en-US" altLang="en-US"/>
              <a:t>Pulsed Latches</a:t>
            </a:r>
          </a:p>
        </p:txBody>
      </p:sp>
      <p:graphicFrame>
        <p:nvGraphicFramePr>
          <p:cNvPr id="541700" name="Object 4">
            <a:extLst>
              <a:ext uri="{FF2B5EF4-FFF2-40B4-BE49-F238E27FC236}">
                <a16:creationId xmlns:a16="http://schemas.microsoft.com/office/drawing/2014/main" id="{81834596-A655-4B46-9621-8B21AC2F0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447800"/>
          <a:ext cx="4427538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24892000" imgH="26098500" progId="Visio.Drawing.6">
                  <p:embed/>
                </p:oleObj>
              </mc:Choice>
              <mc:Fallback>
                <p:oleObj name="VISIO" r:id="rId4" imgW="24892000" imgH="26098500" progId="Visio.Drawing.6">
                  <p:embed/>
                  <p:pic>
                    <p:nvPicPr>
                      <p:cNvPr id="541700" name="Object 4">
                        <a:extLst>
                          <a:ext uri="{FF2B5EF4-FFF2-40B4-BE49-F238E27FC236}">
                            <a16:creationId xmlns:a16="http://schemas.microsoft.com/office/drawing/2014/main" id="{81834596-A655-4B46-9621-8B21AC2F0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4427538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83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E821DE4E-2534-8A4A-8CB6-2B43F32A17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E3F0D7B-A7B5-2B43-8138-EF19E51F0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6E0C6-4037-4946-8572-96C69283C0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70237F5E-AE3D-B84A-82FB-42E10EB72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Diagrams</a:t>
            </a:r>
          </a:p>
        </p:txBody>
      </p:sp>
      <p:graphicFrame>
        <p:nvGraphicFramePr>
          <p:cNvPr id="567300" name="Object 4">
            <a:extLst>
              <a:ext uri="{FF2B5EF4-FFF2-40B4-BE49-F238E27FC236}">
                <a16:creationId xmlns:a16="http://schemas.microsoft.com/office/drawing/2014/main" id="{21FC4280-5E0F-8B46-8B72-A5B0468C4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286001"/>
          <a:ext cx="44196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21793200" imgH="18186400" progId="Visio.Drawing.6">
                  <p:embed/>
                </p:oleObj>
              </mc:Choice>
              <mc:Fallback>
                <p:oleObj name="VISIO" r:id="rId4" imgW="21793200" imgH="18186400" progId="Visio.Drawing.6">
                  <p:embed/>
                  <p:pic>
                    <p:nvPicPr>
                      <p:cNvPr id="567300" name="Object 4">
                        <a:extLst>
                          <a:ext uri="{FF2B5EF4-FFF2-40B4-BE49-F238E27FC236}">
                            <a16:creationId xmlns:a16="http://schemas.microsoft.com/office/drawing/2014/main" id="{21FC4280-5E0F-8B46-8B72-A5B0468C4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1"/>
                        <a:ext cx="44196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63" name="Group 67">
            <a:extLst>
              <a:ext uri="{FF2B5EF4-FFF2-40B4-BE49-F238E27FC236}">
                <a16:creationId xmlns:a16="http://schemas.microsoft.com/office/drawing/2014/main" id="{7EE2F6BB-9267-FE40-AF00-FDD32A3D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31815"/>
              </p:ext>
            </p:extLst>
          </p:nvPr>
        </p:nvGraphicFramePr>
        <p:xfrm>
          <a:off x="1828800" y="2722625"/>
          <a:ext cx="3657600" cy="316992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500659348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287242810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427267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94863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pcq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Clk-&gt;Q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270638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ccq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Clk-&gt;Q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945616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 D-&gt;Q Prop.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485149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 D-&gt;Q Cont.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18862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Setup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949083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699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699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Latch/Flop Hold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23262"/>
                  </a:ext>
                </a:extLst>
              </a:tr>
            </a:tbl>
          </a:graphicData>
        </a:graphic>
      </p:graphicFrame>
      <p:sp>
        <p:nvSpPr>
          <p:cNvPr id="567349" name="Text Box 53">
            <a:extLst>
              <a:ext uri="{FF2B5EF4-FFF2-40B4-BE49-F238E27FC236}">
                <a16:creationId xmlns:a16="http://schemas.microsoft.com/office/drawing/2014/main" id="{41DC554B-9ECA-3740-B60C-D0BC62D2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1"/>
            <a:ext cx="289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Contamination and Propagation Delays</a:t>
            </a:r>
          </a:p>
        </p:txBody>
      </p:sp>
    </p:spTree>
    <p:extLst>
      <p:ext uri="{BB962C8B-B14F-4D97-AF65-F5344CB8AC3E}">
        <p14:creationId xmlns:p14="http://schemas.microsoft.com/office/powerpoint/2010/main" val="10583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6EBE-A4F4-7048-ADA0-8EAD925AA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8BB1C-26A6-4D49-A283-8C2DE02FE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2DBC6-C7F4-F040-8B94-1ED0423D05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B132D99D-DF8F-294D-B6DF-25D5EA33A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DDD603-A6F8-E542-8DFB-54C955975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Sequencing</a:t>
            </a:r>
          </a:p>
          <a:p>
            <a:r>
              <a:rPr lang="en-US" altLang="en-US"/>
              <a:t>Sequencing Element Design</a:t>
            </a:r>
          </a:p>
          <a:p>
            <a:r>
              <a:rPr lang="en-US" altLang="en-US"/>
              <a:t>Max and Min-Delay</a:t>
            </a:r>
          </a:p>
          <a:p>
            <a:r>
              <a:rPr lang="en-US" altLang="en-US"/>
              <a:t>Clock Skew</a:t>
            </a:r>
          </a:p>
          <a:p>
            <a:r>
              <a:rPr lang="en-US" altLang="en-US"/>
              <a:t>Time Borrowing</a:t>
            </a:r>
          </a:p>
          <a:p>
            <a:r>
              <a:rPr lang="en-US" altLang="en-US"/>
              <a:t>Two-Phase Clocking</a:t>
            </a:r>
          </a:p>
        </p:txBody>
      </p:sp>
    </p:spTree>
    <p:extLst>
      <p:ext uri="{BB962C8B-B14F-4D97-AF65-F5344CB8AC3E}">
        <p14:creationId xmlns:p14="http://schemas.microsoft.com/office/powerpoint/2010/main" val="191874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1F625EA-F86E-A644-9D47-9D6C68FC2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6BA4156-4E77-174B-8138-AB5EC985A0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99ED2-1093-504B-B813-4B2E71FF68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89826" name="Rectangle 1026">
            <a:extLst>
              <a:ext uri="{FF2B5EF4-FFF2-40B4-BE49-F238E27FC236}">
                <a16:creationId xmlns:a16="http://schemas.microsoft.com/office/drawing/2014/main" id="{226C9146-A632-0044-967E-F46A1BCA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Max-Delay: Flip-Flops</a:t>
            </a:r>
          </a:p>
        </p:txBody>
      </p:sp>
      <p:graphicFrame>
        <p:nvGraphicFramePr>
          <p:cNvPr id="589827" name="Object 1027">
            <a:extLst>
              <a:ext uri="{FF2B5EF4-FFF2-40B4-BE49-F238E27FC236}">
                <a16:creationId xmlns:a16="http://schemas.microsoft.com/office/drawing/2014/main" id="{36CDB85E-F797-4241-8CFB-62D282BD1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1"/>
          <a:ext cx="54102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22021800" imgH="11150600" progId="Visio.Drawing.6">
                  <p:embed/>
                </p:oleObj>
              </mc:Choice>
              <mc:Fallback>
                <p:oleObj name="VISIO" r:id="rId4" imgW="22021800" imgH="11150600" progId="Visio.Drawing.6">
                  <p:embed/>
                  <p:pic>
                    <p:nvPicPr>
                      <p:cNvPr id="589827" name="Object 1027">
                        <a:extLst>
                          <a:ext uri="{FF2B5EF4-FFF2-40B4-BE49-F238E27FC236}">
                            <a16:creationId xmlns:a16="http://schemas.microsoft.com/office/drawing/2014/main" id="{36CDB85E-F797-4241-8CFB-62D282BD1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1"/>
                        <a:ext cx="541020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8" name="Rectangle 1028">
            <a:extLst>
              <a:ext uri="{FF2B5EF4-FFF2-40B4-BE49-F238E27FC236}">
                <a16:creationId xmlns:a16="http://schemas.microsoft.com/office/drawing/2014/main" id="{5BED8D8D-2F7D-DD4C-995F-1414CA7A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3067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9829" name="Rectangle 1029">
            <a:extLst>
              <a:ext uri="{FF2B5EF4-FFF2-40B4-BE49-F238E27FC236}">
                <a16:creationId xmlns:a16="http://schemas.microsoft.com/office/drawing/2014/main" id="{22E77A38-82F1-8148-A2D8-CB5BD9C7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89830" name="Object 1030">
            <a:extLst>
              <a:ext uri="{FF2B5EF4-FFF2-40B4-BE49-F238E27FC236}">
                <a16:creationId xmlns:a16="http://schemas.microsoft.com/office/drawing/2014/main" id="{44593761-F7F1-AA4A-A100-2ACD0F152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752600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31597600" imgH="10528300" progId="Equation.DSMT4">
                  <p:embed/>
                </p:oleObj>
              </mc:Choice>
              <mc:Fallback>
                <p:oleObj name="Equation" r:id="rId6" imgW="31597600" imgH="10528300" progId="Equation.DSMT4">
                  <p:embed/>
                  <p:pic>
                    <p:nvPicPr>
                      <p:cNvPr id="589830" name="Object 1030">
                        <a:extLst>
                          <a:ext uri="{FF2B5EF4-FFF2-40B4-BE49-F238E27FC236}">
                            <a16:creationId xmlns:a16="http://schemas.microsoft.com/office/drawing/2014/main" id="{44593761-F7F1-AA4A-A100-2ACD0F152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209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1" name="Rectangle 1031">
            <a:extLst>
              <a:ext uri="{FF2B5EF4-FFF2-40B4-BE49-F238E27FC236}">
                <a16:creationId xmlns:a16="http://schemas.microsoft.com/office/drawing/2014/main" id="{D0A4988E-C359-084C-89AF-83537DF2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288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73D67A4-E3E4-9043-9820-42BC610C1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624510E-FA69-7347-B1D7-CE3473B2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4BD376-17A6-0947-8B0A-5874711C3D4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0EC583F9-F743-B042-B85F-57FCA25FD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153400" cy="685800"/>
          </a:xfrm>
        </p:spPr>
        <p:txBody>
          <a:bodyPr/>
          <a:lstStyle/>
          <a:p>
            <a:r>
              <a:rPr lang="en-US" altLang="en-US" sz="4000"/>
              <a:t>Max Delay: 2-Phase Latches</a:t>
            </a:r>
          </a:p>
        </p:txBody>
      </p:sp>
      <p:graphicFrame>
        <p:nvGraphicFramePr>
          <p:cNvPr id="590851" name="Object 3">
            <a:extLst>
              <a:ext uri="{FF2B5EF4-FFF2-40B4-BE49-F238E27FC236}">
                <a16:creationId xmlns:a16="http://schemas.microsoft.com/office/drawing/2014/main" id="{ED79FDB1-DB84-174B-87E7-9FF3FBE9E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600200"/>
          <a:ext cx="46482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4" imgW="20980400" imgH="19558000" progId="Visio.Drawing.6">
                  <p:embed/>
                </p:oleObj>
              </mc:Choice>
              <mc:Fallback>
                <p:oleObj name="VISIO" r:id="rId4" imgW="20980400" imgH="19558000" progId="Visio.Drawing.6">
                  <p:embed/>
                  <p:pic>
                    <p:nvPicPr>
                      <p:cNvPr id="590851" name="Object 3">
                        <a:extLst>
                          <a:ext uri="{FF2B5EF4-FFF2-40B4-BE49-F238E27FC236}">
                            <a16:creationId xmlns:a16="http://schemas.microsoft.com/office/drawing/2014/main" id="{ED79FDB1-DB84-174B-87E7-9FF3FBE9E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46482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>
            <a:extLst>
              <a:ext uri="{FF2B5EF4-FFF2-40B4-BE49-F238E27FC236}">
                <a16:creationId xmlns:a16="http://schemas.microsoft.com/office/drawing/2014/main" id="{DF14E2B0-B51F-204A-8C51-4430A3A05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1828800"/>
          <a:ext cx="27162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48272700" imgH="10528300" progId="Equation.DSMT4">
                  <p:embed/>
                </p:oleObj>
              </mc:Choice>
              <mc:Fallback>
                <p:oleObj name="Equation" r:id="rId6" imgW="48272700" imgH="10528300" progId="Equation.DSMT4">
                  <p:embed/>
                  <p:pic>
                    <p:nvPicPr>
                      <p:cNvPr id="590852" name="Object 4">
                        <a:extLst>
                          <a:ext uri="{FF2B5EF4-FFF2-40B4-BE49-F238E27FC236}">
                            <a16:creationId xmlns:a16="http://schemas.microsoft.com/office/drawing/2014/main" id="{DF14E2B0-B51F-204A-8C51-4430A3A05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828800"/>
                        <a:ext cx="27162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Rectangle 5">
            <a:extLst>
              <a:ext uri="{FF2B5EF4-FFF2-40B4-BE49-F238E27FC236}">
                <a16:creationId xmlns:a16="http://schemas.microsoft.com/office/drawing/2014/main" id="{B33AD463-0860-2545-8835-7ADEDF9A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52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D0EB049-7109-AD40-ACA1-6BF6F1DB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D2FD765-4E37-2A45-903B-8136897B0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0951E4-B260-F849-85E4-E7F6BCD7A8D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F475CCF6-EF28-D642-A68B-A125397A0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Max Delay: Pulsed Latches</a:t>
            </a:r>
          </a:p>
        </p:txBody>
      </p:sp>
      <p:graphicFrame>
        <p:nvGraphicFramePr>
          <p:cNvPr id="591875" name="Object 3">
            <a:extLst>
              <a:ext uri="{FF2B5EF4-FFF2-40B4-BE49-F238E27FC236}">
                <a16:creationId xmlns:a16="http://schemas.microsoft.com/office/drawing/2014/main" id="{C4BA199A-97CA-9247-B195-EFD5318D1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752601"/>
          <a:ext cx="4648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25768300" imgH="18529300" progId="Visio.Drawing.6">
                  <p:embed/>
                </p:oleObj>
              </mc:Choice>
              <mc:Fallback>
                <p:oleObj name="VISIO" r:id="rId4" imgW="25768300" imgH="18529300" progId="Visio.Drawing.6">
                  <p:embed/>
                  <p:pic>
                    <p:nvPicPr>
                      <p:cNvPr id="591875" name="Object 3">
                        <a:extLst>
                          <a:ext uri="{FF2B5EF4-FFF2-40B4-BE49-F238E27FC236}">
                            <a16:creationId xmlns:a16="http://schemas.microsoft.com/office/drawing/2014/main" id="{C4BA199A-97CA-9247-B195-EFD5318D1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52601"/>
                        <a:ext cx="464820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Rectangle 4">
            <a:extLst>
              <a:ext uri="{FF2B5EF4-FFF2-40B4-BE49-F238E27FC236}">
                <a16:creationId xmlns:a16="http://schemas.microsoft.com/office/drawing/2014/main" id="{795C7EA1-D907-5E4F-B8E1-ABB6BAD1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91877" name="Object 5">
            <a:extLst>
              <a:ext uri="{FF2B5EF4-FFF2-40B4-BE49-F238E27FC236}">
                <a16:creationId xmlns:a16="http://schemas.microsoft.com/office/drawing/2014/main" id="{9A72A9D1-7476-6D4E-B9D6-D186595FE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52600"/>
          <a:ext cx="3498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50025300" imgH="10528300" progId="Equation.DSMT4">
                  <p:embed/>
                </p:oleObj>
              </mc:Choice>
              <mc:Fallback>
                <p:oleObj name="Equation" r:id="rId6" imgW="50025300" imgH="10528300" progId="Equation.DSMT4">
                  <p:embed/>
                  <p:pic>
                    <p:nvPicPr>
                      <p:cNvPr id="591877" name="Object 5">
                        <a:extLst>
                          <a:ext uri="{FF2B5EF4-FFF2-40B4-BE49-F238E27FC236}">
                            <a16:creationId xmlns:a16="http://schemas.microsoft.com/office/drawing/2014/main" id="{9A72A9D1-7476-6D4E-B9D6-D186595FE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34988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8" name="Rectangle 6">
            <a:extLst>
              <a:ext uri="{FF2B5EF4-FFF2-40B4-BE49-F238E27FC236}">
                <a16:creationId xmlns:a16="http://schemas.microsoft.com/office/drawing/2014/main" id="{B47CCE15-2C0D-E548-862F-2626E14C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752600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B032398-5776-A14D-BF33-30ABF2A55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087F2A-E8EA-A84A-8DBE-B33998AE39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2A0DE-F41A-FA43-B045-45EBAB8E8D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709A735D-D6C9-3641-8AAD-FFBD50D7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Min-Delay: Flip-Flops</a:t>
            </a:r>
          </a:p>
        </p:txBody>
      </p:sp>
      <p:graphicFrame>
        <p:nvGraphicFramePr>
          <p:cNvPr id="592899" name="Object 3">
            <a:extLst>
              <a:ext uri="{FF2B5EF4-FFF2-40B4-BE49-F238E27FC236}">
                <a16:creationId xmlns:a16="http://schemas.microsoft.com/office/drawing/2014/main" id="{773FB768-0A80-2545-A0BC-806CFA114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981200"/>
          <a:ext cx="1412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20193000" imgH="5562600" progId="Equation.DSMT4">
                  <p:embed/>
                </p:oleObj>
              </mc:Choice>
              <mc:Fallback>
                <p:oleObj name="Equation" r:id="rId4" imgW="20193000" imgH="5562600" progId="Equation.DSMT4">
                  <p:embed/>
                  <p:pic>
                    <p:nvPicPr>
                      <p:cNvPr id="592899" name="Object 3">
                        <a:extLst>
                          <a:ext uri="{FF2B5EF4-FFF2-40B4-BE49-F238E27FC236}">
                            <a16:creationId xmlns:a16="http://schemas.microsoft.com/office/drawing/2014/main" id="{773FB768-0A80-2545-A0BC-806CFA114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981200"/>
                        <a:ext cx="1412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0" name="Object 4">
            <a:extLst>
              <a:ext uri="{FF2B5EF4-FFF2-40B4-BE49-F238E27FC236}">
                <a16:creationId xmlns:a16="http://schemas.microsoft.com/office/drawing/2014/main" id="{B66A59FA-154B-0A49-9EC8-0A8C440AD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00200"/>
          <a:ext cx="50292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6" imgW="22021800" imgH="14935200" progId="Visio.Drawing.6">
                  <p:embed/>
                </p:oleObj>
              </mc:Choice>
              <mc:Fallback>
                <p:oleObj name="VISIO" r:id="rId6" imgW="22021800" imgH="14935200" progId="Visio.Drawing.6">
                  <p:embed/>
                  <p:pic>
                    <p:nvPicPr>
                      <p:cNvPr id="592900" name="Object 4">
                        <a:extLst>
                          <a:ext uri="{FF2B5EF4-FFF2-40B4-BE49-F238E27FC236}">
                            <a16:creationId xmlns:a16="http://schemas.microsoft.com/office/drawing/2014/main" id="{B66A59FA-154B-0A49-9EC8-0A8C440AD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00200"/>
                        <a:ext cx="50292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1" name="Rectangle 5">
            <a:extLst>
              <a:ext uri="{FF2B5EF4-FFF2-40B4-BE49-F238E27FC236}">
                <a16:creationId xmlns:a16="http://schemas.microsoft.com/office/drawing/2014/main" id="{A6AA31D8-55BF-E645-8A89-E1AF56D5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B0C0C2-E22F-C641-89A3-2EC13B7F00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89E4E9D-7B17-B54C-AA91-753D4EDBC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782A5-3AAF-9246-99FA-3E7BE1ACB5B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776592AA-6BB9-5843-ABFE-3B8725879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077200" cy="685800"/>
          </a:xfrm>
        </p:spPr>
        <p:txBody>
          <a:bodyPr/>
          <a:lstStyle/>
          <a:p>
            <a:r>
              <a:rPr lang="en-US" altLang="en-US" sz="4000"/>
              <a:t>Min-Delay: 2-Phase Latches</a:t>
            </a:r>
          </a:p>
        </p:txBody>
      </p:sp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99874E14-ED76-9A4B-B69E-E38247821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81200"/>
          <a:ext cx="27638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39497000" imgH="5562600" progId="Equation.DSMT4">
                  <p:embed/>
                </p:oleObj>
              </mc:Choice>
              <mc:Fallback>
                <p:oleObj name="Equation" r:id="rId4" imgW="39497000" imgH="5562600" progId="Equation.DSMT4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99874E14-ED76-9A4B-B69E-E38247821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27638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4" name="Object 4">
            <a:extLst>
              <a:ext uri="{FF2B5EF4-FFF2-40B4-BE49-F238E27FC236}">
                <a16:creationId xmlns:a16="http://schemas.microsoft.com/office/drawing/2014/main" id="{E72A2315-EBD0-314F-9D9E-BA997EF3D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752600"/>
          <a:ext cx="4433888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6" imgW="22961600" imgH="17322800" progId="Visio.Drawing.6">
                  <p:embed/>
                </p:oleObj>
              </mc:Choice>
              <mc:Fallback>
                <p:oleObj name="VISIO" r:id="rId6" imgW="22961600" imgH="17322800" progId="Visio.Drawing.6">
                  <p:embed/>
                  <p:pic>
                    <p:nvPicPr>
                      <p:cNvPr id="593924" name="Object 4">
                        <a:extLst>
                          <a:ext uri="{FF2B5EF4-FFF2-40B4-BE49-F238E27FC236}">
                            <a16:creationId xmlns:a16="http://schemas.microsoft.com/office/drawing/2014/main" id="{E72A2315-EBD0-314F-9D9E-BA997EF3D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52600"/>
                        <a:ext cx="4433888" cy="334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5" name="Text Box 5">
            <a:extLst>
              <a:ext uri="{FF2B5EF4-FFF2-40B4-BE49-F238E27FC236}">
                <a16:creationId xmlns:a16="http://schemas.microsoft.com/office/drawing/2014/main" id="{E48B86F0-ABDF-6D4B-A6C4-0D75079A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67000"/>
            <a:ext cx="327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Hold time reduced by nonoverlap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Paradox: hold applies twice each cycle, vs. only once for flops.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But a flop is made of two latches!</a:t>
            </a:r>
          </a:p>
        </p:txBody>
      </p:sp>
      <p:sp>
        <p:nvSpPr>
          <p:cNvPr id="593926" name="Rectangle 6">
            <a:extLst>
              <a:ext uri="{FF2B5EF4-FFF2-40B4-BE49-F238E27FC236}">
                <a16:creationId xmlns:a16="http://schemas.microsoft.com/office/drawing/2014/main" id="{6FE82647-E240-944A-B952-1E153E36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BE43539-73C8-344C-8E59-0AE1647DC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ED7EA74-DD95-2E4F-B7D2-48E56B74D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95222-223E-8D48-9B0F-278FADAEEFC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2C6C762B-FB00-5548-B635-9E67F0696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Min-Delay: Pulsed Latches</a:t>
            </a:r>
          </a:p>
        </p:txBody>
      </p:sp>
      <p:graphicFrame>
        <p:nvGraphicFramePr>
          <p:cNvPr id="594947" name="Object 3">
            <a:extLst>
              <a:ext uri="{FF2B5EF4-FFF2-40B4-BE49-F238E27FC236}">
                <a16:creationId xmlns:a16="http://schemas.microsoft.com/office/drawing/2014/main" id="{1B02005C-807D-4243-A15F-E87DDA009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81200"/>
          <a:ext cx="1905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27203400" imgH="5562600" progId="Equation.DSMT4">
                  <p:embed/>
                </p:oleObj>
              </mc:Choice>
              <mc:Fallback>
                <p:oleObj name="Equation" r:id="rId4" imgW="27203400" imgH="5562600" progId="Equation.DSMT4">
                  <p:embed/>
                  <p:pic>
                    <p:nvPicPr>
                      <p:cNvPr id="594947" name="Object 3">
                        <a:extLst>
                          <a:ext uri="{FF2B5EF4-FFF2-40B4-BE49-F238E27FC236}">
                            <a16:creationId xmlns:a16="http://schemas.microsoft.com/office/drawing/2014/main" id="{1B02005C-807D-4243-A15F-E87DDA009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19050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8" name="Object 4">
            <a:extLst>
              <a:ext uri="{FF2B5EF4-FFF2-40B4-BE49-F238E27FC236}">
                <a16:creationId xmlns:a16="http://schemas.microsoft.com/office/drawing/2014/main" id="{D7C83FE7-39BB-804C-A4F3-1741DEBFD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676401"/>
          <a:ext cx="4732338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6" imgW="22021800" imgH="15443200" progId="Visio.Drawing.6">
                  <p:embed/>
                </p:oleObj>
              </mc:Choice>
              <mc:Fallback>
                <p:oleObj name="VISIO" r:id="rId6" imgW="22021800" imgH="15443200" progId="Visio.Drawing.6">
                  <p:embed/>
                  <p:pic>
                    <p:nvPicPr>
                      <p:cNvPr id="594948" name="Object 4">
                        <a:extLst>
                          <a:ext uri="{FF2B5EF4-FFF2-40B4-BE49-F238E27FC236}">
                            <a16:creationId xmlns:a16="http://schemas.microsoft.com/office/drawing/2014/main" id="{D7C83FE7-39BB-804C-A4F3-1741DEBFD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1"/>
                        <a:ext cx="4732338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49" name="Text Box 5">
            <a:extLst>
              <a:ext uri="{FF2B5EF4-FFF2-40B4-BE49-F238E27FC236}">
                <a16:creationId xmlns:a16="http://schemas.microsoft.com/office/drawing/2014/main" id="{CECB8BB6-B2E8-B040-9617-B45FDA22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67001"/>
            <a:ext cx="3276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Hold time increased by pulse width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4950" name="Rectangle 6">
            <a:extLst>
              <a:ext uri="{FF2B5EF4-FFF2-40B4-BE49-F238E27FC236}">
                <a16:creationId xmlns:a16="http://schemas.microsoft.com/office/drawing/2014/main" id="{38566FEB-BA3F-034E-A00D-BD433AA4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F08D-B15C-2940-BE0B-005CCD70E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667B5-9486-2D4E-859C-181831E78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63055-DFCE-264B-8738-42557747846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25BBF012-C4AE-604A-8069-DEDC1D466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Borrowing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8CFF813B-A648-4441-8292-B5750EA41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flop-based system:</a:t>
            </a:r>
          </a:p>
          <a:p>
            <a:pPr lvl="1"/>
            <a:r>
              <a:rPr lang="en-US" altLang="en-US"/>
              <a:t>Data launches on one rising edge</a:t>
            </a:r>
          </a:p>
          <a:p>
            <a:pPr lvl="1"/>
            <a:r>
              <a:rPr lang="en-US" altLang="en-US"/>
              <a:t>Must setup before next rising edge</a:t>
            </a:r>
          </a:p>
          <a:p>
            <a:pPr lvl="1"/>
            <a:r>
              <a:rPr lang="en-US" altLang="en-US"/>
              <a:t>If it arrives late, system fails</a:t>
            </a:r>
          </a:p>
          <a:p>
            <a:pPr lvl="1"/>
            <a:r>
              <a:rPr lang="en-US" altLang="en-US"/>
              <a:t>If it arrives early, time is wasted</a:t>
            </a:r>
          </a:p>
          <a:p>
            <a:pPr lvl="1"/>
            <a:r>
              <a:rPr lang="en-US" altLang="en-US"/>
              <a:t>Flops have hard edges</a:t>
            </a:r>
          </a:p>
          <a:p>
            <a:r>
              <a:rPr lang="en-US" altLang="en-US"/>
              <a:t>In a latch-based system</a:t>
            </a:r>
          </a:p>
          <a:p>
            <a:pPr lvl="1"/>
            <a:r>
              <a:rPr lang="en-US" altLang="en-US"/>
              <a:t>Data can pass through latch while transparent</a:t>
            </a:r>
          </a:p>
          <a:p>
            <a:pPr lvl="1"/>
            <a:r>
              <a:rPr lang="en-US" altLang="en-US"/>
              <a:t>Long cycle of logic can borrow time into next</a:t>
            </a:r>
          </a:p>
          <a:p>
            <a:pPr lvl="1"/>
            <a:r>
              <a:rPr lang="en-US" altLang="en-US"/>
              <a:t>As long as each loop completes in one cycle</a:t>
            </a:r>
          </a:p>
        </p:txBody>
      </p:sp>
    </p:spTree>
    <p:extLst>
      <p:ext uri="{BB962C8B-B14F-4D97-AF65-F5344CB8AC3E}">
        <p14:creationId xmlns:p14="http://schemas.microsoft.com/office/powerpoint/2010/main" val="193193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F84A-2EA8-4949-9179-6A948F0E7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49423-04F6-814E-8BEF-1BD4881B2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7BEEE0-4E19-A94C-A56F-9BC607F1B16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7E0AE6FE-1A97-AE49-9587-AD5BC50A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Time Borrowing Example</a:t>
            </a:r>
          </a:p>
        </p:txBody>
      </p:sp>
      <p:graphicFrame>
        <p:nvGraphicFramePr>
          <p:cNvPr id="575491" name="Object 3">
            <a:extLst>
              <a:ext uri="{FF2B5EF4-FFF2-40B4-BE49-F238E27FC236}">
                <a16:creationId xmlns:a16="http://schemas.microsoft.com/office/drawing/2014/main" id="{060E7327-D16C-384D-8EB9-146BBE2536B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676525" y="1524000"/>
          <a:ext cx="68389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4" imgW="26517600" imgH="17703800" progId="Visio.Drawing.6">
                  <p:embed/>
                </p:oleObj>
              </mc:Choice>
              <mc:Fallback>
                <p:oleObj name="VISIO" r:id="rId4" imgW="26517600" imgH="17703800" progId="Visio.Drawing.6">
                  <p:embed/>
                  <p:pic>
                    <p:nvPicPr>
                      <p:cNvPr id="575491" name="Object 3">
                        <a:extLst>
                          <a:ext uri="{FF2B5EF4-FFF2-40B4-BE49-F238E27FC236}">
                            <a16:creationId xmlns:a16="http://schemas.microsoft.com/office/drawing/2014/main" id="{060E7327-D16C-384D-8EB9-146BBE253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524000"/>
                        <a:ext cx="683895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04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F1D5926-4EBC-AC4A-BC44-50BB86E040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3975758-C35E-1D42-AAEE-42C2AE7FE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622D0-D2CB-EE4E-8C33-2461DBD341B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560213C9-102D-1E4E-A728-C072DA41A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Much Borrowing?</a:t>
            </a:r>
          </a:p>
        </p:txBody>
      </p:sp>
      <p:graphicFrame>
        <p:nvGraphicFramePr>
          <p:cNvPr id="576516" name="Object 4">
            <a:extLst>
              <a:ext uri="{FF2B5EF4-FFF2-40B4-BE49-F238E27FC236}">
                <a16:creationId xmlns:a16="http://schemas.microsoft.com/office/drawing/2014/main" id="{17D1215D-1754-C747-BFFF-701D006B0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76401"/>
          <a:ext cx="4408488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4" imgW="20980400" imgH="14109700" progId="Visio.Drawing.6">
                  <p:embed/>
                </p:oleObj>
              </mc:Choice>
              <mc:Fallback>
                <p:oleObj name="VISIO" r:id="rId4" imgW="20980400" imgH="14109700" progId="Visio.Drawing.6">
                  <p:embed/>
                  <p:pic>
                    <p:nvPicPr>
                      <p:cNvPr id="576516" name="Object 4">
                        <a:extLst>
                          <a:ext uri="{FF2B5EF4-FFF2-40B4-BE49-F238E27FC236}">
                            <a16:creationId xmlns:a16="http://schemas.microsoft.com/office/drawing/2014/main" id="{17D1215D-1754-C747-BFFF-701D006B0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1"/>
                        <a:ext cx="4408488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8" name="Object 6">
            <a:extLst>
              <a:ext uri="{FF2B5EF4-FFF2-40B4-BE49-F238E27FC236}">
                <a16:creationId xmlns:a16="http://schemas.microsoft.com/office/drawing/2014/main" id="{1147D443-89A7-7B42-8028-8E0F018CA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1"/>
          <a:ext cx="28257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40373300" imgH="9067800" progId="Equation.DSMT4">
                  <p:embed/>
                </p:oleObj>
              </mc:Choice>
              <mc:Fallback>
                <p:oleObj name="Equation" r:id="rId6" imgW="40373300" imgH="9067800" progId="Equation.DSMT4">
                  <p:embed/>
                  <p:pic>
                    <p:nvPicPr>
                      <p:cNvPr id="576518" name="Object 6">
                        <a:extLst>
                          <a:ext uri="{FF2B5EF4-FFF2-40B4-BE49-F238E27FC236}">
                            <a16:creationId xmlns:a16="http://schemas.microsoft.com/office/drawing/2014/main" id="{1147D443-89A7-7B42-8028-8E0F018CA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1"/>
                        <a:ext cx="28257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9" name="Text Box 7">
            <a:extLst>
              <a:ext uri="{FF2B5EF4-FFF2-40B4-BE49-F238E27FC236}">
                <a16:creationId xmlns:a16="http://schemas.microsoft.com/office/drawing/2014/main" id="{A1EE8DB4-626C-1C48-9764-B2E08075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2-Phase Latches</a:t>
            </a:r>
          </a:p>
        </p:txBody>
      </p:sp>
      <p:graphicFrame>
        <p:nvGraphicFramePr>
          <p:cNvPr id="576520" name="Object 8">
            <a:extLst>
              <a:ext uri="{FF2B5EF4-FFF2-40B4-BE49-F238E27FC236}">
                <a16:creationId xmlns:a16="http://schemas.microsoft.com/office/drawing/2014/main" id="{AE807302-B908-A24A-AD79-2EF59C555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3733800"/>
          <a:ext cx="1698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24282400" imgH="5562600" progId="Equation.DSMT4">
                  <p:embed/>
                </p:oleObj>
              </mc:Choice>
              <mc:Fallback>
                <p:oleObj name="Equation" r:id="rId8" imgW="24282400" imgH="5562600" progId="Equation.DSMT4">
                  <p:embed/>
                  <p:pic>
                    <p:nvPicPr>
                      <p:cNvPr id="576520" name="Object 8">
                        <a:extLst>
                          <a:ext uri="{FF2B5EF4-FFF2-40B4-BE49-F238E27FC236}">
                            <a16:creationId xmlns:a16="http://schemas.microsoft.com/office/drawing/2014/main" id="{AE807302-B908-A24A-AD79-2EF59C555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733800"/>
                        <a:ext cx="16986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Text Box 9">
            <a:extLst>
              <a:ext uri="{FF2B5EF4-FFF2-40B4-BE49-F238E27FC236}">
                <a16:creationId xmlns:a16="http://schemas.microsoft.com/office/drawing/2014/main" id="{25F55A80-A7B0-044D-8EFD-E1476C57D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Pulsed Latches</a:t>
            </a:r>
          </a:p>
        </p:txBody>
      </p:sp>
    </p:spTree>
    <p:extLst>
      <p:ext uri="{BB962C8B-B14F-4D97-AF65-F5344CB8AC3E}">
        <p14:creationId xmlns:p14="http://schemas.microsoft.com/office/powerpoint/2010/main" val="28163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7CDA5-BC26-0F49-BB2C-37FD56B3D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A228F-E1EC-5546-B1E2-11F254126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9F964-1B57-D84F-8B54-7D79979F19E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13AB75DC-3F99-D74C-AEB6-9573467B1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Skew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1B544D73-F085-664D-9271-4E91FAB33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have assumed zero clock skew</a:t>
            </a:r>
          </a:p>
          <a:p>
            <a:r>
              <a:rPr lang="en-US" altLang="en-US"/>
              <a:t>Clocks really have uncertainty in arrival time</a:t>
            </a:r>
          </a:p>
          <a:p>
            <a:pPr lvl="1"/>
            <a:r>
              <a:rPr lang="en-US" altLang="en-US"/>
              <a:t>Decreases maximum propagation delay</a:t>
            </a:r>
          </a:p>
          <a:p>
            <a:pPr lvl="1"/>
            <a:r>
              <a:rPr lang="en-US" altLang="en-US"/>
              <a:t>Increases minimum contamination delay</a:t>
            </a:r>
          </a:p>
          <a:p>
            <a:pPr lvl="1"/>
            <a:r>
              <a:rPr lang="en-US" altLang="en-US"/>
              <a:t>Decreases time borrowing</a:t>
            </a:r>
          </a:p>
        </p:txBody>
      </p:sp>
    </p:spTree>
    <p:extLst>
      <p:ext uri="{BB962C8B-B14F-4D97-AF65-F5344CB8AC3E}">
        <p14:creationId xmlns:p14="http://schemas.microsoft.com/office/powerpoint/2010/main" val="405285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0C7548-362F-5A4C-A12E-0E308C7A3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34F50E-6C77-524C-BE68-64E2360B6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16AE7-FFB1-C04C-AF84-D76C4506203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622B27D4-748B-E04F-BE09-EA380A431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</a:t>
            </a:r>
          </a:p>
        </p:txBody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754E9D87-91F7-4C46-B8C7-3CF452253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Combinational logic</a:t>
            </a:r>
          </a:p>
          <a:p>
            <a:pPr lvl="1"/>
            <a:r>
              <a:rPr lang="en-US" altLang="en-US"/>
              <a:t>output depends on current inputs</a:t>
            </a:r>
          </a:p>
          <a:p>
            <a:r>
              <a:rPr lang="en-US" altLang="en-US" i="1"/>
              <a:t>Sequential logic</a:t>
            </a:r>
          </a:p>
          <a:p>
            <a:pPr lvl="1"/>
            <a:r>
              <a:rPr lang="en-US" altLang="en-US"/>
              <a:t>output depends on current and previous inputs</a:t>
            </a:r>
          </a:p>
          <a:p>
            <a:pPr lvl="1"/>
            <a:r>
              <a:rPr lang="en-US" altLang="en-US"/>
              <a:t>Requires separating previous, current, future</a:t>
            </a:r>
          </a:p>
          <a:p>
            <a:pPr lvl="1"/>
            <a:r>
              <a:rPr lang="en-US" altLang="en-US"/>
              <a:t>Called </a:t>
            </a:r>
            <a:r>
              <a:rPr lang="en-US" altLang="en-US" i="1"/>
              <a:t>state</a:t>
            </a:r>
            <a:r>
              <a:rPr lang="en-US" altLang="en-US"/>
              <a:t> or </a:t>
            </a:r>
            <a:r>
              <a:rPr lang="en-US" altLang="en-US" i="1"/>
              <a:t>tokens</a:t>
            </a:r>
          </a:p>
          <a:p>
            <a:pPr lvl="1"/>
            <a:r>
              <a:rPr lang="en-US" altLang="en-US"/>
              <a:t>Ex: FSM, pipeline</a:t>
            </a:r>
          </a:p>
        </p:txBody>
      </p:sp>
      <p:graphicFrame>
        <p:nvGraphicFramePr>
          <p:cNvPr id="540677" name="Object 5">
            <a:extLst>
              <a:ext uri="{FF2B5EF4-FFF2-40B4-BE49-F238E27FC236}">
                <a16:creationId xmlns:a16="http://schemas.microsoft.com/office/drawing/2014/main" id="{F8E6B10C-BEF2-CE4E-BEE7-B5276557E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495800"/>
          <a:ext cx="7696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28765500" imgH="6121400" progId="Visio.Drawing.6">
                  <p:embed/>
                </p:oleObj>
              </mc:Choice>
              <mc:Fallback>
                <p:oleObj name="VISIO" r:id="rId4" imgW="28765500" imgH="6121400" progId="Visio.Drawing.6">
                  <p:embed/>
                  <p:pic>
                    <p:nvPicPr>
                      <p:cNvPr id="540677" name="Object 5">
                        <a:extLst>
                          <a:ext uri="{FF2B5EF4-FFF2-40B4-BE49-F238E27FC236}">
                            <a16:creationId xmlns:a16="http://schemas.microsoft.com/office/drawing/2014/main" id="{F8E6B10C-BEF2-CE4E-BEE7-B5276557E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76962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15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4C2445-24AC-2446-96A7-BD4F96149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6BCC68E-0D7D-5249-A643-7A71A944F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BE4FB-1892-FC4A-855A-367422DD000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FFC22A74-0762-0444-9AD3-617177BA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Skew: Flip-Flops</a:t>
            </a:r>
          </a:p>
        </p:txBody>
      </p:sp>
      <p:graphicFrame>
        <p:nvGraphicFramePr>
          <p:cNvPr id="577540" name="Object 4">
            <a:extLst>
              <a:ext uri="{FF2B5EF4-FFF2-40B4-BE49-F238E27FC236}">
                <a16:creationId xmlns:a16="http://schemas.microsoft.com/office/drawing/2014/main" id="{3CFA853C-3928-D247-BE1B-27C5FEFAD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6476" y="1524000"/>
          <a:ext cx="39020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VISIO" r:id="rId4" imgW="24282400" imgH="27952700" progId="Visio.Drawing.6">
                  <p:embed/>
                </p:oleObj>
              </mc:Choice>
              <mc:Fallback>
                <p:oleObj name="VISIO" r:id="rId4" imgW="24282400" imgH="27952700" progId="Visio.Drawing.6">
                  <p:embed/>
                  <p:pic>
                    <p:nvPicPr>
                      <p:cNvPr id="577540" name="Object 4">
                        <a:extLst>
                          <a:ext uri="{FF2B5EF4-FFF2-40B4-BE49-F238E27FC236}">
                            <a16:creationId xmlns:a16="http://schemas.microsoft.com/office/drawing/2014/main" id="{3CFA853C-3928-D247-BE1B-27C5FEFAD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6" y="1524000"/>
                        <a:ext cx="39020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2" name="Object 6">
            <a:extLst>
              <a:ext uri="{FF2B5EF4-FFF2-40B4-BE49-F238E27FC236}">
                <a16:creationId xmlns:a16="http://schemas.microsoft.com/office/drawing/2014/main" id="{987E5B4B-9473-924F-9486-19FA664C9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1"/>
          <a:ext cx="2743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39204900" imgH="16967200" progId="Equation.DSMT4">
                  <p:embed/>
                </p:oleObj>
              </mc:Choice>
              <mc:Fallback>
                <p:oleObj name="Equation" r:id="rId6" imgW="39204900" imgH="16967200" progId="Equation.DSMT4">
                  <p:embed/>
                  <p:pic>
                    <p:nvPicPr>
                      <p:cNvPr id="577542" name="Object 6">
                        <a:extLst>
                          <a:ext uri="{FF2B5EF4-FFF2-40B4-BE49-F238E27FC236}">
                            <a16:creationId xmlns:a16="http://schemas.microsoft.com/office/drawing/2014/main" id="{987E5B4B-9473-924F-9486-19FA664C9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1"/>
                        <a:ext cx="2743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10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F3865CD-06C3-7349-B1F9-B565D5660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F35C30D-7556-5648-B4DA-57AC30918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9642C-7F91-BA4A-B0E3-035A1DAB567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8562" name="Rectangle 1026">
            <a:extLst>
              <a:ext uri="{FF2B5EF4-FFF2-40B4-BE49-F238E27FC236}">
                <a16:creationId xmlns:a16="http://schemas.microsoft.com/office/drawing/2014/main" id="{D70F9F1B-F7E2-B149-A2AA-D0CE1C54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Skew: Latches</a:t>
            </a:r>
          </a:p>
        </p:txBody>
      </p:sp>
      <p:graphicFrame>
        <p:nvGraphicFramePr>
          <p:cNvPr id="578565" name="Object 1029">
            <a:extLst>
              <a:ext uri="{FF2B5EF4-FFF2-40B4-BE49-F238E27FC236}">
                <a16:creationId xmlns:a16="http://schemas.microsoft.com/office/drawing/2014/main" id="{42A2ED68-2629-EE48-8330-A3563A472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676401"/>
          <a:ext cx="371633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VISIO" r:id="rId4" imgW="22313900" imgH="8661400" progId="Visio.Drawing.6">
                  <p:embed/>
                </p:oleObj>
              </mc:Choice>
              <mc:Fallback>
                <p:oleObj name="VISIO" r:id="rId4" imgW="22313900" imgH="8661400" progId="Visio.Drawing.6">
                  <p:embed/>
                  <p:pic>
                    <p:nvPicPr>
                      <p:cNvPr id="578565" name="Object 1029">
                        <a:extLst>
                          <a:ext uri="{FF2B5EF4-FFF2-40B4-BE49-F238E27FC236}">
                            <a16:creationId xmlns:a16="http://schemas.microsoft.com/office/drawing/2014/main" id="{42A2ED68-2629-EE48-8330-A3563A472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1"/>
                        <a:ext cx="371633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66" name="Object 1030">
            <a:extLst>
              <a:ext uri="{FF2B5EF4-FFF2-40B4-BE49-F238E27FC236}">
                <a16:creationId xmlns:a16="http://schemas.microsoft.com/office/drawing/2014/main" id="{854F0886-2D36-6A43-9F83-5C47ABA52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1"/>
          <a:ext cx="346075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49441100" imgH="27800300" progId="Equation.DSMT4">
                  <p:embed/>
                </p:oleObj>
              </mc:Choice>
              <mc:Fallback>
                <p:oleObj name="Equation" r:id="rId6" imgW="49441100" imgH="27800300" progId="Equation.DSMT4">
                  <p:embed/>
                  <p:pic>
                    <p:nvPicPr>
                      <p:cNvPr id="578566" name="Object 1030">
                        <a:extLst>
                          <a:ext uri="{FF2B5EF4-FFF2-40B4-BE49-F238E27FC236}">
                            <a16:creationId xmlns:a16="http://schemas.microsoft.com/office/drawing/2014/main" id="{854F0886-2D36-6A43-9F83-5C47ABA52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1"/>
                        <a:ext cx="346075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67" name="Text Box 1031">
            <a:extLst>
              <a:ext uri="{FF2B5EF4-FFF2-40B4-BE49-F238E27FC236}">
                <a16:creationId xmlns:a16="http://schemas.microsoft.com/office/drawing/2014/main" id="{21A0AE1A-6D31-1743-B56C-AF4FB6C3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2-Phase Latches</a:t>
            </a:r>
          </a:p>
        </p:txBody>
      </p:sp>
      <p:graphicFrame>
        <p:nvGraphicFramePr>
          <p:cNvPr id="578568" name="Object 1032">
            <a:extLst>
              <a:ext uri="{FF2B5EF4-FFF2-40B4-BE49-F238E27FC236}">
                <a16:creationId xmlns:a16="http://schemas.microsoft.com/office/drawing/2014/main" id="{BF7937B4-636B-ED40-A81F-0EDA901E9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343400"/>
          <a:ext cx="411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58801000" imgH="25158700" progId="Equation.DSMT4">
                  <p:embed/>
                </p:oleObj>
              </mc:Choice>
              <mc:Fallback>
                <p:oleObj name="Equation" r:id="rId8" imgW="58801000" imgH="25158700" progId="Equation.DSMT4">
                  <p:embed/>
                  <p:pic>
                    <p:nvPicPr>
                      <p:cNvPr id="578568" name="Object 1032">
                        <a:extLst>
                          <a:ext uri="{FF2B5EF4-FFF2-40B4-BE49-F238E27FC236}">
                            <a16:creationId xmlns:a16="http://schemas.microsoft.com/office/drawing/2014/main" id="{BF7937B4-636B-ED40-A81F-0EDA901E9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411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69" name="Text Box 1033">
            <a:extLst>
              <a:ext uri="{FF2B5EF4-FFF2-40B4-BE49-F238E27FC236}">
                <a16:creationId xmlns:a16="http://schemas.microsoft.com/office/drawing/2014/main" id="{F6029991-F554-EA4F-B4F1-D3561851A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624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Pulsed Latches</a:t>
            </a:r>
          </a:p>
        </p:txBody>
      </p:sp>
    </p:spTree>
    <p:extLst>
      <p:ext uri="{BB962C8B-B14F-4D97-AF65-F5344CB8AC3E}">
        <p14:creationId xmlns:p14="http://schemas.microsoft.com/office/powerpoint/2010/main" val="58420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5D05-65D2-3E46-9E2D-00DE285C3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02AD-1483-0F4F-A420-444D0DE0E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2F4D6-8C2C-8C48-8DB0-75ABE2245A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784A5117-7F2C-7D45-8F28-BB8F48411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Two-Phase Clocking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655393B9-2ECE-C040-AF68-25C6AFD84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setup times are violated, reduce clock speed</a:t>
            </a:r>
          </a:p>
          <a:p>
            <a:r>
              <a:rPr lang="en-US" altLang="en-US"/>
              <a:t>If hold times are violated, chip fails at any speed</a:t>
            </a:r>
          </a:p>
          <a:p>
            <a:r>
              <a:rPr lang="en-US" altLang="en-US"/>
              <a:t>In this class, working chips are most important</a:t>
            </a:r>
          </a:p>
          <a:p>
            <a:pPr lvl="1"/>
            <a:r>
              <a:rPr lang="en-US" altLang="en-US"/>
              <a:t>No tools to analyze clock skew</a:t>
            </a:r>
          </a:p>
          <a:p>
            <a:r>
              <a:rPr lang="en-US" altLang="en-US"/>
              <a:t>An easy way to guarantee hold times is to use 2-phase latches with big nonoverlap times</a:t>
            </a:r>
          </a:p>
          <a:p>
            <a:r>
              <a:rPr lang="en-US" altLang="en-US"/>
              <a:t>Call these clocks </a:t>
            </a:r>
            <a:r>
              <a:rPr lang="en-US" altLang="en-US">
                <a:latin typeface="Symbol" pitchFamily="2" charset="2"/>
              </a:rPr>
              <a:t>f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>
                <a:latin typeface="Symbol" pitchFamily="2" charset="2"/>
              </a:rPr>
              <a:t>f</a:t>
            </a:r>
            <a:r>
              <a:rPr lang="en-US" altLang="en-US" baseline="-25000"/>
              <a:t>2</a:t>
            </a:r>
            <a:r>
              <a:rPr lang="en-US" altLang="en-US"/>
              <a:t> (ph1, ph2)</a:t>
            </a:r>
          </a:p>
        </p:txBody>
      </p:sp>
    </p:spTree>
    <p:extLst>
      <p:ext uri="{BB962C8B-B14F-4D97-AF65-F5344CB8AC3E}">
        <p14:creationId xmlns:p14="http://schemas.microsoft.com/office/powerpoint/2010/main" val="348759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7637F1-345E-3847-8593-603D59883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967EF8-265B-504C-8598-FBE10F087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D29126-8DFA-1B4C-BE2A-7803C0085F9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AC7F8B32-B2AA-8447-AE9E-FEBE7B610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Flip-Flop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E05E0D18-9577-2C47-9528-5028C8E49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263" y="1905000"/>
            <a:ext cx="9720073" cy="4023360"/>
          </a:xfrm>
        </p:spPr>
        <p:txBody>
          <a:bodyPr/>
          <a:lstStyle/>
          <a:p>
            <a:r>
              <a:rPr lang="en-US" altLang="en-US" dirty="0"/>
              <a:t>Past years used flip-flop with nonoverlapping clocks</a:t>
            </a:r>
          </a:p>
          <a:p>
            <a:pPr lvl="1"/>
            <a:r>
              <a:rPr lang="en-US" altLang="en-US" dirty="0"/>
              <a:t>Slow – nonoverlap adds to setup time</a:t>
            </a:r>
          </a:p>
          <a:p>
            <a:pPr lvl="1"/>
            <a:r>
              <a:rPr lang="en-US" altLang="en-US" dirty="0"/>
              <a:t>But no hold times</a:t>
            </a:r>
          </a:p>
          <a:p>
            <a:r>
              <a:rPr lang="en-US" altLang="en-US" dirty="0"/>
              <a:t>In industry, use a better timing analyzer</a:t>
            </a:r>
          </a:p>
          <a:p>
            <a:pPr lvl="1"/>
            <a:r>
              <a:rPr lang="en-US" altLang="en-US" dirty="0"/>
              <a:t>Add buffers to slow signals if hold time is at risk</a:t>
            </a:r>
          </a:p>
        </p:txBody>
      </p:sp>
      <p:graphicFrame>
        <p:nvGraphicFramePr>
          <p:cNvPr id="580612" name="Object 4">
            <a:extLst>
              <a:ext uri="{FF2B5EF4-FFF2-40B4-BE49-F238E27FC236}">
                <a16:creationId xmlns:a16="http://schemas.microsoft.com/office/drawing/2014/main" id="{E9C003E4-A596-F149-9007-DB98D3BCA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733801"/>
          <a:ext cx="48006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VISIO" r:id="rId4" imgW="15265400" imgH="7213600" progId="Visio.Drawing.6">
                  <p:embed/>
                </p:oleObj>
              </mc:Choice>
              <mc:Fallback>
                <p:oleObj name="VISIO" r:id="rId4" imgW="15265400" imgH="7213600" progId="Visio.Drawing.6">
                  <p:embed/>
                  <p:pic>
                    <p:nvPicPr>
                      <p:cNvPr id="580612" name="Object 4">
                        <a:extLst>
                          <a:ext uri="{FF2B5EF4-FFF2-40B4-BE49-F238E27FC236}">
                            <a16:creationId xmlns:a16="http://schemas.microsoft.com/office/drawing/2014/main" id="{E9C003E4-A596-F149-9007-DB98D3BCA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1"/>
                        <a:ext cx="48006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435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7351-E495-F840-971C-2D43BBCE6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9F00-2D7D-3541-A7B1-D712E25FD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D8865-5258-0544-84D3-459C117CDF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3E3C6C99-F9E8-CE4F-BA59-0EF562A61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Adaptive Sequencing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221160EE-55B2-CC40-B7C7-D7E2463853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524000"/>
            <a:ext cx="7772400" cy="4572000"/>
          </a:xfrm>
        </p:spPr>
        <p:txBody>
          <a:bodyPr/>
          <a:lstStyle/>
          <a:p>
            <a:r>
              <a:rPr lang="en-US" altLang="en-US" dirty="0"/>
              <a:t>Designers include timing margin</a:t>
            </a:r>
          </a:p>
          <a:p>
            <a:pPr lvl="1"/>
            <a:r>
              <a:rPr lang="en-US" altLang="en-US" dirty="0"/>
              <a:t>Voltage</a:t>
            </a:r>
          </a:p>
          <a:p>
            <a:pPr lvl="1"/>
            <a:r>
              <a:rPr lang="en-US" altLang="en-US" dirty="0"/>
              <a:t>Temperature</a:t>
            </a:r>
          </a:p>
          <a:p>
            <a:pPr lvl="1"/>
            <a:r>
              <a:rPr lang="en-US" altLang="en-US" dirty="0"/>
              <a:t>Process variation</a:t>
            </a:r>
          </a:p>
          <a:p>
            <a:pPr lvl="1"/>
            <a:r>
              <a:rPr lang="en-US" altLang="en-US" dirty="0"/>
              <a:t>Data dependency</a:t>
            </a:r>
          </a:p>
          <a:p>
            <a:pPr lvl="1"/>
            <a:r>
              <a:rPr lang="en-US" altLang="en-US" dirty="0"/>
              <a:t>Tool inaccuracies</a:t>
            </a:r>
          </a:p>
          <a:p>
            <a:r>
              <a:rPr lang="en-US" altLang="en-US" dirty="0"/>
              <a:t>Alternative: run faster and check for near failures</a:t>
            </a:r>
          </a:p>
          <a:p>
            <a:pPr lvl="1"/>
            <a:r>
              <a:rPr lang="en-US" altLang="en-US" dirty="0"/>
              <a:t>Idea introduced as “Razor”</a:t>
            </a:r>
          </a:p>
          <a:p>
            <a:pPr lvl="2"/>
            <a:r>
              <a:rPr lang="en-US" altLang="en-US" dirty="0"/>
              <a:t>Increase frequency until at the verge of error</a:t>
            </a:r>
          </a:p>
          <a:p>
            <a:pPr lvl="2"/>
            <a:r>
              <a:rPr lang="en-US" altLang="en-US" dirty="0"/>
              <a:t>Can reduce cycle time by ~30%</a:t>
            </a:r>
          </a:p>
        </p:txBody>
      </p:sp>
      <p:graphicFrame>
        <p:nvGraphicFramePr>
          <p:cNvPr id="654342" name="Object 6">
            <a:extLst>
              <a:ext uri="{FF2B5EF4-FFF2-40B4-BE49-F238E27FC236}">
                <a16:creationId xmlns:a16="http://schemas.microsoft.com/office/drawing/2014/main" id="{E8B5DFF4-300A-D744-B065-0A197885239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239001" y="1371600"/>
          <a:ext cx="2530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Visio" r:id="rId4" imgW="1727200" imgH="1917700" progId="Visio.Drawing.11">
                  <p:embed/>
                </p:oleObj>
              </mc:Choice>
              <mc:Fallback>
                <p:oleObj name="Visio" r:id="rId4" imgW="1727200" imgH="1917700" progId="Visio.Drawing.11">
                  <p:embed/>
                  <p:pic>
                    <p:nvPicPr>
                      <p:cNvPr id="654342" name="Object 6">
                        <a:extLst>
                          <a:ext uri="{FF2B5EF4-FFF2-40B4-BE49-F238E27FC236}">
                            <a16:creationId xmlns:a16="http://schemas.microsoft.com/office/drawing/2014/main" id="{E8B5DFF4-300A-D744-B065-0A1978852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1371600"/>
                        <a:ext cx="25304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39743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ED0E76E-CB74-7645-994C-C6CEA4CB5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795E56-C1AB-9543-8A63-048685A07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8781-C6E4-0840-888C-ADB1315DB2D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9DA438CC-B786-1A45-8D11-79F7D7C0B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9C234030-8E1A-694B-B85B-DAF271549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8" y="1674443"/>
            <a:ext cx="9720073" cy="4023360"/>
          </a:xfrm>
        </p:spPr>
        <p:txBody>
          <a:bodyPr/>
          <a:lstStyle/>
          <a:p>
            <a:r>
              <a:rPr lang="en-US" altLang="en-US" dirty="0"/>
              <a:t>Flip-Flops:</a:t>
            </a:r>
          </a:p>
          <a:p>
            <a:pPr lvl="1"/>
            <a:r>
              <a:rPr lang="en-US" altLang="en-US" dirty="0"/>
              <a:t>Very easy to use, supported by all tools</a:t>
            </a:r>
          </a:p>
          <a:p>
            <a:r>
              <a:rPr lang="en-US" altLang="en-US" dirty="0"/>
              <a:t>2-Phase Transparent Latches:</a:t>
            </a:r>
          </a:p>
          <a:p>
            <a:pPr lvl="1"/>
            <a:r>
              <a:rPr lang="en-US" altLang="en-US" dirty="0"/>
              <a:t>Lots of skew tolerance and time borrowing</a:t>
            </a:r>
          </a:p>
          <a:p>
            <a:r>
              <a:rPr lang="en-US" altLang="en-US" dirty="0"/>
              <a:t>Pulsed Latches:</a:t>
            </a:r>
          </a:p>
          <a:p>
            <a:pPr lvl="1"/>
            <a:r>
              <a:rPr lang="en-US" altLang="en-US" dirty="0"/>
              <a:t>Fast, some skew </a:t>
            </a:r>
            <a:r>
              <a:rPr lang="en-US" altLang="en-US" dirty="0" err="1"/>
              <a:t>tol</a:t>
            </a:r>
            <a:r>
              <a:rPr lang="en-US" altLang="en-US" dirty="0"/>
              <a:t> &amp; borrow, hold time risk</a:t>
            </a:r>
          </a:p>
        </p:txBody>
      </p:sp>
      <p:pic>
        <p:nvPicPr>
          <p:cNvPr id="581636" name="Picture 4">
            <a:extLst>
              <a:ext uri="{FF2B5EF4-FFF2-40B4-BE49-F238E27FC236}">
                <a16:creationId xmlns:a16="http://schemas.microsoft.com/office/drawing/2014/main" id="{9385B6BB-71FF-744D-85B3-680FF9A7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2426"/>
            <a:ext cx="76200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18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43AE7-ADC1-8448-9B89-85C28ADB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FE2B7-9A7F-1E4E-81D1-87E92FEAF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5EA32-B968-BD46-9C15-181308722CE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71249C5F-2A0E-2F49-AB58-A5E86CDD2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 Cont.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D2D825CE-69E2-944D-ABCC-CF73C2563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tokens moved through pipeline at constant speed, no sequencing elements would be necessary</a:t>
            </a:r>
          </a:p>
          <a:p>
            <a:r>
              <a:rPr lang="en-US" altLang="en-US"/>
              <a:t>Ex: fiber-optic cable</a:t>
            </a:r>
          </a:p>
          <a:p>
            <a:pPr lvl="1"/>
            <a:r>
              <a:rPr lang="en-US" altLang="en-US"/>
              <a:t>Light pulses (tokens) are sent down cable</a:t>
            </a:r>
          </a:p>
          <a:p>
            <a:pPr lvl="1"/>
            <a:r>
              <a:rPr lang="en-US" altLang="en-US"/>
              <a:t>Next pulse sent before first reaches end of cable</a:t>
            </a:r>
          </a:p>
          <a:p>
            <a:pPr lvl="1"/>
            <a:r>
              <a:rPr lang="en-US" altLang="en-US"/>
              <a:t>No need for hardware to separate pulses</a:t>
            </a:r>
          </a:p>
          <a:p>
            <a:pPr lvl="1"/>
            <a:r>
              <a:rPr lang="en-US" altLang="en-US"/>
              <a:t>But </a:t>
            </a:r>
            <a:r>
              <a:rPr lang="en-US" altLang="en-US" i="1"/>
              <a:t>dispersion</a:t>
            </a:r>
            <a:r>
              <a:rPr lang="en-US" altLang="en-US"/>
              <a:t> sets min time between pulses</a:t>
            </a:r>
          </a:p>
          <a:p>
            <a:r>
              <a:rPr lang="en-US" altLang="en-US"/>
              <a:t>This is called </a:t>
            </a:r>
            <a:r>
              <a:rPr lang="en-US" altLang="en-US" i="1"/>
              <a:t>wave pipelining</a:t>
            </a:r>
            <a:r>
              <a:rPr lang="en-US" altLang="en-US"/>
              <a:t> in circuits</a:t>
            </a:r>
          </a:p>
          <a:p>
            <a:r>
              <a:rPr lang="en-US" altLang="en-US"/>
              <a:t>In most circuits, dispersion is high</a:t>
            </a:r>
          </a:p>
          <a:p>
            <a:pPr lvl="1"/>
            <a:r>
              <a:rPr lang="en-US" altLang="en-US"/>
              <a:t>Delay fast tokens so they don’t catch slow ones.</a:t>
            </a:r>
          </a:p>
        </p:txBody>
      </p:sp>
    </p:spTree>
    <p:extLst>
      <p:ext uri="{BB962C8B-B14F-4D97-AF65-F5344CB8AC3E}">
        <p14:creationId xmlns:p14="http://schemas.microsoft.com/office/powerpoint/2010/main" val="37957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335DA-CFF5-0C4F-A81E-3024E4F4FC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134F-9AE9-AC42-B251-7DCDDFEE8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CE527-346E-B14A-B60A-96FA3CD53E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1FBBEA96-E27F-5547-86C8-6DCA37AA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 Overhead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07EAD014-1ACC-B042-BCBB-87B2D0314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flip-flops to delay fast tokens so they move through exactly one stage each cycle.</a:t>
            </a:r>
          </a:p>
          <a:p>
            <a:r>
              <a:rPr lang="en-US" altLang="en-US"/>
              <a:t>Inevitably adds some delay to the slow tokens</a:t>
            </a:r>
          </a:p>
          <a:p>
            <a:r>
              <a:rPr lang="en-US" altLang="en-US"/>
              <a:t>Makes circuit slower than just the logic delay</a:t>
            </a:r>
          </a:p>
          <a:p>
            <a:pPr lvl="1"/>
            <a:r>
              <a:rPr lang="en-US" altLang="en-US"/>
              <a:t>Called sequencing overhead</a:t>
            </a:r>
          </a:p>
          <a:p>
            <a:r>
              <a:rPr lang="en-US" altLang="en-US"/>
              <a:t>Some people call this clocking overhead</a:t>
            </a:r>
          </a:p>
          <a:p>
            <a:pPr lvl="1"/>
            <a:r>
              <a:rPr lang="en-US" altLang="en-US"/>
              <a:t>But it applies to asynchronous circuits too</a:t>
            </a:r>
          </a:p>
          <a:p>
            <a:pPr lvl="1"/>
            <a:r>
              <a:rPr lang="en-US" altLang="en-US"/>
              <a:t>Inevitable side effect of maintaining sequence</a:t>
            </a:r>
          </a:p>
        </p:txBody>
      </p:sp>
    </p:spTree>
    <p:extLst>
      <p:ext uri="{BB962C8B-B14F-4D97-AF65-F5344CB8AC3E}">
        <p14:creationId xmlns:p14="http://schemas.microsoft.com/office/powerpoint/2010/main" val="239208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494594-AAF2-0D47-9F06-3B8206DA19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3AF949-1827-7B48-8D9C-8B0B85F33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287BE-DE7A-F340-B8E4-975AA3ED41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182522A6-C476-5F42-A4CE-B9621F551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Sequencing Elements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92378543-6358-C64C-BA37-A4E549B7D2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848600" cy="4572000"/>
          </a:xfrm>
        </p:spPr>
        <p:txBody>
          <a:bodyPr/>
          <a:lstStyle/>
          <a:p>
            <a:r>
              <a:rPr lang="en-US" altLang="en-US" sz="2000" b="1"/>
              <a:t>Latch</a:t>
            </a:r>
            <a:r>
              <a:rPr lang="en-US" altLang="en-US" sz="2000"/>
              <a:t>: Level sensitive</a:t>
            </a:r>
          </a:p>
          <a:p>
            <a:pPr lvl="1"/>
            <a:r>
              <a:rPr lang="en-US" altLang="en-US" sz="2000"/>
              <a:t>a.k.a. transparent latch, D latch</a:t>
            </a:r>
          </a:p>
          <a:p>
            <a:r>
              <a:rPr lang="en-US" altLang="en-US" sz="2000" b="1"/>
              <a:t>Flip-flop</a:t>
            </a:r>
            <a:r>
              <a:rPr lang="en-US" altLang="en-US" sz="2000"/>
              <a:t>: edge triggered</a:t>
            </a:r>
          </a:p>
          <a:p>
            <a:pPr lvl="1"/>
            <a:r>
              <a:rPr lang="en-US" altLang="en-US" sz="2000"/>
              <a:t>A.k.a. master-slave flip-flop, D flip-flop, D register</a:t>
            </a:r>
          </a:p>
          <a:p>
            <a:r>
              <a:rPr lang="en-US" altLang="en-US" sz="2000"/>
              <a:t>Timing Diagrams</a:t>
            </a:r>
          </a:p>
          <a:p>
            <a:pPr lvl="1"/>
            <a:r>
              <a:rPr lang="en-US" altLang="en-US" sz="2000"/>
              <a:t>Transparent</a:t>
            </a:r>
          </a:p>
          <a:p>
            <a:pPr lvl="1"/>
            <a:r>
              <a:rPr lang="en-US" altLang="en-US" sz="2000"/>
              <a:t>Opaque</a:t>
            </a:r>
          </a:p>
          <a:p>
            <a:pPr lvl="1"/>
            <a:r>
              <a:rPr lang="en-US" altLang="en-US" sz="2000"/>
              <a:t>Edge-trigger</a:t>
            </a:r>
          </a:p>
        </p:txBody>
      </p:sp>
      <p:graphicFrame>
        <p:nvGraphicFramePr>
          <p:cNvPr id="557060" name="Object 4">
            <a:extLst>
              <a:ext uri="{FF2B5EF4-FFF2-40B4-BE49-F238E27FC236}">
                <a16:creationId xmlns:a16="http://schemas.microsoft.com/office/drawing/2014/main" id="{3555D4AB-7A6B-0E4C-9377-AA28D40CB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429000"/>
          <a:ext cx="30162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18110200" imgH="12877800" progId="Visio.Drawing.11">
                  <p:embed/>
                </p:oleObj>
              </mc:Choice>
              <mc:Fallback>
                <p:oleObj name="Visio" r:id="rId4" imgW="18110200" imgH="12877800" progId="Visio.Drawing.11">
                  <p:embed/>
                  <p:pic>
                    <p:nvPicPr>
                      <p:cNvPr id="557060" name="Object 4">
                        <a:extLst>
                          <a:ext uri="{FF2B5EF4-FFF2-40B4-BE49-F238E27FC236}">
                            <a16:creationId xmlns:a16="http://schemas.microsoft.com/office/drawing/2014/main" id="{3555D4AB-7A6B-0E4C-9377-AA28D40CB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301625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1" name="Object 5">
            <a:extLst>
              <a:ext uri="{FF2B5EF4-FFF2-40B4-BE49-F238E27FC236}">
                <a16:creationId xmlns:a16="http://schemas.microsoft.com/office/drawing/2014/main" id="{72E11890-3C92-B942-809A-A1B63714D43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248400" y="3429000"/>
          <a:ext cx="30162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18110200" imgH="12877800" progId="Visio.Drawing.11">
                  <p:embed/>
                </p:oleObj>
              </mc:Choice>
              <mc:Fallback>
                <p:oleObj name="Visio" r:id="rId6" imgW="18110200" imgH="12877800" progId="Visio.Drawing.11">
                  <p:embed/>
                  <p:pic>
                    <p:nvPicPr>
                      <p:cNvPr id="557061" name="Object 5">
                        <a:extLst>
                          <a:ext uri="{FF2B5EF4-FFF2-40B4-BE49-F238E27FC236}">
                            <a16:creationId xmlns:a16="http://schemas.microsoft.com/office/drawing/2014/main" id="{72E11890-3C92-B942-809A-A1B63714D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3016250" cy="2146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2760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C3FC9B-F64B-A44E-B7C8-114B259BE9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11: Sequential Circuits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1A33C8C7-E07D-584B-8E15-4F73CF0CC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23DF7-E86E-6F4A-8029-236642BBD01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B1551DF4-6640-5740-9B23-A0BE7F53B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C6CBF176-A4F8-E84D-A6DE-F36666EC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Pass Transistor Latch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+	Tiny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+	Low clock load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</a:t>
            </a:r>
            <a:r>
              <a:rPr lang="en-US" altLang="en-US" baseline="-25000" dirty="0"/>
              <a:t>t</a:t>
            </a:r>
            <a:r>
              <a:rPr lang="en-US" altLang="en-US" dirty="0"/>
              <a:t> drop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nonrestoring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backdriving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output noise sensitivity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dynamic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diffusion input</a:t>
            </a:r>
          </a:p>
        </p:txBody>
      </p:sp>
      <p:graphicFrame>
        <p:nvGraphicFramePr>
          <p:cNvPr id="558085" name="Object 5">
            <a:extLst>
              <a:ext uri="{FF2B5EF4-FFF2-40B4-BE49-F238E27FC236}">
                <a16:creationId xmlns:a16="http://schemas.microsoft.com/office/drawing/2014/main" id="{B25D33C8-A168-6A42-A65F-8EF839584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828800"/>
          <a:ext cx="20574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4292600" imgH="3086100" progId="Visio.Drawing.6">
                  <p:embed/>
                </p:oleObj>
              </mc:Choice>
              <mc:Fallback>
                <p:oleObj name="VISIO" r:id="rId4" imgW="4292600" imgH="3086100" progId="Visio.Drawing.6">
                  <p:embed/>
                  <p:pic>
                    <p:nvPicPr>
                      <p:cNvPr id="558085" name="Object 5">
                        <a:extLst>
                          <a:ext uri="{FF2B5EF4-FFF2-40B4-BE49-F238E27FC236}">
                            <a16:creationId xmlns:a16="http://schemas.microsoft.com/office/drawing/2014/main" id="{B25D33C8-A168-6A42-A65F-8EF839584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0574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6" name="Text Box 6">
            <a:extLst>
              <a:ext uri="{FF2B5EF4-FFF2-40B4-BE49-F238E27FC236}">
                <a16:creationId xmlns:a16="http://schemas.microsoft.com/office/drawing/2014/main" id="{B148A9E3-5EF0-A148-B927-42F5E206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274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Used in 1970’s</a:t>
            </a:r>
          </a:p>
        </p:txBody>
      </p:sp>
      <p:sp>
        <p:nvSpPr>
          <p:cNvPr id="558087" name="Rectangle 7">
            <a:extLst>
              <a:ext uri="{FF2B5EF4-FFF2-40B4-BE49-F238E27FC236}">
                <a16:creationId xmlns:a16="http://schemas.microsoft.com/office/drawing/2014/main" id="{0E88781D-E6CC-1449-8825-3C5B1AA3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781300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>
            <a:extLst>
              <a:ext uri="{FF2B5EF4-FFF2-40B4-BE49-F238E27FC236}">
                <a16:creationId xmlns:a16="http://schemas.microsoft.com/office/drawing/2014/main" id="{47211865-32B1-6947-9720-1F0912BE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72968"/>
            <a:ext cx="3352800" cy="5491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>
            <a:extLst>
              <a:ext uri="{FF2B5EF4-FFF2-40B4-BE49-F238E27FC236}">
                <a16:creationId xmlns:a16="http://schemas.microsoft.com/office/drawing/2014/main" id="{21D1E782-2F14-0647-A235-A16BC288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95" y="4248662"/>
            <a:ext cx="3352800" cy="291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>
            <a:extLst>
              <a:ext uri="{FF2B5EF4-FFF2-40B4-BE49-F238E27FC236}">
                <a16:creationId xmlns:a16="http://schemas.microsoft.com/office/drawing/2014/main" id="{65D9B281-7294-8145-8585-2B4327AA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3" y="4588101"/>
            <a:ext cx="3352800" cy="270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>
            <a:extLst>
              <a:ext uri="{FF2B5EF4-FFF2-40B4-BE49-F238E27FC236}">
                <a16:creationId xmlns:a16="http://schemas.microsoft.com/office/drawing/2014/main" id="{E037DFB4-E7D1-6348-B9E9-5437C86A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73" y="4911223"/>
            <a:ext cx="3352800" cy="270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>
            <a:extLst>
              <a:ext uri="{FF2B5EF4-FFF2-40B4-BE49-F238E27FC236}">
                <a16:creationId xmlns:a16="http://schemas.microsoft.com/office/drawing/2014/main" id="{4D7B2F8A-A6FF-4A4B-B934-E8F029D2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3" y="5238983"/>
            <a:ext cx="3352800" cy="270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>
            <a:extLst>
              <a:ext uri="{FF2B5EF4-FFF2-40B4-BE49-F238E27FC236}">
                <a16:creationId xmlns:a16="http://schemas.microsoft.com/office/drawing/2014/main" id="{3E7A22C2-51BF-6E47-A7F0-E9B92B6A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522" y="5571815"/>
            <a:ext cx="3352800" cy="256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>
            <a:extLst>
              <a:ext uri="{FF2B5EF4-FFF2-40B4-BE49-F238E27FC236}">
                <a16:creationId xmlns:a16="http://schemas.microsoft.com/office/drawing/2014/main" id="{C8809011-CE0B-F342-8FE5-1EBCC38D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843796"/>
            <a:ext cx="3352800" cy="374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58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558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58022C-9F2C-5844-9E3D-E67CB6EEE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D4C86F5-4CD8-5041-948F-906C72608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FB392-2C05-394B-810C-641B6F23E73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5DA0CF87-108C-E446-B2F8-CAD6D6000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35C5EC88-A915-4E4E-A35D-BC8D01DDD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Transmission gate</a:t>
            </a:r>
          </a:p>
          <a:p>
            <a:pPr lvl="1">
              <a:buFontTx/>
              <a:buNone/>
            </a:pPr>
            <a:r>
              <a:rPr lang="en-US" altLang="en-US"/>
              <a:t>+	No V</a:t>
            </a:r>
            <a:r>
              <a:rPr lang="en-US" altLang="en-US" baseline="-25000"/>
              <a:t>t</a:t>
            </a:r>
            <a:r>
              <a:rPr lang="en-US" altLang="en-US"/>
              <a:t> drop</a:t>
            </a:r>
          </a:p>
          <a:p>
            <a:pPr lvl="1">
              <a:buFontTx/>
              <a:buNone/>
            </a:pPr>
            <a:r>
              <a:rPr lang="en-US" altLang="en-US"/>
              <a:t>- 	Requires inverted clock</a:t>
            </a:r>
          </a:p>
        </p:txBody>
      </p:sp>
      <p:graphicFrame>
        <p:nvGraphicFramePr>
          <p:cNvPr id="583684" name="Object 4">
            <a:extLst>
              <a:ext uri="{FF2B5EF4-FFF2-40B4-BE49-F238E27FC236}">
                <a16:creationId xmlns:a16="http://schemas.microsoft.com/office/drawing/2014/main" id="{C6F91EFF-EA38-0842-979A-9A6727275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1752600"/>
          <a:ext cx="16938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4292600" imgH="4622800" progId="Visio.Drawing.6">
                  <p:embed/>
                </p:oleObj>
              </mc:Choice>
              <mc:Fallback>
                <p:oleObj name="VISIO" r:id="rId4" imgW="4292600" imgH="4622800" progId="Visio.Drawing.6">
                  <p:embed/>
                  <p:pic>
                    <p:nvPicPr>
                      <p:cNvPr id="583684" name="Object 4">
                        <a:extLst>
                          <a:ext uri="{FF2B5EF4-FFF2-40B4-BE49-F238E27FC236}">
                            <a16:creationId xmlns:a16="http://schemas.microsoft.com/office/drawing/2014/main" id="{C6F91EFF-EA38-0842-979A-9A6727275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752600"/>
                        <a:ext cx="16938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5" name="Rectangle 5">
            <a:extLst>
              <a:ext uri="{FF2B5EF4-FFF2-40B4-BE49-F238E27FC236}">
                <a16:creationId xmlns:a16="http://schemas.microsoft.com/office/drawing/2014/main" id="{B5CFBA79-2C57-9841-B910-6DB7D399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7426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686" name="Rectangle 6">
            <a:extLst>
              <a:ext uri="{FF2B5EF4-FFF2-40B4-BE49-F238E27FC236}">
                <a16:creationId xmlns:a16="http://schemas.microsoft.com/office/drawing/2014/main" id="{4F4A7AE1-6835-F64A-BE06-BB3D011D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54626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C3D7208-CA9A-B34D-BDC0-28C7CECC4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11: Sequential Circuits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2C0202B-A93C-3741-AF07-09426F623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9357A-CE89-574B-BE2D-4B5803E5023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F3EE0546-59A6-4E43-BE7D-7783B704D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Latch Design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E91587D2-9012-9D41-95BF-E9DA5A5A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Inverting buffer</a:t>
            </a:r>
          </a:p>
          <a:p>
            <a:pPr lvl="1">
              <a:buFontTx/>
              <a:buNone/>
            </a:pPr>
            <a:r>
              <a:rPr lang="en-US" altLang="en-US" dirty="0"/>
              <a:t>+	Restoring</a:t>
            </a:r>
          </a:p>
          <a:p>
            <a:pPr lvl="1">
              <a:buFontTx/>
              <a:buNone/>
            </a:pPr>
            <a:r>
              <a:rPr lang="en-US" altLang="en-US" dirty="0"/>
              <a:t>+	No </a:t>
            </a:r>
            <a:r>
              <a:rPr lang="en-US" altLang="en-US" dirty="0" err="1"/>
              <a:t>backdriving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+	Fixes either</a:t>
            </a:r>
          </a:p>
          <a:p>
            <a:pPr lvl="2"/>
            <a:r>
              <a:rPr lang="en-US" altLang="en-US" dirty="0"/>
              <a:t>Output noise sensitivity</a:t>
            </a:r>
          </a:p>
          <a:p>
            <a:pPr lvl="2"/>
            <a:r>
              <a:rPr lang="en-US" altLang="en-US" dirty="0"/>
              <a:t>Or diffusion input</a:t>
            </a:r>
          </a:p>
          <a:p>
            <a:pPr lvl="1"/>
            <a:r>
              <a:rPr lang="en-US" altLang="en-US" dirty="0"/>
              <a:t>Inverted output</a:t>
            </a:r>
          </a:p>
        </p:txBody>
      </p:sp>
      <p:graphicFrame>
        <p:nvGraphicFramePr>
          <p:cNvPr id="584708" name="Object 4">
            <a:extLst>
              <a:ext uri="{FF2B5EF4-FFF2-40B4-BE49-F238E27FC236}">
                <a16:creationId xmlns:a16="http://schemas.microsoft.com/office/drawing/2014/main" id="{FFF8B486-E3EC-7146-BFDF-F8147B51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600200"/>
          <a:ext cx="22733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6769100" imgH="8394700" progId="Visio.Drawing.6">
                  <p:embed/>
                </p:oleObj>
              </mc:Choice>
              <mc:Fallback>
                <p:oleObj name="VISIO" r:id="rId4" imgW="6769100" imgH="8394700" progId="Visio.Drawing.6">
                  <p:embed/>
                  <p:pic>
                    <p:nvPicPr>
                      <p:cNvPr id="584708" name="Object 4">
                        <a:extLst>
                          <a:ext uri="{FF2B5EF4-FFF2-40B4-BE49-F238E27FC236}">
                            <a16:creationId xmlns:a16="http://schemas.microsoft.com/office/drawing/2014/main" id="{FFF8B486-E3EC-7146-BFDF-F8147B513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22733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09" name="Rectangle 5">
            <a:extLst>
              <a:ext uri="{FF2B5EF4-FFF2-40B4-BE49-F238E27FC236}">
                <a16:creationId xmlns:a16="http://schemas.microsoft.com/office/drawing/2014/main" id="{D7B569D4-D0AF-6345-B824-FCAB0914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18232"/>
            <a:ext cx="3352800" cy="3114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0" name="Rectangle 6">
            <a:extLst>
              <a:ext uri="{FF2B5EF4-FFF2-40B4-BE49-F238E27FC236}">
                <a16:creationId xmlns:a16="http://schemas.microsoft.com/office/drawing/2014/main" id="{B58BFA6B-869D-EF4E-8B85-2DDC5F5F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29657"/>
            <a:ext cx="3352800" cy="314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1" name="Rectangle 7">
            <a:extLst>
              <a:ext uri="{FF2B5EF4-FFF2-40B4-BE49-F238E27FC236}">
                <a16:creationId xmlns:a16="http://schemas.microsoft.com/office/drawing/2014/main" id="{97621C33-F10C-964F-94DB-19D1E415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32" y="3294094"/>
            <a:ext cx="3352800" cy="3358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2" name="Rectangle 8">
            <a:extLst>
              <a:ext uri="{FF2B5EF4-FFF2-40B4-BE49-F238E27FC236}">
                <a16:creationId xmlns:a16="http://schemas.microsoft.com/office/drawing/2014/main" id="{21AB74E9-7577-DF45-A8DE-69E001E3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72" y="3637521"/>
            <a:ext cx="3352800" cy="553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13" name="Rectangle 9">
            <a:extLst>
              <a:ext uri="{FF2B5EF4-FFF2-40B4-BE49-F238E27FC236}">
                <a16:creationId xmlns:a16="http://schemas.microsoft.com/office/drawing/2014/main" id="{69493511-E5A3-7E40-9677-8E9CAEB3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9" y="4190999"/>
            <a:ext cx="3352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{78BCD781-469F-4A1B-89A6-4B492EACD6D1}tf02900720</Template>
  <TotalTime>4232</TotalTime>
  <Words>1064</Words>
  <Application>Microsoft Office PowerPoint</Application>
  <PresentationFormat>Widescreen</PresentationFormat>
  <Paragraphs>298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Symbol</vt:lpstr>
      <vt:lpstr>Tw Cen MT</vt:lpstr>
      <vt:lpstr>Tw Cen MT Condensed</vt:lpstr>
      <vt:lpstr>Wingdings</vt:lpstr>
      <vt:lpstr>Wingdings 3</vt:lpstr>
      <vt:lpstr>Integral</vt:lpstr>
      <vt:lpstr>VISIO</vt:lpstr>
      <vt:lpstr>Visio</vt:lpstr>
      <vt:lpstr>Equation</vt:lpstr>
      <vt:lpstr>Slide Deck 12</vt:lpstr>
      <vt:lpstr>Outline</vt:lpstr>
      <vt:lpstr>Sequencing</vt:lpstr>
      <vt:lpstr>Sequencing Cont.</vt:lpstr>
      <vt:lpstr>Sequencing Overhead</vt:lpstr>
      <vt:lpstr>Sequencing Elements</vt:lpstr>
      <vt:lpstr>Latch Design</vt:lpstr>
      <vt:lpstr>Latch Design</vt:lpstr>
      <vt:lpstr>Latch Design</vt:lpstr>
      <vt:lpstr>Latch Design</vt:lpstr>
      <vt:lpstr>Latch Design</vt:lpstr>
      <vt:lpstr>Latch Design</vt:lpstr>
      <vt:lpstr>Latch Design</vt:lpstr>
      <vt:lpstr>Flip-Flop Design</vt:lpstr>
      <vt:lpstr>Enable</vt:lpstr>
      <vt:lpstr>Reset</vt:lpstr>
      <vt:lpstr>Set / Reset</vt:lpstr>
      <vt:lpstr>Sequencing Methods</vt:lpstr>
      <vt:lpstr>Timing Diagrams</vt:lpstr>
      <vt:lpstr>Max-Delay: Flip-Flops</vt:lpstr>
      <vt:lpstr>Max Delay: 2-Phase Latches</vt:lpstr>
      <vt:lpstr>Max Delay: Pulsed Latches</vt:lpstr>
      <vt:lpstr>Min-Delay: Flip-Flops</vt:lpstr>
      <vt:lpstr>Min-Delay: 2-Phase Latches</vt:lpstr>
      <vt:lpstr>Min-Delay: Pulsed Latches</vt:lpstr>
      <vt:lpstr>Time Borrowing</vt:lpstr>
      <vt:lpstr>Time Borrowing Example</vt:lpstr>
      <vt:lpstr>How Much Borrowing?</vt:lpstr>
      <vt:lpstr>Clock Skew</vt:lpstr>
      <vt:lpstr>Skew: Flip-Flops</vt:lpstr>
      <vt:lpstr>Skew: Latches</vt:lpstr>
      <vt:lpstr>Two-Phase Clocking</vt:lpstr>
      <vt:lpstr>Safe Flip-Flop</vt:lpstr>
      <vt:lpstr>Adaptive Sequencing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barmak mansoorian</dc:creator>
  <cp:lastModifiedBy>Colin Keenan</cp:lastModifiedBy>
  <cp:revision>27</cp:revision>
  <cp:lastPrinted>2020-02-20T23:43:17Z</cp:lastPrinted>
  <dcterms:created xsi:type="dcterms:W3CDTF">2020-01-28T01:37:48Z</dcterms:created>
  <dcterms:modified xsi:type="dcterms:W3CDTF">2020-05-13T03:24:27Z</dcterms:modified>
</cp:coreProperties>
</file>