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82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94" r:id="rId12"/>
    <p:sldId id="268" r:id="rId13"/>
    <p:sldId id="269" r:id="rId14"/>
    <p:sldId id="298" r:id="rId15"/>
    <p:sldId id="299" r:id="rId16"/>
    <p:sldId id="272" r:id="rId17"/>
    <p:sldId id="270" r:id="rId18"/>
    <p:sldId id="273" r:id="rId19"/>
    <p:sldId id="295" r:id="rId20"/>
    <p:sldId id="296" r:id="rId21"/>
    <p:sldId id="297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 autoAdjust="0"/>
    <p:restoredTop sz="94660"/>
  </p:normalViewPr>
  <p:slideViewPr>
    <p:cSldViewPr showGuides="1">
      <p:cViewPr varScale="1">
        <p:scale>
          <a:sx n="122" d="100"/>
          <a:sy n="122" d="100"/>
        </p:scale>
        <p:origin x="76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2" d="100"/>
          <a:sy n="92" d="100"/>
        </p:scale>
        <p:origin x="3045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CB4C-1CA8-43AE-A475-7E32B69B039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ACE5-9487-494C-AA4C-9CC54BF6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17D8C39-C1A1-4603-986E-17FB7B7E6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4A0B7C-C8B5-4F55-8D68-F5A8C806665D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719634A-2B3F-40E4-B4CC-9AA020BC2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F1AC30B-317E-406B-B966-E75024E05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71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223AD66-54E7-4F29-91DE-3D9753934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EABE5D-18A8-441E-A26D-74E7CBA5AC95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7347284-2584-4B33-82C0-421EBC193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E6AE91B-C54F-486E-BDBD-07E043558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431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3FF77E3-E917-4715-9F5F-57A34BE1F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40F35E-FEF2-4279-B37B-457351B63E2F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DC162FF-13E9-4EAA-A84B-ACB089AD89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676906F-2279-4379-A35B-FE0A66F96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356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9FFA3FA-9EC1-475A-B69F-24DF47AFB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D7A708-09A4-4A3F-8AF9-4FC78768957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436D542-3AD8-4056-907A-19322224CA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8B6EA0F-2D1C-4455-8485-13F92E694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630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722E5D0-ED67-4159-9E54-6070A45D4A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A3F4AD-6595-4323-9FEB-079FDA251AB3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06A7E5D-7C54-46F5-B590-ED4889E68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2D6D15B-D313-43EE-A79A-944D38AB8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232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48AB240-9934-4F19-A895-4003EED4E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62F023-986D-4937-98FD-4D78D3F184D0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8A97168-8993-4CFB-B820-1497B0B4D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659E92D-A341-44D3-AD38-A99004F4B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174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3A37C7C-07DF-466F-9853-76447BE11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D3AFFC-4AAE-4D57-A2C9-26BB05E3CF3E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7794F49-0CA3-4C4D-AF22-7B1AB815F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D481C95-409E-45A8-85A1-8E7CD7B9A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449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32BE264-849C-4830-BA88-A37DBC02CC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E23930-01F6-49B0-A3AF-290BA81988CB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71F89C9-4CA6-4BC4-90EF-04AAD26EEF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389C8E1-043B-4DCD-9E9E-76557B6EC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21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1D86102-0236-4656-8479-14D1EE8BA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B0AC68-C98E-4D07-AB02-AA37EA81ABE1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4AE19FC-701C-4744-929F-0518AFDA2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80EA874-90FB-43F0-B850-83081B025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086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0DD2A5D-BE3E-4CFD-ABBF-05462E4DC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98EC76-8E70-406A-A04A-4BC8EF032E32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725095A-BE56-43A4-AEE4-700AF72B0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50E81F9-4A82-482D-B567-B0EA221BC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192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29ADBF2-02C2-46B0-8297-9066A61DD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4C1C44-F4D3-4710-B0B7-DB7571E44CDE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6EE5454-6EAC-441A-830A-798F1DC97D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7156BD9-3358-486C-90D7-C302BD551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08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0D13933-11A3-4E2A-8CB1-8CC047684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3DD949-D537-4670-BB83-EDFA566FA667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FB39566-A1F5-4474-AE16-62C6E5A9F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83CC2D7-29DA-4577-9E97-44A8D68A9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285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88D59B29-B0A6-4434-AB6D-A35E5AA3E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3165665-2C60-4C91-9C9C-DD571826B3A0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473CDE0-4DE9-4ED1-BE49-7E7F73D49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3CD53D3-FF33-4966-992E-94F2FD237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618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9E92E4B-3EB9-431F-B8A7-01393E46C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4D5E1C-A45F-4354-8E3D-FC23EFBAFE91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F249738-C1CB-467C-B53C-FA6251F6D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2288"/>
            <a:ext cx="4657725" cy="2620962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3831A91-8B44-44A0-865C-F50017555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576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2FE3BD1-CFD2-4F0B-97A6-8AFD59A0A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06B0C1-5D09-4B10-B31C-687831134DE1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A95AE1A-D660-4006-9877-D7734E100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2288"/>
            <a:ext cx="4657725" cy="2620962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C72A8B2-97AF-485E-97F4-84FBB4BD5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132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5BC1BC8-842C-446A-9CEB-825F37E77D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588836-2942-47E6-9476-C8EC76868488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952FEFF-E936-40BC-902B-1E9871759A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2288"/>
            <a:ext cx="4657725" cy="2620962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9808ED3-CED9-4F26-B390-8CEB306A9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914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740D873-3160-4F33-AAA7-E4E1F17030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A9E1AD-CB51-4F41-BED6-016FBC1FB62A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A403E3C-07DD-45A6-B3BD-4A6E8DA69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2288"/>
            <a:ext cx="4657725" cy="2620962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B49E22F-BBAA-44AF-A786-4B135A9F2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741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3179217-20A7-4397-AE33-F03F73D71D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7A7198-197D-4999-80B6-A4ECC48AC7CD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396DCA8-3F10-4B3E-A158-ADF0B8FB22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2288"/>
            <a:ext cx="4657725" cy="2620962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B93B75B-3931-4F3B-BF14-7B8F12D03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323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4516DDF-0058-48B9-8C39-4763BEF25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F30E73-6446-4E86-90BC-D26314C528BD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E1CEDDA-9A75-4DA5-A36D-8D7462B66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2288"/>
            <a:ext cx="4657725" cy="2620962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4E3D307-F7DA-406E-A0E7-B3566418E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788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6BECD9E-ED0D-4E7B-8FD0-B5B4C5EEA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37ED67A-5369-434B-9160-F5A9EC18CE1E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3EE00A4-8C2D-480D-959E-DA2FC2AB7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2288"/>
            <a:ext cx="4657725" cy="2620962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88E9907-5BCE-4B53-8757-506470D18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231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8DE82B6-19D2-4490-9D13-13A254520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7E2280-6ABC-404B-B79C-C87E5AD5C704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F5F6234-8EAB-4229-B83B-0EEDF732D8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2288"/>
            <a:ext cx="4657725" cy="2620962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4BE175B-3448-4E62-BB31-E3B044827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040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58EC930-7036-4851-AD51-D0E469C06A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5E8247-8F90-42D5-8FD1-12B272D63671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F2598F3-5802-49D1-B12D-56D76401F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2288"/>
            <a:ext cx="4657725" cy="2620962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88C7F6A-68A1-4790-90CE-A3514722D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0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D9E4E7A-8926-48BB-978F-690DA7D71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C9DB1D-80D4-4B7D-85CA-37CE02C4F89B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05D6028-CEB0-4999-9E72-698BA54FA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4C463D9-2664-4986-8E77-14331884A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800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29FFFDE-D237-410E-8932-D7F59151F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556FAD9-D8C2-45BE-81DF-BC4DCC23CB72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E8864A2-875C-4CC8-BDA1-2BFB8B206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2288"/>
            <a:ext cx="4657725" cy="2620962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67F4EE0-7433-4E2D-A7C4-F58A6443E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41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9108EF7-587B-43F2-A267-BE50A1FD9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A4A9B8-F4FC-4EFC-9DB6-0FA1CB96FF35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CE97C8B-B8BA-4503-AAA4-4A19E78FD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976287C-7634-418C-ADC8-2925181A5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079552D-FBA5-49EB-8C3A-FE47A8442F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B46B59F-5E57-4862-AB07-108879EDA152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72D9315-B0B0-4040-BCF4-5B458658A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CE4F7EB-A16A-4B82-BCF2-94D82AF4D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59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F44417E-3750-4B95-8AE1-03A7CAFDC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2E1050-ACE3-4931-8B35-DC28CC73D5C5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6B1B86F-0BEF-43E9-8978-A517C9C99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F6DEFB8-934A-46F7-B616-87B8A9EFF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49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9CECDDE-1F71-4ADC-87AF-D0093325C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7EADAD-71E0-4FE1-93D6-E0FB9F398538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3917081-EB36-462A-BC00-936DD005A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6ECAE3B-7ADD-46D5-8AAE-5231B2C03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8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DB79BCA-65AF-4D1A-9DD1-CF0221359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3F2FC5-16D6-43A3-90A2-54290E8178EC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A7EBC8C-10D7-4607-AF0D-1204C7B6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1884F63-9A89-41AE-A13D-6F8483385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46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AE3B69C-CDA0-43D0-8FDB-1CCEF7AC6B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733A61-5CF0-4D85-AE76-5DE79BD96EB3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983A349-6C86-4347-B046-485B2CC0A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0FBB9F7-31FB-447F-B42C-2722872A1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54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2DA3FE-90D3-4948-B7F4-331C347E16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0FE706-9AC2-4719-92BB-82D9410472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52C01-1082-42E8-8F9D-657BB9BCDE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99174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1605-E623-469C-916F-6A8C746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Deck 14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8C700C-0F96-414F-B900-30BC1E7EF0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300" b="223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1927C-3C27-4F0E-8981-4F1A04B9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ECE 4203 VLSI Design</a:t>
            </a:r>
          </a:p>
        </p:txBody>
      </p:sp>
    </p:spTree>
    <p:extLst>
      <p:ext uri="{BB962C8B-B14F-4D97-AF65-F5344CB8AC3E}">
        <p14:creationId xmlns:p14="http://schemas.microsoft.com/office/powerpoint/2010/main" val="344934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FAC4B53-09C4-4B4B-BF89-C93748A8F7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3E0F48A-4F24-4DB2-8C0C-1BA12C8A2E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D3B10D-7F79-4620-8D1E-EB658F586160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60D5F6A3-1F65-4449-9BDC-4ED5F9909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E85FD7CB-D444-468F-B601-5410AA1CE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Your chip has a heat sink with a thermal resistance to the package of 4.0° C/W. 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resistance from chip to package is 1° C/W.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box ambient temperature may reach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55° C.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chip temperature must not exceed 100° C.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maximum chip power dissipation?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(100-55 C) / (4 + 1 C/W) = 9 W</a:t>
            </a:r>
          </a:p>
        </p:txBody>
      </p:sp>
      <p:sp>
        <p:nvSpPr>
          <p:cNvPr id="903172" name="Rectangle 4">
            <a:extLst>
              <a:ext uri="{FF2B5EF4-FFF2-40B4-BE49-F238E27FC236}">
                <a16:creationId xmlns:a16="http://schemas.microsoft.com/office/drawing/2014/main" id="{3C910D5B-8D5E-492A-9C53-80C6E08C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4419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03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AA0549C-AFFE-40AC-8F1C-8836F4EDD4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114046-A978-47F9-A20C-B05FFF258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3AAC11-4DB6-470F-A11B-C161C60C3FEB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740938AC-3E2F-42AD-9A89-61FBEBE76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Sensor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A0062228-E827-459F-A95A-5A7CBF80EC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24000"/>
            <a:ext cx="78486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Monitor die temperature and throttle performance if it gets too hot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 a pair of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pnp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bipolar transistors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Vertical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pnp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available in CMOS </a:t>
            </a:r>
          </a:p>
          <a:p>
            <a:pPr lv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Voltage difference is proportional to absolute temp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Measure with on-chip A/D converter</a:t>
            </a:r>
          </a:p>
        </p:txBody>
      </p:sp>
      <p:pic>
        <p:nvPicPr>
          <p:cNvPr id="2055" name="Picture 4">
            <a:extLst>
              <a:ext uri="{FF2B5EF4-FFF2-40B4-BE49-F238E27FC236}">
                <a16:creationId xmlns:a16="http://schemas.microsoft.com/office/drawing/2014/main" id="{D7E3B8B4-67B3-4165-AC7C-39C15BC1B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1479550"/>
            <a:ext cx="15938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4F3F092-C525-4FF7-9EFB-939A0C4CB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1" y="3003550"/>
            <a:ext cx="20605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9">
            <a:extLst>
              <a:ext uri="{FF2B5EF4-FFF2-40B4-BE49-F238E27FC236}">
                <a16:creationId xmlns:a16="http://schemas.microsoft.com/office/drawing/2014/main" id="{9DCED3E2-19B3-4F79-B8DC-6F538E9C32A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444750" y="3211513"/>
          <a:ext cx="54864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45" name="Equation" r:id="rId6" imgW="3924000" imgH="965160" progId="Equation.DSMT4">
                  <p:embed/>
                </p:oleObj>
              </mc:Choice>
              <mc:Fallback>
                <p:oleObj name="Equation" r:id="rId6" imgW="3924000" imgH="965160" progId="Equation.DSMT4">
                  <p:embed/>
                  <p:pic>
                    <p:nvPicPr>
                      <p:cNvPr id="2050" name="Object 9">
                        <a:extLst>
                          <a:ext uri="{FF2B5EF4-FFF2-40B4-BE49-F238E27FC236}">
                            <a16:creationId xmlns:a16="http://schemas.microsoft.com/office/drawing/2014/main" id="{9DCED3E2-19B3-4F79-B8DC-6F538E9C32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211513"/>
                        <a:ext cx="54864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851456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15DDC-44D4-49F6-80C5-80A1B84DF1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BCD91-D6EF-4A1B-9F15-D7EE270C02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DC267E-FDDF-481B-884F-1139A74B560F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47451BDD-DB79-422F-936C-D5046F48F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Distribution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C0245067-FC24-4F97-B314-057B8079D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 Distribution Network functions</a:t>
            </a:r>
          </a:p>
          <a:p>
            <a:pPr lvl="1" eaLnBrk="1" hangingPunct="1"/>
            <a:r>
              <a:rPr lang="en-US" altLang="en-US" dirty="0"/>
              <a:t>Carry current from pads to transistors on chip</a:t>
            </a:r>
          </a:p>
          <a:p>
            <a:pPr lvl="1" eaLnBrk="1" hangingPunct="1"/>
            <a:r>
              <a:rPr lang="en-US" altLang="en-US" dirty="0"/>
              <a:t>Maintain stable voltage with low noise</a:t>
            </a:r>
          </a:p>
          <a:p>
            <a:pPr lvl="1" eaLnBrk="1" hangingPunct="1"/>
            <a:r>
              <a:rPr lang="en-US" altLang="en-US" dirty="0"/>
              <a:t>Provide average and peak power demands</a:t>
            </a:r>
          </a:p>
          <a:p>
            <a:pPr lvl="1" eaLnBrk="1" hangingPunct="1"/>
            <a:r>
              <a:rPr lang="en-US" altLang="en-US" dirty="0"/>
              <a:t>Provide current return paths for signals</a:t>
            </a:r>
          </a:p>
          <a:p>
            <a:pPr lvl="1" eaLnBrk="1" hangingPunct="1"/>
            <a:r>
              <a:rPr lang="en-US" altLang="en-US" dirty="0"/>
              <a:t>Avoid electromigration &amp; self-heating </a:t>
            </a:r>
            <a:r>
              <a:rPr lang="en-US" altLang="en-US" dirty="0" err="1"/>
              <a:t>wearout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Consume little chip area and wire</a:t>
            </a:r>
          </a:p>
          <a:p>
            <a:pPr lvl="1" eaLnBrk="1" hangingPunct="1"/>
            <a:r>
              <a:rPr lang="en-US" altLang="en-US" dirty="0"/>
              <a:t>Easy to lay out</a:t>
            </a:r>
          </a:p>
        </p:txBody>
      </p:sp>
    </p:spTree>
    <p:extLst>
      <p:ext uri="{BB962C8B-B14F-4D97-AF65-F5344CB8AC3E}">
        <p14:creationId xmlns:p14="http://schemas.microsoft.com/office/powerpoint/2010/main" val="122764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D13C535-106F-4F4B-812F-954F16BB53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8D6E74C-BA23-4965-BF11-4FC12524A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812B3D-48B9-4E7E-9E59-FEDD0C7B3817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ABD01FB3-110E-4E36-B459-5FE1966BB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Requirements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8D7C307D-6568-4D79-A552-90F3977A0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DDnominal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droop</a:t>
            </a:r>
            <a:endParaRPr lang="en-US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Want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droop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&lt; +/- 10% of V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Sources of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droop</a:t>
            </a:r>
            <a:endParaRPr lang="en-US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IR drops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 di/dt noise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changes on many time scales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E94F7561-861D-40B1-9766-7A68A4744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9765" y="4324350"/>
          <a:ext cx="38735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69" name="VISIO" r:id="rId4" imgW="3873600" imgH="1987560" progId="Visio.Drawing.6">
                  <p:embed/>
                </p:oleObj>
              </mc:Choice>
              <mc:Fallback>
                <p:oleObj name="VISIO" r:id="rId4" imgW="3873600" imgH="1987560" progId="Visio.Drawing.6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E94F7561-861D-40B1-9766-7A68A4744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765" y="4324350"/>
                        <a:ext cx="387350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3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30C01BF-01BF-4A7B-AF8E-03E1E7ECA8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447FC30-7205-4C4E-9A01-6353E3AED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C67759-83D3-4922-9EA6-178BE1315AE6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A429684-CCEB-455D-8394-CF1696CF1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 Drop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4F800E83-4747-44EA-884E-170B1F95B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chip draws 24 W from a 1.2 V supply.  The power supply impedance is 5 </a:t>
            </a:r>
            <a:r>
              <a:rPr lang="en-US" altLang="en-US" dirty="0" err="1"/>
              <a:t>m</a:t>
            </a:r>
            <a:r>
              <a:rPr lang="en-US" altLang="en-US" dirty="0" err="1">
                <a:latin typeface="Symbol" panose="05050102010706020507" pitchFamily="18" charset="2"/>
              </a:rPr>
              <a:t>W</a:t>
            </a:r>
            <a:r>
              <a:rPr lang="en-US" altLang="en-US" dirty="0"/>
              <a:t>.  What is the IR drop?</a:t>
            </a:r>
          </a:p>
          <a:p>
            <a:pPr eaLnBrk="1" hangingPunct="1"/>
            <a:r>
              <a:rPr lang="en-US" altLang="en-US" dirty="0"/>
              <a:t>I</a:t>
            </a:r>
            <a:r>
              <a:rPr lang="en-US" altLang="en-US" baseline="-25000" dirty="0"/>
              <a:t>DD</a:t>
            </a:r>
            <a:r>
              <a:rPr lang="en-US" altLang="en-US" dirty="0"/>
              <a:t> = 24 W / 1.2 V = 20 A</a:t>
            </a:r>
          </a:p>
          <a:p>
            <a:pPr eaLnBrk="1" hangingPunct="1"/>
            <a:r>
              <a:rPr lang="en-US" altLang="en-US" dirty="0"/>
              <a:t>IR drop = (20 A)(5 </a:t>
            </a:r>
            <a:r>
              <a:rPr lang="en-US" altLang="en-US" dirty="0" err="1"/>
              <a:t>m</a:t>
            </a:r>
            <a:r>
              <a:rPr lang="en-US" altLang="en-US" dirty="0" err="1">
                <a:latin typeface="Symbol" panose="05050102010706020507" pitchFamily="18" charset="2"/>
              </a:rPr>
              <a:t>W</a:t>
            </a:r>
            <a:r>
              <a:rPr lang="en-US" altLang="en-US" dirty="0"/>
              <a:t>) = 100 mV</a:t>
            </a:r>
          </a:p>
        </p:txBody>
      </p:sp>
      <p:sp>
        <p:nvSpPr>
          <p:cNvPr id="985092" name="Rectangle 4">
            <a:extLst>
              <a:ext uri="{FF2B5EF4-FFF2-40B4-BE49-F238E27FC236}">
                <a16:creationId xmlns:a16="http://schemas.microsoft.com/office/drawing/2014/main" id="{9328C3C1-F3E7-4B21-9062-002E45FCD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4419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5093" name="Rectangle 5">
            <a:extLst>
              <a:ext uri="{FF2B5EF4-FFF2-40B4-BE49-F238E27FC236}">
                <a16:creationId xmlns:a16="http://schemas.microsoft.com/office/drawing/2014/main" id="{D8C69605-9594-4EB8-AD35-8470F77F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099" y="3276600"/>
            <a:ext cx="57244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68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85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85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2" grpId="0" animBg="1"/>
      <p:bldP spid="9850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3BDA97B-13A8-4CEC-98F5-5071310728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B367C6D-18B7-4B42-98A1-45A43D96B7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DBAE38-A1A1-46B0-B338-8DB6DFDC2FF4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7782E1F8-3299-4B53-8BFC-2F2FFF2F7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di/dt Noise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C2686466-1E94-44DC-9124-8E5730745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1.2 V chip switches from an idle mode consuming 5W to a full-power mode consuming 53 W.  The transition takes 10 clock cycles at 1 GHz.  The supply inductance is 0.1 nH. What is the L di/dt droop?</a:t>
            </a:r>
          </a:p>
          <a:p>
            <a:pPr eaLnBrk="1" hangingPunct="1"/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I = (53 W – 5 W)/(1.2 V) = 40 A</a:t>
            </a:r>
          </a:p>
          <a:p>
            <a:pPr eaLnBrk="1" hangingPunct="1"/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t = 10 cycles * (1 ns / cycle) = 10 ns</a:t>
            </a:r>
          </a:p>
          <a:p>
            <a:pPr eaLnBrk="1" hangingPunct="1"/>
            <a:r>
              <a:rPr lang="en-US" altLang="en-US"/>
              <a:t>L di/dt droop = (0.1 nH) * (40 A / 10 ns) = 0.4 V</a:t>
            </a:r>
          </a:p>
        </p:txBody>
      </p:sp>
      <p:sp>
        <p:nvSpPr>
          <p:cNvPr id="987140" name="Rectangle 4">
            <a:extLst>
              <a:ext uri="{FF2B5EF4-FFF2-40B4-BE49-F238E27FC236}">
                <a16:creationId xmlns:a16="http://schemas.microsoft.com/office/drawing/2014/main" id="{57908203-4E3E-4386-AF51-EB7FF0D3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58" y="3046022"/>
            <a:ext cx="662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7142" name="Rectangle 6">
            <a:extLst>
              <a:ext uri="{FF2B5EF4-FFF2-40B4-BE49-F238E27FC236}">
                <a16:creationId xmlns:a16="http://schemas.microsoft.com/office/drawing/2014/main" id="{2B8076B5-9E64-4936-9FF4-378ABA47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4" y="3687184"/>
            <a:ext cx="662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7143" name="Rectangle 7">
            <a:extLst>
              <a:ext uri="{FF2B5EF4-FFF2-40B4-BE49-F238E27FC236}">
                <a16:creationId xmlns:a16="http://schemas.microsoft.com/office/drawing/2014/main" id="{84EB3B37-4AAD-4C94-82ED-0C75815B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4144384"/>
            <a:ext cx="7838739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9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87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87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987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0" grpId="0" animBg="1"/>
      <p:bldP spid="987142" grpId="0" animBg="1"/>
      <p:bldP spid="9871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B44CD6D-2D72-4688-A7A7-1C8E92E7A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072ED49-8356-4158-B3C5-7FCE722C8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B730033-8EDA-4A0A-9156-4DB42F736B79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989D9DFD-1871-49D6-9860-0D311CB2F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Bypass Capacitors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012F6572-B5E3-4E19-85A4-8B61BAFCF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Need low supply impedance at all frequencies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Ideal capacitors have impedance decreasing with w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Real capacitors have parasitic R and L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Leads to resonant frequency of capacitor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31B9D722-4F0B-4C44-8C0D-37C084FDE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1285" y="3706813"/>
          <a:ext cx="52578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93" name="VISIO" r:id="rId4" imgW="4241520" imgH="1992600" progId="Visio.Drawing.6">
                  <p:embed/>
                </p:oleObj>
              </mc:Choice>
              <mc:Fallback>
                <p:oleObj name="VISIO" r:id="rId4" imgW="4241520" imgH="1992600" progId="Visio.Drawing.6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31B9D722-4F0B-4C44-8C0D-37C084FDE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285" y="3706813"/>
                        <a:ext cx="5257800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59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CA2ED20-1270-443D-9011-8C69EB5D10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99A3205-C0A4-4ABF-B4C0-EA92EA4EA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B4894F-9458-408C-82D1-BE287EFCCE41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5CF120BA-BF25-41A0-84A4-6BB43E4A9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System Model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E0E738DF-B14C-41FC-85A8-99B0E1CD2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2319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Power comes from regulator on system board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Board and package add parasitic R and L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Bypass capacitors help stabilize supply voltage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But capacitors also have parasitic R and L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Simulate system for time and frequency responses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FBC364C8-8DC9-4EA2-AADE-EFEFA5CB2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771901"/>
          <a:ext cx="76200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17" name="VISIO" r:id="rId4" imgW="4895640" imgH="1437840" progId="Visio.Drawing.6">
                  <p:embed/>
                </p:oleObj>
              </mc:Choice>
              <mc:Fallback>
                <p:oleObj name="VISIO" r:id="rId4" imgW="4895640" imgH="1437840" progId="Visio.Drawing.6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FBC364C8-8DC9-4EA2-AADE-EFEFA5CB27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71901"/>
                        <a:ext cx="762000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29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B6DC741-13DB-45A1-85C8-4D5C31309C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2354785-C14B-4233-AAD1-4BA28B03E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9CAB2C-75B1-4295-A0AD-FA2164277E4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32462F78-A7F1-4CF0-857D-3EC149C87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Response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AE3D750D-EC5C-43EE-9164-DF70B33D3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/>
              <a:t>Multiple capacitors in parallel</a:t>
            </a:r>
          </a:p>
          <a:p>
            <a:pPr lvl="1" eaLnBrk="1" hangingPunct="1"/>
            <a:r>
              <a:rPr lang="en-US" altLang="en-US"/>
              <a:t>Large capacitor near regulator has low impedance at low frequencies</a:t>
            </a:r>
          </a:p>
          <a:p>
            <a:pPr lvl="1" eaLnBrk="1" hangingPunct="1"/>
            <a:r>
              <a:rPr lang="en-US" altLang="en-US"/>
              <a:t>But also has a low self-resonant frequency</a:t>
            </a:r>
          </a:p>
          <a:p>
            <a:pPr lvl="1" eaLnBrk="1" hangingPunct="1"/>
            <a:r>
              <a:rPr lang="en-US" altLang="en-US"/>
              <a:t>Small capacitors near chip and on chip have low impedance at high frequencies</a:t>
            </a:r>
          </a:p>
          <a:p>
            <a:pPr eaLnBrk="1" hangingPunct="1"/>
            <a:r>
              <a:rPr lang="en-US" altLang="en-US"/>
              <a:t>Choose caps to get low impedance at all frequencies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26A7A897-1F49-433A-BDCC-AB8A1E681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419601"/>
          <a:ext cx="40386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41" name="VISIO" r:id="rId4" imgW="3929760" imgH="1586520" progId="Visio.Drawing.6">
                  <p:embed/>
                </p:oleObj>
              </mc:Choice>
              <mc:Fallback>
                <p:oleObj name="VISIO" r:id="rId4" imgW="3929760" imgH="1586520" progId="Visio.Drawing.6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26A7A897-1F49-433A-BDCC-AB8A1E681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19601"/>
                        <a:ext cx="403860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43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F329961-CE10-4A50-9863-39B6C0A14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71EB097-B978-475D-A858-338F393DA6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C90A27-A064-4313-AB93-E746DE142060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E727A0F-D2D0-4C96-A060-436336A07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Pentium 4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9DE658A7-643B-46A0-84AC-3B2114606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39862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Power supply impedance for Pentium 4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Spike near 100 MHz caused by package L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Step response to sudden supply current chain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droop: on-chip bypass caps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droop: package capacitance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droop: board capacitance</a:t>
            </a:r>
          </a:p>
        </p:txBody>
      </p:sp>
      <p:pic>
        <p:nvPicPr>
          <p:cNvPr id="25606" name="Picture 4">
            <a:extLst>
              <a:ext uri="{FF2B5EF4-FFF2-40B4-BE49-F238E27FC236}">
                <a16:creationId xmlns:a16="http://schemas.microsoft.com/office/drawing/2014/main" id="{4789B670-4FE8-4C8F-A4C6-5B01BCF5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32263"/>
            <a:ext cx="312420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5">
            <a:extLst>
              <a:ext uri="{FF2B5EF4-FFF2-40B4-BE49-F238E27FC236}">
                <a16:creationId xmlns:a16="http://schemas.microsoft.com/office/drawing/2014/main" id="{736FA57D-9499-48A4-A922-834153E62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3124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 Box 6">
            <a:extLst>
              <a:ext uri="{FF2B5EF4-FFF2-40B4-BE49-F238E27FC236}">
                <a16:creationId xmlns:a16="http://schemas.microsoft.com/office/drawing/2014/main" id="{F85C3272-6855-46A3-BF6B-9350D13A3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824539"/>
            <a:ext cx="623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[Xu08]</a:t>
            </a:r>
          </a:p>
        </p:txBody>
      </p:sp>
      <p:sp>
        <p:nvSpPr>
          <p:cNvPr id="25609" name="Text Box 7">
            <a:extLst>
              <a:ext uri="{FF2B5EF4-FFF2-40B4-BE49-F238E27FC236}">
                <a16:creationId xmlns:a16="http://schemas.microsoft.com/office/drawing/2014/main" id="{61E1A1C1-67CB-4029-8E45-F49967C4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5791200"/>
            <a:ext cx="835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[Wong06]</a:t>
            </a:r>
          </a:p>
        </p:txBody>
      </p:sp>
    </p:spTree>
    <p:extLst>
      <p:ext uri="{BB962C8B-B14F-4D97-AF65-F5344CB8AC3E}">
        <p14:creationId xmlns:p14="http://schemas.microsoft.com/office/powerpoint/2010/main" val="297093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D2D77-53E5-447E-971A-7B3C164DE2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F5CCA-3923-4D46-A087-9CE6B3159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B03BE2-EFA9-4377-AF33-D23F2F2C0C05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77037FE-6A56-4F17-962B-D322E90E4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72D147B1-0584-451D-B5E2-E48DCA28D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Packaging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Power Distribution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Clock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131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5FA83A9-3A20-4B43-AA0F-3DAD9C6CE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5C20F46-C323-45D4-ADB6-2D83BFF5B4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D1C18B-2332-4597-9909-30814D50316E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7705763-00AF-43D9-ABC9-C9F8B5EB5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 Pumps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B8B0DE5-E0F4-41EA-BF61-0DD26E2CA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Sometimes a different supply voltage is needed but little current is required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20 V for Flash memory programming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Negative body bias for leakage control during sleep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Generate the voltage on-chip with a charge pump</a:t>
            </a:r>
          </a:p>
        </p:txBody>
      </p:sp>
      <p:pic>
        <p:nvPicPr>
          <p:cNvPr id="26630" name="Picture 4">
            <a:extLst>
              <a:ext uri="{FF2B5EF4-FFF2-40B4-BE49-F238E27FC236}">
                <a16:creationId xmlns:a16="http://schemas.microsoft.com/office/drawing/2014/main" id="{5AC0FA6E-B686-4DD8-B5FD-94E69A70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38600"/>
            <a:ext cx="3657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5">
            <a:extLst>
              <a:ext uri="{FF2B5EF4-FFF2-40B4-BE49-F238E27FC236}">
                <a16:creationId xmlns:a16="http://schemas.microsoft.com/office/drawing/2014/main" id="{42B1EA6C-69E3-47FF-A2ED-ED8687436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267200"/>
            <a:ext cx="20574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75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6EBD7-300C-4A00-9082-30CE81CD17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6D072-006D-40F2-ACDF-0BD0489A54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D140AC-0F36-4CFF-A446-2DD33EEFDCD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4A39D78F-7756-4A11-B0BE-E3BF258E9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Scavenging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EFD7B80-260F-4E79-A5D4-600137ECE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Ultra-low power systems can scavenge their energy from the environment rather than needing batteries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Solar calculator (solar cells)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RFID tags (antenna)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Tire pressure monitors powered by vibrational energy of tires (piezoelectric generator)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Thin film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microbatteries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deposited on the chip can store energy for times of peak demand</a:t>
            </a:r>
          </a:p>
        </p:txBody>
      </p:sp>
    </p:spTree>
    <p:extLst>
      <p:ext uri="{BB962C8B-B14F-4D97-AF65-F5344CB8AC3E}">
        <p14:creationId xmlns:p14="http://schemas.microsoft.com/office/powerpoint/2010/main" val="75908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90E12-1BB8-4B2D-9C97-757E1CD0C4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39310-35E5-4118-B038-2481219A4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B28B5D-C3B0-4C9B-8390-0D720F157F23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88E2D1FD-96E5-4AB0-8017-32E963905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Distribution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F9658E5A-549F-4327-93F5-0CE44109A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On a small chip, the clock distribution network is just a wire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And possibly an inverter for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clkb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On practical chips, the RC delay of the wire resistance and gate load is very long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Variations in this delay cause clock to get to different elements at different times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This is called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clock skew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Most chips use repeaters to buffer the clock and equalize the delay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Reduces but doesn’t eliminate skew</a:t>
            </a:r>
          </a:p>
        </p:txBody>
      </p:sp>
    </p:spTree>
    <p:extLst>
      <p:ext uri="{BB962C8B-B14F-4D97-AF65-F5344CB8AC3E}">
        <p14:creationId xmlns:p14="http://schemas.microsoft.com/office/powerpoint/2010/main" val="2827148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FF67E62-3B85-479B-99E6-7C6BA6506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A709E88-92C8-4395-BE29-009D580DFC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B94ED5-3DD0-417C-BD34-D64CC8F1CDD2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5D9E32DE-A867-41B7-8A91-E67186EBC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86FE90DF-8E58-4C4F-B3E1-35B98769E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Skew comes from differences in gate and wire delay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With right buffer sizing, clk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clk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could ideally arrive at the same time.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But power supply noise changes buffer delays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clk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will always see RC skew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3BF7D4F6-B496-426B-A60B-EFA11727D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886201"/>
          <a:ext cx="670560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5" name="VISIO" r:id="rId4" imgW="3228840" imgH="888840" progId="Visio.Drawing.6">
                  <p:embed/>
                </p:oleObj>
              </mc:Choice>
              <mc:Fallback>
                <p:oleObj name="VISIO" r:id="rId4" imgW="3228840" imgH="888840" progId="Visio.Drawing.6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3BF7D4F6-B496-426B-A60B-EFA11727D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1"/>
                        <a:ext cx="670560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446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EA0AD1-5F84-4DCA-B036-C1A1FE241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97A604-1867-4EE4-8E34-B8769A5AD6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D58308-9509-4A97-982F-B70194A00993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63CFFB81-1B18-48F6-9651-65681304E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Review: Skew Impact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739F5F19-8AE5-4638-896B-7163562E1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6476" y="1524000"/>
          <a:ext cx="390207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9" name="VISIO" r:id="rId4" imgW="4044240" imgH="4660920" progId="Visio.Drawing.6">
                  <p:embed/>
                </p:oleObj>
              </mc:Choice>
              <mc:Fallback>
                <p:oleObj name="VISIO" r:id="rId4" imgW="4044240" imgH="4660920" progId="Visio.Drawing.6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739F5F19-8AE5-4638-896B-7163562E1C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6" y="1524000"/>
                        <a:ext cx="390207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>
            <a:extLst>
              <a:ext uri="{FF2B5EF4-FFF2-40B4-BE49-F238E27FC236}">
                <a16:creationId xmlns:a16="http://schemas.microsoft.com/office/drawing/2014/main" id="{496622E1-7D4D-48E8-839D-18658232E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038601"/>
          <a:ext cx="27432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0" name="Equation" r:id="rId6" imgW="1701720" imgH="736560" progId="Equation.DSMT4">
                  <p:embed/>
                </p:oleObj>
              </mc:Choice>
              <mc:Fallback>
                <p:oleObj name="Equation" r:id="rId6" imgW="1701720" imgH="736560" progId="Equation.DSMT4">
                  <p:embed/>
                  <p:pic>
                    <p:nvPicPr>
                      <p:cNvPr id="8195" name="Object 4">
                        <a:extLst>
                          <a:ext uri="{FF2B5EF4-FFF2-40B4-BE49-F238E27FC236}">
                            <a16:creationId xmlns:a16="http://schemas.microsoft.com/office/drawing/2014/main" id="{496622E1-7D4D-48E8-839D-18658232E0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1"/>
                        <a:ext cx="27432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5">
            <a:extLst>
              <a:ext uri="{FF2B5EF4-FFF2-40B4-BE49-F238E27FC236}">
                <a16:creationId xmlns:a16="http://schemas.microsoft.com/office/drawing/2014/main" id="{2D031D7F-7E75-498B-9FDC-4505411BA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4351338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Ideally full cycle is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available for work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Skew adds sequencing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overhead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Increases hold time too</a:t>
            </a:r>
          </a:p>
        </p:txBody>
      </p:sp>
    </p:spTree>
    <p:extLst>
      <p:ext uri="{BB962C8B-B14F-4D97-AF65-F5344CB8AC3E}">
        <p14:creationId xmlns:p14="http://schemas.microsoft.com/office/powerpoint/2010/main" val="201270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3B789-9A04-4C3B-8D20-0335D06E7B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61BB5-8549-4D3E-8D50-83F8089D2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440D81-F893-4775-9BAC-5D73BFFDB248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7D3594D-9673-4FE2-8574-C19D652D6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55224B7-D9F3-4424-B78C-4EC7B1E7B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Reduce clock skew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Careful clock distribution network design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Plenty of metal wiring resources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Analyze clock skew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Only budget actual, not worst case skews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Local vs. global skew budgets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Tolerate clock skew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Choose circuit structures insensitive to skew</a:t>
            </a:r>
          </a:p>
        </p:txBody>
      </p:sp>
    </p:spTree>
    <p:extLst>
      <p:ext uri="{BB962C8B-B14F-4D97-AF65-F5344CB8AC3E}">
        <p14:creationId xmlns:p14="http://schemas.microsoft.com/office/powerpoint/2010/main" val="1307425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D06DD-302A-44D2-A16A-DE413F155C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F9B1-6655-41AC-8226-F53CEC166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BF6570-1700-4CC3-BAB9-C39F7ABE0DC1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BA858DD-714B-4241-97B2-4E0205A9E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Dist. Networks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79875BE3-80D0-4DE1-80E3-3330B6E24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Ad hoc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Grids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H-tree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292098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86449-0BA0-4B68-A81C-54CA2C2F57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D6E04-6EB6-4DF3-924E-E6FFB8D5ED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3ED590-1608-4680-87B9-F95E166AB856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23EB3BDB-267C-4D4F-B509-C3578616E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Grids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9606F1C-4868-423D-823C-FC1265365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grid on two or more levels to carry clock</a:t>
            </a:r>
          </a:p>
          <a:p>
            <a:pPr eaLnBrk="1" hangingPunct="1"/>
            <a:r>
              <a:rPr lang="en-US" altLang="en-US" dirty="0"/>
              <a:t>Make wires wide to reduce RC delay</a:t>
            </a:r>
          </a:p>
          <a:p>
            <a:pPr eaLnBrk="1" hangingPunct="1"/>
            <a:r>
              <a:rPr lang="en-US" altLang="en-US" dirty="0"/>
              <a:t>Ensures low skew between nearby points</a:t>
            </a:r>
          </a:p>
          <a:p>
            <a:pPr eaLnBrk="1" hangingPunct="1"/>
            <a:r>
              <a:rPr lang="en-US" altLang="en-US" dirty="0"/>
              <a:t>But possibly large skew across die</a:t>
            </a:r>
          </a:p>
        </p:txBody>
      </p:sp>
    </p:spTree>
    <p:extLst>
      <p:ext uri="{BB962C8B-B14F-4D97-AF65-F5344CB8AC3E}">
        <p14:creationId xmlns:p14="http://schemas.microsoft.com/office/powerpoint/2010/main" val="335206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17D06-6BF4-4B05-9971-55A08BB9C3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CFEB5-4447-469C-A77F-F5026F4605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930463-FB69-4F31-971C-5127CE573EA0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CA865FC4-04ED-46BF-BCCA-85790DDEC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 Clock Grids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EF92CFB7-EB8E-4B6C-B969-A99610E324BA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3302000" y="1524000"/>
          <a:ext cx="558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13" name="VISIO" r:id="rId4" imgW="5595480" imgH="4577760" progId="Visio.Drawing.6">
                  <p:embed/>
                </p:oleObj>
              </mc:Choice>
              <mc:Fallback>
                <p:oleObj name="VISIO" r:id="rId4" imgW="5595480" imgH="4577760" progId="Visio.Drawing.6">
                  <p:embed/>
                  <p:pic>
                    <p:nvPicPr>
                      <p:cNvPr id="9218" name="Object 3">
                        <a:extLst>
                          <a:ext uri="{FF2B5EF4-FFF2-40B4-BE49-F238E27FC236}">
                            <a16:creationId xmlns:a16="http://schemas.microsoft.com/office/drawing/2014/main" id="{EF92CFB7-EB8E-4B6C-B969-A99610E32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524000"/>
                        <a:ext cx="558800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834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DE4DBA7-744B-43F6-B267-877C335C69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470B937-EC95-41A1-B557-4E8D781FB8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B2B4A9-A336-466C-B3B1-B0BD82D2328B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1C440E9E-8B2B-4DEB-84C1-70C67F4CD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H-Trees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82671A6A-C826-4DE3-A58E-4891ECF31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Fractal structure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Gets clock arbitrarily close to any point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Matched delay along all paths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Delay variations cause skew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and B might see big skew</a:t>
            </a:r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33A47950-81D4-4871-9B1B-78FF8CCC9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2971800"/>
          <a:ext cx="28194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37" name="VISIO" r:id="rId4" imgW="1749240" imgH="1749240" progId="Visio.Drawing.6">
                  <p:embed/>
                </p:oleObj>
              </mc:Choice>
              <mc:Fallback>
                <p:oleObj name="VISIO" r:id="rId4" imgW="1749240" imgH="1749240" progId="Visio.Drawing.6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id="{33A47950-81D4-4871-9B1B-78FF8CCC9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971800"/>
                        <a:ext cx="28194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68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03260-51C2-46AF-A511-61315508D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9D105-CCFB-45FE-AB86-5581B7E968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8AF95E-EA67-42D4-9A8D-6670E6C593A4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6B39236E-144D-4D24-BF37-3C007CB34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7BD5FFE1-D7EE-4357-9BA6-FA7BA17E8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Package functions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Electrical connection of signals and power from chip to board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Little delay or distortion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Mechanical connection of chip to board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Removes heat produced on chip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Protects chip from mechanical damage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Compatible with thermal expansion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Inexpensive to manufacture and test</a:t>
            </a:r>
          </a:p>
        </p:txBody>
      </p:sp>
    </p:spTree>
    <p:extLst>
      <p:ext uri="{BB962C8B-B14F-4D97-AF65-F5344CB8AC3E}">
        <p14:creationId xmlns:p14="http://schemas.microsoft.com/office/powerpoint/2010/main" val="62517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AF0A751-6177-4B61-986F-A0F34E0B09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57CFA9-E0FE-4738-A66E-7919640955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D8BD80-8DF5-41A6-A8D4-C567DE07FEC7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B8D9EE1E-A44E-464A-AE46-48C80D634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Itanium 2 H-Tree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BCE4B93B-ACC4-4BD3-929E-E0CC7C577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Four levels of buffering: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Primary driver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Repeater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Second-level 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clock buffer</a:t>
            </a:r>
          </a:p>
          <a:p>
            <a:pPr lvl="1"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Gater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Route around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obstructions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ECC592FA-F93C-46DF-9874-EF65ABBC4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362200"/>
          <a:ext cx="5227638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61" name="VISIO" r:id="rId4" imgW="5533200" imgH="3595680" progId="Visio.Drawing.6">
                  <p:embed/>
                </p:oleObj>
              </mc:Choice>
              <mc:Fallback>
                <p:oleObj name="VISIO" r:id="rId4" imgW="5533200" imgH="3595680" progId="Visio.Drawing.6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ECC592FA-F93C-46DF-9874-EF65ABBC43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5227638" cy="339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822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E31D3-3FE3-43B3-868A-BAF930904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9BBAD-9F85-4510-BE48-5936887C20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5B4A5BC-637F-4006-BAD8-C90109E82657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78E5CAA6-E8E2-42F8-813B-A58D6A870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Networks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E94A2728-4340-4C1E-84D2-2842C93AE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 H-tree to distribute clock to many points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Tie these points together with a grid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Ex: IBM Power4, PowerPC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H-tree drives 16-64 sector buffers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Buffers drive total of 1024 points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All points shorted together with grid</a:t>
            </a:r>
          </a:p>
        </p:txBody>
      </p:sp>
    </p:spTree>
    <p:extLst>
      <p:ext uri="{BB962C8B-B14F-4D97-AF65-F5344CB8AC3E}">
        <p14:creationId xmlns:p14="http://schemas.microsoft.com/office/powerpoint/2010/main" val="210612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62CD88-7688-48E1-A013-5007E70B3F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91ACC06-D94D-4D9B-A2E0-16C6C85FA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7BCDA94-2C95-4D93-B284-539EDFF5069B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B96BBB3-D542-4ACD-A872-303FC2F53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Types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4EF4F115-1A4E-49C2-9349-414CDFF2C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Through-hole vs. surface mount</a:t>
            </a:r>
          </a:p>
        </p:txBody>
      </p:sp>
      <p:pic>
        <p:nvPicPr>
          <p:cNvPr id="16390" name="Picture 4" descr="12">
            <a:extLst>
              <a:ext uri="{FF2B5EF4-FFF2-40B4-BE49-F238E27FC236}">
                <a16:creationId xmlns:a16="http://schemas.microsoft.com/office/drawing/2014/main" id="{2EA29D2E-A415-441D-8A33-4B28E346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1"/>
            <a:ext cx="7620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2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671DD20-526D-409F-9121-7C7A4132BD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59ECED3-83D0-4978-BF0B-F28BE2474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7865CE-7E6F-4E2F-A635-2C126BA9060B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61705FE-5BC3-4CF8-ABA5-A79BD8866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981" y="681037"/>
            <a:ext cx="8305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Chip-to-Package Bonding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8D144A4D-3F74-4DF3-8ABD-AE30469E8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60523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Traditionally, chip is surrounded by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pad frame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Metal pads on 100 – 200 mm pitch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bond wires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attach pads to package</a:t>
            </a:r>
          </a:p>
          <a:p>
            <a:pPr lvl="1" eaLnBrk="1" hangingPunct="1"/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Lead frame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distributes signals in package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Metal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heat spreader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helps with cooling</a:t>
            </a:r>
          </a:p>
        </p:txBody>
      </p:sp>
      <p:pic>
        <p:nvPicPr>
          <p:cNvPr id="17414" name="Picture 5">
            <a:extLst>
              <a:ext uri="{FF2B5EF4-FFF2-40B4-BE49-F238E27FC236}">
                <a16:creationId xmlns:a16="http://schemas.microsoft.com/office/drawing/2014/main" id="{64459CDE-7D07-4FB5-AF04-274B8837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33801"/>
            <a:ext cx="32004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78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AEA10-93AF-47F1-BE40-55C591D17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12A1A-BB90-47B8-9388-80DA50F5C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C5C875-5B41-4E09-97E3-BD3FD2C2DF27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6B1BC20-CE0E-4564-8F25-4C5B39A5A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Packages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A988B9BB-EC79-4640-87FF-67E3C9744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Bond wires contribute parasitic inductance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Fancy packages have many signal, power layers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Like tiny printed circuit boards</a:t>
            </a:r>
          </a:p>
          <a:p>
            <a:pPr eaLnBrk="1" hangingPunct="1"/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Flip-chip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places connections across surface of die rather than around periphery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Top level metal pads covered with solder balls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Chip flips upside down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Carefully aligned to package (done blind!)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Heated to melt balls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Also called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(Controlled Collapse Chip Connection)</a:t>
            </a:r>
          </a:p>
        </p:txBody>
      </p:sp>
    </p:spTree>
    <p:extLst>
      <p:ext uri="{BB962C8B-B14F-4D97-AF65-F5344CB8AC3E}">
        <p14:creationId xmlns:p14="http://schemas.microsoft.com/office/powerpoint/2010/main" val="19530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866629-762E-4BF5-BF03-1804D0CCF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F551E04-69D7-4BBF-B8C0-BEE43890B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BE3425-EF0D-4D5B-80A1-13498DF6409C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278D33FC-CACD-4330-BA8E-AD4BA2DC1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alt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Parasitics</a:t>
            </a:r>
            <a:endParaRPr lang="en-US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CBC0896B-EEC8-4A43-96E3-7C37343ADCE9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209800" y="2514600"/>
          <a:ext cx="7772400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21" name="VISIO" r:id="rId4" imgW="4127400" imgH="1875600" progId="Visio.Drawing.6">
                  <p:embed/>
                </p:oleObj>
              </mc:Choice>
              <mc:Fallback>
                <p:oleObj name="VISIO" r:id="rId4" imgW="4127400" imgH="1875600" progId="Visio.Drawing.6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CBC0896B-EEC8-4A43-96E3-7C37343AD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7772400" cy="353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4">
            <a:extLst>
              <a:ext uri="{FF2B5EF4-FFF2-40B4-BE49-F238E27FC236}">
                <a16:creationId xmlns:a16="http://schemas.microsoft.com/office/drawing/2014/main" id="{D8B8C6DD-8A7C-4DA3-9FFA-2D508DEC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5613" indent="-4556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5663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Use many V</a:t>
            </a:r>
            <a:r>
              <a:rPr lang="en-US" altLang="en-US" baseline="-25000" dirty="0">
                <a:latin typeface="Arial" panose="020B0604020202020204" pitchFamily="34" charset="0"/>
              </a:rPr>
              <a:t>DD</a:t>
            </a:r>
            <a:r>
              <a:rPr lang="en-US" altLang="en-US" dirty="0">
                <a:latin typeface="Arial" panose="020B0604020202020204" pitchFamily="34" charset="0"/>
              </a:rPr>
              <a:t>, GND in parallel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Arial" panose="020B0604020202020204" pitchFamily="34" charset="0"/>
              </a:rPr>
              <a:t>Inductance, I</a:t>
            </a:r>
            <a:r>
              <a:rPr lang="en-US" altLang="en-US" baseline="-25000" dirty="0">
                <a:latin typeface="Arial" panose="020B0604020202020204" pitchFamily="34" charset="0"/>
              </a:rPr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90883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C0C27-F97B-49A5-9177-C4878EDD3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800CC-45D6-4D26-AFD7-767F296F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0CCAA0-9D17-4B4B-839F-828CD0166449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B0D52B1-85A8-4554-9CC9-06A64A5BD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Dissipation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C8BEA370-0C3D-4484-A6FB-917719CFD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60 W light bulb has surface area of 120 cm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Itanium 2 die dissipates 130 W over 4 cm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Chips have enormous power densities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Cooling is a serious challenge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Package spreads heat to larger surface area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Heat sinks may increase surface area further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Fans increase airflow rate over surface area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Liquid cooling used in extreme cases ($$$)</a:t>
            </a:r>
          </a:p>
        </p:txBody>
      </p:sp>
    </p:spTree>
    <p:extLst>
      <p:ext uri="{BB962C8B-B14F-4D97-AF65-F5344CB8AC3E}">
        <p14:creationId xmlns:p14="http://schemas.microsoft.com/office/powerpoint/2010/main" val="411653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8A5B8-4CD4-4DC8-9261-FC10290D8C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21: Package, Power, and Clock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CFF18-77C1-4256-ACC9-5DE3B160FA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798753-A5B4-493E-B357-55BAE031B194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880879BF-F0B5-4127-AC15-2FF7D7BAF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Thermal Resistance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1DA2495-A059-4BAF-A807-99B73E4AD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dirty="0"/>
              <a:t>T = </a:t>
            </a:r>
            <a:r>
              <a:rPr lang="en-US" altLang="en-US" dirty="0" err="1">
                <a:latin typeface="Symbol" panose="05050102010706020507" pitchFamily="18" charset="2"/>
              </a:rPr>
              <a:t>q</a:t>
            </a:r>
            <a:r>
              <a:rPr lang="en-US" altLang="en-US" baseline="-25000" dirty="0" err="1"/>
              <a:t>ja</a:t>
            </a:r>
            <a:r>
              <a:rPr lang="en-US" altLang="en-US" dirty="0" err="1"/>
              <a:t>P</a:t>
            </a:r>
            <a:r>
              <a:rPr lang="en-US" altLang="en-US" dirty="0"/>
              <a:t>	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dirty="0"/>
              <a:t>T: temperature rise on chip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dirty="0" err="1">
                <a:latin typeface="Symbol" panose="05050102010706020507" pitchFamily="18" charset="2"/>
              </a:rPr>
              <a:t>q</a:t>
            </a:r>
            <a:r>
              <a:rPr lang="en-US" altLang="en-US" baseline="-25000" dirty="0" err="1"/>
              <a:t>ja</a:t>
            </a:r>
            <a:r>
              <a:rPr lang="en-US" altLang="en-US" dirty="0"/>
              <a:t>: thermal resistance of chip junction to ambient</a:t>
            </a:r>
          </a:p>
          <a:p>
            <a:pPr lvl="1" eaLnBrk="1" hangingPunct="1"/>
            <a:r>
              <a:rPr lang="en-US" altLang="en-US" dirty="0"/>
              <a:t> P: power dissipation on chip</a:t>
            </a:r>
          </a:p>
          <a:p>
            <a:pPr eaLnBrk="1" hangingPunct="1"/>
            <a:r>
              <a:rPr lang="en-US" altLang="en-US" dirty="0"/>
              <a:t>Thermal resistances combine like resistors</a:t>
            </a:r>
          </a:p>
          <a:p>
            <a:pPr lvl="1" eaLnBrk="1" hangingPunct="1"/>
            <a:r>
              <a:rPr lang="en-US" altLang="en-US" dirty="0"/>
              <a:t>Series and parallel</a:t>
            </a:r>
          </a:p>
          <a:p>
            <a:pPr eaLnBrk="1" hangingPunct="1"/>
            <a:r>
              <a:rPr lang="en-US" altLang="en-US" dirty="0"/>
              <a:t> </a:t>
            </a:r>
            <a:r>
              <a:rPr lang="en-US" altLang="en-US" dirty="0" err="1">
                <a:latin typeface="Symbol" panose="05050102010706020507" pitchFamily="18" charset="2"/>
              </a:rPr>
              <a:t>q</a:t>
            </a:r>
            <a:r>
              <a:rPr lang="en-US" altLang="en-US" baseline="-25000" dirty="0" err="1"/>
              <a:t>ja</a:t>
            </a:r>
            <a:r>
              <a:rPr lang="en-US" altLang="en-US" baseline="-25000" dirty="0"/>
              <a:t>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 err="1">
                <a:latin typeface="Symbol" panose="05050102010706020507" pitchFamily="18" charset="2"/>
              </a:rPr>
              <a:t>q</a:t>
            </a:r>
            <a:r>
              <a:rPr lang="en-US" altLang="en-US" baseline="-25000" dirty="0" err="1"/>
              <a:t>jp</a:t>
            </a:r>
            <a:r>
              <a:rPr lang="en-US" altLang="en-US" baseline="-25000" dirty="0"/>
              <a:t> </a:t>
            </a:r>
            <a:r>
              <a:rPr lang="en-US" altLang="en-US" dirty="0"/>
              <a:t>+</a:t>
            </a:r>
            <a:r>
              <a:rPr lang="en-US" altLang="en-US" baseline="-25000" dirty="0"/>
              <a:t> </a:t>
            </a:r>
            <a:r>
              <a:rPr lang="en-US" altLang="en-US" dirty="0" err="1">
                <a:latin typeface="Symbol" panose="05050102010706020507" pitchFamily="18" charset="2"/>
              </a:rPr>
              <a:t>q</a:t>
            </a:r>
            <a:r>
              <a:rPr lang="en-US" altLang="en-US" baseline="-25000" dirty="0" err="1"/>
              <a:t>pa</a:t>
            </a:r>
            <a:endParaRPr lang="en-US" altLang="en-US" baseline="-25000" dirty="0"/>
          </a:p>
          <a:p>
            <a:pPr lvl="1" eaLnBrk="1" hangingPunct="1"/>
            <a:r>
              <a:rPr lang="en-US" altLang="en-US" dirty="0"/>
              <a:t>Series combination</a:t>
            </a:r>
          </a:p>
        </p:txBody>
      </p:sp>
    </p:spTree>
    <p:extLst>
      <p:ext uri="{BB962C8B-B14F-4D97-AF65-F5344CB8AC3E}">
        <p14:creationId xmlns:p14="http://schemas.microsoft.com/office/powerpoint/2010/main" val="185487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{78BCD781-469F-4A1B-89A6-4B492EACD6D1}tf02900720</Template>
  <TotalTime>4226</TotalTime>
  <Words>1483</Words>
  <Application>Microsoft Macintosh PowerPoint</Application>
  <PresentationFormat>Widescreen</PresentationFormat>
  <Paragraphs>287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Tw Cen MT</vt:lpstr>
      <vt:lpstr>Tw Cen MT Condensed</vt:lpstr>
      <vt:lpstr>Wingdings</vt:lpstr>
      <vt:lpstr>Wingdings 3</vt:lpstr>
      <vt:lpstr>Integral</vt:lpstr>
      <vt:lpstr>VISIO</vt:lpstr>
      <vt:lpstr>Equation</vt:lpstr>
      <vt:lpstr>Slide Deck 14</vt:lpstr>
      <vt:lpstr>Outline</vt:lpstr>
      <vt:lpstr>Packages</vt:lpstr>
      <vt:lpstr>Package Types</vt:lpstr>
      <vt:lpstr>Chip-to-Package Bonding</vt:lpstr>
      <vt:lpstr>Advanced Packages</vt:lpstr>
      <vt:lpstr>Package Parasitics</vt:lpstr>
      <vt:lpstr>Heat Dissipation</vt:lpstr>
      <vt:lpstr>Thermal Resistance</vt:lpstr>
      <vt:lpstr>Example</vt:lpstr>
      <vt:lpstr>Temperature Sensor</vt:lpstr>
      <vt:lpstr>Power Distribution</vt:lpstr>
      <vt:lpstr>Power Requirements</vt:lpstr>
      <vt:lpstr>IR Drop</vt:lpstr>
      <vt:lpstr>L di/dt Noise</vt:lpstr>
      <vt:lpstr>Bypass Capacitors</vt:lpstr>
      <vt:lpstr>Power System Model</vt:lpstr>
      <vt:lpstr>Frequency Response</vt:lpstr>
      <vt:lpstr>Example: Pentium 4</vt:lpstr>
      <vt:lpstr>Charge Pumps</vt:lpstr>
      <vt:lpstr>Energy Scavenging</vt:lpstr>
      <vt:lpstr>Clock Distribution</vt:lpstr>
      <vt:lpstr>Example</vt:lpstr>
      <vt:lpstr>Review: Skew Impact</vt:lpstr>
      <vt:lpstr>Solutions</vt:lpstr>
      <vt:lpstr>Clock Dist. Networks</vt:lpstr>
      <vt:lpstr>Clock Grids</vt:lpstr>
      <vt:lpstr>Alpha Clock Grids</vt:lpstr>
      <vt:lpstr>H-Trees</vt:lpstr>
      <vt:lpstr>Itanium 2 H-Tree</vt:lpstr>
      <vt:lpstr>Hybrid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barmak mansoorian</dc:creator>
  <cp:lastModifiedBy>barmak mansoorian</cp:lastModifiedBy>
  <cp:revision>28</cp:revision>
  <cp:lastPrinted>2020-02-20T23:43:17Z</cp:lastPrinted>
  <dcterms:created xsi:type="dcterms:W3CDTF">2020-01-28T01:37:48Z</dcterms:created>
  <dcterms:modified xsi:type="dcterms:W3CDTF">2020-04-22T00:09:50Z</dcterms:modified>
</cp:coreProperties>
</file>