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9" autoAdjust="0"/>
    <p:restoredTop sz="94660"/>
  </p:normalViewPr>
  <p:slideViewPr>
    <p:cSldViewPr showGuides="1">
      <p:cViewPr varScale="1">
        <p:scale>
          <a:sx n="125" d="100"/>
          <a:sy n="125" d="100"/>
        </p:scale>
        <p:origin x="160" y="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3045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CB4C-1CA8-43AE-A475-7E32B69B0395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CE5-9487-494C-AA4C-9CC54BF6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764049D-0EAC-4C03-B58D-8CAD9A71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C396A4-3885-4A0C-A448-E13FA26B801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73B0515-7887-4118-ADC3-5DFB634B0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F76DAB0-64B0-4D39-ABDA-45D58BE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97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0013D9A-070E-4782-948D-ECCD98016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6EFA1E-F456-4ED1-84E5-CBB775938CF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F7FF91C-B420-4FD2-96DA-966235834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9022C44-7CD4-4347-8B4B-C1BA7BD8D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41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98A3FBC-06B0-44C8-A36A-4BD6FD381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F52F1E-0832-4962-AF51-085BD8BC319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31C7A1-463A-43D3-984D-F2471DF7F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6D8D749-1AD6-4A67-8E48-3685C9071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4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C35E89C-1168-4767-9CBF-175ED7B82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9211B5-FFF1-4616-A07C-90D825C92F1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309FD68-CAFD-4289-954B-1788130FD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C186F65-02A1-43F4-B51E-3C97F3C91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9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09EA5BB-4516-4202-914E-33461529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643D48-2556-4928-BD08-9AD41D5558B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11AE28C-AEAE-4507-BCD9-58BE4B7759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158D1A7-91B5-45A3-B371-D651A1727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7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1010018-3C0C-46CE-8BED-453D1AF86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D13331-F8F4-486A-96E5-D0F01091ECD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CC0F60F-C940-4F82-A2F9-5CD8F805E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68EDE3D-38DB-47E9-BDDE-0CFD72BBC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713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D08C0A5-4A54-45CD-B5BC-82150FE6F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ED2E2A-0315-4BA3-9708-82727F3C3E9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42E3682-B1AF-400B-8703-F4D8C3A62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4E0BD84-2555-48EE-A109-5C9B0C0EB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158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156FD93-1D90-4BE1-B977-2E605AEBD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34C025-E7F8-42B7-8822-CFD39450616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C423BCE-6266-4DC5-9B8B-629949F90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D0D6ED7-914E-4BCF-9702-9FCB3600C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24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5F658FA-713A-41D2-8B54-14BA1D320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ECFD6E-616A-4D71-9DC9-BDB1046B7AC3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7263BDD-D49F-40D2-B561-D9F41538B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CAB9C50-3748-402B-A23C-8714C0B15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67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56E6775-555A-4D67-90B6-538F2D70B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863AE8-F85B-42B8-9079-D2BBFCBC19E8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6489881-3A15-4681-82EC-8355C1146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82CDA57-E9A9-4356-BF60-7A122E3E4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504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7691A59-7BF5-4CD8-A79D-164AD0FF1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0B19CF-4794-416E-B905-2E052BEE3454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2BA6289-A11A-4ABA-93EC-9988E6E0C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08A9A3F-E770-4F63-85D1-B79CB51F6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77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EA211DF-6691-41BF-A840-7C7044952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DF1B62-93E4-418C-B486-C3CD6F2361E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8FC7BD-F6C9-4B8D-9AB1-D9556CF59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DC51876-C32D-4A2A-9F34-DC02A1AA3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59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411DF4D-61CA-4204-B004-03CDE5910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831856-E6DB-4829-B705-3A10B78CB62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00D1E65-E776-4FD5-933E-ECA6A11C0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4766708-4C60-48FF-AD69-12E9CE8A8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6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562E667-3E5A-421A-8FE4-7A9BD54CE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1C7094-9926-4792-BB16-4FAD2FD64134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3A1F7CF-8A35-49E3-978B-F27F00AAD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88C74EF-ECC8-41B4-A106-4FC3D899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67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E79320E-A419-4ACB-8D83-BA138FA24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18BF5B-0861-47C7-B9D7-9D2B0219D81E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D86C622-AFA8-4D52-8D27-FB05A1D9E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6E7EE8E-D8E2-4FF2-927B-968032CBB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7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3CD2202-FA33-4262-95C1-C6C783D62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01929F-6141-4E8E-A06E-E3AD977132B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105C3F6-5D0C-452E-8CE9-C5EBA21B7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572A53D-4AEA-4F82-A60C-465FED407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172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91BC1CA-B0A5-4938-AB7E-2A1272588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8C1195-470E-4A23-89CC-4022569CA6E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404D395-70C2-441C-AB4C-C94E74C04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147F8BB-AA4E-4034-9CF9-DE561337D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5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1BE868F-6A7E-48F4-8A27-7E86A5626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1299C1-9849-429D-A37D-07BEE9B6891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B98F078-6F14-4B8E-B502-1C9BBC80C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123C747-FFBA-4F57-8081-21A81F39B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31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57F29B7-8512-4BE4-82C2-D82467050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A105BF-47A9-4D57-948C-D1C3AA1623B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D8472A0-2B44-4A32-AFF4-1183F1E03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E4A44EA-007E-42AD-94CC-E8DA1F371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59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4E7BF3-9FBA-495E-824E-F33747281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F85137-72F7-4184-A3D2-CA17602BFF9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EE29C02-C731-4FF7-B148-088BCE98E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7EFD59F-34AC-46E0-8D7B-20B7CD421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80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0D840-0211-4266-8223-09749072BA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E0832-77D3-4E86-814B-55B40886D8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2D200-8606-47FC-8CAA-64E55CA21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2913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BF579-7D5B-4D53-940D-70830E79CF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CF273-8942-4CE0-B3BE-F6BC0AEA90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B0298-7F5B-4901-B9D8-CD29DA8181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31597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1.wmf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605-E623-469C-916F-6A8C746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15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00C-0F96-414F-B900-30BC1E7EF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00" b="223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927C-3C27-4F0E-8981-4F1A04B9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ECE 4203 VLSI Design</a:t>
            </a:r>
          </a:p>
        </p:txBody>
      </p:sp>
    </p:spTree>
    <p:extLst>
      <p:ext uri="{BB962C8B-B14F-4D97-AF65-F5344CB8AC3E}">
        <p14:creationId xmlns:p14="http://schemas.microsoft.com/office/powerpoint/2010/main" val="344934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22E625-ADB8-4F9C-98B3-822A5C8B9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E2CB80-9ED7-4D9D-BE3E-31436163F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2DED76-2277-41FD-9E85-C0C02C20285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5FF6F47-67AD-4063-AF4F-5AEA853EF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Delay Elements</a:t>
            </a:r>
          </a:p>
        </p:txBody>
      </p:sp>
      <p:pic>
        <p:nvPicPr>
          <p:cNvPr id="19462" name="Picture 4">
            <a:extLst>
              <a:ext uri="{FF2B5EF4-FFF2-40B4-BE49-F238E27FC236}">
                <a16:creationId xmlns:a16="http://schemas.microsoft.com/office/drawing/2014/main" id="{FE38E5C8-9553-4746-ACDA-66717225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7620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6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722966-C0C2-4622-AC36-2DA2579C6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DB69EE-BD9D-4C5D-974B-A937B0B78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5267F6-1379-4F97-9D87-4D9BC9FAE3C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18B37C3F-D20E-4B61-B1F7-F263840F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4724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3">
            <a:extLst>
              <a:ext uri="{FF2B5EF4-FFF2-40B4-BE49-F238E27FC236}">
                <a16:creationId xmlns:a16="http://schemas.microsoft.com/office/drawing/2014/main" id="{77E83ADA-7C6A-4044-A1CE-13311C847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41325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Divider</a:t>
            </a: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924836EB-55BF-4FB9-99D0-72CF1BE636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 clock by N</a:t>
            </a:r>
          </a:p>
          <a:p>
            <a:pPr lvl="1" eaLnBrk="1" hangingPunct="1"/>
            <a:r>
              <a:rPr lang="en-US" altLang="en-US"/>
              <a:t>Use mod-N counter </a:t>
            </a:r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05CD0638-4875-420B-B2D3-0A44E5D8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838200" cy="762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4" name="Object 10">
            <a:extLst>
              <a:ext uri="{FF2B5EF4-FFF2-40B4-BE49-F238E27FC236}">
                <a16:creationId xmlns:a16="http://schemas.microsoft.com/office/drawing/2014/main" id="{23A6D8D5-C3BB-462F-B10E-F5118E4520F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743200"/>
          <a:ext cx="18288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33" name="Equation" r:id="rId5" imgW="876240" imgH="812520" progId="Equation.DSMT4">
                  <p:embed/>
                </p:oleObj>
              </mc:Choice>
              <mc:Fallback>
                <p:oleObj name="Equation" r:id="rId5" imgW="876240" imgH="812520" progId="Equation.DSMT4">
                  <p:embed/>
                  <p:pic>
                    <p:nvPicPr>
                      <p:cNvPr id="3074" name="Object 10">
                        <a:extLst>
                          <a:ext uri="{FF2B5EF4-FFF2-40B4-BE49-F238E27FC236}">
                            <a16:creationId xmlns:a16="http://schemas.microsoft.com/office/drawing/2014/main" id="{23A6D8D5-C3BB-462F-B10E-F5118E452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18288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13009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7DB799-852B-4E05-87CA-4578C7F09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512CBFF-7851-4C8F-A987-ABED8ACC9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A85C22-9F3B-4419-A2A2-2408B2E3C5D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0B177EA-7E90-4F78-8245-876E157C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4724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3">
            <a:extLst>
              <a:ext uri="{FF2B5EF4-FFF2-40B4-BE49-F238E27FC236}">
                <a16:creationId xmlns:a16="http://schemas.microsoft.com/office/drawing/2014/main" id="{5393DD26-FC63-47F1-943C-8A9FECA13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582614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Detector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09708D69-5749-4CB4-8FDD-C813FEB90F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360486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Difference of input and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feedback clock phase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Often built from phase-frequency detector (PFD)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0487" name="Rectangle 5">
            <a:extLst>
              <a:ext uri="{FF2B5EF4-FFF2-40B4-BE49-F238E27FC236}">
                <a16:creationId xmlns:a16="http://schemas.microsoft.com/office/drawing/2014/main" id="{498A0B1A-4DC9-4ADE-A0E9-D89F9F5F4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24000"/>
            <a:ext cx="1447800" cy="9144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8" name="Picture 8">
            <a:extLst>
              <a:ext uri="{FF2B5EF4-FFF2-40B4-BE49-F238E27FC236}">
                <a16:creationId xmlns:a16="http://schemas.microsoft.com/office/drawing/2014/main" id="{03C20380-4147-460F-967D-712618F6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1"/>
            <a:ext cx="18288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>
            <a:extLst>
              <a:ext uri="{FF2B5EF4-FFF2-40B4-BE49-F238E27FC236}">
                <a16:creationId xmlns:a16="http://schemas.microsoft.com/office/drawing/2014/main" id="{D8D86A46-D3C0-4139-94A1-5CC32413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1"/>
            <a:ext cx="1828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>
            <a:extLst>
              <a:ext uri="{FF2B5EF4-FFF2-40B4-BE49-F238E27FC236}">
                <a16:creationId xmlns:a16="http://schemas.microsoft.com/office/drawing/2014/main" id="{B25EB72F-07DF-4B12-B08A-B23DF511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1"/>
            <a:ext cx="192563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90373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61A1DC-1E2F-4B08-867A-03D7AC973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C01C1-4CCA-42DC-849F-537BB8676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B72121-21F5-4677-B094-5EAB6DEE0DA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2520D2B3-1F83-4DC5-965A-A5BB3FBE5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Detector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DFAC89F3-17AE-4D81-96E7-0EE05C3CA7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000"/>
              <a:t>Convert up and down pulses into current proportional to phase error using a charge pump</a:t>
            </a:r>
          </a:p>
          <a:p>
            <a:pPr eaLnBrk="1" hangingPunct="1"/>
            <a:endParaRPr lang="en-US" altLang="en-US" sz="2000"/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D28EAA76-06F6-443C-80BC-950752E23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819401"/>
          <a:ext cx="2667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57" name="Equation" r:id="rId4" imgW="1244520" imgH="482400" progId="Equation.DSMT4">
                  <p:embed/>
                </p:oleObj>
              </mc:Choice>
              <mc:Fallback>
                <p:oleObj name="Equation" r:id="rId4" imgW="1244520" imgH="482400" progId="Equation.DSMT4">
                  <p:embed/>
                  <p:pic>
                    <p:nvPicPr>
                      <p:cNvPr id="4098" name="Object 6">
                        <a:extLst>
                          <a:ext uri="{FF2B5EF4-FFF2-40B4-BE49-F238E27FC236}">
                            <a16:creationId xmlns:a16="http://schemas.microsoft.com/office/drawing/2014/main" id="{D28EAA76-06F6-443C-80BC-950752E23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1"/>
                        <a:ext cx="2667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3" name="Picture 8">
            <a:extLst>
              <a:ext uri="{FF2B5EF4-FFF2-40B4-BE49-F238E27FC236}">
                <a16:creationId xmlns:a16="http://schemas.microsoft.com/office/drawing/2014/main" id="{FDF8CC02-89D6-4C70-AC1D-A32F8B80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971800"/>
            <a:ext cx="2481263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8197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7FCD0B-FDFD-4386-901D-41B8B0562B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DC287E6-7977-4E8C-B061-C0C5A4523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1F9CCD-0ED0-4CE2-908F-92AF26B7FC10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A8D3C4A9-6156-48CF-919F-7138D04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4724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3">
            <a:extLst>
              <a:ext uri="{FF2B5EF4-FFF2-40B4-BE49-F238E27FC236}">
                <a16:creationId xmlns:a16="http://schemas.microsoft.com/office/drawing/2014/main" id="{A93EA0C4-6404-425B-A977-05067AF5B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5320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Filter</a:t>
            </a: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17BF0D78-0D5D-42CB-8EB0-8A1F0D94DF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08637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Convert charge pump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current into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ctrl</a:t>
            </a:r>
            <a:endParaRPr lang="en-US" altLang="en-US" baseline="-25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proportional-integral control (PI) to generate a control signal dependent on the error and its integral</a:t>
            </a:r>
          </a:p>
          <a:p>
            <a:pPr lvl="1" eaLnBrk="1" hangingPunct="1"/>
            <a:r>
              <a:rPr lang="en-US" altLang="en-US" dirty="0"/>
              <a:t>Drives error to 0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83ECE71B-81AD-4ABE-97F8-E7A44A63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524000"/>
            <a:ext cx="1066800" cy="762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5550B7D5-E918-4CBE-A858-4B7B8D11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4384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10">
            <a:extLst>
              <a:ext uri="{FF2B5EF4-FFF2-40B4-BE49-F238E27FC236}">
                <a16:creationId xmlns:a16="http://schemas.microsoft.com/office/drawing/2014/main" id="{26182E20-49C6-4DFB-9CEB-88CC339A86A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4724401"/>
          <a:ext cx="2362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1" name="Equation" r:id="rId6" imgW="1066680" imgH="469800" progId="Equation.DSMT4">
                  <p:embed/>
                </p:oleObj>
              </mc:Choice>
              <mc:Fallback>
                <p:oleObj name="Equation" r:id="rId6" imgW="1066680" imgH="469800" progId="Equation.DSMT4">
                  <p:embed/>
                  <p:pic>
                    <p:nvPicPr>
                      <p:cNvPr id="5122" name="Object 10">
                        <a:extLst>
                          <a:ext uri="{FF2B5EF4-FFF2-40B4-BE49-F238E27FC236}">
                            <a16:creationId xmlns:a16="http://schemas.microsoft.com/office/drawing/2014/main" id="{26182E20-49C6-4DFB-9CEB-88CC339A8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1"/>
                        <a:ext cx="23622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2">
            <a:extLst>
              <a:ext uri="{FF2B5EF4-FFF2-40B4-BE49-F238E27FC236}">
                <a16:creationId xmlns:a16="http://schemas.microsoft.com/office/drawing/2014/main" id="{21471BC2-562A-4893-A93A-649733ABA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5029200"/>
            <a:ext cx="923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(negligible)</a:t>
            </a:r>
          </a:p>
        </p:txBody>
      </p:sp>
    </p:spTree>
    <p:extLst>
      <p:ext uri="{BB962C8B-B14F-4D97-AF65-F5344CB8AC3E}">
        <p14:creationId xmlns:p14="http://schemas.microsoft.com/office/powerpoint/2010/main" val="181495052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DD949-CEEE-4EE6-BB9F-53065FB2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1D92-7229-49CB-BF7D-F138F6CDE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291143-1DAA-4B41-8619-726ADFCBBFB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0F1B9D66-A9DF-48B8-BED8-300B4C43D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PLL Loop Dynamics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5909ECE6-C4B1-447A-8AFB-9B060C150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Closed loop transfer function of PLL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is a second order system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 baseline="-25000"/>
              <a:t>n</a:t>
            </a:r>
            <a:r>
              <a:rPr lang="en-US" altLang="en-US"/>
              <a:t> indicates loop bandwidth</a:t>
            </a:r>
          </a:p>
          <a:p>
            <a:pPr eaLnBrk="1" hangingPunct="1"/>
            <a:r>
              <a:rPr lang="en-US" altLang="en-US">
                <a:latin typeface="Symbol" panose="05050102010706020507" pitchFamily="18" charset="2"/>
              </a:rPr>
              <a:t>z</a:t>
            </a:r>
            <a:r>
              <a:rPr lang="en-US" altLang="en-US"/>
              <a:t> indicates damping; choose 0.7 – 1 to avoid ringing</a:t>
            </a:r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7A85C210-B523-4DE9-A213-6ED7F844EAF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1981201"/>
          <a:ext cx="434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5" name="Equation" r:id="rId4" imgW="2958840" imgH="838080" progId="Equation.DSMT4">
                  <p:embed/>
                </p:oleObj>
              </mc:Choice>
              <mc:Fallback>
                <p:oleObj name="Equation" r:id="rId4" imgW="2958840" imgH="838080" progId="Equation.DSMT4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7A85C210-B523-4DE9-A213-6ED7F844E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1"/>
                        <a:ext cx="434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>
            <a:extLst>
              <a:ext uri="{FF2B5EF4-FFF2-40B4-BE49-F238E27FC236}">
                <a16:creationId xmlns:a16="http://schemas.microsoft.com/office/drawing/2014/main" id="{2E1D3CEF-1F14-4670-A3BB-3F9A0354CE6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3733801"/>
          <a:ext cx="4191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6" name="Equation" r:id="rId6" imgW="2666880" imgH="863280" progId="Equation.DSMT4">
                  <p:embed/>
                </p:oleObj>
              </mc:Choice>
              <mc:Fallback>
                <p:oleObj name="Equation" r:id="rId6" imgW="2666880" imgH="863280" progId="Equation.DSMT4">
                  <p:embed/>
                  <p:pic>
                    <p:nvPicPr>
                      <p:cNvPr id="6147" name="Object 8">
                        <a:extLst>
                          <a:ext uri="{FF2B5EF4-FFF2-40B4-BE49-F238E27FC236}">
                            <a16:creationId xmlns:a16="http://schemas.microsoft.com/office/drawing/2014/main" id="{2E1D3CEF-1F14-4670-A3BB-3F9A0354C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1"/>
                        <a:ext cx="4191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6433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B200-BFB8-442C-B321-3E2F136D9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37F32-F161-45AD-A270-67FC58739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EF5308-B24B-44C4-8819-BD697F6D0C3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D4145469-B0D6-43C3-8162-F53497311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Locked Loop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761F014-8BEE-49AE-BE18-7C727D62B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Delays input clock rather than creating a new clock with an oscillator</a:t>
            </a:r>
          </a:p>
          <a:p>
            <a:pPr eaLnBrk="1" hangingPunct="1"/>
            <a:r>
              <a:rPr lang="en-US" altLang="en-US" dirty="0"/>
              <a:t>Cannot perform frequency multiplication</a:t>
            </a:r>
          </a:p>
          <a:p>
            <a:pPr eaLnBrk="1" hangingPunct="1"/>
            <a:r>
              <a:rPr lang="en-US" altLang="en-US" dirty="0"/>
              <a:t>More stable and easier to design</a:t>
            </a:r>
          </a:p>
          <a:p>
            <a:pPr lvl="1" eaLnBrk="1" hangingPunct="1"/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order rather than 2</a:t>
            </a:r>
            <a:r>
              <a:rPr lang="en-US" altLang="en-US" baseline="30000" dirty="0"/>
              <a:t>nd</a:t>
            </a:r>
            <a:endParaRPr lang="en-US" altLang="en-US" dirty="0"/>
          </a:p>
          <a:p>
            <a:pPr eaLnBrk="1" hangingPunct="1"/>
            <a:r>
              <a:rPr lang="en-US" altLang="en-US" dirty="0"/>
              <a:t>State variable is now time (T)</a:t>
            </a:r>
          </a:p>
          <a:p>
            <a:pPr lvl="1" eaLnBrk="1" hangingPunct="1"/>
            <a:r>
              <a:rPr lang="en-US" altLang="en-US" dirty="0"/>
              <a:t>Locks when loop delay is exactly T</a:t>
            </a:r>
            <a:r>
              <a:rPr lang="en-US" altLang="en-US" baseline="-25000" dirty="0"/>
              <a:t>c</a:t>
            </a:r>
          </a:p>
          <a:p>
            <a:pPr lvl="1" eaLnBrk="1" hangingPunct="1"/>
            <a:r>
              <a:rPr lang="en-US" altLang="en-US" dirty="0"/>
              <a:t>Deviations of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T from locked value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98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E6E4721-F570-4B1F-91FD-E531C002E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FEAE6FE-E7A1-4B3C-AE75-AB154196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F0FB7A-8357-412F-A382-670422B73F6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877889A-0654-4D34-9DEA-F2B223895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Delay-Locked Loop (DLL)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CEA198E9-1B5C-4474-92D1-29E4897E9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784377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System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Linear Model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578EA6C3-DDA6-442B-9076-7B08E941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25639"/>
            <a:ext cx="617220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C87E8DD7-8AE5-4D9E-A072-9A95A0A1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1"/>
            <a:ext cx="6629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41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76A6418-D450-4BD1-BA66-7F132D039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E54479-2B30-4D96-976C-A9D2A8FD3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11C240-4677-48F1-8E3D-8CB40090755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14E53F6-CF92-4CB4-BE1A-F67EBE0A9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03687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Line</a:t>
            </a: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A4D3C5EA-1B5F-4913-BE12-F81DA7D1B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6620" y="1404938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Delay input clock</a:t>
            </a:r>
            <a:endParaRPr lang="en-US" altLang="en-US" baseline="-25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Typically use voltage-controlled delay line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7175" name="Picture 9">
            <a:extLst>
              <a:ext uri="{FF2B5EF4-FFF2-40B4-BE49-F238E27FC236}">
                <a16:creationId xmlns:a16="http://schemas.microsoft.com/office/drawing/2014/main" id="{901BDD09-B16E-4C8C-B229-E6DA309D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4419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5">
            <a:extLst>
              <a:ext uri="{FF2B5EF4-FFF2-40B4-BE49-F238E27FC236}">
                <a16:creationId xmlns:a16="http://schemas.microsoft.com/office/drawing/2014/main" id="{25CCA4D7-F873-4586-B003-CCEC50C1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1143000" cy="762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7" name="Picture 10">
            <a:extLst>
              <a:ext uri="{FF2B5EF4-FFF2-40B4-BE49-F238E27FC236}">
                <a16:creationId xmlns:a16="http://schemas.microsoft.com/office/drawing/2014/main" id="{F870097A-010E-421B-A064-02A042AA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3124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1">
            <a:extLst>
              <a:ext uri="{FF2B5EF4-FFF2-40B4-BE49-F238E27FC236}">
                <a16:creationId xmlns:a16="http://schemas.microsoft.com/office/drawing/2014/main" id="{25912577-012C-40AE-A6AB-2245582A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25146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13">
            <a:extLst>
              <a:ext uri="{FF2B5EF4-FFF2-40B4-BE49-F238E27FC236}">
                <a16:creationId xmlns:a16="http://schemas.microsoft.com/office/drawing/2014/main" id="{276AFC25-DDB1-4B1A-BB12-E1A2CF7A19A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733800"/>
          <a:ext cx="2209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9" name="Equation" r:id="rId7" imgW="1002960" imgH="469800" progId="Equation.DSMT4">
                  <p:embed/>
                </p:oleObj>
              </mc:Choice>
              <mc:Fallback>
                <p:oleObj name="Equation" r:id="rId7" imgW="1002960" imgH="469800" progId="Equation.DSMT4">
                  <p:embed/>
                  <p:pic>
                    <p:nvPicPr>
                      <p:cNvPr id="7170" name="Object 13">
                        <a:extLst>
                          <a:ext uri="{FF2B5EF4-FFF2-40B4-BE49-F238E27FC236}">
                            <a16:creationId xmlns:a16="http://schemas.microsoft.com/office/drawing/2014/main" id="{276AFC25-DDB1-4B1A-BB12-E1A2CF7A1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2209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07261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EB91F92-A9C6-4033-92AF-7392445C5B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A7B13B-CA0B-4F07-B4FB-DB362334AE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601AFB-1F98-4FFC-99EF-F6EF1D2406F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9628BC1E-CD0F-45AD-866A-1E5117EBA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04850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Detector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43027CE8-85E6-44FF-BBF6-BCFB5C488B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76400"/>
            <a:ext cx="79248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Detect phase error</a:t>
            </a:r>
            <a:endParaRPr lang="en-US" altLang="en-US" baseline="-25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Typically use PFD and charge pump, as in PLL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8199" name="Picture 4">
            <a:extLst>
              <a:ext uri="{FF2B5EF4-FFF2-40B4-BE49-F238E27FC236}">
                <a16:creationId xmlns:a16="http://schemas.microsoft.com/office/drawing/2014/main" id="{6EB5ACD5-0274-42A1-87DE-8402E456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4419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5">
            <a:extLst>
              <a:ext uri="{FF2B5EF4-FFF2-40B4-BE49-F238E27FC236}">
                <a16:creationId xmlns:a16="http://schemas.microsoft.com/office/drawing/2014/main" id="{85ACE353-BD71-4E43-8E08-1BF276DB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1981200" cy="8382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4" name="Object 10">
            <a:extLst>
              <a:ext uri="{FF2B5EF4-FFF2-40B4-BE49-F238E27FC236}">
                <a16:creationId xmlns:a16="http://schemas.microsoft.com/office/drawing/2014/main" id="{EEDE5CE1-861E-49EA-8962-7139467020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581400"/>
          <a:ext cx="1676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3" name="Equation" r:id="rId5" imgW="799920" imgH="482400" progId="Equation.DSMT4">
                  <p:embed/>
                </p:oleObj>
              </mc:Choice>
              <mc:Fallback>
                <p:oleObj name="Equation" r:id="rId5" imgW="799920" imgH="482400" progId="Equation.DSMT4">
                  <p:embed/>
                  <p:pic>
                    <p:nvPicPr>
                      <p:cNvPr id="8194" name="Object 10">
                        <a:extLst>
                          <a:ext uri="{FF2B5EF4-FFF2-40B4-BE49-F238E27FC236}">
                            <a16:creationId xmlns:a16="http://schemas.microsoft.com/office/drawing/2014/main" id="{EEDE5CE1-861E-49EA-8962-713946702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1676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3764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5D9C9-D2A8-487A-A713-89C0B8E54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6C08-B1DB-4883-A8BB-40969901C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467BB5-2029-4CCB-A310-247B89A23BA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BAF633F-4AAD-49F8-9296-0271CDF4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11D9D29-EE14-429C-91DF-68B2A4F03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Clock System Architecture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Phase-Locked Loops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Delay-Locked Loops</a:t>
            </a:r>
          </a:p>
        </p:txBody>
      </p:sp>
    </p:spTree>
    <p:extLst>
      <p:ext uri="{BB962C8B-B14F-4D97-AF65-F5344CB8AC3E}">
        <p14:creationId xmlns:p14="http://schemas.microsoft.com/office/powerpoint/2010/main" val="16810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282DBC-C56C-4D86-893B-CEE5408BE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1B9552-A337-48BD-B177-93E7CE8C9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BD31F1-201F-47A3-9E8D-81E1986FE81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0BCD2F0A-8176-4A09-B6B6-47636EE2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63575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Filter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0D175607-7E25-47E1-83ED-B508AA1573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/>
              <a:t>Convert error current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into control voltage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Integral control is sufficient </a:t>
            </a:r>
          </a:p>
          <a:p>
            <a:pPr eaLnBrk="1" hangingPunct="1"/>
            <a:r>
              <a:rPr lang="en-US" altLang="en-US"/>
              <a:t>Typically use a capacitor as the loop filter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pic>
        <p:nvPicPr>
          <p:cNvPr id="9223" name="Picture 4">
            <a:extLst>
              <a:ext uri="{FF2B5EF4-FFF2-40B4-BE49-F238E27FC236}">
                <a16:creationId xmlns:a16="http://schemas.microsoft.com/office/drawing/2014/main" id="{AB7C2D10-1947-40DB-80B9-A313A9EF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4419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5">
            <a:extLst>
              <a:ext uri="{FF2B5EF4-FFF2-40B4-BE49-F238E27FC236}">
                <a16:creationId xmlns:a16="http://schemas.microsoft.com/office/drawing/2014/main" id="{6022A3EC-C813-4D2D-9802-08DAA958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00200"/>
            <a:ext cx="990600" cy="8382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5" name="Picture 8">
            <a:extLst>
              <a:ext uri="{FF2B5EF4-FFF2-40B4-BE49-F238E27FC236}">
                <a16:creationId xmlns:a16="http://schemas.microsoft.com/office/drawing/2014/main" id="{6A5ABC77-BF34-4CB3-ABB0-5547A74D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962400"/>
            <a:ext cx="2514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8" name="Object 9">
            <a:extLst>
              <a:ext uri="{FF2B5EF4-FFF2-40B4-BE49-F238E27FC236}">
                <a16:creationId xmlns:a16="http://schemas.microsoft.com/office/drawing/2014/main" id="{7A90647E-F614-421A-A8A4-1420C70E5C7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3886201"/>
          <a:ext cx="3048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7" name="Equation" r:id="rId6" imgW="1282680" imgH="469800" progId="Equation.DSMT4">
                  <p:embed/>
                </p:oleObj>
              </mc:Choice>
              <mc:Fallback>
                <p:oleObj name="Equation" r:id="rId6" imgW="1282680" imgH="469800" progId="Equation.DSMT4">
                  <p:embed/>
                  <p:pic>
                    <p:nvPicPr>
                      <p:cNvPr id="9218" name="Object 9">
                        <a:extLst>
                          <a:ext uri="{FF2B5EF4-FFF2-40B4-BE49-F238E27FC236}">
                            <a16:creationId xmlns:a16="http://schemas.microsoft.com/office/drawing/2014/main" id="{7A90647E-F614-421A-A8A4-1420C70E5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1"/>
                        <a:ext cx="3048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42348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791EC-56EB-440D-A3EA-0835F0A946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551B-477E-41F1-83E3-DCA23DF3A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C4427F-29D3-4518-BAEF-9CFC41730FC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72DD46-01F5-42CF-A3A2-731E42A5F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 Loop Dynamics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A3C257A5-1979-44D6-9803-C78EAF6A5B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Closed loop transfer function of DLL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is a first order system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Symbol" panose="05050102010706020507" pitchFamily="18" charset="2"/>
              </a:rPr>
              <a:t>t</a:t>
            </a:r>
            <a:r>
              <a:rPr lang="en-US" altLang="en-US"/>
              <a:t> indicates time constant (inverse of bandwidth)</a:t>
            </a:r>
          </a:p>
          <a:p>
            <a:pPr lvl="1" eaLnBrk="1" hangingPunct="1"/>
            <a:r>
              <a:rPr lang="en-US" altLang="en-US"/>
              <a:t>Choose at least 10T</a:t>
            </a:r>
            <a:r>
              <a:rPr lang="en-US" altLang="en-US" baseline="-25000"/>
              <a:t>c</a:t>
            </a:r>
            <a:r>
              <a:rPr lang="en-US" altLang="en-US"/>
              <a:t> for continuous time approx.</a:t>
            </a:r>
          </a:p>
        </p:txBody>
      </p:sp>
      <p:graphicFrame>
        <p:nvGraphicFramePr>
          <p:cNvPr id="10242" name="Object 7">
            <a:extLst>
              <a:ext uri="{FF2B5EF4-FFF2-40B4-BE49-F238E27FC236}">
                <a16:creationId xmlns:a16="http://schemas.microsoft.com/office/drawing/2014/main" id="{971CCDA3-4B05-4669-B59F-200F06EC9A6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2057400"/>
          <a:ext cx="36576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1" name="Equation" r:id="rId4" imgW="1562040" imgH="469800" progId="Equation.DSMT4">
                  <p:embed/>
                </p:oleObj>
              </mc:Choice>
              <mc:Fallback>
                <p:oleObj name="Equation" r:id="rId4" imgW="1562040" imgH="469800" progId="Equation.DSMT4">
                  <p:embed/>
                  <p:pic>
                    <p:nvPicPr>
                      <p:cNvPr id="10242" name="Object 7">
                        <a:extLst>
                          <a:ext uri="{FF2B5EF4-FFF2-40B4-BE49-F238E27FC236}">
                            <a16:creationId xmlns:a16="http://schemas.microsoft.com/office/drawing/2014/main" id="{971CCDA3-4B05-4669-B59F-200F06EC9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36576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>
            <a:extLst>
              <a:ext uri="{FF2B5EF4-FFF2-40B4-BE49-F238E27FC236}">
                <a16:creationId xmlns:a16="http://schemas.microsoft.com/office/drawing/2014/main" id="{2571627C-399F-4D5E-9807-F768462DE22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3886200"/>
          <a:ext cx="3429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2" name="Equation" r:id="rId6" imgW="1587240" imgH="444240" progId="Equation.DSMT4">
                  <p:embed/>
                </p:oleObj>
              </mc:Choice>
              <mc:Fallback>
                <p:oleObj name="Equation" r:id="rId6" imgW="1587240" imgH="444240" progId="Equation.DSMT4">
                  <p:embed/>
                  <p:pic>
                    <p:nvPicPr>
                      <p:cNvPr id="10243" name="Object 10">
                        <a:extLst>
                          <a:ext uri="{FF2B5EF4-FFF2-40B4-BE49-F238E27FC236}">
                            <a16:creationId xmlns:a16="http://schemas.microsoft.com/office/drawing/2014/main" id="{2571627C-399F-4D5E-9807-F768462DE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3429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22451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EFB5C-F6CB-4465-80CC-453369C60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3AD8D-90EE-4D54-B515-471C45511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286230-882A-44E7-98D8-FCA0B97BCB5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796C295-148A-41F7-948D-9E8AB67FC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Generation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6212FF2-BFF0-4C31-A283-073863BD8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Low frequency: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Buffer input clock and drive to all registers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High frequency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Buffer delay introduces large skew relative to input clocks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Makes it difficult to sample input data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Distributing a very fast clock on a PCB is hard</a:t>
            </a:r>
          </a:p>
        </p:txBody>
      </p:sp>
    </p:spTree>
    <p:extLst>
      <p:ext uri="{BB962C8B-B14F-4D97-AF65-F5344CB8AC3E}">
        <p14:creationId xmlns:p14="http://schemas.microsoft.com/office/powerpoint/2010/main" val="28411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0EAA164-FCF3-4A5F-A828-21FEB166A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A03C100-CE4D-46D0-AD33-2F79FCF22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37FDC4-8001-4773-940E-DF82494155C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981587B-0E18-44E4-8EBD-4E2F79F12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Zero-Delay Buffer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34373BB-FEB7-4A67-8609-D3C311680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4127" y="1905000"/>
            <a:ext cx="9720073" cy="402336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the periodic clock is delayed by 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it is indistinguishable from the original clock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Build feedback system to guarantee this delay</a:t>
            </a: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088CB55F-42ED-46D5-A237-CD54CF90B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75" y="3243262"/>
            <a:ext cx="45720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5">
            <a:extLst>
              <a:ext uri="{FF2B5EF4-FFF2-40B4-BE49-F238E27FC236}">
                <a16:creationId xmlns:a16="http://schemas.microsoft.com/office/drawing/2014/main" id="{C774BFA0-644A-4B1F-8370-4C942C8A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9233"/>
            <a:ext cx="2356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Phase-Locked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Loop (PLL)</a:t>
            </a:r>
          </a:p>
        </p:txBody>
      </p:sp>
      <p:sp>
        <p:nvSpPr>
          <p:cNvPr id="15368" name="Text Box 7">
            <a:extLst>
              <a:ext uri="{FF2B5EF4-FFF2-40B4-BE49-F238E27FC236}">
                <a16:creationId xmlns:a16="http://schemas.microsoft.com/office/drawing/2014/main" id="{3F924CC7-9B41-4EEA-A921-D2B470822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243558"/>
            <a:ext cx="2271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Delay-Locked 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Loop (DLL)</a:t>
            </a:r>
          </a:p>
        </p:txBody>
      </p:sp>
    </p:spTree>
    <p:extLst>
      <p:ext uri="{BB962C8B-B14F-4D97-AF65-F5344CB8AC3E}">
        <p14:creationId xmlns:p14="http://schemas.microsoft.com/office/powerpoint/2010/main" val="61682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F28B913-230E-41BA-89DD-D57F618A0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B26124-4E37-491F-AAA5-B34155604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2AD63C-A21E-4A78-9BD1-2F81CEA8132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6E89956-6EFD-4826-95A5-86A1C83F9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Multiplication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C303EAC-7A94-44B1-A109-AC662F231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PLLs can multiply the clock frequency</a:t>
            </a:r>
          </a:p>
          <a:p>
            <a:pPr lvl="1" eaLnBrk="1" hangingPunct="1"/>
            <a:r>
              <a:rPr lang="en-US" altLang="en-US" dirty="0"/>
              <a:t>Distribute a lower frequency on the board</a:t>
            </a:r>
          </a:p>
          <a:p>
            <a:pPr lvl="1" eaLnBrk="1" hangingPunct="1"/>
            <a:r>
              <a:rPr lang="en-US" altLang="en-US" dirty="0"/>
              <a:t>Multiply it up on-chip</a:t>
            </a:r>
          </a:p>
          <a:p>
            <a:pPr lvl="1" eaLnBrk="1" hangingPunct="1"/>
            <a:r>
              <a:rPr lang="en-US" altLang="en-US" dirty="0"/>
              <a:t>Possible to adjust the frequency on the fly</a:t>
            </a: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4AB05547-02B2-4FEC-8894-D2DDF2A4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00426"/>
            <a:ext cx="7543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C24F8B4-38FC-43C6-8B0C-2F7AEB8AE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A5624E9-2BBE-4277-A2A0-DA2D1EDE08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6537FB-0A17-4500-B36D-CFFB8D90299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36F6BC72-27D3-42EE-9517-FC96D7A2D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and Frequency</a:t>
            </a: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D3AE2DA9-EA66-4DE1-8049-F9B6C32943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696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Analyze PLLs and DLLs in term of phase </a:t>
            </a:r>
            <a:r>
              <a:rPr lang="en-US" altLang="en-US">
                <a:latin typeface="Symbol" panose="05050102010706020507" pitchFamily="18" charset="2"/>
              </a:rPr>
              <a:t>F</a:t>
            </a:r>
            <a:r>
              <a:rPr lang="en-US" altLang="en-US"/>
              <a:t>(t) rather than voltage v(t)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 and output clocks may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deviate from locked phase</a:t>
            </a:r>
          </a:p>
          <a:p>
            <a:pPr lvl="1" eaLnBrk="1" hangingPunct="1"/>
            <a:r>
              <a:rPr lang="en-US" altLang="en-US"/>
              <a:t>Small signal analysis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FCFD1F6F-5B4C-4DAB-8EA5-2BFFB7B7A26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2590801"/>
          <a:ext cx="29718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5" name="Equation" r:id="rId4" imgW="1726920" imgH="507960" progId="Equation.DSMT4">
                  <p:embed/>
                </p:oleObj>
              </mc:Choice>
              <mc:Fallback>
                <p:oleObj name="Equation" r:id="rId4" imgW="1726920" imgH="507960" progId="Equation.DSMT4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FCFD1F6F-5B4C-4DAB-8EA5-2BFFB7B7A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1"/>
                        <a:ext cx="29718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18DFBEA1-89F1-4C46-BAE5-BDA5E8B8423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67000" y="36576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6" name="Equation" r:id="rId6" imgW="1180800" imgH="469800" progId="Equation.DSMT4">
                  <p:embed/>
                </p:oleObj>
              </mc:Choice>
              <mc:Fallback>
                <p:oleObj name="Equation" r:id="rId6" imgW="1180800" imgH="469800" progId="Equation.DSMT4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18DFBEA1-89F1-4C46-BAE5-BDA5E8B84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57600"/>
                        <a:ext cx="2057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10">
            <a:extLst>
              <a:ext uri="{FF2B5EF4-FFF2-40B4-BE49-F238E27FC236}">
                <a16:creationId xmlns:a16="http://schemas.microsoft.com/office/drawing/2014/main" id="{644C8E7C-288D-43FE-B18E-A46CBD7E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057400"/>
            <a:ext cx="24431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8" name="Object 11">
            <a:extLst>
              <a:ext uri="{FF2B5EF4-FFF2-40B4-BE49-F238E27FC236}">
                <a16:creationId xmlns:a16="http://schemas.microsoft.com/office/drawing/2014/main" id="{77EA0354-24CC-4C8B-8A90-5F07CA719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876801"/>
          <a:ext cx="3124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7" name="Equation" r:id="rId9" imgW="1739880" imgH="507960" progId="Equation.DSMT4">
                  <p:embed/>
                </p:oleObj>
              </mc:Choice>
              <mc:Fallback>
                <p:oleObj name="Equation" r:id="rId9" imgW="1739880" imgH="507960" progId="Equation.DSMT4">
                  <p:embed/>
                  <p:pic>
                    <p:nvPicPr>
                      <p:cNvPr id="1028" name="Object 11">
                        <a:extLst>
                          <a:ext uri="{FF2B5EF4-FFF2-40B4-BE49-F238E27FC236}">
                            <a16:creationId xmlns:a16="http://schemas.microsoft.com/office/drawing/2014/main" id="{77EA0354-24CC-4C8B-8A90-5F07CA719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76801"/>
                        <a:ext cx="3124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4691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32114-F6FA-4CFB-BC2F-F81848B1B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506BE-8784-46AA-AD06-873546E5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021E87-FF16-4DD8-A17C-75191F4C72E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C4CEAF3-DC9A-498C-8179-69243725F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System Model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B014D69-DA58-4408-BA66-9137CD193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Treat PLL/DLL as a linear system</a:t>
            </a:r>
          </a:p>
          <a:p>
            <a:pPr lvl="1" eaLnBrk="1" hangingPunct="1"/>
            <a:r>
              <a:rPr lang="en-US" altLang="en-US" sz="2000" dirty="0"/>
              <a:t>Compute deviation </a:t>
            </a:r>
            <a:r>
              <a:rPr lang="en-US" altLang="en-US" sz="2000" dirty="0">
                <a:latin typeface="Symbol" panose="05050102010706020507" pitchFamily="18" charset="2"/>
              </a:rPr>
              <a:t>DF</a:t>
            </a:r>
            <a:r>
              <a:rPr lang="en-US" altLang="en-US" sz="2000" dirty="0"/>
              <a:t> from locked position</a:t>
            </a:r>
          </a:p>
          <a:p>
            <a:pPr lvl="1" eaLnBrk="1" hangingPunct="1"/>
            <a:r>
              <a:rPr lang="en-US" altLang="en-US" sz="2000" dirty="0"/>
              <a:t>Assume small deviations from locked</a:t>
            </a:r>
          </a:p>
          <a:p>
            <a:pPr lvl="1" eaLnBrk="1" hangingPunct="1"/>
            <a:r>
              <a:rPr lang="en-US" altLang="en-US" sz="2000" dirty="0"/>
              <a:t>Treat system as linear for these small changes</a:t>
            </a:r>
          </a:p>
          <a:p>
            <a:pPr eaLnBrk="1" hangingPunct="1"/>
            <a:r>
              <a:rPr lang="en-US" altLang="en-US" sz="2000" dirty="0"/>
              <a:t>Analysis is not valid far from lock</a:t>
            </a:r>
          </a:p>
          <a:p>
            <a:pPr lvl="1" eaLnBrk="1" hangingPunct="1"/>
            <a:r>
              <a:rPr lang="en-US" altLang="en-US" sz="2000" dirty="0"/>
              <a:t>e.g. during acquisition at startup</a:t>
            </a:r>
          </a:p>
          <a:p>
            <a:pPr eaLnBrk="1" hangingPunct="1"/>
            <a:r>
              <a:rPr lang="en-US" altLang="en-US" sz="2000" dirty="0"/>
              <a:t>Continuous time assumption</a:t>
            </a:r>
          </a:p>
          <a:p>
            <a:pPr lvl="1" eaLnBrk="1" hangingPunct="1"/>
            <a:r>
              <a:rPr lang="en-US" altLang="en-US" sz="2000" dirty="0"/>
              <a:t>PLL/DLL is really a discrete time system</a:t>
            </a:r>
          </a:p>
          <a:p>
            <a:pPr lvl="2" eaLnBrk="1" hangingPunct="1"/>
            <a:r>
              <a:rPr lang="en-US" altLang="en-US" dirty="0"/>
              <a:t>Updates once per cycle</a:t>
            </a:r>
          </a:p>
          <a:p>
            <a:pPr lvl="1" eaLnBrk="1" hangingPunct="1"/>
            <a:r>
              <a:rPr lang="en-US" altLang="en-US" sz="2000" dirty="0"/>
              <a:t>If the bandwidth &lt;&lt; 1/10 clock </a:t>
            </a:r>
            <a:r>
              <a:rPr lang="en-US" altLang="en-US" sz="2000" dirty="0" err="1"/>
              <a:t>freq</a:t>
            </a:r>
            <a:r>
              <a:rPr lang="en-US" altLang="en-US" sz="2000" dirty="0"/>
              <a:t>, treat as continuous</a:t>
            </a:r>
          </a:p>
          <a:p>
            <a:pPr eaLnBrk="1" hangingPunct="1"/>
            <a:r>
              <a:rPr lang="en-US" altLang="en-US" sz="2000" dirty="0"/>
              <a:t>Use Laplace transforms and standard analysis of linear continuous-time feedback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6366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5784409-90B0-4057-B6CD-8654D2DEE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094ED66-4C62-4B3B-A364-A51267619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5DE01B-BB84-420B-922B-D50FE06ACBD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F97F2DF-54DF-4221-ABA2-CDA421122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Phase-Locked Loop (PLL)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3C665A7-9DC2-4A65-9CEE-C52250753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System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Linear Model</a:t>
            </a:r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CF8CE637-62C5-4AF5-AC85-5731BEF2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68776"/>
            <a:ext cx="5791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>
            <a:extLst>
              <a:ext uri="{FF2B5EF4-FFF2-40B4-BE49-F238E27FC236}">
                <a16:creationId xmlns:a16="http://schemas.microsoft.com/office/drawing/2014/main" id="{DAA221AE-D9B3-4918-A7EB-7FBBC7C0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1"/>
            <a:ext cx="66294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D01A73-08D3-4136-AD41-ADDAFCF40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22: PLLs and DLLs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8C1A96-D2B1-42E8-94AB-89333228A7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A934DE-85E4-4BDE-944D-54CC7194DEE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053" name="Picture 28">
            <a:extLst>
              <a:ext uri="{FF2B5EF4-FFF2-40B4-BE49-F238E27FC236}">
                <a16:creationId xmlns:a16="http://schemas.microsoft.com/office/drawing/2014/main" id="{F1594863-B022-4EA2-995A-AED3F407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4724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2">
            <a:extLst>
              <a:ext uri="{FF2B5EF4-FFF2-40B4-BE49-F238E27FC236}">
                <a16:creationId xmlns:a16="http://schemas.microsoft.com/office/drawing/2014/main" id="{F82A0DA8-D1E2-491A-8933-89C5A67DE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542925"/>
            <a:ext cx="83820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Voltage-Controlled Oscillator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539129BC-2467-4A4E-A893-01640D4074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928532" cy="3889429"/>
          </a:xfrm>
        </p:spPr>
        <p:txBody>
          <a:bodyPr/>
          <a:lstStyle/>
          <a:p>
            <a:pPr eaLnBrk="1" hangingPunct="1"/>
            <a:r>
              <a:rPr lang="en-US" altLang="en-US" sz="2000"/>
              <a:t>VCO </a:t>
            </a:r>
          </a:p>
        </p:txBody>
      </p:sp>
      <p:pic>
        <p:nvPicPr>
          <p:cNvPr id="2056" name="Picture 4">
            <a:extLst>
              <a:ext uri="{FF2B5EF4-FFF2-40B4-BE49-F238E27FC236}">
                <a16:creationId xmlns:a16="http://schemas.microsoft.com/office/drawing/2014/main" id="{60FB68A2-A10E-4DFD-8DEF-53F53B3D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1"/>
            <a:ext cx="40386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26">
            <a:extLst>
              <a:ext uri="{FF2B5EF4-FFF2-40B4-BE49-F238E27FC236}">
                <a16:creationId xmlns:a16="http://schemas.microsoft.com/office/drawing/2014/main" id="{3FB3BCA2-7DB3-4C11-ACC3-6DEB6D1AED6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5367468"/>
              </p:ext>
            </p:extLst>
          </p:nvPr>
        </p:nvGraphicFramePr>
        <p:xfrm>
          <a:off x="961532" y="2114550"/>
          <a:ext cx="2797504" cy="198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09" name="Equation" r:id="rId6" imgW="1663560" imgH="1180800" progId="Equation.DSMT4">
                  <p:embed/>
                </p:oleObj>
              </mc:Choice>
              <mc:Fallback>
                <p:oleObj name="Equation" r:id="rId6" imgW="1663560" imgH="1180800" progId="Equation.DSMT4">
                  <p:embed/>
                  <p:pic>
                    <p:nvPicPr>
                      <p:cNvPr id="2050" name="Object 26">
                        <a:extLst>
                          <a:ext uri="{FF2B5EF4-FFF2-40B4-BE49-F238E27FC236}">
                            <a16:creationId xmlns:a16="http://schemas.microsoft.com/office/drawing/2014/main" id="{3FB3BCA2-7DB3-4C11-ACC3-6DEB6D1AE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532" y="2114550"/>
                        <a:ext cx="2797504" cy="1985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29">
            <a:extLst>
              <a:ext uri="{FF2B5EF4-FFF2-40B4-BE49-F238E27FC236}">
                <a16:creationId xmlns:a16="http://schemas.microsoft.com/office/drawing/2014/main" id="{8D4B2C78-8E6D-4B9F-9F07-AAFF7D66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524000"/>
            <a:ext cx="1752600" cy="762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8" name="Picture 30">
            <a:extLst>
              <a:ext uri="{FF2B5EF4-FFF2-40B4-BE49-F238E27FC236}">
                <a16:creationId xmlns:a16="http://schemas.microsoft.com/office/drawing/2014/main" id="{DC8C5F2F-55B3-4B8A-B50C-D3A27559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4876801"/>
            <a:ext cx="17605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Box 10">
            <a:extLst>
              <a:ext uri="{FF2B5EF4-FFF2-40B4-BE49-F238E27FC236}">
                <a16:creationId xmlns:a16="http://schemas.microsoft.com/office/drawing/2014/main" id="{35028EE5-F28A-4484-9797-73346EF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1"/>
            <a:ext cx="7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-</a:t>
            </a:r>
          </a:p>
        </p:txBody>
      </p:sp>
      <p:sp>
        <p:nvSpPr>
          <p:cNvPr id="2060" name="TextBox 11">
            <a:extLst>
              <a:ext uri="{FF2B5EF4-FFF2-40B4-BE49-F238E27FC236}">
                <a16:creationId xmlns:a16="http://schemas.microsoft.com/office/drawing/2014/main" id="{47F8CFB2-6913-4264-A314-F1D29A58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0523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54164216"/>
      </p:ext>
    </p:extLst>
  </p:cSld>
  <p:clrMapOvr>
    <a:masterClrMapping/>
  </p:clrMapOvr>
  <p:transition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{78BCD781-469F-4A1B-89A6-4B492EACD6D1}tf02900720</Template>
  <TotalTime>4238</TotalTime>
  <Words>639</Words>
  <Application>Microsoft Macintosh PowerPoint</Application>
  <PresentationFormat>Widescreen</PresentationFormat>
  <Paragraphs>203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Slide Deck 15</vt:lpstr>
      <vt:lpstr>Outline</vt:lpstr>
      <vt:lpstr>Clock Generation</vt:lpstr>
      <vt:lpstr>Zero-Delay Buffer</vt:lpstr>
      <vt:lpstr>Frequency Multiplication</vt:lpstr>
      <vt:lpstr>Phase and Frequency</vt:lpstr>
      <vt:lpstr>Linear System Model</vt:lpstr>
      <vt:lpstr>Phase-Locked Loop (PLL)</vt:lpstr>
      <vt:lpstr>Voltage-Controlled Oscillator</vt:lpstr>
      <vt:lpstr>Alternative Delay Elements</vt:lpstr>
      <vt:lpstr>Frequency Divider</vt:lpstr>
      <vt:lpstr>Phase Detector</vt:lpstr>
      <vt:lpstr>Phase Detector</vt:lpstr>
      <vt:lpstr>Loop Filter</vt:lpstr>
      <vt:lpstr>PLL Loop Dynamics</vt:lpstr>
      <vt:lpstr>Delay Locked Loop</vt:lpstr>
      <vt:lpstr>Delay-Locked Loop (DLL)</vt:lpstr>
      <vt:lpstr>Delay Line</vt:lpstr>
      <vt:lpstr>Phase Detector</vt:lpstr>
      <vt:lpstr>Loop Filter</vt:lpstr>
      <vt:lpstr>DLL Loop Dynamics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barmak mansoorian</dc:creator>
  <cp:lastModifiedBy>barmak mansoorian</cp:lastModifiedBy>
  <cp:revision>30</cp:revision>
  <cp:lastPrinted>2020-02-20T23:43:17Z</cp:lastPrinted>
  <dcterms:created xsi:type="dcterms:W3CDTF">2020-01-28T01:37:48Z</dcterms:created>
  <dcterms:modified xsi:type="dcterms:W3CDTF">2020-04-30T20:01:10Z</dcterms:modified>
</cp:coreProperties>
</file>