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82" r:id="rId2"/>
    <p:sldId id="257" r:id="rId3"/>
    <p:sldId id="267" r:id="rId4"/>
    <p:sldId id="308" r:id="rId5"/>
    <p:sldId id="269" r:id="rId6"/>
    <p:sldId id="270" r:id="rId7"/>
    <p:sldId id="309" r:id="rId8"/>
    <p:sldId id="310" r:id="rId9"/>
    <p:sldId id="311" r:id="rId10"/>
    <p:sldId id="312" r:id="rId11"/>
    <p:sldId id="285" r:id="rId12"/>
    <p:sldId id="305" r:id="rId13"/>
    <p:sldId id="313" r:id="rId14"/>
    <p:sldId id="281" r:id="rId15"/>
    <p:sldId id="261" r:id="rId16"/>
    <p:sldId id="264" r:id="rId17"/>
    <p:sldId id="266" r:id="rId18"/>
    <p:sldId id="292" r:id="rId19"/>
    <p:sldId id="31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7" autoAdjust="0"/>
    <p:restoredTop sz="94660"/>
  </p:normalViewPr>
  <p:slideViewPr>
    <p:cSldViewPr showGuides="1">
      <p:cViewPr varScale="1">
        <p:scale>
          <a:sx n="143" d="100"/>
          <a:sy n="143" d="100"/>
        </p:scale>
        <p:origin x="248" y="1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2" d="100"/>
          <a:sy n="92" d="100"/>
        </p:scale>
        <p:origin x="3045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2:15.14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11294 6714 7646,'-23'-8'94,"-5"7"1,-7-5 0,2 4 69,7 2 1,6 6-153,3-1-73,1 8 1,-1-5-148,1 3 1,5 1-175,0-6 249,7 7-255,-11-11 26,14 5 1,-5-7 50,12 0 311,-5 0 0,14 0 0,-6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CCB4C-1CA8-43AE-A475-7E32B69B0395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ACE5-9487-494C-AA4C-9CC54BF6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5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951907F-3871-DC4A-BB70-5205742AF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38F40-FAB8-FD42-A701-D829828D3E5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8770" name="Rectangle 2">
            <a:extLst>
              <a:ext uri="{FF2B5EF4-FFF2-40B4-BE49-F238E27FC236}">
                <a16:creationId xmlns:a16="http://schemas.microsoft.com/office/drawing/2014/main" id="{3948A1E6-50CD-2C42-92AC-34E6C2AA95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>
            <a:extLst>
              <a:ext uri="{FF2B5EF4-FFF2-40B4-BE49-F238E27FC236}">
                <a16:creationId xmlns:a16="http://schemas.microsoft.com/office/drawing/2014/main" id="{D45F5B8B-46FB-9841-9B51-3C3FA8B55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01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2713F8-7BEE-D74C-A157-56EF251DD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07CBEB-3B87-D644-9C61-AFF523A55A0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30786" name="Rectangle 2">
            <a:extLst>
              <a:ext uri="{FF2B5EF4-FFF2-40B4-BE49-F238E27FC236}">
                <a16:creationId xmlns:a16="http://schemas.microsoft.com/office/drawing/2014/main" id="{9003B45A-26E2-444E-8BA5-69E41D56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>
            <a:extLst>
              <a:ext uri="{FF2B5EF4-FFF2-40B4-BE49-F238E27FC236}">
                <a16:creationId xmlns:a16="http://schemas.microsoft.com/office/drawing/2014/main" id="{5E89FF8D-45A6-BE42-8B39-1959A61CB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112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A9CFAB-75FF-6D46-918F-DEC1D09ABE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012393-F72C-534D-B4A6-B5B6212A236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32834" name="Rectangle 2">
            <a:extLst>
              <a:ext uri="{FF2B5EF4-FFF2-40B4-BE49-F238E27FC236}">
                <a16:creationId xmlns:a16="http://schemas.microsoft.com/office/drawing/2014/main" id="{3CFD8569-314D-E947-83E9-7EB4783A9C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>
            <a:extLst>
              <a:ext uri="{FF2B5EF4-FFF2-40B4-BE49-F238E27FC236}">
                <a16:creationId xmlns:a16="http://schemas.microsoft.com/office/drawing/2014/main" id="{6F35E7D0-32CA-E342-B0E3-7B9E79B78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807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8E87A9-D9BB-BF47-9404-044FDE832D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AF6886-E944-1A45-8702-6C6F6A1149B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38978" name="Rectangle 2">
            <a:extLst>
              <a:ext uri="{FF2B5EF4-FFF2-40B4-BE49-F238E27FC236}">
                <a16:creationId xmlns:a16="http://schemas.microsoft.com/office/drawing/2014/main" id="{C52BB883-7292-3E46-B344-79F85358F3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>
            <a:extLst>
              <a:ext uri="{FF2B5EF4-FFF2-40B4-BE49-F238E27FC236}">
                <a16:creationId xmlns:a16="http://schemas.microsoft.com/office/drawing/2014/main" id="{88DE2315-B331-0A43-8441-41EF48F9F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197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459D8BBE-53D2-034C-9C82-D2E41BB1B5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7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7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7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7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36A8C7-34B0-9840-BB93-DDDE99032099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B5F17D3-6085-ED42-A807-6D7CF7C285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D13C8B5-7FF5-984C-A0DB-49C397790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014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5233B5D-8066-974F-B05C-A7E1ABA583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7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7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7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7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09687F-7CB2-7E4C-8BDD-751C8FD5BC91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071A2CA-2723-E749-A6FB-E68A3E2FAD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E0FFB02-981C-4540-9585-F05DCA077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240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B0EB9EA-04BF-FE45-8724-B9EBACEEFD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7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7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7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7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413A2E4-171F-7D4B-8D09-B60E994366F8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71AA5A6-78A2-CD41-9775-736BD17D3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2BD5FE0-30FF-A747-8739-2FDDABBD1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219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D79829C5-EFE8-614B-B855-245AE581EC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7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7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7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7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F148F83-2FAC-BE47-B689-517B7F09AFC8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3A12BC5-622E-3647-8692-CBDA0CC9B4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8623A37-BC62-FC4F-BD4E-74C12B6A2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435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10BF1899-3DAF-4B13-8E36-E8F1597512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33FAE02-4C8C-4360-92A0-157574CC76FC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102E478-8581-445B-8D01-EE235CF861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812D8939-6CDB-4AD4-8DA6-47A5B24C8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499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10BF1899-3DAF-4B13-8E36-E8F1597512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33FAE02-4C8C-4360-92A0-157574CC76FC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102E478-8581-445B-8D01-EE235CF861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812D8939-6CDB-4AD4-8DA6-47A5B24C8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745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2D88236-1E65-6949-9CC5-7993396D73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27B60DE-C96D-B04F-B5E6-074CAF7BF9C2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9D083449-7220-D947-BB20-ADE68A5F3F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5900CD5-B02A-5943-9B3D-083A74423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280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D10C650B-D0FA-F842-8067-BB6BECDCB7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A5DA561-60D6-9844-BFD3-857B4E14AC2F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A25523C-F3BD-3E48-8B07-116E202EE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D3E6E38-0F03-CA49-8853-F274EDB12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475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14FDE510-B540-F848-9971-5A1D82E6D4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6706BE4-3A36-D246-A557-B986EF186E19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ED0D2C7-55EA-3E46-B639-3CE53057AF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AFC2652-6662-A648-B6F4-D831C91C5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601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E1D5F10-7D1E-F341-9CB4-8B5B049AC2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1673B08-D9A4-A14D-9B42-707CA0DBFEFE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8093027-C8D4-0949-8C5A-01F660017E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DE95C9A-6F9A-DC44-88EE-EEA9B851F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67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A3074558-A86D-6543-9BF0-76005BDAE7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F81A98-C6A7-1B43-B685-2CB64B92E80D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E0B4D9D-4920-F740-9E83-931D8DDEB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797DC72-B4D2-1A4F-8281-2F672157B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825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55D8ACF-BFE9-114E-AE51-7A1D32380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C9604EE-9A66-4549-9E79-F037911D79CA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6A40104-6933-6F41-8C18-D73F7CFA0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5CB47FE-7950-B44E-89C9-8BDDF0720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460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63DBE899-8EC7-6E47-8EB8-87946147F9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DB89772-5166-CD48-956E-A0ED67BD3AE6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854F88C-FECF-6841-9770-82F65E079C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9BA0AC3-6875-E44E-B5B7-C892499CD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946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45B48B7-3365-9D48-A721-C26AA62734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EB71E3-A7B9-5C44-BC8F-8DF40C72E5A7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5FA232ED-53F1-8844-AF6E-0A186327AA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B502E948-6C78-0E4D-8120-E138A5B47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84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5108-0598-E84A-B3D1-9C6F2ADB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8EE9-4930-934C-B4F2-0F6D3447FBE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B525B-11EF-944D-A6BE-5E8EEAF9F1D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524000"/>
            <a:ext cx="508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7E4718-EB0C-D347-AD8A-10684EFA5C4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886200"/>
            <a:ext cx="508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BEA04-DA18-1149-8789-8A64F893A4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6248400"/>
            <a:ext cx="10363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23: I/O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56D7F-5FD3-0F4D-9EE0-4085D0B834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656F0A0-0418-424B-A7C3-3F372F4E6B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45396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1.bin"/><Relationship Id="rId9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png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1605-E623-469C-916F-6A8C746B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Deck 16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E8C700C-0F96-414F-B900-30BC1E7EF0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300" b="2230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1927C-3C27-4F0E-8981-4F1A04B99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ECE 4203 VLSI Design</a:t>
            </a:r>
          </a:p>
        </p:txBody>
      </p:sp>
    </p:spTree>
    <p:extLst>
      <p:ext uri="{BB962C8B-B14F-4D97-AF65-F5344CB8AC3E}">
        <p14:creationId xmlns:p14="http://schemas.microsoft.com/office/powerpoint/2010/main" val="344934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678BF28D-85D6-374A-B944-02F1D3CCD1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6: Logical Effort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6EC3FEF-0D46-6F42-BBB3-522DA812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4BF468-5058-4847-A576-EFEC64D95202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id="{66D58C9C-993F-684D-9DB0-A68A8AB3B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Example: 3-stage path</a:t>
            </a:r>
          </a:p>
        </p:txBody>
      </p:sp>
      <p:sp>
        <p:nvSpPr>
          <p:cNvPr id="17415" name="Rectangle 3">
            <a:extLst>
              <a:ext uri="{FF2B5EF4-FFF2-40B4-BE49-F238E27FC236}">
                <a16:creationId xmlns:a16="http://schemas.microsoft.com/office/drawing/2014/main" id="{B3FD0767-48F8-D045-A15B-67BA2448F59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defTabSz="1143000"/>
            <a:r>
              <a:rPr lang="en-US" altLang="en-US" sz="2000" dirty="0"/>
              <a:t>Work backward for sizes</a:t>
            </a:r>
          </a:p>
          <a:p>
            <a:pPr defTabSz="1143000">
              <a:buNone/>
            </a:pPr>
            <a:r>
              <a:rPr lang="en-US" altLang="en-US" sz="2000" dirty="0"/>
              <a:t>	y = 45 * (5/3) / 5 = 15</a:t>
            </a:r>
          </a:p>
          <a:p>
            <a:pPr defTabSz="1143000">
              <a:buNone/>
            </a:pPr>
            <a:r>
              <a:rPr lang="en-US" altLang="en-US" sz="2000" dirty="0"/>
              <a:t>	x = (15*2) * (5/3) / 5 = 10</a:t>
            </a:r>
          </a:p>
        </p:txBody>
      </p:sp>
      <p:graphicFrame>
        <p:nvGraphicFramePr>
          <p:cNvPr id="17410" name="Object 4">
            <a:extLst>
              <a:ext uri="{FF2B5EF4-FFF2-40B4-BE49-F238E27FC236}">
                <a16:creationId xmlns:a16="http://schemas.microsoft.com/office/drawing/2014/main" id="{72ADCF7F-65C1-ED48-B37B-3BD4CC7A5E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124201"/>
          <a:ext cx="60960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VISIO" r:id="rId4" imgW="13754100" imgH="6388100" progId="Visio.Drawing.6">
                  <p:embed/>
                </p:oleObj>
              </mc:Choice>
              <mc:Fallback>
                <p:oleObj name="VISIO" r:id="rId4" imgW="13754100" imgH="6388100" progId="Visio.Drawing.6">
                  <p:embed/>
                  <p:pic>
                    <p:nvPicPr>
                      <p:cNvPr id="17410" name="Object 4">
                        <a:extLst>
                          <a:ext uri="{FF2B5EF4-FFF2-40B4-BE49-F238E27FC236}">
                            <a16:creationId xmlns:a16="http://schemas.microsoft.com/office/drawing/2014/main" id="{72ADCF7F-65C1-ED48-B37B-3BD4CC7A5E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24201"/>
                        <a:ext cx="60960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1" name="Rectangle 5">
            <a:extLst>
              <a:ext uri="{FF2B5EF4-FFF2-40B4-BE49-F238E27FC236}">
                <a16:creationId xmlns:a16="http://schemas.microsoft.com/office/drawing/2014/main" id="{DC883028-2908-0844-8ED2-10DA070A2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905000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8102" name="Rectangle 6">
            <a:extLst>
              <a:ext uri="{FF2B5EF4-FFF2-40B4-BE49-F238E27FC236}">
                <a16:creationId xmlns:a16="http://schemas.microsoft.com/office/drawing/2014/main" id="{D1BE13CE-10D8-BA4B-9739-47C73E47A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400300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88107" name="Object 11">
            <a:extLst>
              <a:ext uri="{FF2B5EF4-FFF2-40B4-BE49-F238E27FC236}">
                <a16:creationId xmlns:a16="http://schemas.microsoft.com/office/drawing/2014/main" id="{AE8EB3B0-9E21-0645-A29E-4A737F60D7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971801"/>
          <a:ext cx="6172200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VISIO" r:id="rId6" imgW="2209800" imgH="1092200" progId="Visio.Drawing.6">
                  <p:embed/>
                </p:oleObj>
              </mc:Choice>
              <mc:Fallback>
                <p:oleObj name="VISIO" r:id="rId6" imgW="2209800" imgH="1092200" progId="Visio.Drawing.6">
                  <p:embed/>
                  <p:pic>
                    <p:nvPicPr>
                      <p:cNvPr id="388107" name="Object 11">
                        <a:extLst>
                          <a:ext uri="{FF2B5EF4-FFF2-40B4-BE49-F238E27FC236}">
                            <a16:creationId xmlns:a16="http://schemas.microsoft.com/office/drawing/2014/main" id="{AE8EB3B0-9E21-0645-A29E-4A737F60D7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71801"/>
                        <a:ext cx="6172200" cy="3044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592984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88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1" grpId="0" animBg="1"/>
      <p:bldP spid="3881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>
            <a:extLst>
              <a:ext uri="{FF2B5EF4-FFF2-40B4-BE49-F238E27FC236}">
                <a16:creationId xmlns:a16="http://schemas.microsoft.com/office/drawing/2014/main" id="{E821DE4E-2534-8A4A-8CB6-2B43F32A17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E3F0D7B-A7B5-2B43-8138-EF19E51F0E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36E0C6-4037-4946-8572-96C69283C05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67298" name="Rectangle 2">
            <a:extLst>
              <a:ext uri="{FF2B5EF4-FFF2-40B4-BE49-F238E27FC236}">
                <a16:creationId xmlns:a16="http://schemas.microsoft.com/office/drawing/2014/main" id="{70237F5E-AE3D-B84A-82FB-42E10EB72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Diagrams</a:t>
            </a:r>
          </a:p>
        </p:txBody>
      </p:sp>
      <p:graphicFrame>
        <p:nvGraphicFramePr>
          <p:cNvPr id="567300" name="Object 4">
            <a:extLst>
              <a:ext uri="{FF2B5EF4-FFF2-40B4-BE49-F238E27FC236}">
                <a16:creationId xmlns:a16="http://schemas.microsoft.com/office/drawing/2014/main" id="{21FC4280-5E0F-8B46-8B72-A5B0468C4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2286001"/>
          <a:ext cx="4419600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VISIO" r:id="rId4" imgW="21793200" imgH="18186400" progId="Visio.Drawing.6">
                  <p:embed/>
                </p:oleObj>
              </mc:Choice>
              <mc:Fallback>
                <p:oleObj name="VISIO" r:id="rId4" imgW="21793200" imgH="18186400" progId="Visio.Drawing.6">
                  <p:embed/>
                  <p:pic>
                    <p:nvPicPr>
                      <p:cNvPr id="567300" name="Object 4">
                        <a:extLst>
                          <a:ext uri="{FF2B5EF4-FFF2-40B4-BE49-F238E27FC236}">
                            <a16:creationId xmlns:a16="http://schemas.microsoft.com/office/drawing/2014/main" id="{21FC4280-5E0F-8B46-8B72-A5B0468C4A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86001"/>
                        <a:ext cx="4419600" cy="369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63" name="Group 67">
            <a:extLst>
              <a:ext uri="{FF2B5EF4-FFF2-40B4-BE49-F238E27FC236}">
                <a16:creationId xmlns:a16="http://schemas.microsoft.com/office/drawing/2014/main" id="{7EE2F6BB-9267-FE40-AF00-FDD32A3DD76C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722625"/>
          <a:ext cx="3657600" cy="3169920"/>
        </p:xfrm>
        <a:graphic>
          <a:graphicData uri="http://schemas.openxmlformats.org/drawingml/2006/table">
            <a:tbl>
              <a:tblPr/>
              <a:tblGrid>
                <a:gridCol w="700088">
                  <a:extLst>
                    <a:ext uri="{9D8B030D-6E8A-4147-A177-3AD203B41FA5}">
                      <a16:colId xmlns:a16="http://schemas.microsoft.com/office/drawing/2014/main" val="500659348"/>
                    </a:ext>
                  </a:extLst>
                </a:gridCol>
                <a:gridCol w="2957512">
                  <a:extLst>
                    <a:ext uri="{9D8B030D-6E8A-4147-A177-3AD203B41FA5}">
                      <a16:colId xmlns:a16="http://schemas.microsoft.com/office/drawing/2014/main" val="2872428101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Logic Prop. Delay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427267"/>
                  </a:ext>
                </a:extLst>
              </a:tr>
              <a:tr h="171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Logic Cont. Delay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694863"/>
                  </a:ext>
                </a:extLst>
              </a:tr>
              <a:tr h="171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pcq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Latch/Flop Clk-&gt;Q Prop. Delay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270638"/>
                  </a:ext>
                </a:extLst>
              </a:tr>
              <a:tr h="171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ccq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Latch/Flop Clk-&gt;Q Cont. Delay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945616"/>
                  </a:ext>
                </a:extLst>
              </a:tr>
              <a:tr h="171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pdq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Latch D-&gt;Q Prop. Delay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485149"/>
                  </a:ext>
                </a:extLst>
              </a:tr>
              <a:tr h="171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cdq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Latch D-&gt;Q Cont. Delay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418862"/>
                  </a:ext>
                </a:extLst>
              </a:tr>
              <a:tr h="171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Latch/Flop Setup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949083"/>
                  </a:ext>
                </a:extLst>
              </a:tr>
              <a:tr h="171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Latch/Flop Hold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323262"/>
                  </a:ext>
                </a:extLst>
              </a:tr>
            </a:tbl>
          </a:graphicData>
        </a:graphic>
      </p:graphicFrame>
      <p:sp>
        <p:nvSpPr>
          <p:cNvPr id="567349" name="Text Box 53">
            <a:extLst>
              <a:ext uri="{FF2B5EF4-FFF2-40B4-BE49-F238E27FC236}">
                <a16:creationId xmlns:a16="http://schemas.microsoft.com/office/drawing/2014/main" id="{41DC554B-9ECA-3740-B60C-D0BC62D23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1"/>
            <a:ext cx="2895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Contamination and Propagation Delays</a:t>
            </a:r>
          </a:p>
        </p:txBody>
      </p:sp>
    </p:spTree>
    <p:extLst>
      <p:ext uri="{BB962C8B-B14F-4D97-AF65-F5344CB8AC3E}">
        <p14:creationId xmlns:p14="http://schemas.microsoft.com/office/powerpoint/2010/main" val="243008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1F625EA-F86E-A644-9D47-9D6C68FC2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6BA4156-4E77-174B-8138-AB5EC985A0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E99ED2-1093-504B-B813-4B2E71FF68E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89826" name="Rectangle 1026">
            <a:extLst>
              <a:ext uri="{FF2B5EF4-FFF2-40B4-BE49-F238E27FC236}">
                <a16:creationId xmlns:a16="http://schemas.microsoft.com/office/drawing/2014/main" id="{226C9146-A632-0044-967E-F46A1BCAD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Max-Delay: Flip-Flops</a:t>
            </a:r>
          </a:p>
        </p:txBody>
      </p:sp>
      <p:graphicFrame>
        <p:nvGraphicFramePr>
          <p:cNvPr id="589827" name="Object 1027">
            <a:extLst>
              <a:ext uri="{FF2B5EF4-FFF2-40B4-BE49-F238E27FC236}">
                <a16:creationId xmlns:a16="http://schemas.microsoft.com/office/drawing/2014/main" id="{36CDB85E-F797-4241-8CFB-62D282BD1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676401"/>
          <a:ext cx="5410200" cy="274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VISIO" r:id="rId4" imgW="22021800" imgH="11150600" progId="Visio.Drawing.6">
                  <p:embed/>
                </p:oleObj>
              </mc:Choice>
              <mc:Fallback>
                <p:oleObj name="VISIO" r:id="rId4" imgW="22021800" imgH="11150600" progId="Visio.Drawing.6">
                  <p:embed/>
                  <p:pic>
                    <p:nvPicPr>
                      <p:cNvPr id="589827" name="Object 1027">
                        <a:extLst>
                          <a:ext uri="{FF2B5EF4-FFF2-40B4-BE49-F238E27FC236}">
                            <a16:creationId xmlns:a16="http://schemas.microsoft.com/office/drawing/2014/main" id="{36CDB85E-F797-4241-8CFB-62D282BD16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1"/>
                        <a:ext cx="5410200" cy="274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28" name="Rectangle 1028">
            <a:extLst>
              <a:ext uri="{FF2B5EF4-FFF2-40B4-BE49-F238E27FC236}">
                <a16:creationId xmlns:a16="http://schemas.microsoft.com/office/drawing/2014/main" id="{5BED8D8D-2F7D-DD4C-995F-1414CA7A7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330676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9829" name="Rectangle 1029">
            <a:extLst>
              <a:ext uri="{FF2B5EF4-FFF2-40B4-BE49-F238E27FC236}">
                <a16:creationId xmlns:a16="http://schemas.microsoft.com/office/drawing/2014/main" id="{22E77A38-82F1-8148-A2D8-CB5BD9C78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2004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89830" name="Object 1030">
            <a:extLst>
              <a:ext uri="{FF2B5EF4-FFF2-40B4-BE49-F238E27FC236}">
                <a16:creationId xmlns:a16="http://schemas.microsoft.com/office/drawing/2014/main" id="{44593761-F7F1-AA4A-A100-2ACD0F152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752600"/>
          <a:ext cx="2209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6" imgW="31597600" imgH="10528300" progId="Equation.DSMT4">
                  <p:embed/>
                </p:oleObj>
              </mc:Choice>
              <mc:Fallback>
                <p:oleObj name="Equation" r:id="rId6" imgW="31597600" imgH="10528300" progId="Equation.DSMT4">
                  <p:embed/>
                  <p:pic>
                    <p:nvPicPr>
                      <p:cNvPr id="589830" name="Object 1030">
                        <a:extLst>
                          <a:ext uri="{FF2B5EF4-FFF2-40B4-BE49-F238E27FC236}">
                            <a16:creationId xmlns:a16="http://schemas.microsoft.com/office/drawing/2014/main" id="{44593761-F7F1-AA4A-A100-2ACD0F152E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2209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31" name="Rectangle 1031">
            <a:extLst>
              <a:ext uri="{FF2B5EF4-FFF2-40B4-BE49-F238E27FC236}">
                <a16:creationId xmlns:a16="http://schemas.microsoft.com/office/drawing/2014/main" id="{D0A4988E-C359-084C-89AF-83537DF28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828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D9FFB0-0364-7C49-85A2-1CBF22AEB057}"/>
                  </a:ext>
                </a:extLst>
              </p14:cNvPr>
              <p14:cNvContentPartPr/>
              <p14:nvPr/>
            </p14:nvContentPartPr>
            <p14:xfrm>
              <a:off x="3965400" y="2410920"/>
              <a:ext cx="100800" cy="30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D9FFB0-0364-7C49-85A2-1CBF22AEB0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49200" y="2394720"/>
                <a:ext cx="133200" cy="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70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89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B032398-5776-A14D-BF33-30ABF2A550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087F2A-E8EA-A84A-8DBE-B33998AE39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2A0DE-F41A-FA43-B045-45EBAB8E8DD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92898" name="Rectangle 2">
            <a:extLst>
              <a:ext uri="{FF2B5EF4-FFF2-40B4-BE49-F238E27FC236}">
                <a16:creationId xmlns:a16="http://schemas.microsoft.com/office/drawing/2014/main" id="{709A735D-D6C9-3641-8AAD-FFBD50D76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Min-Delay: Flip-Flops</a:t>
            </a:r>
          </a:p>
        </p:txBody>
      </p:sp>
      <p:graphicFrame>
        <p:nvGraphicFramePr>
          <p:cNvPr id="592899" name="Object 3">
            <a:extLst>
              <a:ext uri="{FF2B5EF4-FFF2-40B4-BE49-F238E27FC236}">
                <a16:creationId xmlns:a16="http://schemas.microsoft.com/office/drawing/2014/main" id="{773FB768-0A80-2545-A0BC-806CFA1147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1" y="1981200"/>
          <a:ext cx="14128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4" imgW="20193000" imgH="5562600" progId="Equation.DSMT4">
                  <p:embed/>
                </p:oleObj>
              </mc:Choice>
              <mc:Fallback>
                <p:oleObj name="Equation" r:id="rId4" imgW="20193000" imgH="5562600" progId="Equation.DSMT4">
                  <p:embed/>
                  <p:pic>
                    <p:nvPicPr>
                      <p:cNvPr id="592899" name="Object 3">
                        <a:extLst>
                          <a:ext uri="{FF2B5EF4-FFF2-40B4-BE49-F238E27FC236}">
                            <a16:creationId xmlns:a16="http://schemas.microsoft.com/office/drawing/2014/main" id="{773FB768-0A80-2545-A0BC-806CFA1147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981200"/>
                        <a:ext cx="14128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0" name="Object 4">
            <a:extLst>
              <a:ext uri="{FF2B5EF4-FFF2-40B4-BE49-F238E27FC236}">
                <a16:creationId xmlns:a16="http://schemas.microsoft.com/office/drawing/2014/main" id="{B66A59FA-154B-0A49-9EC8-0A8C440AD7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600200"/>
          <a:ext cx="5029200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VISIO" r:id="rId6" imgW="22021800" imgH="14935200" progId="Visio.Drawing.6">
                  <p:embed/>
                </p:oleObj>
              </mc:Choice>
              <mc:Fallback>
                <p:oleObj name="VISIO" r:id="rId6" imgW="22021800" imgH="14935200" progId="Visio.Drawing.6">
                  <p:embed/>
                  <p:pic>
                    <p:nvPicPr>
                      <p:cNvPr id="592900" name="Object 4">
                        <a:extLst>
                          <a:ext uri="{FF2B5EF4-FFF2-40B4-BE49-F238E27FC236}">
                            <a16:creationId xmlns:a16="http://schemas.microsoft.com/office/drawing/2014/main" id="{B66A59FA-154B-0A49-9EC8-0A8C440AD7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00200"/>
                        <a:ext cx="5029200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2901" name="Rectangle 5">
            <a:extLst>
              <a:ext uri="{FF2B5EF4-FFF2-40B4-BE49-F238E27FC236}">
                <a16:creationId xmlns:a16="http://schemas.microsoft.com/office/drawing/2014/main" id="{A6AA31D8-55BF-E645-8A89-E1AF56D50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9812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7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1762B47-877D-6A4B-9360-6BAF628FBF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7: Power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2B7020D-49E5-7648-ACAD-1B165CB34D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0AD8F23-B20C-FE44-BD15-82FD9FEBAB01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078" name="Rectangle 2">
            <a:extLst>
              <a:ext uri="{FF2B5EF4-FFF2-40B4-BE49-F238E27FC236}">
                <a16:creationId xmlns:a16="http://schemas.microsoft.com/office/drawing/2014/main" id="{246D444E-349B-784D-8239-1635D764B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Charging a Capacitor</a:t>
            </a:r>
          </a:p>
        </p:txBody>
      </p:sp>
      <p:sp>
        <p:nvSpPr>
          <p:cNvPr id="3079" name="Rectangle 3">
            <a:extLst>
              <a:ext uri="{FF2B5EF4-FFF2-40B4-BE49-F238E27FC236}">
                <a16:creationId xmlns:a16="http://schemas.microsoft.com/office/drawing/2014/main" id="{8F36F5ED-F338-E442-8FC1-92A4E38804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14500" y="1322388"/>
            <a:ext cx="7848600" cy="457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When the gate output rises</a:t>
            </a:r>
          </a:p>
          <a:p>
            <a:pPr lvl="1" eaLnBrk="1" hangingPunct="1"/>
            <a:r>
              <a:rPr lang="en-US" altLang="en-US" sz="2400" dirty="0"/>
              <a:t>Energy stored in capacitor is</a:t>
            </a:r>
          </a:p>
          <a:p>
            <a:pPr lvl="2" eaLnBrk="1" hangingPunct="1"/>
            <a:endParaRPr lang="en-US" altLang="en-US" sz="2400" dirty="0"/>
          </a:p>
          <a:p>
            <a:pPr lvl="1" eaLnBrk="1" hangingPunct="1"/>
            <a:r>
              <a:rPr lang="en-US" altLang="en-US" sz="2400" dirty="0"/>
              <a:t>But energy drawn from the supply is</a:t>
            </a:r>
          </a:p>
          <a:p>
            <a:pPr lvl="1" eaLnBrk="1" hangingPunct="1"/>
            <a:endParaRPr lang="en-US" altLang="en-US" sz="2400" dirty="0"/>
          </a:p>
          <a:p>
            <a:pPr lvl="1" eaLnBrk="1" hangingPunct="1"/>
            <a:endParaRPr lang="en-US" altLang="en-US" sz="2400" dirty="0"/>
          </a:p>
          <a:p>
            <a:pPr lvl="1" eaLnBrk="1" hangingPunct="1"/>
            <a:endParaRPr lang="en-US" altLang="en-US" sz="2400" dirty="0"/>
          </a:p>
          <a:p>
            <a:pPr lvl="1" eaLnBrk="1" hangingPunct="1"/>
            <a:r>
              <a:rPr lang="en-US" altLang="en-US" sz="2400" dirty="0"/>
              <a:t>Half the energy from V</a:t>
            </a:r>
            <a:r>
              <a:rPr lang="en-US" altLang="en-US" sz="2400" baseline="-25000" dirty="0"/>
              <a:t>DD</a:t>
            </a:r>
            <a:r>
              <a:rPr lang="en-US" altLang="en-US" sz="2400" dirty="0"/>
              <a:t> is dissipated in the </a:t>
            </a:r>
            <a:r>
              <a:rPr lang="en-US" altLang="en-US" sz="2400" dirty="0" err="1"/>
              <a:t>pMOS</a:t>
            </a:r>
            <a:r>
              <a:rPr lang="en-US" altLang="en-US" sz="2400" dirty="0"/>
              <a:t> transistor as heat, other half stored in capacitor</a:t>
            </a:r>
          </a:p>
          <a:p>
            <a:pPr eaLnBrk="1" hangingPunct="1"/>
            <a:r>
              <a:rPr lang="en-US" altLang="en-US" sz="2400" dirty="0"/>
              <a:t>When the gate output falls</a:t>
            </a:r>
          </a:p>
          <a:p>
            <a:pPr lvl="1" eaLnBrk="1" hangingPunct="1"/>
            <a:r>
              <a:rPr lang="en-US" altLang="en-US" sz="2400" dirty="0"/>
              <a:t>Energy in capacitor is dumped to GND</a:t>
            </a:r>
          </a:p>
          <a:p>
            <a:pPr lvl="1" eaLnBrk="1" hangingPunct="1"/>
            <a:r>
              <a:rPr lang="en-US" altLang="en-US" sz="2400" dirty="0"/>
              <a:t>Dissipated as heat in the </a:t>
            </a:r>
            <a:r>
              <a:rPr lang="en-US" altLang="en-US" sz="2400" dirty="0" err="1"/>
              <a:t>nMOS</a:t>
            </a:r>
            <a:r>
              <a:rPr lang="en-US" altLang="en-US" sz="2400" dirty="0"/>
              <a:t> transistor</a:t>
            </a:r>
          </a:p>
        </p:txBody>
      </p:sp>
      <p:graphicFrame>
        <p:nvGraphicFramePr>
          <p:cNvPr id="3074" name="Object 5">
            <a:extLst>
              <a:ext uri="{FF2B5EF4-FFF2-40B4-BE49-F238E27FC236}">
                <a16:creationId xmlns:a16="http://schemas.microsoft.com/office/drawing/2014/main" id="{7AD518E7-6DBD-2A4E-98A3-BA358758C1E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24201" y="2057400"/>
          <a:ext cx="16002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4" imgW="19304000" imgH="5562600" progId="Equation.DSMT4">
                  <p:embed/>
                </p:oleObj>
              </mc:Choice>
              <mc:Fallback>
                <p:oleObj name="Equation" r:id="rId4" imgW="19304000" imgH="5562600" progId="Equation.DSMT4">
                  <p:embed/>
                  <p:pic>
                    <p:nvPicPr>
                      <p:cNvPr id="3074" name="Object 5">
                        <a:extLst>
                          <a:ext uri="{FF2B5EF4-FFF2-40B4-BE49-F238E27FC236}">
                            <a16:creationId xmlns:a16="http://schemas.microsoft.com/office/drawing/2014/main" id="{7AD518E7-6DBD-2A4E-98A3-BA358758C1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2057400"/>
                        <a:ext cx="16002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0" name="Picture 4">
            <a:extLst>
              <a:ext uri="{FF2B5EF4-FFF2-40B4-BE49-F238E27FC236}">
                <a16:creationId xmlns:a16="http://schemas.microsoft.com/office/drawing/2014/main" id="{2A7C4D07-E413-B24B-8058-6B8D3778C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0"/>
            <a:ext cx="2667000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5" name="Object 7">
            <a:extLst>
              <a:ext uri="{FF2B5EF4-FFF2-40B4-BE49-F238E27FC236}">
                <a16:creationId xmlns:a16="http://schemas.microsoft.com/office/drawing/2014/main" id="{CBBE1388-3133-0C45-8443-60309983A00E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26223" y="2819400"/>
          <a:ext cx="3012577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49441100" imgH="22237700" progId="Equation.DSMT4">
                  <p:embed/>
                </p:oleObj>
              </mc:Choice>
              <mc:Fallback>
                <p:oleObj name="Equation" r:id="rId7" imgW="49441100" imgH="22237700" progId="Equation.DSMT4">
                  <p:embed/>
                  <p:pic>
                    <p:nvPicPr>
                      <p:cNvPr id="3075" name="Object 7">
                        <a:extLst>
                          <a:ext uri="{FF2B5EF4-FFF2-40B4-BE49-F238E27FC236}">
                            <a16:creationId xmlns:a16="http://schemas.microsoft.com/office/drawing/2014/main" id="{CBBE1388-3133-0C45-8443-60309983A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223" y="2819400"/>
                        <a:ext cx="3012577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563758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BBBCC48-5095-ED44-8E1F-3E44DA1CC6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7: Power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A2571C5-E035-EA41-ADB6-B83104405E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DDFB3F2-7BDE-DA4B-BCAC-D1E5FF3101C8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3E0EC718-BCF3-194C-93F6-3E292E819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Activity Factor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35C5612A-80C4-D34B-B98E-63F3BC4DC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Suppose the system clock frequency = f</a:t>
            </a:r>
          </a:p>
          <a:p>
            <a:pPr eaLnBrk="1" hangingPunct="1"/>
            <a:r>
              <a:rPr lang="en-US" altLang="en-US" sz="2400" dirty="0"/>
              <a:t>Let </a:t>
            </a:r>
            <a:r>
              <a:rPr lang="en-US" altLang="en-US" sz="2400" dirty="0" err="1"/>
              <a:t>f</a:t>
            </a:r>
            <a:r>
              <a:rPr lang="en-US" altLang="en-US" sz="2400" baseline="-25000" dirty="0" err="1"/>
              <a:t>sw</a:t>
            </a:r>
            <a:r>
              <a:rPr lang="en-US" altLang="en-US" sz="2400" dirty="0"/>
              <a:t> = </a:t>
            </a:r>
            <a:r>
              <a:rPr lang="en-US" altLang="en-US" sz="2400" dirty="0" err="1">
                <a:latin typeface="Symbol" pitchFamily="2" charset="2"/>
              </a:rPr>
              <a:t>a</a:t>
            </a:r>
            <a:r>
              <a:rPr lang="en-US" altLang="en-US" sz="2400" dirty="0" err="1"/>
              <a:t>f</a:t>
            </a:r>
            <a:r>
              <a:rPr lang="en-US" altLang="en-US" sz="2400" dirty="0"/>
              <a:t>, where </a:t>
            </a:r>
            <a:r>
              <a:rPr lang="en-US" altLang="en-US" sz="2400" dirty="0">
                <a:latin typeface="Symbol" pitchFamily="2" charset="2"/>
              </a:rPr>
              <a:t>a</a:t>
            </a:r>
            <a:r>
              <a:rPr lang="en-US" altLang="en-US" sz="2400" dirty="0"/>
              <a:t> = activity factor</a:t>
            </a:r>
          </a:p>
          <a:p>
            <a:pPr lvl="1" eaLnBrk="1" hangingPunct="1"/>
            <a:r>
              <a:rPr lang="en-US" altLang="en-US" sz="2400" dirty="0"/>
              <a:t>If the signal is a clock, </a:t>
            </a:r>
            <a:r>
              <a:rPr lang="en-US" altLang="en-US" sz="2400" dirty="0">
                <a:latin typeface="Symbol" pitchFamily="2" charset="2"/>
              </a:rPr>
              <a:t>a</a:t>
            </a:r>
            <a:r>
              <a:rPr lang="en-US" altLang="en-US" sz="2400" dirty="0"/>
              <a:t> = 1</a:t>
            </a:r>
          </a:p>
          <a:p>
            <a:pPr lvl="1" eaLnBrk="1" hangingPunct="1"/>
            <a:r>
              <a:rPr lang="en-US" altLang="en-US" sz="2400" dirty="0"/>
              <a:t>If the signal switches once per cycle, </a:t>
            </a:r>
            <a:r>
              <a:rPr lang="en-US" altLang="en-US" sz="2400" dirty="0">
                <a:latin typeface="Symbol" pitchFamily="2" charset="2"/>
              </a:rPr>
              <a:t>a</a:t>
            </a:r>
            <a:r>
              <a:rPr lang="en-US" altLang="en-US" sz="2400" dirty="0"/>
              <a:t> = ½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Dynamic power:</a:t>
            </a:r>
          </a:p>
        </p:txBody>
      </p:sp>
      <p:sp>
        <p:nvSpPr>
          <p:cNvPr id="5127" name="Rectangle 5">
            <a:extLst>
              <a:ext uri="{FF2B5EF4-FFF2-40B4-BE49-F238E27FC236}">
                <a16:creationId xmlns:a16="http://schemas.microsoft.com/office/drawing/2014/main" id="{69879226-812A-D64E-A1E5-46E24E5BB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31892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8" name="Rectangle 7">
            <a:extLst>
              <a:ext uri="{FF2B5EF4-FFF2-40B4-BE49-F238E27FC236}">
                <a16:creationId xmlns:a16="http://schemas.microsoft.com/office/drawing/2014/main" id="{5EFEB977-DAF4-614A-9732-22318E033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32305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2" name="Object 8">
            <a:extLst>
              <a:ext uri="{FF2B5EF4-FFF2-40B4-BE49-F238E27FC236}">
                <a16:creationId xmlns:a16="http://schemas.microsoft.com/office/drawing/2014/main" id="{CAEB35FA-74CE-8B48-BF2E-07F844CCD4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017486"/>
          <a:ext cx="27051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4" imgW="28092400" imgH="5854700" progId="Equation.DSMT4">
                  <p:embed/>
                </p:oleObj>
              </mc:Choice>
              <mc:Fallback>
                <p:oleObj name="Equation" r:id="rId4" imgW="28092400" imgH="5854700" progId="Equation.DSMT4">
                  <p:embed/>
                  <p:pic>
                    <p:nvPicPr>
                      <p:cNvPr id="5122" name="Object 8">
                        <a:extLst>
                          <a:ext uri="{FF2B5EF4-FFF2-40B4-BE49-F238E27FC236}">
                            <a16:creationId xmlns:a16="http://schemas.microsoft.com/office/drawing/2014/main" id="{CAEB35FA-74CE-8B48-BF2E-07F844CCD4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17486"/>
                        <a:ext cx="27051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4635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3A7D2-D7CD-D549-8095-149C92CB5F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7: Power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D67AD-2093-E74C-ADFF-158FA7461A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0688C7A-F08B-ED44-AD2A-B6482DDB2408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5FBCBEA9-E1C8-D043-82BF-0E7D20C85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Power Example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A95324A4-97EA-FE42-B0AD-EF7955B85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0571" y="1676400"/>
            <a:ext cx="9720073" cy="402336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1 billion transistor chip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50M logic transistors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/>
              <a:t>Average width: 12 </a:t>
            </a:r>
            <a:r>
              <a:rPr lang="en-US" altLang="en-US" sz="2400" dirty="0">
                <a:latin typeface="Symbol" pitchFamily="2" charset="2"/>
              </a:rPr>
              <a:t>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/>
              <a:t>Activity factor = 0.1</a:t>
            </a:r>
            <a:endParaRPr lang="en-US" altLang="en-US" sz="2400" dirty="0">
              <a:latin typeface="Symbol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950M memory transistors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/>
              <a:t>Average width: 4 </a:t>
            </a:r>
            <a:r>
              <a:rPr lang="en-US" altLang="en-US" sz="2400" dirty="0">
                <a:latin typeface="Symbol" pitchFamily="2" charset="2"/>
              </a:rPr>
              <a:t>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/>
              <a:t>Activity factor = 0.02</a:t>
            </a:r>
            <a:endParaRPr lang="en-US" altLang="en-US" sz="2400" dirty="0">
              <a:latin typeface="Symbol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 V 65 nm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 = 1 </a:t>
            </a:r>
            <a:r>
              <a:rPr lang="en-US" altLang="en-US" sz="2400" dirty="0" err="1"/>
              <a:t>fF</a:t>
            </a:r>
            <a:r>
              <a:rPr lang="en-US" altLang="en-US" sz="2400" dirty="0"/>
              <a:t>/</a:t>
            </a:r>
            <a:r>
              <a:rPr lang="en-US" altLang="en-US" sz="2400" dirty="0">
                <a:latin typeface="Symbol" pitchFamily="2" charset="2"/>
              </a:rPr>
              <a:t>m</a:t>
            </a:r>
            <a:r>
              <a:rPr lang="en-US" altLang="en-US" sz="2400" dirty="0"/>
              <a:t>m (gate) + 0.8 </a:t>
            </a:r>
            <a:r>
              <a:rPr lang="en-US" altLang="en-US" sz="2400" dirty="0" err="1"/>
              <a:t>fF</a:t>
            </a:r>
            <a:r>
              <a:rPr lang="en-US" altLang="en-US" sz="2400" dirty="0"/>
              <a:t>/</a:t>
            </a:r>
            <a:r>
              <a:rPr lang="en-US" altLang="en-US" sz="2400" dirty="0">
                <a:latin typeface="Symbol" pitchFamily="2" charset="2"/>
              </a:rPr>
              <a:t>m</a:t>
            </a:r>
            <a:r>
              <a:rPr lang="en-US" altLang="en-US" sz="2400" dirty="0"/>
              <a:t>m (diffusion)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Estimate dynamic power consumption @ 1 GHz.  Neglect wire capacitance and short-circuit current.</a:t>
            </a:r>
          </a:p>
        </p:txBody>
      </p:sp>
    </p:spTree>
    <p:extLst>
      <p:ext uri="{BB962C8B-B14F-4D97-AF65-F5344CB8AC3E}">
        <p14:creationId xmlns:p14="http://schemas.microsoft.com/office/powerpoint/2010/main" val="3240461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9F1F8-2D90-6949-9233-BBFAC51DD0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7: Power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08DC8-1E9F-1A4F-AE0F-42245F058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BE1E62A-7982-0B4C-8BCD-CECB8D2774EA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5CA32B3-71C7-E347-8C61-020DEA17D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</a:t>
            </a: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271F4D87-2F1C-9144-8A7E-AC951C794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8945" y="2084832"/>
          <a:ext cx="7310437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4" imgW="85140800" imgH="20193000" progId="Equation.DSMT4">
                  <p:embed/>
                </p:oleObj>
              </mc:Choice>
              <mc:Fallback>
                <p:oleObj name="Equation" r:id="rId4" imgW="85140800" imgH="20193000" progId="Equation.DSMT4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271F4D87-2F1C-9144-8A7E-AC951C7942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945" y="2084832"/>
                        <a:ext cx="7310437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477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940B871-570F-4AC1-AAC0-1458A979F1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14: Wires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B081FB3-970B-4334-897B-E5580B31F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C94CDB-73CF-40FD-8AD9-83C9D8E6AA23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99C46D07-8898-43A7-A692-15D387EFE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 RC Delay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C3F3A90A-37EF-4286-BC08-0EEEEC622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4127" y="2101161"/>
            <a:ext cx="9720073" cy="402336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Estimate the delay of a 10x inverter driving a 2x inverter at the end of the 1 mm wire.  Assume wire capacitance is 0.2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fF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/mm and that a unit-sized inverter has R = 10 KW and C = 0.1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fF.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/>
            <a:endParaRPr lang="en-US" altLang="en-US" dirty="0"/>
          </a:p>
          <a:p>
            <a:pPr lvl="1" eaLnBrk="1" hangingPunct="1"/>
            <a:r>
              <a:rPr lang="en-US" altLang="en-US" sz="1800" dirty="0" err="1"/>
              <a:t>t</a:t>
            </a:r>
            <a:r>
              <a:rPr lang="en-US" altLang="en-US" sz="1800" baseline="-25000" dirty="0" err="1"/>
              <a:t>pd</a:t>
            </a:r>
            <a:r>
              <a:rPr lang="en-US" altLang="en-US" sz="1800" dirty="0"/>
              <a:t> = (1000 </a:t>
            </a:r>
            <a:r>
              <a:rPr lang="en-US" altLang="en-US" sz="1800" dirty="0">
                <a:latin typeface="Symbol" panose="05050102010706020507" pitchFamily="18" charset="2"/>
              </a:rPr>
              <a:t>W</a:t>
            </a:r>
            <a:r>
              <a:rPr lang="en-US" altLang="en-US" sz="1800" dirty="0"/>
              <a:t>)(100 </a:t>
            </a:r>
            <a:r>
              <a:rPr lang="en-US" altLang="en-US" sz="1800" dirty="0" err="1"/>
              <a:t>fF</a:t>
            </a:r>
            <a:r>
              <a:rPr lang="en-US" altLang="en-US" sz="1800" dirty="0"/>
              <a:t>) + (1000 + 800 </a:t>
            </a:r>
            <a:r>
              <a:rPr lang="en-US" altLang="en-US" sz="1800" dirty="0">
                <a:latin typeface="Symbol" panose="05050102010706020507" pitchFamily="18" charset="2"/>
              </a:rPr>
              <a:t>W</a:t>
            </a:r>
            <a:r>
              <a:rPr lang="en-US" altLang="en-US" sz="1800" dirty="0"/>
              <a:t>)(100 + 0.6 </a:t>
            </a:r>
            <a:r>
              <a:rPr lang="en-US" altLang="en-US" sz="1800" dirty="0" err="1"/>
              <a:t>fF</a:t>
            </a:r>
            <a:r>
              <a:rPr lang="en-US" altLang="en-US" sz="1800" dirty="0"/>
              <a:t>) = 281 </a:t>
            </a:r>
            <a:r>
              <a:rPr lang="en-US" altLang="en-US" sz="1800" dirty="0" err="1"/>
              <a:t>ps</a:t>
            </a:r>
            <a:endParaRPr lang="en-US" altLang="en-US" sz="1800" dirty="0"/>
          </a:p>
        </p:txBody>
      </p:sp>
      <p:pic>
        <p:nvPicPr>
          <p:cNvPr id="27654" name="Picture 5">
            <a:extLst>
              <a:ext uri="{FF2B5EF4-FFF2-40B4-BE49-F238E27FC236}">
                <a16:creationId xmlns:a16="http://schemas.microsoft.com/office/drawing/2014/main" id="{3C450E44-C77A-4C12-9E2F-78453E73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579" y="4051001"/>
            <a:ext cx="5638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99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940B871-570F-4AC1-AAC0-1458A979F1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14: Wires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B081FB3-970B-4334-897B-E5580B31F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C94CDB-73CF-40FD-8AD9-83C9D8E6AA23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99C46D07-8898-43A7-A692-15D387EFE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Elmore Delay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8064A-C150-48B7-A7CF-6B5E2820A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563687"/>
            <a:ext cx="8305800" cy="37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69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4CBB5-3A0E-8540-A92B-137F0A4C70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23: I/O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EA713-0E1E-DF4B-B1C4-06D3797E2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A6C10-AA5C-F24D-8A02-B35D5274E11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60162" name="Rectangle 2">
            <a:extLst>
              <a:ext uri="{FF2B5EF4-FFF2-40B4-BE49-F238E27FC236}">
                <a16:creationId xmlns:a16="http://schemas.microsoft.com/office/drawing/2014/main" id="{943B992C-9334-F547-9777-39B4CB001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Midterm 2 Overview</a:t>
            </a:r>
          </a:p>
        </p:txBody>
      </p:sp>
      <p:sp>
        <p:nvSpPr>
          <p:cNvPr id="860163" name="Rectangle 3">
            <a:extLst>
              <a:ext uri="{FF2B5EF4-FFF2-40B4-BE49-F238E27FC236}">
                <a16:creationId xmlns:a16="http://schemas.microsoft.com/office/drawing/2014/main" id="{ABFA6C43-A9AC-3041-A247-934F7E088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7859" y="2066903"/>
            <a:ext cx="9720073" cy="402336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Covers topics after Midterm #1</a:t>
            </a:r>
          </a:p>
          <a:p>
            <a:r>
              <a:rPr lang="en-US" altLang="en-US" dirty="0"/>
              <a:t>Four (4) Questions (adding up to 100 points)</a:t>
            </a:r>
          </a:p>
          <a:p>
            <a:pPr lvl="1"/>
            <a:r>
              <a:rPr lang="en-US" altLang="en-US" dirty="0"/>
              <a:t>Sequential circuit</a:t>
            </a:r>
          </a:p>
          <a:p>
            <a:pPr lvl="1"/>
            <a:r>
              <a:rPr lang="en-US" altLang="en-US" dirty="0"/>
              <a:t>Power consumption</a:t>
            </a:r>
          </a:p>
          <a:p>
            <a:pPr lvl="1"/>
            <a:r>
              <a:rPr lang="en-US" altLang="en-US" dirty="0"/>
              <a:t>Interconnect</a:t>
            </a:r>
          </a:p>
          <a:p>
            <a:pPr lvl="1"/>
            <a:r>
              <a:rPr lang="en-US" altLang="en-US" dirty="0"/>
              <a:t>Logical Path Effort</a:t>
            </a:r>
          </a:p>
          <a:p>
            <a:r>
              <a:rPr lang="en-US" altLang="en-US" dirty="0"/>
              <a:t>No Questions on</a:t>
            </a:r>
          </a:p>
          <a:p>
            <a:pPr lvl="1"/>
            <a:r>
              <a:rPr lang="en-US" altLang="en-US" dirty="0"/>
              <a:t>PLL, DLL’s</a:t>
            </a:r>
          </a:p>
          <a:p>
            <a:pPr lvl="1"/>
            <a:r>
              <a:rPr lang="en-US" altLang="en-US" dirty="0"/>
              <a:t>I/O</a:t>
            </a:r>
          </a:p>
          <a:p>
            <a:pPr lvl="1"/>
            <a:r>
              <a:rPr lang="en-US" altLang="en-US" dirty="0"/>
              <a:t>SPICE simulation</a:t>
            </a:r>
          </a:p>
          <a:p>
            <a:pPr lvl="1"/>
            <a:r>
              <a:rPr lang="en-US" altLang="en-US" dirty="0"/>
              <a:t>Thermal management, packaging</a:t>
            </a:r>
          </a:p>
          <a:p>
            <a:r>
              <a:rPr lang="en-US" altLang="en-US" dirty="0"/>
              <a:t>Extra Credit Question</a:t>
            </a:r>
          </a:p>
          <a:p>
            <a:pPr lvl="1"/>
            <a:r>
              <a:rPr lang="en-US" altLang="en-US" dirty="0"/>
              <a:t>Debugging latch error as your first project at NVIDIA</a:t>
            </a:r>
          </a:p>
        </p:txBody>
      </p:sp>
    </p:spTree>
    <p:extLst>
      <p:ext uri="{BB962C8B-B14F-4D97-AF65-F5344CB8AC3E}">
        <p14:creationId xmlns:p14="http://schemas.microsoft.com/office/powerpoint/2010/main" val="391491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0514BA7-3BA8-C54B-9B37-A2EB46EA5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6: Logical Effort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9786DBA-8E4C-9141-A461-09AADEC0DD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490AC8-4AD2-2848-B3F0-B334375B1EEB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200" name="Rectangle 2">
            <a:extLst>
              <a:ext uri="{FF2B5EF4-FFF2-40B4-BE49-F238E27FC236}">
                <a16:creationId xmlns:a16="http://schemas.microsoft.com/office/drawing/2014/main" id="{3C73C75C-B538-3E4E-88FC-6433A2834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533400"/>
            <a:ext cx="88392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Multistage Logic Networks</a:t>
            </a:r>
          </a:p>
        </p:txBody>
      </p:sp>
      <p:sp>
        <p:nvSpPr>
          <p:cNvPr id="8201" name="Rectangle 3">
            <a:extLst>
              <a:ext uri="{FF2B5EF4-FFF2-40B4-BE49-F238E27FC236}">
                <a16:creationId xmlns:a16="http://schemas.microsoft.com/office/drawing/2014/main" id="{F5858F1B-17CC-6748-B95E-E364993F2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4318" y="1326824"/>
            <a:ext cx="9720073" cy="4023360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effort generalizes to multistage networks</a:t>
            </a:r>
          </a:p>
          <a:p>
            <a:pPr eaLnBrk="1" hangingPunct="1"/>
            <a:r>
              <a:rPr lang="en-US" altLang="en-US" i="1" dirty="0"/>
              <a:t>Path Logical Effort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/>
              <a:t>Path Electrical Effort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/>
              <a:t>Path Effort</a:t>
            </a:r>
          </a:p>
        </p:txBody>
      </p:sp>
      <p:graphicFrame>
        <p:nvGraphicFramePr>
          <p:cNvPr id="8194" name="Object 5">
            <a:extLst>
              <a:ext uri="{FF2B5EF4-FFF2-40B4-BE49-F238E27FC236}">
                <a16:creationId xmlns:a16="http://schemas.microsoft.com/office/drawing/2014/main" id="{8BE092C0-F039-D640-AF7D-36D19F085A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732698"/>
          <a:ext cx="1536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4" imgW="35394900" imgH="12585700" progId="Equation.DSMT4">
                  <p:embed/>
                </p:oleObj>
              </mc:Choice>
              <mc:Fallback>
                <p:oleObj name="Equation" r:id="rId4" imgW="35394900" imgH="12585700" progId="Equation.DSMT4">
                  <p:embed/>
                  <p:pic>
                    <p:nvPicPr>
                      <p:cNvPr id="8194" name="Object 5">
                        <a:extLst>
                          <a:ext uri="{FF2B5EF4-FFF2-40B4-BE49-F238E27FC236}">
                            <a16:creationId xmlns:a16="http://schemas.microsoft.com/office/drawing/2014/main" id="{8BE092C0-F039-D640-AF7D-36D19F085A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732698"/>
                        <a:ext cx="1536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>
            <a:extLst>
              <a:ext uri="{FF2B5EF4-FFF2-40B4-BE49-F238E27FC236}">
                <a16:creationId xmlns:a16="http://schemas.microsoft.com/office/drawing/2014/main" id="{83A855BD-2AD9-4E4A-80AA-60E1156BF9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514600"/>
          <a:ext cx="1828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6" imgW="42125900" imgH="24866600" progId="Equation.DSMT4">
                  <p:embed/>
                </p:oleObj>
              </mc:Choice>
              <mc:Fallback>
                <p:oleObj name="Equation" r:id="rId6" imgW="42125900" imgH="24866600" progId="Equation.DSMT4">
                  <p:embed/>
                  <p:pic>
                    <p:nvPicPr>
                      <p:cNvPr id="8195" name="Object 6">
                        <a:extLst>
                          <a:ext uri="{FF2B5EF4-FFF2-40B4-BE49-F238E27FC236}">
                            <a16:creationId xmlns:a16="http://schemas.microsoft.com/office/drawing/2014/main" id="{83A855BD-2AD9-4E4A-80AA-60E1156BF9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514600"/>
                        <a:ext cx="1828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8">
            <a:extLst>
              <a:ext uri="{FF2B5EF4-FFF2-40B4-BE49-F238E27FC236}">
                <a16:creationId xmlns:a16="http://schemas.microsoft.com/office/drawing/2014/main" id="{E16773B1-2EF6-9147-9276-E27E12D56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0682" y="3718673"/>
          <a:ext cx="2984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8" imgW="68757800" imgH="12585700" progId="Equation.DSMT4">
                  <p:embed/>
                </p:oleObj>
              </mc:Choice>
              <mc:Fallback>
                <p:oleObj name="Equation" r:id="rId8" imgW="68757800" imgH="12585700" progId="Equation.DSMT4">
                  <p:embed/>
                  <p:pic>
                    <p:nvPicPr>
                      <p:cNvPr id="8196" name="Object 8">
                        <a:extLst>
                          <a:ext uri="{FF2B5EF4-FFF2-40B4-BE49-F238E27FC236}">
                            <a16:creationId xmlns:a16="http://schemas.microsoft.com/office/drawing/2014/main" id="{E16773B1-2EF6-9147-9276-E27E12D56B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682" y="3718673"/>
                        <a:ext cx="2984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9">
            <a:extLst>
              <a:ext uri="{FF2B5EF4-FFF2-40B4-BE49-F238E27FC236}">
                <a16:creationId xmlns:a16="http://schemas.microsoft.com/office/drawing/2014/main" id="{93BCFF7D-EA80-704D-92E4-4BB97ABD85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2001"/>
          <a:ext cx="6400800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VISIO" r:id="rId10" imgW="2959100" imgH="622300" progId="Visio.Drawing.6">
                  <p:embed/>
                </p:oleObj>
              </mc:Choice>
              <mc:Fallback>
                <p:oleObj name="VISIO" r:id="rId10" imgW="2959100" imgH="622300" progId="Visio.Drawing.6">
                  <p:embed/>
                  <p:pic>
                    <p:nvPicPr>
                      <p:cNvPr id="8197" name="Object 9">
                        <a:extLst>
                          <a:ext uri="{FF2B5EF4-FFF2-40B4-BE49-F238E27FC236}">
                            <a16:creationId xmlns:a16="http://schemas.microsoft.com/office/drawing/2014/main" id="{93BCFF7D-EA80-704D-92E4-4BB97ABD85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2001"/>
                        <a:ext cx="6400800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46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0C9D83C-9B6B-FB40-8FE5-EA15C3D96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6: Logical Effort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B895108-0962-CB47-91E8-BB3CA55679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AA237B7-7FF2-634C-AA7D-45FA9BCA351A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1271" name="Rectangle 2">
            <a:extLst>
              <a:ext uri="{FF2B5EF4-FFF2-40B4-BE49-F238E27FC236}">
                <a16:creationId xmlns:a16="http://schemas.microsoft.com/office/drawing/2014/main" id="{C1686E37-208A-3D4B-91F8-E57196BFD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Branching Effort</a:t>
            </a:r>
          </a:p>
        </p:txBody>
      </p:sp>
      <p:sp>
        <p:nvSpPr>
          <p:cNvPr id="11272" name="Rectangle 3">
            <a:extLst>
              <a:ext uri="{FF2B5EF4-FFF2-40B4-BE49-F238E27FC236}">
                <a16:creationId xmlns:a16="http://schemas.microsoft.com/office/drawing/2014/main" id="{984E2CB1-F74C-EF42-BFC1-3FE5E31F4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4128" y="1905000"/>
            <a:ext cx="9720073" cy="4023360"/>
          </a:xfrm>
        </p:spPr>
        <p:txBody>
          <a:bodyPr/>
          <a:lstStyle/>
          <a:p>
            <a:pPr eaLnBrk="1" hangingPunct="1"/>
            <a:r>
              <a:rPr lang="en-US" altLang="en-US" dirty="0"/>
              <a:t>Introduce </a:t>
            </a:r>
            <a:r>
              <a:rPr lang="en-US" altLang="en-US" i="1" dirty="0"/>
              <a:t>branching effort</a:t>
            </a:r>
          </a:p>
          <a:p>
            <a:pPr lvl="1" eaLnBrk="1" hangingPunct="1"/>
            <a:r>
              <a:rPr lang="en-US" altLang="en-US" dirty="0"/>
              <a:t>Accounts for branching between stages in path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Now we compute the path effort</a:t>
            </a:r>
          </a:p>
          <a:p>
            <a:pPr lvl="1" eaLnBrk="1" hangingPunct="1"/>
            <a:r>
              <a:rPr lang="en-US" altLang="en-US" dirty="0"/>
              <a:t>F = GBH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B920688C-43AF-1C4F-9D83-69CD53EE6D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6100" y="2514600"/>
          <a:ext cx="2933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4" imgW="67589400" imgH="24866600" progId="Equation.DSMT4">
                  <p:embed/>
                </p:oleObj>
              </mc:Choice>
              <mc:Fallback>
                <p:oleObj name="Equation" r:id="rId4" imgW="67589400" imgH="24866600" progId="Equation.DSMT4">
                  <p:embed/>
                  <p:pic>
                    <p:nvPicPr>
                      <p:cNvPr id="11266" name="Object 4">
                        <a:extLst>
                          <a:ext uri="{FF2B5EF4-FFF2-40B4-BE49-F238E27FC236}">
                            <a16:creationId xmlns:a16="http://schemas.microsoft.com/office/drawing/2014/main" id="{B920688C-43AF-1C4F-9D83-69CD53EE6D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514600"/>
                        <a:ext cx="29337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>
            <a:extLst>
              <a:ext uri="{FF2B5EF4-FFF2-40B4-BE49-F238E27FC236}">
                <a16:creationId xmlns:a16="http://schemas.microsoft.com/office/drawing/2014/main" id="{57EC3A50-DAE8-D146-9620-E0145A9956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733800"/>
          <a:ext cx="144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6" imgW="33350200" imgH="12585700" progId="Equation.DSMT4">
                  <p:embed/>
                </p:oleObj>
              </mc:Choice>
              <mc:Fallback>
                <p:oleObj name="Equation" r:id="rId6" imgW="33350200" imgH="12585700" progId="Equation.DSMT4">
                  <p:embed/>
                  <p:pic>
                    <p:nvPicPr>
                      <p:cNvPr id="11267" name="Object 5">
                        <a:extLst>
                          <a:ext uri="{FF2B5EF4-FFF2-40B4-BE49-F238E27FC236}">
                            <a16:creationId xmlns:a16="http://schemas.microsoft.com/office/drawing/2014/main" id="{57EC3A50-DAE8-D146-9620-E0145A9956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33800"/>
                        <a:ext cx="1447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>
            <a:extLst>
              <a:ext uri="{FF2B5EF4-FFF2-40B4-BE49-F238E27FC236}">
                <a16:creationId xmlns:a16="http://schemas.microsoft.com/office/drawing/2014/main" id="{86ACF59A-0690-3B47-AADD-6D6EFCF31C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3962400"/>
          <a:ext cx="1778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8" imgW="40957500" imgH="12585700" progId="Equation.DSMT4">
                  <p:embed/>
                </p:oleObj>
              </mc:Choice>
              <mc:Fallback>
                <p:oleObj name="Equation" r:id="rId8" imgW="40957500" imgH="12585700" progId="Equation.DSMT4">
                  <p:embed/>
                  <p:pic>
                    <p:nvPicPr>
                      <p:cNvPr id="11268" name="Object 6">
                        <a:extLst>
                          <a:ext uri="{FF2B5EF4-FFF2-40B4-BE49-F238E27FC236}">
                            <a16:creationId xmlns:a16="http://schemas.microsoft.com/office/drawing/2014/main" id="{86ACF59A-0690-3B47-AADD-6D6EFCF31C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962400"/>
                        <a:ext cx="1778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7">
            <a:extLst>
              <a:ext uri="{FF2B5EF4-FFF2-40B4-BE49-F238E27FC236}">
                <a16:creationId xmlns:a16="http://schemas.microsoft.com/office/drawing/2014/main" id="{265C2A5A-4F67-E240-BA6A-F6A6E6805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814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187289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66B029A-7157-564A-85EA-97B41FF8F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6: Logical Effort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F6E0769-1A8A-364B-A788-95F5BA2449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96FB33-F680-614B-9672-D74F95889AAF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295" name="Rectangle 2">
            <a:extLst>
              <a:ext uri="{FF2B5EF4-FFF2-40B4-BE49-F238E27FC236}">
                <a16:creationId xmlns:a16="http://schemas.microsoft.com/office/drawing/2014/main" id="{8079A741-CADA-F54B-B733-59B0B92A5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Multistage Delays</a:t>
            </a:r>
          </a:p>
        </p:txBody>
      </p:sp>
      <p:sp>
        <p:nvSpPr>
          <p:cNvPr id="12296" name="Rectangle 3">
            <a:extLst>
              <a:ext uri="{FF2B5EF4-FFF2-40B4-BE49-F238E27FC236}">
                <a16:creationId xmlns:a16="http://schemas.microsoft.com/office/drawing/2014/main" id="{AA7CE979-1AB9-F849-9E90-2E9C48C01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Path Effort Delay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Path Parasitic Delay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Path Delay</a:t>
            </a:r>
          </a:p>
        </p:txBody>
      </p:sp>
      <p:graphicFrame>
        <p:nvGraphicFramePr>
          <p:cNvPr id="12290" name="Object 4">
            <a:extLst>
              <a:ext uri="{FF2B5EF4-FFF2-40B4-BE49-F238E27FC236}">
                <a16:creationId xmlns:a16="http://schemas.microsoft.com/office/drawing/2014/main" id="{E970931B-A959-5242-ACBB-82359BBC2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438400"/>
          <a:ext cx="1638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4" imgW="37744400" imgH="12585700" progId="Equation.DSMT4">
                  <p:embed/>
                </p:oleObj>
              </mc:Choice>
              <mc:Fallback>
                <p:oleObj name="Equation" r:id="rId4" imgW="37744400" imgH="12585700" progId="Equation.DSMT4">
                  <p:embed/>
                  <p:pic>
                    <p:nvPicPr>
                      <p:cNvPr id="12290" name="Object 4">
                        <a:extLst>
                          <a:ext uri="{FF2B5EF4-FFF2-40B4-BE49-F238E27FC236}">
                            <a16:creationId xmlns:a16="http://schemas.microsoft.com/office/drawing/2014/main" id="{E970931B-A959-5242-ACBB-82359BBC2B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38400"/>
                        <a:ext cx="1638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>
            <a:extLst>
              <a:ext uri="{FF2B5EF4-FFF2-40B4-BE49-F238E27FC236}">
                <a16:creationId xmlns:a16="http://schemas.microsoft.com/office/drawing/2014/main" id="{8A8BDECE-BC91-564B-BCCC-DDF4E1701C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276600"/>
          <a:ext cx="144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6" imgW="33350200" imgH="12585700" progId="Equation.DSMT4">
                  <p:embed/>
                </p:oleObj>
              </mc:Choice>
              <mc:Fallback>
                <p:oleObj name="Equation" r:id="rId6" imgW="33350200" imgH="12585700" progId="Equation.DSMT4">
                  <p:embed/>
                  <p:pic>
                    <p:nvPicPr>
                      <p:cNvPr id="12291" name="Object 5">
                        <a:extLst>
                          <a:ext uri="{FF2B5EF4-FFF2-40B4-BE49-F238E27FC236}">
                            <a16:creationId xmlns:a16="http://schemas.microsoft.com/office/drawing/2014/main" id="{8A8BDECE-BC91-564B-BCCC-DDF4E1701C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76600"/>
                        <a:ext cx="1447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6">
            <a:extLst>
              <a:ext uri="{FF2B5EF4-FFF2-40B4-BE49-F238E27FC236}">
                <a16:creationId xmlns:a16="http://schemas.microsoft.com/office/drawing/2014/main" id="{D0B0CB89-5C67-1946-92C7-F9F275CFFF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114800"/>
          <a:ext cx="2933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8" imgW="67589400" imgH="12585700" progId="Equation.DSMT4">
                  <p:embed/>
                </p:oleObj>
              </mc:Choice>
              <mc:Fallback>
                <p:oleObj name="Equation" r:id="rId8" imgW="67589400" imgH="12585700" progId="Equation.DSMT4">
                  <p:embed/>
                  <p:pic>
                    <p:nvPicPr>
                      <p:cNvPr id="12292" name="Object 6">
                        <a:extLst>
                          <a:ext uri="{FF2B5EF4-FFF2-40B4-BE49-F238E27FC236}">
                            <a16:creationId xmlns:a16="http://schemas.microsoft.com/office/drawing/2014/main" id="{D0B0CB89-5C67-1946-92C7-F9F275CFFF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14800"/>
                        <a:ext cx="2933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697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B089B0C-8F9A-4647-893E-6F018B395C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6: Logical Effort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3649635-643D-5D46-A9E5-936DC02733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7698917-8981-3849-9DBF-9D1E8B156DCF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3319" name="Rectangle 2">
            <a:extLst>
              <a:ext uri="{FF2B5EF4-FFF2-40B4-BE49-F238E27FC236}">
                <a16:creationId xmlns:a16="http://schemas.microsoft.com/office/drawing/2014/main" id="{66070A64-3122-FA46-9B30-E45493010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372" y="354584"/>
            <a:ext cx="9720072" cy="1499616"/>
          </a:xfrm>
        </p:spPr>
        <p:txBody>
          <a:bodyPr/>
          <a:lstStyle/>
          <a:p>
            <a:pPr eaLnBrk="1" hangingPunct="1"/>
            <a:r>
              <a:rPr lang="en-US" altLang="en-US" dirty="0"/>
              <a:t>Designing Fast Circuits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5191952D-57AE-474E-8895-46033B544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80010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Delay is smallest when each stage bears same effort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Thus minimum delay of N stage path is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This is a </a:t>
            </a:r>
            <a:r>
              <a:rPr lang="en-US" altLang="en-US" dirty="0">
                <a:solidFill>
                  <a:srgbClr val="FF0000"/>
                </a:solidFill>
              </a:rPr>
              <a:t>key</a:t>
            </a:r>
            <a:r>
              <a:rPr lang="en-US" altLang="en-US" dirty="0"/>
              <a:t> result of logical effort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Find fastest possible delay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Doesn’t require calculating gate sizes</a:t>
            </a:r>
          </a:p>
        </p:txBody>
      </p:sp>
      <p:graphicFrame>
        <p:nvGraphicFramePr>
          <p:cNvPr id="13314" name="Object 4">
            <a:extLst>
              <a:ext uri="{FF2B5EF4-FFF2-40B4-BE49-F238E27FC236}">
                <a16:creationId xmlns:a16="http://schemas.microsoft.com/office/drawing/2014/main" id="{13BC23CB-F574-9245-AA3F-610FBDABD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600200"/>
          <a:ext cx="2933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4" imgW="67589400" imgH="12585700" progId="Equation.DSMT4">
                  <p:embed/>
                </p:oleObj>
              </mc:Choice>
              <mc:Fallback>
                <p:oleObj name="Equation" r:id="rId4" imgW="67589400" imgH="12585700" progId="Equation.DSMT4">
                  <p:embed/>
                  <p:pic>
                    <p:nvPicPr>
                      <p:cNvPr id="13314" name="Object 4">
                        <a:extLst>
                          <a:ext uri="{FF2B5EF4-FFF2-40B4-BE49-F238E27FC236}">
                            <a16:creationId xmlns:a16="http://schemas.microsoft.com/office/drawing/2014/main" id="{13BC23CB-F574-9245-AA3F-610FBDABD0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00200"/>
                        <a:ext cx="2933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>
            <a:extLst>
              <a:ext uri="{FF2B5EF4-FFF2-40B4-BE49-F238E27FC236}">
                <a16:creationId xmlns:a16="http://schemas.microsoft.com/office/drawing/2014/main" id="{D7A7D3BE-B0E8-554F-A533-FA03236862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895600"/>
          <a:ext cx="212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6" imgW="48856900" imgH="12877800" progId="Equation.DSMT4">
                  <p:embed/>
                </p:oleObj>
              </mc:Choice>
              <mc:Fallback>
                <p:oleObj name="Equation" r:id="rId6" imgW="48856900" imgH="12877800" progId="Equation.DSMT4">
                  <p:embed/>
                  <p:pic>
                    <p:nvPicPr>
                      <p:cNvPr id="13315" name="Object 5">
                        <a:extLst>
                          <a:ext uri="{FF2B5EF4-FFF2-40B4-BE49-F238E27FC236}">
                            <a16:creationId xmlns:a16="http://schemas.microsoft.com/office/drawing/2014/main" id="{D7A7D3BE-B0E8-554F-A533-FA03236862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95600"/>
                        <a:ext cx="2120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6">
            <a:extLst>
              <a:ext uri="{FF2B5EF4-FFF2-40B4-BE49-F238E27FC236}">
                <a16:creationId xmlns:a16="http://schemas.microsoft.com/office/drawing/2014/main" id="{90307255-6DAE-DA4F-BE8D-C67D1B1CF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229100"/>
          <a:ext cx="208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8" imgW="47980600" imgH="10820400" progId="Equation.DSMT4">
                  <p:embed/>
                </p:oleObj>
              </mc:Choice>
              <mc:Fallback>
                <p:oleObj name="Equation" r:id="rId8" imgW="47980600" imgH="10820400" progId="Equation.DSMT4">
                  <p:embed/>
                  <p:pic>
                    <p:nvPicPr>
                      <p:cNvPr id="13316" name="Object 6">
                        <a:extLst>
                          <a:ext uri="{FF2B5EF4-FFF2-40B4-BE49-F238E27FC236}">
                            <a16:creationId xmlns:a16="http://schemas.microsoft.com/office/drawing/2014/main" id="{90307255-6DAE-DA4F-BE8D-C67D1B1CFE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29100"/>
                        <a:ext cx="2082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7">
            <a:extLst>
              <a:ext uri="{FF2B5EF4-FFF2-40B4-BE49-F238E27FC236}">
                <a16:creationId xmlns:a16="http://schemas.microsoft.com/office/drawing/2014/main" id="{41AA5807-CA26-314E-9E0D-ABAA464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129" y="4229100"/>
            <a:ext cx="2286000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7384" name="Rectangle 8">
            <a:extLst>
              <a:ext uri="{FF2B5EF4-FFF2-40B4-BE49-F238E27FC236}">
                <a16:creationId xmlns:a16="http://schemas.microsoft.com/office/drawing/2014/main" id="{8861E0A8-90F3-5349-AA80-90F24BF0D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4290568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20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57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94D1685-5DD0-254A-8457-3D41582B79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6: Logical Effort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2B044AD-1E7A-6244-81C5-F42898044E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F5CEC6-0C78-FB44-991D-4263D6D21739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D49CB4CA-E49A-1548-B821-4780BCEB2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Gate Sizes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92B52DED-F244-D044-8219-ED212AA7E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How wide should the gates be for least delay?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Working backward, apply capacitance transformation to find input capacitance of each gate given load it drives.</a:t>
            </a:r>
          </a:p>
          <a:p>
            <a:pPr eaLnBrk="1" hangingPunct="1"/>
            <a:r>
              <a:rPr lang="en-US" altLang="en-US" dirty="0"/>
              <a:t>Check work by verifying input cap spec is met.</a:t>
            </a:r>
          </a:p>
        </p:txBody>
      </p:sp>
      <p:graphicFrame>
        <p:nvGraphicFramePr>
          <p:cNvPr id="14338" name="Object 4">
            <a:extLst>
              <a:ext uri="{FF2B5EF4-FFF2-40B4-BE49-F238E27FC236}">
                <a16:creationId xmlns:a16="http://schemas.microsoft.com/office/drawing/2014/main" id="{BB100DA0-2B54-364F-B07A-627536581E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819400"/>
          <a:ext cx="2641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4" imgW="60858400" imgH="41249600" progId="Equation.DSMT4">
                  <p:embed/>
                </p:oleObj>
              </mc:Choice>
              <mc:Fallback>
                <p:oleObj name="Equation" r:id="rId4" imgW="60858400" imgH="41249600" progId="Equation.DSMT4">
                  <p:embed/>
                  <p:pic>
                    <p:nvPicPr>
                      <p:cNvPr id="14338" name="Object 4">
                        <a:extLst>
                          <a:ext uri="{FF2B5EF4-FFF2-40B4-BE49-F238E27FC236}">
                            <a16:creationId xmlns:a16="http://schemas.microsoft.com/office/drawing/2014/main" id="{BB100DA0-2B54-364F-B07A-627536581E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19400"/>
                        <a:ext cx="2641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06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D5C4BB9-43A6-704E-91CC-73BFB58CA8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6: Logical Effort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5F0FF1C-E446-4140-98A0-576F0D4D14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662B351-CE04-D84A-9C29-F15B27B3B04C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475CB039-9C01-D541-A505-FEFA36A94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3-stage path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DDB35801-268A-094B-93AC-66DC4268E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7868" y="1752600"/>
            <a:ext cx="9720073" cy="4023360"/>
          </a:xfrm>
        </p:spPr>
        <p:txBody>
          <a:bodyPr/>
          <a:lstStyle/>
          <a:p>
            <a:pPr defTabSz="1143000"/>
            <a:r>
              <a:rPr lang="en-US" altLang="en-US" dirty="0"/>
              <a:t>Select gate sizes x and y for least delay from A to B</a:t>
            </a:r>
          </a:p>
        </p:txBody>
      </p:sp>
      <p:graphicFrame>
        <p:nvGraphicFramePr>
          <p:cNvPr id="15362" name="Object 4">
            <a:extLst>
              <a:ext uri="{FF2B5EF4-FFF2-40B4-BE49-F238E27FC236}">
                <a16:creationId xmlns:a16="http://schemas.microsoft.com/office/drawing/2014/main" id="{1DBE31B9-E7F6-4A4B-9CD5-F889BD4F78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057401"/>
          <a:ext cx="7391400" cy="364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VISIO" r:id="rId4" imgW="2209800" imgH="1092200" progId="Visio.Drawing.6">
                  <p:embed/>
                </p:oleObj>
              </mc:Choice>
              <mc:Fallback>
                <p:oleObj name="VISIO" r:id="rId4" imgW="2209800" imgH="1092200" progId="Visio.Drawing.6">
                  <p:embed/>
                  <p:pic>
                    <p:nvPicPr>
                      <p:cNvPr id="15362" name="Object 4">
                        <a:extLst>
                          <a:ext uri="{FF2B5EF4-FFF2-40B4-BE49-F238E27FC236}">
                            <a16:creationId xmlns:a16="http://schemas.microsoft.com/office/drawing/2014/main" id="{1DBE31B9-E7F6-4A4B-9CD5-F889BD4F78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57401"/>
                        <a:ext cx="7391400" cy="364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76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3A437DD-F504-F342-9C68-299C8BCB9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6: Logical Effort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69B5851E-D0F0-7646-BF46-F284B15912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494C37E-5F0A-AB4B-8A3F-B20300473112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0EEBFAD6-51B8-C44C-9A1B-CB4878C32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364" y="355915"/>
            <a:ext cx="9720072" cy="1499616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3-stage path</a:t>
            </a:r>
          </a:p>
        </p:txBody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01CC0571-7D6C-D444-9AE2-55FBACFFC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defTabSz="1143000">
              <a:buNone/>
            </a:pPr>
            <a:r>
              <a:rPr lang="en-US" altLang="en-US" dirty="0"/>
              <a:t>	</a:t>
            </a:r>
          </a:p>
          <a:p>
            <a:pPr defTabSz="1143000">
              <a:buNone/>
            </a:pPr>
            <a:endParaRPr lang="en-US" altLang="en-US" dirty="0"/>
          </a:p>
          <a:p>
            <a:pPr defTabSz="1143000">
              <a:buNone/>
            </a:pPr>
            <a:endParaRPr lang="en-US" altLang="en-US" dirty="0"/>
          </a:p>
          <a:p>
            <a:pPr defTabSz="1143000">
              <a:buNone/>
            </a:pPr>
            <a:r>
              <a:rPr lang="en-US" altLang="en-US" dirty="0"/>
              <a:t>	Logical Effort	G = (4/3)*(5/3)*(5/3) = 100/27</a:t>
            </a:r>
          </a:p>
          <a:p>
            <a:pPr defTabSz="1143000">
              <a:buNone/>
            </a:pPr>
            <a:r>
              <a:rPr lang="en-US" altLang="en-US" dirty="0"/>
              <a:t>	Electrical Effort	H = 45/8</a:t>
            </a:r>
          </a:p>
          <a:p>
            <a:pPr defTabSz="1143000">
              <a:buNone/>
            </a:pPr>
            <a:r>
              <a:rPr lang="en-US" altLang="en-US" dirty="0"/>
              <a:t>	Branching Effort	B = 3 * 2 = 6</a:t>
            </a:r>
          </a:p>
          <a:p>
            <a:pPr defTabSz="1143000">
              <a:buNone/>
            </a:pPr>
            <a:r>
              <a:rPr lang="en-US" altLang="en-US" dirty="0"/>
              <a:t>	Path Effort	F = GBH = 125</a:t>
            </a:r>
          </a:p>
          <a:p>
            <a:pPr defTabSz="1143000">
              <a:buNone/>
            </a:pPr>
            <a:r>
              <a:rPr lang="en-US" altLang="en-US" dirty="0"/>
              <a:t>	Best Stage Effort	</a:t>
            </a:r>
          </a:p>
          <a:p>
            <a:pPr defTabSz="1143000">
              <a:buNone/>
            </a:pPr>
            <a:r>
              <a:rPr lang="en-US" altLang="en-US" dirty="0"/>
              <a:t>	Parasitic Delay	P = 2 + 3 + 2 = 7</a:t>
            </a:r>
          </a:p>
          <a:p>
            <a:pPr defTabSz="1143000">
              <a:buNone/>
            </a:pPr>
            <a:r>
              <a:rPr lang="en-US" altLang="en-US" dirty="0"/>
              <a:t>	Delay		D = 3*5 + 7 = 22 = 4.4 FO4</a:t>
            </a:r>
          </a:p>
        </p:txBody>
      </p:sp>
      <p:graphicFrame>
        <p:nvGraphicFramePr>
          <p:cNvPr id="16386" name="Object 4">
            <a:extLst>
              <a:ext uri="{FF2B5EF4-FFF2-40B4-BE49-F238E27FC236}">
                <a16:creationId xmlns:a16="http://schemas.microsoft.com/office/drawing/2014/main" id="{94BBEC8F-307D-9E4F-A925-1B0143B381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818435"/>
          <a:ext cx="3429000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VISIO" r:id="rId4" imgW="2209800" imgH="1092200" progId="Visio.Drawing.6">
                  <p:embed/>
                </p:oleObj>
              </mc:Choice>
              <mc:Fallback>
                <p:oleObj name="VISIO" r:id="rId4" imgW="2209800" imgH="1092200" progId="Visio.Drawing.6">
                  <p:embed/>
                  <p:pic>
                    <p:nvPicPr>
                      <p:cNvPr id="16386" name="Object 4">
                        <a:extLst>
                          <a:ext uri="{FF2B5EF4-FFF2-40B4-BE49-F238E27FC236}">
                            <a16:creationId xmlns:a16="http://schemas.microsoft.com/office/drawing/2014/main" id="{94BBEC8F-307D-9E4F-A925-1B0143B381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818435"/>
                        <a:ext cx="3429000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5">
            <a:extLst>
              <a:ext uri="{FF2B5EF4-FFF2-40B4-BE49-F238E27FC236}">
                <a16:creationId xmlns:a16="http://schemas.microsoft.com/office/drawing/2014/main" id="{A09C2976-1458-BB41-BE9F-4BF77617A1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3532" y="4947598"/>
          <a:ext cx="1549400" cy="44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6" imgW="41541700" imgH="12001500" progId="Equation.DSMT4">
                  <p:embed/>
                </p:oleObj>
              </mc:Choice>
              <mc:Fallback>
                <p:oleObj name="Equation" r:id="rId6" imgW="41541700" imgH="12001500" progId="Equation.DSMT4">
                  <p:embed/>
                  <p:pic>
                    <p:nvPicPr>
                      <p:cNvPr id="16387" name="Object 5">
                        <a:extLst>
                          <a:ext uri="{FF2B5EF4-FFF2-40B4-BE49-F238E27FC236}">
                            <a16:creationId xmlns:a16="http://schemas.microsoft.com/office/drawing/2014/main" id="{A09C2976-1458-BB41-BE9F-4BF77617A1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532" y="4947598"/>
                        <a:ext cx="1549400" cy="44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4" name="Rectangle 6">
            <a:extLst>
              <a:ext uri="{FF2B5EF4-FFF2-40B4-BE49-F238E27FC236}">
                <a16:creationId xmlns:a16="http://schemas.microsoft.com/office/drawing/2014/main" id="{8EE56A0B-9939-C84D-A3D8-9DF0D00B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532" y="3260069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6061" name="Rectangle 13">
            <a:extLst>
              <a:ext uri="{FF2B5EF4-FFF2-40B4-BE49-F238E27FC236}">
                <a16:creationId xmlns:a16="http://schemas.microsoft.com/office/drawing/2014/main" id="{41FA0ACC-DCD0-2845-864C-77728591F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548" y="3717269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6062" name="Rectangle 14">
            <a:extLst>
              <a:ext uri="{FF2B5EF4-FFF2-40B4-BE49-F238E27FC236}">
                <a16:creationId xmlns:a16="http://schemas.microsoft.com/office/drawing/2014/main" id="{4FACD7D5-E032-824F-8EBA-07DA65286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30" y="4184704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6063" name="Rectangle 15">
            <a:extLst>
              <a:ext uri="{FF2B5EF4-FFF2-40B4-BE49-F238E27FC236}">
                <a16:creationId xmlns:a16="http://schemas.microsoft.com/office/drawing/2014/main" id="{B3F4FB14-B651-7748-8AB6-EE1EDA765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30" y="4641904"/>
            <a:ext cx="3581400" cy="2958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6064" name="Rectangle 16">
            <a:extLst>
              <a:ext uri="{FF2B5EF4-FFF2-40B4-BE49-F238E27FC236}">
                <a16:creationId xmlns:a16="http://schemas.microsoft.com/office/drawing/2014/main" id="{DB1EE16B-F1FF-1546-8FBD-439A5FF10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30" y="4932623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6065" name="Rectangle 17">
            <a:extLst>
              <a:ext uri="{FF2B5EF4-FFF2-40B4-BE49-F238E27FC236}">
                <a16:creationId xmlns:a16="http://schemas.microsoft.com/office/drawing/2014/main" id="{C8F89A5E-AFAB-D344-8835-FF4F549DB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30" y="5368229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6066" name="Rectangle 18">
            <a:extLst>
              <a:ext uri="{FF2B5EF4-FFF2-40B4-BE49-F238E27FC236}">
                <a16:creationId xmlns:a16="http://schemas.microsoft.com/office/drawing/2014/main" id="{594B0528-AC7B-7045-8987-DFD121E55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548" y="5799707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9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86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86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86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86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86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386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386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4" grpId="0" animBg="1"/>
      <p:bldP spid="386061" grpId="0" animBg="1"/>
      <p:bldP spid="386062" grpId="0" animBg="1"/>
      <p:bldP spid="386063" grpId="0" animBg="1"/>
      <p:bldP spid="386064" grpId="0" animBg="1"/>
      <p:bldP spid="386065" grpId="0" animBg="1"/>
      <p:bldP spid="38606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{78BCD781-469F-4A1B-89A6-4B492EACD6D1}tf02900720</Template>
  <TotalTime>4454</TotalTime>
  <Words>736</Words>
  <Application>Microsoft Macintosh PowerPoint</Application>
  <PresentationFormat>Widescreen</PresentationFormat>
  <Paragraphs>189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Symbol</vt:lpstr>
      <vt:lpstr>Times New Roman</vt:lpstr>
      <vt:lpstr>Tw Cen MT</vt:lpstr>
      <vt:lpstr>Tw Cen MT Condensed</vt:lpstr>
      <vt:lpstr>Wingdings</vt:lpstr>
      <vt:lpstr>Wingdings 3</vt:lpstr>
      <vt:lpstr>Integral</vt:lpstr>
      <vt:lpstr>Equation</vt:lpstr>
      <vt:lpstr>VISIO</vt:lpstr>
      <vt:lpstr>Slide Deck 16</vt:lpstr>
      <vt:lpstr>Midterm 2 Overview</vt:lpstr>
      <vt:lpstr>Multistage Logic Networks</vt:lpstr>
      <vt:lpstr>Branching Effort</vt:lpstr>
      <vt:lpstr>Multistage Delays</vt:lpstr>
      <vt:lpstr>Designing Fast Circuits</vt:lpstr>
      <vt:lpstr>Gate Sizes</vt:lpstr>
      <vt:lpstr>Example: 3-stage path</vt:lpstr>
      <vt:lpstr>Example: 3-stage path</vt:lpstr>
      <vt:lpstr>Example: 3-stage path</vt:lpstr>
      <vt:lpstr>Timing Diagrams</vt:lpstr>
      <vt:lpstr>Max-Delay: Flip-Flops</vt:lpstr>
      <vt:lpstr>Min-Delay: Flip-Flops</vt:lpstr>
      <vt:lpstr>Charging a Capacitor</vt:lpstr>
      <vt:lpstr>Activity Factor</vt:lpstr>
      <vt:lpstr>Dynamic Power Example</vt:lpstr>
      <vt:lpstr>Solution</vt:lpstr>
      <vt:lpstr>Wire RC Delay</vt:lpstr>
      <vt:lpstr>Elmore Delay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barmak mansoorian</dc:creator>
  <cp:lastModifiedBy>barmak mansoorian</cp:lastModifiedBy>
  <cp:revision>45</cp:revision>
  <cp:lastPrinted>2020-02-20T23:43:17Z</cp:lastPrinted>
  <dcterms:created xsi:type="dcterms:W3CDTF">2020-01-28T01:37:48Z</dcterms:created>
  <dcterms:modified xsi:type="dcterms:W3CDTF">2020-05-07T19:04:53Z</dcterms:modified>
</cp:coreProperties>
</file>