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5" r:id="rId13"/>
    <p:sldId id="271" r:id="rId14"/>
    <p:sldId id="269" r:id="rId15"/>
    <p:sldId id="272" r:id="rId16"/>
    <p:sldId id="273" r:id="rId17"/>
    <p:sldId id="274" r:id="rId18"/>
    <p:sldId id="264" r:id="rId19"/>
    <p:sldId id="266" r:id="rId20"/>
    <p:sldId id="267" r:id="rId21"/>
    <p:sldId id="268"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FF4D1B-BCD0-FF66-0095-46F5DD053E43}" v="63" dt="2024-12-11T02:00:10.146"/>
    <p1510:client id="{3C197A11-CB71-04B8-BCAA-5A531F2EDF28}" v="2" dt="2024-12-11T03:12:12.117"/>
    <p1510:client id="{D58CD383-9E88-4F1A-B609-A328B1EC8AF3}" v="3023" dt="2024-12-11T03:53:14.339"/>
    <p1510:client id="{ED36A244-B377-77AF-7BDA-C03C0354BDBC}" v="171" dt="2024-12-11T03:16:52.476"/>
    <p1510:client id="{F4480856-4488-6190-7292-22B2B1F733AB}" v="26" dt="2024-12-11T02:10:52.9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4" autoAdjust="0"/>
    <p:restoredTop sz="94660"/>
  </p:normalViewPr>
  <p:slideViewPr>
    <p:cSldViewPr snapToGrid="0">
      <p:cViewPr>
        <p:scale>
          <a:sx n="67" d="100"/>
          <a:sy n="67" d="100"/>
        </p:scale>
        <p:origin x="1109" y="30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267DB-B360-781F-EB6E-98D7766E1A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60CFB8-7930-862D-D69B-278CE85D8D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0DCE61-FB7D-5519-D8DE-AE1D79F366CE}"/>
              </a:ext>
            </a:extLst>
          </p:cNvPr>
          <p:cNvSpPr>
            <a:spLocks noGrp="1"/>
          </p:cNvSpPr>
          <p:nvPr>
            <p:ph type="dt" sz="half" idx="10"/>
          </p:nvPr>
        </p:nvSpPr>
        <p:spPr/>
        <p:txBody>
          <a:bodyPr/>
          <a:lstStyle/>
          <a:p>
            <a:fld id="{9F9A631A-33C5-4585-B9ED-827E00545D51}" type="datetimeFigureOut">
              <a:rPr lang="en-US" smtClean="0"/>
              <a:t>12/10/2024</a:t>
            </a:fld>
            <a:endParaRPr lang="en-US"/>
          </a:p>
        </p:txBody>
      </p:sp>
      <p:sp>
        <p:nvSpPr>
          <p:cNvPr id="5" name="Footer Placeholder 4">
            <a:extLst>
              <a:ext uri="{FF2B5EF4-FFF2-40B4-BE49-F238E27FC236}">
                <a16:creationId xmlns:a16="http://schemas.microsoft.com/office/drawing/2014/main" id="{487E709D-64F8-3957-28B4-61C7E12087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135F79-41FC-DB7A-C433-128602FE4BBD}"/>
              </a:ext>
            </a:extLst>
          </p:cNvPr>
          <p:cNvSpPr>
            <a:spLocks noGrp="1"/>
          </p:cNvSpPr>
          <p:nvPr>
            <p:ph type="sldNum" sz="quarter" idx="12"/>
          </p:nvPr>
        </p:nvSpPr>
        <p:spPr/>
        <p:txBody>
          <a:bodyPr/>
          <a:lstStyle/>
          <a:p>
            <a:fld id="{427A45BF-B4A4-4000-AE04-0A7B2F11B278}" type="slidenum">
              <a:rPr lang="en-US" smtClean="0"/>
              <a:t>‹#›</a:t>
            </a:fld>
            <a:endParaRPr lang="en-US"/>
          </a:p>
        </p:txBody>
      </p:sp>
    </p:spTree>
    <p:extLst>
      <p:ext uri="{BB962C8B-B14F-4D97-AF65-F5344CB8AC3E}">
        <p14:creationId xmlns:p14="http://schemas.microsoft.com/office/powerpoint/2010/main" val="1995312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8E7BA-C133-EA8C-45A9-838B1B046C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194375-A7D2-64FE-1FCE-AD54060B0A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C03673-3953-06E7-67BB-4F2922CE95C4}"/>
              </a:ext>
            </a:extLst>
          </p:cNvPr>
          <p:cNvSpPr>
            <a:spLocks noGrp="1"/>
          </p:cNvSpPr>
          <p:nvPr>
            <p:ph type="dt" sz="half" idx="10"/>
          </p:nvPr>
        </p:nvSpPr>
        <p:spPr/>
        <p:txBody>
          <a:bodyPr/>
          <a:lstStyle/>
          <a:p>
            <a:fld id="{9F9A631A-33C5-4585-B9ED-827E00545D51}" type="datetimeFigureOut">
              <a:rPr lang="en-US" smtClean="0"/>
              <a:t>12/10/2024</a:t>
            </a:fld>
            <a:endParaRPr lang="en-US"/>
          </a:p>
        </p:txBody>
      </p:sp>
      <p:sp>
        <p:nvSpPr>
          <p:cNvPr id="5" name="Footer Placeholder 4">
            <a:extLst>
              <a:ext uri="{FF2B5EF4-FFF2-40B4-BE49-F238E27FC236}">
                <a16:creationId xmlns:a16="http://schemas.microsoft.com/office/drawing/2014/main" id="{CCF62EBF-4FAF-9623-FC74-D53D8F49D3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342186-A22C-F0E4-EBF3-5AAA55AE0CED}"/>
              </a:ext>
            </a:extLst>
          </p:cNvPr>
          <p:cNvSpPr>
            <a:spLocks noGrp="1"/>
          </p:cNvSpPr>
          <p:nvPr>
            <p:ph type="sldNum" sz="quarter" idx="12"/>
          </p:nvPr>
        </p:nvSpPr>
        <p:spPr/>
        <p:txBody>
          <a:bodyPr/>
          <a:lstStyle/>
          <a:p>
            <a:fld id="{427A45BF-B4A4-4000-AE04-0A7B2F11B278}" type="slidenum">
              <a:rPr lang="en-US" smtClean="0"/>
              <a:t>‹#›</a:t>
            </a:fld>
            <a:endParaRPr lang="en-US"/>
          </a:p>
        </p:txBody>
      </p:sp>
    </p:spTree>
    <p:extLst>
      <p:ext uri="{BB962C8B-B14F-4D97-AF65-F5344CB8AC3E}">
        <p14:creationId xmlns:p14="http://schemas.microsoft.com/office/powerpoint/2010/main" val="2049796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845D4E-C02B-03D2-AE0C-041877EA61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CF9C33-91E1-297B-E705-65B8E1D33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1E4BB6-227F-F306-857E-8EB3E240FC41}"/>
              </a:ext>
            </a:extLst>
          </p:cNvPr>
          <p:cNvSpPr>
            <a:spLocks noGrp="1"/>
          </p:cNvSpPr>
          <p:nvPr>
            <p:ph type="dt" sz="half" idx="10"/>
          </p:nvPr>
        </p:nvSpPr>
        <p:spPr/>
        <p:txBody>
          <a:bodyPr/>
          <a:lstStyle/>
          <a:p>
            <a:fld id="{9F9A631A-33C5-4585-B9ED-827E00545D51}" type="datetimeFigureOut">
              <a:rPr lang="en-US" smtClean="0"/>
              <a:t>12/10/2024</a:t>
            </a:fld>
            <a:endParaRPr lang="en-US"/>
          </a:p>
        </p:txBody>
      </p:sp>
      <p:sp>
        <p:nvSpPr>
          <p:cNvPr id="5" name="Footer Placeholder 4">
            <a:extLst>
              <a:ext uri="{FF2B5EF4-FFF2-40B4-BE49-F238E27FC236}">
                <a16:creationId xmlns:a16="http://schemas.microsoft.com/office/drawing/2014/main" id="{A1389FFC-4053-2A5F-9732-555320D9F2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E7C8EB-9441-D18A-1658-C198D511981A}"/>
              </a:ext>
            </a:extLst>
          </p:cNvPr>
          <p:cNvSpPr>
            <a:spLocks noGrp="1"/>
          </p:cNvSpPr>
          <p:nvPr>
            <p:ph type="sldNum" sz="quarter" idx="12"/>
          </p:nvPr>
        </p:nvSpPr>
        <p:spPr/>
        <p:txBody>
          <a:bodyPr/>
          <a:lstStyle/>
          <a:p>
            <a:fld id="{427A45BF-B4A4-4000-AE04-0A7B2F11B278}" type="slidenum">
              <a:rPr lang="en-US" smtClean="0"/>
              <a:t>‹#›</a:t>
            </a:fld>
            <a:endParaRPr lang="en-US"/>
          </a:p>
        </p:txBody>
      </p:sp>
    </p:spTree>
    <p:extLst>
      <p:ext uri="{BB962C8B-B14F-4D97-AF65-F5344CB8AC3E}">
        <p14:creationId xmlns:p14="http://schemas.microsoft.com/office/powerpoint/2010/main" val="2432542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BCEFE-4228-3008-98FB-F30A337E10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D865CE-0DD2-121C-DA77-CD8725628C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F89DCB-AA5D-9294-A173-D76E590E9957}"/>
              </a:ext>
            </a:extLst>
          </p:cNvPr>
          <p:cNvSpPr>
            <a:spLocks noGrp="1"/>
          </p:cNvSpPr>
          <p:nvPr>
            <p:ph type="dt" sz="half" idx="10"/>
          </p:nvPr>
        </p:nvSpPr>
        <p:spPr/>
        <p:txBody>
          <a:bodyPr/>
          <a:lstStyle/>
          <a:p>
            <a:fld id="{9F9A631A-33C5-4585-B9ED-827E00545D51}" type="datetimeFigureOut">
              <a:rPr lang="en-US" smtClean="0"/>
              <a:t>12/10/2024</a:t>
            </a:fld>
            <a:endParaRPr lang="en-US"/>
          </a:p>
        </p:txBody>
      </p:sp>
      <p:sp>
        <p:nvSpPr>
          <p:cNvPr id="5" name="Footer Placeholder 4">
            <a:extLst>
              <a:ext uri="{FF2B5EF4-FFF2-40B4-BE49-F238E27FC236}">
                <a16:creationId xmlns:a16="http://schemas.microsoft.com/office/drawing/2014/main" id="{A396806C-220F-A277-14FB-A26DA86A14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40E7FC-50E8-26C8-F851-95FBF6E704A7}"/>
              </a:ext>
            </a:extLst>
          </p:cNvPr>
          <p:cNvSpPr>
            <a:spLocks noGrp="1"/>
          </p:cNvSpPr>
          <p:nvPr>
            <p:ph type="sldNum" sz="quarter" idx="12"/>
          </p:nvPr>
        </p:nvSpPr>
        <p:spPr/>
        <p:txBody>
          <a:bodyPr/>
          <a:lstStyle/>
          <a:p>
            <a:fld id="{427A45BF-B4A4-4000-AE04-0A7B2F11B278}" type="slidenum">
              <a:rPr lang="en-US" smtClean="0"/>
              <a:t>‹#›</a:t>
            </a:fld>
            <a:endParaRPr lang="en-US"/>
          </a:p>
        </p:txBody>
      </p:sp>
    </p:spTree>
    <p:extLst>
      <p:ext uri="{BB962C8B-B14F-4D97-AF65-F5344CB8AC3E}">
        <p14:creationId xmlns:p14="http://schemas.microsoft.com/office/powerpoint/2010/main" val="3379241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74694-E422-A286-BF0E-8E5746EDAA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824FB1-72CB-C503-99C1-4FEFA029B6E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5AB6C5-AE78-4D7E-9F05-36DC59E2A9C8}"/>
              </a:ext>
            </a:extLst>
          </p:cNvPr>
          <p:cNvSpPr>
            <a:spLocks noGrp="1"/>
          </p:cNvSpPr>
          <p:nvPr>
            <p:ph type="dt" sz="half" idx="10"/>
          </p:nvPr>
        </p:nvSpPr>
        <p:spPr/>
        <p:txBody>
          <a:bodyPr/>
          <a:lstStyle/>
          <a:p>
            <a:fld id="{9F9A631A-33C5-4585-B9ED-827E00545D51}" type="datetimeFigureOut">
              <a:rPr lang="en-US" smtClean="0"/>
              <a:t>12/10/2024</a:t>
            </a:fld>
            <a:endParaRPr lang="en-US"/>
          </a:p>
        </p:txBody>
      </p:sp>
      <p:sp>
        <p:nvSpPr>
          <p:cNvPr id="5" name="Footer Placeholder 4">
            <a:extLst>
              <a:ext uri="{FF2B5EF4-FFF2-40B4-BE49-F238E27FC236}">
                <a16:creationId xmlns:a16="http://schemas.microsoft.com/office/drawing/2014/main" id="{DC5439CC-9FFB-5E73-A79B-4B75872A94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BF0B8F-AE4F-87E8-CC6A-A7BA5237306E}"/>
              </a:ext>
            </a:extLst>
          </p:cNvPr>
          <p:cNvSpPr>
            <a:spLocks noGrp="1"/>
          </p:cNvSpPr>
          <p:nvPr>
            <p:ph type="sldNum" sz="quarter" idx="12"/>
          </p:nvPr>
        </p:nvSpPr>
        <p:spPr/>
        <p:txBody>
          <a:bodyPr/>
          <a:lstStyle/>
          <a:p>
            <a:fld id="{427A45BF-B4A4-4000-AE04-0A7B2F11B278}" type="slidenum">
              <a:rPr lang="en-US" smtClean="0"/>
              <a:t>‹#›</a:t>
            </a:fld>
            <a:endParaRPr lang="en-US"/>
          </a:p>
        </p:txBody>
      </p:sp>
    </p:spTree>
    <p:extLst>
      <p:ext uri="{BB962C8B-B14F-4D97-AF65-F5344CB8AC3E}">
        <p14:creationId xmlns:p14="http://schemas.microsoft.com/office/powerpoint/2010/main" val="3184352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1218-EC10-7E41-3ED1-CF8F1508FB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FA4011-ECBF-D030-C9BC-B5F1267100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817E1D-9DF5-F0EB-3053-96F14DE8A8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A7BC35-E51F-2F17-0DFD-9190BDB3ACD0}"/>
              </a:ext>
            </a:extLst>
          </p:cNvPr>
          <p:cNvSpPr>
            <a:spLocks noGrp="1"/>
          </p:cNvSpPr>
          <p:nvPr>
            <p:ph type="dt" sz="half" idx="10"/>
          </p:nvPr>
        </p:nvSpPr>
        <p:spPr/>
        <p:txBody>
          <a:bodyPr/>
          <a:lstStyle/>
          <a:p>
            <a:fld id="{9F9A631A-33C5-4585-B9ED-827E00545D51}" type="datetimeFigureOut">
              <a:rPr lang="en-US" smtClean="0"/>
              <a:t>12/10/2024</a:t>
            </a:fld>
            <a:endParaRPr lang="en-US"/>
          </a:p>
        </p:txBody>
      </p:sp>
      <p:sp>
        <p:nvSpPr>
          <p:cNvPr id="6" name="Footer Placeholder 5">
            <a:extLst>
              <a:ext uri="{FF2B5EF4-FFF2-40B4-BE49-F238E27FC236}">
                <a16:creationId xmlns:a16="http://schemas.microsoft.com/office/drawing/2014/main" id="{B45DE241-7ED3-E244-A124-73E7B5DEF2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4314CB-8DE8-1054-BA8F-DF6348AEE225}"/>
              </a:ext>
            </a:extLst>
          </p:cNvPr>
          <p:cNvSpPr>
            <a:spLocks noGrp="1"/>
          </p:cNvSpPr>
          <p:nvPr>
            <p:ph type="sldNum" sz="quarter" idx="12"/>
          </p:nvPr>
        </p:nvSpPr>
        <p:spPr/>
        <p:txBody>
          <a:bodyPr/>
          <a:lstStyle/>
          <a:p>
            <a:fld id="{427A45BF-B4A4-4000-AE04-0A7B2F11B278}" type="slidenum">
              <a:rPr lang="en-US" smtClean="0"/>
              <a:t>‹#›</a:t>
            </a:fld>
            <a:endParaRPr lang="en-US"/>
          </a:p>
        </p:txBody>
      </p:sp>
    </p:spTree>
    <p:extLst>
      <p:ext uri="{BB962C8B-B14F-4D97-AF65-F5344CB8AC3E}">
        <p14:creationId xmlns:p14="http://schemas.microsoft.com/office/powerpoint/2010/main" val="145793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B4C1-FB9C-D44C-3354-9D74A7FF23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EF6CDF-820E-E93C-341D-7E2BF44F66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545B2B-58D6-CC73-C94C-2775460D83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BC74D0-1920-B1D6-72AD-938CE4B4B5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11C34E-8B52-DD14-4BB4-451DD7BE46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1F33D0-09A5-FDAC-3CFB-863B0C1E9EDA}"/>
              </a:ext>
            </a:extLst>
          </p:cNvPr>
          <p:cNvSpPr>
            <a:spLocks noGrp="1"/>
          </p:cNvSpPr>
          <p:nvPr>
            <p:ph type="dt" sz="half" idx="10"/>
          </p:nvPr>
        </p:nvSpPr>
        <p:spPr/>
        <p:txBody>
          <a:bodyPr/>
          <a:lstStyle/>
          <a:p>
            <a:fld id="{9F9A631A-33C5-4585-B9ED-827E00545D51}" type="datetimeFigureOut">
              <a:rPr lang="en-US" smtClean="0"/>
              <a:t>12/10/2024</a:t>
            </a:fld>
            <a:endParaRPr lang="en-US"/>
          </a:p>
        </p:txBody>
      </p:sp>
      <p:sp>
        <p:nvSpPr>
          <p:cNvPr id="8" name="Footer Placeholder 7">
            <a:extLst>
              <a:ext uri="{FF2B5EF4-FFF2-40B4-BE49-F238E27FC236}">
                <a16:creationId xmlns:a16="http://schemas.microsoft.com/office/drawing/2014/main" id="{96E5DA6C-A802-F08D-7BC6-2C68C0C629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5EDA69-DB12-460D-7CEF-956EF4BED612}"/>
              </a:ext>
            </a:extLst>
          </p:cNvPr>
          <p:cNvSpPr>
            <a:spLocks noGrp="1"/>
          </p:cNvSpPr>
          <p:nvPr>
            <p:ph type="sldNum" sz="quarter" idx="12"/>
          </p:nvPr>
        </p:nvSpPr>
        <p:spPr/>
        <p:txBody>
          <a:bodyPr/>
          <a:lstStyle/>
          <a:p>
            <a:fld id="{427A45BF-B4A4-4000-AE04-0A7B2F11B278}" type="slidenum">
              <a:rPr lang="en-US" smtClean="0"/>
              <a:t>‹#›</a:t>
            </a:fld>
            <a:endParaRPr lang="en-US"/>
          </a:p>
        </p:txBody>
      </p:sp>
    </p:spTree>
    <p:extLst>
      <p:ext uri="{BB962C8B-B14F-4D97-AF65-F5344CB8AC3E}">
        <p14:creationId xmlns:p14="http://schemas.microsoft.com/office/powerpoint/2010/main" val="2209271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38948-4244-D49B-23B0-8FD3977AB5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6EC504-C39C-5BC5-7103-95268F4F63D6}"/>
              </a:ext>
            </a:extLst>
          </p:cNvPr>
          <p:cNvSpPr>
            <a:spLocks noGrp="1"/>
          </p:cNvSpPr>
          <p:nvPr>
            <p:ph type="dt" sz="half" idx="10"/>
          </p:nvPr>
        </p:nvSpPr>
        <p:spPr/>
        <p:txBody>
          <a:bodyPr/>
          <a:lstStyle/>
          <a:p>
            <a:fld id="{9F9A631A-33C5-4585-B9ED-827E00545D51}" type="datetimeFigureOut">
              <a:rPr lang="en-US" smtClean="0"/>
              <a:t>12/10/2024</a:t>
            </a:fld>
            <a:endParaRPr lang="en-US"/>
          </a:p>
        </p:txBody>
      </p:sp>
      <p:sp>
        <p:nvSpPr>
          <p:cNvPr id="4" name="Footer Placeholder 3">
            <a:extLst>
              <a:ext uri="{FF2B5EF4-FFF2-40B4-BE49-F238E27FC236}">
                <a16:creationId xmlns:a16="http://schemas.microsoft.com/office/drawing/2014/main" id="{607A3FBD-96C1-BE59-6AC8-E617B46A04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F7A6D7-F5E7-465F-07AA-C237EA922192}"/>
              </a:ext>
            </a:extLst>
          </p:cNvPr>
          <p:cNvSpPr>
            <a:spLocks noGrp="1"/>
          </p:cNvSpPr>
          <p:nvPr>
            <p:ph type="sldNum" sz="quarter" idx="12"/>
          </p:nvPr>
        </p:nvSpPr>
        <p:spPr/>
        <p:txBody>
          <a:bodyPr/>
          <a:lstStyle/>
          <a:p>
            <a:fld id="{427A45BF-B4A4-4000-AE04-0A7B2F11B278}" type="slidenum">
              <a:rPr lang="en-US" smtClean="0"/>
              <a:t>‹#›</a:t>
            </a:fld>
            <a:endParaRPr lang="en-US"/>
          </a:p>
        </p:txBody>
      </p:sp>
    </p:spTree>
    <p:extLst>
      <p:ext uri="{BB962C8B-B14F-4D97-AF65-F5344CB8AC3E}">
        <p14:creationId xmlns:p14="http://schemas.microsoft.com/office/powerpoint/2010/main" val="933075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FB3AAE-812F-F12D-BBB2-E55F875349DA}"/>
              </a:ext>
            </a:extLst>
          </p:cNvPr>
          <p:cNvSpPr>
            <a:spLocks noGrp="1"/>
          </p:cNvSpPr>
          <p:nvPr>
            <p:ph type="dt" sz="half" idx="10"/>
          </p:nvPr>
        </p:nvSpPr>
        <p:spPr/>
        <p:txBody>
          <a:bodyPr/>
          <a:lstStyle/>
          <a:p>
            <a:fld id="{9F9A631A-33C5-4585-B9ED-827E00545D51}" type="datetimeFigureOut">
              <a:rPr lang="en-US" smtClean="0"/>
              <a:t>12/10/2024</a:t>
            </a:fld>
            <a:endParaRPr lang="en-US"/>
          </a:p>
        </p:txBody>
      </p:sp>
      <p:sp>
        <p:nvSpPr>
          <p:cNvPr id="3" name="Footer Placeholder 2">
            <a:extLst>
              <a:ext uri="{FF2B5EF4-FFF2-40B4-BE49-F238E27FC236}">
                <a16:creationId xmlns:a16="http://schemas.microsoft.com/office/drawing/2014/main" id="{33C609EA-C720-22FC-E03F-FD18EC61DB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C406E9-8ED3-2CD6-44EE-F91138C7D7EC}"/>
              </a:ext>
            </a:extLst>
          </p:cNvPr>
          <p:cNvSpPr>
            <a:spLocks noGrp="1"/>
          </p:cNvSpPr>
          <p:nvPr>
            <p:ph type="sldNum" sz="quarter" idx="12"/>
          </p:nvPr>
        </p:nvSpPr>
        <p:spPr/>
        <p:txBody>
          <a:bodyPr/>
          <a:lstStyle/>
          <a:p>
            <a:fld id="{427A45BF-B4A4-4000-AE04-0A7B2F11B278}" type="slidenum">
              <a:rPr lang="en-US" smtClean="0"/>
              <a:t>‹#›</a:t>
            </a:fld>
            <a:endParaRPr lang="en-US"/>
          </a:p>
        </p:txBody>
      </p:sp>
    </p:spTree>
    <p:extLst>
      <p:ext uri="{BB962C8B-B14F-4D97-AF65-F5344CB8AC3E}">
        <p14:creationId xmlns:p14="http://schemas.microsoft.com/office/powerpoint/2010/main" val="3260032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29C41-21D5-013A-CE11-D5B8EB24C5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E8FC8D-9A58-F5D4-BA83-09A274DA04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79BEAA-5672-2E1A-D628-0B202C677C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A05A84-7C9A-99AC-91CD-528701680722}"/>
              </a:ext>
            </a:extLst>
          </p:cNvPr>
          <p:cNvSpPr>
            <a:spLocks noGrp="1"/>
          </p:cNvSpPr>
          <p:nvPr>
            <p:ph type="dt" sz="half" idx="10"/>
          </p:nvPr>
        </p:nvSpPr>
        <p:spPr/>
        <p:txBody>
          <a:bodyPr/>
          <a:lstStyle/>
          <a:p>
            <a:fld id="{9F9A631A-33C5-4585-B9ED-827E00545D51}" type="datetimeFigureOut">
              <a:rPr lang="en-US" smtClean="0"/>
              <a:t>12/10/2024</a:t>
            </a:fld>
            <a:endParaRPr lang="en-US"/>
          </a:p>
        </p:txBody>
      </p:sp>
      <p:sp>
        <p:nvSpPr>
          <p:cNvPr id="6" name="Footer Placeholder 5">
            <a:extLst>
              <a:ext uri="{FF2B5EF4-FFF2-40B4-BE49-F238E27FC236}">
                <a16:creationId xmlns:a16="http://schemas.microsoft.com/office/drawing/2014/main" id="{3A73024D-8CE2-9EB6-E0DD-3E113BE54E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1453C-906A-96CC-F0D7-DDD89832C189}"/>
              </a:ext>
            </a:extLst>
          </p:cNvPr>
          <p:cNvSpPr>
            <a:spLocks noGrp="1"/>
          </p:cNvSpPr>
          <p:nvPr>
            <p:ph type="sldNum" sz="quarter" idx="12"/>
          </p:nvPr>
        </p:nvSpPr>
        <p:spPr/>
        <p:txBody>
          <a:bodyPr/>
          <a:lstStyle/>
          <a:p>
            <a:fld id="{427A45BF-B4A4-4000-AE04-0A7B2F11B278}" type="slidenum">
              <a:rPr lang="en-US" smtClean="0"/>
              <a:t>‹#›</a:t>
            </a:fld>
            <a:endParaRPr lang="en-US"/>
          </a:p>
        </p:txBody>
      </p:sp>
    </p:spTree>
    <p:extLst>
      <p:ext uri="{BB962C8B-B14F-4D97-AF65-F5344CB8AC3E}">
        <p14:creationId xmlns:p14="http://schemas.microsoft.com/office/powerpoint/2010/main" val="3278844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24ADD-45C6-38F7-0535-7BE4DAEB40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0D1016-B254-D6C5-D875-B390AD3BD9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879720-9662-8CA5-62E0-0D71E8A69B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E26C52-30F8-F99A-F8C1-0FEAF99C465E}"/>
              </a:ext>
            </a:extLst>
          </p:cNvPr>
          <p:cNvSpPr>
            <a:spLocks noGrp="1"/>
          </p:cNvSpPr>
          <p:nvPr>
            <p:ph type="dt" sz="half" idx="10"/>
          </p:nvPr>
        </p:nvSpPr>
        <p:spPr/>
        <p:txBody>
          <a:bodyPr/>
          <a:lstStyle/>
          <a:p>
            <a:fld id="{9F9A631A-33C5-4585-B9ED-827E00545D51}" type="datetimeFigureOut">
              <a:rPr lang="en-US" smtClean="0"/>
              <a:t>12/10/2024</a:t>
            </a:fld>
            <a:endParaRPr lang="en-US"/>
          </a:p>
        </p:txBody>
      </p:sp>
      <p:sp>
        <p:nvSpPr>
          <p:cNvPr id="6" name="Footer Placeholder 5">
            <a:extLst>
              <a:ext uri="{FF2B5EF4-FFF2-40B4-BE49-F238E27FC236}">
                <a16:creationId xmlns:a16="http://schemas.microsoft.com/office/drawing/2014/main" id="{D28DFDD2-38D0-6225-F73A-DB6F8393A8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86145A-2321-399E-C990-1FA9961E039A}"/>
              </a:ext>
            </a:extLst>
          </p:cNvPr>
          <p:cNvSpPr>
            <a:spLocks noGrp="1"/>
          </p:cNvSpPr>
          <p:nvPr>
            <p:ph type="sldNum" sz="quarter" idx="12"/>
          </p:nvPr>
        </p:nvSpPr>
        <p:spPr/>
        <p:txBody>
          <a:bodyPr/>
          <a:lstStyle/>
          <a:p>
            <a:fld id="{427A45BF-B4A4-4000-AE04-0A7B2F11B278}" type="slidenum">
              <a:rPr lang="en-US" smtClean="0"/>
              <a:t>‹#›</a:t>
            </a:fld>
            <a:endParaRPr lang="en-US"/>
          </a:p>
        </p:txBody>
      </p:sp>
    </p:spTree>
    <p:extLst>
      <p:ext uri="{BB962C8B-B14F-4D97-AF65-F5344CB8AC3E}">
        <p14:creationId xmlns:p14="http://schemas.microsoft.com/office/powerpoint/2010/main" val="4264567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7DCCAE-BF42-1E12-B3F9-4E2D014B5A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346BC5-A5E8-3019-6344-03F0B10E0E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78AA34-F505-A9F0-8307-170C343DCC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9A631A-33C5-4585-B9ED-827E00545D51}" type="datetimeFigureOut">
              <a:rPr lang="en-US" smtClean="0"/>
              <a:t>12/10/2024</a:t>
            </a:fld>
            <a:endParaRPr lang="en-US"/>
          </a:p>
        </p:txBody>
      </p:sp>
      <p:sp>
        <p:nvSpPr>
          <p:cNvPr id="5" name="Footer Placeholder 4">
            <a:extLst>
              <a:ext uri="{FF2B5EF4-FFF2-40B4-BE49-F238E27FC236}">
                <a16:creationId xmlns:a16="http://schemas.microsoft.com/office/drawing/2014/main" id="{9C46302D-3FFB-228B-D556-D37DA0A689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6B18492-33FE-06D4-3BD5-9DC74840DA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27A45BF-B4A4-4000-AE04-0A7B2F11B278}" type="slidenum">
              <a:rPr lang="en-US" smtClean="0"/>
              <a:t>‹#›</a:t>
            </a:fld>
            <a:endParaRPr lang="en-US"/>
          </a:p>
        </p:txBody>
      </p:sp>
    </p:spTree>
    <p:extLst>
      <p:ext uri="{BB962C8B-B14F-4D97-AF65-F5344CB8AC3E}">
        <p14:creationId xmlns:p14="http://schemas.microsoft.com/office/powerpoint/2010/main" val="2498504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AD38F7-EEB0-2DCD-9CF3-885AD95A6965}"/>
              </a:ext>
            </a:extLst>
          </p:cNvPr>
          <p:cNvSpPr>
            <a:spLocks noGrp="1"/>
          </p:cNvSpPr>
          <p:nvPr>
            <p:ph type="ctrTitle"/>
          </p:nvPr>
        </p:nvSpPr>
        <p:spPr>
          <a:xfrm>
            <a:off x="640080" y="320040"/>
            <a:ext cx="6692827" cy="3892669"/>
          </a:xfrm>
        </p:spPr>
        <p:txBody>
          <a:bodyPr>
            <a:normAutofit/>
          </a:bodyPr>
          <a:lstStyle/>
          <a:p>
            <a:pPr algn="l"/>
            <a:r>
              <a:rPr lang="en-US" sz="6600"/>
              <a:t>MuseBoard</a:t>
            </a:r>
          </a:p>
        </p:txBody>
      </p:sp>
      <p:sp>
        <p:nvSpPr>
          <p:cNvPr id="3" name="Subtitle 2">
            <a:extLst>
              <a:ext uri="{FF2B5EF4-FFF2-40B4-BE49-F238E27FC236}">
                <a16:creationId xmlns:a16="http://schemas.microsoft.com/office/drawing/2014/main" id="{DBA53C20-FD9B-4DF5-879C-F73E63E962AD}"/>
              </a:ext>
            </a:extLst>
          </p:cNvPr>
          <p:cNvSpPr>
            <a:spLocks noGrp="1"/>
          </p:cNvSpPr>
          <p:nvPr>
            <p:ph type="subTitle" idx="1"/>
          </p:nvPr>
        </p:nvSpPr>
        <p:spPr>
          <a:xfrm>
            <a:off x="640080" y="4631161"/>
            <a:ext cx="6692827" cy="1569486"/>
          </a:xfrm>
        </p:spPr>
        <p:txBody>
          <a:bodyPr>
            <a:normAutofit/>
          </a:bodyPr>
          <a:lstStyle/>
          <a:p>
            <a:pPr algn="l"/>
            <a:r>
              <a:rPr lang="en-US" dirty="0"/>
              <a:t>Cody King, Ben Molloy, Jacob Nelson, Alli Garcia</a:t>
            </a:r>
            <a:endParaRPr lang="en-US"/>
          </a:p>
        </p:txBody>
      </p:sp>
      <p:sp>
        <p:nvSpPr>
          <p:cNvPr id="1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3EBE2ACF-A9A2-3B4A-CBA4-C3861CE5AD04}"/>
              </a:ext>
            </a:extLst>
          </p:cNvPr>
          <p:cNvPicPr>
            <a:picLocks noChangeAspect="1"/>
          </p:cNvPicPr>
          <p:nvPr/>
        </p:nvPicPr>
        <p:blipFill>
          <a:blip r:embed="rId2"/>
          <a:stretch>
            <a:fillRect/>
          </a:stretch>
        </p:blipFill>
        <p:spPr>
          <a:xfrm>
            <a:off x="7933596" y="320040"/>
            <a:ext cx="3783263" cy="5981446"/>
          </a:xfrm>
          <a:prstGeom prst="rect">
            <a:avLst/>
          </a:prstGeom>
        </p:spPr>
      </p:pic>
    </p:spTree>
    <p:extLst>
      <p:ext uri="{BB962C8B-B14F-4D97-AF65-F5344CB8AC3E}">
        <p14:creationId xmlns:p14="http://schemas.microsoft.com/office/powerpoint/2010/main" val="571512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274D8-1402-25C4-27B6-C1A44024929D}"/>
              </a:ext>
            </a:extLst>
          </p:cNvPr>
          <p:cNvSpPr>
            <a:spLocks noGrp="1"/>
          </p:cNvSpPr>
          <p:nvPr>
            <p:ph type="title"/>
          </p:nvPr>
        </p:nvSpPr>
        <p:spPr>
          <a:xfrm>
            <a:off x="140970" y="159385"/>
            <a:ext cx="10515600" cy="652145"/>
          </a:xfrm>
        </p:spPr>
        <p:txBody>
          <a:bodyPr>
            <a:normAutofit fontScale="90000"/>
          </a:bodyPr>
          <a:lstStyle/>
          <a:p>
            <a:r>
              <a:rPr lang="en-US" dirty="0"/>
              <a:t>Value Proposition</a:t>
            </a:r>
          </a:p>
        </p:txBody>
      </p:sp>
      <p:pic>
        <p:nvPicPr>
          <p:cNvPr id="4" name="Content Placeholder 3">
            <a:extLst>
              <a:ext uri="{FF2B5EF4-FFF2-40B4-BE49-F238E27FC236}">
                <a16:creationId xmlns:a16="http://schemas.microsoft.com/office/drawing/2014/main" id="{811494C4-7BFC-9002-C8B7-8D58EBD23C71}"/>
              </a:ext>
            </a:extLst>
          </p:cNvPr>
          <p:cNvPicPr>
            <a:picLocks noGrp="1" noChangeAspect="1"/>
          </p:cNvPicPr>
          <p:nvPr>
            <p:ph idx="1"/>
          </p:nvPr>
        </p:nvPicPr>
        <p:blipFill>
          <a:blip r:embed="rId2"/>
          <a:stretch>
            <a:fillRect/>
          </a:stretch>
        </p:blipFill>
        <p:spPr>
          <a:xfrm>
            <a:off x="845820" y="807650"/>
            <a:ext cx="10290810" cy="5797157"/>
          </a:xfrm>
          <a:prstGeom prst="rect">
            <a:avLst/>
          </a:prstGeom>
        </p:spPr>
      </p:pic>
      <p:sp>
        <p:nvSpPr>
          <p:cNvPr id="6" name="TextBox 5">
            <a:extLst>
              <a:ext uri="{FF2B5EF4-FFF2-40B4-BE49-F238E27FC236}">
                <a16:creationId xmlns:a16="http://schemas.microsoft.com/office/drawing/2014/main" id="{860F096B-88D7-FAEA-1A8B-897FA58DFBCB}"/>
              </a:ext>
            </a:extLst>
          </p:cNvPr>
          <p:cNvSpPr txBox="1"/>
          <p:nvPr/>
        </p:nvSpPr>
        <p:spPr>
          <a:xfrm>
            <a:off x="8766810" y="3223260"/>
            <a:ext cx="178308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Notetaking</a:t>
            </a:r>
          </a:p>
          <a:p>
            <a:pPr marL="285750" indent="-285750">
              <a:buFont typeface="Arial" panose="020B0604020202020204" pitchFamily="34" charset="0"/>
              <a:buChar char="•"/>
            </a:pPr>
            <a:r>
              <a:rPr lang="en-US" dirty="0"/>
              <a:t>Organize information, not just notes</a:t>
            </a:r>
          </a:p>
        </p:txBody>
      </p:sp>
      <p:sp>
        <p:nvSpPr>
          <p:cNvPr id="7" name="TextBox 6">
            <a:extLst>
              <a:ext uri="{FF2B5EF4-FFF2-40B4-BE49-F238E27FC236}">
                <a16:creationId xmlns:a16="http://schemas.microsoft.com/office/drawing/2014/main" id="{F50B47DC-8D77-1389-80A6-66863F810C3E}"/>
              </a:ext>
            </a:extLst>
          </p:cNvPr>
          <p:cNvSpPr txBox="1"/>
          <p:nvPr/>
        </p:nvSpPr>
        <p:spPr>
          <a:xfrm>
            <a:off x="6858000" y="2263140"/>
            <a:ext cx="2217420" cy="923330"/>
          </a:xfrm>
          <a:prstGeom prst="rect">
            <a:avLst/>
          </a:prstGeom>
          <a:noFill/>
        </p:spPr>
        <p:txBody>
          <a:bodyPr wrap="square" rtlCol="0">
            <a:spAutoFit/>
          </a:bodyPr>
          <a:lstStyle/>
          <a:p>
            <a:pPr marL="285750" indent="-285750">
              <a:buFont typeface="Arial" panose="020B0604020202020204" pitchFamily="34" charset="0"/>
              <a:buChar char="•"/>
            </a:pPr>
            <a:r>
              <a:rPr lang="en-US" dirty="0"/>
              <a:t>Convenient</a:t>
            </a:r>
          </a:p>
          <a:p>
            <a:pPr marL="285750" indent="-285750">
              <a:buFont typeface="Arial" panose="020B0604020202020204" pitchFamily="34" charset="0"/>
              <a:buChar char="•"/>
            </a:pPr>
            <a:r>
              <a:rPr lang="en-US" dirty="0"/>
              <a:t>Multimedia options</a:t>
            </a:r>
          </a:p>
        </p:txBody>
      </p:sp>
      <p:sp>
        <p:nvSpPr>
          <p:cNvPr id="8" name="TextBox 7">
            <a:extLst>
              <a:ext uri="{FF2B5EF4-FFF2-40B4-BE49-F238E27FC236}">
                <a16:creationId xmlns:a16="http://schemas.microsoft.com/office/drawing/2014/main" id="{B4DB4EA0-8A3F-825B-9064-8D42D0FF9306}"/>
              </a:ext>
            </a:extLst>
          </p:cNvPr>
          <p:cNvSpPr txBox="1"/>
          <p:nvPr/>
        </p:nvSpPr>
        <p:spPr>
          <a:xfrm>
            <a:off x="6457950" y="4251960"/>
            <a:ext cx="2217420" cy="923330"/>
          </a:xfrm>
          <a:prstGeom prst="rect">
            <a:avLst/>
          </a:prstGeom>
          <a:noFill/>
        </p:spPr>
        <p:txBody>
          <a:bodyPr wrap="square" rtlCol="0">
            <a:spAutoFit/>
          </a:bodyPr>
          <a:lstStyle/>
          <a:p>
            <a:pPr marL="285750" indent="-285750">
              <a:buFont typeface="Arial" panose="020B0604020202020204" pitchFamily="34" charset="0"/>
              <a:buChar char="•"/>
            </a:pPr>
            <a:r>
              <a:rPr lang="en-US" dirty="0"/>
              <a:t>Starting is the hardest part of any task</a:t>
            </a:r>
          </a:p>
        </p:txBody>
      </p:sp>
      <p:sp>
        <p:nvSpPr>
          <p:cNvPr id="9" name="TextBox 8">
            <a:extLst>
              <a:ext uri="{FF2B5EF4-FFF2-40B4-BE49-F238E27FC236}">
                <a16:creationId xmlns:a16="http://schemas.microsoft.com/office/drawing/2014/main" id="{C124A353-30E6-3047-245E-0673082F95CE}"/>
              </a:ext>
            </a:extLst>
          </p:cNvPr>
          <p:cNvSpPr txBox="1"/>
          <p:nvPr/>
        </p:nvSpPr>
        <p:spPr>
          <a:xfrm>
            <a:off x="1434465" y="3084761"/>
            <a:ext cx="1611630" cy="1754326"/>
          </a:xfrm>
          <a:prstGeom prst="rect">
            <a:avLst/>
          </a:prstGeom>
          <a:noFill/>
        </p:spPr>
        <p:txBody>
          <a:bodyPr wrap="square" rtlCol="0">
            <a:spAutoFit/>
          </a:bodyPr>
          <a:lstStyle/>
          <a:p>
            <a:r>
              <a:rPr lang="en-US" dirty="0"/>
              <a:t>Many options for media insertion in an easy and accessible way</a:t>
            </a:r>
          </a:p>
        </p:txBody>
      </p:sp>
      <p:sp>
        <p:nvSpPr>
          <p:cNvPr id="10" name="TextBox 9">
            <a:extLst>
              <a:ext uri="{FF2B5EF4-FFF2-40B4-BE49-F238E27FC236}">
                <a16:creationId xmlns:a16="http://schemas.microsoft.com/office/drawing/2014/main" id="{1D4A9A9D-02B7-4E9B-38D6-5B754A257DEC}"/>
              </a:ext>
            </a:extLst>
          </p:cNvPr>
          <p:cNvSpPr txBox="1"/>
          <p:nvPr/>
        </p:nvSpPr>
        <p:spPr>
          <a:xfrm>
            <a:off x="3137535" y="4149090"/>
            <a:ext cx="2508885" cy="2031325"/>
          </a:xfrm>
          <a:prstGeom prst="rect">
            <a:avLst/>
          </a:prstGeom>
          <a:noFill/>
        </p:spPr>
        <p:txBody>
          <a:bodyPr wrap="square" rtlCol="0">
            <a:spAutoFit/>
          </a:bodyPr>
          <a:lstStyle/>
          <a:p>
            <a:r>
              <a:rPr lang="en-US" dirty="0"/>
              <a:t>There aren’t so many features that our product becomes overcomplicated. The placement of the app makes it easy to access.</a:t>
            </a:r>
          </a:p>
        </p:txBody>
      </p:sp>
      <p:sp>
        <p:nvSpPr>
          <p:cNvPr id="11" name="TextBox 10">
            <a:extLst>
              <a:ext uri="{FF2B5EF4-FFF2-40B4-BE49-F238E27FC236}">
                <a16:creationId xmlns:a16="http://schemas.microsoft.com/office/drawing/2014/main" id="{4AADC86F-A567-A12D-3141-31AF2FD254D2}"/>
              </a:ext>
            </a:extLst>
          </p:cNvPr>
          <p:cNvSpPr txBox="1"/>
          <p:nvPr/>
        </p:nvSpPr>
        <p:spPr>
          <a:xfrm>
            <a:off x="2827019" y="1887583"/>
            <a:ext cx="2819401" cy="923330"/>
          </a:xfrm>
          <a:prstGeom prst="rect">
            <a:avLst/>
          </a:prstGeom>
          <a:noFill/>
        </p:spPr>
        <p:txBody>
          <a:bodyPr wrap="square" rtlCol="0">
            <a:spAutoFit/>
          </a:bodyPr>
          <a:lstStyle/>
          <a:p>
            <a:r>
              <a:rPr lang="en-US" dirty="0"/>
              <a:t>Text, images, link, and draw features. Save feature.</a:t>
            </a:r>
          </a:p>
        </p:txBody>
      </p:sp>
    </p:spTree>
    <p:extLst>
      <p:ext uri="{BB962C8B-B14F-4D97-AF65-F5344CB8AC3E}">
        <p14:creationId xmlns:p14="http://schemas.microsoft.com/office/powerpoint/2010/main" val="2327577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0ACC26-F2A0-3EFF-7C02-A4B1A77B585B}"/>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a:solidFill>
                  <a:schemeClr val="tx1"/>
                </a:solidFill>
                <a:latin typeface="+mj-lt"/>
                <a:ea typeface="+mj-ea"/>
                <a:cs typeface="+mj-cs"/>
              </a:rPr>
              <a:t>Technology Readiness Scale</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89636CF-A36F-B9C3-2B30-F7105FBB1DC4}"/>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We believe our product is between 6 and 7 on the technology readiness scale. We have a product that can be distributed to others through GitHub and users can download our app with an installer. Although we don’t have all the features we hoped for, but our product is really fledged out can be functional right now to users.</a:t>
            </a:r>
          </a:p>
        </p:txBody>
      </p:sp>
      <p:pic>
        <p:nvPicPr>
          <p:cNvPr id="4" name="Content Placeholder 3">
            <a:extLst>
              <a:ext uri="{FF2B5EF4-FFF2-40B4-BE49-F238E27FC236}">
                <a16:creationId xmlns:a16="http://schemas.microsoft.com/office/drawing/2014/main" id="{F411C813-D7A7-1423-D57F-C7742D5BE790}"/>
              </a:ext>
            </a:extLst>
          </p:cNvPr>
          <p:cNvPicPr>
            <a:picLocks noGrp="1" noChangeAspect="1"/>
          </p:cNvPicPr>
          <p:nvPr>
            <p:ph idx="1"/>
          </p:nvPr>
        </p:nvPicPr>
        <p:blipFill>
          <a:blip r:embed="rId2"/>
          <a:stretch>
            <a:fillRect/>
          </a:stretch>
        </p:blipFill>
        <p:spPr>
          <a:xfrm>
            <a:off x="6932066" y="640080"/>
            <a:ext cx="3792931" cy="5577840"/>
          </a:xfrm>
          <a:prstGeom prst="rect">
            <a:avLst/>
          </a:prstGeom>
        </p:spPr>
      </p:pic>
    </p:spTree>
    <p:extLst>
      <p:ext uri="{BB962C8B-B14F-4D97-AF65-F5344CB8AC3E}">
        <p14:creationId xmlns:p14="http://schemas.microsoft.com/office/powerpoint/2010/main" val="4000874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CB54-4280-DDCF-E3BC-722ACA598EE2}"/>
              </a:ext>
            </a:extLst>
          </p:cNvPr>
          <p:cNvSpPr>
            <a:spLocks noGrp="1"/>
          </p:cNvSpPr>
          <p:nvPr>
            <p:ph type="title"/>
          </p:nvPr>
        </p:nvSpPr>
        <p:spPr>
          <a:xfrm>
            <a:off x="358140" y="217170"/>
            <a:ext cx="10515600" cy="730568"/>
          </a:xfrm>
        </p:spPr>
        <p:txBody>
          <a:bodyPr/>
          <a:lstStyle/>
          <a:p>
            <a:r>
              <a:rPr lang="en-US" dirty="0"/>
              <a:t>First Round of Prototyping</a:t>
            </a:r>
          </a:p>
        </p:txBody>
      </p:sp>
      <p:sp>
        <p:nvSpPr>
          <p:cNvPr id="3" name="Content Placeholder 2">
            <a:extLst>
              <a:ext uri="{FF2B5EF4-FFF2-40B4-BE49-F238E27FC236}">
                <a16:creationId xmlns:a16="http://schemas.microsoft.com/office/drawing/2014/main" id="{3EF300D2-29AE-B985-E77B-121A272AD993}"/>
              </a:ext>
            </a:extLst>
          </p:cNvPr>
          <p:cNvSpPr>
            <a:spLocks noGrp="1"/>
          </p:cNvSpPr>
          <p:nvPr>
            <p:ph idx="1"/>
          </p:nvPr>
        </p:nvSpPr>
        <p:spPr>
          <a:xfrm>
            <a:off x="358140" y="947738"/>
            <a:ext cx="9871710" cy="4736783"/>
          </a:xfrm>
        </p:spPr>
        <p:txBody>
          <a:bodyPr>
            <a:noAutofit/>
          </a:bodyPr>
          <a:lstStyle/>
          <a:p>
            <a:pPr marL="0" indent="0">
              <a:spcBef>
                <a:spcPts val="600"/>
              </a:spcBef>
              <a:buNone/>
            </a:pPr>
            <a:r>
              <a:rPr lang="en-US" sz="1600" dirty="0"/>
              <a:t>The point of our first round of interviews was to gauge if users understood how the app was supposed to work. For our first prototype we asked these questions:</a:t>
            </a:r>
          </a:p>
          <a:p>
            <a:pPr>
              <a:spcBef>
                <a:spcPts val="600"/>
              </a:spcBef>
            </a:pPr>
            <a:r>
              <a:rPr lang="en-US" sz="1600" dirty="0"/>
              <a:t>Click the arrow to expand the window</a:t>
            </a:r>
          </a:p>
          <a:p>
            <a:pPr>
              <a:spcBef>
                <a:spcPts val="600"/>
              </a:spcBef>
            </a:pPr>
            <a:r>
              <a:rPr lang="en-US" sz="1600" dirty="0"/>
              <a:t>What is your initial feeling opening the app?</a:t>
            </a:r>
          </a:p>
          <a:p>
            <a:pPr>
              <a:spcBef>
                <a:spcPts val="600"/>
              </a:spcBef>
            </a:pPr>
            <a:r>
              <a:rPr lang="en-US" sz="1600" dirty="0"/>
              <a:t>Type something down, whatever you want</a:t>
            </a:r>
          </a:p>
          <a:p>
            <a:pPr>
              <a:spcBef>
                <a:spcPts val="600"/>
              </a:spcBef>
            </a:pPr>
            <a:r>
              <a:rPr lang="en-US" sz="1600" dirty="0"/>
              <a:t>If you were to add a picture, what icon would you select?</a:t>
            </a:r>
          </a:p>
          <a:p>
            <a:pPr>
              <a:spcBef>
                <a:spcPts val="600"/>
              </a:spcBef>
            </a:pPr>
            <a:r>
              <a:rPr lang="en-US" sz="1600" dirty="0"/>
              <a:t>If you were to add a hyper link, what icon would you select?</a:t>
            </a:r>
          </a:p>
          <a:p>
            <a:pPr>
              <a:spcBef>
                <a:spcPts val="600"/>
              </a:spcBef>
            </a:pPr>
            <a:r>
              <a:rPr lang="en-US" sz="1600" dirty="0"/>
              <a:t>If you wanted to draw a picture, what icon would you select?</a:t>
            </a:r>
          </a:p>
          <a:p>
            <a:pPr>
              <a:spcBef>
                <a:spcPts val="600"/>
              </a:spcBef>
            </a:pPr>
            <a:r>
              <a:rPr lang="en-US" sz="1600" dirty="0"/>
              <a:t>If you were to add a moving picture, what icon would you select?</a:t>
            </a:r>
          </a:p>
          <a:p>
            <a:pPr>
              <a:spcBef>
                <a:spcPts val="600"/>
              </a:spcBef>
            </a:pPr>
            <a:r>
              <a:rPr lang="en-US" sz="1600" dirty="0"/>
              <a:t>If you wanted to add text, what icon would you select?</a:t>
            </a:r>
          </a:p>
          <a:p>
            <a:pPr>
              <a:spcBef>
                <a:spcPts val="600"/>
              </a:spcBef>
            </a:pPr>
            <a:r>
              <a:rPr lang="en-US" sz="1600" dirty="0"/>
              <a:t>Click the arrow to hide the page</a:t>
            </a:r>
          </a:p>
          <a:p>
            <a:pPr>
              <a:spcBef>
                <a:spcPts val="600"/>
              </a:spcBef>
            </a:pPr>
            <a:r>
              <a:rPr lang="en-US" sz="1600" dirty="0"/>
              <a:t>What would you use this for? Why would you use it? Or why would you not use it?</a:t>
            </a:r>
          </a:p>
          <a:p>
            <a:pPr>
              <a:spcBef>
                <a:spcPts val="600"/>
              </a:spcBef>
            </a:pPr>
            <a:r>
              <a:rPr lang="en-US" sz="1600" dirty="0"/>
              <a:t>Is there anything you like about the app?</a:t>
            </a:r>
          </a:p>
          <a:p>
            <a:pPr>
              <a:spcBef>
                <a:spcPts val="600"/>
              </a:spcBef>
            </a:pPr>
            <a:r>
              <a:rPr lang="en-US" sz="1600" dirty="0"/>
              <a:t>Is there anything you dislike about the app?</a:t>
            </a:r>
          </a:p>
          <a:p>
            <a:pPr>
              <a:spcBef>
                <a:spcPts val="600"/>
              </a:spcBef>
            </a:pPr>
            <a:r>
              <a:rPr lang="en-US" sz="1600" dirty="0"/>
              <a:t>Is this app easy to understand? Is it difficult to interpret?</a:t>
            </a:r>
          </a:p>
          <a:p>
            <a:pPr>
              <a:spcBef>
                <a:spcPts val="600"/>
              </a:spcBef>
            </a:pPr>
            <a:r>
              <a:rPr lang="en-US" sz="1600" dirty="0"/>
              <a:t>How usable is this app to you?</a:t>
            </a:r>
          </a:p>
          <a:p>
            <a:pPr>
              <a:spcBef>
                <a:spcPts val="600"/>
              </a:spcBef>
            </a:pPr>
            <a:r>
              <a:rPr lang="en-US" sz="1600" dirty="0"/>
              <a:t>Is there anything you would like to see? Anything you would change?</a:t>
            </a:r>
          </a:p>
          <a:p>
            <a:pPr>
              <a:spcBef>
                <a:spcPts val="600"/>
              </a:spcBef>
            </a:pPr>
            <a:r>
              <a:rPr lang="en-US" sz="1600" dirty="0"/>
              <a:t>Can you exit the app?</a:t>
            </a:r>
          </a:p>
          <a:p>
            <a:pPr marL="0" indent="0">
              <a:spcBef>
                <a:spcPts val="600"/>
              </a:spcBef>
              <a:buNone/>
            </a:pPr>
            <a:r>
              <a:rPr lang="en-US" sz="1600" dirty="0"/>
              <a:t>We learned that overall, users thought our UI was easy to understand and liked the idea of our product.</a:t>
            </a:r>
          </a:p>
        </p:txBody>
      </p:sp>
    </p:spTree>
    <p:extLst>
      <p:ext uri="{BB962C8B-B14F-4D97-AF65-F5344CB8AC3E}">
        <p14:creationId xmlns:p14="http://schemas.microsoft.com/office/powerpoint/2010/main" val="1969186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9A63D8-AFB1-4CEB-D546-BB99282EF5AF}"/>
              </a:ext>
            </a:extLst>
          </p:cNvPr>
          <p:cNvSpPr>
            <a:spLocks noGrp="1"/>
          </p:cNvSpPr>
          <p:nvPr>
            <p:ph type="title"/>
          </p:nvPr>
        </p:nvSpPr>
        <p:spPr>
          <a:xfrm>
            <a:off x="838200" y="365125"/>
            <a:ext cx="10515600" cy="1325563"/>
          </a:xfrm>
        </p:spPr>
        <p:txBody>
          <a:bodyPr>
            <a:normAutofit/>
          </a:bodyPr>
          <a:lstStyle/>
          <a:p>
            <a:r>
              <a:rPr lang="en-US" sz="5400"/>
              <a:t>Second Round of Prototyping</a:t>
            </a:r>
          </a:p>
        </p:txBody>
      </p:sp>
      <p:sp>
        <p:nvSpPr>
          <p:cNvPr id="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93C0EE-2090-FC63-7559-8F9A4157CD15}"/>
              </a:ext>
            </a:extLst>
          </p:cNvPr>
          <p:cNvSpPr>
            <a:spLocks noGrp="1"/>
          </p:cNvSpPr>
          <p:nvPr>
            <p:ph idx="1"/>
          </p:nvPr>
        </p:nvSpPr>
        <p:spPr>
          <a:xfrm>
            <a:off x="838200" y="1929384"/>
            <a:ext cx="10515600" cy="4251960"/>
          </a:xfrm>
        </p:spPr>
        <p:txBody>
          <a:bodyPr>
            <a:normAutofit/>
          </a:bodyPr>
          <a:lstStyle/>
          <a:p>
            <a:pPr marL="0" indent="0">
              <a:spcBef>
                <a:spcPts val="600"/>
              </a:spcBef>
              <a:buNone/>
            </a:pPr>
            <a:r>
              <a:rPr lang="en-US" sz="1400"/>
              <a:t>Our second prototyping, we had users look at the second iteration of our prototype and gave them a general rundown of how the product would work, and then ask what they liked about our product, what they didn’t like, if they had any suggestions for future improvements, if they understood how to use it, and if they thought it was easy to use. This is what we learned.</a:t>
            </a:r>
          </a:p>
          <a:p>
            <a:pPr>
              <a:spcBef>
                <a:spcPts val="600"/>
              </a:spcBef>
            </a:pPr>
            <a:r>
              <a:rPr lang="en-US" sz="1400"/>
              <a:t>Our users appreciate the ability to be able to have dark mode and to customize the theme of the program.</a:t>
            </a:r>
          </a:p>
          <a:p>
            <a:pPr>
              <a:spcBef>
                <a:spcPts val="600"/>
              </a:spcBef>
            </a:pPr>
            <a:r>
              <a:rPr lang="en-US" sz="1400"/>
              <a:t>Users liked that they could save and auto-save their work</a:t>
            </a:r>
          </a:p>
          <a:p>
            <a:pPr>
              <a:spcBef>
                <a:spcPts val="600"/>
              </a:spcBef>
            </a:pPr>
            <a:r>
              <a:rPr lang="en-US" sz="1400"/>
              <a:t>Users want the ability to customize the formatting of the text.</a:t>
            </a:r>
          </a:p>
          <a:p>
            <a:pPr>
              <a:spcBef>
                <a:spcPts val="600"/>
              </a:spcBef>
            </a:pPr>
            <a:r>
              <a:rPr lang="en-US" sz="1400"/>
              <a:t>Some users wanted spell check</a:t>
            </a:r>
          </a:p>
          <a:p>
            <a:pPr>
              <a:spcBef>
                <a:spcPts val="600"/>
              </a:spcBef>
            </a:pPr>
            <a:r>
              <a:rPr lang="en-US" sz="1400"/>
              <a:t>Users want the ability to bullet point or number their text</a:t>
            </a:r>
          </a:p>
          <a:p>
            <a:pPr>
              <a:spcBef>
                <a:spcPts val="600"/>
              </a:spcBef>
            </a:pPr>
            <a:r>
              <a:rPr lang="en-US" sz="1400"/>
              <a:t>Users expressed concerns with clear button, worried about accidently deleting things.</a:t>
            </a:r>
          </a:p>
          <a:p>
            <a:pPr>
              <a:spcBef>
                <a:spcPts val="600"/>
              </a:spcBef>
            </a:pPr>
            <a:r>
              <a:rPr lang="en-US" sz="1400"/>
              <a:t>Users would like the ability to have a confirmation before clearing the board. </a:t>
            </a:r>
          </a:p>
          <a:p>
            <a:pPr>
              <a:spcBef>
                <a:spcPts val="600"/>
              </a:spcBef>
            </a:pPr>
            <a:r>
              <a:rPr lang="en-US" sz="1400"/>
              <a:t>Users also want the ability to be able to delete things individually. </a:t>
            </a:r>
          </a:p>
          <a:p>
            <a:pPr>
              <a:spcBef>
                <a:spcPts val="600"/>
              </a:spcBef>
            </a:pPr>
            <a:r>
              <a:rPr lang="en-US" sz="1400"/>
              <a:t>Users wants the ability to have a undo/redo feature. </a:t>
            </a:r>
          </a:p>
          <a:p>
            <a:pPr>
              <a:spcBef>
                <a:spcPts val="600"/>
              </a:spcBef>
            </a:pPr>
            <a:r>
              <a:rPr lang="en-US" sz="1400"/>
              <a:t>Users would like a tutorial or quick tooltip for first time users.</a:t>
            </a:r>
          </a:p>
          <a:p>
            <a:pPr>
              <a:spcBef>
                <a:spcPts val="600"/>
              </a:spcBef>
            </a:pPr>
            <a:r>
              <a:rPr lang="en-US" sz="1400"/>
              <a:t>Users want to be able to easily access this app</a:t>
            </a:r>
          </a:p>
          <a:p>
            <a:pPr>
              <a:spcBef>
                <a:spcPts val="600"/>
              </a:spcBef>
            </a:pPr>
            <a:r>
              <a:rPr lang="en-US" sz="1400"/>
              <a:t>Users preferred the idea of tabs or folders rather than scrolling with pins or bookmarks</a:t>
            </a:r>
          </a:p>
          <a:p>
            <a:pPr>
              <a:spcBef>
                <a:spcPts val="600"/>
              </a:spcBef>
            </a:pPr>
            <a:r>
              <a:rPr lang="en-US" sz="1400"/>
              <a:t>Although the inclusion of scrolling with bookmarks was not entirely shunned</a:t>
            </a:r>
          </a:p>
          <a:p>
            <a:pPr>
              <a:spcBef>
                <a:spcPts val="600"/>
              </a:spcBef>
            </a:pPr>
            <a:endParaRPr lang="en-US" sz="1400"/>
          </a:p>
        </p:txBody>
      </p:sp>
    </p:spTree>
    <p:extLst>
      <p:ext uri="{BB962C8B-B14F-4D97-AF65-F5344CB8AC3E}">
        <p14:creationId xmlns:p14="http://schemas.microsoft.com/office/powerpoint/2010/main" val="3178563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8E594F-A081-4F1D-92AD-871289668175}"/>
              </a:ext>
            </a:extLst>
          </p:cNvPr>
          <p:cNvSpPr>
            <a:spLocks noGrp="1"/>
          </p:cNvSpPr>
          <p:nvPr>
            <p:ph type="title"/>
          </p:nvPr>
        </p:nvSpPr>
        <p:spPr>
          <a:xfrm>
            <a:off x="838200" y="365125"/>
            <a:ext cx="10515600" cy="1325563"/>
          </a:xfrm>
        </p:spPr>
        <p:txBody>
          <a:bodyPr>
            <a:normAutofit/>
          </a:bodyPr>
          <a:lstStyle/>
          <a:p>
            <a:r>
              <a:rPr lang="en-US" sz="5400"/>
              <a:t>Third Round of Prototyping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BC9973-05C0-C0CA-FB7D-1213BF32DC74}"/>
              </a:ext>
            </a:extLst>
          </p:cNvPr>
          <p:cNvSpPr>
            <a:spLocks noGrp="1"/>
          </p:cNvSpPr>
          <p:nvPr>
            <p:ph idx="1"/>
          </p:nvPr>
        </p:nvSpPr>
        <p:spPr>
          <a:xfrm>
            <a:off x="838200" y="1929384"/>
            <a:ext cx="10515600" cy="4251960"/>
          </a:xfrm>
        </p:spPr>
        <p:txBody>
          <a:bodyPr>
            <a:normAutofit/>
          </a:bodyPr>
          <a:lstStyle/>
          <a:p>
            <a:pPr marL="0" indent="0">
              <a:buNone/>
            </a:pPr>
            <a:r>
              <a:rPr lang="en-US" sz="1500" dirty="0"/>
              <a:t>These are the questions we asked users for our third prototyping:</a:t>
            </a:r>
          </a:p>
          <a:p>
            <a:r>
              <a:rPr lang="en-US" sz="1500" dirty="0"/>
              <a:t>Do you understand the App without a guide or walkthrough?</a:t>
            </a:r>
          </a:p>
          <a:p>
            <a:r>
              <a:rPr lang="en-US" sz="1500" dirty="0"/>
              <a:t>Was it easy to use?</a:t>
            </a:r>
          </a:p>
          <a:p>
            <a:r>
              <a:rPr lang="en-US" sz="1500" dirty="0"/>
              <a:t>What do you like most about the application?</a:t>
            </a:r>
          </a:p>
          <a:p>
            <a:r>
              <a:rPr lang="en-US" sz="1500" dirty="0"/>
              <a:t>What do you dislike about the application?</a:t>
            </a:r>
          </a:p>
          <a:p>
            <a:r>
              <a:rPr lang="en-US" sz="1500" dirty="0"/>
              <a:t>Where was the point of most friction or resistance?</a:t>
            </a:r>
          </a:p>
          <a:p>
            <a:r>
              <a:rPr lang="en-US" sz="1500" dirty="0"/>
              <a:t>Where was the point of least friction or resistance?</a:t>
            </a:r>
          </a:p>
          <a:p>
            <a:r>
              <a:rPr lang="en-US" sz="1500" dirty="0"/>
              <a:t>What feels like its missing from the application?</a:t>
            </a:r>
          </a:p>
          <a:p>
            <a:r>
              <a:rPr lang="en-US" sz="1500" dirty="0"/>
              <a:t>What might you use this application for?</a:t>
            </a:r>
          </a:p>
          <a:p>
            <a:r>
              <a:rPr lang="en-US" sz="1500" dirty="0"/>
              <a:t>Would you be willing to pay for this application (OTP)? If so, how much would you pay?</a:t>
            </a:r>
          </a:p>
          <a:p>
            <a:pPr marL="0" indent="0">
              <a:buNone/>
            </a:pPr>
            <a:r>
              <a:rPr lang="en-US" sz="1500" dirty="0"/>
              <a:t>Overall, we learned that our users did really like our app and saw the intended use as well as the potential for the product. They really worried about the clear functionality and the ability to produce more notes. Also the UI could use some changes and the app itself does not move very fast when moving objects around the space. The click and drag function is also not 100% synced.</a:t>
            </a:r>
          </a:p>
          <a:p>
            <a:endParaRPr lang="en-US" sz="1500" dirty="0"/>
          </a:p>
        </p:txBody>
      </p:sp>
    </p:spTree>
    <p:extLst>
      <p:ext uri="{BB962C8B-B14F-4D97-AF65-F5344CB8AC3E}">
        <p14:creationId xmlns:p14="http://schemas.microsoft.com/office/powerpoint/2010/main" val="2115757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2DD10D-C1DC-F883-FCE5-50CC4704ABAC}"/>
              </a:ext>
            </a:extLst>
          </p:cNvPr>
          <p:cNvSpPr>
            <a:spLocks noGrp="1"/>
          </p:cNvSpPr>
          <p:nvPr>
            <p:ph type="title"/>
          </p:nvPr>
        </p:nvSpPr>
        <p:spPr>
          <a:xfrm>
            <a:off x="841248" y="548640"/>
            <a:ext cx="3600860" cy="5431536"/>
          </a:xfrm>
        </p:spPr>
        <p:txBody>
          <a:bodyPr>
            <a:normAutofit/>
          </a:bodyPr>
          <a:lstStyle/>
          <a:p>
            <a:r>
              <a:rPr lang="en-US" sz="5400">
                <a:ea typeface="+mj-lt"/>
                <a:cs typeface="+mj-lt"/>
              </a:rPr>
              <a:t>Our Plan Moving Forward</a:t>
            </a:r>
            <a:endParaRPr lang="en-US" sz="54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405C663-0DC9-F565-236E-5E5681A4D4A6}"/>
              </a:ext>
            </a:extLst>
          </p:cNvPr>
          <p:cNvSpPr>
            <a:spLocks noGrp="1"/>
          </p:cNvSpPr>
          <p:nvPr>
            <p:ph idx="1"/>
          </p:nvPr>
        </p:nvSpPr>
        <p:spPr>
          <a:xfrm>
            <a:off x="5126418" y="552091"/>
            <a:ext cx="6224335" cy="5431536"/>
          </a:xfrm>
        </p:spPr>
        <p:txBody>
          <a:bodyPr vert="horz" lIns="91440" tIns="45720" rIns="91440" bIns="45720" rtlCol="0" anchor="ctr">
            <a:normAutofit/>
          </a:bodyPr>
          <a:lstStyle/>
          <a:p>
            <a:r>
              <a:rPr lang="en-US" sz="2200">
                <a:ea typeface="+mn-lt"/>
                <a:cs typeface="+mn-lt"/>
              </a:rPr>
              <a:t>Key user-requested features:</a:t>
            </a:r>
            <a:endParaRPr lang="en-US" sz="2200"/>
          </a:p>
          <a:p>
            <a:pPr lvl="1">
              <a:buFont typeface="Courier New" panose="020B0604020202020204" pitchFamily="34" charset="0"/>
              <a:buChar char="o"/>
            </a:pPr>
            <a:r>
              <a:rPr lang="en-US" sz="2200">
                <a:ea typeface="+mn-lt"/>
                <a:cs typeface="+mn-lt"/>
              </a:rPr>
              <a:t>Add separate tabs within the application.</a:t>
            </a:r>
          </a:p>
          <a:p>
            <a:pPr lvl="1">
              <a:buFont typeface="Courier New" panose="020B0604020202020204" pitchFamily="34" charset="0"/>
              <a:buChar char="o"/>
            </a:pPr>
            <a:r>
              <a:rPr lang="en-US" sz="2200">
                <a:ea typeface="+mn-lt"/>
                <a:cs typeface="+mn-lt"/>
              </a:rPr>
              <a:t>Move line thickness and color settings under the "Draw" button for easier access.</a:t>
            </a:r>
          </a:p>
          <a:p>
            <a:pPr lvl="1">
              <a:buFont typeface="Courier New" panose="020B0604020202020204" pitchFamily="34" charset="0"/>
              <a:buChar char="o"/>
            </a:pPr>
            <a:r>
              <a:rPr lang="en-US" sz="2200">
                <a:ea typeface="+mn-lt"/>
                <a:cs typeface="+mn-lt"/>
              </a:rPr>
              <a:t>Integrate a basic tutorial for functionality.</a:t>
            </a:r>
            <a:endParaRPr lang="en-US" sz="2200"/>
          </a:p>
          <a:p>
            <a:pPr lvl="1">
              <a:buFont typeface="Courier New" panose="020B0604020202020204" pitchFamily="34" charset="0"/>
              <a:buChar char="o"/>
            </a:pPr>
            <a:r>
              <a:rPr lang="en-US" sz="2200">
                <a:ea typeface="+mn-lt"/>
                <a:cs typeface="+mn-lt"/>
              </a:rPr>
              <a:t>Allow deletion of individual objects and customizable UI elements.</a:t>
            </a:r>
          </a:p>
          <a:p>
            <a:pPr lvl="1">
              <a:buFont typeface="Courier New" panose="020B0604020202020204" pitchFamily="34" charset="0"/>
              <a:buChar char="o"/>
            </a:pPr>
            <a:r>
              <a:rPr lang="en-US" sz="2200"/>
              <a:t>More text features such as bold, italic, etc.</a:t>
            </a:r>
          </a:p>
        </p:txBody>
      </p:sp>
    </p:spTree>
    <p:extLst>
      <p:ext uri="{BB962C8B-B14F-4D97-AF65-F5344CB8AC3E}">
        <p14:creationId xmlns:p14="http://schemas.microsoft.com/office/powerpoint/2010/main" val="93691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FB6105-00AB-8EE1-F2A4-646C09B84590}"/>
              </a:ext>
            </a:extLst>
          </p:cNvPr>
          <p:cNvSpPr>
            <a:spLocks noGrp="1"/>
          </p:cNvSpPr>
          <p:nvPr>
            <p:ph type="title"/>
          </p:nvPr>
        </p:nvSpPr>
        <p:spPr>
          <a:xfrm>
            <a:off x="841248" y="548640"/>
            <a:ext cx="3600860" cy="5431536"/>
          </a:xfrm>
        </p:spPr>
        <p:txBody>
          <a:bodyPr>
            <a:normAutofit/>
          </a:bodyPr>
          <a:lstStyle/>
          <a:p>
            <a:r>
              <a:rPr lang="en-US" sz="5400">
                <a:ea typeface="+mj-lt"/>
                <a:cs typeface="+mj-lt"/>
              </a:rPr>
              <a:t>What Do We Need to Test Next?</a:t>
            </a:r>
            <a:endParaRPr lang="en-US" sz="54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00CC9F-88A5-7C83-2035-A026DF07183A}"/>
              </a:ext>
            </a:extLst>
          </p:cNvPr>
          <p:cNvSpPr>
            <a:spLocks noGrp="1"/>
          </p:cNvSpPr>
          <p:nvPr>
            <p:ph idx="1"/>
          </p:nvPr>
        </p:nvSpPr>
        <p:spPr>
          <a:xfrm>
            <a:off x="5126418" y="552091"/>
            <a:ext cx="6224335" cy="5431536"/>
          </a:xfrm>
        </p:spPr>
        <p:txBody>
          <a:bodyPr vert="horz" lIns="91440" tIns="45720" rIns="91440" bIns="45720" rtlCol="0" anchor="ctr">
            <a:normAutofit/>
          </a:bodyPr>
          <a:lstStyle/>
          <a:p>
            <a:r>
              <a:rPr lang="en-US" sz="2200">
                <a:ea typeface="+mn-lt"/>
                <a:cs typeface="+mn-lt"/>
              </a:rPr>
              <a:t>Resolve non-critical bugs (e.g., arrow window preventing clicks).</a:t>
            </a:r>
            <a:endParaRPr lang="en-US" sz="2200"/>
          </a:p>
          <a:p>
            <a:r>
              <a:rPr lang="en-US" sz="2200">
                <a:ea typeface="+mn-lt"/>
                <a:cs typeface="+mn-lt"/>
              </a:rPr>
              <a:t>Restructure codebase for multi-window support.</a:t>
            </a:r>
            <a:endParaRPr lang="en-US" sz="2200"/>
          </a:p>
          <a:p>
            <a:r>
              <a:rPr lang="en-US" sz="2200">
                <a:ea typeface="+mn-lt"/>
                <a:cs typeface="+mn-lt"/>
              </a:rPr>
              <a:t>Conduct usability testing to address minor friction points.</a:t>
            </a:r>
            <a:endParaRPr lang="en-US" sz="2200"/>
          </a:p>
          <a:p>
            <a:endParaRPr lang="en-US" sz="2200"/>
          </a:p>
        </p:txBody>
      </p:sp>
    </p:spTree>
    <p:extLst>
      <p:ext uri="{BB962C8B-B14F-4D97-AF65-F5344CB8AC3E}">
        <p14:creationId xmlns:p14="http://schemas.microsoft.com/office/powerpoint/2010/main" val="172276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3868CE-4BC9-D755-A931-7A4ABA51BD5B}"/>
              </a:ext>
            </a:extLst>
          </p:cNvPr>
          <p:cNvSpPr>
            <a:spLocks noGrp="1"/>
          </p:cNvSpPr>
          <p:nvPr>
            <p:ph type="title"/>
          </p:nvPr>
        </p:nvSpPr>
        <p:spPr>
          <a:xfrm>
            <a:off x="841248" y="548640"/>
            <a:ext cx="3600860" cy="5431536"/>
          </a:xfrm>
        </p:spPr>
        <p:txBody>
          <a:bodyPr>
            <a:normAutofit/>
          </a:bodyPr>
          <a:lstStyle/>
          <a:p>
            <a:r>
              <a:rPr lang="en-US" sz="4600">
                <a:ea typeface="+mj-lt"/>
                <a:cs typeface="+mj-lt"/>
              </a:rPr>
              <a:t>Prototype Development and Feasibility</a:t>
            </a:r>
            <a:endParaRPr lang="en-US" sz="46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A35CAC-AAD2-6786-9CA5-041290989972}"/>
              </a:ext>
            </a:extLst>
          </p:cNvPr>
          <p:cNvSpPr>
            <a:spLocks noGrp="1"/>
          </p:cNvSpPr>
          <p:nvPr>
            <p:ph idx="1"/>
          </p:nvPr>
        </p:nvSpPr>
        <p:spPr>
          <a:xfrm>
            <a:off x="5126418" y="552091"/>
            <a:ext cx="6224335" cy="5431536"/>
          </a:xfrm>
        </p:spPr>
        <p:txBody>
          <a:bodyPr vert="horz" lIns="91440" tIns="45720" rIns="91440" bIns="45720" rtlCol="0" anchor="ctr">
            <a:normAutofit/>
          </a:bodyPr>
          <a:lstStyle/>
          <a:p>
            <a:r>
              <a:rPr lang="en-US" sz="2200">
                <a:ea typeface="+mn-lt"/>
                <a:cs typeface="+mn-lt"/>
              </a:rPr>
              <a:t>Current iteration qualifies as a prototype with desired features (drawing, embedding links, adding pictures/GIFs, note-taking, saving progress).</a:t>
            </a:r>
            <a:endParaRPr lang="en-US" sz="2200"/>
          </a:p>
          <a:p>
            <a:r>
              <a:rPr lang="en-US" sz="2200">
                <a:ea typeface="+mn-lt"/>
                <a:cs typeface="+mn-lt"/>
              </a:rPr>
              <a:t>Estimated effort: Minimal, as prototype features align with user needs.</a:t>
            </a:r>
            <a:endParaRPr lang="en-US" sz="2200"/>
          </a:p>
          <a:p>
            <a:endParaRPr lang="en-US" sz="2200"/>
          </a:p>
        </p:txBody>
      </p:sp>
    </p:spTree>
    <p:extLst>
      <p:ext uri="{BB962C8B-B14F-4D97-AF65-F5344CB8AC3E}">
        <p14:creationId xmlns:p14="http://schemas.microsoft.com/office/powerpoint/2010/main" val="1855096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AE51CC-D3B2-866E-1B55-A9B2F4EB36DA}"/>
              </a:ext>
            </a:extLst>
          </p:cNvPr>
          <p:cNvSpPr>
            <a:spLocks noGrp="1"/>
          </p:cNvSpPr>
          <p:nvPr>
            <p:ph type="title"/>
          </p:nvPr>
        </p:nvSpPr>
        <p:spPr>
          <a:xfrm>
            <a:off x="841248" y="548640"/>
            <a:ext cx="3600860" cy="5431536"/>
          </a:xfrm>
        </p:spPr>
        <p:txBody>
          <a:bodyPr>
            <a:normAutofit/>
          </a:bodyPr>
          <a:lstStyle/>
          <a:p>
            <a:r>
              <a:rPr lang="en-US" sz="5400">
                <a:ea typeface="+mj-lt"/>
                <a:cs typeface="+mj-lt"/>
              </a:rPr>
              <a:t>Real-Life Pursuit</a:t>
            </a:r>
            <a:endParaRPr lang="en-US" sz="54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F52566-EC3D-D7D1-6301-DC9BC2DA704A}"/>
              </a:ext>
            </a:extLst>
          </p:cNvPr>
          <p:cNvSpPr>
            <a:spLocks noGrp="1"/>
          </p:cNvSpPr>
          <p:nvPr>
            <p:ph idx="1"/>
          </p:nvPr>
        </p:nvSpPr>
        <p:spPr>
          <a:xfrm>
            <a:off x="5126418" y="552091"/>
            <a:ext cx="6224335" cy="5431536"/>
          </a:xfrm>
        </p:spPr>
        <p:txBody>
          <a:bodyPr vert="horz" lIns="91440" tIns="45720" rIns="91440" bIns="45720" rtlCol="0" anchor="ctr">
            <a:normAutofit/>
          </a:bodyPr>
          <a:lstStyle/>
          <a:p>
            <a:r>
              <a:rPr lang="en-US" sz="2200">
                <a:ea typeface="+mn-lt"/>
                <a:cs typeface="+mn-lt"/>
              </a:rPr>
              <a:t>Decision: Yes, based on strong user feedback.</a:t>
            </a:r>
            <a:endParaRPr lang="en-US" sz="2200"/>
          </a:p>
          <a:p>
            <a:r>
              <a:rPr lang="en-US" sz="2200">
                <a:ea typeface="+mn-lt"/>
                <a:cs typeface="+mn-lt"/>
              </a:rPr>
              <a:t>Demand for a flexible, user-friendly note-taking app with essential features.</a:t>
            </a:r>
            <a:endParaRPr lang="en-US" sz="2200"/>
          </a:p>
          <a:p>
            <a:r>
              <a:rPr lang="en-US" sz="2200">
                <a:ea typeface="+mn-lt"/>
                <a:cs typeface="+mn-lt"/>
              </a:rPr>
              <a:t>Belief in the project’s potential for real-world success.</a:t>
            </a:r>
            <a:endParaRPr lang="en-US" sz="2200"/>
          </a:p>
          <a:p>
            <a:endParaRPr lang="en-US" sz="2200"/>
          </a:p>
        </p:txBody>
      </p:sp>
    </p:spTree>
    <p:extLst>
      <p:ext uri="{BB962C8B-B14F-4D97-AF65-F5344CB8AC3E}">
        <p14:creationId xmlns:p14="http://schemas.microsoft.com/office/powerpoint/2010/main" val="3783662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1E4FD7-AD4C-63EB-C816-6E0B01575449}"/>
              </a:ext>
            </a:extLst>
          </p:cNvPr>
          <p:cNvSpPr>
            <a:spLocks noGrp="1"/>
          </p:cNvSpPr>
          <p:nvPr>
            <p:ph type="title"/>
          </p:nvPr>
        </p:nvSpPr>
        <p:spPr>
          <a:xfrm>
            <a:off x="841248" y="548640"/>
            <a:ext cx="3600860" cy="5431536"/>
          </a:xfrm>
        </p:spPr>
        <p:txBody>
          <a:bodyPr>
            <a:normAutofit/>
          </a:bodyPr>
          <a:lstStyle/>
          <a:p>
            <a:r>
              <a:rPr lang="en-US" sz="5400"/>
              <a:t>What have we learned from this course?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7B41D4-A07A-870B-612A-32326036062E}"/>
              </a:ext>
            </a:extLst>
          </p:cNvPr>
          <p:cNvSpPr>
            <a:spLocks noGrp="1"/>
          </p:cNvSpPr>
          <p:nvPr>
            <p:ph idx="1"/>
          </p:nvPr>
        </p:nvSpPr>
        <p:spPr>
          <a:xfrm>
            <a:off x="5126418" y="552091"/>
            <a:ext cx="6224335" cy="5431536"/>
          </a:xfrm>
        </p:spPr>
        <p:txBody>
          <a:bodyPr vert="horz" lIns="91440" tIns="45720" rIns="91440" bIns="45720" rtlCol="0" anchor="ctr">
            <a:normAutofit/>
          </a:bodyPr>
          <a:lstStyle/>
          <a:p>
            <a:r>
              <a:rPr lang="en-US" sz="2200">
                <a:ea typeface="+mn-lt"/>
                <a:cs typeface="+mn-lt"/>
              </a:rPr>
              <a:t>Designing for diverse user needs is challenging due to varying preferences and limitations.</a:t>
            </a:r>
            <a:endParaRPr lang="en-US" sz="2200"/>
          </a:p>
          <a:p>
            <a:r>
              <a:rPr lang="en-US" sz="2200">
                <a:ea typeface="+mn-lt"/>
                <a:cs typeface="+mn-lt"/>
              </a:rPr>
              <a:t>Insights from the Clovernook guest highlighted real-world accessibility struggles, particularly for visually impaired users.</a:t>
            </a:r>
            <a:endParaRPr lang="en-US" sz="2200"/>
          </a:p>
          <a:p>
            <a:r>
              <a:rPr lang="en-US" sz="2200">
                <a:ea typeface="+mn-lt"/>
                <a:cs typeface="+mn-lt"/>
              </a:rPr>
              <a:t>Inclusivity can sometimes create trade-offs, making design harder for other user groups.</a:t>
            </a:r>
            <a:endParaRPr lang="en-US" sz="2200"/>
          </a:p>
          <a:p>
            <a:r>
              <a:rPr lang="en-US" sz="2200">
                <a:ea typeface="+mn-lt"/>
                <a:cs typeface="+mn-lt"/>
              </a:rPr>
              <a:t>Gained a deeper understanding of target audiences and customer personas.</a:t>
            </a:r>
            <a:endParaRPr lang="en-US" sz="2200"/>
          </a:p>
          <a:p>
            <a:r>
              <a:rPr lang="en-US" sz="2200">
                <a:ea typeface="+mn-lt"/>
                <a:cs typeface="+mn-lt"/>
              </a:rPr>
              <a:t>Broad product scope emphasized the importance of balancing user needs and functionality.</a:t>
            </a:r>
            <a:endParaRPr lang="en-US" sz="2200"/>
          </a:p>
        </p:txBody>
      </p:sp>
    </p:spTree>
    <p:extLst>
      <p:ext uri="{BB962C8B-B14F-4D97-AF65-F5344CB8AC3E}">
        <p14:creationId xmlns:p14="http://schemas.microsoft.com/office/powerpoint/2010/main" val="493587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F38027-627C-4B0B-5CE8-D0284B558194}"/>
              </a:ext>
            </a:extLst>
          </p:cNvPr>
          <p:cNvSpPr>
            <a:spLocks noGrp="1"/>
          </p:cNvSpPr>
          <p:nvPr>
            <p:ph type="title"/>
          </p:nvPr>
        </p:nvSpPr>
        <p:spPr>
          <a:xfrm>
            <a:off x="841248" y="548640"/>
            <a:ext cx="3600860" cy="5431536"/>
          </a:xfrm>
        </p:spPr>
        <p:txBody>
          <a:bodyPr>
            <a:normAutofit/>
          </a:bodyPr>
          <a:lstStyle/>
          <a:p>
            <a:r>
              <a:rPr lang="en-US" sz="5400"/>
              <a:t>Golden Pitch</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C4F1B19-3DCF-F918-9BAD-3FED4290E429}"/>
              </a:ext>
            </a:extLst>
          </p:cNvPr>
          <p:cNvSpPr>
            <a:spLocks noGrp="1"/>
          </p:cNvSpPr>
          <p:nvPr>
            <p:ph idx="1"/>
          </p:nvPr>
        </p:nvSpPr>
        <p:spPr>
          <a:xfrm>
            <a:off x="5126418" y="552091"/>
            <a:ext cx="6224335" cy="5431536"/>
          </a:xfrm>
        </p:spPr>
        <p:txBody>
          <a:bodyPr anchor="ctr">
            <a:normAutofit/>
          </a:bodyPr>
          <a:lstStyle/>
          <a:p>
            <a:pPr marL="0" indent="0">
              <a:buNone/>
            </a:pPr>
            <a:r>
              <a:rPr lang="en-US" sz="2200" err="1"/>
              <a:t>MuseBoard</a:t>
            </a:r>
            <a:r>
              <a:rPr lang="en-US" sz="2200"/>
              <a:t> is an all-in-one encompassing board to store notes, images, and gifs. You can also jot down notes with a drawing feature. Think of it as a digital whiteboard. Why are we presenting this idea? We believe users need a way to store ideas in a way that doesn’t interrupt their workflow and combines text and media for a more comprehensive and fun note-taking experience. </a:t>
            </a:r>
            <a:endParaRPr lang="en-US"/>
          </a:p>
          <a:p>
            <a:pPr marL="0" indent="0">
              <a:buNone/>
            </a:pPr>
            <a:r>
              <a:rPr lang="en-US" sz="2200"/>
              <a:t>MuseBoard can also be used to express your creative ideas in a free form way. </a:t>
            </a:r>
            <a:r>
              <a:rPr lang="en-US" sz="2200" err="1"/>
              <a:t>MuseBoard</a:t>
            </a:r>
            <a:r>
              <a:rPr lang="en-US" sz="2200"/>
              <a:t> is neat because the hardest part of doing any project is starting, and </a:t>
            </a:r>
            <a:r>
              <a:rPr lang="en-US" sz="2200" err="1"/>
              <a:t>MuseBoard</a:t>
            </a:r>
            <a:r>
              <a:rPr lang="en-US" sz="2200"/>
              <a:t> allows you to easily access the UI so you can start adding things to the space. </a:t>
            </a:r>
            <a:r>
              <a:rPr lang="en-US" sz="2200" err="1"/>
              <a:t>MuseBoard</a:t>
            </a:r>
            <a:r>
              <a:rPr lang="en-US" sz="2200"/>
              <a:t> is an intuitive all-in-one desktop solution that’s quick, accessible, and simple to use with keyboard shortcuts.</a:t>
            </a:r>
            <a:endParaRPr lang="en-US"/>
          </a:p>
        </p:txBody>
      </p:sp>
    </p:spTree>
    <p:extLst>
      <p:ext uri="{BB962C8B-B14F-4D97-AF65-F5344CB8AC3E}">
        <p14:creationId xmlns:p14="http://schemas.microsoft.com/office/powerpoint/2010/main" val="2959917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90080D-7282-9F82-F0C7-A704B84F48FB}"/>
              </a:ext>
            </a:extLst>
          </p:cNvPr>
          <p:cNvSpPr>
            <a:spLocks noGrp="1"/>
          </p:cNvSpPr>
          <p:nvPr>
            <p:ph type="title"/>
          </p:nvPr>
        </p:nvSpPr>
        <p:spPr>
          <a:xfrm>
            <a:off x="841248" y="548640"/>
            <a:ext cx="3600860" cy="5431536"/>
          </a:xfrm>
        </p:spPr>
        <p:txBody>
          <a:bodyPr>
            <a:normAutofit/>
          </a:bodyPr>
          <a:lstStyle/>
          <a:p>
            <a:r>
              <a:rPr lang="en-US" sz="5400"/>
              <a:t>Customer Personas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6C448F-5AB8-6BF0-63DE-4E6487950585}"/>
              </a:ext>
            </a:extLst>
          </p:cNvPr>
          <p:cNvSpPr>
            <a:spLocks noGrp="1"/>
          </p:cNvSpPr>
          <p:nvPr>
            <p:ph idx="1"/>
          </p:nvPr>
        </p:nvSpPr>
        <p:spPr>
          <a:xfrm>
            <a:off x="5126418" y="552091"/>
            <a:ext cx="6224335" cy="5431536"/>
          </a:xfrm>
        </p:spPr>
        <p:txBody>
          <a:bodyPr anchor="ctr">
            <a:normAutofit/>
          </a:bodyPr>
          <a:lstStyle/>
          <a:p>
            <a:pPr marL="0" indent="0">
              <a:buNone/>
            </a:pPr>
            <a:r>
              <a:rPr lang="en-US" sz="2000" b="1"/>
              <a:t>Researchers</a:t>
            </a:r>
            <a:r>
              <a:rPr lang="en-US" sz="2000"/>
              <a:t>: Anyone working on a project involving extensive research can use this product. Researchers can benefit from our product because of our text and images features that allow you to jot down important information you come across while searching through sources. It’s a good way to quickly type down information to look at later. There is even a hyperlink feature that allows you to include a link that you may want to visit or reference later. You can also use the drawing feature to annotate your notes using different colors. The visual representation of your research excels your focus and motivation by having a tangible intake of your work. An article from Harvard Health publishing says that doodling while note-taking can help improve retention of memory, focus, and relieve stress. Our drawing feature can help those researching take a mental break from time to time to ultimately progress their research.</a:t>
            </a:r>
          </a:p>
        </p:txBody>
      </p:sp>
    </p:spTree>
    <p:extLst>
      <p:ext uri="{BB962C8B-B14F-4D97-AF65-F5344CB8AC3E}">
        <p14:creationId xmlns:p14="http://schemas.microsoft.com/office/powerpoint/2010/main" val="1882585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CB4E7B-77FA-9618-90D7-76B36835EB0B}"/>
              </a:ext>
            </a:extLst>
          </p:cNvPr>
          <p:cNvSpPr>
            <a:spLocks noGrp="1"/>
          </p:cNvSpPr>
          <p:nvPr>
            <p:ph type="title"/>
          </p:nvPr>
        </p:nvSpPr>
        <p:spPr>
          <a:xfrm>
            <a:off x="841248" y="548640"/>
            <a:ext cx="3600860" cy="5431536"/>
          </a:xfrm>
        </p:spPr>
        <p:txBody>
          <a:bodyPr>
            <a:normAutofit/>
          </a:bodyPr>
          <a:lstStyle/>
          <a:p>
            <a:r>
              <a:rPr lang="en-US" sz="5400"/>
              <a:t>Customer Personas cont.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6FE527-1BE3-0A63-CDF3-69E66EDB4921}"/>
              </a:ext>
            </a:extLst>
          </p:cNvPr>
          <p:cNvSpPr>
            <a:spLocks noGrp="1"/>
          </p:cNvSpPr>
          <p:nvPr>
            <p:ph idx="1"/>
          </p:nvPr>
        </p:nvSpPr>
        <p:spPr>
          <a:xfrm>
            <a:off x="5126418" y="552091"/>
            <a:ext cx="6224335" cy="5431536"/>
          </a:xfrm>
        </p:spPr>
        <p:txBody>
          <a:bodyPr anchor="ctr">
            <a:normAutofit/>
          </a:bodyPr>
          <a:lstStyle/>
          <a:p>
            <a:pPr marL="0" indent="0">
              <a:buNone/>
            </a:pPr>
            <a:r>
              <a:rPr lang="en-US" sz="2200" b="1"/>
              <a:t>Artists</a:t>
            </a:r>
            <a:r>
              <a:rPr lang="en-US" sz="2200"/>
              <a:t>: What a fun little way to express yourself while being on your technology! You don’t have to just be good at drawing to express your creativity. You can use the space to store references for your art, like human body studies, or references of landscapes you might want to paint. You can store links to sites that also might have good inspiration for your art, like Pinterest or Tumblr. The whiteboard can be used like a collage to organize your ideas, like a vision board, or an aesthetic collage you’d see on Instagram.</a:t>
            </a:r>
          </a:p>
        </p:txBody>
      </p:sp>
    </p:spTree>
    <p:extLst>
      <p:ext uri="{BB962C8B-B14F-4D97-AF65-F5344CB8AC3E}">
        <p14:creationId xmlns:p14="http://schemas.microsoft.com/office/powerpoint/2010/main" val="156470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4C680C-2579-FFB1-78AE-51CFAD73492A}"/>
              </a:ext>
            </a:extLst>
          </p:cNvPr>
          <p:cNvSpPr>
            <a:spLocks noGrp="1"/>
          </p:cNvSpPr>
          <p:nvPr>
            <p:ph type="title"/>
          </p:nvPr>
        </p:nvSpPr>
        <p:spPr>
          <a:xfrm>
            <a:off x="841248" y="548640"/>
            <a:ext cx="3600860" cy="5431536"/>
          </a:xfrm>
        </p:spPr>
        <p:txBody>
          <a:bodyPr>
            <a:normAutofit/>
          </a:bodyPr>
          <a:lstStyle/>
          <a:p>
            <a:r>
              <a:rPr lang="en-US" sz="5400"/>
              <a:t>Customer Personas cont.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82D3DA-44ED-8EFF-0EA0-F0B56E1E0898}"/>
              </a:ext>
            </a:extLst>
          </p:cNvPr>
          <p:cNvSpPr>
            <a:spLocks noGrp="1"/>
          </p:cNvSpPr>
          <p:nvPr>
            <p:ph idx="1"/>
          </p:nvPr>
        </p:nvSpPr>
        <p:spPr>
          <a:xfrm>
            <a:off x="5126418" y="552091"/>
            <a:ext cx="6224335" cy="5431536"/>
          </a:xfrm>
        </p:spPr>
        <p:txBody>
          <a:bodyPr anchor="ctr">
            <a:normAutofit/>
          </a:bodyPr>
          <a:lstStyle/>
          <a:p>
            <a:pPr marL="0" indent="0">
              <a:buNone/>
            </a:pPr>
            <a:r>
              <a:rPr lang="en-US" sz="2200" b="1"/>
              <a:t>Organized Individuals</a:t>
            </a:r>
            <a:r>
              <a:rPr lang="en-US" sz="2200"/>
              <a:t>: If you are someone who loves to keep a to-do list or reminder notes for later, </a:t>
            </a:r>
            <a:r>
              <a:rPr lang="en-US" sz="2200" err="1"/>
              <a:t>MuseBoard</a:t>
            </a:r>
            <a:r>
              <a:rPr lang="en-US" sz="2200"/>
              <a:t> is a good way to start a list quickly. The implementation of pictures and gifs can be useful to reference examples, such as charts or diagrams. This can be useful if you’re planning an event, and you need to keep lists of numbers, businesses, emails, or websites.</a:t>
            </a:r>
          </a:p>
          <a:p>
            <a:pPr marL="0" indent="0">
              <a:buNone/>
            </a:pPr>
            <a:r>
              <a:rPr lang="en-US" sz="2200" b="1"/>
              <a:t>Project Managers</a:t>
            </a:r>
            <a:r>
              <a:rPr lang="en-US" sz="2200"/>
              <a:t>: </a:t>
            </a:r>
            <a:r>
              <a:rPr lang="en-US" sz="2200" err="1"/>
              <a:t>MuseBoard</a:t>
            </a:r>
            <a:r>
              <a:rPr lang="en-US" sz="2200"/>
              <a:t> is a great way for project managers to set and track team goals, visualize progress on projects, and share data with their teams.</a:t>
            </a:r>
          </a:p>
        </p:txBody>
      </p:sp>
    </p:spTree>
    <p:extLst>
      <p:ext uri="{BB962C8B-B14F-4D97-AF65-F5344CB8AC3E}">
        <p14:creationId xmlns:p14="http://schemas.microsoft.com/office/powerpoint/2010/main" val="116861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E8BAA6-1FE2-0327-F938-3A841FC6A2E2}"/>
              </a:ext>
            </a:extLst>
          </p:cNvPr>
          <p:cNvSpPr>
            <a:spLocks noGrp="1"/>
          </p:cNvSpPr>
          <p:nvPr>
            <p:ph type="title"/>
          </p:nvPr>
        </p:nvSpPr>
        <p:spPr>
          <a:xfrm>
            <a:off x="841248" y="548640"/>
            <a:ext cx="3600860" cy="5431536"/>
          </a:xfrm>
        </p:spPr>
        <p:txBody>
          <a:bodyPr>
            <a:normAutofit/>
          </a:bodyPr>
          <a:lstStyle/>
          <a:p>
            <a:r>
              <a:rPr lang="en-US" sz="5400"/>
              <a:t>Customer Personas cont.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AEA2591-25FD-B1DF-3EA0-1F40FB4C7CFA}"/>
              </a:ext>
            </a:extLst>
          </p:cNvPr>
          <p:cNvSpPr>
            <a:spLocks noGrp="1"/>
          </p:cNvSpPr>
          <p:nvPr>
            <p:ph idx="1"/>
          </p:nvPr>
        </p:nvSpPr>
        <p:spPr>
          <a:xfrm>
            <a:off x="5126418" y="552091"/>
            <a:ext cx="6224335" cy="5431536"/>
          </a:xfrm>
        </p:spPr>
        <p:txBody>
          <a:bodyPr anchor="ctr">
            <a:normAutofit/>
          </a:bodyPr>
          <a:lstStyle/>
          <a:p>
            <a:pPr marL="0" indent="0">
              <a:buNone/>
            </a:pPr>
            <a:r>
              <a:rPr lang="en-US" sz="2200" b="1"/>
              <a:t>Students and Teachers</a:t>
            </a:r>
            <a:r>
              <a:rPr lang="en-US" sz="2200"/>
              <a:t>: Students can use this in a way that the researcher would, but on a smaller scale. Students do have multiple classes, and with the ability to save multiple ‘notes’, students can keep their notes organized across their different classes. However, teachers can teach multiple classes, and with the ability to save multiple ‘notes’, teachers can organize their lesson plans for all the classes they teach as well. Teachers and students can save videos that are important to study. </a:t>
            </a:r>
            <a:r>
              <a:rPr lang="en-US" sz="2200" err="1"/>
              <a:t>MuseBoard</a:t>
            </a:r>
            <a:r>
              <a:rPr lang="en-US" sz="2200"/>
              <a:t> is an easy way to categorize study materials.</a:t>
            </a:r>
          </a:p>
        </p:txBody>
      </p:sp>
    </p:spTree>
    <p:extLst>
      <p:ext uri="{BB962C8B-B14F-4D97-AF65-F5344CB8AC3E}">
        <p14:creationId xmlns:p14="http://schemas.microsoft.com/office/powerpoint/2010/main" val="360755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70886C-1D17-9171-697E-D5B6A651C1FB}"/>
              </a:ext>
            </a:extLst>
          </p:cNvPr>
          <p:cNvSpPr>
            <a:spLocks noGrp="1"/>
          </p:cNvSpPr>
          <p:nvPr>
            <p:ph type="title"/>
          </p:nvPr>
        </p:nvSpPr>
        <p:spPr>
          <a:xfrm>
            <a:off x="838200" y="365125"/>
            <a:ext cx="10515600" cy="1325563"/>
          </a:xfrm>
        </p:spPr>
        <p:txBody>
          <a:bodyPr>
            <a:normAutofit/>
          </a:bodyPr>
          <a:lstStyle/>
          <a:p>
            <a:r>
              <a:rPr lang="en-US" sz="5400"/>
              <a:t>SWOT Analysis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D83316-F97A-9352-2BDB-9197CCC51FC5}"/>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US" sz="1200"/>
              <a:t>Strengths:</a:t>
            </a:r>
          </a:p>
          <a:p>
            <a:r>
              <a:rPr lang="en-US" sz="1200" err="1"/>
              <a:t>MuseBoard</a:t>
            </a:r>
            <a:r>
              <a:rPr lang="en-US" sz="1200"/>
              <a:t> is a comprehensive tool that combines multiple functionalities like notetaking, visual organizational, scheduling, ability to add pictures or links, etc. This allows us to appeal to a diverse crowd of users like researchers, artists, students, teachers, and project managers.</a:t>
            </a:r>
          </a:p>
          <a:p>
            <a:r>
              <a:rPr lang="en-US" sz="1200"/>
              <a:t>The visual elements of our product attract visual learners who appreciate engaging and dynamic organizational tools.</a:t>
            </a:r>
          </a:p>
          <a:p>
            <a:r>
              <a:rPr lang="en-US" sz="1200"/>
              <a:t>The flexibility of our product allows users to use our product in a way that suits them best. The versatility of our product allows anyone to use it.</a:t>
            </a:r>
          </a:p>
          <a:p>
            <a:pPr marL="0" indent="0">
              <a:buNone/>
            </a:pPr>
            <a:r>
              <a:rPr lang="en-US" sz="1200"/>
              <a:t>Weaknesses:</a:t>
            </a:r>
          </a:p>
          <a:p>
            <a:r>
              <a:rPr lang="en-US" sz="1200"/>
              <a:t>There are many products like </a:t>
            </a:r>
            <a:r>
              <a:rPr lang="en-US" sz="1200" err="1"/>
              <a:t>MuseBoard</a:t>
            </a:r>
            <a:r>
              <a:rPr lang="en-US" sz="1200"/>
              <a:t> that are more established and with more features than </a:t>
            </a:r>
            <a:r>
              <a:rPr lang="en-US" sz="1200" err="1"/>
              <a:t>MuseBoard</a:t>
            </a:r>
            <a:r>
              <a:rPr lang="en-US" sz="1200"/>
              <a:t>. This isn’t exactly an untapped market.</a:t>
            </a:r>
          </a:p>
          <a:p>
            <a:r>
              <a:rPr lang="en-US" sz="1200"/>
              <a:t>As a new competitor in the market, we would need to invest and spend on marketing, which is difficult and requires expertise.</a:t>
            </a:r>
          </a:p>
          <a:p>
            <a:r>
              <a:rPr lang="en-US" sz="1200"/>
              <a:t>Our product might be too complex or overwhelming for some users to work with.</a:t>
            </a:r>
          </a:p>
          <a:p>
            <a:pPr marL="0" indent="0">
              <a:buNone/>
            </a:pPr>
            <a:r>
              <a:rPr lang="en-US" sz="1200"/>
              <a:t>Opportunities</a:t>
            </a:r>
          </a:p>
          <a:p>
            <a:r>
              <a:rPr lang="en-US" sz="1200"/>
              <a:t>With the rise of remote work and digital nomadism, there’s a growing demand for digital productivity tools that facilitate online collaboration and organization.</a:t>
            </a:r>
          </a:p>
          <a:p>
            <a:r>
              <a:rPr lang="en-US" sz="1200"/>
              <a:t>As digital tools become more accessible, new segments of users, such as older adults and younger students, are increasingly adopting these technologies.</a:t>
            </a:r>
          </a:p>
          <a:p>
            <a:r>
              <a:rPr lang="en-US" sz="1200"/>
              <a:t>Opportunities exist to integrate with other platforms like Google Workspace, Microsoft Teams, or Slack, which could enhance usability and expand the user base.</a:t>
            </a:r>
          </a:p>
          <a:p>
            <a:endParaRPr lang="en-US" sz="1200"/>
          </a:p>
        </p:txBody>
      </p:sp>
    </p:spTree>
    <p:extLst>
      <p:ext uri="{BB962C8B-B14F-4D97-AF65-F5344CB8AC3E}">
        <p14:creationId xmlns:p14="http://schemas.microsoft.com/office/powerpoint/2010/main" val="2959928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13478-E161-A53C-4819-38C17A22E95B}"/>
              </a:ext>
            </a:extLst>
          </p:cNvPr>
          <p:cNvSpPr>
            <a:spLocks noGrp="1"/>
          </p:cNvSpPr>
          <p:nvPr>
            <p:ph type="title"/>
          </p:nvPr>
        </p:nvSpPr>
        <p:spPr>
          <a:xfrm>
            <a:off x="630936" y="640080"/>
            <a:ext cx="4818888" cy="1481328"/>
          </a:xfrm>
        </p:spPr>
        <p:txBody>
          <a:bodyPr anchor="b">
            <a:normAutofit/>
          </a:bodyPr>
          <a:lstStyle/>
          <a:p>
            <a:r>
              <a:rPr lang="en-US" sz="5400"/>
              <a:t>KANO Model</a:t>
            </a:r>
          </a:p>
        </p:txBody>
      </p:sp>
      <p:sp>
        <p:nvSpPr>
          <p:cNvPr id="1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AADD64C-9CE8-FFCD-C984-7994909CE35F}"/>
              </a:ext>
            </a:extLst>
          </p:cNvPr>
          <p:cNvSpPr>
            <a:spLocks noGrp="1"/>
          </p:cNvSpPr>
          <p:nvPr>
            <p:ph idx="1"/>
          </p:nvPr>
        </p:nvSpPr>
        <p:spPr>
          <a:xfrm>
            <a:off x="630936" y="2660904"/>
            <a:ext cx="4818888" cy="3547872"/>
          </a:xfrm>
        </p:spPr>
        <p:txBody>
          <a:bodyPr anchor="t">
            <a:normAutofit/>
          </a:bodyPr>
          <a:lstStyle/>
          <a:p>
            <a:pPr marL="0" indent="0">
              <a:buNone/>
            </a:pPr>
            <a:r>
              <a:rPr lang="en-US" sz="2200"/>
              <a:t>We put our product in the quadrant between customer satisfaction and expectations met because our users really liked our product, but wanted more features or disliked one aspect of the layout and we met all our expectations, but did not exceed them. There even still are some features that could be implemented in the future.</a:t>
            </a:r>
          </a:p>
        </p:txBody>
      </p:sp>
      <p:pic>
        <p:nvPicPr>
          <p:cNvPr id="7" name="Picture 6" descr="A diagram of a customer satisfaction&#10;&#10;Description automatically generated">
            <a:extLst>
              <a:ext uri="{FF2B5EF4-FFF2-40B4-BE49-F238E27FC236}">
                <a16:creationId xmlns:a16="http://schemas.microsoft.com/office/drawing/2014/main" id="{7A7F8059-6DF5-C508-A208-B741379D9E7D}"/>
              </a:ext>
            </a:extLst>
          </p:cNvPr>
          <p:cNvPicPr>
            <a:picLocks noChangeAspect="1"/>
          </p:cNvPicPr>
          <p:nvPr/>
        </p:nvPicPr>
        <p:blipFill>
          <a:blip r:embed="rId2">
            <a:extLst>
              <a:ext uri="{28A0092B-C50C-407E-A947-70E740481C1C}">
                <a14:useLocalDpi xmlns:a14="http://schemas.microsoft.com/office/drawing/2010/main" val="0"/>
              </a:ext>
            </a:extLst>
          </a:blip>
          <a:srcRect l="1737" t="4304"/>
          <a:stretch/>
        </p:blipFill>
        <p:spPr>
          <a:xfrm>
            <a:off x="6099048" y="2173010"/>
            <a:ext cx="5458968" cy="2511979"/>
          </a:xfrm>
          <a:prstGeom prst="rect">
            <a:avLst/>
          </a:prstGeom>
        </p:spPr>
      </p:pic>
    </p:spTree>
    <p:extLst>
      <p:ext uri="{BB962C8B-B14F-4D97-AF65-F5344CB8AC3E}">
        <p14:creationId xmlns:p14="http://schemas.microsoft.com/office/powerpoint/2010/main" val="2890161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172C1-C772-D24A-4DAE-1842C3018968}"/>
              </a:ext>
            </a:extLst>
          </p:cNvPr>
          <p:cNvSpPr>
            <a:spLocks noGrp="1"/>
          </p:cNvSpPr>
          <p:nvPr>
            <p:ph type="title"/>
          </p:nvPr>
        </p:nvSpPr>
        <p:spPr>
          <a:xfrm>
            <a:off x="175260" y="182245"/>
            <a:ext cx="10515600" cy="755015"/>
          </a:xfrm>
        </p:spPr>
        <p:txBody>
          <a:bodyPr/>
          <a:lstStyle/>
          <a:p>
            <a:r>
              <a:rPr lang="en-US"/>
              <a:t>Business Model Canvas</a:t>
            </a:r>
          </a:p>
        </p:txBody>
      </p:sp>
      <p:graphicFrame>
        <p:nvGraphicFramePr>
          <p:cNvPr id="4" name="Content Placeholder 3">
            <a:extLst>
              <a:ext uri="{FF2B5EF4-FFF2-40B4-BE49-F238E27FC236}">
                <a16:creationId xmlns:a16="http://schemas.microsoft.com/office/drawing/2014/main" id="{6E95F3AE-920A-04D2-7781-9767AD6B4042}"/>
              </a:ext>
            </a:extLst>
          </p:cNvPr>
          <p:cNvGraphicFramePr>
            <a:graphicFrameLocks noGrp="1"/>
          </p:cNvGraphicFramePr>
          <p:nvPr>
            <p:ph idx="1"/>
            <p:extLst>
              <p:ext uri="{D42A27DB-BD31-4B8C-83A1-F6EECF244321}">
                <p14:modId xmlns:p14="http://schemas.microsoft.com/office/powerpoint/2010/main" val="184110660"/>
              </p:ext>
            </p:extLst>
          </p:nvPr>
        </p:nvGraphicFramePr>
        <p:xfrm>
          <a:off x="335280" y="895139"/>
          <a:ext cx="11586210" cy="5817848"/>
        </p:xfrm>
        <a:graphic>
          <a:graphicData uri="http://schemas.openxmlformats.org/drawingml/2006/table">
            <a:tbl>
              <a:tblPr firstRow="1" bandRow="1">
                <a:tableStyleId>{5C22544A-7EE6-4342-B048-85BDC9FD1C3A}</a:tableStyleId>
              </a:tblPr>
              <a:tblGrid>
                <a:gridCol w="2317242">
                  <a:extLst>
                    <a:ext uri="{9D8B030D-6E8A-4147-A177-3AD203B41FA5}">
                      <a16:colId xmlns:a16="http://schemas.microsoft.com/office/drawing/2014/main" val="3338811022"/>
                    </a:ext>
                  </a:extLst>
                </a:gridCol>
                <a:gridCol w="2317242">
                  <a:extLst>
                    <a:ext uri="{9D8B030D-6E8A-4147-A177-3AD203B41FA5}">
                      <a16:colId xmlns:a16="http://schemas.microsoft.com/office/drawing/2014/main" val="3571510597"/>
                    </a:ext>
                  </a:extLst>
                </a:gridCol>
                <a:gridCol w="1217392">
                  <a:extLst>
                    <a:ext uri="{9D8B030D-6E8A-4147-A177-3AD203B41FA5}">
                      <a16:colId xmlns:a16="http://schemas.microsoft.com/office/drawing/2014/main" val="1754136724"/>
                    </a:ext>
                  </a:extLst>
                </a:gridCol>
                <a:gridCol w="1099850">
                  <a:extLst>
                    <a:ext uri="{9D8B030D-6E8A-4147-A177-3AD203B41FA5}">
                      <a16:colId xmlns:a16="http://schemas.microsoft.com/office/drawing/2014/main" val="1158753118"/>
                    </a:ext>
                  </a:extLst>
                </a:gridCol>
                <a:gridCol w="2317242">
                  <a:extLst>
                    <a:ext uri="{9D8B030D-6E8A-4147-A177-3AD203B41FA5}">
                      <a16:colId xmlns:a16="http://schemas.microsoft.com/office/drawing/2014/main" val="3572862967"/>
                    </a:ext>
                  </a:extLst>
                </a:gridCol>
                <a:gridCol w="2317242">
                  <a:extLst>
                    <a:ext uri="{9D8B030D-6E8A-4147-A177-3AD203B41FA5}">
                      <a16:colId xmlns:a16="http://schemas.microsoft.com/office/drawing/2014/main" val="996163428"/>
                    </a:ext>
                  </a:extLst>
                </a:gridCol>
              </a:tblGrid>
              <a:tr h="2490095">
                <a:tc rowSpan="2">
                  <a:txBody>
                    <a:bodyPr/>
                    <a:lstStyle/>
                    <a:p>
                      <a:r>
                        <a:rPr lang="en-US" b="1">
                          <a:solidFill>
                            <a:schemeClr val="tx1"/>
                          </a:solidFill>
                        </a:rPr>
                        <a:t>Key Partnerships</a:t>
                      </a:r>
                    </a:p>
                    <a:p>
                      <a:endParaRPr lang="en-US" b="0">
                        <a:solidFill>
                          <a:schemeClr val="tx1"/>
                        </a:solidFill>
                      </a:endParaRPr>
                    </a:p>
                    <a:p>
                      <a:r>
                        <a:rPr lang="en-US" b="0">
                          <a:solidFill>
                            <a:schemeClr val="tx1"/>
                          </a:solidFill>
                        </a:rPr>
                        <a:t>In the future, we could work with companies like Google Workspace, Microsoft Teams, or Slack, which could enhance usability and expand the user 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a:solidFill>
                            <a:schemeClr val="tx1"/>
                          </a:solidFill>
                        </a:rPr>
                        <a:t>Key Activities</a:t>
                      </a:r>
                    </a:p>
                    <a:p>
                      <a:endParaRPr lang="en-US" b="1">
                        <a:solidFill>
                          <a:schemeClr val="tx1"/>
                        </a:solidFill>
                      </a:endParaRPr>
                    </a:p>
                    <a:p>
                      <a:r>
                        <a:rPr lang="en-US" b="0">
                          <a:solidFill>
                            <a:schemeClr val="tx1"/>
                          </a:solidFill>
                        </a:rPr>
                        <a:t>Type text, insert images, gifs, links, and draw.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gridSpan="2">
                  <a:txBody>
                    <a:bodyPr/>
                    <a:lstStyle/>
                    <a:p>
                      <a:r>
                        <a:rPr lang="en-US" b="1">
                          <a:solidFill>
                            <a:schemeClr val="tx1"/>
                          </a:solidFill>
                        </a:rPr>
                        <a:t>Value Proposition</a:t>
                      </a:r>
                    </a:p>
                    <a:p>
                      <a:endParaRPr lang="en-US" b="1">
                        <a:solidFill>
                          <a:schemeClr val="tx1"/>
                        </a:solidFill>
                      </a:endParaRPr>
                    </a:p>
                    <a:p>
                      <a:r>
                        <a:rPr lang="en-US" b="0">
                          <a:solidFill>
                            <a:schemeClr val="tx1"/>
                          </a:solidFill>
                        </a:rPr>
                        <a:t>A comprehensive, easy, and accessible way of notetaking that isn’t overcomplicated. Combination of text and media allow users can express themselves freely.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endParaRPr lang="en-US"/>
                    </a:p>
                  </a:txBody>
                  <a:tcPr/>
                </a:tc>
                <a:tc>
                  <a:txBody>
                    <a:bodyPr/>
                    <a:lstStyle/>
                    <a:p>
                      <a:r>
                        <a:rPr lang="en-US" b="1">
                          <a:solidFill>
                            <a:schemeClr val="tx1"/>
                          </a:solidFill>
                        </a:rPr>
                        <a:t>Customer Relationships</a:t>
                      </a:r>
                    </a:p>
                    <a:p>
                      <a:r>
                        <a:rPr lang="en-US" b="0">
                          <a:solidFill>
                            <a:schemeClr val="tx1"/>
                          </a:solidFill>
                        </a:rPr>
                        <a:t>Our customers can access our product via GitHub and either build off our product or give suggestions for future installments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r>
                        <a:rPr lang="en-US" b="1">
                          <a:solidFill>
                            <a:schemeClr val="tx1"/>
                          </a:solidFill>
                        </a:rPr>
                        <a:t>Customer Segments</a:t>
                      </a:r>
                    </a:p>
                    <a:p>
                      <a:endParaRPr lang="en-US" b="1">
                        <a:solidFill>
                          <a:schemeClr val="tx1"/>
                        </a:solidFill>
                      </a:endParaRPr>
                    </a:p>
                    <a:p>
                      <a:r>
                        <a:rPr lang="en-US" b="0">
                          <a:solidFill>
                            <a:schemeClr val="tx1"/>
                          </a:solidFill>
                        </a:rPr>
                        <a:t>Researchers, artists, organized individuals, students, teachers, and project managers. Anybody who has a computer can use our app.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4943115"/>
                  </a:ext>
                </a:extLst>
              </a:tr>
              <a:tr h="168970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a:solidFill>
                            <a:schemeClr val="tx1"/>
                          </a:solidFill>
                        </a:rPr>
                        <a:t>Key Resources</a:t>
                      </a:r>
                    </a:p>
                    <a:p>
                      <a:endParaRPr lang="en-US" b="1">
                        <a:solidFill>
                          <a:schemeClr val="tx1"/>
                        </a:solidFill>
                      </a:endParaRPr>
                    </a:p>
                    <a:p>
                      <a:r>
                        <a:rPr lang="en-US" sz="1800" b="0" i="0" kern="1200">
                          <a:solidFill>
                            <a:schemeClr val="dk1"/>
                          </a:solidFill>
                          <a:effectLst/>
                          <a:latin typeface="+mn-lt"/>
                          <a:ea typeface="+mn-ea"/>
                          <a:cs typeface="+mn-cs"/>
                        </a:rPr>
                        <a:t>Node.js, Npm, Electron, and JavaScript</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vMerge="1">
                  <a:txBody>
                    <a:bodyPr/>
                    <a:lstStyle/>
                    <a:p>
                      <a:endParaRPr lang="en-US"/>
                    </a:p>
                  </a:txBody>
                  <a:tcPr/>
                </a:tc>
                <a:tc>
                  <a:txBody>
                    <a:bodyPr/>
                    <a:lstStyle/>
                    <a:p>
                      <a:r>
                        <a:rPr lang="en-US" b="1">
                          <a:solidFill>
                            <a:schemeClr val="tx1"/>
                          </a:solidFill>
                        </a:rPr>
                        <a:t>Channels</a:t>
                      </a:r>
                    </a:p>
                    <a:p>
                      <a:r>
                        <a:rPr lang="en-US" b="0">
                          <a:solidFill>
                            <a:schemeClr val="tx1"/>
                          </a:solidFill>
                        </a:rPr>
                        <a:t>Our channels would most likely be through word of mouth or recommendation.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62145524"/>
                  </a:ext>
                </a:extLst>
              </a:tr>
              <a:tr h="1520168">
                <a:tc gridSpan="3">
                  <a:txBody>
                    <a:bodyPr/>
                    <a:lstStyle/>
                    <a:p>
                      <a:r>
                        <a:rPr lang="en-US" b="1">
                          <a:solidFill>
                            <a:schemeClr val="tx1"/>
                          </a:solidFill>
                        </a:rPr>
                        <a:t>Cost Structure</a:t>
                      </a:r>
                      <a:endParaRPr lang="en-US" b="0">
                        <a:solidFill>
                          <a:schemeClr val="tx1"/>
                        </a:solidFill>
                      </a:endParaRPr>
                    </a:p>
                    <a:p>
                      <a:r>
                        <a:rPr lang="en-US" b="0">
                          <a:solidFill>
                            <a:schemeClr val="tx1"/>
                          </a:solidFill>
                        </a:rPr>
                        <a:t>The most expensive part of our project was most likely time. All of our goals are/were achievable through many means of technology accessible to us, so our biggest constraint was time.</a:t>
                      </a:r>
                      <a:endParaRPr 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r>
                        <a:rPr lang="en-US" b="1">
                          <a:solidFill>
                            <a:schemeClr val="tx1"/>
                          </a:solidFill>
                        </a:rPr>
                        <a:t>Revenue</a:t>
                      </a:r>
                    </a:p>
                    <a:p>
                      <a:endParaRPr lang="en-US" b="1">
                        <a:solidFill>
                          <a:schemeClr val="tx1"/>
                        </a:solidFill>
                      </a:endParaRPr>
                    </a:p>
                    <a:p>
                      <a:r>
                        <a:rPr lang="en-US" b="0">
                          <a:solidFill>
                            <a:schemeClr val="tx1"/>
                          </a:solidFill>
                        </a:rPr>
                        <a:t>We would not see revenue with out product because all of the tools we used are available to the general public.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11328756"/>
                  </a:ext>
                </a:extLst>
              </a:tr>
            </a:tbl>
          </a:graphicData>
        </a:graphic>
      </p:graphicFrame>
    </p:spTree>
    <p:extLst>
      <p:ext uri="{BB962C8B-B14F-4D97-AF65-F5344CB8AC3E}">
        <p14:creationId xmlns:p14="http://schemas.microsoft.com/office/powerpoint/2010/main" val="3127937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032C6747AB88459AA1E0526E791241" ma:contentTypeVersion="15" ma:contentTypeDescription="Create a new document." ma:contentTypeScope="" ma:versionID="94db66091844d0cb280ec5f4e082d542">
  <xsd:schema xmlns:xsd="http://www.w3.org/2001/XMLSchema" xmlns:xs="http://www.w3.org/2001/XMLSchema" xmlns:p="http://schemas.microsoft.com/office/2006/metadata/properties" xmlns:ns3="1c3195ef-f8c4-4d33-a8a8-190a0f84e103" xmlns:ns4="e6d28e58-a04a-40d6-8220-5e3b893805a6" targetNamespace="http://schemas.microsoft.com/office/2006/metadata/properties" ma:root="true" ma:fieldsID="b1ab4b244bb6b6d06b6cfd3c75fbfbef" ns3:_="" ns4:_="">
    <xsd:import namespace="1c3195ef-f8c4-4d33-a8a8-190a0f84e103"/>
    <xsd:import namespace="e6d28e58-a04a-40d6-8220-5e3b893805a6"/>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bjectDetectorVersions" minOccurs="0"/>
                <xsd:element ref="ns3:MediaServiceOCR" minOccurs="0"/>
                <xsd:element ref="ns3:MediaServiceDateTaken" minOccurs="0"/>
                <xsd:element ref="ns3:MediaLengthInSecond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c3195ef-f8c4-4d33-a8a8-190a0f84e1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6d28e58-a04a-40d6-8220-5e3b893805a6"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1c3195ef-f8c4-4d33-a8a8-190a0f84e103" xsi:nil="true"/>
  </documentManagement>
</p:properties>
</file>

<file path=customXml/itemProps1.xml><?xml version="1.0" encoding="utf-8"?>
<ds:datastoreItem xmlns:ds="http://schemas.openxmlformats.org/officeDocument/2006/customXml" ds:itemID="{10C7B866-E8BD-486C-B5CA-AC0EDEE20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c3195ef-f8c4-4d33-a8a8-190a0f84e103"/>
    <ds:schemaRef ds:uri="e6d28e58-a04a-40d6-8220-5e3b893805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30EBDF6-CAD6-4AA8-B533-6A546C6BB769}">
  <ds:schemaRefs>
    <ds:schemaRef ds:uri="http://schemas.microsoft.com/sharepoint/v3/contenttype/forms"/>
  </ds:schemaRefs>
</ds:datastoreItem>
</file>

<file path=customXml/itemProps3.xml><?xml version="1.0" encoding="utf-8"?>
<ds:datastoreItem xmlns:ds="http://schemas.openxmlformats.org/officeDocument/2006/customXml" ds:itemID="{942B0A89-0DAF-4399-82DB-F9E3B6911E7D}">
  <ds:schemaRefs>
    <ds:schemaRef ds:uri="http://www.w3.org/XML/1998/namespace"/>
    <ds:schemaRef ds:uri="http://purl.org/dc/dcmitype/"/>
    <ds:schemaRef ds:uri="1c3195ef-f8c4-4d33-a8a8-190a0f84e103"/>
    <ds:schemaRef ds:uri="http://schemas.microsoft.com/office/2006/documentManagement/types"/>
    <ds:schemaRef ds:uri="http://schemas.microsoft.com/office/infopath/2007/PartnerControls"/>
    <ds:schemaRef ds:uri="http://schemas.openxmlformats.org/package/2006/metadata/core-properties"/>
    <ds:schemaRef ds:uri="e6d28e58-a04a-40d6-8220-5e3b893805a6"/>
    <ds:schemaRef ds:uri="http://schemas.microsoft.com/office/2006/metadata/properties"/>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203</TotalTime>
  <Words>2204</Words>
  <Application>Microsoft Office PowerPoint</Application>
  <PresentationFormat>Widescreen</PresentationFormat>
  <Paragraphs>135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Courier New</vt:lpstr>
      <vt:lpstr>Office Theme</vt:lpstr>
      <vt:lpstr>MuseBoard</vt:lpstr>
      <vt:lpstr>Golden Pitch</vt:lpstr>
      <vt:lpstr>Customer Personas</vt:lpstr>
      <vt:lpstr>Customer Personas cont.</vt:lpstr>
      <vt:lpstr>Customer Personas cont.</vt:lpstr>
      <vt:lpstr>Customer Personas cont.</vt:lpstr>
      <vt:lpstr>SWOT Analysis</vt:lpstr>
      <vt:lpstr>KANO Model</vt:lpstr>
      <vt:lpstr>Business Model Canvas</vt:lpstr>
      <vt:lpstr>Value Proposition</vt:lpstr>
      <vt:lpstr>Technology Readiness Scale</vt:lpstr>
      <vt:lpstr>First Round of Prototyping</vt:lpstr>
      <vt:lpstr>Second Round of Prototyping</vt:lpstr>
      <vt:lpstr>Third Round of Prototyping</vt:lpstr>
      <vt:lpstr>Our Plan Moving Forward</vt:lpstr>
      <vt:lpstr>What Do We Need to Test Next?</vt:lpstr>
      <vt:lpstr>Prototype Development and Feasibility</vt:lpstr>
      <vt:lpstr>Real-Life Pursuit</vt:lpstr>
      <vt:lpstr>What have we learned from this course?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Alli Garcia</dc:creator>
  <cp:lastModifiedBy>Alli Garcia</cp:lastModifiedBy>
  <cp:revision>3</cp:revision>
  <dcterms:created xsi:type="dcterms:W3CDTF">2024-12-11T00:28:18Z</dcterms:created>
  <dcterms:modified xsi:type="dcterms:W3CDTF">2024-12-11T03:53:14Z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0x01010004032C6747AB88459AA1E0526E791241</vt:lpwstr>
  </property>
</Properties>
</file>