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Oswald Bold" charset="1" panose="00000800000000000000"/>
      <p:regular r:id="rId20"/>
    </p:embeddedFont>
    <p:embeddedFont>
      <p:font typeface="Montserrat Classic Bold" charset="1" panose="00000800000000000000"/>
      <p:regular r:id="rId21"/>
    </p:embeddedFont>
    <p:embeddedFont>
      <p:font typeface="DM Sans"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5249598"/>
            <a:ext cx="9815307" cy="2161516"/>
          </a:xfrm>
          <a:prstGeom prst="rect">
            <a:avLst/>
          </a:prstGeom>
        </p:spPr>
        <p:txBody>
          <a:bodyPr anchor="t" rtlCol="false" tIns="0" lIns="0" bIns="0" rIns="0">
            <a:spAutoFit/>
          </a:bodyPr>
          <a:lstStyle/>
          <a:p>
            <a:pPr algn="ctr">
              <a:lnSpc>
                <a:spcPts val="17693"/>
              </a:lnSpc>
            </a:pPr>
            <a:r>
              <a:rPr lang="en-US" b="true" sz="12821" spc="1256">
                <a:solidFill>
                  <a:srgbClr val="231F20"/>
                </a:solidFill>
                <a:latin typeface="Oswald Bold"/>
                <a:ea typeface="Oswald Bold"/>
                <a:cs typeface="Oswald Bold"/>
                <a:sym typeface="Oswald Bold"/>
              </a:rPr>
              <a:t>ANALYTICS</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PROJECT ON </a:t>
            </a:r>
          </a:p>
        </p:txBody>
      </p:sp>
      <p:sp>
        <p:nvSpPr>
          <p:cNvPr name="TextBox 10" id="10"/>
          <p:cNvSpPr txBox="true"/>
          <p:nvPr/>
        </p:nvSpPr>
        <p:spPr>
          <a:xfrm rot="0">
            <a:off x="-659842" y="7598165"/>
            <a:ext cx="12848809" cy="441638"/>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CHIRAG SHARMA</a:t>
            </a:r>
          </a:p>
        </p:txBody>
      </p:sp>
      <p:sp>
        <p:nvSpPr>
          <p:cNvPr name="TextBox 11" id="11"/>
          <p:cNvSpPr txBox="true"/>
          <p:nvPr/>
        </p:nvSpPr>
        <p:spPr>
          <a:xfrm rot="0">
            <a:off x="10160201" y="345093"/>
            <a:ext cx="12848809" cy="441638"/>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ANP-C9180</a:t>
            </a:r>
          </a:p>
        </p:txBody>
      </p:sp>
      <p:sp>
        <p:nvSpPr>
          <p:cNvPr name="TextBox 12" id="12"/>
          <p:cNvSpPr txBox="true"/>
          <p:nvPr/>
        </p:nvSpPr>
        <p:spPr>
          <a:xfrm rot="0">
            <a:off x="6535437" y="7598165"/>
            <a:ext cx="12848809" cy="441638"/>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AF0438100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782524" y="-3706859"/>
            <a:ext cx="7225005" cy="7413718"/>
          </a:xfrm>
          <a:custGeom>
            <a:avLst/>
            <a:gdLst/>
            <a:ahLst/>
            <a:cxnLst/>
            <a:rect r="r" b="b" t="t" l="l"/>
            <a:pathLst>
              <a:path h="7413718" w="7225005">
                <a:moveTo>
                  <a:pt x="0" y="0"/>
                </a:moveTo>
                <a:lnTo>
                  <a:pt x="7225006" y="0"/>
                </a:lnTo>
                <a:lnTo>
                  <a:pt x="7225006" y="7413718"/>
                </a:lnTo>
                <a:lnTo>
                  <a:pt x="0" y="74137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27178" y="74937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862304" y="3433287"/>
            <a:ext cx="7409507" cy="4894601"/>
          </a:xfrm>
          <a:custGeom>
            <a:avLst/>
            <a:gdLst/>
            <a:ahLst/>
            <a:cxnLst/>
            <a:rect r="r" b="b" t="t" l="l"/>
            <a:pathLst>
              <a:path h="4894601" w="7409507">
                <a:moveTo>
                  <a:pt x="0" y="0"/>
                </a:moveTo>
                <a:lnTo>
                  <a:pt x="7409506" y="0"/>
                </a:lnTo>
                <a:lnTo>
                  <a:pt x="7409506" y="4894602"/>
                </a:lnTo>
                <a:lnTo>
                  <a:pt x="0" y="4894602"/>
                </a:lnTo>
                <a:lnTo>
                  <a:pt x="0" y="0"/>
                </a:lnTo>
                <a:close/>
              </a:path>
            </a:pathLst>
          </a:custGeom>
          <a:blipFill>
            <a:blip r:embed="rId5"/>
            <a:stretch>
              <a:fillRect l="0" t="0" r="0" b="0"/>
            </a:stretch>
          </a:blipFill>
        </p:spPr>
      </p:sp>
      <p:sp>
        <p:nvSpPr>
          <p:cNvPr name="TextBox 6" id="6"/>
          <p:cNvSpPr txBox="true"/>
          <p:nvPr/>
        </p:nvSpPr>
        <p:spPr>
          <a:xfrm rot="0">
            <a:off x="1028700" y="414563"/>
            <a:ext cx="7416941" cy="1190647"/>
          </a:xfrm>
          <a:prstGeom prst="rect">
            <a:avLst/>
          </a:prstGeom>
        </p:spPr>
        <p:txBody>
          <a:bodyPr anchor="t" rtlCol="false" tIns="0" lIns="0" bIns="0" rIns="0">
            <a:spAutoFit/>
          </a:bodyPr>
          <a:lstStyle/>
          <a:p>
            <a:pPr algn="l">
              <a:lnSpc>
                <a:spcPts val="9773"/>
              </a:lnSpc>
            </a:pPr>
            <a:r>
              <a:rPr lang="en-US" b="true" sz="7082" spc="694">
                <a:solidFill>
                  <a:srgbClr val="231F20"/>
                </a:solidFill>
                <a:latin typeface="Oswald Bold"/>
                <a:ea typeface="Oswald Bold"/>
                <a:cs typeface="Oswald Bold"/>
                <a:sym typeface="Oswald Bold"/>
              </a:rPr>
              <a:t>PART NO 2</a:t>
            </a:r>
          </a:p>
        </p:txBody>
      </p:sp>
      <p:sp>
        <p:nvSpPr>
          <p:cNvPr name="TextBox 7" id="7"/>
          <p:cNvSpPr txBox="true"/>
          <p:nvPr/>
        </p:nvSpPr>
        <p:spPr>
          <a:xfrm rot="0">
            <a:off x="1028700" y="2227489"/>
            <a:ext cx="14715649" cy="485918"/>
          </a:xfrm>
          <a:prstGeom prst="rect">
            <a:avLst/>
          </a:prstGeom>
        </p:spPr>
        <p:txBody>
          <a:bodyPr anchor="t" rtlCol="false" tIns="0" lIns="0" bIns="0" rIns="0">
            <a:spAutoFit/>
          </a:bodyPr>
          <a:lstStyle/>
          <a:p>
            <a:pPr algn="ctr" marL="0" indent="0" lvl="0">
              <a:lnSpc>
                <a:spcPts val="4016"/>
              </a:lnSpc>
              <a:spcBef>
                <a:spcPct val="0"/>
              </a:spcBef>
            </a:pPr>
            <a:r>
              <a:rPr lang="en-US" sz="2910" spc="285">
                <a:solidFill>
                  <a:srgbClr val="231F20"/>
                </a:solidFill>
                <a:latin typeface="DM Sans"/>
                <a:ea typeface="DM Sans"/>
                <a:cs typeface="DM Sans"/>
                <a:sym typeface="DM Sans"/>
              </a:rPr>
              <a:t>Task 2. Visual representation of expenses against different categories</a:t>
            </a:r>
          </a:p>
        </p:txBody>
      </p:sp>
      <p:sp>
        <p:nvSpPr>
          <p:cNvPr name="TextBox 8" id="8"/>
          <p:cNvSpPr txBox="true"/>
          <p:nvPr/>
        </p:nvSpPr>
        <p:spPr>
          <a:xfrm rot="0">
            <a:off x="1028700" y="1606113"/>
            <a:ext cx="7538550" cy="429808"/>
          </a:xfrm>
          <a:prstGeom prst="rect">
            <a:avLst/>
          </a:prstGeom>
        </p:spPr>
        <p:txBody>
          <a:bodyPr anchor="t" rtlCol="false" tIns="0" lIns="0" bIns="0" rIns="0">
            <a:spAutoFit/>
          </a:bodyPr>
          <a:lstStyle/>
          <a:p>
            <a:pPr algn="l">
              <a:lnSpc>
                <a:spcPts val="3586"/>
              </a:lnSpc>
            </a:pPr>
            <a:r>
              <a:rPr lang="en-US" sz="2598" spc="254">
                <a:solidFill>
                  <a:srgbClr val="231F20"/>
                </a:solidFill>
                <a:latin typeface="DM Sans"/>
                <a:ea typeface="DM Sans"/>
                <a:cs typeface="DM Sans"/>
                <a:sym typeface="DM Sans"/>
              </a:rPr>
              <a:t> EXPENSE DETAILS FOR 6 MONTHS</a:t>
            </a:r>
          </a:p>
        </p:txBody>
      </p:sp>
      <p:sp>
        <p:nvSpPr>
          <p:cNvPr name="TextBox 9" id="9"/>
          <p:cNvSpPr txBox="true"/>
          <p:nvPr/>
        </p:nvSpPr>
        <p:spPr>
          <a:xfrm rot="0">
            <a:off x="1181100" y="3385662"/>
            <a:ext cx="7386150" cy="1959172"/>
          </a:xfrm>
          <a:prstGeom prst="rect">
            <a:avLst/>
          </a:prstGeom>
        </p:spPr>
        <p:txBody>
          <a:bodyPr anchor="t" rtlCol="false" tIns="0" lIns="0" bIns="0" rIns="0">
            <a:spAutoFit/>
          </a:bodyPr>
          <a:lstStyle/>
          <a:p>
            <a:pPr algn="l" marL="600484" indent="-300242" lvl="1">
              <a:lnSpc>
                <a:spcPts val="3838"/>
              </a:lnSpc>
              <a:buFont typeface="Arial"/>
              <a:buChar char="•"/>
            </a:pPr>
            <a:r>
              <a:rPr lang="en-US" sz="2781" spc="272">
                <a:solidFill>
                  <a:srgbClr val="231F20"/>
                </a:solidFill>
                <a:latin typeface="DM Sans"/>
                <a:ea typeface="DM Sans"/>
                <a:cs typeface="DM Sans"/>
                <a:sym typeface="DM Sans"/>
              </a:rPr>
              <a:t>Nitin has huge sume amount wasted in the shopping , entertainment.</a:t>
            </a:r>
          </a:p>
          <a:p>
            <a:pPr algn="l">
              <a:lnSpc>
                <a:spcPts val="4173"/>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782524" y="-3706859"/>
            <a:ext cx="7225005" cy="7413718"/>
          </a:xfrm>
          <a:custGeom>
            <a:avLst/>
            <a:gdLst/>
            <a:ahLst/>
            <a:cxnLst/>
            <a:rect r="r" b="b" t="t" l="l"/>
            <a:pathLst>
              <a:path h="7413718" w="7225005">
                <a:moveTo>
                  <a:pt x="0" y="0"/>
                </a:moveTo>
                <a:lnTo>
                  <a:pt x="7225006" y="0"/>
                </a:lnTo>
                <a:lnTo>
                  <a:pt x="7225006" y="7413718"/>
                </a:lnTo>
                <a:lnTo>
                  <a:pt x="0" y="74137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27178" y="74937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581489" y="2994596"/>
            <a:ext cx="4856108" cy="6959837"/>
          </a:xfrm>
          <a:custGeom>
            <a:avLst/>
            <a:gdLst/>
            <a:ahLst/>
            <a:cxnLst/>
            <a:rect r="r" b="b" t="t" l="l"/>
            <a:pathLst>
              <a:path h="6959837" w="4856108">
                <a:moveTo>
                  <a:pt x="0" y="0"/>
                </a:moveTo>
                <a:lnTo>
                  <a:pt x="4856108" y="0"/>
                </a:lnTo>
                <a:lnTo>
                  <a:pt x="4856108" y="6959836"/>
                </a:lnTo>
                <a:lnTo>
                  <a:pt x="0" y="6959836"/>
                </a:lnTo>
                <a:lnTo>
                  <a:pt x="0" y="0"/>
                </a:lnTo>
                <a:close/>
              </a:path>
            </a:pathLst>
          </a:custGeom>
          <a:blipFill>
            <a:blip r:embed="rId5"/>
            <a:stretch>
              <a:fillRect l="0" t="0" r="0" b="0"/>
            </a:stretch>
          </a:blipFill>
        </p:spPr>
      </p:sp>
      <p:sp>
        <p:nvSpPr>
          <p:cNvPr name="TextBox 6" id="6"/>
          <p:cNvSpPr txBox="true"/>
          <p:nvPr/>
        </p:nvSpPr>
        <p:spPr>
          <a:xfrm rot="0">
            <a:off x="1028700" y="414563"/>
            <a:ext cx="7416941" cy="1190647"/>
          </a:xfrm>
          <a:prstGeom prst="rect">
            <a:avLst/>
          </a:prstGeom>
        </p:spPr>
        <p:txBody>
          <a:bodyPr anchor="t" rtlCol="false" tIns="0" lIns="0" bIns="0" rIns="0">
            <a:spAutoFit/>
          </a:bodyPr>
          <a:lstStyle/>
          <a:p>
            <a:pPr algn="l">
              <a:lnSpc>
                <a:spcPts val="9773"/>
              </a:lnSpc>
            </a:pPr>
            <a:r>
              <a:rPr lang="en-US" b="true" sz="7082" spc="694">
                <a:solidFill>
                  <a:srgbClr val="231F20"/>
                </a:solidFill>
                <a:latin typeface="Oswald Bold"/>
                <a:ea typeface="Oswald Bold"/>
                <a:cs typeface="Oswald Bold"/>
                <a:sym typeface="Oswald Bold"/>
              </a:rPr>
              <a:t>PART NO 2</a:t>
            </a:r>
          </a:p>
        </p:txBody>
      </p:sp>
      <p:sp>
        <p:nvSpPr>
          <p:cNvPr name="TextBox 7" id="7"/>
          <p:cNvSpPr txBox="true"/>
          <p:nvPr/>
        </p:nvSpPr>
        <p:spPr>
          <a:xfrm rot="0">
            <a:off x="1028700" y="2227489"/>
            <a:ext cx="14715649" cy="485918"/>
          </a:xfrm>
          <a:prstGeom prst="rect">
            <a:avLst/>
          </a:prstGeom>
        </p:spPr>
        <p:txBody>
          <a:bodyPr anchor="t" rtlCol="false" tIns="0" lIns="0" bIns="0" rIns="0">
            <a:spAutoFit/>
          </a:bodyPr>
          <a:lstStyle/>
          <a:p>
            <a:pPr algn="ctr" marL="0" indent="0" lvl="0">
              <a:lnSpc>
                <a:spcPts val="4016"/>
              </a:lnSpc>
              <a:spcBef>
                <a:spcPct val="0"/>
              </a:spcBef>
            </a:pPr>
            <a:r>
              <a:rPr lang="en-US" sz="2910" spc="285">
                <a:solidFill>
                  <a:srgbClr val="231F20"/>
                </a:solidFill>
                <a:latin typeface="DM Sans"/>
                <a:ea typeface="DM Sans"/>
                <a:cs typeface="DM Sans"/>
                <a:sym typeface="DM Sans"/>
              </a:rPr>
              <a:t>Task 3. Top 2 categories with higher expenses for each month</a:t>
            </a:r>
          </a:p>
        </p:txBody>
      </p:sp>
      <p:sp>
        <p:nvSpPr>
          <p:cNvPr name="TextBox 8" id="8"/>
          <p:cNvSpPr txBox="true"/>
          <p:nvPr/>
        </p:nvSpPr>
        <p:spPr>
          <a:xfrm rot="0">
            <a:off x="1028700" y="1606113"/>
            <a:ext cx="7538550" cy="429808"/>
          </a:xfrm>
          <a:prstGeom prst="rect">
            <a:avLst/>
          </a:prstGeom>
        </p:spPr>
        <p:txBody>
          <a:bodyPr anchor="t" rtlCol="false" tIns="0" lIns="0" bIns="0" rIns="0">
            <a:spAutoFit/>
          </a:bodyPr>
          <a:lstStyle/>
          <a:p>
            <a:pPr algn="l">
              <a:lnSpc>
                <a:spcPts val="3586"/>
              </a:lnSpc>
            </a:pPr>
            <a:r>
              <a:rPr lang="en-US" sz="2598" spc="254">
                <a:solidFill>
                  <a:srgbClr val="231F20"/>
                </a:solidFill>
                <a:latin typeface="DM Sans"/>
                <a:ea typeface="DM Sans"/>
                <a:cs typeface="DM Sans"/>
                <a:sym typeface="DM Sans"/>
              </a:rPr>
              <a:t> EXPENSE DETAILS FOR 6 MONTHS</a:t>
            </a:r>
          </a:p>
        </p:txBody>
      </p:sp>
      <p:sp>
        <p:nvSpPr>
          <p:cNvPr name="TextBox 9" id="9"/>
          <p:cNvSpPr txBox="true"/>
          <p:nvPr/>
        </p:nvSpPr>
        <p:spPr>
          <a:xfrm rot="0">
            <a:off x="1181100" y="3385662"/>
            <a:ext cx="7386150" cy="2444947"/>
          </a:xfrm>
          <a:prstGeom prst="rect">
            <a:avLst/>
          </a:prstGeom>
        </p:spPr>
        <p:txBody>
          <a:bodyPr anchor="t" rtlCol="false" tIns="0" lIns="0" bIns="0" rIns="0">
            <a:spAutoFit/>
          </a:bodyPr>
          <a:lstStyle/>
          <a:p>
            <a:pPr algn="l" marL="600484" indent="-300242" lvl="1">
              <a:lnSpc>
                <a:spcPts val="3838"/>
              </a:lnSpc>
              <a:buFont typeface="Arial"/>
              <a:buChar char="•"/>
            </a:pPr>
            <a:r>
              <a:rPr lang="en-US" sz="2781" spc="272">
                <a:solidFill>
                  <a:srgbClr val="231F20"/>
                </a:solidFill>
                <a:latin typeface="DM Sans"/>
                <a:ea typeface="DM Sans"/>
                <a:cs typeface="DM Sans"/>
                <a:sym typeface="DM Sans"/>
              </a:rPr>
              <a:t>In every month most common is grocery, ticket and bills .</a:t>
            </a:r>
          </a:p>
          <a:p>
            <a:pPr algn="l">
              <a:lnSpc>
                <a:spcPts val="3838"/>
              </a:lnSpc>
            </a:pPr>
          </a:p>
          <a:p>
            <a:pPr algn="l" marL="600484" indent="-300242" lvl="1">
              <a:lnSpc>
                <a:spcPts val="3838"/>
              </a:lnSpc>
              <a:buFont typeface="Arial"/>
              <a:buChar char="•"/>
            </a:pPr>
            <a:r>
              <a:rPr lang="en-US" sz="2781" spc="272">
                <a:solidFill>
                  <a:srgbClr val="231F20"/>
                </a:solidFill>
                <a:latin typeface="DM Sans"/>
                <a:ea typeface="DM Sans"/>
                <a:cs typeface="DM Sans"/>
                <a:sym typeface="DM Sans"/>
              </a:rPr>
              <a:t>Where Nitin has higher expenses.</a:t>
            </a:r>
          </a:p>
          <a:p>
            <a:pPr algn="l">
              <a:lnSpc>
                <a:spcPts val="4173"/>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4814191"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370089">
            <a:off x="-3574969" y="-7422848"/>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28700" y="2432895"/>
            <a:ext cx="11837418" cy="6825405"/>
          </a:xfrm>
          <a:custGeom>
            <a:avLst/>
            <a:gdLst/>
            <a:ahLst/>
            <a:cxnLst/>
            <a:rect r="r" b="b" t="t" l="l"/>
            <a:pathLst>
              <a:path h="6825405" w="11837418">
                <a:moveTo>
                  <a:pt x="0" y="0"/>
                </a:moveTo>
                <a:lnTo>
                  <a:pt x="11837418" y="0"/>
                </a:lnTo>
                <a:lnTo>
                  <a:pt x="11837418" y="6825405"/>
                </a:lnTo>
                <a:lnTo>
                  <a:pt x="0" y="6825405"/>
                </a:lnTo>
                <a:lnTo>
                  <a:pt x="0" y="0"/>
                </a:lnTo>
                <a:close/>
              </a:path>
            </a:pathLst>
          </a:custGeom>
          <a:blipFill>
            <a:blip r:embed="rId5"/>
            <a:stretch>
              <a:fillRect l="0" t="0" r="0" b="0"/>
            </a:stretch>
          </a:blipFill>
        </p:spPr>
      </p:sp>
      <p:sp>
        <p:nvSpPr>
          <p:cNvPr name="TextBox 6" id="6"/>
          <p:cNvSpPr txBox="true"/>
          <p:nvPr/>
        </p:nvSpPr>
        <p:spPr>
          <a:xfrm rot="0">
            <a:off x="1028700" y="414563"/>
            <a:ext cx="7416941" cy="1190647"/>
          </a:xfrm>
          <a:prstGeom prst="rect">
            <a:avLst/>
          </a:prstGeom>
        </p:spPr>
        <p:txBody>
          <a:bodyPr anchor="t" rtlCol="false" tIns="0" lIns="0" bIns="0" rIns="0">
            <a:spAutoFit/>
          </a:bodyPr>
          <a:lstStyle/>
          <a:p>
            <a:pPr algn="l">
              <a:lnSpc>
                <a:spcPts val="9773"/>
              </a:lnSpc>
            </a:pPr>
            <a:r>
              <a:rPr lang="en-US" b="true" sz="7082" spc="694">
                <a:solidFill>
                  <a:srgbClr val="231F20"/>
                </a:solidFill>
                <a:latin typeface="Oswald Bold"/>
                <a:ea typeface="Oswald Bold"/>
                <a:cs typeface="Oswald Bold"/>
                <a:sym typeface="Oswald Bold"/>
              </a:rPr>
              <a:t>PART NO 2</a:t>
            </a:r>
          </a:p>
        </p:txBody>
      </p:sp>
      <p:sp>
        <p:nvSpPr>
          <p:cNvPr name="TextBox 7" id="7"/>
          <p:cNvSpPr txBox="true"/>
          <p:nvPr/>
        </p:nvSpPr>
        <p:spPr>
          <a:xfrm rot="0">
            <a:off x="1028700" y="1606113"/>
            <a:ext cx="7538550" cy="429808"/>
          </a:xfrm>
          <a:prstGeom prst="rect">
            <a:avLst/>
          </a:prstGeom>
        </p:spPr>
        <p:txBody>
          <a:bodyPr anchor="t" rtlCol="false" tIns="0" lIns="0" bIns="0" rIns="0">
            <a:spAutoFit/>
          </a:bodyPr>
          <a:lstStyle/>
          <a:p>
            <a:pPr algn="l">
              <a:lnSpc>
                <a:spcPts val="3586"/>
              </a:lnSpc>
            </a:pPr>
            <a:r>
              <a:rPr lang="en-US" sz="2598" spc="254">
                <a:solidFill>
                  <a:srgbClr val="231F20"/>
                </a:solidFill>
                <a:latin typeface="DM Sans"/>
                <a:ea typeface="DM Sans"/>
                <a:cs typeface="DM Sans"/>
                <a:sym typeface="DM Sans"/>
              </a:rPr>
              <a:t> EXPENSE DETAILS FOR 6 MONTHS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782524" y="-3706859"/>
            <a:ext cx="7225005" cy="7413718"/>
          </a:xfrm>
          <a:custGeom>
            <a:avLst/>
            <a:gdLst/>
            <a:ahLst/>
            <a:cxnLst/>
            <a:rect r="r" b="b" t="t" l="l"/>
            <a:pathLst>
              <a:path h="7413718" w="7225005">
                <a:moveTo>
                  <a:pt x="0" y="0"/>
                </a:moveTo>
                <a:lnTo>
                  <a:pt x="7225006" y="0"/>
                </a:lnTo>
                <a:lnTo>
                  <a:pt x="7225006" y="7413718"/>
                </a:lnTo>
                <a:lnTo>
                  <a:pt x="0" y="74137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27178" y="74937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028700" y="414563"/>
            <a:ext cx="7416941" cy="1190647"/>
          </a:xfrm>
          <a:prstGeom prst="rect">
            <a:avLst/>
          </a:prstGeom>
        </p:spPr>
        <p:txBody>
          <a:bodyPr anchor="t" rtlCol="false" tIns="0" lIns="0" bIns="0" rIns="0">
            <a:spAutoFit/>
          </a:bodyPr>
          <a:lstStyle/>
          <a:p>
            <a:pPr algn="l">
              <a:lnSpc>
                <a:spcPts val="9773"/>
              </a:lnSpc>
            </a:pPr>
            <a:r>
              <a:rPr lang="en-US" b="true" sz="7082" spc="694">
                <a:solidFill>
                  <a:srgbClr val="231F20"/>
                </a:solidFill>
                <a:latin typeface="Oswald Bold"/>
                <a:ea typeface="Oswald Bold"/>
                <a:cs typeface="Oswald Bold"/>
                <a:sym typeface="Oswald Bold"/>
              </a:rPr>
              <a:t>PART NO 2</a:t>
            </a:r>
          </a:p>
        </p:txBody>
      </p:sp>
      <p:sp>
        <p:nvSpPr>
          <p:cNvPr name="TextBox 6" id="6"/>
          <p:cNvSpPr txBox="true"/>
          <p:nvPr/>
        </p:nvSpPr>
        <p:spPr>
          <a:xfrm rot="0">
            <a:off x="1028700" y="2227489"/>
            <a:ext cx="14715649" cy="485918"/>
          </a:xfrm>
          <a:prstGeom prst="rect">
            <a:avLst/>
          </a:prstGeom>
        </p:spPr>
        <p:txBody>
          <a:bodyPr anchor="t" rtlCol="false" tIns="0" lIns="0" bIns="0" rIns="0">
            <a:spAutoFit/>
          </a:bodyPr>
          <a:lstStyle/>
          <a:p>
            <a:pPr algn="ctr" marL="0" indent="0" lvl="0">
              <a:lnSpc>
                <a:spcPts val="4016"/>
              </a:lnSpc>
              <a:spcBef>
                <a:spcPct val="0"/>
              </a:spcBef>
            </a:pPr>
            <a:r>
              <a:rPr lang="en-US" sz="2910" spc="285">
                <a:solidFill>
                  <a:srgbClr val="231F20"/>
                </a:solidFill>
                <a:latin typeface="DM Sans"/>
                <a:ea typeface="DM Sans"/>
                <a:cs typeface="DM Sans"/>
                <a:sym typeface="DM Sans"/>
              </a:rPr>
              <a:t>Task 4. Recommendations on how can Nitin increase his savings</a:t>
            </a:r>
          </a:p>
        </p:txBody>
      </p:sp>
      <p:sp>
        <p:nvSpPr>
          <p:cNvPr name="TextBox 7" id="7"/>
          <p:cNvSpPr txBox="true"/>
          <p:nvPr/>
        </p:nvSpPr>
        <p:spPr>
          <a:xfrm rot="0">
            <a:off x="1028700" y="1606113"/>
            <a:ext cx="7538550" cy="429808"/>
          </a:xfrm>
          <a:prstGeom prst="rect">
            <a:avLst/>
          </a:prstGeom>
        </p:spPr>
        <p:txBody>
          <a:bodyPr anchor="t" rtlCol="false" tIns="0" lIns="0" bIns="0" rIns="0">
            <a:spAutoFit/>
          </a:bodyPr>
          <a:lstStyle/>
          <a:p>
            <a:pPr algn="l">
              <a:lnSpc>
                <a:spcPts val="3586"/>
              </a:lnSpc>
            </a:pPr>
            <a:r>
              <a:rPr lang="en-US" sz="2598" spc="254">
                <a:solidFill>
                  <a:srgbClr val="231F20"/>
                </a:solidFill>
                <a:latin typeface="DM Sans"/>
                <a:ea typeface="DM Sans"/>
                <a:cs typeface="DM Sans"/>
                <a:sym typeface="DM Sans"/>
              </a:rPr>
              <a:t> EXPENSE DETAILS FOR 6 MONTHS</a:t>
            </a:r>
          </a:p>
        </p:txBody>
      </p:sp>
      <p:sp>
        <p:nvSpPr>
          <p:cNvPr name="TextBox 8" id="8"/>
          <p:cNvSpPr txBox="true"/>
          <p:nvPr/>
        </p:nvSpPr>
        <p:spPr>
          <a:xfrm rot="0">
            <a:off x="1181100" y="3385662"/>
            <a:ext cx="15500063" cy="6816922"/>
          </a:xfrm>
          <a:prstGeom prst="rect">
            <a:avLst/>
          </a:prstGeom>
        </p:spPr>
        <p:txBody>
          <a:bodyPr anchor="t" rtlCol="false" tIns="0" lIns="0" bIns="0" rIns="0">
            <a:spAutoFit/>
          </a:bodyPr>
          <a:lstStyle/>
          <a:p>
            <a:pPr algn="l" marL="600484" indent="-300242" lvl="1">
              <a:lnSpc>
                <a:spcPts val="3838"/>
              </a:lnSpc>
              <a:buFont typeface="Arial"/>
              <a:buChar char="•"/>
            </a:pPr>
            <a:r>
              <a:rPr lang="en-US" sz="2781" spc="272">
                <a:solidFill>
                  <a:srgbClr val="231F20"/>
                </a:solidFill>
                <a:latin typeface="DM Sans"/>
                <a:ea typeface="DM Sans"/>
                <a:cs typeface="DM Sans"/>
                <a:sym typeface="DM Sans"/>
              </a:rPr>
              <a:t>Over all months expense of nitin we can see that 46 % grocery, 23 % ticket and bills, 13% shopping, 18 %entertainment are were nitin can increase the saveings.</a:t>
            </a:r>
          </a:p>
          <a:p>
            <a:pPr algn="l">
              <a:lnSpc>
                <a:spcPts val="3838"/>
              </a:lnSpc>
            </a:pPr>
          </a:p>
          <a:p>
            <a:pPr algn="l" marL="600484" indent="-300242" lvl="1">
              <a:lnSpc>
                <a:spcPts val="3838"/>
              </a:lnSpc>
              <a:buFont typeface="Arial"/>
              <a:buChar char="•"/>
            </a:pPr>
            <a:r>
              <a:rPr lang="en-US" sz="2781" spc="272">
                <a:solidFill>
                  <a:srgbClr val="231F20"/>
                </a:solidFill>
                <a:latin typeface="DM Sans"/>
                <a:ea typeface="DM Sans"/>
                <a:cs typeface="DM Sans"/>
                <a:sym typeface="DM Sans"/>
              </a:rPr>
              <a:t>By Reduce the huge amount inside Entertainment and Shopping. </a:t>
            </a:r>
          </a:p>
          <a:p>
            <a:pPr algn="l">
              <a:lnSpc>
                <a:spcPts val="3838"/>
              </a:lnSpc>
            </a:pPr>
          </a:p>
          <a:p>
            <a:pPr algn="l" marL="600484" indent="-300242" lvl="1">
              <a:lnSpc>
                <a:spcPts val="3838"/>
              </a:lnSpc>
              <a:buFont typeface="Arial"/>
              <a:buChar char="•"/>
            </a:pPr>
            <a:r>
              <a:rPr lang="en-US" sz="2781" spc="272">
                <a:solidFill>
                  <a:srgbClr val="231F20"/>
                </a:solidFill>
                <a:latin typeface="DM Sans"/>
                <a:ea typeface="DM Sans"/>
                <a:cs typeface="DM Sans"/>
                <a:sym typeface="DM Sans"/>
              </a:rPr>
              <a:t>Reduce the amount inside Grocery and ticket and bills buy using apps which give cash back and reward point that can be used for next time buying Grocerys And make the list grocerys which is common need evey month buy it large quality in less amount offers. So the next months grocerys amount will automatically get reduce and Nitin can save that amount for Buying Scooter. </a:t>
            </a:r>
          </a:p>
          <a:p>
            <a:pPr algn="l">
              <a:lnSpc>
                <a:spcPts val="3838"/>
              </a:lnSpc>
            </a:pPr>
          </a:p>
          <a:p>
            <a:pPr algn="l">
              <a:lnSpc>
                <a:spcPts val="4173"/>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19158" y="3012614"/>
            <a:ext cx="15240142" cy="3000277"/>
          </a:xfrm>
          <a:prstGeom prst="rect">
            <a:avLst/>
          </a:prstGeom>
        </p:spPr>
        <p:txBody>
          <a:bodyPr anchor="t" rtlCol="false" tIns="0" lIns="0" bIns="0" rIns="0">
            <a:spAutoFit/>
          </a:bodyPr>
          <a:lstStyle/>
          <a:p>
            <a:pPr algn="l" marL="0" indent="0" lvl="0">
              <a:lnSpc>
                <a:spcPts val="24496"/>
              </a:lnSpc>
              <a:spcBef>
                <a:spcPct val="0"/>
              </a:spcBef>
            </a:pPr>
            <a:r>
              <a:rPr lang="en-US" b="true" sz="17751" spc="1739">
                <a:solidFill>
                  <a:srgbClr val="727171"/>
                </a:solidFill>
                <a:latin typeface="Oswald Bold"/>
                <a:ea typeface="Oswald Bold"/>
                <a:cs typeface="Oswald Bold"/>
                <a:sym typeface="Oswald Bold"/>
              </a:rPr>
              <a:t>THANK YOU</a:t>
            </a:r>
          </a:p>
        </p:txBody>
      </p:sp>
      <p:sp>
        <p:nvSpPr>
          <p:cNvPr name="Freeform 5" id="5"/>
          <p:cNvSpPr/>
          <p:nvPr/>
        </p:nvSpPr>
        <p:spPr>
          <a:xfrm flipH="false" flipV="false" rot="0">
            <a:off x="0" y="93152"/>
            <a:ext cx="18288000" cy="4572000"/>
          </a:xfrm>
          <a:custGeom>
            <a:avLst/>
            <a:gdLst/>
            <a:ahLst/>
            <a:cxnLst/>
            <a:rect r="r" b="b" t="t" l="l"/>
            <a:pathLst>
              <a:path h="4572000" w="18288000">
                <a:moveTo>
                  <a:pt x="0" y="0"/>
                </a:moveTo>
                <a:lnTo>
                  <a:pt x="18288000" y="0"/>
                </a:lnTo>
                <a:lnTo>
                  <a:pt x="18288000" y="4572000"/>
                </a:lnTo>
                <a:lnTo>
                  <a:pt x="0" y="45720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86652" y="3030981"/>
            <a:ext cx="14715849" cy="3464642"/>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PROBLEM STATEMENT</a:t>
            </a:r>
          </a:p>
          <a:p>
            <a:pPr algn="l">
              <a:lnSpc>
                <a:spcPts val="13948"/>
              </a:lnSpc>
            </a:pPr>
          </a:p>
        </p:txBody>
      </p:sp>
      <p:sp>
        <p:nvSpPr>
          <p:cNvPr name="Freeform 4" id="4"/>
          <p:cNvSpPr/>
          <p:nvPr/>
        </p:nvSpPr>
        <p:spPr>
          <a:xfrm flipH="false" flipV="false" rot="0">
            <a:off x="15585650" y="-3278790"/>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440287" y="4801402"/>
            <a:ext cx="13407426" cy="4534452"/>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ea typeface="DM Sans"/>
                <a:cs typeface="DM Sans"/>
                <a:sym typeface="DM Sans"/>
              </a:rPr>
              <a:t>Nitin works as a Graphic Designer in a new company. He earns Rs 15,000/- per month. He is planning to buy a scooter for his daily commute to the office. </a:t>
            </a:r>
          </a:p>
          <a:p>
            <a:pPr algn="l">
              <a:lnSpc>
                <a:spcPts val="3999"/>
              </a:lnSpc>
            </a:pPr>
            <a:r>
              <a:rPr lang="en-US" sz="2898" spc="284">
                <a:solidFill>
                  <a:srgbClr val="F5FFF5"/>
                </a:solidFill>
                <a:latin typeface="DM Sans"/>
                <a:ea typeface="DM Sans"/>
                <a:cs typeface="DM Sans"/>
                <a:sym typeface="DM Sans"/>
              </a:rPr>
              <a:t>For the last couple of months, Nitin is not able to save at all for his scooter. His friend Ayush told him that he needed to figure out where most of the money goes and cut down that expense. </a:t>
            </a:r>
          </a:p>
          <a:p>
            <a:pPr algn="l">
              <a:lnSpc>
                <a:spcPts val="3999"/>
              </a:lnSpc>
            </a:pPr>
            <a:r>
              <a:rPr lang="en-US" sz="2898" spc="284">
                <a:solidFill>
                  <a:srgbClr val="F5FFF5"/>
                </a:solidFill>
                <a:latin typeface="DM Sans"/>
                <a:ea typeface="DM Sans"/>
                <a:cs typeface="DM Sans"/>
                <a:sym typeface="DM Sans"/>
              </a:rPr>
              <a:t>Help Nitin increase his savings by removing some unnecessary expenses.</a:t>
            </a:r>
          </a:p>
          <a:p>
            <a:pPr algn="l">
              <a:lnSpc>
                <a:spcPts val="399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539461" y="4577706"/>
            <a:ext cx="1400485" cy="2043086"/>
            <a:chOff x="0" y="0"/>
            <a:chExt cx="368852" cy="538097"/>
          </a:xfrm>
        </p:grpSpPr>
        <p:sp>
          <p:nvSpPr>
            <p:cNvPr name="Freeform 4" id="4"/>
            <p:cNvSpPr/>
            <p:nvPr/>
          </p:nvSpPr>
          <p:spPr>
            <a:xfrm flipH="false" flipV="false" rot="0">
              <a:off x="0" y="0"/>
              <a:ext cx="368852" cy="538097"/>
            </a:xfrm>
            <a:custGeom>
              <a:avLst/>
              <a:gdLst/>
              <a:ahLst/>
              <a:cxnLst/>
              <a:rect r="r" b="b" t="t" l="l"/>
              <a:pathLst>
                <a:path h="538097" w="368852">
                  <a:moveTo>
                    <a:pt x="0" y="0"/>
                  </a:moveTo>
                  <a:lnTo>
                    <a:pt x="368852" y="0"/>
                  </a:lnTo>
                  <a:lnTo>
                    <a:pt x="368852" y="538097"/>
                  </a:lnTo>
                  <a:lnTo>
                    <a:pt x="0" y="538097"/>
                  </a:lnTo>
                  <a:close/>
                </a:path>
              </a:pathLst>
            </a:custGeom>
            <a:solidFill>
              <a:srgbClr val="CCCCCC"/>
            </a:solidFill>
          </p:spPr>
        </p:sp>
        <p:sp>
          <p:nvSpPr>
            <p:cNvPr name="TextBox 5" id="5"/>
            <p:cNvSpPr txBox="true"/>
            <p:nvPr/>
          </p:nvSpPr>
          <p:spPr>
            <a:xfrm>
              <a:off x="0" y="-19050"/>
              <a:ext cx="368852" cy="557147"/>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5501133" y="2713003"/>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751493" y="4901193"/>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751493" y="5698313"/>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6939946" y="4984919"/>
            <a:ext cx="7538550" cy="429808"/>
          </a:xfrm>
          <a:prstGeom prst="rect">
            <a:avLst/>
          </a:prstGeom>
        </p:spPr>
        <p:txBody>
          <a:bodyPr anchor="t" rtlCol="false" tIns="0" lIns="0" bIns="0" rIns="0">
            <a:spAutoFit/>
          </a:bodyPr>
          <a:lstStyle/>
          <a:p>
            <a:pPr algn="l">
              <a:lnSpc>
                <a:spcPts val="3586"/>
              </a:lnSpc>
            </a:pPr>
            <a:r>
              <a:rPr lang="en-US" sz="2598" spc="254">
                <a:solidFill>
                  <a:srgbClr val="231F20"/>
                </a:solidFill>
                <a:latin typeface="DM Sans"/>
                <a:ea typeface="DM Sans"/>
                <a:cs typeface="DM Sans"/>
                <a:sym typeface="DM Sans"/>
              </a:rPr>
              <a:t>PART - 01 EXPENSE DETAILS FOR JUNE</a:t>
            </a:r>
          </a:p>
        </p:txBody>
      </p:sp>
      <p:sp>
        <p:nvSpPr>
          <p:cNvPr name="TextBox 11" id="11"/>
          <p:cNvSpPr txBox="true"/>
          <p:nvPr/>
        </p:nvSpPr>
        <p:spPr>
          <a:xfrm rot="0">
            <a:off x="6939946" y="5803363"/>
            <a:ext cx="8099398"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PART - 02 EXPENSE DETAILS FOR 6 MONTHS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782524" y="-3706859"/>
            <a:ext cx="7225005" cy="7413718"/>
          </a:xfrm>
          <a:custGeom>
            <a:avLst/>
            <a:gdLst/>
            <a:ahLst/>
            <a:cxnLst/>
            <a:rect r="r" b="b" t="t" l="l"/>
            <a:pathLst>
              <a:path h="7413718" w="7225005">
                <a:moveTo>
                  <a:pt x="0" y="0"/>
                </a:moveTo>
                <a:lnTo>
                  <a:pt x="7225006" y="0"/>
                </a:lnTo>
                <a:lnTo>
                  <a:pt x="7225006" y="7413718"/>
                </a:lnTo>
                <a:lnTo>
                  <a:pt x="0" y="74137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930961" y="4074839"/>
            <a:ext cx="7464066" cy="4959676"/>
          </a:xfrm>
          <a:custGeom>
            <a:avLst/>
            <a:gdLst/>
            <a:ahLst/>
            <a:cxnLst/>
            <a:rect r="r" b="b" t="t" l="l"/>
            <a:pathLst>
              <a:path h="4959676" w="7464066">
                <a:moveTo>
                  <a:pt x="0" y="0"/>
                </a:moveTo>
                <a:lnTo>
                  <a:pt x="7464066" y="0"/>
                </a:lnTo>
                <a:lnTo>
                  <a:pt x="7464066" y="4959676"/>
                </a:lnTo>
                <a:lnTo>
                  <a:pt x="0" y="4959676"/>
                </a:lnTo>
                <a:lnTo>
                  <a:pt x="0" y="0"/>
                </a:lnTo>
                <a:close/>
              </a:path>
            </a:pathLst>
          </a:custGeom>
          <a:blipFill>
            <a:blip r:embed="rId5"/>
            <a:stretch>
              <a:fillRect l="0" t="0" r="0" b="0"/>
            </a:stretch>
          </a:blipFill>
        </p:spPr>
      </p:sp>
      <p:sp>
        <p:nvSpPr>
          <p:cNvPr name="TextBox 5" id="5"/>
          <p:cNvSpPr txBox="true"/>
          <p:nvPr/>
        </p:nvSpPr>
        <p:spPr>
          <a:xfrm rot="0">
            <a:off x="1028700" y="414563"/>
            <a:ext cx="7416941" cy="1190647"/>
          </a:xfrm>
          <a:prstGeom prst="rect">
            <a:avLst/>
          </a:prstGeom>
        </p:spPr>
        <p:txBody>
          <a:bodyPr anchor="t" rtlCol="false" tIns="0" lIns="0" bIns="0" rIns="0">
            <a:spAutoFit/>
          </a:bodyPr>
          <a:lstStyle/>
          <a:p>
            <a:pPr algn="l">
              <a:lnSpc>
                <a:spcPts val="9773"/>
              </a:lnSpc>
            </a:pPr>
            <a:r>
              <a:rPr lang="en-US" b="true" sz="7082" spc="694">
                <a:solidFill>
                  <a:srgbClr val="231F20"/>
                </a:solidFill>
                <a:latin typeface="Oswald Bold"/>
                <a:ea typeface="Oswald Bold"/>
                <a:cs typeface="Oswald Bold"/>
                <a:sym typeface="Oswald Bold"/>
              </a:rPr>
              <a:t>PART NO 1</a:t>
            </a:r>
          </a:p>
        </p:txBody>
      </p:sp>
      <p:sp>
        <p:nvSpPr>
          <p:cNvPr name="TextBox 6" id="6"/>
          <p:cNvSpPr txBox="true"/>
          <p:nvPr/>
        </p:nvSpPr>
        <p:spPr>
          <a:xfrm rot="0">
            <a:off x="1028700" y="2368079"/>
            <a:ext cx="11134117" cy="469154"/>
          </a:xfrm>
          <a:prstGeom prst="rect">
            <a:avLst/>
          </a:prstGeom>
        </p:spPr>
        <p:txBody>
          <a:bodyPr anchor="t" rtlCol="false" tIns="0" lIns="0" bIns="0" rIns="0">
            <a:spAutoFit/>
          </a:bodyPr>
          <a:lstStyle/>
          <a:p>
            <a:pPr algn="ctr" marL="0" indent="0" lvl="0">
              <a:lnSpc>
                <a:spcPts val="3878"/>
              </a:lnSpc>
              <a:spcBef>
                <a:spcPct val="0"/>
              </a:spcBef>
            </a:pPr>
            <a:r>
              <a:rPr lang="en-US" sz="2810" spc="275">
                <a:solidFill>
                  <a:srgbClr val="231F20"/>
                </a:solidFill>
                <a:latin typeface="DM Sans"/>
                <a:ea typeface="DM Sans"/>
                <a:cs typeface="DM Sans"/>
                <a:sym typeface="DM Sans"/>
              </a:rPr>
              <a:t>Task 1. The category with the highest expense amount</a:t>
            </a:r>
          </a:p>
        </p:txBody>
      </p:sp>
      <p:sp>
        <p:nvSpPr>
          <p:cNvPr name="TextBox 7" id="7"/>
          <p:cNvSpPr txBox="true"/>
          <p:nvPr/>
        </p:nvSpPr>
        <p:spPr>
          <a:xfrm rot="0">
            <a:off x="1028700" y="1606113"/>
            <a:ext cx="7538550" cy="429808"/>
          </a:xfrm>
          <a:prstGeom prst="rect">
            <a:avLst/>
          </a:prstGeom>
        </p:spPr>
        <p:txBody>
          <a:bodyPr anchor="t" rtlCol="false" tIns="0" lIns="0" bIns="0" rIns="0">
            <a:spAutoFit/>
          </a:bodyPr>
          <a:lstStyle/>
          <a:p>
            <a:pPr algn="l">
              <a:lnSpc>
                <a:spcPts val="3586"/>
              </a:lnSpc>
            </a:pPr>
            <a:r>
              <a:rPr lang="en-US" sz="2598" spc="254">
                <a:solidFill>
                  <a:srgbClr val="231F20"/>
                </a:solidFill>
                <a:latin typeface="DM Sans"/>
                <a:ea typeface="DM Sans"/>
                <a:cs typeface="DM Sans"/>
                <a:sym typeface="DM Sans"/>
              </a:rPr>
              <a:t> EXPENSE DETAILS FOR JUNE</a:t>
            </a:r>
          </a:p>
        </p:txBody>
      </p:sp>
      <p:sp>
        <p:nvSpPr>
          <p:cNvPr name="Freeform 8" id="8"/>
          <p:cNvSpPr/>
          <p:nvPr/>
        </p:nvSpPr>
        <p:spPr>
          <a:xfrm flipH="false" flipV="false" rot="0">
            <a:off x="-2627178" y="74937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181100" y="3170608"/>
            <a:ext cx="8512431" cy="4707325"/>
          </a:xfrm>
          <a:prstGeom prst="rect">
            <a:avLst/>
          </a:prstGeom>
        </p:spPr>
        <p:txBody>
          <a:bodyPr anchor="t" rtlCol="false" tIns="0" lIns="0" bIns="0" rIns="0">
            <a:spAutoFit/>
          </a:bodyPr>
          <a:lstStyle/>
          <a:p>
            <a:pPr algn="l" marL="578895" indent="-289447" lvl="1">
              <a:lnSpc>
                <a:spcPts val="3700"/>
              </a:lnSpc>
              <a:buFont typeface="Arial"/>
              <a:buChar char="•"/>
            </a:pPr>
            <a:r>
              <a:rPr lang="en-US" sz="2681" spc="262">
                <a:solidFill>
                  <a:srgbClr val="231F20"/>
                </a:solidFill>
                <a:latin typeface="DM Sans"/>
                <a:ea typeface="DM Sans"/>
                <a:cs typeface="DM Sans"/>
                <a:sym typeface="DM Sans"/>
              </a:rPr>
              <a:t>As per we can nitin earn around 15,000 and in June month he has spend 13,560 still he is saving 1,440 There.</a:t>
            </a:r>
          </a:p>
          <a:p>
            <a:pPr algn="l">
              <a:lnSpc>
                <a:spcPts val="3700"/>
              </a:lnSpc>
            </a:pPr>
          </a:p>
          <a:p>
            <a:pPr algn="l" marL="578895" indent="-289447" lvl="1">
              <a:lnSpc>
                <a:spcPts val="3753"/>
              </a:lnSpc>
              <a:buFont typeface="Arial"/>
              <a:buChar char="•"/>
            </a:pPr>
            <a:r>
              <a:rPr lang="en-US" sz="2681" spc="262">
                <a:solidFill>
                  <a:srgbClr val="231F20"/>
                </a:solidFill>
                <a:latin typeface="DM Sans"/>
                <a:ea typeface="DM Sans"/>
                <a:cs typeface="DM Sans"/>
                <a:sym typeface="DM Sans"/>
              </a:rPr>
              <a:t>As per analysis we can see that Nitin spending more money on grocery , shopping , ticket and bills .</a:t>
            </a:r>
          </a:p>
          <a:p>
            <a:pPr algn="l">
              <a:lnSpc>
                <a:spcPts val="3753"/>
              </a:lnSpc>
            </a:pPr>
          </a:p>
          <a:p>
            <a:pPr algn="l" marL="578895" indent="-289447" lvl="1">
              <a:lnSpc>
                <a:spcPts val="3753"/>
              </a:lnSpc>
              <a:buFont typeface="Arial"/>
              <a:buChar char="•"/>
            </a:pPr>
            <a:r>
              <a:rPr lang="en-US" sz="2681" spc="262">
                <a:solidFill>
                  <a:srgbClr val="231F20"/>
                </a:solidFill>
                <a:latin typeface="DM Sans"/>
                <a:ea typeface="DM Sans"/>
                <a:cs typeface="DM Sans"/>
                <a:sym typeface="DM Sans"/>
              </a:rPr>
              <a:t>which is total around 10,760 which is huge.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782524" y="-3706859"/>
            <a:ext cx="7225005" cy="7413718"/>
          </a:xfrm>
          <a:custGeom>
            <a:avLst/>
            <a:gdLst/>
            <a:ahLst/>
            <a:cxnLst/>
            <a:rect r="r" b="b" t="t" l="l"/>
            <a:pathLst>
              <a:path h="7413718" w="7225005">
                <a:moveTo>
                  <a:pt x="0" y="0"/>
                </a:moveTo>
                <a:lnTo>
                  <a:pt x="7225006" y="0"/>
                </a:lnTo>
                <a:lnTo>
                  <a:pt x="7225006" y="7413718"/>
                </a:lnTo>
                <a:lnTo>
                  <a:pt x="0" y="74137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27178" y="74937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829553" y="5143500"/>
            <a:ext cx="9429747" cy="2626782"/>
          </a:xfrm>
          <a:custGeom>
            <a:avLst/>
            <a:gdLst/>
            <a:ahLst/>
            <a:cxnLst/>
            <a:rect r="r" b="b" t="t" l="l"/>
            <a:pathLst>
              <a:path h="2626782" w="9429747">
                <a:moveTo>
                  <a:pt x="0" y="0"/>
                </a:moveTo>
                <a:lnTo>
                  <a:pt x="9429747" y="0"/>
                </a:lnTo>
                <a:lnTo>
                  <a:pt x="9429747" y="2626782"/>
                </a:lnTo>
                <a:lnTo>
                  <a:pt x="0" y="2626782"/>
                </a:lnTo>
                <a:lnTo>
                  <a:pt x="0" y="0"/>
                </a:lnTo>
                <a:close/>
              </a:path>
            </a:pathLst>
          </a:custGeom>
          <a:blipFill>
            <a:blip r:embed="rId5"/>
            <a:stretch>
              <a:fillRect l="0" t="-1190" r="0" b="-1190"/>
            </a:stretch>
          </a:blipFill>
        </p:spPr>
      </p:sp>
      <p:sp>
        <p:nvSpPr>
          <p:cNvPr name="TextBox 6" id="6"/>
          <p:cNvSpPr txBox="true"/>
          <p:nvPr/>
        </p:nvSpPr>
        <p:spPr>
          <a:xfrm rot="0">
            <a:off x="1028700" y="414563"/>
            <a:ext cx="7416941" cy="1190647"/>
          </a:xfrm>
          <a:prstGeom prst="rect">
            <a:avLst/>
          </a:prstGeom>
        </p:spPr>
        <p:txBody>
          <a:bodyPr anchor="t" rtlCol="false" tIns="0" lIns="0" bIns="0" rIns="0">
            <a:spAutoFit/>
          </a:bodyPr>
          <a:lstStyle/>
          <a:p>
            <a:pPr algn="l">
              <a:lnSpc>
                <a:spcPts val="9773"/>
              </a:lnSpc>
            </a:pPr>
            <a:r>
              <a:rPr lang="en-US" b="true" sz="7082" spc="694">
                <a:solidFill>
                  <a:srgbClr val="231F20"/>
                </a:solidFill>
                <a:latin typeface="Oswald Bold"/>
                <a:ea typeface="Oswald Bold"/>
                <a:cs typeface="Oswald Bold"/>
                <a:sym typeface="Oswald Bold"/>
              </a:rPr>
              <a:t>PART NO 1</a:t>
            </a:r>
          </a:p>
        </p:txBody>
      </p:sp>
      <p:sp>
        <p:nvSpPr>
          <p:cNvPr name="TextBox 7" id="7"/>
          <p:cNvSpPr txBox="true"/>
          <p:nvPr/>
        </p:nvSpPr>
        <p:spPr>
          <a:xfrm rot="0">
            <a:off x="653043" y="2153332"/>
            <a:ext cx="14197167" cy="469154"/>
          </a:xfrm>
          <a:prstGeom prst="rect">
            <a:avLst/>
          </a:prstGeom>
        </p:spPr>
        <p:txBody>
          <a:bodyPr anchor="t" rtlCol="false" tIns="0" lIns="0" bIns="0" rIns="0">
            <a:spAutoFit/>
          </a:bodyPr>
          <a:lstStyle/>
          <a:p>
            <a:pPr algn="ctr" marL="0" indent="0" lvl="0">
              <a:lnSpc>
                <a:spcPts val="3878"/>
              </a:lnSpc>
              <a:spcBef>
                <a:spcPct val="0"/>
              </a:spcBef>
            </a:pPr>
            <a:r>
              <a:rPr lang="en-US" sz="2810" spc="275">
                <a:solidFill>
                  <a:srgbClr val="231F20"/>
                </a:solidFill>
                <a:latin typeface="DM Sans"/>
                <a:ea typeface="DM Sans"/>
                <a:cs typeface="DM Sans"/>
                <a:sym typeface="DM Sans"/>
              </a:rPr>
              <a:t>Task 2. Total expense amount against entertainment and shopping</a:t>
            </a:r>
          </a:p>
        </p:txBody>
      </p:sp>
      <p:sp>
        <p:nvSpPr>
          <p:cNvPr name="TextBox 8" id="8"/>
          <p:cNvSpPr txBox="true"/>
          <p:nvPr/>
        </p:nvSpPr>
        <p:spPr>
          <a:xfrm rot="0">
            <a:off x="1028700" y="1606113"/>
            <a:ext cx="7538550" cy="429808"/>
          </a:xfrm>
          <a:prstGeom prst="rect">
            <a:avLst/>
          </a:prstGeom>
        </p:spPr>
        <p:txBody>
          <a:bodyPr anchor="t" rtlCol="false" tIns="0" lIns="0" bIns="0" rIns="0">
            <a:spAutoFit/>
          </a:bodyPr>
          <a:lstStyle/>
          <a:p>
            <a:pPr algn="l">
              <a:lnSpc>
                <a:spcPts val="3586"/>
              </a:lnSpc>
            </a:pPr>
            <a:r>
              <a:rPr lang="en-US" sz="2598" spc="254">
                <a:solidFill>
                  <a:srgbClr val="231F20"/>
                </a:solidFill>
                <a:latin typeface="DM Sans"/>
                <a:ea typeface="DM Sans"/>
                <a:cs typeface="DM Sans"/>
                <a:sym typeface="DM Sans"/>
              </a:rPr>
              <a:t> EXPENSE DETAILS FOR JUNE</a:t>
            </a:r>
          </a:p>
        </p:txBody>
      </p:sp>
      <p:sp>
        <p:nvSpPr>
          <p:cNvPr name="TextBox 9" id="9"/>
          <p:cNvSpPr txBox="true"/>
          <p:nvPr/>
        </p:nvSpPr>
        <p:spPr>
          <a:xfrm rot="0">
            <a:off x="1181100" y="2840850"/>
            <a:ext cx="8912824" cy="2697020"/>
          </a:xfrm>
          <a:prstGeom prst="rect">
            <a:avLst/>
          </a:prstGeom>
        </p:spPr>
        <p:txBody>
          <a:bodyPr anchor="t" rtlCol="false" tIns="0" lIns="0" bIns="0" rIns="0">
            <a:spAutoFit/>
          </a:bodyPr>
          <a:lstStyle/>
          <a:p>
            <a:pPr algn="l" marL="668862" indent="-334431" lvl="1">
              <a:lnSpc>
                <a:spcPts val="4275"/>
              </a:lnSpc>
              <a:buFont typeface="Arial"/>
              <a:buChar char="•"/>
            </a:pPr>
            <a:r>
              <a:rPr lang="en-US" sz="3098" spc="303">
                <a:solidFill>
                  <a:srgbClr val="231F20"/>
                </a:solidFill>
                <a:latin typeface="DM Sans"/>
                <a:ea typeface="DM Sans"/>
                <a:cs typeface="DM Sans"/>
                <a:sym typeface="DM Sans"/>
              </a:rPr>
              <a:t>As per this analysis we can see from the total 13,560 around 33% in the june month nitin is expense in shopping and entertainment</a:t>
            </a:r>
          </a:p>
          <a:p>
            <a:pPr algn="l">
              <a:lnSpc>
                <a:spcPts val="4337"/>
              </a:lnSpc>
            </a:pPr>
            <a:r>
              <a:rPr lang="en-US" sz="3098" spc="303">
                <a:solidFill>
                  <a:srgbClr val="231F20"/>
                </a:solidFill>
                <a:latin typeface="DM Sans"/>
                <a:ea typeface="DM Sans"/>
                <a:cs typeface="DM Sans"/>
                <a:sym typeface="DM Sans"/>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782524" y="-3706859"/>
            <a:ext cx="7225005" cy="7413718"/>
          </a:xfrm>
          <a:custGeom>
            <a:avLst/>
            <a:gdLst/>
            <a:ahLst/>
            <a:cxnLst/>
            <a:rect r="r" b="b" t="t" l="l"/>
            <a:pathLst>
              <a:path h="7413718" w="7225005">
                <a:moveTo>
                  <a:pt x="0" y="0"/>
                </a:moveTo>
                <a:lnTo>
                  <a:pt x="7225006" y="0"/>
                </a:lnTo>
                <a:lnTo>
                  <a:pt x="7225006" y="7413718"/>
                </a:lnTo>
                <a:lnTo>
                  <a:pt x="0" y="74137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27178" y="74937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60021" y="4164302"/>
            <a:ext cx="9677234" cy="2587496"/>
          </a:xfrm>
          <a:custGeom>
            <a:avLst/>
            <a:gdLst/>
            <a:ahLst/>
            <a:cxnLst/>
            <a:rect r="r" b="b" t="t" l="l"/>
            <a:pathLst>
              <a:path h="2587496" w="9677234">
                <a:moveTo>
                  <a:pt x="0" y="0"/>
                </a:moveTo>
                <a:lnTo>
                  <a:pt x="9677234" y="0"/>
                </a:lnTo>
                <a:lnTo>
                  <a:pt x="9677234" y="2587496"/>
                </a:lnTo>
                <a:lnTo>
                  <a:pt x="0" y="2587496"/>
                </a:lnTo>
                <a:lnTo>
                  <a:pt x="0" y="0"/>
                </a:lnTo>
                <a:close/>
              </a:path>
            </a:pathLst>
          </a:custGeom>
          <a:blipFill>
            <a:blip r:embed="rId5"/>
            <a:stretch>
              <a:fillRect l="0" t="0" r="0" b="0"/>
            </a:stretch>
          </a:blipFill>
        </p:spPr>
      </p:sp>
      <p:sp>
        <p:nvSpPr>
          <p:cNvPr name="TextBox 6" id="6"/>
          <p:cNvSpPr txBox="true"/>
          <p:nvPr/>
        </p:nvSpPr>
        <p:spPr>
          <a:xfrm rot="0">
            <a:off x="1028700" y="414563"/>
            <a:ext cx="7416941" cy="1190647"/>
          </a:xfrm>
          <a:prstGeom prst="rect">
            <a:avLst/>
          </a:prstGeom>
        </p:spPr>
        <p:txBody>
          <a:bodyPr anchor="t" rtlCol="false" tIns="0" lIns="0" bIns="0" rIns="0">
            <a:spAutoFit/>
          </a:bodyPr>
          <a:lstStyle/>
          <a:p>
            <a:pPr algn="l">
              <a:lnSpc>
                <a:spcPts val="9773"/>
              </a:lnSpc>
            </a:pPr>
            <a:r>
              <a:rPr lang="en-US" b="true" sz="7082" spc="694">
                <a:solidFill>
                  <a:srgbClr val="231F20"/>
                </a:solidFill>
                <a:latin typeface="Oswald Bold"/>
                <a:ea typeface="Oswald Bold"/>
                <a:cs typeface="Oswald Bold"/>
                <a:sym typeface="Oswald Bold"/>
              </a:rPr>
              <a:t>PART NO 1</a:t>
            </a:r>
          </a:p>
        </p:txBody>
      </p:sp>
      <p:sp>
        <p:nvSpPr>
          <p:cNvPr name="TextBox 7" id="7"/>
          <p:cNvSpPr txBox="true"/>
          <p:nvPr/>
        </p:nvSpPr>
        <p:spPr>
          <a:xfrm rot="0">
            <a:off x="1028700" y="2125800"/>
            <a:ext cx="15476328" cy="954929"/>
          </a:xfrm>
          <a:prstGeom prst="rect">
            <a:avLst/>
          </a:prstGeom>
        </p:spPr>
        <p:txBody>
          <a:bodyPr anchor="t" rtlCol="false" tIns="0" lIns="0" bIns="0" rIns="0">
            <a:spAutoFit/>
          </a:bodyPr>
          <a:lstStyle/>
          <a:p>
            <a:pPr algn="ctr" marL="0" indent="0" lvl="0">
              <a:lnSpc>
                <a:spcPts val="3878"/>
              </a:lnSpc>
              <a:spcBef>
                <a:spcPct val="0"/>
              </a:spcBef>
            </a:pPr>
            <a:r>
              <a:rPr lang="en-US" sz="2810" spc="275">
                <a:solidFill>
                  <a:srgbClr val="231F20"/>
                </a:solidFill>
                <a:latin typeface="DM Sans"/>
                <a:ea typeface="DM Sans"/>
                <a:cs typeface="DM Sans"/>
                <a:sym typeface="DM Sans"/>
              </a:rPr>
              <a:t>Task 3. Number of times Nitin has ordered food online and the amount spent for it</a:t>
            </a:r>
          </a:p>
        </p:txBody>
      </p:sp>
      <p:sp>
        <p:nvSpPr>
          <p:cNvPr name="TextBox 8" id="8"/>
          <p:cNvSpPr txBox="true"/>
          <p:nvPr/>
        </p:nvSpPr>
        <p:spPr>
          <a:xfrm rot="0">
            <a:off x="1028700" y="1606113"/>
            <a:ext cx="7538550" cy="429808"/>
          </a:xfrm>
          <a:prstGeom prst="rect">
            <a:avLst/>
          </a:prstGeom>
        </p:spPr>
        <p:txBody>
          <a:bodyPr anchor="t" rtlCol="false" tIns="0" lIns="0" bIns="0" rIns="0">
            <a:spAutoFit/>
          </a:bodyPr>
          <a:lstStyle/>
          <a:p>
            <a:pPr algn="l">
              <a:lnSpc>
                <a:spcPts val="3586"/>
              </a:lnSpc>
            </a:pPr>
            <a:r>
              <a:rPr lang="en-US" sz="2598" spc="254">
                <a:solidFill>
                  <a:srgbClr val="231F20"/>
                </a:solidFill>
                <a:latin typeface="DM Sans"/>
                <a:ea typeface="DM Sans"/>
                <a:cs typeface="DM Sans"/>
                <a:sym typeface="DM Sans"/>
              </a:rPr>
              <a:t> EXPENSE DETAILS FOR JUNE</a:t>
            </a:r>
          </a:p>
        </p:txBody>
      </p:sp>
      <p:sp>
        <p:nvSpPr>
          <p:cNvPr name="TextBox 9" id="9"/>
          <p:cNvSpPr txBox="true"/>
          <p:nvPr/>
        </p:nvSpPr>
        <p:spPr>
          <a:xfrm rot="0">
            <a:off x="1181100" y="3170608"/>
            <a:ext cx="8512431" cy="955594"/>
          </a:xfrm>
          <a:prstGeom prst="rect">
            <a:avLst/>
          </a:prstGeom>
        </p:spPr>
        <p:txBody>
          <a:bodyPr anchor="t" rtlCol="false" tIns="0" lIns="0" bIns="0" rIns="0">
            <a:spAutoFit/>
          </a:bodyPr>
          <a:lstStyle/>
          <a:p>
            <a:pPr algn="l" marL="600484" indent="-300242" lvl="1">
              <a:lnSpc>
                <a:spcPts val="3838"/>
              </a:lnSpc>
              <a:buFont typeface="Arial"/>
              <a:buChar char="•"/>
            </a:pPr>
            <a:r>
              <a:rPr lang="en-US" sz="2781" spc="272">
                <a:solidFill>
                  <a:srgbClr val="231F20"/>
                </a:solidFill>
                <a:latin typeface="DM Sans"/>
                <a:ea typeface="DM Sans"/>
                <a:cs typeface="DM Sans"/>
                <a:sym typeface="DM Sans"/>
              </a:rPr>
              <a:t>Nitin has orderd food online 4 times </a:t>
            </a:r>
          </a:p>
          <a:p>
            <a:pPr algn="l">
              <a:lnSpc>
                <a:spcPts val="3838"/>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782524" y="-3706859"/>
            <a:ext cx="7225005" cy="7413718"/>
          </a:xfrm>
          <a:custGeom>
            <a:avLst/>
            <a:gdLst/>
            <a:ahLst/>
            <a:cxnLst/>
            <a:rect r="r" b="b" t="t" l="l"/>
            <a:pathLst>
              <a:path h="7413718" w="7225005">
                <a:moveTo>
                  <a:pt x="0" y="0"/>
                </a:moveTo>
                <a:lnTo>
                  <a:pt x="7225006" y="0"/>
                </a:lnTo>
                <a:lnTo>
                  <a:pt x="7225006" y="7413718"/>
                </a:lnTo>
                <a:lnTo>
                  <a:pt x="0" y="74137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27178" y="74937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13074" y="4179077"/>
            <a:ext cx="9546927" cy="2759228"/>
          </a:xfrm>
          <a:custGeom>
            <a:avLst/>
            <a:gdLst/>
            <a:ahLst/>
            <a:cxnLst/>
            <a:rect r="r" b="b" t="t" l="l"/>
            <a:pathLst>
              <a:path h="2759228" w="9546927">
                <a:moveTo>
                  <a:pt x="0" y="0"/>
                </a:moveTo>
                <a:lnTo>
                  <a:pt x="9546927" y="0"/>
                </a:lnTo>
                <a:lnTo>
                  <a:pt x="9546927" y="2759227"/>
                </a:lnTo>
                <a:lnTo>
                  <a:pt x="0" y="2759227"/>
                </a:lnTo>
                <a:lnTo>
                  <a:pt x="0" y="0"/>
                </a:lnTo>
                <a:close/>
              </a:path>
            </a:pathLst>
          </a:custGeom>
          <a:blipFill>
            <a:blip r:embed="rId5"/>
            <a:stretch>
              <a:fillRect l="0" t="0" r="0" b="0"/>
            </a:stretch>
          </a:blipFill>
        </p:spPr>
      </p:sp>
      <p:sp>
        <p:nvSpPr>
          <p:cNvPr name="TextBox 6" id="6"/>
          <p:cNvSpPr txBox="true"/>
          <p:nvPr/>
        </p:nvSpPr>
        <p:spPr>
          <a:xfrm rot="0">
            <a:off x="1028700" y="414563"/>
            <a:ext cx="7416941" cy="1190647"/>
          </a:xfrm>
          <a:prstGeom prst="rect">
            <a:avLst/>
          </a:prstGeom>
        </p:spPr>
        <p:txBody>
          <a:bodyPr anchor="t" rtlCol="false" tIns="0" lIns="0" bIns="0" rIns="0">
            <a:spAutoFit/>
          </a:bodyPr>
          <a:lstStyle/>
          <a:p>
            <a:pPr algn="l">
              <a:lnSpc>
                <a:spcPts val="9773"/>
              </a:lnSpc>
            </a:pPr>
            <a:r>
              <a:rPr lang="en-US" b="true" sz="7082" spc="694">
                <a:solidFill>
                  <a:srgbClr val="231F20"/>
                </a:solidFill>
                <a:latin typeface="Oswald Bold"/>
                <a:ea typeface="Oswald Bold"/>
                <a:cs typeface="Oswald Bold"/>
                <a:sym typeface="Oswald Bold"/>
              </a:rPr>
              <a:t>PART NO 1</a:t>
            </a:r>
          </a:p>
        </p:txBody>
      </p:sp>
      <p:sp>
        <p:nvSpPr>
          <p:cNvPr name="TextBox 7" id="7"/>
          <p:cNvSpPr txBox="true"/>
          <p:nvPr/>
        </p:nvSpPr>
        <p:spPr>
          <a:xfrm rot="0">
            <a:off x="1028700" y="2368079"/>
            <a:ext cx="11134117" cy="469154"/>
          </a:xfrm>
          <a:prstGeom prst="rect">
            <a:avLst/>
          </a:prstGeom>
        </p:spPr>
        <p:txBody>
          <a:bodyPr anchor="t" rtlCol="false" tIns="0" lIns="0" bIns="0" rIns="0">
            <a:spAutoFit/>
          </a:bodyPr>
          <a:lstStyle/>
          <a:p>
            <a:pPr algn="ctr" marL="0" indent="0" lvl="0">
              <a:lnSpc>
                <a:spcPts val="3878"/>
              </a:lnSpc>
              <a:spcBef>
                <a:spcPct val="0"/>
              </a:spcBef>
            </a:pPr>
            <a:r>
              <a:rPr lang="en-US" sz="2810" spc="275">
                <a:solidFill>
                  <a:srgbClr val="231F20"/>
                </a:solidFill>
                <a:latin typeface="DM Sans"/>
                <a:ea typeface="DM Sans"/>
                <a:cs typeface="DM Sans"/>
                <a:sym typeface="DM Sans"/>
              </a:rPr>
              <a:t>Task 4. Number of times Nitin has watched a movie.</a:t>
            </a:r>
          </a:p>
        </p:txBody>
      </p:sp>
      <p:sp>
        <p:nvSpPr>
          <p:cNvPr name="TextBox 8" id="8"/>
          <p:cNvSpPr txBox="true"/>
          <p:nvPr/>
        </p:nvSpPr>
        <p:spPr>
          <a:xfrm rot="0">
            <a:off x="1028700" y="1606113"/>
            <a:ext cx="7538550" cy="429808"/>
          </a:xfrm>
          <a:prstGeom prst="rect">
            <a:avLst/>
          </a:prstGeom>
        </p:spPr>
        <p:txBody>
          <a:bodyPr anchor="t" rtlCol="false" tIns="0" lIns="0" bIns="0" rIns="0">
            <a:spAutoFit/>
          </a:bodyPr>
          <a:lstStyle/>
          <a:p>
            <a:pPr algn="l">
              <a:lnSpc>
                <a:spcPts val="3586"/>
              </a:lnSpc>
            </a:pPr>
            <a:r>
              <a:rPr lang="en-US" sz="2598" spc="254">
                <a:solidFill>
                  <a:srgbClr val="231F20"/>
                </a:solidFill>
                <a:latin typeface="DM Sans"/>
                <a:ea typeface="DM Sans"/>
                <a:cs typeface="DM Sans"/>
                <a:sym typeface="DM Sans"/>
              </a:rPr>
              <a:t> EXPENSE DETAILS FOR JUNE</a:t>
            </a:r>
          </a:p>
        </p:txBody>
      </p:sp>
      <p:sp>
        <p:nvSpPr>
          <p:cNvPr name="TextBox 9" id="9"/>
          <p:cNvSpPr txBox="true"/>
          <p:nvPr/>
        </p:nvSpPr>
        <p:spPr>
          <a:xfrm rot="0">
            <a:off x="1181100" y="3170608"/>
            <a:ext cx="8512431" cy="453055"/>
          </a:xfrm>
          <a:prstGeom prst="rect">
            <a:avLst/>
          </a:prstGeom>
        </p:spPr>
        <p:txBody>
          <a:bodyPr anchor="t" rtlCol="false" tIns="0" lIns="0" bIns="0" rIns="0">
            <a:spAutoFit/>
          </a:bodyPr>
          <a:lstStyle/>
          <a:p>
            <a:pPr algn="l" marL="578895" indent="-289447" lvl="1">
              <a:lnSpc>
                <a:spcPts val="3700"/>
              </a:lnSpc>
              <a:buFont typeface="Arial"/>
              <a:buChar char="•"/>
            </a:pPr>
            <a:r>
              <a:rPr lang="en-US" sz="2681" spc="262">
                <a:solidFill>
                  <a:srgbClr val="231F20"/>
                </a:solidFill>
                <a:latin typeface="DM Sans"/>
                <a:ea typeface="DM Sans"/>
                <a:cs typeface="DM Sans"/>
                <a:sym typeface="DM Sans"/>
              </a:rPr>
              <a:t>Nitin has watched 4 times movie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782524" y="-3706859"/>
            <a:ext cx="7225005" cy="7413718"/>
          </a:xfrm>
          <a:custGeom>
            <a:avLst/>
            <a:gdLst/>
            <a:ahLst/>
            <a:cxnLst/>
            <a:rect r="r" b="b" t="t" l="l"/>
            <a:pathLst>
              <a:path h="7413718" w="7225005">
                <a:moveTo>
                  <a:pt x="0" y="0"/>
                </a:moveTo>
                <a:lnTo>
                  <a:pt x="7225006" y="0"/>
                </a:lnTo>
                <a:lnTo>
                  <a:pt x="7225006" y="7413718"/>
                </a:lnTo>
                <a:lnTo>
                  <a:pt x="0" y="74137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27178" y="74937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693531" y="3218233"/>
            <a:ext cx="7959010" cy="4885185"/>
          </a:xfrm>
          <a:custGeom>
            <a:avLst/>
            <a:gdLst/>
            <a:ahLst/>
            <a:cxnLst/>
            <a:rect r="r" b="b" t="t" l="l"/>
            <a:pathLst>
              <a:path h="4885185" w="7959010">
                <a:moveTo>
                  <a:pt x="0" y="0"/>
                </a:moveTo>
                <a:lnTo>
                  <a:pt x="7959009" y="0"/>
                </a:lnTo>
                <a:lnTo>
                  <a:pt x="7959009" y="4885185"/>
                </a:lnTo>
                <a:lnTo>
                  <a:pt x="0" y="4885185"/>
                </a:lnTo>
                <a:lnTo>
                  <a:pt x="0" y="0"/>
                </a:lnTo>
                <a:close/>
              </a:path>
            </a:pathLst>
          </a:custGeom>
          <a:blipFill>
            <a:blip r:embed="rId5"/>
            <a:stretch>
              <a:fillRect l="0" t="0" r="0" b="0"/>
            </a:stretch>
          </a:blipFill>
        </p:spPr>
      </p:sp>
      <p:sp>
        <p:nvSpPr>
          <p:cNvPr name="TextBox 6" id="6"/>
          <p:cNvSpPr txBox="true"/>
          <p:nvPr/>
        </p:nvSpPr>
        <p:spPr>
          <a:xfrm rot="0">
            <a:off x="1028700" y="414563"/>
            <a:ext cx="7416941" cy="1190647"/>
          </a:xfrm>
          <a:prstGeom prst="rect">
            <a:avLst/>
          </a:prstGeom>
        </p:spPr>
        <p:txBody>
          <a:bodyPr anchor="t" rtlCol="false" tIns="0" lIns="0" bIns="0" rIns="0">
            <a:spAutoFit/>
          </a:bodyPr>
          <a:lstStyle/>
          <a:p>
            <a:pPr algn="l">
              <a:lnSpc>
                <a:spcPts val="9773"/>
              </a:lnSpc>
            </a:pPr>
            <a:r>
              <a:rPr lang="en-US" b="true" sz="7082" spc="694">
                <a:solidFill>
                  <a:srgbClr val="231F20"/>
                </a:solidFill>
                <a:latin typeface="Oswald Bold"/>
                <a:ea typeface="Oswald Bold"/>
                <a:cs typeface="Oswald Bold"/>
                <a:sym typeface="Oswald Bold"/>
              </a:rPr>
              <a:t>PART NO 1</a:t>
            </a:r>
          </a:p>
        </p:txBody>
      </p:sp>
      <p:sp>
        <p:nvSpPr>
          <p:cNvPr name="TextBox 7" id="7"/>
          <p:cNvSpPr txBox="true"/>
          <p:nvPr/>
        </p:nvSpPr>
        <p:spPr>
          <a:xfrm rot="0">
            <a:off x="1028700" y="2227489"/>
            <a:ext cx="14715649" cy="990743"/>
          </a:xfrm>
          <a:prstGeom prst="rect">
            <a:avLst/>
          </a:prstGeom>
        </p:spPr>
        <p:txBody>
          <a:bodyPr anchor="t" rtlCol="false" tIns="0" lIns="0" bIns="0" rIns="0">
            <a:spAutoFit/>
          </a:bodyPr>
          <a:lstStyle/>
          <a:p>
            <a:pPr algn="ctr" marL="0" indent="0" lvl="0">
              <a:lnSpc>
                <a:spcPts val="4016"/>
              </a:lnSpc>
              <a:spcBef>
                <a:spcPct val="0"/>
              </a:spcBef>
            </a:pPr>
            <a:r>
              <a:rPr lang="en-US" sz="2910" spc="285">
                <a:solidFill>
                  <a:srgbClr val="231F20"/>
                </a:solidFill>
                <a:latin typeface="DM Sans"/>
                <a:ea typeface="DM Sans"/>
                <a:cs typeface="DM Sans"/>
                <a:sym typeface="DM Sans"/>
              </a:rPr>
              <a:t>Task 5. The less essential category that Nitin may remove to increase his savings</a:t>
            </a:r>
          </a:p>
        </p:txBody>
      </p:sp>
      <p:sp>
        <p:nvSpPr>
          <p:cNvPr name="TextBox 8" id="8"/>
          <p:cNvSpPr txBox="true"/>
          <p:nvPr/>
        </p:nvSpPr>
        <p:spPr>
          <a:xfrm rot="0">
            <a:off x="1028700" y="1606113"/>
            <a:ext cx="7538550" cy="429808"/>
          </a:xfrm>
          <a:prstGeom prst="rect">
            <a:avLst/>
          </a:prstGeom>
        </p:spPr>
        <p:txBody>
          <a:bodyPr anchor="t" rtlCol="false" tIns="0" lIns="0" bIns="0" rIns="0">
            <a:spAutoFit/>
          </a:bodyPr>
          <a:lstStyle/>
          <a:p>
            <a:pPr algn="l">
              <a:lnSpc>
                <a:spcPts val="3586"/>
              </a:lnSpc>
            </a:pPr>
            <a:r>
              <a:rPr lang="en-US" sz="2598" spc="254">
                <a:solidFill>
                  <a:srgbClr val="231F20"/>
                </a:solidFill>
                <a:latin typeface="DM Sans"/>
                <a:ea typeface="DM Sans"/>
                <a:cs typeface="DM Sans"/>
                <a:sym typeface="DM Sans"/>
              </a:rPr>
              <a:t> EXPENSE DETAILS FOR JUNE</a:t>
            </a:r>
          </a:p>
        </p:txBody>
      </p:sp>
      <p:sp>
        <p:nvSpPr>
          <p:cNvPr name="TextBox 9" id="9"/>
          <p:cNvSpPr txBox="true"/>
          <p:nvPr/>
        </p:nvSpPr>
        <p:spPr>
          <a:xfrm rot="0">
            <a:off x="1181100" y="3385662"/>
            <a:ext cx="8195481" cy="3105601"/>
          </a:xfrm>
          <a:prstGeom prst="rect">
            <a:avLst/>
          </a:prstGeom>
        </p:spPr>
        <p:txBody>
          <a:bodyPr anchor="t" rtlCol="false" tIns="0" lIns="0" bIns="0" rIns="0">
            <a:spAutoFit/>
          </a:bodyPr>
          <a:lstStyle/>
          <a:p>
            <a:pPr algn="l" marL="535716" indent="-267858" lvl="1">
              <a:lnSpc>
                <a:spcPts val="3424"/>
              </a:lnSpc>
              <a:buFont typeface="Arial"/>
              <a:buChar char="•"/>
            </a:pPr>
            <a:r>
              <a:rPr lang="en-US" sz="2481" spc="243">
                <a:solidFill>
                  <a:srgbClr val="231F20"/>
                </a:solidFill>
                <a:latin typeface="DM Sans"/>
                <a:ea typeface="DM Sans"/>
                <a:cs typeface="DM Sans"/>
                <a:sym typeface="DM Sans"/>
              </a:rPr>
              <a:t>Nitin can save huge amoun inside entertainment , shopping and grocery.</a:t>
            </a:r>
          </a:p>
          <a:p>
            <a:pPr algn="l">
              <a:lnSpc>
                <a:spcPts val="3424"/>
              </a:lnSpc>
            </a:pPr>
          </a:p>
          <a:p>
            <a:pPr algn="l" marL="535716" indent="-267858" lvl="1">
              <a:lnSpc>
                <a:spcPts val="3473"/>
              </a:lnSpc>
              <a:buFont typeface="Arial"/>
              <a:buChar char="•"/>
            </a:pPr>
            <a:r>
              <a:rPr lang="en-US" sz="2481" spc="243">
                <a:solidFill>
                  <a:srgbClr val="231F20"/>
                </a:solidFill>
                <a:latin typeface="DM Sans"/>
                <a:ea typeface="DM Sans"/>
                <a:cs typeface="DM Sans"/>
                <a:sym typeface="DM Sans"/>
              </a:rPr>
              <a:t>Nitin can Save upto 50% from total amount after spending less in entertainment , shopping and grocery.</a:t>
            </a:r>
          </a:p>
          <a:p>
            <a:pPr algn="l">
              <a:lnSpc>
                <a:spcPts val="4173"/>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3782524" y="-3706859"/>
            <a:ext cx="7225005" cy="7413718"/>
          </a:xfrm>
          <a:custGeom>
            <a:avLst/>
            <a:gdLst/>
            <a:ahLst/>
            <a:cxnLst/>
            <a:rect r="r" b="b" t="t" l="l"/>
            <a:pathLst>
              <a:path h="7413718" w="7225005">
                <a:moveTo>
                  <a:pt x="0" y="0"/>
                </a:moveTo>
                <a:lnTo>
                  <a:pt x="7225006" y="0"/>
                </a:lnTo>
                <a:lnTo>
                  <a:pt x="7225006" y="7413718"/>
                </a:lnTo>
                <a:lnTo>
                  <a:pt x="0" y="741371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627178" y="74937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798890" y="3433287"/>
            <a:ext cx="7282774" cy="4824838"/>
          </a:xfrm>
          <a:custGeom>
            <a:avLst/>
            <a:gdLst/>
            <a:ahLst/>
            <a:cxnLst/>
            <a:rect r="r" b="b" t="t" l="l"/>
            <a:pathLst>
              <a:path h="4824838" w="7282774">
                <a:moveTo>
                  <a:pt x="0" y="0"/>
                </a:moveTo>
                <a:lnTo>
                  <a:pt x="7282775" y="0"/>
                </a:lnTo>
                <a:lnTo>
                  <a:pt x="7282775" y="4824839"/>
                </a:lnTo>
                <a:lnTo>
                  <a:pt x="0" y="4824839"/>
                </a:lnTo>
                <a:lnTo>
                  <a:pt x="0" y="0"/>
                </a:lnTo>
                <a:close/>
              </a:path>
            </a:pathLst>
          </a:custGeom>
          <a:blipFill>
            <a:blip r:embed="rId5"/>
            <a:stretch>
              <a:fillRect l="0" t="0" r="0" b="0"/>
            </a:stretch>
          </a:blipFill>
        </p:spPr>
      </p:sp>
      <p:sp>
        <p:nvSpPr>
          <p:cNvPr name="TextBox 6" id="6"/>
          <p:cNvSpPr txBox="true"/>
          <p:nvPr/>
        </p:nvSpPr>
        <p:spPr>
          <a:xfrm rot="0">
            <a:off x="1028700" y="414563"/>
            <a:ext cx="7416941" cy="1190647"/>
          </a:xfrm>
          <a:prstGeom prst="rect">
            <a:avLst/>
          </a:prstGeom>
        </p:spPr>
        <p:txBody>
          <a:bodyPr anchor="t" rtlCol="false" tIns="0" lIns="0" bIns="0" rIns="0">
            <a:spAutoFit/>
          </a:bodyPr>
          <a:lstStyle/>
          <a:p>
            <a:pPr algn="l">
              <a:lnSpc>
                <a:spcPts val="9773"/>
              </a:lnSpc>
            </a:pPr>
            <a:r>
              <a:rPr lang="en-US" b="true" sz="7082" spc="694">
                <a:solidFill>
                  <a:srgbClr val="231F20"/>
                </a:solidFill>
                <a:latin typeface="Oswald Bold"/>
                <a:ea typeface="Oswald Bold"/>
                <a:cs typeface="Oswald Bold"/>
                <a:sym typeface="Oswald Bold"/>
              </a:rPr>
              <a:t>PART NO 2</a:t>
            </a:r>
          </a:p>
        </p:txBody>
      </p:sp>
      <p:sp>
        <p:nvSpPr>
          <p:cNvPr name="TextBox 7" id="7"/>
          <p:cNvSpPr txBox="true"/>
          <p:nvPr/>
        </p:nvSpPr>
        <p:spPr>
          <a:xfrm rot="0">
            <a:off x="1028700" y="2227489"/>
            <a:ext cx="14715649" cy="990743"/>
          </a:xfrm>
          <a:prstGeom prst="rect">
            <a:avLst/>
          </a:prstGeom>
        </p:spPr>
        <p:txBody>
          <a:bodyPr anchor="t" rtlCol="false" tIns="0" lIns="0" bIns="0" rIns="0">
            <a:spAutoFit/>
          </a:bodyPr>
          <a:lstStyle/>
          <a:p>
            <a:pPr algn="ctr" marL="0" indent="0" lvl="0">
              <a:lnSpc>
                <a:spcPts val="4016"/>
              </a:lnSpc>
              <a:spcBef>
                <a:spcPct val="0"/>
              </a:spcBef>
            </a:pPr>
            <a:r>
              <a:rPr lang="en-US" sz="2910" spc="285">
                <a:solidFill>
                  <a:srgbClr val="231F20"/>
                </a:solidFill>
                <a:latin typeface="DM Sans"/>
                <a:ea typeface="DM Sans"/>
                <a:cs typeface="DM Sans"/>
                <a:sym typeface="DM Sans"/>
              </a:rPr>
              <a:t>Task 1. The month-wise trend of expenses and find out the month Nitin spent the most</a:t>
            </a:r>
          </a:p>
        </p:txBody>
      </p:sp>
      <p:sp>
        <p:nvSpPr>
          <p:cNvPr name="TextBox 8" id="8"/>
          <p:cNvSpPr txBox="true"/>
          <p:nvPr/>
        </p:nvSpPr>
        <p:spPr>
          <a:xfrm rot="0">
            <a:off x="1028700" y="1606113"/>
            <a:ext cx="7538550" cy="429808"/>
          </a:xfrm>
          <a:prstGeom prst="rect">
            <a:avLst/>
          </a:prstGeom>
        </p:spPr>
        <p:txBody>
          <a:bodyPr anchor="t" rtlCol="false" tIns="0" lIns="0" bIns="0" rIns="0">
            <a:spAutoFit/>
          </a:bodyPr>
          <a:lstStyle/>
          <a:p>
            <a:pPr algn="l">
              <a:lnSpc>
                <a:spcPts val="3586"/>
              </a:lnSpc>
            </a:pPr>
            <a:r>
              <a:rPr lang="en-US" sz="2598" spc="254">
                <a:solidFill>
                  <a:srgbClr val="231F20"/>
                </a:solidFill>
                <a:latin typeface="DM Sans"/>
                <a:ea typeface="DM Sans"/>
                <a:cs typeface="DM Sans"/>
                <a:sym typeface="DM Sans"/>
              </a:rPr>
              <a:t> EXPENSE DETAILS FOR 6 MONTHS</a:t>
            </a:r>
          </a:p>
        </p:txBody>
      </p:sp>
      <p:sp>
        <p:nvSpPr>
          <p:cNvPr name="TextBox 9" id="9"/>
          <p:cNvSpPr txBox="true"/>
          <p:nvPr/>
        </p:nvSpPr>
        <p:spPr>
          <a:xfrm rot="0">
            <a:off x="1181100" y="3385662"/>
            <a:ext cx="8195481" cy="1473397"/>
          </a:xfrm>
          <a:prstGeom prst="rect">
            <a:avLst/>
          </a:prstGeom>
        </p:spPr>
        <p:txBody>
          <a:bodyPr anchor="t" rtlCol="false" tIns="0" lIns="0" bIns="0" rIns="0">
            <a:spAutoFit/>
          </a:bodyPr>
          <a:lstStyle/>
          <a:p>
            <a:pPr algn="l" marL="600484" indent="-300242" lvl="1">
              <a:lnSpc>
                <a:spcPts val="3838"/>
              </a:lnSpc>
              <a:buFont typeface="Arial"/>
              <a:buChar char="•"/>
            </a:pPr>
            <a:r>
              <a:rPr lang="en-US" sz="2781" spc="272">
                <a:solidFill>
                  <a:srgbClr val="231F20"/>
                </a:solidFill>
                <a:latin typeface="DM Sans"/>
                <a:ea typeface="DM Sans"/>
                <a:cs typeface="DM Sans"/>
                <a:sym typeface="DM Sans"/>
              </a:rPr>
              <a:t>Nitin has expensed huge amount inside february, April and January.</a:t>
            </a:r>
          </a:p>
          <a:p>
            <a:pPr algn="l">
              <a:lnSpc>
                <a:spcPts val="417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DAGV0WsKwrE</dc:identifier>
  <dcterms:modified xsi:type="dcterms:W3CDTF">2011-08-01T06:04:30Z</dcterms:modified>
  <cp:revision>1</cp:revision>
  <dc:title>CHIRAG SHARMA</dc:title>
</cp:coreProperties>
</file>