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9144000" cy="5143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C13F5-8F7E-4E08-A001-64DE44E34DC9}" type="datetimeFigureOut">
              <a:rPr lang="zh-CN" altLang="en-US" smtClean="0"/>
              <a:t>2022/12/9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0D61A-F2B2-4494-832B-309DE02C2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976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0D61A-F2B2-4494-832B-309DE02C25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2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825" y="988709"/>
            <a:ext cx="8206349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825" y="1724287"/>
            <a:ext cx="8206349" cy="177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0" y="124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0" y="0"/>
                </a:moveTo>
                <a:lnTo>
                  <a:pt x="4571999" y="0"/>
                </a:lnTo>
                <a:lnTo>
                  <a:pt x="4571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675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558" y="2978099"/>
            <a:ext cx="2498761" cy="1685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8599" y="2951004"/>
            <a:ext cx="33147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65" dirty="0">
                <a:solidFill>
                  <a:srgbClr val="FFFFFF"/>
                </a:solidFill>
                <a:latin typeface="Lucida Sans"/>
                <a:cs typeface="Lucida Sans"/>
              </a:rPr>
              <a:t>To </a:t>
            </a:r>
            <a:r>
              <a:rPr sz="1200" b="1" spc="-60" dirty="0">
                <a:solidFill>
                  <a:srgbClr val="FFFFFF"/>
                </a:solidFill>
                <a:latin typeface="Lucida Sans"/>
                <a:cs typeface="Lucida Sans"/>
              </a:rPr>
              <a:t>better </a:t>
            </a:r>
            <a:r>
              <a:rPr sz="1200" b="1" spc="-70" dirty="0">
                <a:solidFill>
                  <a:srgbClr val="FFFFFF"/>
                </a:solidFill>
                <a:latin typeface="Lucida Sans"/>
                <a:cs typeface="Lucida Sans"/>
              </a:rPr>
              <a:t>allocate</a:t>
            </a:r>
            <a:r>
              <a:rPr sz="1200" b="1" spc="-3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1200" b="1" spc="-85" dirty="0">
                <a:solidFill>
                  <a:srgbClr val="FFFFFF"/>
                </a:solidFill>
                <a:latin typeface="Lucida Sans"/>
                <a:cs typeface="Lucida Sans"/>
              </a:rPr>
              <a:t>prevention </a:t>
            </a:r>
            <a:r>
              <a:rPr sz="1200" b="1" spc="-95" dirty="0">
                <a:solidFill>
                  <a:srgbClr val="FFFFFF"/>
                </a:solidFill>
                <a:latin typeface="Lucida Sans"/>
                <a:cs typeface="Lucida Sans"/>
              </a:rPr>
              <a:t>resources</a:t>
            </a:r>
            <a:endParaRPr sz="1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Lucida Sans"/>
              <a:cs typeface="Lucida Sans"/>
            </a:endParaRPr>
          </a:p>
          <a:p>
            <a:pPr marL="12700" marR="5080">
              <a:lnSpc>
                <a:spcPct val="100000"/>
              </a:lnSpc>
            </a:pPr>
            <a:r>
              <a:rPr sz="1200" spc="30" dirty="0">
                <a:solidFill>
                  <a:srgbClr val="FFFFFF"/>
                </a:solidFill>
                <a:latin typeface="Gill Sans MT"/>
                <a:cs typeface="Gill Sans MT"/>
              </a:rPr>
              <a:t>The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Gill Sans MT"/>
                <a:cs typeface="Gill Sans MT"/>
              </a:rPr>
              <a:t>City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Gill Sans MT"/>
                <a:cs typeface="Gill Sans MT"/>
              </a:rPr>
              <a:t>Mesa</a:t>
            </a:r>
            <a:r>
              <a:rPr sz="12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Gill Sans MT"/>
                <a:cs typeface="Gill Sans MT"/>
              </a:rPr>
              <a:t>has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Gill Sans MT"/>
                <a:cs typeface="Gill Sans MT"/>
              </a:rPr>
              <a:t>dataset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12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Gill Sans MT"/>
                <a:cs typeface="Gill Sans MT"/>
              </a:rPr>
              <a:t>heroin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Gill Sans MT"/>
                <a:cs typeface="Gill Sans MT"/>
              </a:rPr>
              <a:t>overdose  locations.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Gill Sans MT"/>
                <a:cs typeface="Gill Sans MT"/>
              </a:rPr>
              <a:t>To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Gill Sans MT"/>
                <a:cs typeface="Gill Sans MT"/>
              </a:rPr>
              <a:t>estimate</a:t>
            </a:r>
            <a:r>
              <a:rPr sz="12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Gill Sans MT"/>
                <a:cs typeface="Gill Sans MT"/>
              </a:rPr>
              <a:t>geospatial</a:t>
            </a:r>
            <a:r>
              <a:rPr sz="1200" spc="-10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Gill Sans MT"/>
                <a:cs typeface="Gill Sans MT"/>
              </a:rPr>
              <a:t>risk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Gill Sans MT"/>
                <a:cs typeface="Gill Sans MT"/>
              </a:rPr>
              <a:t>prediction  </a:t>
            </a:r>
            <a:r>
              <a:rPr sz="1200" spc="35" dirty="0">
                <a:solidFill>
                  <a:srgbClr val="FFFFFF"/>
                </a:solidFill>
                <a:latin typeface="Gill Sans MT"/>
                <a:cs typeface="Gill Sans MT"/>
              </a:rPr>
              <a:t>model,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this </a:t>
            </a:r>
            <a:r>
              <a:rPr sz="1200" spc="35" dirty="0">
                <a:solidFill>
                  <a:srgbClr val="FFFFFF"/>
                </a:solidFill>
                <a:latin typeface="Gill Sans MT"/>
                <a:cs typeface="Gill Sans MT"/>
              </a:rPr>
              <a:t>project </a:t>
            </a:r>
            <a:r>
              <a:rPr sz="1200" spc="45" dirty="0">
                <a:solidFill>
                  <a:srgbClr val="FFFFFF"/>
                </a:solidFill>
                <a:latin typeface="Gill Sans MT"/>
                <a:cs typeface="Gill Sans MT"/>
              </a:rPr>
              <a:t>will </a:t>
            </a:r>
            <a:r>
              <a:rPr sz="1200" spc="40" dirty="0">
                <a:solidFill>
                  <a:srgbClr val="FFFFFF"/>
                </a:solidFill>
                <a:latin typeface="Gill Sans MT"/>
                <a:cs typeface="Gill Sans MT"/>
              </a:rPr>
              <a:t>predict overdoses </a:t>
            </a:r>
            <a:r>
              <a:rPr sz="1200" spc="75" dirty="0">
                <a:solidFill>
                  <a:srgbClr val="FFFFFF"/>
                </a:solidFill>
                <a:latin typeface="Gill Sans MT"/>
                <a:cs typeface="Gill Sans MT"/>
              </a:rPr>
              <a:t>as </a:t>
            </a:r>
            <a:r>
              <a:rPr sz="1200" spc="95" dirty="0">
                <a:solidFill>
                  <a:srgbClr val="FFFFFF"/>
                </a:solidFill>
                <a:latin typeface="Gill Sans MT"/>
                <a:cs typeface="Gill Sans MT"/>
              </a:rPr>
              <a:t>a 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function</a:t>
            </a:r>
            <a:r>
              <a:rPr sz="1200" spc="-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of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environmental</a:t>
            </a:r>
            <a:r>
              <a:rPr sz="12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Gill Sans MT"/>
                <a:cs typeface="Gill Sans MT"/>
              </a:rPr>
              <a:t>factors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15450" y="1742274"/>
            <a:ext cx="355727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95" dirty="0">
                <a:solidFill>
                  <a:srgbClr val="F46524"/>
                </a:solidFill>
                <a:latin typeface="Lucida Sans"/>
                <a:cs typeface="Lucida Sans"/>
              </a:rPr>
              <a:t>Heroin</a:t>
            </a:r>
            <a:r>
              <a:rPr sz="1700" b="1" spc="-22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700" b="1" spc="-135" dirty="0">
                <a:solidFill>
                  <a:srgbClr val="F46524"/>
                </a:solidFill>
                <a:latin typeface="Lucida Sans"/>
                <a:cs typeface="Lucida Sans"/>
              </a:rPr>
              <a:t>overdose</a:t>
            </a:r>
            <a:r>
              <a:rPr sz="1700" b="1" spc="-22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700" b="1" spc="-114" dirty="0">
                <a:solidFill>
                  <a:srgbClr val="F46524"/>
                </a:solidFill>
                <a:latin typeface="Lucida Sans"/>
                <a:cs typeface="Lucida Sans"/>
              </a:rPr>
              <a:t>prediction</a:t>
            </a:r>
            <a:r>
              <a:rPr sz="1700" b="1" spc="-22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700" b="1" spc="-110" dirty="0">
                <a:solidFill>
                  <a:srgbClr val="F46524"/>
                </a:solidFill>
                <a:latin typeface="Lucida Sans"/>
                <a:cs typeface="Lucida Sans"/>
              </a:rPr>
              <a:t>for</a:t>
            </a:r>
            <a:r>
              <a:rPr sz="1700" b="1" spc="-22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700" b="1" spc="-95" dirty="0">
                <a:solidFill>
                  <a:srgbClr val="F46524"/>
                </a:solidFill>
                <a:latin typeface="Lucida Sans"/>
                <a:cs typeface="Lucida Sans"/>
              </a:rPr>
              <a:t>Mesa</a:t>
            </a:r>
            <a:endParaRPr sz="1700">
              <a:latin typeface="Lucida Sans"/>
              <a:cs typeface="Lucida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850" y="2199178"/>
            <a:ext cx="140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46524"/>
                </a:solidFill>
                <a:latin typeface="Arial"/>
                <a:cs typeface="Arial"/>
              </a:rPr>
              <a:t>Rui </a:t>
            </a:r>
            <a:r>
              <a:rPr sz="1200" dirty="0">
                <a:solidFill>
                  <a:srgbClr val="F46524"/>
                </a:solidFill>
                <a:latin typeface="Arial"/>
                <a:cs typeface="Arial"/>
              </a:rPr>
              <a:t>Jiang, Jingyi</a:t>
            </a:r>
            <a:r>
              <a:rPr sz="1200" spc="-95" dirty="0">
                <a:solidFill>
                  <a:srgbClr val="F46524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46524"/>
                </a:solidFill>
                <a:latin typeface="Arial"/>
                <a:cs typeface="Arial"/>
              </a:rPr>
              <a:t>Cai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4699" y="3153075"/>
            <a:ext cx="1430849" cy="1430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825" y="988709"/>
            <a:ext cx="42748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Geospatial risk</a:t>
            </a:r>
            <a:r>
              <a:rPr spc="-85" dirty="0"/>
              <a:t> </a:t>
            </a:r>
            <a:r>
              <a:rPr dirty="0"/>
              <a:t>modeling</a:t>
            </a:r>
            <a:r>
              <a:rPr dirty="0">
                <a:latin typeface="MS PGothic"/>
                <a:cs typeface="MS PGothic"/>
              </a:rPr>
              <a:t>：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825" y="1724287"/>
            <a:ext cx="5855335" cy="177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We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will use geospatial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risk model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which is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a regression model,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Predictions  from these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models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are interpreted as ‘the </a:t>
            </a:r>
            <a:r>
              <a:rPr sz="1500" b="1" spc="-5" dirty="0">
                <a:solidFill>
                  <a:srgbClr val="F46524"/>
                </a:solidFill>
                <a:latin typeface="Arial"/>
                <a:cs typeface="Arial"/>
              </a:rPr>
              <a:t>FORECAST RISK </a:t>
            </a:r>
            <a:r>
              <a:rPr sz="1400" b="1" spc="-5" dirty="0">
                <a:latin typeface="Arial"/>
                <a:cs typeface="Arial"/>
              </a:rPr>
              <a:t>/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opportunity  of that event occurring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here’.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Arial"/>
              <a:cs typeface="Arial"/>
            </a:endParaRPr>
          </a:p>
          <a:p>
            <a:pPr marL="12700" marR="78105">
              <a:lnSpc>
                <a:spcPct val="100000"/>
              </a:lnSpc>
            </a:pP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The goal is to borrow the experience from places where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crime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is  </a:t>
            </a:r>
            <a:r>
              <a:rPr sz="1500" b="1" spc="-10" dirty="0">
                <a:solidFill>
                  <a:srgbClr val="F46524"/>
                </a:solidFill>
                <a:latin typeface="Arial"/>
                <a:cs typeface="Arial"/>
              </a:rPr>
              <a:t>OBSERVED 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and test whether that experience generalizes to places that  </a:t>
            </a:r>
            <a:r>
              <a:rPr sz="1500" b="1" spc="-50" dirty="0">
                <a:solidFill>
                  <a:srgbClr val="F46524"/>
                </a:solidFill>
                <a:latin typeface="Arial"/>
                <a:cs typeface="Arial"/>
              </a:rPr>
              <a:t>MAY </a:t>
            </a:r>
            <a:r>
              <a:rPr sz="1500" b="1" spc="-5" dirty="0">
                <a:solidFill>
                  <a:srgbClr val="F46524"/>
                </a:solidFill>
                <a:latin typeface="Arial"/>
                <a:cs typeface="Arial"/>
              </a:rPr>
              <a:t>BE </a:t>
            </a:r>
            <a:r>
              <a:rPr sz="1500" b="1" spc="-60" dirty="0">
                <a:solidFill>
                  <a:srgbClr val="F46524"/>
                </a:solidFill>
                <a:latin typeface="Arial"/>
                <a:cs typeface="Arial"/>
              </a:rPr>
              <a:t>AT </a:t>
            </a:r>
            <a:r>
              <a:rPr sz="1500" b="1" spc="-5" dirty="0">
                <a:solidFill>
                  <a:srgbClr val="F46524"/>
                </a:solidFill>
                <a:latin typeface="Arial"/>
                <a:cs typeface="Arial"/>
              </a:rPr>
              <a:t>RISK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, even if few events are</a:t>
            </a:r>
            <a:r>
              <a:rPr sz="1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reported.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50" y="366450"/>
            <a:ext cx="8697300" cy="4283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988" y="692942"/>
            <a:ext cx="3550193" cy="2953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2250" y="900124"/>
            <a:ext cx="4558250" cy="2816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62FF4F2D-0972-7BAA-4554-2535110B86CF}"/>
              </a:ext>
            </a:extLst>
          </p:cNvPr>
          <p:cNvSpPr txBox="1"/>
          <p:nvPr/>
        </p:nvSpPr>
        <p:spPr>
          <a:xfrm>
            <a:off x="721824" y="276180"/>
            <a:ext cx="802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2D3B45"/>
                </a:solidFill>
                <a:latin typeface="Arial"/>
                <a:cs typeface="Arial"/>
              </a:rPr>
              <a:t>R</a:t>
            </a:r>
            <a:r>
              <a:rPr lang="en-US" altLang="zh-CN" sz="1800" spc="-5" dirty="0">
                <a:solidFill>
                  <a:srgbClr val="2D3B45"/>
                </a:solidFill>
                <a:latin typeface="Arial"/>
                <a:cs typeface="Arial"/>
              </a:rPr>
              <a:t>esult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988" y="692942"/>
            <a:ext cx="3550193" cy="2953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02250" y="900124"/>
            <a:ext cx="4558250" cy="2816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D4500EA-7B2C-45B1-8812-161840E1FB52}"/>
              </a:ext>
            </a:extLst>
          </p:cNvPr>
          <p:cNvSpPr txBox="1"/>
          <p:nvPr/>
        </p:nvSpPr>
        <p:spPr>
          <a:xfrm>
            <a:off x="721824" y="276180"/>
            <a:ext cx="802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2D3B45"/>
                </a:solidFill>
                <a:latin typeface="Arial"/>
                <a:cs typeface="Arial"/>
              </a:rPr>
              <a:t>R</a:t>
            </a:r>
            <a:r>
              <a:rPr lang="en-US" altLang="zh-CN" sz="1800" spc="-5" dirty="0">
                <a:solidFill>
                  <a:srgbClr val="2D3B45"/>
                </a:solidFill>
                <a:latin typeface="Arial"/>
                <a:cs typeface="Arial"/>
              </a:rPr>
              <a:t>esult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44631" y="1143256"/>
            <a:ext cx="5373329" cy="3376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AA87F01-200F-2050-104E-10926FD81973}"/>
              </a:ext>
            </a:extLst>
          </p:cNvPr>
          <p:cNvSpPr txBox="1"/>
          <p:nvPr/>
        </p:nvSpPr>
        <p:spPr>
          <a:xfrm>
            <a:off x="721824" y="276180"/>
            <a:ext cx="13355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2D3B45"/>
                </a:solidFill>
                <a:latin typeface="Arial"/>
                <a:cs typeface="Arial"/>
              </a:rPr>
              <a:t>Validation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6700" y="1919349"/>
            <a:ext cx="3388863" cy="2648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1175" y="1217781"/>
            <a:ext cx="278130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2D3B45"/>
                </a:solidFill>
                <a:latin typeface="Lucida Sans"/>
                <a:cs typeface="Lucida Sans"/>
              </a:rPr>
              <a:t>USER:</a:t>
            </a:r>
            <a:r>
              <a:rPr sz="1800" b="1" spc="-235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spc="70" dirty="0">
                <a:solidFill>
                  <a:srgbClr val="2D3B45"/>
                </a:solidFill>
                <a:latin typeface="Gill Sans MT"/>
                <a:cs typeface="Gill Sans MT"/>
              </a:rPr>
              <a:t>public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80" dirty="0">
                <a:solidFill>
                  <a:srgbClr val="2D3B45"/>
                </a:solidFill>
                <a:latin typeface="Gill Sans MT"/>
                <a:cs typeface="Gill Sans MT"/>
              </a:rPr>
              <a:t>health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5" dirty="0">
                <a:solidFill>
                  <a:srgbClr val="2D3B45"/>
                </a:solidFill>
                <a:latin typeface="Gill Sans MT"/>
                <a:cs typeface="Gill Sans MT"/>
              </a:rPr>
              <a:t>ofﬁcial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50" dirty="0">
                <a:solidFill>
                  <a:srgbClr val="2D3B45"/>
                </a:solidFill>
                <a:latin typeface="Gill Sans MT"/>
                <a:cs typeface="Gill Sans MT"/>
              </a:rPr>
              <a:t>for  </a:t>
            </a:r>
            <a:r>
              <a:rPr sz="1600" spc="75" dirty="0">
                <a:solidFill>
                  <a:srgbClr val="2D3B45"/>
                </a:solidFill>
                <a:latin typeface="Gill Sans MT"/>
                <a:cs typeface="Gill Sans MT"/>
              </a:rPr>
              <a:t>the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0" dirty="0">
                <a:solidFill>
                  <a:srgbClr val="2D3B45"/>
                </a:solidFill>
                <a:latin typeface="Gill Sans MT"/>
                <a:cs typeface="Gill Sans MT"/>
              </a:rPr>
              <a:t>city</a:t>
            </a:r>
            <a:r>
              <a:rPr sz="1600" spc="-14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0" dirty="0">
                <a:solidFill>
                  <a:srgbClr val="2D3B45"/>
                </a:solidFill>
                <a:latin typeface="Gill Sans MT"/>
                <a:cs typeface="Gill Sans MT"/>
              </a:rPr>
              <a:t>of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125" dirty="0">
                <a:solidFill>
                  <a:srgbClr val="2D3B45"/>
                </a:solidFill>
                <a:latin typeface="Gill Sans MT"/>
                <a:cs typeface="Gill Sans MT"/>
              </a:rPr>
              <a:t>Mesa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25" y="276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D3B45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21675" y="1275231"/>
            <a:ext cx="3451860" cy="78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2D3B45"/>
                </a:solidFill>
                <a:latin typeface="Lucida Sans"/>
                <a:cs typeface="Lucida Sans"/>
              </a:rPr>
              <a:t>GOAL:</a:t>
            </a:r>
            <a:r>
              <a:rPr sz="1800" b="1" spc="100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spc="60" dirty="0">
                <a:solidFill>
                  <a:srgbClr val="2D3B45"/>
                </a:solidFill>
                <a:latin typeface="Gill Sans MT"/>
                <a:cs typeface="Gill Sans MT"/>
              </a:rPr>
              <a:t>Use</a:t>
            </a:r>
            <a:r>
              <a:rPr sz="1600" spc="-14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5" dirty="0">
                <a:solidFill>
                  <a:srgbClr val="2D3B45"/>
                </a:solidFill>
                <a:latin typeface="Gill Sans MT"/>
                <a:cs typeface="Gill Sans MT"/>
              </a:rPr>
              <a:t>the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110" dirty="0">
                <a:solidFill>
                  <a:srgbClr val="2D3B45"/>
                </a:solidFill>
                <a:latin typeface="Gill Sans MT"/>
                <a:cs typeface="Gill Sans MT"/>
              </a:rPr>
              <a:t>APP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35" dirty="0">
                <a:solidFill>
                  <a:srgbClr val="2D3B45"/>
                </a:solidFill>
                <a:latin typeface="Gill Sans MT"/>
                <a:cs typeface="Gill Sans MT"/>
              </a:rPr>
              <a:t>to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b="1" spc="-100" dirty="0">
                <a:solidFill>
                  <a:srgbClr val="F46524"/>
                </a:solidFill>
                <a:latin typeface="Lucida Sans"/>
                <a:cs typeface="Lucida Sans"/>
              </a:rPr>
              <a:t>predict</a:t>
            </a:r>
            <a:r>
              <a:rPr sz="1600" b="1" spc="-20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600" b="1" spc="-114" dirty="0">
                <a:solidFill>
                  <a:srgbClr val="F46524"/>
                </a:solidFill>
                <a:latin typeface="Lucida Sans"/>
                <a:cs typeface="Lucida Sans"/>
              </a:rPr>
              <a:t>heroin  </a:t>
            </a:r>
            <a:r>
              <a:rPr sz="1600" b="1" spc="-125" dirty="0">
                <a:solidFill>
                  <a:srgbClr val="F46524"/>
                </a:solidFill>
                <a:latin typeface="Lucida Sans"/>
                <a:cs typeface="Lucida Sans"/>
              </a:rPr>
              <a:t>overdose</a:t>
            </a:r>
            <a:r>
              <a:rPr sz="1600" b="1" spc="-21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600" spc="55" dirty="0">
                <a:solidFill>
                  <a:srgbClr val="2D3B45"/>
                </a:solidFill>
                <a:latin typeface="Gill Sans MT"/>
                <a:cs typeface="Gill Sans MT"/>
              </a:rPr>
              <a:t>locations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0" dirty="0">
                <a:solidFill>
                  <a:srgbClr val="2D3B45"/>
                </a:solidFill>
                <a:latin typeface="Gill Sans MT"/>
                <a:cs typeface="Gill Sans MT"/>
              </a:rPr>
              <a:t>in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125" dirty="0">
                <a:solidFill>
                  <a:srgbClr val="2D3B45"/>
                </a:solidFill>
                <a:latin typeface="Gill Sans MT"/>
                <a:cs typeface="Gill Sans MT"/>
              </a:rPr>
              <a:t>Mesa</a:t>
            </a:r>
            <a:r>
              <a:rPr sz="1600" spc="-14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35" dirty="0">
                <a:solidFill>
                  <a:srgbClr val="2D3B45"/>
                </a:solidFill>
                <a:latin typeface="Gill Sans MT"/>
                <a:cs typeface="Gill Sans MT"/>
              </a:rPr>
              <a:t>to</a:t>
            </a:r>
            <a:r>
              <a:rPr sz="1600" spc="-15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600" spc="70" dirty="0">
                <a:solidFill>
                  <a:srgbClr val="2D3B45"/>
                </a:solidFill>
                <a:latin typeface="Gill Sans MT"/>
                <a:cs typeface="Gill Sans MT"/>
              </a:rPr>
              <a:t>allocate  </a:t>
            </a:r>
            <a:r>
              <a:rPr sz="1600" spc="50" dirty="0">
                <a:solidFill>
                  <a:srgbClr val="2D3B45"/>
                </a:solidFill>
                <a:latin typeface="Gill Sans MT"/>
                <a:cs typeface="Gill Sans MT"/>
              </a:rPr>
              <a:t>resources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73275" y="635258"/>
            <a:ext cx="20605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0" dirty="0">
                <a:solidFill>
                  <a:srgbClr val="000000"/>
                </a:solidFill>
                <a:latin typeface="Lucida Sans"/>
                <a:cs typeface="Lucida Sans"/>
              </a:rPr>
              <a:t>Introduction</a:t>
            </a:r>
          </a:p>
        </p:txBody>
      </p:sp>
      <p:sp>
        <p:nvSpPr>
          <p:cNvPr id="7" name="object 7"/>
          <p:cNvSpPr/>
          <p:nvPr/>
        </p:nvSpPr>
        <p:spPr>
          <a:xfrm>
            <a:off x="4396687" y="2335838"/>
            <a:ext cx="2175777" cy="14367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28414" y="2191625"/>
            <a:ext cx="1617524" cy="16175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52713" y="3927604"/>
            <a:ext cx="1835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sz="1200" spc="40" dirty="0">
                <a:latin typeface="Gill Sans MT"/>
                <a:cs typeface="Gill Sans MT"/>
              </a:rPr>
              <a:t>1.	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Predict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potential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2D3B45"/>
                </a:solidFill>
                <a:latin typeface="Gill Sans MT"/>
                <a:cs typeface="Gill Sans MT"/>
              </a:rPr>
              <a:t>risks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1437" y="3927604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solidFill>
                  <a:srgbClr val="2D3B45"/>
                </a:solidFill>
                <a:latin typeface="Gill Sans MT"/>
                <a:cs typeface="Gill Sans MT"/>
              </a:rPr>
              <a:t>2.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Arrange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30" dirty="0">
                <a:solidFill>
                  <a:srgbClr val="2D3B45"/>
                </a:solidFill>
                <a:latin typeface="Gill Sans MT"/>
                <a:cs typeface="Gill Sans MT"/>
              </a:rPr>
              <a:t>sources(e.g.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25" dirty="0">
                <a:solidFill>
                  <a:srgbClr val="2D3B45"/>
                </a:solidFill>
                <a:latin typeface="Gill Sans MT"/>
                <a:cs typeface="Gill Sans MT"/>
              </a:rPr>
              <a:t>police)  </a:t>
            </a:r>
            <a:r>
              <a:rPr sz="1200" spc="35" dirty="0">
                <a:solidFill>
                  <a:srgbClr val="2D3B45"/>
                </a:solidFill>
                <a:latin typeface="Gill Sans MT"/>
                <a:cs typeface="Gill Sans MT"/>
              </a:rPr>
              <a:t>for</a:t>
            </a:r>
            <a:r>
              <a:rPr sz="1200" spc="-11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those</a:t>
            </a:r>
            <a:r>
              <a:rPr sz="1200" spc="-11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high-risk</a:t>
            </a:r>
            <a:r>
              <a:rPr sz="1200" spc="-11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areas.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38412" y="2910300"/>
            <a:ext cx="555625" cy="446405"/>
          </a:xfrm>
          <a:custGeom>
            <a:avLst/>
            <a:gdLst/>
            <a:ahLst/>
            <a:cxnLst/>
            <a:rect l="l" t="t" r="r" b="b"/>
            <a:pathLst>
              <a:path w="555625" h="446404">
                <a:moveTo>
                  <a:pt x="13949" y="334799"/>
                </a:moveTo>
                <a:lnTo>
                  <a:pt x="0" y="334799"/>
                </a:lnTo>
                <a:lnTo>
                  <a:pt x="0" y="111599"/>
                </a:lnTo>
                <a:lnTo>
                  <a:pt x="13949" y="111599"/>
                </a:lnTo>
                <a:lnTo>
                  <a:pt x="13949" y="334799"/>
                </a:lnTo>
                <a:close/>
              </a:path>
              <a:path w="555625" h="446404">
                <a:moveTo>
                  <a:pt x="55799" y="334799"/>
                </a:moveTo>
                <a:lnTo>
                  <a:pt x="27899" y="334799"/>
                </a:lnTo>
                <a:lnTo>
                  <a:pt x="27899" y="111599"/>
                </a:lnTo>
                <a:lnTo>
                  <a:pt x="55799" y="111599"/>
                </a:lnTo>
                <a:lnTo>
                  <a:pt x="55799" y="334799"/>
                </a:lnTo>
                <a:close/>
              </a:path>
              <a:path w="555625" h="446404">
                <a:moveTo>
                  <a:pt x="331799" y="446399"/>
                </a:moveTo>
                <a:lnTo>
                  <a:pt x="331799" y="334799"/>
                </a:lnTo>
                <a:lnTo>
                  <a:pt x="69749" y="334799"/>
                </a:lnTo>
                <a:lnTo>
                  <a:pt x="69749" y="111599"/>
                </a:lnTo>
                <a:lnTo>
                  <a:pt x="331799" y="111599"/>
                </a:lnTo>
                <a:lnTo>
                  <a:pt x="331799" y="0"/>
                </a:lnTo>
                <a:lnTo>
                  <a:pt x="554999" y="223199"/>
                </a:lnTo>
                <a:lnTo>
                  <a:pt x="331799" y="4463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2212" y="3588399"/>
            <a:ext cx="1042875" cy="917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2750" y="3058225"/>
            <a:ext cx="456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solidFill>
                  <a:srgbClr val="F46524"/>
                </a:solidFill>
                <a:latin typeface="Lucida Sans"/>
                <a:cs typeface="Lucida Sans"/>
              </a:rPr>
              <a:t>Mesa</a:t>
            </a:r>
            <a:endParaRPr sz="1400">
              <a:latin typeface="Lucida Sans"/>
              <a:cs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825" y="276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D3B45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73275" y="635258"/>
            <a:ext cx="1835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solidFill>
                  <a:srgbClr val="000000"/>
                </a:solidFill>
                <a:latin typeface="Lucida Sans"/>
                <a:cs typeface="Lucida Sans"/>
              </a:rPr>
              <a:t>User</a:t>
            </a:r>
            <a:r>
              <a:rPr b="1" spc="-33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75" dirty="0">
                <a:solidFill>
                  <a:srgbClr val="000000"/>
                </a:solidFill>
                <a:latin typeface="Lucida Sans"/>
                <a:cs typeface="Lucida Sans"/>
              </a:rPr>
              <a:t>Guide</a:t>
            </a:r>
          </a:p>
        </p:txBody>
      </p:sp>
      <p:sp>
        <p:nvSpPr>
          <p:cNvPr id="6" name="object 6"/>
          <p:cNvSpPr/>
          <p:nvPr/>
        </p:nvSpPr>
        <p:spPr>
          <a:xfrm>
            <a:off x="4601620" y="581035"/>
            <a:ext cx="1743623" cy="1176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84915" y="956526"/>
            <a:ext cx="2813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25" dirty="0">
                <a:latin typeface="Gill Sans MT"/>
                <a:cs typeface="Gill Sans MT"/>
              </a:rPr>
              <a:t>preH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50034" y="670170"/>
            <a:ext cx="363284" cy="349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89284" y="720804"/>
            <a:ext cx="248984" cy="2354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79325" y="3804694"/>
            <a:ext cx="2715260" cy="7531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55" dirty="0">
                <a:latin typeface="Gill Sans MT"/>
                <a:cs typeface="Gill Sans MT"/>
              </a:rPr>
              <a:t>2.</a:t>
            </a:r>
            <a:r>
              <a:rPr sz="1600" spc="-145" dirty="0">
                <a:latin typeface="Gill Sans MT"/>
                <a:cs typeface="Gill Sans MT"/>
              </a:rPr>
              <a:t> </a:t>
            </a:r>
            <a:r>
              <a:rPr sz="1600" spc="50" dirty="0">
                <a:latin typeface="Gill Sans MT"/>
                <a:cs typeface="Gill Sans MT"/>
              </a:rPr>
              <a:t>Report</a:t>
            </a:r>
            <a:endParaRPr sz="1600">
              <a:latin typeface="Gill Sans MT"/>
              <a:cs typeface="Gill Sans MT"/>
            </a:endParaRPr>
          </a:p>
          <a:p>
            <a:pPr marL="12700" marR="5080">
              <a:lnSpc>
                <a:spcPct val="114999"/>
              </a:lnSpc>
              <a:spcBef>
                <a:spcPts val="85"/>
              </a:spcBef>
            </a:pPr>
            <a:r>
              <a:rPr sz="1200" spc="45" dirty="0">
                <a:latin typeface="Gill Sans MT"/>
                <a:cs typeface="Gill Sans MT"/>
              </a:rPr>
              <a:t>Reporting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40" dirty="0">
                <a:latin typeface="Gill Sans MT"/>
                <a:cs typeface="Gill Sans MT"/>
              </a:rPr>
              <a:t>portal</a:t>
            </a:r>
            <a:r>
              <a:rPr sz="1200" spc="-95" dirty="0">
                <a:latin typeface="Gill Sans MT"/>
                <a:cs typeface="Gill Sans MT"/>
              </a:rPr>
              <a:t> </a:t>
            </a:r>
            <a:r>
              <a:rPr sz="1200" spc="35" dirty="0">
                <a:latin typeface="Gill Sans MT"/>
                <a:cs typeface="Gill Sans MT"/>
              </a:rPr>
              <a:t>for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50" dirty="0">
                <a:latin typeface="Gill Sans MT"/>
                <a:cs typeface="Gill Sans MT"/>
              </a:rPr>
              <a:t>public</a:t>
            </a:r>
            <a:r>
              <a:rPr sz="1200" spc="-95" dirty="0">
                <a:latin typeface="Gill Sans MT"/>
                <a:cs typeface="Gill Sans MT"/>
              </a:rPr>
              <a:t> </a:t>
            </a:r>
            <a:r>
              <a:rPr sz="1200" spc="60" dirty="0">
                <a:latin typeface="Gill Sans MT"/>
                <a:cs typeface="Gill Sans MT"/>
              </a:rPr>
              <a:t>health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55" dirty="0">
                <a:latin typeface="Gill Sans MT"/>
                <a:cs typeface="Gill Sans MT"/>
              </a:rPr>
              <a:t>ofﬁcial  </a:t>
            </a:r>
            <a:r>
              <a:rPr sz="1200" spc="25" dirty="0">
                <a:latin typeface="Gill Sans MT"/>
                <a:cs typeface="Gill Sans MT"/>
              </a:rPr>
              <a:t>to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25" dirty="0">
                <a:latin typeface="Gill Sans MT"/>
                <a:cs typeface="Gill Sans MT"/>
              </a:rPr>
              <a:t>record</a:t>
            </a:r>
            <a:r>
              <a:rPr sz="1200" spc="-105" dirty="0">
                <a:latin typeface="Gill Sans MT"/>
                <a:cs typeface="Gill Sans MT"/>
              </a:rPr>
              <a:t> </a:t>
            </a:r>
            <a:r>
              <a:rPr sz="1200" spc="40" dirty="0">
                <a:latin typeface="Gill Sans MT"/>
                <a:cs typeface="Gill Sans MT"/>
              </a:rPr>
              <a:t>their</a:t>
            </a:r>
            <a:r>
              <a:rPr sz="1200" spc="-105" dirty="0">
                <a:latin typeface="Gill Sans MT"/>
                <a:cs typeface="Gill Sans MT"/>
              </a:rPr>
              <a:t> </a:t>
            </a:r>
            <a:r>
              <a:rPr sz="1200" spc="30" dirty="0">
                <a:latin typeface="Gill Sans MT"/>
                <a:cs typeface="Gill Sans MT"/>
              </a:rPr>
              <a:t>work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448" y="3817394"/>
            <a:ext cx="2431415" cy="7531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55" dirty="0">
                <a:latin typeface="Gill Sans MT"/>
                <a:cs typeface="Gill Sans MT"/>
              </a:rPr>
              <a:t>1. </a:t>
            </a:r>
            <a:r>
              <a:rPr sz="1600" spc="60" dirty="0">
                <a:latin typeface="Gill Sans MT"/>
                <a:cs typeface="Gill Sans MT"/>
              </a:rPr>
              <a:t>Prediction</a:t>
            </a:r>
            <a:r>
              <a:rPr sz="1600" spc="-340" dirty="0">
                <a:latin typeface="Gill Sans MT"/>
                <a:cs typeface="Gill Sans MT"/>
              </a:rPr>
              <a:t> </a:t>
            </a:r>
            <a:r>
              <a:rPr sz="1600" spc="95" dirty="0">
                <a:latin typeface="Gill Sans MT"/>
                <a:cs typeface="Gill Sans MT"/>
              </a:rPr>
              <a:t>map</a:t>
            </a:r>
            <a:endParaRPr sz="1600">
              <a:latin typeface="Gill Sans MT"/>
              <a:cs typeface="Gill Sans MT"/>
            </a:endParaRPr>
          </a:p>
          <a:p>
            <a:pPr marL="12700" marR="5080">
              <a:lnSpc>
                <a:spcPct val="114999"/>
              </a:lnSpc>
              <a:spcBef>
                <a:spcPts val="85"/>
              </a:spcBef>
            </a:pPr>
            <a:r>
              <a:rPr sz="1200" spc="60" dirty="0">
                <a:latin typeface="Gill Sans MT"/>
                <a:cs typeface="Gill Sans MT"/>
              </a:rPr>
              <a:t>Showing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50" dirty="0">
                <a:latin typeface="Gill Sans MT"/>
                <a:cs typeface="Gill Sans MT"/>
              </a:rPr>
              <a:t>this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45" dirty="0">
                <a:latin typeface="Gill Sans MT"/>
                <a:cs typeface="Gill Sans MT"/>
              </a:rPr>
              <a:t>year’s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40" dirty="0">
                <a:latin typeface="Gill Sans MT"/>
                <a:cs typeface="Gill Sans MT"/>
              </a:rPr>
              <a:t>prediction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65" dirty="0">
                <a:latin typeface="Gill Sans MT"/>
                <a:cs typeface="Gill Sans MT"/>
              </a:rPr>
              <a:t>based  </a:t>
            </a:r>
            <a:r>
              <a:rPr sz="1200" spc="35" dirty="0">
                <a:latin typeface="Gill Sans MT"/>
                <a:cs typeface="Gill Sans MT"/>
              </a:rPr>
              <a:t>on</a:t>
            </a:r>
            <a:r>
              <a:rPr sz="1200" spc="-110" dirty="0">
                <a:latin typeface="Gill Sans MT"/>
                <a:cs typeface="Gill Sans MT"/>
              </a:rPr>
              <a:t> </a:t>
            </a:r>
            <a:r>
              <a:rPr sz="1200" spc="60" dirty="0">
                <a:latin typeface="Gill Sans MT"/>
                <a:cs typeface="Gill Sans MT"/>
              </a:rPr>
              <a:t>last</a:t>
            </a:r>
            <a:r>
              <a:rPr sz="1200" spc="-105" dirty="0">
                <a:latin typeface="Gill Sans MT"/>
                <a:cs typeface="Gill Sans MT"/>
              </a:rPr>
              <a:t> </a:t>
            </a:r>
            <a:r>
              <a:rPr sz="1200" spc="45" dirty="0">
                <a:latin typeface="Gill Sans MT"/>
                <a:cs typeface="Gill Sans MT"/>
              </a:rPr>
              <a:t>year’s</a:t>
            </a:r>
            <a:r>
              <a:rPr sz="1200" spc="-105" dirty="0">
                <a:latin typeface="Gill Sans MT"/>
                <a:cs typeface="Gill Sans MT"/>
              </a:rPr>
              <a:t> </a:t>
            </a:r>
            <a:r>
              <a:rPr sz="1200" spc="70" dirty="0">
                <a:latin typeface="Gill Sans MT"/>
                <a:cs typeface="Gill Sans MT"/>
              </a:rPr>
              <a:t>data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87494" y="2249218"/>
            <a:ext cx="2327144" cy="156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513675" y="2456612"/>
            <a:ext cx="1704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Gill Sans MT"/>
                <a:cs typeface="Gill Sans MT"/>
              </a:rPr>
              <a:t>Report</a:t>
            </a:r>
            <a:r>
              <a:rPr sz="1100" spc="-105" dirty="0">
                <a:latin typeface="Gill Sans MT"/>
                <a:cs typeface="Gill Sans MT"/>
              </a:rPr>
              <a:t> </a:t>
            </a:r>
            <a:r>
              <a:rPr sz="1100" spc="35" dirty="0">
                <a:latin typeface="Gill Sans MT"/>
                <a:cs typeface="Gill Sans MT"/>
              </a:rPr>
              <a:t>for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Heroin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6575" y="2717710"/>
            <a:ext cx="697230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30" dirty="0">
                <a:latin typeface="Gill Sans MT"/>
                <a:cs typeface="Gill Sans MT"/>
              </a:rPr>
              <a:t>Location:  </a:t>
            </a:r>
            <a:r>
              <a:rPr sz="1000" spc="45" dirty="0">
                <a:latin typeface="Gill Sans MT"/>
                <a:cs typeface="Gill Sans MT"/>
              </a:rPr>
              <a:t>Day</a:t>
            </a:r>
            <a:r>
              <a:rPr sz="1000" spc="-130" dirty="0">
                <a:latin typeface="Gill Sans MT"/>
                <a:cs typeface="Gill Sans MT"/>
              </a:rPr>
              <a:t> </a:t>
            </a:r>
            <a:r>
              <a:rPr sz="1000" spc="75" dirty="0">
                <a:latin typeface="Gill Sans MT"/>
                <a:cs typeface="Gill Sans MT"/>
              </a:rPr>
              <a:t>&amp;</a:t>
            </a:r>
            <a:r>
              <a:rPr sz="1000" spc="-130" dirty="0">
                <a:latin typeface="Gill Sans MT"/>
                <a:cs typeface="Gill Sans MT"/>
              </a:rPr>
              <a:t> </a:t>
            </a:r>
            <a:r>
              <a:rPr sz="1000" spc="30" dirty="0">
                <a:latin typeface="Gill Sans MT"/>
                <a:cs typeface="Gill Sans MT"/>
              </a:rPr>
              <a:t>Time: </a:t>
            </a:r>
            <a:r>
              <a:rPr sz="1000" spc="15" dirty="0">
                <a:latin typeface="Gill Sans MT"/>
                <a:cs typeface="Gill Sans MT"/>
              </a:rPr>
              <a:t> </a:t>
            </a:r>
            <a:r>
              <a:rPr sz="1000" spc="45" dirty="0">
                <a:latin typeface="Gill Sans MT"/>
                <a:cs typeface="Gill Sans MT"/>
              </a:rPr>
              <a:t>Age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68550" y="2795274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8550" y="2994423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50557" y="2249218"/>
            <a:ext cx="2327144" cy="156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91699" y="3753862"/>
            <a:ext cx="2866390" cy="8039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800" spc="65" dirty="0">
                <a:latin typeface="Gill Sans MT"/>
                <a:cs typeface="Gill Sans MT"/>
              </a:rPr>
              <a:t>3.</a:t>
            </a:r>
            <a:r>
              <a:rPr sz="1800" spc="-160" dirty="0">
                <a:latin typeface="Gill Sans MT"/>
                <a:cs typeface="Gill Sans MT"/>
              </a:rPr>
              <a:t> </a:t>
            </a:r>
            <a:r>
              <a:rPr sz="1800" spc="75" dirty="0">
                <a:latin typeface="Gill Sans MT"/>
                <a:cs typeface="Gill Sans MT"/>
              </a:rPr>
              <a:t>Recent</a:t>
            </a:r>
            <a:endParaRPr sz="1800" dirty="0">
              <a:latin typeface="Gill Sans MT"/>
              <a:cs typeface="Gill Sans MT"/>
            </a:endParaRPr>
          </a:p>
          <a:p>
            <a:pPr marL="12700" marR="5080">
              <a:lnSpc>
                <a:spcPct val="114999"/>
              </a:lnSpc>
              <a:spcBef>
                <a:spcPts val="135"/>
              </a:spcBef>
            </a:pPr>
            <a:r>
              <a:rPr sz="1200" spc="60" dirty="0">
                <a:latin typeface="Gill Sans MT"/>
                <a:cs typeface="Gill Sans MT"/>
              </a:rPr>
              <a:t>Showing </a:t>
            </a:r>
            <a:r>
              <a:rPr sz="1200" spc="40" dirty="0">
                <a:latin typeface="Gill Sans MT"/>
                <a:cs typeface="Gill Sans MT"/>
              </a:rPr>
              <a:t>recent </a:t>
            </a:r>
            <a:r>
              <a:rPr sz="1200" spc="35" dirty="0">
                <a:latin typeface="Gill Sans MT"/>
                <a:cs typeface="Gill Sans MT"/>
              </a:rPr>
              <a:t>overdose </a:t>
            </a:r>
            <a:r>
              <a:rPr sz="1200" spc="70" dirty="0">
                <a:latin typeface="Gill Sans MT"/>
                <a:cs typeface="Gill Sans MT"/>
              </a:rPr>
              <a:t>data </a:t>
            </a:r>
            <a:r>
              <a:rPr sz="1200" spc="40" dirty="0">
                <a:latin typeface="Gill Sans MT"/>
                <a:cs typeface="Gill Sans MT"/>
              </a:rPr>
              <a:t>from  reporting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35" dirty="0">
                <a:latin typeface="Gill Sans MT"/>
                <a:cs typeface="Gill Sans MT"/>
              </a:rPr>
              <a:t>for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50" dirty="0">
                <a:latin typeface="Gill Sans MT"/>
                <a:cs typeface="Gill Sans MT"/>
              </a:rPr>
              <a:t>public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60" dirty="0">
                <a:latin typeface="Gill Sans MT"/>
                <a:cs typeface="Gill Sans MT"/>
              </a:rPr>
              <a:t>health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55" dirty="0">
                <a:latin typeface="Gill Sans MT"/>
                <a:cs typeface="Gill Sans MT"/>
              </a:rPr>
              <a:t>ofﬁcial</a:t>
            </a:r>
            <a:r>
              <a:rPr sz="1200" spc="-100" dirty="0">
                <a:latin typeface="Gill Sans MT"/>
                <a:cs typeface="Gill Sans MT"/>
              </a:rPr>
              <a:t> </a:t>
            </a:r>
            <a:r>
              <a:rPr sz="1200" spc="25" dirty="0">
                <a:latin typeface="Gill Sans MT"/>
                <a:cs typeface="Gill Sans MT"/>
              </a:rPr>
              <a:t>to</a:t>
            </a:r>
            <a:r>
              <a:rPr sz="1200" spc="-95" dirty="0">
                <a:latin typeface="Gill Sans MT"/>
                <a:cs typeface="Gill Sans MT"/>
              </a:rPr>
              <a:t> </a:t>
            </a:r>
            <a:r>
              <a:rPr sz="1200" spc="45" dirty="0">
                <a:latin typeface="Gill Sans MT"/>
                <a:cs typeface="Gill Sans MT"/>
              </a:rPr>
              <a:t>better</a:t>
            </a:r>
            <a:endParaRPr sz="1200" dirty="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65024" y="4559296"/>
            <a:ext cx="62699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38879" algn="l"/>
                <a:tab pos="6256655" algn="l"/>
              </a:tabLst>
            </a:pPr>
            <a:r>
              <a:rPr sz="12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heavy" spc="5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allocate</a:t>
            </a:r>
            <a:r>
              <a:rPr sz="1200" u="heavy" spc="-120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200" u="heavy" spc="4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prevention</a:t>
            </a:r>
            <a:r>
              <a:rPr sz="1200" u="heavy" spc="-114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 </a:t>
            </a:r>
            <a:r>
              <a:rPr sz="1200" u="heavy" spc="35" dirty="0">
                <a:uFill>
                  <a:solidFill>
                    <a:srgbClr val="000000"/>
                  </a:solidFill>
                </a:uFill>
                <a:latin typeface="Gill Sans MT"/>
                <a:cs typeface="Gill Sans MT"/>
              </a:rPr>
              <a:t>resources	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70525" y="2429849"/>
            <a:ext cx="10490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5" dirty="0">
                <a:latin typeface="Gill Sans MT"/>
                <a:cs typeface="Gill Sans MT"/>
              </a:rPr>
              <a:t>Recent</a:t>
            </a:r>
            <a:r>
              <a:rPr sz="1100" spc="-135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440650" y="2663025"/>
            <a:ext cx="1225174" cy="9311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738850" y="2639187"/>
            <a:ext cx="3670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Gill Sans MT"/>
                <a:cs typeface="Gill Sans MT"/>
              </a:rPr>
              <a:t>Time: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73250" y="2885700"/>
            <a:ext cx="448309" cy="120650"/>
          </a:xfrm>
          <a:custGeom>
            <a:avLst/>
            <a:gdLst/>
            <a:ahLst/>
            <a:cxnLst/>
            <a:rect l="l" t="t" r="r" b="b"/>
            <a:pathLst>
              <a:path w="448309" h="120650">
                <a:moveTo>
                  <a:pt x="0" y="0"/>
                </a:moveTo>
                <a:lnTo>
                  <a:pt x="448199" y="0"/>
                </a:lnTo>
                <a:lnTo>
                  <a:pt x="448199" y="120599"/>
                </a:lnTo>
                <a:lnTo>
                  <a:pt x="0" y="120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01338" y="2904950"/>
            <a:ext cx="176024" cy="98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73250" y="3005462"/>
            <a:ext cx="448309" cy="5702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15240" marR="19050">
              <a:lnSpc>
                <a:spcPct val="114999"/>
              </a:lnSpc>
            </a:pPr>
            <a:r>
              <a:rPr sz="500" spc="20" dirty="0">
                <a:latin typeface="Gill Sans MT"/>
                <a:cs typeface="Gill Sans MT"/>
              </a:rPr>
              <a:t>Recent </a:t>
            </a:r>
            <a:r>
              <a:rPr sz="500" spc="10" dirty="0">
                <a:latin typeface="Gill Sans MT"/>
                <a:cs typeface="Gill Sans MT"/>
              </a:rPr>
              <a:t>Week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85" dirty="0">
                <a:latin typeface="Gill Sans MT"/>
                <a:cs typeface="Gill Sans MT"/>
              </a:rPr>
              <a:t> </a:t>
            </a:r>
            <a:r>
              <a:rPr sz="500" spc="25" dirty="0">
                <a:latin typeface="Gill Sans MT"/>
                <a:cs typeface="Gill Sans MT"/>
              </a:rPr>
              <a:t>Month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45" dirty="0">
                <a:latin typeface="Gill Sans MT"/>
                <a:cs typeface="Gill Sans MT"/>
              </a:rPr>
              <a:t> </a:t>
            </a:r>
            <a:r>
              <a:rPr sz="500" spc="20" dirty="0">
                <a:latin typeface="Gill Sans MT"/>
                <a:cs typeface="Gill Sans MT"/>
              </a:rPr>
              <a:t>Season  Recent</a:t>
            </a:r>
            <a:r>
              <a:rPr sz="500" spc="-60" dirty="0">
                <a:latin typeface="Gill Sans MT"/>
                <a:cs typeface="Gill Sans MT"/>
              </a:rPr>
              <a:t> </a:t>
            </a:r>
            <a:r>
              <a:rPr sz="500" spc="5" dirty="0">
                <a:latin typeface="Gill Sans MT"/>
                <a:cs typeface="Gill Sans MT"/>
              </a:rPr>
              <a:t>Year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425" y="1811321"/>
            <a:ext cx="11861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5" dirty="0">
                <a:solidFill>
                  <a:srgbClr val="2D3B45"/>
                </a:solidFill>
                <a:latin typeface="Lucida Sans"/>
                <a:cs typeface="Lucida Sans"/>
              </a:rPr>
              <a:t>FUNCTIONS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7766" y="2249213"/>
            <a:ext cx="2327201" cy="1570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6324" y="2352326"/>
            <a:ext cx="1844249" cy="133301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68550" y="3226574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461924" y="3439000"/>
            <a:ext cx="730885" cy="296545"/>
          </a:xfrm>
          <a:prstGeom prst="rect">
            <a:avLst/>
          </a:prstGeom>
          <a:solidFill>
            <a:srgbClr val="01579B"/>
          </a:solidFill>
          <a:ln w="952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60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SUBMIT</a:t>
            </a:r>
            <a:r>
              <a:rPr sz="8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6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endParaRPr sz="8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Save</a:t>
            </a:r>
            <a:r>
              <a:rPr sz="8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Gill Sans MT"/>
                <a:cs typeface="Gill Sans MT"/>
              </a:rPr>
              <a:t>location</a:t>
            </a:r>
            <a:endParaRPr sz="8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38273" y="597112"/>
            <a:ext cx="1225174" cy="59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5258"/>
            <a:ext cx="1835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solidFill>
                  <a:srgbClr val="000000"/>
                </a:solidFill>
                <a:latin typeface="Lucida Sans"/>
                <a:cs typeface="Lucida Sans"/>
              </a:rPr>
              <a:t>User</a:t>
            </a:r>
            <a:r>
              <a:rPr b="1" spc="-33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75" dirty="0">
                <a:solidFill>
                  <a:srgbClr val="000000"/>
                </a:solidFill>
                <a:latin typeface="Lucida Sans"/>
                <a:cs typeface="Lucida Sans"/>
              </a:rPr>
              <a:t>Guide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75" y="1276246"/>
            <a:ext cx="40887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solidFill>
                  <a:srgbClr val="2D3B45"/>
                </a:solidFill>
                <a:latin typeface="Lucida Sans"/>
                <a:cs typeface="Lucida Sans"/>
              </a:rPr>
              <a:t>For</a:t>
            </a:r>
            <a:r>
              <a:rPr sz="1600" b="1" spc="-210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05" dirty="0">
                <a:solidFill>
                  <a:srgbClr val="2D3B45"/>
                </a:solidFill>
                <a:latin typeface="Lucida Sans"/>
                <a:cs typeface="Lucida Sans"/>
              </a:rPr>
              <a:t>a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95" dirty="0">
                <a:solidFill>
                  <a:srgbClr val="2D3B45"/>
                </a:solidFill>
                <a:latin typeface="Lucida Sans"/>
                <a:cs typeface="Lucida Sans"/>
              </a:rPr>
              <a:t>non-technical</a:t>
            </a:r>
            <a:r>
              <a:rPr sz="1600" b="1" spc="-210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20" dirty="0">
                <a:solidFill>
                  <a:srgbClr val="2D3B45"/>
                </a:solidFill>
                <a:latin typeface="Lucida Sans"/>
                <a:cs typeface="Lucida Sans"/>
              </a:rPr>
              <a:t>decision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10" dirty="0">
                <a:solidFill>
                  <a:srgbClr val="2D3B45"/>
                </a:solidFill>
                <a:latin typeface="Lucida Sans"/>
                <a:cs typeface="Lucida Sans"/>
              </a:rPr>
              <a:t>maker</a:t>
            </a:r>
            <a:r>
              <a:rPr sz="1600" b="1" spc="-110" dirty="0">
                <a:solidFill>
                  <a:srgbClr val="2D3B45"/>
                </a:solidFill>
                <a:latin typeface="MS PGothic"/>
                <a:cs typeface="MS PGothic"/>
              </a:rPr>
              <a:t>，</a:t>
            </a:r>
            <a:r>
              <a:rPr sz="1600" b="1" spc="-210" dirty="0">
                <a:solidFill>
                  <a:srgbClr val="2D3B45"/>
                </a:solidFill>
                <a:latin typeface="MS PGothic"/>
                <a:cs typeface="MS PGothic"/>
              </a:rPr>
              <a:t> </a:t>
            </a:r>
            <a:r>
              <a:rPr sz="1600" b="1" spc="-125" dirty="0">
                <a:solidFill>
                  <a:srgbClr val="2D3B45"/>
                </a:solidFill>
                <a:latin typeface="Lucida Sans"/>
                <a:cs typeface="Lucida Sans"/>
              </a:rPr>
              <a:t>you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80" dirty="0">
                <a:solidFill>
                  <a:srgbClr val="2D3B45"/>
                </a:solidFill>
                <a:latin typeface="Lucida Sans"/>
                <a:cs typeface="Lucida Sans"/>
              </a:rPr>
              <a:t>can: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50" y="3634063"/>
            <a:ext cx="2378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Choose</a:t>
            </a:r>
            <a:r>
              <a:rPr sz="1400" b="1" spc="-19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00" dirty="0">
                <a:solidFill>
                  <a:srgbClr val="F46524"/>
                </a:solidFill>
                <a:latin typeface="Lucida Sans"/>
                <a:cs typeface="Lucida Sans"/>
              </a:rPr>
              <a:t>input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data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14" dirty="0">
                <a:solidFill>
                  <a:srgbClr val="F46524"/>
                </a:solidFill>
                <a:latin typeface="Lucida Sans"/>
                <a:cs typeface="Lucida Sans"/>
              </a:rPr>
              <a:t>by</a:t>
            </a:r>
            <a:r>
              <a:rPr sz="1400" b="1" spc="-19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year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600" y="1707347"/>
            <a:ext cx="1624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1.</a:t>
            </a:r>
            <a:r>
              <a:rPr sz="1600" spc="-160" dirty="0">
                <a:latin typeface="Gill Sans MT"/>
                <a:cs typeface="Gill Sans MT"/>
              </a:rPr>
              <a:t> </a:t>
            </a:r>
            <a:r>
              <a:rPr sz="1600" spc="60" dirty="0">
                <a:latin typeface="Gill Sans MT"/>
                <a:cs typeface="Gill Sans MT"/>
              </a:rPr>
              <a:t>Prediction</a:t>
            </a:r>
            <a:r>
              <a:rPr sz="1600" spc="-155" dirty="0">
                <a:latin typeface="Gill Sans MT"/>
                <a:cs typeface="Gill Sans MT"/>
              </a:rPr>
              <a:t> </a:t>
            </a:r>
            <a:r>
              <a:rPr sz="1600" spc="85" dirty="0">
                <a:latin typeface="Gill Sans MT"/>
                <a:cs typeface="Gill Sans MT"/>
              </a:rPr>
              <a:t>map: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9347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5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5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5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5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050" y="4379913"/>
            <a:ext cx="3018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Predict</a:t>
            </a:r>
            <a:r>
              <a:rPr sz="1400" spc="-12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upcoming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40" dirty="0">
                <a:solidFill>
                  <a:srgbClr val="01579B"/>
                </a:solidFill>
                <a:latin typeface="Gill Sans MT"/>
                <a:cs typeface="Gill Sans MT"/>
              </a:rPr>
              <a:t>overdose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in</a:t>
            </a:r>
            <a:r>
              <a:rPr sz="1400" spc="-12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map.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725" y="98575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1725" y="98575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1725" y="75150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1725" y="75150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80850" y="647221"/>
            <a:ext cx="4508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40" dirty="0">
                <a:latin typeface="Gill Sans MT"/>
                <a:cs typeface="Gill Sans MT"/>
              </a:rPr>
              <a:t>User  </a:t>
            </a:r>
            <a:r>
              <a:rPr sz="1600" spc="60" dirty="0">
                <a:latin typeface="Gill Sans MT"/>
                <a:cs typeface="Gill Sans MT"/>
              </a:rPr>
              <a:t>App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8850" y="3557863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40" dirty="0">
                <a:solidFill>
                  <a:srgbClr val="F46524"/>
                </a:solidFill>
                <a:latin typeface="Lucida Sans"/>
                <a:cs typeface="Lucida Sans"/>
              </a:rPr>
              <a:t>Type </a:t>
            </a:r>
            <a:r>
              <a:rPr sz="1400" b="1" spc="-100" dirty="0">
                <a:solidFill>
                  <a:srgbClr val="F46524"/>
                </a:solidFill>
                <a:latin typeface="Lucida Sans"/>
                <a:cs typeface="Lucida Sans"/>
              </a:rPr>
              <a:t>in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37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5" dirty="0">
                <a:solidFill>
                  <a:srgbClr val="F46524"/>
                </a:solidFill>
                <a:latin typeface="Lucida Sans"/>
                <a:cs typeface="Lucida Sans"/>
              </a:rPr>
              <a:t>information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6547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5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5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5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5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8675" y="4379913"/>
            <a:ext cx="1670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1579B"/>
                </a:solidFill>
                <a:latin typeface="Gill Sans MT"/>
                <a:cs typeface="Gill Sans MT"/>
              </a:rPr>
              <a:t>Record</a:t>
            </a:r>
            <a:r>
              <a:rPr sz="1400" spc="-15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5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35" dirty="0">
                <a:solidFill>
                  <a:srgbClr val="01579B"/>
                </a:solidFill>
                <a:latin typeface="Gill Sans MT"/>
                <a:cs typeface="Gill Sans MT"/>
              </a:rPr>
              <a:t>overdose.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0975" y="3634063"/>
            <a:ext cx="2627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Choose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0" dirty="0">
                <a:solidFill>
                  <a:srgbClr val="F46524"/>
                </a:solidFill>
                <a:latin typeface="Lucida Sans"/>
                <a:cs typeface="Lucida Sans"/>
              </a:rPr>
              <a:t>time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you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want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65" dirty="0">
                <a:solidFill>
                  <a:srgbClr val="F46524"/>
                </a:solidFill>
                <a:latin typeface="Lucida Sans"/>
                <a:cs typeface="Lucida Sans"/>
              </a:rPr>
              <a:t>to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0" dirty="0">
                <a:solidFill>
                  <a:srgbClr val="F46524"/>
                </a:solidFill>
                <a:latin typeface="Lucida Sans"/>
                <a:cs typeface="Lucida Sans"/>
              </a:rPr>
              <a:t>see.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6272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4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4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4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4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0150" y="4379913"/>
            <a:ext cx="207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Show</a:t>
            </a:r>
            <a:r>
              <a:rPr sz="1400" spc="-14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3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50" dirty="0">
                <a:solidFill>
                  <a:srgbClr val="01579B"/>
                </a:solidFill>
                <a:latin typeface="Gill Sans MT"/>
                <a:cs typeface="Gill Sans MT"/>
              </a:rPr>
              <a:t>recent</a:t>
            </a:r>
            <a:r>
              <a:rPr sz="1400" spc="-13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35" dirty="0">
                <a:solidFill>
                  <a:srgbClr val="01579B"/>
                </a:solidFill>
                <a:latin typeface="Gill Sans MT"/>
                <a:cs typeface="Gill Sans MT"/>
              </a:rPr>
              <a:t>overdose.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0619" y="1976668"/>
            <a:ext cx="2327144" cy="156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9475" y="2304650"/>
            <a:ext cx="1225174" cy="931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67675" y="2280812"/>
            <a:ext cx="3670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Gill Sans MT"/>
                <a:cs typeface="Gill Sans MT"/>
              </a:rPr>
              <a:t>Time: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02074" y="2527324"/>
            <a:ext cx="448309" cy="120650"/>
          </a:xfrm>
          <a:custGeom>
            <a:avLst/>
            <a:gdLst/>
            <a:ahLst/>
            <a:cxnLst/>
            <a:rect l="l" t="t" r="r" b="b"/>
            <a:pathLst>
              <a:path w="448309" h="120650">
                <a:moveTo>
                  <a:pt x="0" y="0"/>
                </a:moveTo>
                <a:lnTo>
                  <a:pt x="448199" y="0"/>
                </a:lnTo>
                <a:lnTo>
                  <a:pt x="448199" y="120599"/>
                </a:lnTo>
                <a:lnTo>
                  <a:pt x="0" y="120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30164" y="2546574"/>
            <a:ext cx="176024" cy="9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02074" y="2647087"/>
            <a:ext cx="448309" cy="5702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15240" marR="19050">
              <a:lnSpc>
                <a:spcPct val="114999"/>
              </a:lnSpc>
            </a:pPr>
            <a:r>
              <a:rPr sz="500" spc="20" dirty="0">
                <a:latin typeface="Gill Sans MT"/>
                <a:cs typeface="Gill Sans MT"/>
              </a:rPr>
              <a:t>Recent </a:t>
            </a:r>
            <a:r>
              <a:rPr sz="500" spc="10" dirty="0">
                <a:latin typeface="Gill Sans MT"/>
                <a:cs typeface="Gill Sans MT"/>
              </a:rPr>
              <a:t>Week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85" dirty="0">
                <a:latin typeface="Gill Sans MT"/>
                <a:cs typeface="Gill Sans MT"/>
              </a:rPr>
              <a:t> </a:t>
            </a:r>
            <a:r>
              <a:rPr sz="500" spc="25" dirty="0">
                <a:latin typeface="Gill Sans MT"/>
                <a:cs typeface="Gill Sans MT"/>
              </a:rPr>
              <a:t>Month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45" dirty="0">
                <a:latin typeface="Gill Sans MT"/>
                <a:cs typeface="Gill Sans MT"/>
              </a:rPr>
              <a:t> </a:t>
            </a:r>
            <a:r>
              <a:rPr sz="500" spc="20" dirty="0">
                <a:latin typeface="Gill Sans MT"/>
                <a:cs typeface="Gill Sans MT"/>
              </a:rPr>
              <a:t>Season  Recent</a:t>
            </a:r>
            <a:r>
              <a:rPr sz="500" spc="-60" dirty="0">
                <a:latin typeface="Gill Sans MT"/>
                <a:cs typeface="Gill Sans MT"/>
              </a:rPr>
              <a:t> </a:t>
            </a:r>
            <a:r>
              <a:rPr sz="500" spc="5" dirty="0">
                <a:latin typeface="Gill Sans MT"/>
                <a:cs typeface="Gill Sans MT"/>
              </a:rPr>
              <a:t>Year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3475" y="1668471"/>
            <a:ext cx="1304925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2.</a:t>
            </a:r>
            <a:r>
              <a:rPr sz="1600" spc="-150" dirty="0">
                <a:latin typeface="Gill Sans MT"/>
                <a:cs typeface="Gill Sans MT"/>
              </a:rPr>
              <a:t> </a:t>
            </a:r>
            <a:r>
              <a:rPr sz="1600" spc="65" dirty="0">
                <a:latin typeface="Gill Sans MT"/>
                <a:cs typeface="Gill Sans MT"/>
              </a:rPr>
              <a:t>Recent</a:t>
            </a:r>
            <a:endParaRPr sz="1600">
              <a:latin typeface="Gill Sans MT"/>
              <a:cs typeface="Gill Sans MT"/>
            </a:endParaRPr>
          </a:p>
          <a:p>
            <a:pPr marL="267970">
              <a:lnSpc>
                <a:spcPct val="100000"/>
              </a:lnSpc>
              <a:spcBef>
                <a:spcPts val="1250"/>
              </a:spcBef>
            </a:pPr>
            <a:r>
              <a:rPr sz="1100" spc="45" dirty="0">
                <a:latin typeface="Gill Sans MT"/>
                <a:cs typeface="Gill Sans MT"/>
              </a:rPr>
              <a:t>Recent</a:t>
            </a:r>
            <a:r>
              <a:rPr sz="1100" spc="-13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825" y="276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D3B45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6116" y="1937188"/>
            <a:ext cx="2327201" cy="1570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675" y="2040301"/>
            <a:ext cx="1844249" cy="1333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6452" y="1944388"/>
            <a:ext cx="2374102" cy="1601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38625" y="1707347"/>
            <a:ext cx="194691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2.</a:t>
            </a:r>
            <a:r>
              <a:rPr sz="1600" spc="-145" dirty="0">
                <a:latin typeface="Gill Sans MT"/>
                <a:cs typeface="Gill Sans MT"/>
              </a:rPr>
              <a:t> </a:t>
            </a:r>
            <a:r>
              <a:rPr sz="1600" spc="50" dirty="0">
                <a:latin typeface="Gill Sans MT"/>
                <a:cs typeface="Gill Sans MT"/>
              </a:rPr>
              <a:t>Report</a:t>
            </a:r>
            <a:endParaRPr sz="1600">
              <a:latin typeface="Gill Sans MT"/>
              <a:cs typeface="Gill Sans MT"/>
            </a:endParaRPr>
          </a:p>
          <a:p>
            <a:pPr marL="254635">
              <a:lnSpc>
                <a:spcPct val="100000"/>
              </a:lnSpc>
              <a:spcBef>
                <a:spcPts val="1570"/>
              </a:spcBef>
            </a:pPr>
            <a:r>
              <a:rPr sz="1100" spc="30" dirty="0">
                <a:latin typeface="Gill Sans MT"/>
                <a:cs typeface="Gill Sans MT"/>
              </a:rPr>
              <a:t>Report</a:t>
            </a:r>
            <a:r>
              <a:rPr sz="1100" spc="-105" dirty="0">
                <a:latin typeface="Gill Sans MT"/>
                <a:cs typeface="Gill Sans MT"/>
              </a:rPr>
              <a:t> </a:t>
            </a:r>
            <a:r>
              <a:rPr sz="1100" spc="35" dirty="0">
                <a:latin typeface="Gill Sans MT"/>
                <a:cs typeface="Gill Sans MT"/>
              </a:rPr>
              <a:t>for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Heroin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3574" y="2411684"/>
            <a:ext cx="6654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30" dirty="0">
                <a:latin typeface="Gill Sans MT"/>
                <a:cs typeface="Gill Sans MT"/>
              </a:rPr>
              <a:t>Gender:  </a:t>
            </a:r>
            <a:r>
              <a:rPr sz="1000" spc="40" dirty="0">
                <a:latin typeface="Gill Sans MT"/>
                <a:cs typeface="Gill Sans MT"/>
              </a:rPr>
              <a:t>Incidence  </a:t>
            </a:r>
            <a:r>
              <a:rPr sz="1000" spc="35" dirty="0">
                <a:latin typeface="Gill Sans MT"/>
                <a:cs typeface="Gill Sans MT"/>
              </a:rPr>
              <a:t>disposition:  </a:t>
            </a:r>
            <a:r>
              <a:rPr sz="1000" spc="40" dirty="0">
                <a:latin typeface="Gill Sans MT"/>
                <a:cs typeface="Gill Sans MT"/>
              </a:rPr>
              <a:t>treatment: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35549" y="2489249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5549" y="2845598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5549" y="3045699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74449" y="3186450"/>
            <a:ext cx="730885" cy="296545"/>
          </a:xfrm>
          <a:prstGeom prst="rect">
            <a:avLst/>
          </a:prstGeom>
          <a:solidFill>
            <a:srgbClr val="01579B"/>
          </a:solidFill>
          <a:ln w="952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40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SUBMIT</a:t>
            </a:r>
            <a:r>
              <a:rPr sz="8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6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endParaRPr sz="8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Save</a:t>
            </a:r>
            <a:r>
              <a:rPr sz="8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Gill Sans MT"/>
                <a:cs typeface="Gill Sans MT"/>
              </a:rPr>
              <a:t>location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3275" y="635258"/>
            <a:ext cx="183515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0" dirty="0">
                <a:solidFill>
                  <a:srgbClr val="000000"/>
                </a:solidFill>
                <a:latin typeface="Lucida Sans"/>
                <a:cs typeface="Lucida Sans"/>
              </a:rPr>
              <a:t>User</a:t>
            </a:r>
            <a:r>
              <a:rPr b="1" spc="-33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75" dirty="0">
                <a:solidFill>
                  <a:srgbClr val="000000"/>
                </a:solidFill>
                <a:latin typeface="Lucida Sans"/>
                <a:cs typeface="Lucida Sans"/>
              </a:rPr>
              <a:t>Guide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975" y="1276246"/>
            <a:ext cx="40887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90" dirty="0">
                <a:solidFill>
                  <a:srgbClr val="2D3B45"/>
                </a:solidFill>
                <a:latin typeface="Lucida Sans"/>
                <a:cs typeface="Lucida Sans"/>
              </a:rPr>
              <a:t>For</a:t>
            </a:r>
            <a:r>
              <a:rPr sz="1600" b="1" spc="-210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05" dirty="0">
                <a:solidFill>
                  <a:srgbClr val="2D3B45"/>
                </a:solidFill>
                <a:latin typeface="Lucida Sans"/>
                <a:cs typeface="Lucida Sans"/>
              </a:rPr>
              <a:t>a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95" dirty="0">
                <a:solidFill>
                  <a:srgbClr val="2D3B45"/>
                </a:solidFill>
                <a:latin typeface="Lucida Sans"/>
                <a:cs typeface="Lucida Sans"/>
              </a:rPr>
              <a:t>non-technical</a:t>
            </a:r>
            <a:r>
              <a:rPr sz="1600" b="1" spc="-210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20" dirty="0">
                <a:solidFill>
                  <a:srgbClr val="2D3B45"/>
                </a:solidFill>
                <a:latin typeface="Lucida Sans"/>
                <a:cs typeface="Lucida Sans"/>
              </a:rPr>
              <a:t>decision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110" dirty="0">
                <a:solidFill>
                  <a:srgbClr val="2D3B45"/>
                </a:solidFill>
                <a:latin typeface="Lucida Sans"/>
                <a:cs typeface="Lucida Sans"/>
              </a:rPr>
              <a:t>maker</a:t>
            </a:r>
            <a:r>
              <a:rPr sz="1600" b="1" spc="-110" dirty="0">
                <a:solidFill>
                  <a:srgbClr val="2D3B45"/>
                </a:solidFill>
                <a:latin typeface="MS PGothic"/>
                <a:cs typeface="MS PGothic"/>
              </a:rPr>
              <a:t>，</a:t>
            </a:r>
            <a:r>
              <a:rPr sz="1600" b="1" spc="-210" dirty="0">
                <a:solidFill>
                  <a:srgbClr val="2D3B45"/>
                </a:solidFill>
                <a:latin typeface="MS PGothic"/>
                <a:cs typeface="MS PGothic"/>
              </a:rPr>
              <a:t> </a:t>
            </a:r>
            <a:r>
              <a:rPr sz="1600" b="1" spc="-125" dirty="0">
                <a:solidFill>
                  <a:srgbClr val="2D3B45"/>
                </a:solidFill>
                <a:latin typeface="Lucida Sans"/>
                <a:cs typeface="Lucida Sans"/>
              </a:rPr>
              <a:t>you</a:t>
            </a:r>
            <a:r>
              <a:rPr sz="1600" b="1" spc="-204" dirty="0">
                <a:solidFill>
                  <a:srgbClr val="2D3B45"/>
                </a:solidFill>
                <a:latin typeface="Lucida Sans"/>
                <a:cs typeface="Lucida Sans"/>
              </a:rPr>
              <a:t> </a:t>
            </a:r>
            <a:r>
              <a:rPr sz="1600" b="1" spc="-80" dirty="0">
                <a:solidFill>
                  <a:srgbClr val="2D3B45"/>
                </a:solidFill>
                <a:latin typeface="Lucida Sans"/>
                <a:cs typeface="Lucida Sans"/>
              </a:rPr>
              <a:t>can: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050" y="3634063"/>
            <a:ext cx="2378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Choose</a:t>
            </a:r>
            <a:r>
              <a:rPr sz="1400" b="1" spc="-19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00" dirty="0">
                <a:solidFill>
                  <a:srgbClr val="F46524"/>
                </a:solidFill>
                <a:latin typeface="Lucida Sans"/>
                <a:cs typeface="Lucida Sans"/>
              </a:rPr>
              <a:t>input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data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14" dirty="0">
                <a:solidFill>
                  <a:srgbClr val="F46524"/>
                </a:solidFill>
                <a:latin typeface="Lucida Sans"/>
                <a:cs typeface="Lucida Sans"/>
              </a:rPr>
              <a:t>by</a:t>
            </a:r>
            <a:r>
              <a:rPr sz="1400" b="1" spc="-195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year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9600" y="1707347"/>
            <a:ext cx="1624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1.</a:t>
            </a:r>
            <a:r>
              <a:rPr sz="1600" spc="-160" dirty="0">
                <a:latin typeface="Gill Sans MT"/>
                <a:cs typeface="Gill Sans MT"/>
              </a:rPr>
              <a:t> </a:t>
            </a:r>
            <a:r>
              <a:rPr sz="1600" spc="60" dirty="0">
                <a:latin typeface="Gill Sans MT"/>
                <a:cs typeface="Gill Sans MT"/>
              </a:rPr>
              <a:t>Prediction</a:t>
            </a:r>
            <a:r>
              <a:rPr sz="1600" spc="-155" dirty="0">
                <a:latin typeface="Gill Sans MT"/>
                <a:cs typeface="Gill Sans MT"/>
              </a:rPr>
              <a:t> </a:t>
            </a:r>
            <a:r>
              <a:rPr sz="1600" spc="85" dirty="0">
                <a:latin typeface="Gill Sans MT"/>
                <a:cs typeface="Gill Sans MT"/>
              </a:rPr>
              <a:t>map: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49347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5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5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5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5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4050" y="4379913"/>
            <a:ext cx="30187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Predict</a:t>
            </a:r>
            <a:r>
              <a:rPr sz="1400" spc="-12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upcoming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40" dirty="0">
                <a:solidFill>
                  <a:srgbClr val="01579B"/>
                </a:solidFill>
                <a:latin typeface="Gill Sans MT"/>
                <a:cs typeface="Gill Sans MT"/>
              </a:rPr>
              <a:t>overdose</a:t>
            </a:r>
            <a:r>
              <a:rPr sz="1400" spc="-12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in</a:t>
            </a:r>
            <a:r>
              <a:rPr sz="1400" spc="-12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map.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1725" y="98575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solidFill>
            <a:srgbClr val="0157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1725" y="98575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1725" y="75150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1725" y="751500"/>
            <a:ext cx="517525" cy="175895"/>
          </a:xfrm>
          <a:custGeom>
            <a:avLst/>
            <a:gdLst/>
            <a:ahLst/>
            <a:cxnLst/>
            <a:rect l="l" t="t" r="r" b="b"/>
            <a:pathLst>
              <a:path w="517525" h="175894">
                <a:moveTo>
                  <a:pt x="0" y="0"/>
                </a:moveTo>
                <a:lnTo>
                  <a:pt x="517199" y="0"/>
                </a:lnTo>
                <a:lnTo>
                  <a:pt x="517199" y="175799"/>
                </a:lnTo>
                <a:lnTo>
                  <a:pt x="0" y="1757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480850" y="647221"/>
            <a:ext cx="4508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spc="40" dirty="0">
                <a:latin typeface="Gill Sans MT"/>
                <a:cs typeface="Gill Sans MT"/>
              </a:rPr>
              <a:t>User  </a:t>
            </a:r>
            <a:r>
              <a:rPr sz="1600" spc="60" dirty="0">
                <a:latin typeface="Gill Sans MT"/>
                <a:cs typeface="Gill Sans MT"/>
              </a:rPr>
              <a:t>App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8850" y="3557863"/>
            <a:ext cx="18700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40" dirty="0">
                <a:solidFill>
                  <a:srgbClr val="F46524"/>
                </a:solidFill>
                <a:latin typeface="Lucida Sans"/>
                <a:cs typeface="Lucida Sans"/>
              </a:rPr>
              <a:t>Type </a:t>
            </a:r>
            <a:r>
              <a:rPr sz="1400" b="1" spc="-100" dirty="0">
                <a:solidFill>
                  <a:srgbClr val="F46524"/>
                </a:solidFill>
                <a:latin typeface="Lucida Sans"/>
                <a:cs typeface="Lucida Sans"/>
              </a:rPr>
              <a:t>in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37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5" dirty="0">
                <a:solidFill>
                  <a:srgbClr val="F46524"/>
                </a:solidFill>
                <a:latin typeface="Lucida Sans"/>
                <a:cs typeface="Lucida Sans"/>
              </a:rPr>
              <a:t>information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66547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5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5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5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5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78675" y="4379913"/>
            <a:ext cx="16700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solidFill>
                  <a:srgbClr val="01579B"/>
                </a:solidFill>
                <a:latin typeface="Gill Sans MT"/>
                <a:cs typeface="Gill Sans MT"/>
              </a:rPr>
              <a:t>Record</a:t>
            </a:r>
            <a:r>
              <a:rPr sz="1400" spc="-15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5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35" dirty="0">
                <a:solidFill>
                  <a:srgbClr val="01579B"/>
                </a:solidFill>
                <a:latin typeface="Gill Sans MT"/>
                <a:cs typeface="Gill Sans MT"/>
              </a:rPr>
              <a:t>overdose.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0975" y="3634063"/>
            <a:ext cx="2627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Choose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75" dirty="0">
                <a:solidFill>
                  <a:srgbClr val="F46524"/>
                </a:solidFill>
                <a:latin typeface="Lucida Sans"/>
                <a:cs typeface="Lucida Sans"/>
              </a:rPr>
              <a:t>the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0" dirty="0">
                <a:solidFill>
                  <a:srgbClr val="F46524"/>
                </a:solidFill>
                <a:latin typeface="Lucida Sans"/>
                <a:cs typeface="Lucida Sans"/>
              </a:rPr>
              <a:t>time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110" dirty="0">
                <a:solidFill>
                  <a:srgbClr val="F46524"/>
                </a:solidFill>
                <a:latin typeface="Lucida Sans"/>
                <a:cs typeface="Lucida Sans"/>
              </a:rPr>
              <a:t>you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85" dirty="0">
                <a:solidFill>
                  <a:srgbClr val="F46524"/>
                </a:solidFill>
                <a:latin typeface="Lucida Sans"/>
                <a:cs typeface="Lucida Sans"/>
              </a:rPr>
              <a:t>want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65" dirty="0">
                <a:solidFill>
                  <a:srgbClr val="F46524"/>
                </a:solidFill>
                <a:latin typeface="Lucida Sans"/>
                <a:cs typeface="Lucida Sans"/>
              </a:rPr>
              <a:t>to</a:t>
            </a:r>
            <a:r>
              <a:rPr sz="1400" b="1" spc="-190" dirty="0">
                <a:solidFill>
                  <a:srgbClr val="F46524"/>
                </a:solidFill>
                <a:latin typeface="Lucida Sans"/>
                <a:cs typeface="Lucida Sans"/>
              </a:rPr>
              <a:t> </a:t>
            </a:r>
            <a:r>
              <a:rPr sz="1400" b="1" spc="-90" dirty="0">
                <a:solidFill>
                  <a:srgbClr val="F46524"/>
                </a:solidFill>
                <a:latin typeface="Lucida Sans"/>
                <a:cs typeface="Lucida Sans"/>
              </a:rPr>
              <a:t>see.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6272" y="3968350"/>
            <a:ext cx="368935" cy="433705"/>
          </a:xfrm>
          <a:custGeom>
            <a:avLst/>
            <a:gdLst/>
            <a:ahLst/>
            <a:cxnLst/>
            <a:rect l="l" t="t" r="r" b="b"/>
            <a:pathLst>
              <a:path w="368934" h="433704">
                <a:moveTo>
                  <a:pt x="276299" y="11512"/>
                </a:moveTo>
                <a:lnTo>
                  <a:pt x="92099" y="11512"/>
                </a:lnTo>
                <a:lnTo>
                  <a:pt x="92099" y="0"/>
                </a:lnTo>
                <a:lnTo>
                  <a:pt x="276299" y="0"/>
                </a:lnTo>
                <a:lnTo>
                  <a:pt x="276299" y="11512"/>
                </a:lnTo>
                <a:close/>
              </a:path>
              <a:path w="368934" h="433704">
                <a:moveTo>
                  <a:pt x="276299" y="46049"/>
                </a:moveTo>
                <a:lnTo>
                  <a:pt x="92099" y="46049"/>
                </a:lnTo>
                <a:lnTo>
                  <a:pt x="92099" y="23024"/>
                </a:lnTo>
                <a:lnTo>
                  <a:pt x="276299" y="23024"/>
                </a:lnTo>
                <a:lnTo>
                  <a:pt x="276299" y="46049"/>
                </a:lnTo>
                <a:close/>
              </a:path>
              <a:path w="368934" h="433704">
                <a:moveTo>
                  <a:pt x="276299" y="248999"/>
                </a:moveTo>
                <a:lnTo>
                  <a:pt x="92099" y="248999"/>
                </a:lnTo>
                <a:lnTo>
                  <a:pt x="92099" y="57562"/>
                </a:lnTo>
                <a:lnTo>
                  <a:pt x="276299" y="57562"/>
                </a:lnTo>
                <a:lnTo>
                  <a:pt x="276299" y="248999"/>
                </a:lnTo>
                <a:close/>
              </a:path>
              <a:path w="368934" h="433704">
                <a:moveTo>
                  <a:pt x="184199" y="433199"/>
                </a:moveTo>
                <a:lnTo>
                  <a:pt x="0" y="248999"/>
                </a:lnTo>
                <a:lnTo>
                  <a:pt x="368399" y="248999"/>
                </a:lnTo>
                <a:lnTo>
                  <a:pt x="184199" y="4331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0150" y="4379913"/>
            <a:ext cx="2078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0" dirty="0">
                <a:solidFill>
                  <a:srgbClr val="01579B"/>
                </a:solidFill>
                <a:latin typeface="Gill Sans MT"/>
                <a:cs typeface="Gill Sans MT"/>
              </a:rPr>
              <a:t>Show</a:t>
            </a:r>
            <a:r>
              <a:rPr sz="1400" spc="-140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65" dirty="0">
                <a:solidFill>
                  <a:srgbClr val="01579B"/>
                </a:solidFill>
                <a:latin typeface="Gill Sans MT"/>
                <a:cs typeface="Gill Sans MT"/>
              </a:rPr>
              <a:t>the</a:t>
            </a:r>
            <a:r>
              <a:rPr sz="1400" spc="-13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50" dirty="0">
                <a:solidFill>
                  <a:srgbClr val="01579B"/>
                </a:solidFill>
                <a:latin typeface="Gill Sans MT"/>
                <a:cs typeface="Gill Sans MT"/>
              </a:rPr>
              <a:t>recent</a:t>
            </a:r>
            <a:r>
              <a:rPr sz="1400" spc="-135" dirty="0">
                <a:solidFill>
                  <a:srgbClr val="01579B"/>
                </a:solidFill>
                <a:latin typeface="Gill Sans MT"/>
                <a:cs typeface="Gill Sans MT"/>
              </a:rPr>
              <a:t> </a:t>
            </a:r>
            <a:r>
              <a:rPr sz="1400" spc="35" dirty="0">
                <a:solidFill>
                  <a:srgbClr val="01579B"/>
                </a:solidFill>
                <a:latin typeface="Gill Sans MT"/>
                <a:cs typeface="Gill Sans MT"/>
              </a:rPr>
              <a:t>overdose.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00619" y="1976668"/>
            <a:ext cx="2327144" cy="15699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69475" y="2304650"/>
            <a:ext cx="1225174" cy="931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67675" y="2280812"/>
            <a:ext cx="36703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30" dirty="0">
                <a:latin typeface="Gill Sans MT"/>
                <a:cs typeface="Gill Sans MT"/>
              </a:rPr>
              <a:t>Time: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02074" y="2527324"/>
            <a:ext cx="448309" cy="120650"/>
          </a:xfrm>
          <a:custGeom>
            <a:avLst/>
            <a:gdLst/>
            <a:ahLst/>
            <a:cxnLst/>
            <a:rect l="l" t="t" r="r" b="b"/>
            <a:pathLst>
              <a:path w="448309" h="120650">
                <a:moveTo>
                  <a:pt x="0" y="0"/>
                </a:moveTo>
                <a:lnTo>
                  <a:pt x="448199" y="0"/>
                </a:lnTo>
                <a:lnTo>
                  <a:pt x="448199" y="120599"/>
                </a:lnTo>
                <a:lnTo>
                  <a:pt x="0" y="1205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30164" y="2546574"/>
            <a:ext cx="176024" cy="98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02074" y="2647087"/>
            <a:ext cx="448309" cy="57023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Times New Roman"/>
              <a:cs typeface="Times New Roman"/>
            </a:endParaRPr>
          </a:p>
          <a:p>
            <a:pPr marL="15240" marR="19050">
              <a:lnSpc>
                <a:spcPct val="114999"/>
              </a:lnSpc>
            </a:pPr>
            <a:r>
              <a:rPr sz="500" spc="20" dirty="0">
                <a:latin typeface="Gill Sans MT"/>
                <a:cs typeface="Gill Sans MT"/>
              </a:rPr>
              <a:t>Recent </a:t>
            </a:r>
            <a:r>
              <a:rPr sz="500" spc="10" dirty="0">
                <a:latin typeface="Gill Sans MT"/>
                <a:cs typeface="Gill Sans MT"/>
              </a:rPr>
              <a:t>Week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85" dirty="0">
                <a:latin typeface="Gill Sans MT"/>
                <a:cs typeface="Gill Sans MT"/>
              </a:rPr>
              <a:t> </a:t>
            </a:r>
            <a:r>
              <a:rPr sz="500" spc="25" dirty="0">
                <a:latin typeface="Gill Sans MT"/>
                <a:cs typeface="Gill Sans MT"/>
              </a:rPr>
              <a:t>Month  </a:t>
            </a:r>
            <a:r>
              <a:rPr sz="500" spc="20" dirty="0">
                <a:latin typeface="Gill Sans MT"/>
                <a:cs typeface="Gill Sans MT"/>
              </a:rPr>
              <a:t>Recent</a:t>
            </a:r>
            <a:r>
              <a:rPr sz="500" spc="-45" dirty="0">
                <a:latin typeface="Gill Sans MT"/>
                <a:cs typeface="Gill Sans MT"/>
              </a:rPr>
              <a:t> </a:t>
            </a:r>
            <a:r>
              <a:rPr sz="500" spc="20" dirty="0">
                <a:latin typeface="Gill Sans MT"/>
                <a:cs typeface="Gill Sans MT"/>
              </a:rPr>
              <a:t>Season  Recent</a:t>
            </a:r>
            <a:r>
              <a:rPr sz="500" spc="-60" dirty="0">
                <a:latin typeface="Gill Sans MT"/>
                <a:cs typeface="Gill Sans MT"/>
              </a:rPr>
              <a:t> </a:t>
            </a:r>
            <a:r>
              <a:rPr sz="500" spc="5" dirty="0">
                <a:latin typeface="Gill Sans MT"/>
                <a:cs typeface="Gill Sans MT"/>
              </a:rPr>
              <a:t>Year</a:t>
            </a:r>
            <a:endParaRPr sz="5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3475" y="1668471"/>
            <a:ext cx="1304925" cy="596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2.</a:t>
            </a:r>
            <a:r>
              <a:rPr sz="1600" spc="-150" dirty="0">
                <a:latin typeface="Gill Sans MT"/>
                <a:cs typeface="Gill Sans MT"/>
              </a:rPr>
              <a:t> </a:t>
            </a:r>
            <a:r>
              <a:rPr sz="1600" spc="65" dirty="0">
                <a:latin typeface="Gill Sans MT"/>
                <a:cs typeface="Gill Sans MT"/>
              </a:rPr>
              <a:t>Recent</a:t>
            </a:r>
            <a:endParaRPr sz="1600">
              <a:latin typeface="Gill Sans MT"/>
              <a:cs typeface="Gill Sans MT"/>
            </a:endParaRPr>
          </a:p>
          <a:p>
            <a:pPr marL="267970">
              <a:lnSpc>
                <a:spcPct val="100000"/>
              </a:lnSpc>
              <a:spcBef>
                <a:spcPts val="1250"/>
              </a:spcBef>
            </a:pPr>
            <a:r>
              <a:rPr sz="1100" spc="45" dirty="0">
                <a:latin typeface="Gill Sans MT"/>
                <a:cs typeface="Gill Sans MT"/>
              </a:rPr>
              <a:t>Recent</a:t>
            </a:r>
            <a:r>
              <a:rPr sz="1100" spc="-13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1825" y="276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D3B45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6116" y="1937188"/>
            <a:ext cx="2327201" cy="1570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4675" y="2040301"/>
            <a:ext cx="1844249" cy="13330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6452" y="1944388"/>
            <a:ext cx="2374102" cy="1601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338625" y="1707347"/>
            <a:ext cx="194691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5" dirty="0">
                <a:latin typeface="Gill Sans MT"/>
                <a:cs typeface="Gill Sans MT"/>
              </a:rPr>
              <a:t>2.</a:t>
            </a:r>
            <a:r>
              <a:rPr sz="1600" spc="-145" dirty="0">
                <a:latin typeface="Gill Sans MT"/>
                <a:cs typeface="Gill Sans MT"/>
              </a:rPr>
              <a:t> </a:t>
            </a:r>
            <a:r>
              <a:rPr sz="1600" spc="50" dirty="0">
                <a:latin typeface="Gill Sans MT"/>
                <a:cs typeface="Gill Sans MT"/>
              </a:rPr>
              <a:t>Report</a:t>
            </a:r>
            <a:endParaRPr sz="1600">
              <a:latin typeface="Gill Sans MT"/>
              <a:cs typeface="Gill Sans MT"/>
            </a:endParaRPr>
          </a:p>
          <a:p>
            <a:pPr marL="254635">
              <a:lnSpc>
                <a:spcPct val="100000"/>
              </a:lnSpc>
              <a:spcBef>
                <a:spcPts val="1570"/>
              </a:spcBef>
            </a:pPr>
            <a:r>
              <a:rPr sz="1100" spc="30" dirty="0">
                <a:latin typeface="Gill Sans MT"/>
                <a:cs typeface="Gill Sans MT"/>
              </a:rPr>
              <a:t>Report</a:t>
            </a:r>
            <a:r>
              <a:rPr sz="1100" spc="-105" dirty="0">
                <a:latin typeface="Gill Sans MT"/>
                <a:cs typeface="Gill Sans MT"/>
              </a:rPr>
              <a:t> </a:t>
            </a:r>
            <a:r>
              <a:rPr sz="1100" spc="35" dirty="0">
                <a:latin typeface="Gill Sans MT"/>
                <a:cs typeface="Gill Sans MT"/>
              </a:rPr>
              <a:t>for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Heroin</a:t>
            </a:r>
            <a:r>
              <a:rPr sz="1100" spc="-100" dirty="0">
                <a:latin typeface="Gill Sans MT"/>
                <a:cs typeface="Gill Sans MT"/>
              </a:rPr>
              <a:t> </a:t>
            </a:r>
            <a:r>
              <a:rPr sz="1100" spc="30" dirty="0">
                <a:latin typeface="Gill Sans MT"/>
                <a:cs typeface="Gill Sans MT"/>
              </a:rPr>
              <a:t>overdose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73574" y="2411684"/>
            <a:ext cx="6654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000" spc="30" dirty="0">
                <a:latin typeface="Gill Sans MT"/>
                <a:cs typeface="Gill Sans MT"/>
              </a:rPr>
              <a:t>Gender:  </a:t>
            </a:r>
            <a:r>
              <a:rPr sz="1000" spc="40" dirty="0">
                <a:latin typeface="Gill Sans MT"/>
                <a:cs typeface="Gill Sans MT"/>
              </a:rPr>
              <a:t>Incidence  </a:t>
            </a:r>
            <a:r>
              <a:rPr sz="1000" spc="35" dirty="0">
                <a:latin typeface="Gill Sans MT"/>
                <a:cs typeface="Gill Sans MT"/>
              </a:rPr>
              <a:t>disposition:  </a:t>
            </a:r>
            <a:r>
              <a:rPr sz="1000" spc="40" dirty="0">
                <a:latin typeface="Gill Sans MT"/>
                <a:cs typeface="Gill Sans MT"/>
              </a:rPr>
              <a:t>treatment: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35549" y="2489249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35549" y="2845598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35549" y="3045699"/>
            <a:ext cx="875030" cy="81915"/>
          </a:xfrm>
          <a:custGeom>
            <a:avLst/>
            <a:gdLst/>
            <a:ahLst/>
            <a:cxnLst/>
            <a:rect l="l" t="t" r="r" b="b"/>
            <a:pathLst>
              <a:path w="875029" h="81914">
                <a:moveTo>
                  <a:pt x="0" y="0"/>
                </a:moveTo>
                <a:lnTo>
                  <a:pt x="874499" y="0"/>
                </a:lnTo>
                <a:lnTo>
                  <a:pt x="874499" y="81299"/>
                </a:lnTo>
                <a:lnTo>
                  <a:pt x="0" y="812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574449" y="3186450"/>
            <a:ext cx="730885" cy="296545"/>
          </a:xfrm>
          <a:prstGeom prst="rect">
            <a:avLst/>
          </a:prstGeom>
          <a:solidFill>
            <a:srgbClr val="01579B"/>
          </a:solidFill>
          <a:ln w="9524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40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SUBMIT</a:t>
            </a:r>
            <a:r>
              <a:rPr sz="800" spc="-8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60" dirty="0">
                <a:solidFill>
                  <a:srgbClr val="FFFFFF"/>
                </a:solidFill>
                <a:latin typeface="Gill Sans MT"/>
                <a:cs typeface="Gill Sans MT"/>
              </a:rPr>
              <a:t>&amp;</a:t>
            </a:r>
            <a:endParaRPr sz="8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145"/>
              </a:spcBef>
            </a:pPr>
            <a:r>
              <a:rPr sz="800" spc="45" dirty="0">
                <a:solidFill>
                  <a:srgbClr val="FFFFFF"/>
                </a:solidFill>
                <a:latin typeface="Gill Sans MT"/>
                <a:cs typeface="Gill Sans MT"/>
              </a:rPr>
              <a:t>Save</a:t>
            </a:r>
            <a:r>
              <a:rPr sz="800" spc="-8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Gill Sans MT"/>
                <a:cs typeface="Gill Sans MT"/>
              </a:rPr>
              <a:t>location</a:t>
            </a:r>
            <a:endParaRPr sz="80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1825" y="276180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D3B45"/>
                </a:solidFill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3275" y="635258"/>
            <a:ext cx="15424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5" dirty="0">
                <a:solidFill>
                  <a:srgbClr val="000000"/>
                </a:solidFill>
                <a:latin typeface="Lucida Sans"/>
                <a:cs typeface="Lucida Sans"/>
              </a:rPr>
              <a:t>Use</a:t>
            </a:r>
            <a:r>
              <a:rPr b="1" spc="-29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70" dirty="0">
                <a:solidFill>
                  <a:srgbClr val="000000"/>
                </a:solidFill>
                <a:latin typeface="Lucida Sans"/>
                <a:cs typeface="Lucida Sans"/>
              </a:rPr>
              <a:t>Case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37550" y="4336329"/>
            <a:ext cx="10255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Improve</a:t>
            </a:r>
            <a:r>
              <a:rPr sz="1200" spc="-16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2D3B45"/>
                </a:solidFill>
                <a:latin typeface="Gill Sans MT"/>
                <a:cs typeface="Gill Sans MT"/>
              </a:rPr>
              <a:t>model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927" y="2810266"/>
            <a:ext cx="111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2D3B45"/>
                </a:solidFill>
                <a:latin typeface="Gill Sans MT"/>
                <a:cs typeface="Gill Sans MT"/>
              </a:rPr>
              <a:t>Health</a:t>
            </a:r>
            <a:r>
              <a:rPr sz="1200" spc="-13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30" dirty="0">
                <a:solidFill>
                  <a:srgbClr val="2D3B45"/>
                </a:solidFill>
                <a:latin typeface="Gill Sans MT"/>
                <a:cs typeface="Gill Sans MT"/>
              </a:rPr>
              <a:t>Center</a:t>
            </a:r>
            <a:r>
              <a:rPr sz="1200" spc="-13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90" dirty="0">
                <a:solidFill>
                  <a:srgbClr val="2D3B45"/>
                </a:solidFill>
                <a:latin typeface="Gill Sans MT"/>
                <a:cs typeface="Gill Sans MT"/>
              </a:rPr>
              <a:t>&amp;  </a:t>
            </a:r>
            <a:r>
              <a:rPr sz="1200" spc="55" dirty="0">
                <a:solidFill>
                  <a:srgbClr val="2D3B45"/>
                </a:solidFill>
                <a:latin typeface="Gill Sans MT"/>
                <a:cs typeface="Gill Sans MT"/>
              </a:rPr>
              <a:t>ofﬁcials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6001" y="1852373"/>
            <a:ext cx="857537" cy="721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84392" y="2299730"/>
            <a:ext cx="1348804" cy="1116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29133" y="3253904"/>
            <a:ext cx="13982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2D3B45"/>
                </a:solidFill>
                <a:latin typeface="Gill Sans MT"/>
                <a:cs typeface="Gill Sans MT"/>
              </a:rPr>
              <a:t>Data/Spatial</a:t>
            </a:r>
            <a:r>
              <a:rPr sz="1200" spc="-114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5" dirty="0">
                <a:solidFill>
                  <a:srgbClr val="2D3B45"/>
                </a:solidFill>
                <a:latin typeface="Gill Sans MT"/>
                <a:cs typeface="Gill Sans MT"/>
              </a:rPr>
              <a:t>Analyst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20298" y="1147026"/>
            <a:ext cx="1312274" cy="131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694861" y="2232354"/>
            <a:ext cx="1567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75" dirty="0">
                <a:solidFill>
                  <a:srgbClr val="2D3B45"/>
                </a:solidFill>
                <a:latin typeface="Gill Sans MT"/>
                <a:cs typeface="Gill Sans MT"/>
              </a:rPr>
              <a:t>Medical/</a:t>
            </a:r>
            <a:r>
              <a:rPr sz="1200" spc="-13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Police</a:t>
            </a:r>
            <a:r>
              <a:rPr sz="1200" spc="-12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Service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7952" y="3552525"/>
            <a:ext cx="1489075" cy="369570"/>
          </a:xfrm>
          <a:prstGeom prst="rect">
            <a:avLst/>
          </a:prstGeom>
          <a:ln w="19049">
            <a:solidFill>
              <a:srgbClr val="F46524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625"/>
              </a:spcBef>
            </a:pP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Show</a:t>
            </a:r>
            <a:r>
              <a:rPr sz="1200" spc="-12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Recent</a:t>
            </a:r>
            <a:r>
              <a:rPr sz="1200" spc="-114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60" dirty="0">
                <a:solidFill>
                  <a:srgbClr val="2D3B45"/>
                </a:solidFill>
                <a:latin typeface="Gill Sans MT"/>
                <a:cs typeface="Gill Sans MT"/>
              </a:rPr>
              <a:t>Data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48502" y="2927987"/>
            <a:ext cx="626110" cy="92710"/>
          </a:xfrm>
          <a:custGeom>
            <a:avLst/>
            <a:gdLst/>
            <a:ahLst/>
            <a:cxnLst/>
            <a:rect l="l" t="t" r="r" b="b"/>
            <a:pathLst>
              <a:path w="626110" h="92710">
                <a:moveTo>
                  <a:pt x="0" y="92399"/>
                </a:moveTo>
                <a:lnTo>
                  <a:pt x="6260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48502" y="1986887"/>
            <a:ext cx="626110" cy="1033780"/>
          </a:xfrm>
          <a:custGeom>
            <a:avLst/>
            <a:gdLst/>
            <a:ahLst/>
            <a:cxnLst/>
            <a:rect l="l" t="t" r="r" b="b"/>
            <a:pathLst>
              <a:path w="626110" h="1033780">
                <a:moveTo>
                  <a:pt x="0" y="1033499"/>
                </a:moveTo>
                <a:lnTo>
                  <a:pt x="6260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48502" y="3020387"/>
            <a:ext cx="640080" cy="716915"/>
          </a:xfrm>
          <a:custGeom>
            <a:avLst/>
            <a:gdLst/>
            <a:ahLst/>
            <a:cxnLst/>
            <a:rect l="l" t="t" r="r" b="b"/>
            <a:pathLst>
              <a:path w="640080" h="716914">
                <a:moveTo>
                  <a:pt x="0" y="0"/>
                </a:moveTo>
                <a:lnTo>
                  <a:pt x="639599" y="7166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564977" y="1607850"/>
          <a:ext cx="3460749" cy="75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4652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379095" marR="371475" indent="1270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5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Reallocate  </a:t>
                      </a:r>
                      <a:r>
                        <a:rPr sz="120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pr</a:t>
                      </a:r>
                      <a:r>
                        <a:rPr sz="1200" spc="-1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ev</a:t>
                      </a:r>
                      <a:r>
                        <a:rPr sz="120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ention  </a:t>
                      </a:r>
                      <a:r>
                        <a:rPr sz="1200" spc="3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resources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9">
                <a:tc rowSpan="2">
                  <a:txBody>
                    <a:bodyPr/>
                    <a:lstStyle/>
                    <a:p>
                      <a:pPr marL="400685" marR="393065" indent="1524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O</a:t>
                      </a:r>
                      <a:r>
                        <a:rPr sz="1200" spc="-1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v</a:t>
                      </a:r>
                      <a:r>
                        <a:rPr sz="120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erdose  prediction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4652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564977" y="2641412"/>
          <a:ext cx="3415028" cy="554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8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7056">
                <a:tc rowSpan="2">
                  <a:txBody>
                    <a:bodyPr/>
                    <a:lstStyle/>
                    <a:p>
                      <a:pPr marL="595630" marR="180975" indent="-407034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3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Report</a:t>
                      </a:r>
                      <a:r>
                        <a:rPr sz="1200" spc="-16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spc="3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overdose  </a:t>
                      </a:r>
                      <a:r>
                        <a:rPr sz="1200" spc="7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data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1325" marR="160655" indent="-27368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3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Record</a:t>
                      </a:r>
                      <a:r>
                        <a:rPr sz="1200" spc="-13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spc="55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them</a:t>
                      </a:r>
                      <a:r>
                        <a:rPr sz="1200" spc="-13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1200" spc="4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into  </a:t>
                      </a:r>
                      <a:r>
                        <a:rPr sz="1200" spc="70" dirty="0">
                          <a:solidFill>
                            <a:srgbClr val="2D3B45"/>
                          </a:solidFill>
                          <a:latin typeface="Gill Sans MT"/>
                          <a:cs typeface="Gill Sans MT"/>
                        </a:rPr>
                        <a:t>database</a:t>
                      </a:r>
                      <a:endParaRPr sz="1200">
                        <a:latin typeface="Gill Sans MT"/>
                        <a:cs typeface="Gill Sans MT"/>
                      </a:endParaRPr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04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>
                    <a:lnL w="19050">
                      <a:solidFill>
                        <a:srgbClr val="F46524"/>
                      </a:solidFill>
                      <a:prstDash val="solid"/>
                    </a:lnL>
                    <a:lnR w="19050">
                      <a:solidFill>
                        <a:srgbClr val="F46524"/>
                      </a:solidFill>
                      <a:prstDash val="solid"/>
                    </a:lnR>
                    <a:lnT w="19050">
                      <a:solidFill>
                        <a:srgbClr val="F46524"/>
                      </a:solidFill>
                      <a:prstDash val="solid"/>
                    </a:lnT>
                    <a:lnB w="19050">
                      <a:solidFill>
                        <a:srgbClr val="F4652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989802" y="2858087"/>
            <a:ext cx="607695" cy="70485"/>
          </a:xfrm>
          <a:custGeom>
            <a:avLst/>
            <a:gdLst/>
            <a:ahLst/>
            <a:cxnLst/>
            <a:rect l="l" t="t" r="r" b="b"/>
            <a:pathLst>
              <a:path w="607695" h="70485">
                <a:moveTo>
                  <a:pt x="0" y="69899"/>
                </a:moveTo>
                <a:lnTo>
                  <a:pt x="6074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35990" y="1803225"/>
            <a:ext cx="484505" cy="184150"/>
          </a:xfrm>
          <a:custGeom>
            <a:avLst/>
            <a:gdLst/>
            <a:ahLst/>
            <a:cxnLst/>
            <a:rect l="l" t="t" r="r" b="b"/>
            <a:pathLst>
              <a:path w="484504" h="184150">
                <a:moveTo>
                  <a:pt x="0" y="183599"/>
                </a:moveTo>
                <a:lnTo>
                  <a:pt x="4841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17556" y="3820807"/>
            <a:ext cx="2815590" cy="130175"/>
          </a:xfrm>
          <a:custGeom>
            <a:avLst/>
            <a:gdLst/>
            <a:ahLst/>
            <a:cxnLst/>
            <a:rect l="l" t="t" r="r" b="b"/>
            <a:pathLst>
              <a:path w="2815590" h="130175">
                <a:moveTo>
                  <a:pt x="2815199" y="1298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08700" y="1509412"/>
            <a:ext cx="3728720" cy="2600960"/>
          </a:xfrm>
          <a:custGeom>
            <a:avLst/>
            <a:gdLst/>
            <a:ahLst/>
            <a:cxnLst/>
            <a:rect l="l" t="t" r="r" b="b"/>
            <a:pathLst>
              <a:path w="3728720" h="2600960">
                <a:moveTo>
                  <a:pt x="0" y="0"/>
                </a:moveTo>
                <a:lnTo>
                  <a:pt x="3728399" y="0"/>
                </a:lnTo>
                <a:lnTo>
                  <a:pt x="3728399" y="2600399"/>
                </a:lnTo>
                <a:lnTo>
                  <a:pt x="0" y="2600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465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56102" y="1207054"/>
            <a:ext cx="594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5" dirty="0">
                <a:solidFill>
                  <a:srgbClr val="2D3B45"/>
                </a:solidFill>
                <a:latin typeface="Gill Sans MT"/>
                <a:cs typeface="Gill Sans MT"/>
              </a:rPr>
              <a:t>Our</a:t>
            </a:r>
            <a:r>
              <a:rPr sz="1200" spc="-17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App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7750" y="1166536"/>
            <a:ext cx="8001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0" dirty="0">
                <a:solidFill>
                  <a:srgbClr val="2D3B45"/>
                </a:solidFill>
                <a:latin typeface="Gill Sans MT"/>
                <a:cs typeface="Gill Sans MT"/>
              </a:rPr>
              <a:t>Main</a:t>
            </a:r>
            <a:r>
              <a:rPr sz="1200" spc="-15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35" dirty="0">
                <a:solidFill>
                  <a:srgbClr val="2D3B45"/>
                </a:solidFill>
                <a:latin typeface="Gill Sans MT"/>
                <a:cs typeface="Gill Sans MT"/>
              </a:rPr>
              <a:t>Client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41452" y="1127937"/>
            <a:ext cx="916940" cy="18288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spc="25" dirty="0">
                <a:solidFill>
                  <a:srgbClr val="2D3B45"/>
                </a:solidFill>
                <a:latin typeface="Gill Sans MT"/>
                <a:cs typeface="Gill Sans MT"/>
              </a:rPr>
              <a:t>Other</a:t>
            </a:r>
            <a:r>
              <a:rPr sz="1200" spc="-16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2D3B45"/>
                </a:solidFill>
                <a:latin typeface="Gill Sans MT"/>
                <a:cs typeface="Gill Sans MT"/>
              </a:rPr>
              <a:t>Clients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35174" y="3457742"/>
            <a:ext cx="5935980" cy="1106170"/>
          </a:xfrm>
          <a:custGeom>
            <a:avLst/>
            <a:gdLst/>
            <a:ahLst/>
            <a:cxnLst/>
            <a:rect l="l" t="t" r="r" b="b"/>
            <a:pathLst>
              <a:path w="5935980" h="1106170">
                <a:moveTo>
                  <a:pt x="5925682" y="255823"/>
                </a:moveTo>
                <a:lnTo>
                  <a:pt x="5935758" y="1098452"/>
                </a:lnTo>
                <a:lnTo>
                  <a:pt x="0" y="1106036"/>
                </a:ln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24463" y="3439024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0" y="29430"/>
                </a:moveTo>
                <a:lnTo>
                  <a:pt x="10711" y="0"/>
                </a:lnTo>
                <a:lnTo>
                  <a:pt x="17524" y="18718"/>
                </a:lnTo>
                <a:lnTo>
                  <a:pt x="10711" y="18718"/>
                </a:lnTo>
                <a:lnTo>
                  <a:pt x="0" y="29430"/>
                </a:lnTo>
                <a:close/>
              </a:path>
              <a:path w="21590" h="29845">
                <a:moveTo>
                  <a:pt x="21423" y="29430"/>
                </a:moveTo>
                <a:lnTo>
                  <a:pt x="10711" y="18718"/>
                </a:lnTo>
                <a:lnTo>
                  <a:pt x="17524" y="18718"/>
                </a:lnTo>
                <a:lnTo>
                  <a:pt x="21423" y="29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24463" y="3439024"/>
            <a:ext cx="21590" cy="29845"/>
          </a:xfrm>
          <a:custGeom>
            <a:avLst/>
            <a:gdLst/>
            <a:ahLst/>
            <a:cxnLst/>
            <a:rect l="l" t="t" r="r" b="b"/>
            <a:pathLst>
              <a:path w="21590" h="29845">
                <a:moveTo>
                  <a:pt x="10711" y="18718"/>
                </a:moveTo>
                <a:lnTo>
                  <a:pt x="21423" y="29430"/>
                </a:lnTo>
                <a:lnTo>
                  <a:pt x="10711" y="0"/>
                </a:lnTo>
                <a:lnTo>
                  <a:pt x="0" y="29430"/>
                </a:lnTo>
                <a:lnTo>
                  <a:pt x="10711" y="18718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76702" y="3205037"/>
            <a:ext cx="1169035" cy="532765"/>
          </a:xfrm>
          <a:custGeom>
            <a:avLst/>
            <a:gdLst/>
            <a:ahLst/>
            <a:cxnLst/>
            <a:rect l="l" t="t" r="r" b="b"/>
            <a:pathLst>
              <a:path w="1169035" h="532764">
                <a:moveTo>
                  <a:pt x="1168799" y="0"/>
                </a:moveTo>
                <a:lnTo>
                  <a:pt x="0" y="5321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38426" y="3350487"/>
            <a:ext cx="845819" cy="182880"/>
          </a:xfrm>
          <a:custGeom>
            <a:avLst/>
            <a:gdLst/>
            <a:ahLst/>
            <a:cxnLst/>
            <a:rect l="l" t="t" r="r" b="b"/>
            <a:pathLst>
              <a:path w="845820" h="182879">
                <a:moveTo>
                  <a:pt x="0" y="0"/>
                </a:moveTo>
                <a:lnTo>
                  <a:pt x="845352" y="0"/>
                </a:lnTo>
                <a:lnTo>
                  <a:pt x="845352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225726" y="3331691"/>
            <a:ext cx="87121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2D3B45"/>
                </a:solidFill>
                <a:latin typeface="Gill Sans MT"/>
                <a:cs typeface="Gill Sans MT"/>
              </a:rPr>
              <a:t>Provide</a:t>
            </a:r>
            <a:r>
              <a:rPr sz="1200" spc="-150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70" dirty="0">
                <a:solidFill>
                  <a:srgbClr val="2D3B45"/>
                </a:solidFill>
                <a:latin typeface="Gill Sans MT"/>
                <a:cs typeface="Gill Sans MT"/>
              </a:rPr>
              <a:t>data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932757" y="3457395"/>
            <a:ext cx="986599" cy="986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18477" y="4355112"/>
            <a:ext cx="1189990" cy="182880"/>
          </a:xfrm>
          <a:custGeom>
            <a:avLst/>
            <a:gdLst/>
            <a:ahLst/>
            <a:cxnLst/>
            <a:rect l="l" t="t" r="r" b="b"/>
            <a:pathLst>
              <a:path w="1189990" h="182879">
                <a:moveTo>
                  <a:pt x="0" y="0"/>
                </a:moveTo>
                <a:lnTo>
                  <a:pt x="1189771" y="0"/>
                </a:lnTo>
                <a:lnTo>
                  <a:pt x="1189771" y="182879"/>
                </a:lnTo>
                <a:lnTo>
                  <a:pt x="0" y="1828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005777" y="4336316"/>
            <a:ext cx="1215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2D3B45"/>
                </a:solidFill>
                <a:latin typeface="Gill Sans MT"/>
                <a:cs typeface="Gill Sans MT"/>
              </a:rPr>
              <a:t>Others</a:t>
            </a:r>
            <a:r>
              <a:rPr sz="1200" spc="-125" dirty="0">
                <a:solidFill>
                  <a:srgbClr val="2D3B45"/>
                </a:solidFill>
                <a:latin typeface="Gill Sans MT"/>
                <a:cs typeface="Gill Sans MT"/>
              </a:rPr>
              <a:t> </a:t>
            </a:r>
            <a:r>
              <a:rPr sz="1200" spc="45" dirty="0">
                <a:solidFill>
                  <a:srgbClr val="2D3B45"/>
                </a:solidFill>
                <a:latin typeface="Gill Sans MT"/>
                <a:cs typeface="Gill Sans MT"/>
              </a:rPr>
              <a:t>interested</a:t>
            </a:r>
            <a:endParaRPr sz="1200">
              <a:latin typeface="Gill Sans MT"/>
              <a:cs typeface="Gill Sans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9150" y="975306"/>
            <a:ext cx="3895946" cy="1812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1112" y="484533"/>
            <a:ext cx="275844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solidFill>
                  <a:srgbClr val="000000"/>
                </a:solidFill>
                <a:latin typeface="Lucida Sans"/>
                <a:cs typeface="Lucida Sans"/>
              </a:rPr>
              <a:t>Data</a:t>
            </a:r>
            <a:r>
              <a:rPr b="1" spc="-275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100" dirty="0">
                <a:solidFill>
                  <a:srgbClr val="000000"/>
                </a:solidFill>
                <a:latin typeface="Lucida Sans"/>
                <a:cs typeface="Lucida Sans"/>
              </a:rPr>
              <a:t>Exploration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825" y="276180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D3B4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737" y="2843663"/>
            <a:ext cx="2489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latin typeface="Gill Sans MT"/>
                <a:cs typeface="Gill Sans MT"/>
              </a:rPr>
              <a:t>Overdose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85" dirty="0">
                <a:latin typeface="Gill Sans MT"/>
                <a:cs typeface="Gill Sans MT"/>
              </a:rPr>
              <a:t>data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105" dirty="0">
                <a:latin typeface="Gill Sans MT"/>
                <a:cs typeface="Gill Sans MT"/>
              </a:rPr>
              <a:t>&amp;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50" dirty="0">
                <a:latin typeface="Gill Sans MT"/>
                <a:cs typeface="Gill Sans MT"/>
              </a:rPr>
              <a:t>count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85" dirty="0">
                <a:latin typeface="Gill Sans MT"/>
                <a:cs typeface="Gill Sans MT"/>
              </a:rPr>
              <a:t>map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30" dirty="0">
                <a:latin typeface="Gill Sans MT"/>
                <a:cs typeface="Gill Sans MT"/>
              </a:rPr>
              <a:t>-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70" dirty="0">
                <a:latin typeface="Gill Sans MT"/>
                <a:cs typeface="Gill Sans MT"/>
              </a:rPr>
              <a:t>all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39378" y="3072750"/>
            <a:ext cx="2278650" cy="1624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5275" y="3130974"/>
            <a:ext cx="2026182" cy="1541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69781" y="4761363"/>
            <a:ext cx="197294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50" dirty="0">
                <a:solidFill>
                  <a:srgbClr val="F46524"/>
                </a:solidFill>
                <a:latin typeface="Gill Sans MT"/>
                <a:cs typeface="Gill Sans MT"/>
              </a:rPr>
              <a:t>More</a:t>
            </a:r>
            <a:r>
              <a:rPr sz="1200" spc="-114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200" spc="55" dirty="0">
                <a:solidFill>
                  <a:srgbClr val="F46524"/>
                </a:solidFill>
                <a:latin typeface="Gill Sans MT"/>
                <a:cs typeface="Gill Sans MT"/>
              </a:rPr>
              <a:t>features</a:t>
            </a:r>
            <a:r>
              <a:rPr sz="1200" spc="-110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200" spc="40" dirty="0">
                <a:solidFill>
                  <a:srgbClr val="F46524"/>
                </a:solidFill>
                <a:latin typeface="Gill Sans MT"/>
                <a:cs typeface="Gill Sans MT"/>
              </a:rPr>
              <a:t>will</a:t>
            </a:r>
            <a:r>
              <a:rPr sz="1200" spc="-114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200" spc="55" dirty="0">
                <a:solidFill>
                  <a:srgbClr val="F46524"/>
                </a:solidFill>
                <a:latin typeface="Gill Sans MT"/>
                <a:cs typeface="Gill Sans MT"/>
              </a:rPr>
              <a:t>be</a:t>
            </a:r>
            <a:r>
              <a:rPr sz="1200" spc="-110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Gill Sans MT"/>
                <a:cs typeface="Gill Sans MT"/>
              </a:rPr>
              <a:t>added…</a:t>
            </a:r>
            <a:endParaRPr sz="1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56914" y="1079361"/>
            <a:ext cx="2117220" cy="17612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62637" y="2939235"/>
            <a:ext cx="2776111" cy="1701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91998" y="1504944"/>
            <a:ext cx="4266058" cy="18595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3275" y="642878"/>
            <a:ext cx="5511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Georgia"/>
                <a:cs typeface="Georgia"/>
              </a:rPr>
              <a:t>Predict heroin overdose events to better allocate prevention</a:t>
            </a:r>
            <a:r>
              <a:rPr sz="1200" b="1" spc="-6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resources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9899" y="4884338"/>
            <a:ext cx="146748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10" dirty="0">
                <a:latin typeface="Georgia"/>
                <a:cs typeface="Georgia"/>
              </a:rPr>
              <a:t>Jingyi Cai, Rui</a:t>
            </a:r>
            <a:r>
              <a:rPr sz="1050" b="1" spc="-60" dirty="0">
                <a:latin typeface="Georgia"/>
                <a:cs typeface="Georgia"/>
              </a:rPr>
              <a:t> </a:t>
            </a:r>
            <a:r>
              <a:rPr sz="1050" b="1" spc="10" dirty="0">
                <a:latin typeface="Georgia"/>
                <a:cs typeface="Georgia"/>
              </a:rPr>
              <a:t>Jiang</a:t>
            </a:r>
            <a:endParaRPr sz="10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75" y="1206238"/>
            <a:ext cx="16649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D3B45"/>
                </a:solidFill>
                <a:latin typeface="Arial"/>
                <a:cs typeface="Arial"/>
              </a:rPr>
              <a:t>Dependent</a:t>
            </a:r>
            <a:r>
              <a:rPr sz="1400" b="1" spc="-70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D3B45"/>
                </a:solidFill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1825" y="276180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solidFill>
                  <a:srgbClr val="2D3B4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1725" y="1206238"/>
            <a:ext cx="1800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2D3B45"/>
                </a:solidFill>
                <a:latin typeface="Arial"/>
                <a:cs typeface="Arial"/>
              </a:rPr>
              <a:t>Independent</a:t>
            </a:r>
            <a:r>
              <a:rPr sz="1400" b="1" spc="-70" dirty="0">
                <a:solidFill>
                  <a:srgbClr val="2D3B4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2D3B45"/>
                </a:solidFill>
                <a:latin typeface="Arial"/>
                <a:cs typeface="Arial"/>
              </a:rPr>
              <a:t>variable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1225" y="1755763"/>
            <a:ext cx="2489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latin typeface="Gill Sans MT"/>
                <a:cs typeface="Gill Sans MT"/>
              </a:rPr>
              <a:t>Overdose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85" dirty="0">
                <a:latin typeface="Gill Sans MT"/>
                <a:cs typeface="Gill Sans MT"/>
              </a:rPr>
              <a:t>data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105" dirty="0">
                <a:latin typeface="Gill Sans MT"/>
                <a:cs typeface="Gill Sans MT"/>
              </a:rPr>
              <a:t>&amp;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50" dirty="0">
                <a:latin typeface="Gill Sans MT"/>
                <a:cs typeface="Gill Sans MT"/>
              </a:rPr>
              <a:t>count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85" dirty="0">
                <a:latin typeface="Gill Sans MT"/>
                <a:cs typeface="Gill Sans MT"/>
              </a:rPr>
              <a:t>map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30" dirty="0">
                <a:latin typeface="Gill Sans MT"/>
                <a:cs typeface="Gill Sans MT"/>
              </a:rPr>
              <a:t>-</a:t>
            </a:r>
            <a:r>
              <a:rPr sz="1400" spc="-130" dirty="0">
                <a:latin typeface="Gill Sans MT"/>
                <a:cs typeface="Gill Sans MT"/>
              </a:rPr>
              <a:t> </a:t>
            </a:r>
            <a:r>
              <a:rPr sz="1400" spc="70" dirty="0">
                <a:latin typeface="Gill Sans MT"/>
                <a:cs typeface="Gill Sans MT"/>
              </a:rPr>
              <a:t>all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67318" y="2068099"/>
            <a:ext cx="2161381" cy="1543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7750" y="2068099"/>
            <a:ext cx="1997127" cy="1519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72300" y="3264625"/>
            <a:ext cx="1587699" cy="144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30025" y="4482513"/>
            <a:ext cx="5981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D3B45"/>
                </a:solidFill>
                <a:latin typeface="Arial"/>
                <a:cs typeface="Arial"/>
              </a:rPr>
              <a:t>Mor</a:t>
            </a:r>
            <a:r>
              <a:rPr sz="1400" b="1" spc="-5" dirty="0">
                <a:solidFill>
                  <a:srgbClr val="2D3B45"/>
                </a:solidFill>
                <a:latin typeface="Arial"/>
                <a:cs typeface="Arial"/>
              </a:rPr>
              <a:t>e...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2799" y="2846700"/>
            <a:ext cx="2458899" cy="18010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4788" y="962511"/>
            <a:ext cx="2433328" cy="1858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2449" y="2923125"/>
            <a:ext cx="2846098" cy="19732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85799" y="868109"/>
            <a:ext cx="1913099" cy="18900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1525" y="440759"/>
            <a:ext cx="352361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0" dirty="0">
                <a:solidFill>
                  <a:srgbClr val="000000"/>
                </a:solidFill>
                <a:latin typeface="Lucida Sans"/>
                <a:cs typeface="Lucida Sans"/>
              </a:rPr>
              <a:t>Engineering</a:t>
            </a:r>
            <a:r>
              <a:rPr b="1" spc="-260" dirty="0">
                <a:solidFill>
                  <a:srgbClr val="000000"/>
                </a:solidFill>
                <a:latin typeface="Lucida Sans"/>
                <a:cs typeface="Lucida Sans"/>
              </a:rPr>
              <a:t> </a:t>
            </a:r>
            <a:r>
              <a:rPr b="1" spc="-80" dirty="0">
                <a:solidFill>
                  <a:srgbClr val="000000"/>
                </a:solidFill>
                <a:latin typeface="Lucida Sans"/>
                <a:cs typeface="Lucida Sans"/>
              </a:rPr>
              <a:t>Features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1825" y="276180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D3B4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3475" y="4812163"/>
            <a:ext cx="2316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F46524"/>
                </a:solidFill>
                <a:latin typeface="Gill Sans MT"/>
                <a:cs typeface="Gill Sans MT"/>
              </a:rPr>
              <a:t>More</a:t>
            </a:r>
            <a:r>
              <a:rPr sz="1400" spc="-140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400" spc="70" dirty="0">
                <a:solidFill>
                  <a:srgbClr val="F46524"/>
                </a:solidFill>
                <a:latin typeface="Gill Sans MT"/>
                <a:cs typeface="Gill Sans MT"/>
              </a:rPr>
              <a:t>features</a:t>
            </a:r>
            <a:r>
              <a:rPr sz="1400" spc="-135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400" spc="55" dirty="0">
                <a:solidFill>
                  <a:srgbClr val="F46524"/>
                </a:solidFill>
                <a:latin typeface="Gill Sans MT"/>
                <a:cs typeface="Gill Sans MT"/>
              </a:rPr>
              <a:t>will</a:t>
            </a:r>
            <a:r>
              <a:rPr sz="1400" spc="-135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400" spc="70" dirty="0">
                <a:solidFill>
                  <a:srgbClr val="F46524"/>
                </a:solidFill>
                <a:latin typeface="Gill Sans MT"/>
                <a:cs typeface="Gill Sans MT"/>
              </a:rPr>
              <a:t>be</a:t>
            </a:r>
            <a:r>
              <a:rPr sz="1400" spc="-135" dirty="0">
                <a:solidFill>
                  <a:srgbClr val="F46524"/>
                </a:solidFill>
                <a:latin typeface="Gill Sans MT"/>
                <a:cs typeface="Gill Sans MT"/>
              </a:rPr>
              <a:t> </a:t>
            </a:r>
            <a:r>
              <a:rPr sz="1400" dirty="0">
                <a:solidFill>
                  <a:srgbClr val="F46524"/>
                </a:solidFill>
                <a:latin typeface="Gill Sans MT"/>
                <a:cs typeface="Gill Sans MT"/>
              </a:rPr>
              <a:t>added…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22097" y="2151850"/>
            <a:ext cx="433705" cy="368935"/>
          </a:xfrm>
          <a:custGeom>
            <a:avLst/>
            <a:gdLst/>
            <a:ahLst/>
            <a:cxnLst/>
            <a:rect l="l" t="t" r="r" b="b"/>
            <a:pathLst>
              <a:path w="433704" h="368935">
                <a:moveTo>
                  <a:pt x="11512" y="276299"/>
                </a:moveTo>
                <a:lnTo>
                  <a:pt x="0" y="276299"/>
                </a:lnTo>
                <a:lnTo>
                  <a:pt x="0" y="92099"/>
                </a:lnTo>
                <a:lnTo>
                  <a:pt x="11512" y="92099"/>
                </a:lnTo>
                <a:lnTo>
                  <a:pt x="11512" y="276299"/>
                </a:lnTo>
                <a:close/>
              </a:path>
              <a:path w="433704" h="368935">
                <a:moveTo>
                  <a:pt x="46049" y="276299"/>
                </a:moveTo>
                <a:lnTo>
                  <a:pt x="23024" y="276299"/>
                </a:lnTo>
                <a:lnTo>
                  <a:pt x="23024" y="92099"/>
                </a:lnTo>
                <a:lnTo>
                  <a:pt x="46049" y="92099"/>
                </a:lnTo>
                <a:lnTo>
                  <a:pt x="46049" y="276299"/>
                </a:lnTo>
                <a:close/>
              </a:path>
              <a:path w="433704" h="368935">
                <a:moveTo>
                  <a:pt x="248999" y="368399"/>
                </a:moveTo>
                <a:lnTo>
                  <a:pt x="248999" y="276299"/>
                </a:lnTo>
                <a:lnTo>
                  <a:pt x="57562" y="276299"/>
                </a:lnTo>
                <a:lnTo>
                  <a:pt x="57562" y="92099"/>
                </a:lnTo>
                <a:lnTo>
                  <a:pt x="248999" y="92099"/>
                </a:lnTo>
                <a:lnTo>
                  <a:pt x="248999" y="0"/>
                </a:lnTo>
                <a:lnTo>
                  <a:pt x="433199" y="184199"/>
                </a:lnTo>
                <a:lnTo>
                  <a:pt x="248999" y="3683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22097" y="3655250"/>
            <a:ext cx="433705" cy="368935"/>
          </a:xfrm>
          <a:custGeom>
            <a:avLst/>
            <a:gdLst/>
            <a:ahLst/>
            <a:cxnLst/>
            <a:rect l="l" t="t" r="r" b="b"/>
            <a:pathLst>
              <a:path w="433704" h="368935">
                <a:moveTo>
                  <a:pt x="11512" y="276299"/>
                </a:moveTo>
                <a:lnTo>
                  <a:pt x="0" y="276299"/>
                </a:lnTo>
                <a:lnTo>
                  <a:pt x="0" y="92099"/>
                </a:lnTo>
                <a:lnTo>
                  <a:pt x="11512" y="92099"/>
                </a:lnTo>
                <a:lnTo>
                  <a:pt x="11512" y="276299"/>
                </a:lnTo>
                <a:close/>
              </a:path>
              <a:path w="433704" h="368935">
                <a:moveTo>
                  <a:pt x="46049" y="276299"/>
                </a:moveTo>
                <a:lnTo>
                  <a:pt x="23024" y="276299"/>
                </a:lnTo>
                <a:lnTo>
                  <a:pt x="23024" y="92099"/>
                </a:lnTo>
                <a:lnTo>
                  <a:pt x="46049" y="92099"/>
                </a:lnTo>
                <a:lnTo>
                  <a:pt x="46049" y="276299"/>
                </a:lnTo>
                <a:close/>
              </a:path>
              <a:path w="433704" h="368935">
                <a:moveTo>
                  <a:pt x="248999" y="368399"/>
                </a:moveTo>
                <a:lnTo>
                  <a:pt x="248999" y="276299"/>
                </a:lnTo>
                <a:lnTo>
                  <a:pt x="57562" y="276299"/>
                </a:lnTo>
                <a:lnTo>
                  <a:pt x="57562" y="92099"/>
                </a:lnTo>
                <a:lnTo>
                  <a:pt x="248999" y="92099"/>
                </a:lnTo>
                <a:lnTo>
                  <a:pt x="248999" y="0"/>
                </a:lnTo>
                <a:lnTo>
                  <a:pt x="433199" y="184199"/>
                </a:lnTo>
                <a:lnTo>
                  <a:pt x="248999" y="3683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41974" y="2812847"/>
            <a:ext cx="11976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F46524"/>
                </a:solidFill>
                <a:latin typeface="Arial"/>
                <a:cs typeface="Arial"/>
              </a:rPr>
              <a:t>Engineering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516</Words>
  <Application>Microsoft Office PowerPoint</Application>
  <PresentationFormat>全屏显示(16:9)</PresentationFormat>
  <Paragraphs>113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MS PGothic</vt:lpstr>
      <vt:lpstr>等线</vt:lpstr>
      <vt:lpstr>Arial</vt:lpstr>
      <vt:lpstr>Calibri</vt:lpstr>
      <vt:lpstr>Georgia</vt:lpstr>
      <vt:lpstr>Gill Sans MT</vt:lpstr>
      <vt:lpstr>Lucida Sans</vt:lpstr>
      <vt:lpstr>Times New Roman</vt:lpstr>
      <vt:lpstr>Office Theme</vt:lpstr>
      <vt:lpstr>Heroin overdose prediction for Mesa</vt:lpstr>
      <vt:lpstr>Introduction</vt:lpstr>
      <vt:lpstr>User Guide</vt:lpstr>
      <vt:lpstr>User Guide</vt:lpstr>
      <vt:lpstr>User Guide</vt:lpstr>
      <vt:lpstr>Use Case</vt:lpstr>
      <vt:lpstr>Data Exploration</vt:lpstr>
      <vt:lpstr>Model</vt:lpstr>
      <vt:lpstr>Engineering Features</vt:lpstr>
      <vt:lpstr>Geospatial risk modeling：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Heroin overdose prediction for Mesa</dc:title>
  <cp:lastModifiedBy>Cai Jingyi</cp:lastModifiedBy>
  <cp:revision>3</cp:revision>
  <dcterms:created xsi:type="dcterms:W3CDTF">2022-12-09T07:09:14Z</dcterms:created>
  <dcterms:modified xsi:type="dcterms:W3CDTF">2022-12-09T08:12:50Z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2022-12-09T00:00:00Z</vt:filetime>
  </property>
  <property fmtid="{D5CDD505-2E9C-101B-9397-08002B2CF9AE}" pid="3" name="Creator">
    <vt:lpwstr>PDFium</vt:lpwstr>
  </property>
  <property fmtid="{D5CDD505-2E9C-101B-9397-08002B2CF9AE}" pid="4" name="LastSaved">
    <vt:filetime>2022-12-09T00:00:00Z</vt:filetime>
  </property>
</Properties>
</file>