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917" r:id="rId4"/>
    <p:sldMasterId id="2147483931" r:id="rId5"/>
  </p:sldMasterIdLst>
  <p:notesMasterIdLst>
    <p:notesMasterId r:id="rId43"/>
  </p:notesMasterIdLst>
  <p:handoutMasterIdLst>
    <p:handoutMasterId r:id="rId44"/>
  </p:handoutMasterIdLst>
  <p:sldIdLst>
    <p:sldId id="260" r:id="rId6"/>
    <p:sldId id="262" r:id="rId7"/>
    <p:sldId id="264" r:id="rId8"/>
    <p:sldId id="265" r:id="rId9"/>
    <p:sldId id="271" r:id="rId10"/>
    <p:sldId id="272" r:id="rId11"/>
    <p:sldId id="275" r:id="rId12"/>
    <p:sldId id="309" r:id="rId13"/>
    <p:sldId id="276" r:id="rId14"/>
    <p:sldId id="277" r:id="rId15"/>
    <p:sldId id="267" r:id="rId16"/>
    <p:sldId id="286" r:id="rId17"/>
    <p:sldId id="283" r:id="rId18"/>
    <p:sldId id="284" r:id="rId19"/>
    <p:sldId id="287" r:id="rId20"/>
    <p:sldId id="308" r:id="rId21"/>
    <p:sldId id="288" r:id="rId22"/>
    <p:sldId id="297" r:id="rId23"/>
    <p:sldId id="30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68" r:id="rId33"/>
    <p:sldId id="303" r:id="rId34"/>
    <p:sldId id="298" r:id="rId35"/>
    <p:sldId id="301" r:id="rId36"/>
    <p:sldId id="302" r:id="rId37"/>
    <p:sldId id="304" r:id="rId38"/>
    <p:sldId id="305" r:id="rId39"/>
    <p:sldId id="306" r:id="rId40"/>
    <p:sldId id="300" r:id="rId41"/>
    <p:sldId id="299" r:id="rId42"/>
  </p:sldIdLst>
  <p:sldSz cx="9144000" cy="6858000" type="screen4x3"/>
  <p:notesSz cx="6997700" cy="9283700"/>
  <p:embeddedFontLst>
    <p:embeddedFont>
      <p:font typeface="MingLiU_HKSCS-ExtB" panose="02020500000000000000" pitchFamily="18" charset="-120"/>
      <p:regular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  <p:embeddedFont>
      <p:font typeface="Museo Sans For Dell" panose="02000000000000000000" pitchFamily="2" charset="0"/>
      <p:regular r:id="rId50"/>
      <p:bold r:id="rId51"/>
    </p:embeddedFont>
    <p:embeddedFont>
      <p:font typeface="Museo For Dell" panose="02000000000000000000" pitchFamily="2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Arial Black" panose="020B0A04020102020204" pitchFamily="34" charset="0"/>
      <p:bold r:id="rId58"/>
    </p:embeddedFont>
  </p:embeddedFontLst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EAEAEA"/>
    <a:srgbClr val="666666"/>
    <a:srgbClr val="444444"/>
    <a:srgbClr val="71C6C1"/>
    <a:srgbClr val="71C6EE"/>
    <a:srgbClr val="CE1126"/>
    <a:srgbClr val="CE7534"/>
    <a:srgbClr val="DC503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86134" autoAdjust="0"/>
  </p:normalViewPr>
  <p:slideViewPr>
    <p:cSldViewPr snapToGrid="0">
      <p:cViewPr>
        <p:scale>
          <a:sx n="60" d="100"/>
          <a:sy n="60" d="100"/>
        </p:scale>
        <p:origin x="-2058" y="-780"/>
      </p:cViewPr>
      <p:guideLst>
        <p:guide orient="horz" pos="197"/>
        <p:guide orient="horz" pos="860"/>
        <p:guide orient="horz" pos="3789"/>
        <p:guide orient="horz" pos="729"/>
        <p:guide pos="3739"/>
        <p:guide pos="5484"/>
        <p:guide pos="3880"/>
        <p:guide pos="299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40" y="-10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10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3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2.fntdata"/><Relationship Id="rId5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Measurement</c:v>
                </c:pt>
              </c:strCache>
            </c:strRef>
          </c:tx>
          <c:marker>
            <c:symbol val="none"/>
          </c:marker>
          <c:val>
            <c:numRef>
              <c:f>Sheet1!$C$2:$C$31</c:f>
              <c:numCache>
                <c:formatCode>General</c:formatCode>
                <c:ptCount val="30"/>
                <c:pt idx="0">
                  <c:v>44</c:v>
                </c:pt>
                <c:pt idx="1">
                  <c:v>36</c:v>
                </c:pt>
                <c:pt idx="2">
                  <c:v>38</c:v>
                </c:pt>
                <c:pt idx="3">
                  <c:v>31</c:v>
                </c:pt>
                <c:pt idx="4">
                  <c:v>45</c:v>
                </c:pt>
                <c:pt idx="5">
                  <c:v>42</c:v>
                </c:pt>
                <c:pt idx="6">
                  <c:v>43</c:v>
                </c:pt>
                <c:pt idx="7">
                  <c:v>41</c:v>
                </c:pt>
                <c:pt idx="8">
                  <c:v>51</c:v>
                </c:pt>
                <c:pt idx="9">
                  <c:v>41</c:v>
                </c:pt>
                <c:pt idx="10">
                  <c:v>32</c:v>
                </c:pt>
                <c:pt idx="11">
                  <c:v>49</c:v>
                </c:pt>
                <c:pt idx="12">
                  <c:v>44</c:v>
                </c:pt>
                <c:pt idx="13">
                  <c:v>44</c:v>
                </c:pt>
                <c:pt idx="14">
                  <c:v>55</c:v>
                </c:pt>
                <c:pt idx="15">
                  <c:v>36</c:v>
                </c:pt>
                <c:pt idx="16">
                  <c:v>53</c:v>
                </c:pt>
                <c:pt idx="17">
                  <c:v>60</c:v>
                </c:pt>
                <c:pt idx="18">
                  <c:v>55</c:v>
                </c:pt>
                <c:pt idx="19">
                  <c:v>56</c:v>
                </c:pt>
                <c:pt idx="20">
                  <c:v>48</c:v>
                </c:pt>
                <c:pt idx="21">
                  <c:v>63</c:v>
                </c:pt>
                <c:pt idx="22">
                  <c:v>49</c:v>
                </c:pt>
                <c:pt idx="23">
                  <c:v>35</c:v>
                </c:pt>
                <c:pt idx="24">
                  <c:v>49</c:v>
                </c:pt>
                <c:pt idx="25">
                  <c:v>64</c:v>
                </c:pt>
                <c:pt idx="26">
                  <c:v>51</c:v>
                </c:pt>
                <c:pt idx="27">
                  <c:v>61</c:v>
                </c:pt>
                <c:pt idx="28">
                  <c:v>58</c:v>
                </c:pt>
                <c:pt idx="29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305472"/>
        <c:axId val="117092736"/>
      </c:lineChart>
      <c:catAx>
        <c:axId val="111305472"/>
        <c:scaling>
          <c:orientation val="minMax"/>
        </c:scaling>
        <c:delete val="1"/>
        <c:axPos val="b"/>
        <c:majorTickMark val="out"/>
        <c:minorTickMark val="none"/>
        <c:tickLblPos val="nextTo"/>
        <c:crossAx val="117092736"/>
        <c:crosses val="autoZero"/>
        <c:auto val="1"/>
        <c:lblAlgn val="ctr"/>
        <c:lblOffset val="100"/>
        <c:noMultiLvlLbl val="0"/>
      </c:catAx>
      <c:valAx>
        <c:axId val="117092736"/>
        <c:scaling>
          <c:orientation val="minMax"/>
          <c:min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305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 Time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Server Time</c:v>
                </c:pt>
              </c:strCache>
            </c:strRef>
          </c:tx>
          <c:cat>
            <c:numRef>
              <c:f>Sheet1!$A$2:$A$18</c:f>
              <c:numCache>
                <c:formatCode>h:mm</c:formatCode>
                <c:ptCount val="17"/>
                <c:pt idx="0">
                  <c:v>0.16666666666666666</c:v>
                </c:pt>
                <c:pt idx="1">
                  <c:v>0.17708333333333334</c:v>
                </c:pt>
                <c:pt idx="2">
                  <c:v>0.1875</c:v>
                </c:pt>
                <c:pt idx="3">
                  <c:v>0.19791666666666699</c:v>
                </c:pt>
                <c:pt idx="4">
                  <c:v>0.20833333333333301</c:v>
                </c:pt>
                <c:pt idx="5">
                  <c:v>0.21875</c:v>
                </c:pt>
                <c:pt idx="6">
                  <c:v>0.22916666666666699</c:v>
                </c:pt>
                <c:pt idx="7">
                  <c:v>0.23958333333333301</c:v>
                </c:pt>
                <c:pt idx="8">
                  <c:v>0.25</c:v>
                </c:pt>
                <c:pt idx="9">
                  <c:v>0.26041666666666702</c:v>
                </c:pt>
                <c:pt idx="10">
                  <c:v>0.27083333333333398</c:v>
                </c:pt>
                <c:pt idx="11">
                  <c:v>0.281250000000001</c:v>
                </c:pt>
                <c:pt idx="12">
                  <c:v>0.29166666666666802</c:v>
                </c:pt>
                <c:pt idx="13">
                  <c:v>0.30208333333333498</c:v>
                </c:pt>
                <c:pt idx="14">
                  <c:v>0.312500000000002</c:v>
                </c:pt>
                <c:pt idx="15">
                  <c:v>0.32291666666666902</c:v>
                </c:pt>
                <c:pt idx="16">
                  <c:v>0.33333333333333598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39</c:v>
                </c:pt>
                <c:pt idx="6">
                  <c:v>38</c:v>
                </c:pt>
                <c:pt idx="7">
                  <c:v>32</c:v>
                </c:pt>
                <c:pt idx="8">
                  <c:v>33</c:v>
                </c:pt>
                <c:pt idx="9">
                  <c:v>28</c:v>
                </c:pt>
                <c:pt idx="10">
                  <c:v>36</c:v>
                </c:pt>
                <c:pt idx="11">
                  <c:v>30</c:v>
                </c:pt>
                <c:pt idx="12">
                  <c:v>41</c:v>
                </c:pt>
                <c:pt idx="13">
                  <c:v>39</c:v>
                </c:pt>
                <c:pt idx="14">
                  <c:v>32</c:v>
                </c:pt>
                <c:pt idx="15">
                  <c:v>41</c:v>
                </c:pt>
                <c:pt idx="16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Browser Time</c:v>
                </c:pt>
              </c:strCache>
            </c:strRef>
          </c:tx>
          <c:cat>
            <c:numRef>
              <c:f>Sheet1!$A$2:$A$18</c:f>
              <c:numCache>
                <c:formatCode>h:mm</c:formatCode>
                <c:ptCount val="17"/>
                <c:pt idx="0">
                  <c:v>0.16666666666666666</c:v>
                </c:pt>
                <c:pt idx="1">
                  <c:v>0.17708333333333334</c:v>
                </c:pt>
                <c:pt idx="2">
                  <c:v>0.1875</c:v>
                </c:pt>
                <c:pt idx="3">
                  <c:v>0.19791666666666699</c:v>
                </c:pt>
                <c:pt idx="4">
                  <c:v>0.20833333333333301</c:v>
                </c:pt>
                <c:pt idx="5">
                  <c:v>0.21875</c:v>
                </c:pt>
                <c:pt idx="6">
                  <c:v>0.22916666666666699</c:v>
                </c:pt>
                <c:pt idx="7">
                  <c:v>0.23958333333333301</c:v>
                </c:pt>
                <c:pt idx="8">
                  <c:v>0.25</c:v>
                </c:pt>
                <c:pt idx="9">
                  <c:v>0.26041666666666702</c:v>
                </c:pt>
                <c:pt idx="10">
                  <c:v>0.27083333333333398</c:v>
                </c:pt>
                <c:pt idx="11">
                  <c:v>0.281250000000001</c:v>
                </c:pt>
                <c:pt idx="12">
                  <c:v>0.29166666666666802</c:v>
                </c:pt>
                <c:pt idx="13">
                  <c:v>0.30208333333333498</c:v>
                </c:pt>
                <c:pt idx="14">
                  <c:v>0.312500000000002</c:v>
                </c:pt>
                <c:pt idx="15">
                  <c:v>0.32291666666666902</c:v>
                </c:pt>
                <c:pt idx="16">
                  <c:v>0.33333333333333598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24</c:v>
                </c:pt>
                <c:pt idx="6">
                  <c:v>26</c:v>
                </c:pt>
                <c:pt idx="7">
                  <c:v>27</c:v>
                </c:pt>
                <c:pt idx="8">
                  <c:v>37</c:v>
                </c:pt>
                <c:pt idx="9">
                  <c:v>44</c:v>
                </c:pt>
                <c:pt idx="10">
                  <c:v>23</c:v>
                </c:pt>
                <c:pt idx="11">
                  <c:v>32</c:v>
                </c:pt>
                <c:pt idx="12">
                  <c:v>41</c:v>
                </c:pt>
                <c:pt idx="13">
                  <c:v>24</c:v>
                </c:pt>
                <c:pt idx="14">
                  <c:v>28</c:v>
                </c:pt>
                <c:pt idx="15">
                  <c:v>39</c:v>
                </c:pt>
                <c:pt idx="16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819136"/>
        <c:axId val="123820672"/>
      </c:areaChart>
      <c:catAx>
        <c:axId val="1238191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23820672"/>
        <c:crosses val="autoZero"/>
        <c:auto val="0"/>
        <c:lblAlgn val="ctr"/>
        <c:lblOffset val="100"/>
        <c:noMultiLvlLbl val="0"/>
      </c:catAx>
      <c:valAx>
        <c:axId val="1238206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3819136"/>
        <c:crosses val="autoZero"/>
        <c:crossBetween val="midCat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Moving Average</c:v>
                </c:pt>
              </c:strCache>
            </c:strRef>
          </c:tx>
          <c:marker>
            <c:symbol val="none"/>
          </c:marker>
          <c:val>
            <c:numRef>
              <c:f>Sheet1!$D$2:$D$31</c:f>
              <c:numCache>
                <c:formatCode>General</c:formatCode>
                <c:ptCount val="30"/>
                <c:pt idx="4">
                  <c:v>38.799999999999997</c:v>
                </c:pt>
                <c:pt idx="5">
                  <c:v>38.4</c:v>
                </c:pt>
                <c:pt idx="6">
                  <c:v>39.799999999999997</c:v>
                </c:pt>
                <c:pt idx="7">
                  <c:v>40.4</c:v>
                </c:pt>
                <c:pt idx="8">
                  <c:v>44.4</c:v>
                </c:pt>
                <c:pt idx="9">
                  <c:v>43.6</c:v>
                </c:pt>
                <c:pt idx="10">
                  <c:v>41.6</c:v>
                </c:pt>
                <c:pt idx="11">
                  <c:v>42.8</c:v>
                </c:pt>
                <c:pt idx="12">
                  <c:v>43.4</c:v>
                </c:pt>
                <c:pt idx="13">
                  <c:v>42</c:v>
                </c:pt>
                <c:pt idx="14">
                  <c:v>44.8</c:v>
                </c:pt>
                <c:pt idx="15">
                  <c:v>45.6</c:v>
                </c:pt>
                <c:pt idx="16">
                  <c:v>46.4</c:v>
                </c:pt>
                <c:pt idx="17">
                  <c:v>49.6</c:v>
                </c:pt>
                <c:pt idx="18">
                  <c:v>51.8</c:v>
                </c:pt>
                <c:pt idx="19">
                  <c:v>52</c:v>
                </c:pt>
                <c:pt idx="20">
                  <c:v>54.4</c:v>
                </c:pt>
                <c:pt idx="21">
                  <c:v>56.4</c:v>
                </c:pt>
                <c:pt idx="22">
                  <c:v>54.2</c:v>
                </c:pt>
                <c:pt idx="23">
                  <c:v>50.2</c:v>
                </c:pt>
                <c:pt idx="24">
                  <c:v>48.8</c:v>
                </c:pt>
                <c:pt idx="25">
                  <c:v>52</c:v>
                </c:pt>
                <c:pt idx="26">
                  <c:v>49.6</c:v>
                </c:pt>
                <c:pt idx="27">
                  <c:v>52</c:v>
                </c:pt>
                <c:pt idx="28">
                  <c:v>56.6</c:v>
                </c:pt>
                <c:pt idx="29">
                  <c:v>59.6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980544"/>
        <c:axId val="116162560"/>
      </c:lineChart>
      <c:catAx>
        <c:axId val="115980544"/>
        <c:scaling>
          <c:orientation val="minMax"/>
        </c:scaling>
        <c:delete val="1"/>
        <c:axPos val="b"/>
        <c:majorTickMark val="out"/>
        <c:minorTickMark val="none"/>
        <c:tickLblPos val="nextTo"/>
        <c:crossAx val="116162560"/>
        <c:crosses val="autoZero"/>
        <c:auto val="1"/>
        <c:lblAlgn val="ctr"/>
        <c:lblOffset val="100"/>
        <c:noMultiLvlLbl val="0"/>
      </c:catAx>
      <c:valAx>
        <c:axId val="116162560"/>
        <c:scaling>
          <c:orientation val="minMax"/>
          <c:max val="70"/>
          <c:min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98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Measurement</c:v>
                </c:pt>
              </c:strCache>
            </c:strRef>
          </c:tx>
          <c:marker>
            <c:symbol val="none"/>
          </c:marker>
          <c:val>
            <c:numRef>
              <c:f>Sheet1!$C$2:$C$31</c:f>
              <c:numCache>
                <c:formatCode>General</c:formatCode>
                <c:ptCount val="30"/>
                <c:pt idx="0">
                  <c:v>44</c:v>
                </c:pt>
                <c:pt idx="1">
                  <c:v>36</c:v>
                </c:pt>
                <c:pt idx="2">
                  <c:v>38</c:v>
                </c:pt>
                <c:pt idx="3">
                  <c:v>31</c:v>
                </c:pt>
                <c:pt idx="4">
                  <c:v>45</c:v>
                </c:pt>
                <c:pt idx="5">
                  <c:v>42</c:v>
                </c:pt>
                <c:pt idx="6">
                  <c:v>43</c:v>
                </c:pt>
                <c:pt idx="7">
                  <c:v>41</c:v>
                </c:pt>
                <c:pt idx="8">
                  <c:v>51</c:v>
                </c:pt>
                <c:pt idx="9">
                  <c:v>41</c:v>
                </c:pt>
                <c:pt idx="10">
                  <c:v>32</c:v>
                </c:pt>
                <c:pt idx="11">
                  <c:v>49</c:v>
                </c:pt>
                <c:pt idx="12">
                  <c:v>44</c:v>
                </c:pt>
                <c:pt idx="13">
                  <c:v>44</c:v>
                </c:pt>
                <c:pt idx="14">
                  <c:v>55</c:v>
                </c:pt>
                <c:pt idx="15">
                  <c:v>36</c:v>
                </c:pt>
                <c:pt idx="16">
                  <c:v>53</c:v>
                </c:pt>
                <c:pt idx="17">
                  <c:v>60</c:v>
                </c:pt>
                <c:pt idx="18">
                  <c:v>55</c:v>
                </c:pt>
                <c:pt idx="19">
                  <c:v>56</c:v>
                </c:pt>
                <c:pt idx="20">
                  <c:v>48</c:v>
                </c:pt>
                <c:pt idx="21">
                  <c:v>63</c:v>
                </c:pt>
                <c:pt idx="22">
                  <c:v>49</c:v>
                </c:pt>
                <c:pt idx="23">
                  <c:v>35</c:v>
                </c:pt>
                <c:pt idx="24">
                  <c:v>49</c:v>
                </c:pt>
                <c:pt idx="25">
                  <c:v>64</c:v>
                </c:pt>
                <c:pt idx="26">
                  <c:v>51</c:v>
                </c:pt>
                <c:pt idx="27">
                  <c:v>61</c:v>
                </c:pt>
                <c:pt idx="28">
                  <c:v>58</c:v>
                </c:pt>
                <c:pt idx="29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31968"/>
        <c:axId val="107333504"/>
      </c:lineChart>
      <c:catAx>
        <c:axId val="107331968"/>
        <c:scaling>
          <c:orientation val="minMax"/>
        </c:scaling>
        <c:delete val="1"/>
        <c:axPos val="b"/>
        <c:majorTickMark val="out"/>
        <c:minorTickMark val="none"/>
        <c:tickLblPos val="nextTo"/>
        <c:crossAx val="107333504"/>
        <c:crosses val="autoZero"/>
        <c:auto val="1"/>
        <c:lblAlgn val="ctr"/>
        <c:lblOffset val="100"/>
        <c:noMultiLvlLbl val="0"/>
      </c:catAx>
      <c:valAx>
        <c:axId val="107333504"/>
        <c:scaling>
          <c:orientation val="minMax"/>
          <c:min val="25"/>
        </c:scaling>
        <c:delete val="0"/>
        <c:axPos val="l"/>
        <c:numFmt formatCode="General" sourceLinked="1"/>
        <c:majorTickMark val="out"/>
        <c:minorTickMark val="none"/>
        <c:tickLblPos val="nextTo"/>
        <c:crossAx val="107331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Moving Average</c:v>
                </c:pt>
              </c:strCache>
            </c:strRef>
          </c:tx>
          <c:marker>
            <c:symbol val="none"/>
          </c:marker>
          <c:val>
            <c:numRef>
              <c:f>Sheet1!$D$2:$D$31</c:f>
              <c:numCache>
                <c:formatCode>General</c:formatCode>
                <c:ptCount val="30"/>
                <c:pt idx="4">
                  <c:v>38.799999999999997</c:v>
                </c:pt>
                <c:pt idx="5">
                  <c:v>38.4</c:v>
                </c:pt>
                <c:pt idx="6">
                  <c:v>39.799999999999997</c:v>
                </c:pt>
                <c:pt idx="7">
                  <c:v>40.4</c:v>
                </c:pt>
                <c:pt idx="8">
                  <c:v>44.4</c:v>
                </c:pt>
                <c:pt idx="9">
                  <c:v>43.6</c:v>
                </c:pt>
                <c:pt idx="10">
                  <c:v>41.6</c:v>
                </c:pt>
                <c:pt idx="11">
                  <c:v>42.8</c:v>
                </c:pt>
                <c:pt idx="12">
                  <c:v>43.4</c:v>
                </c:pt>
                <c:pt idx="13">
                  <c:v>42</c:v>
                </c:pt>
                <c:pt idx="14">
                  <c:v>44.8</c:v>
                </c:pt>
                <c:pt idx="15">
                  <c:v>45.6</c:v>
                </c:pt>
                <c:pt idx="16">
                  <c:v>46.4</c:v>
                </c:pt>
                <c:pt idx="17">
                  <c:v>49.6</c:v>
                </c:pt>
                <c:pt idx="18">
                  <c:v>51.8</c:v>
                </c:pt>
                <c:pt idx="19">
                  <c:v>52</c:v>
                </c:pt>
                <c:pt idx="20">
                  <c:v>54.4</c:v>
                </c:pt>
                <c:pt idx="21">
                  <c:v>56.4</c:v>
                </c:pt>
                <c:pt idx="22">
                  <c:v>54.2</c:v>
                </c:pt>
                <c:pt idx="23">
                  <c:v>50.2</c:v>
                </c:pt>
                <c:pt idx="24">
                  <c:v>48.8</c:v>
                </c:pt>
                <c:pt idx="25">
                  <c:v>52</c:v>
                </c:pt>
                <c:pt idx="26">
                  <c:v>49.6</c:v>
                </c:pt>
                <c:pt idx="27">
                  <c:v>52</c:v>
                </c:pt>
                <c:pt idx="28">
                  <c:v>56.6</c:v>
                </c:pt>
                <c:pt idx="29">
                  <c:v>59.6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70720"/>
        <c:axId val="110289664"/>
      </c:lineChart>
      <c:catAx>
        <c:axId val="110270720"/>
        <c:scaling>
          <c:orientation val="minMax"/>
        </c:scaling>
        <c:delete val="1"/>
        <c:axPos val="b"/>
        <c:majorTickMark val="out"/>
        <c:minorTickMark val="none"/>
        <c:tickLblPos val="nextTo"/>
        <c:crossAx val="110289664"/>
        <c:crosses val="autoZero"/>
        <c:auto val="1"/>
        <c:lblAlgn val="ctr"/>
        <c:lblOffset val="100"/>
        <c:noMultiLvlLbl val="0"/>
      </c:catAx>
      <c:valAx>
        <c:axId val="110289664"/>
        <c:scaling>
          <c:orientation val="minMax"/>
          <c:min val="25"/>
        </c:scaling>
        <c:delete val="0"/>
        <c:axPos val="l"/>
        <c:numFmt formatCode="General" sourceLinked="1"/>
        <c:majorTickMark val="out"/>
        <c:minorTickMark val="none"/>
        <c:tickLblPos val="nextTo"/>
        <c:crossAx val="110270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Utilization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0.27083333333333331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53</c:v>
                </c:pt>
                <c:pt idx="1">
                  <c:v>71</c:v>
                </c:pt>
                <c:pt idx="2">
                  <c:v>55</c:v>
                </c:pt>
                <c:pt idx="3">
                  <c:v>30</c:v>
                </c:pt>
                <c:pt idx="4">
                  <c:v>82</c:v>
                </c:pt>
                <c:pt idx="5">
                  <c:v>55</c:v>
                </c:pt>
                <c:pt idx="6">
                  <c:v>63</c:v>
                </c:pt>
                <c:pt idx="7">
                  <c:v>85</c:v>
                </c:pt>
                <c:pt idx="8">
                  <c:v>77</c:v>
                </c:pt>
                <c:pt idx="9">
                  <c:v>78</c:v>
                </c:pt>
                <c:pt idx="10">
                  <c:v>41</c:v>
                </c:pt>
                <c:pt idx="11">
                  <c:v>84</c:v>
                </c:pt>
                <c:pt idx="12">
                  <c:v>34</c:v>
                </c:pt>
                <c:pt idx="13">
                  <c:v>80</c:v>
                </c:pt>
                <c:pt idx="14">
                  <c:v>85</c:v>
                </c:pt>
                <c:pt idx="15">
                  <c:v>72</c:v>
                </c:pt>
                <c:pt idx="16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10816"/>
        <c:axId val="108420480"/>
      </c:lineChart>
      <c:catAx>
        <c:axId val="80610816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8420480"/>
        <c:crosses val="autoZero"/>
        <c:auto val="1"/>
        <c:lblAlgn val="ctr"/>
        <c:lblOffset val="100"/>
        <c:noMultiLvlLbl val="0"/>
      </c:catAx>
      <c:valAx>
        <c:axId val="10842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610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CPU Usage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Utilization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0.27083333333333331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53</c:v>
                </c:pt>
                <c:pt idx="1">
                  <c:v>124</c:v>
                </c:pt>
                <c:pt idx="2">
                  <c:v>179</c:v>
                </c:pt>
                <c:pt idx="3">
                  <c:v>209</c:v>
                </c:pt>
                <c:pt idx="4">
                  <c:v>291</c:v>
                </c:pt>
                <c:pt idx="5">
                  <c:v>346</c:v>
                </c:pt>
                <c:pt idx="6">
                  <c:v>409</c:v>
                </c:pt>
                <c:pt idx="7">
                  <c:v>494</c:v>
                </c:pt>
                <c:pt idx="8">
                  <c:v>571</c:v>
                </c:pt>
                <c:pt idx="9">
                  <c:v>649</c:v>
                </c:pt>
                <c:pt idx="10">
                  <c:v>690</c:v>
                </c:pt>
                <c:pt idx="11">
                  <c:v>774</c:v>
                </c:pt>
                <c:pt idx="12">
                  <c:v>808</c:v>
                </c:pt>
                <c:pt idx="13">
                  <c:v>888</c:v>
                </c:pt>
                <c:pt idx="14">
                  <c:v>973</c:v>
                </c:pt>
                <c:pt idx="15">
                  <c:v>1045</c:v>
                </c:pt>
                <c:pt idx="16">
                  <c:v>1082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184"/>
        <c:axId val="1727104"/>
      </c:lineChart>
      <c:catAx>
        <c:axId val="172518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27104"/>
        <c:crosses val="autoZero"/>
        <c:auto val="1"/>
        <c:lblAlgn val="ctr"/>
        <c:lblOffset val="100"/>
        <c:noMultiLvlLbl val="0"/>
      </c:catAx>
      <c:valAx>
        <c:axId val="172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5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 Time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All Browsers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0.27083333333333298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2020.6666666666667</c:v>
                </c:pt>
                <c:pt idx="1">
                  <c:v>1919</c:v>
                </c:pt>
                <c:pt idx="2">
                  <c:v>2149</c:v>
                </c:pt>
                <c:pt idx="3">
                  <c:v>1984.3333333333333</c:v>
                </c:pt>
                <c:pt idx="4">
                  <c:v>2076.3333333333335</c:v>
                </c:pt>
                <c:pt idx="5">
                  <c:v>2053.6666666666665</c:v>
                </c:pt>
                <c:pt idx="6">
                  <c:v>1864.6666666666667</c:v>
                </c:pt>
                <c:pt idx="7">
                  <c:v>2103</c:v>
                </c:pt>
                <c:pt idx="8">
                  <c:v>2224</c:v>
                </c:pt>
                <c:pt idx="9">
                  <c:v>1984.6666666666667</c:v>
                </c:pt>
                <c:pt idx="10">
                  <c:v>1893.6666666666667</c:v>
                </c:pt>
                <c:pt idx="11">
                  <c:v>1888.6666666666667</c:v>
                </c:pt>
                <c:pt idx="12">
                  <c:v>2192.3333333333335</c:v>
                </c:pt>
                <c:pt idx="13">
                  <c:v>2103</c:v>
                </c:pt>
                <c:pt idx="14">
                  <c:v>1992.3333333333333</c:v>
                </c:pt>
                <c:pt idx="15">
                  <c:v>1821</c:v>
                </c:pt>
                <c:pt idx="16">
                  <c:v>1995.6666666666667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12736"/>
        <c:axId val="107331584"/>
      </c:lineChart>
      <c:catAx>
        <c:axId val="806127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7331584"/>
        <c:crosses val="autoZero"/>
        <c:auto val="1"/>
        <c:lblAlgn val="ctr"/>
        <c:lblOffset val="100"/>
        <c:noMultiLvlLbl val="0"/>
      </c:catAx>
      <c:valAx>
        <c:axId val="107331584"/>
        <c:scaling>
          <c:orientation val="minMax"/>
          <c:max val="30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612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 </a:t>
            </a:r>
            <a:r>
              <a:rPr lang="en-US" dirty="0" smtClean="0"/>
              <a:t>Time by Browser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0.27083333333333298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1683</c:v>
                </c:pt>
                <c:pt idx="1">
                  <c:v>1623</c:v>
                </c:pt>
                <c:pt idx="2">
                  <c:v>1844</c:v>
                </c:pt>
                <c:pt idx="3">
                  <c:v>1591</c:v>
                </c:pt>
                <c:pt idx="4">
                  <c:v>1366</c:v>
                </c:pt>
                <c:pt idx="5">
                  <c:v>1807</c:v>
                </c:pt>
                <c:pt idx="6">
                  <c:v>1336</c:v>
                </c:pt>
                <c:pt idx="7">
                  <c:v>1845</c:v>
                </c:pt>
                <c:pt idx="8">
                  <c:v>1867</c:v>
                </c:pt>
                <c:pt idx="9">
                  <c:v>1523</c:v>
                </c:pt>
                <c:pt idx="10">
                  <c:v>1657</c:v>
                </c:pt>
                <c:pt idx="11">
                  <c:v>1845</c:v>
                </c:pt>
                <c:pt idx="12">
                  <c:v>1892</c:v>
                </c:pt>
                <c:pt idx="13">
                  <c:v>1467</c:v>
                </c:pt>
                <c:pt idx="14">
                  <c:v>1511</c:v>
                </c:pt>
                <c:pt idx="15">
                  <c:v>1828</c:v>
                </c:pt>
                <c:pt idx="16">
                  <c:v>1544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Firefox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0.27083333333333298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2025</c:v>
                </c:pt>
                <c:pt idx="1">
                  <c:v>1736</c:v>
                </c:pt>
                <c:pt idx="2">
                  <c:v>1965</c:v>
                </c:pt>
                <c:pt idx="3">
                  <c:v>1953</c:v>
                </c:pt>
                <c:pt idx="4">
                  <c:v>2016</c:v>
                </c:pt>
                <c:pt idx="5">
                  <c:v>1990</c:v>
                </c:pt>
                <c:pt idx="6">
                  <c:v>2165</c:v>
                </c:pt>
                <c:pt idx="7">
                  <c:v>2133</c:v>
                </c:pt>
                <c:pt idx="8">
                  <c:v>2074</c:v>
                </c:pt>
                <c:pt idx="9">
                  <c:v>1934</c:v>
                </c:pt>
                <c:pt idx="10">
                  <c:v>1712</c:v>
                </c:pt>
                <c:pt idx="11">
                  <c:v>1801</c:v>
                </c:pt>
                <c:pt idx="12">
                  <c:v>2089</c:v>
                </c:pt>
                <c:pt idx="13">
                  <c:v>1996</c:v>
                </c:pt>
                <c:pt idx="14">
                  <c:v>2200</c:v>
                </c:pt>
                <c:pt idx="15">
                  <c:v>2008</c:v>
                </c:pt>
                <c:pt idx="16">
                  <c:v>2101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Safari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0.25</c:v>
                </c:pt>
                <c:pt idx="1">
                  <c:v>0.26041666666666669</c:v>
                </c:pt>
                <c:pt idx="2">
                  <c:v>0.27083333333333298</c:v>
                </c:pt>
                <c:pt idx="3">
                  <c:v>0.28125</c:v>
                </c:pt>
                <c:pt idx="4">
                  <c:v>0.29166666666666702</c:v>
                </c:pt>
                <c:pt idx="5">
                  <c:v>0.30208333333333298</c:v>
                </c:pt>
                <c:pt idx="6">
                  <c:v>0.3125</c:v>
                </c:pt>
                <c:pt idx="7">
                  <c:v>0.32291666666666702</c:v>
                </c:pt>
                <c:pt idx="8">
                  <c:v>0.33333333333333298</c:v>
                </c:pt>
                <c:pt idx="9">
                  <c:v>0.34375</c:v>
                </c:pt>
                <c:pt idx="10">
                  <c:v>0.35416666666666702</c:v>
                </c:pt>
                <c:pt idx="11">
                  <c:v>0.36458333333333398</c:v>
                </c:pt>
                <c:pt idx="12">
                  <c:v>0.375</c:v>
                </c:pt>
                <c:pt idx="13">
                  <c:v>0.38541666666666702</c:v>
                </c:pt>
                <c:pt idx="14">
                  <c:v>0.39583333333333398</c:v>
                </c:pt>
                <c:pt idx="15">
                  <c:v>0.40625</c:v>
                </c:pt>
                <c:pt idx="16">
                  <c:v>0.41666666666666702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2688</c:v>
                </c:pt>
                <c:pt idx="1">
                  <c:v>2683</c:v>
                </c:pt>
                <c:pt idx="2">
                  <c:v>2398</c:v>
                </c:pt>
                <c:pt idx="3">
                  <c:v>2415</c:v>
                </c:pt>
                <c:pt idx="4">
                  <c:v>2794</c:v>
                </c:pt>
                <c:pt idx="5">
                  <c:v>2355</c:v>
                </c:pt>
                <c:pt idx="6">
                  <c:v>2555</c:v>
                </c:pt>
                <c:pt idx="7">
                  <c:v>2636</c:v>
                </c:pt>
                <c:pt idx="8">
                  <c:v>2120</c:v>
                </c:pt>
                <c:pt idx="9">
                  <c:v>2209</c:v>
                </c:pt>
                <c:pt idx="10">
                  <c:v>2407</c:v>
                </c:pt>
                <c:pt idx="11">
                  <c:v>2102</c:v>
                </c:pt>
                <c:pt idx="12">
                  <c:v>2530</c:v>
                </c:pt>
                <c:pt idx="13">
                  <c:v>2436</c:v>
                </c:pt>
                <c:pt idx="14">
                  <c:v>2781</c:v>
                </c:pt>
                <c:pt idx="15">
                  <c:v>2253</c:v>
                </c:pt>
                <c:pt idx="16">
                  <c:v>2478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60480"/>
        <c:axId val="132203648"/>
      </c:lineChart>
      <c:catAx>
        <c:axId val="1238604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32203648"/>
        <c:crosses val="autoZero"/>
        <c:auto val="1"/>
        <c:lblAlgn val="ctr"/>
        <c:lblOffset val="100"/>
        <c:noMultiLvlLbl val="0"/>
      </c:catAx>
      <c:valAx>
        <c:axId val="132203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238604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Measurement</c:v>
                </c:pt>
              </c:strCache>
            </c:strRef>
          </c:tx>
          <c:marker>
            <c:symbol val="none"/>
          </c:marker>
          <c:val>
            <c:numRef>
              <c:f>Sheet1!$C$2:$C$31</c:f>
              <c:numCache>
                <c:formatCode>General</c:formatCode>
                <c:ptCount val="30"/>
                <c:pt idx="0">
                  <c:v>44</c:v>
                </c:pt>
                <c:pt idx="1">
                  <c:v>36</c:v>
                </c:pt>
                <c:pt idx="2">
                  <c:v>38</c:v>
                </c:pt>
                <c:pt idx="3">
                  <c:v>31</c:v>
                </c:pt>
                <c:pt idx="4">
                  <c:v>45</c:v>
                </c:pt>
                <c:pt idx="5">
                  <c:v>42</c:v>
                </c:pt>
                <c:pt idx="6">
                  <c:v>43</c:v>
                </c:pt>
                <c:pt idx="7">
                  <c:v>41</c:v>
                </c:pt>
                <c:pt idx="8">
                  <c:v>51</c:v>
                </c:pt>
                <c:pt idx="9">
                  <c:v>41</c:v>
                </c:pt>
                <c:pt idx="10">
                  <c:v>32</c:v>
                </c:pt>
                <c:pt idx="11">
                  <c:v>49</c:v>
                </c:pt>
                <c:pt idx="12">
                  <c:v>44</c:v>
                </c:pt>
                <c:pt idx="13">
                  <c:v>44</c:v>
                </c:pt>
                <c:pt idx="14">
                  <c:v>55</c:v>
                </c:pt>
                <c:pt idx="15">
                  <c:v>36</c:v>
                </c:pt>
                <c:pt idx="16">
                  <c:v>53</c:v>
                </c:pt>
                <c:pt idx="17">
                  <c:v>60</c:v>
                </c:pt>
                <c:pt idx="18">
                  <c:v>55</c:v>
                </c:pt>
                <c:pt idx="19">
                  <c:v>56</c:v>
                </c:pt>
                <c:pt idx="20">
                  <c:v>48</c:v>
                </c:pt>
                <c:pt idx="21">
                  <c:v>63</c:v>
                </c:pt>
                <c:pt idx="22">
                  <c:v>49</c:v>
                </c:pt>
                <c:pt idx="23">
                  <c:v>35</c:v>
                </c:pt>
                <c:pt idx="24">
                  <c:v>49</c:v>
                </c:pt>
                <c:pt idx="25">
                  <c:v>64</c:v>
                </c:pt>
                <c:pt idx="26">
                  <c:v>51</c:v>
                </c:pt>
                <c:pt idx="27">
                  <c:v>61</c:v>
                </c:pt>
                <c:pt idx="28">
                  <c:v>58</c:v>
                </c:pt>
                <c:pt idx="29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99488"/>
        <c:axId val="123491456"/>
      </c:lineChart>
      <c:catAx>
        <c:axId val="116399488"/>
        <c:scaling>
          <c:orientation val="minMax"/>
        </c:scaling>
        <c:delete val="1"/>
        <c:axPos val="b"/>
        <c:majorTickMark val="out"/>
        <c:minorTickMark val="none"/>
        <c:tickLblPos val="nextTo"/>
        <c:crossAx val="123491456"/>
        <c:crosses val="autoZero"/>
        <c:auto val="1"/>
        <c:lblAlgn val="ctr"/>
        <c:lblOffset val="100"/>
        <c:noMultiLvlLbl val="0"/>
      </c:catAx>
      <c:valAx>
        <c:axId val="123491456"/>
        <c:scaling>
          <c:orientation val="minMax"/>
          <c:min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39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9123" y="9035844"/>
            <a:ext cx="490626" cy="2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4705" y="383307"/>
            <a:ext cx="5337312" cy="39272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824" y="4508347"/>
            <a:ext cx="5667219" cy="425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1287" y="9074426"/>
            <a:ext cx="668462" cy="2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5988" y="382588"/>
            <a:ext cx="5235575" cy="3927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2660253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89" y="2651760"/>
            <a:ext cx="1487427" cy="14874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6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8" y="617220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773537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2355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09534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5" y="1781176"/>
            <a:ext cx="8311513" cy="3295651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77198" y="2681962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7" y="6431531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21"/>
          <p:cNvSpPr>
            <a:spLocks noGrp="1"/>
          </p:cNvSpPr>
          <p:nvPr>
            <p:ph type="ctrTitle"/>
          </p:nvPr>
        </p:nvSpPr>
        <p:spPr>
          <a:xfrm>
            <a:off x="438150" y="2660254"/>
            <a:ext cx="5962650" cy="1025922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/>
          </p:nvPr>
        </p:nvSpPr>
        <p:spPr>
          <a:xfrm>
            <a:off x="447680" y="4165392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6" y="6428237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3AABDE2C-AD38-4CC9-B4D3-51949B5041AF}" type="datetime1">
              <a:rPr lang="en-US" smtClean="0"/>
              <a:pPr/>
              <a:t>9/9/2013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348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Blue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74708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_and_Content_Blue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74708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Line_Title+Sub_and_Content_Blue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5176"/>
            <a:ext cx="8239125" cy="8863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118872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09928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ue_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474663" y="1781175"/>
            <a:ext cx="8217849" cy="3295650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326396" y="2681959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3173214"/>
            <a:ext cx="5962650" cy="512961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66724" y="4165390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118872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8248650" cy="8863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09928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26236" y="128016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65269" y="128016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261562"/>
            <a:ext cx="82486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73969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8" cstate="screen"/>
          <a:stretch>
            <a:fillRect/>
          </a:stretch>
        </p:blipFill>
        <p:spPr bwMode="black"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9/9/2013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9/9/2013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6437366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Software Group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39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40" r:id="rId15"/>
    <p:sldLayoutId id="2147483941" r:id="rId1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265176"/>
            <a:ext cx="823912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3912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4" descr="dell_white_logo.png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 bwMode="black"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TextBox 14" hidden="1"/>
          <p:cNvSpPr txBox="1"/>
          <p:nvPr/>
        </p:nvSpPr>
        <p:spPr>
          <a:xfrm>
            <a:off x="1895475" y="6454879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9/9/2013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5350331" y="6437366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Global Marketing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0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6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173214"/>
            <a:ext cx="5962650" cy="512961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38710" y="4279666"/>
            <a:ext cx="5953125" cy="68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6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For Dell 300" pitchFamily="50" charset="0"/>
              <a:buChar char="–"/>
              <a:defRPr sz="14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 smtClean="0"/>
              <a:t>Joe Rustad</a:t>
            </a:r>
          </a:p>
          <a:p>
            <a:r>
              <a:rPr lang="en-US" sz="1800" kern="0" dirty="0" smtClean="0"/>
              <a:t>Software Engineering Sr. Manager, Foglight APM</a:t>
            </a:r>
            <a:endParaRPr lang="en-US" sz="1800" kern="0" dirty="0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397653" y="3183725"/>
            <a:ext cx="5962650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600" b="0" i="0" cap="none" baseline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 smtClean="0"/>
              <a:t>             !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058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516088"/>
              </p:ext>
            </p:extLst>
          </p:nvPr>
        </p:nvGraphicFramePr>
        <p:xfrm>
          <a:off x="647699" y="1003300"/>
          <a:ext cx="758952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168869"/>
              </p:ext>
            </p:extLst>
          </p:nvPr>
        </p:nvGraphicFramePr>
        <p:xfrm>
          <a:off x="647699" y="3419475"/>
          <a:ext cx="758952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28700" y="2183855"/>
            <a:ext cx="574357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4456392"/>
            <a:ext cx="574357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94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metrics should you </a:t>
            </a:r>
            <a:r>
              <a:rPr lang="en-US" dirty="0" smtClean="0"/>
              <a:t>collect?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1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1138773"/>
          </a:xfrm>
        </p:spPr>
        <p:txBody>
          <a:bodyPr/>
          <a:lstStyle/>
          <a:p>
            <a:r>
              <a:rPr lang="en-US" dirty="0" smtClean="0"/>
              <a:t>Performance and Throughput</a:t>
            </a:r>
          </a:p>
          <a:p>
            <a:r>
              <a:rPr lang="en-US" dirty="0" smtClean="0"/>
              <a:t>Availability and Capacity</a:t>
            </a:r>
          </a:p>
          <a:p>
            <a:r>
              <a:rPr lang="en-US" dirty="0" smtClean="0"/>
              <a:t>Business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57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Throughput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431983"/>
          </a:xfrm>
        </p:spPr>
        <p:txBody>
          <a:bodyPr/>
          <a:lstStyle/>
          <a:p>
            <a:r>
              <a:rPr lang="en-US" dirty="0" smtClean="0"/>
              <a:t>Response time for a website</a:t>
            </a:r>
          </a:p>
          <a:p>
            <a:r>
              <a:rPr lang="en-US" dirty="0" smtClean="0"/>
              <a:t>Hits per second</a:t>
            </a:r>
          </a:p>
          <a:p>
            <a:r>
              <a:rPr lang="en-US" dirty="0" smtClean="0"/>
              <a:t>Database call count</a:t>
            </a:r>
          </a:p>
          <a:p>
            <a:r>
              <a:rPr lang="en-US" dirty="0" smtClean="0"/>
              <a:t>Page content size</a:t>
            </a:r>
          </a:p>
          <a:p>
            <a:r>
              <a:rPr lang="en-US" dirty="0" smtClean="0"/>
              <a:t>Kbps served from a web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Question for the class – any more examples of </a:t>
            </a:r>
            <a:r>
              <a:rPr lang="en-US" b="1" dirty="0" smtClean="0">
                <a:solidFill>
                  <a:schemeClr val="bg1"/>
                </a:solidFill>
              </a:rPr>
              <a:t>performance and throughput metrics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课堂提问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zh-TW" altLang="en-US" b="1" dirty="0">
                <a:solidFill>
                  <a:schemeClr val="bg1"/>
                </a:solidFill>
              </a:rPr>
              <a:t>还有</a:t>
            </a:r>
            <a:r>
              <a:rPr lang="zh-CN" altLang="en-US" b="1" dirty="0">
                <a:solidFill>
                  <a:schemeClr val="bg1"/>
                </a:solidFill>
              </a:rPr>
              <a:t>更多</a:t>
            </a:r>
            <a:r>
              <a:rPr lang="zh-TW" altLang="en-US" b="1" dirty="0">
                <a:solidFill>
                  <a:schemeClr val="bg1"/>
                </a:solidFill>
              </a:rPr>
              <a:t>的例子吗？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253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and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5293757"/>
          </a:xfrm>
        </p:spPr>
        <p:txBody>
          <a:bodyPr/>
          <a:lstStyle/>
          <a:p>
            <a:r>
              <a:rPr lang="en-US" dirty="0" smtClean="0"/>
              <a:t>Uptime</a:t>
            </a:r>
          </a:p>
          <a:p>
            <a:r>
              <a:rPr lang="en-US" dirty="0" smtClean="0"/>
              <a:t>CPU Utilization</a:t>
            </a:r>
          </a:p>
          <a:p>
            <a:r>
              <a:rPr lang="en-US" dirty="0" smtClean="0"/>
              <a:t>Memory Utilization</a:t>
            </a:r>
          </a:p>
          <a:p>
            <a:r>
              <a:rPr lang="en-US" dirty="0" smtClean="0"/>
              <a:t>Java Heap Available</a:t>
            </a:r>
          </a:p>
          <a:p>
            <a:r>
              <a:rPr lang="en-US" dirty="0" smtClean="0"/>
              <a:t>Disk Capacity</a:t>
            </a:r>
          </a:p>
          <a:p>
            <a:r>
              <a:rPr lang="en-US" dirty="0" smtClean="0"/>
              <a:t>SAN IOPS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Question for the class – any more </a:t>
            </a:r>
            <a:r>
              <a:rPr lang="en-US" b="1" dirty="0" smtClean="0">
                <a:solidFill>
                  <a:schemeClr val="bg1"/>
                </a:solidFill>
              </a:rPr>
              <a:t>examples of availability or capacity metrics?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课堂提问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zh-TW" altLang="en-US" b="1" dirty="0">
                <a:solidFill>
                  <a:schemeClr val="bg1"/>
                </a:solidFill>
              </a:rPr>
              <a:t>还有</a:t>
            </a:r>
            <a:r>
              <a:rPr lang="zh-CN" altLang="en-US" b="1" dirty="0">
                <a:solidFill>
                  <a:schemeClr val="bg1"/>
                </a:solidFill>
              </a:rPr>
              <a:t>更多</a:t>
            </a:r>
            <a:r>
              <a:rPr lang="zh-TW" altLang="en-US" b="1" dirty="0">
                <a:solidFill>
                  <a:schemeClr val="bg1"/>
                </a:solidFill>
              </a:rPr>
              <a:t>的例子吗？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8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001095"/>
          </a:xfrm>
        </p:spPr>
        <p:txBody>
          <a:bodyPr/>
          <a:lstStyle/>
          <a:p>
            <a:r>
              <a:rPr lang="en-US" dirty="0" smtClean="0"/>
              <a:t>Shopping Cart Value</a:t>
            </a:r>
          </a:p>
          <a:p>
            <a:r>
              <a:rPr lang="en-US" dirty="0" smtClean="0"/>
              <a:t>Shopping Cart Abandonment Rate</a:t>
            </a:r>
          </a:p>
          <a:p>
            <a:r>
              <a:rPr lang="en-US" dirty="0" smtClean="0"/>
              <a:t>Conversion Rate</a:t>
            </a:r>
          </a:p>
          <a:p>
            <a:r>
              <a:rPr lang="en-US" dirty="0" smtClean="0"/>
              <a:t>Promotion Code Usage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chemeClr val="bg1"/>
                </a:solidFill>
              </a:rPr>
              <a:t>Question for the class – any more examples of </a:t>
            </a:r>
            <a:r>
              <a:rPr lang="en-US" b="1" dirty="0" smtClean="0">
                <a:solidFill>
                  <a:schemeClr val="bg1"/>
                </a:solidFill>
              </a:rPr>
              <a:t>business value metrics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课堂提问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zh-TW" altLang="en-US" b="1" dirty="0">
                <a:solidFill>
                  <a:schemeClr val="bg1"/>
                </a:solidFill>
              </a:rPr>
              <a:t>还有</a:t>
            </a:r>
            <a:r>
              <a:rPr lang="zh-CN" altLang="en-US" b="1" dirty="0">
                <a:solidFill>
                  <a:schemeClr val="bg1"/>
                </a:solidFill>
              </a:rPr>
              <a:t>更多</a:t>
            </a:r>
            <a:r>
              <a:rPr lang="zh-TW" altLang="en-US" b="1" dirty="0">
                <a:solidFill>
                  <a:schemeClr val="bg1"/>
                </a:solidFill>
              </a:rPr>
              <a:t>的例子吗？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93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Versus Measured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5539"/>
              </p:ext>
            </p:extLst>
          </p:nvPr>
        </p:nvGraphicFramePr>
        <p:xfrm>
          <a:off x="126124" y="790795"/>
          <a:ext cx="8639504" cy="493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08538" y="1418894"/>
            <a:ext cx="6364013" cy="3988678"/>
            <a:chOff x="1308538" y="1418894"/>
            <a:chExt cx="6364013" cy="3988678"/>
          </a:xfrm>
        </p:grpSpPr>
        <p:sp>
          <p:nvSpPr>
            <p:cNvPr id="6" name="Rectangle 5"/>
            <p:cNvSpPr/>
            <p:nvPr/>
          </p:nvSpPr>
          <p:spPr>
            <a:xfrm>
              <a:off x="1308538" y="1418897"/>
              <a:ext cx="504496" cy="3988675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2634" y="1418897"/>
              <a:ext cx="504496" cy="3988675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7297" y="1418896"/>
              <a:ext cx="504496" cy="3988675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0690" y="1418895"/>
              <a:ext cx="504496" cy="3988675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8055" y="1418894"/>
              <a:ext cx="504496" cy="3988675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07627" y="1418897"/>
            <a:ext cx="6584737" cy="3988678"/>
            <a:chOff x="1907627" y="1418897"/>
            <a:chExt cx="6584737" cy="3988678"/>
          </a:xfrm>
        </p:grpSpPr>
        <p:sp>
          <p:nvSpPr>
            <p:cNvPr id="14" name="Rectangle 13"/>
            <p:cNvSpPr/>
            <p:nvPr/>
          </p:nvSpPr>
          <p:spPr>
            <a:xfrm>
              <a:off x="1907627" y="1418900"/>
              <a:ext cx="504496" cy="398867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90191" y="1418900"/>
              <a:ext cx="504496" cy="398867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28920" y="1418899"/>
              <a:ext cx="504496" cy="398867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48247" y="1418898"/>
              <a:ext cx="504496" cy="398867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87868" y="1418897"/>
              <a:ext cx="504496" cy="398867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46993" y="5770177"/>
            <a:ext cx="1770995" cy="369332"/>
            <a:chOff x="1946993" y="5770177"/>
            <a:chExt cx="1770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946993" y="5770177"/>
              <a:ext cx="177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2000" dirty="0" smtClean="0">
                  <a:latin typeface="+mn-lt"/>
                </a:rPr>
                <a:t>Average =87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6993" y="5770177"/>
              <a:ext cx="1658029" cy="36933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74062" y="5770177"/>
            <a:ext cx="1770995" cy="388883"/>
            <a:chOff x="4974062" y="5770177"/>
            <a:chExt cx="1770995" cy="388883"/>
          </a:xfrm>
        </p:grpSpPr>
        <p:sp>
          <p:nvSpPr>
            <p:cNvPr id="24" name="TextBox 23"/>
            <p:cNvSpPr txBox="1"/>
            <p:nvPr/>
          </p:nvSpPr>
          <p:spPr>
            <a:xfrm>
              <a:off x="4974062" y="5785209"/>
              <a:ext cx="177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2000" dirty="0" smtClean="0">
                  <a:latin typeface="+mn-lt"/>
                </a:rPr>
                <a:t>Average =39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93781" y="5770177"/>
              <a:ext cx="1573818" cy="388883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122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Versus Measured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13229"/>
              </p:ext>
            </p:extLst>
          </p:nvPr>
        </p:nvGraphicFramePr>
        <p:xfrm>
          <a:off x="204952" y="930166"/>
          <a:ext cx="8639504" cy="521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61241" y="4603531"/>
            <a:ext cx="2238704" cy="1008993"/>
            <a:chOff x="1261241" y="4603531"/>
            <a:chExt cx="2238704" cy="100899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61241" y="5612524"/>
              <a:ext cx="22387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99945" y="4603531"/>
              <a:ext cx="0" cy="100899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99945" y="3389586"/>
            <a:ext cx="2349062" cy="1213945"/>
            <a:chOff x="3499945" y="3389586"/>
            <a:chExt cx="2349062" cy="121394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499945" y="4603531"/>
              <a:ext cx="234906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49007" y="3389586"/>
              <a:ext cx="0" cy="121394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49007" y="2049517"/>
            <a:ext cx="2412124" cy="1340069"/>
            <a:chOff x="5849007" y="2049517"/>
            <a:chExt cx="2412124" cy="134006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849007" y="3389586"/>
              <a:ext cx="241212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261131" y="2049517"/>
              <a:ext cx="0" cy="134006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758965" y="2534885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latin typeface="+mn-lt"/>
              </a:rPr>
              <a:t>Average=67.6</a:t>
            </a:r>
            <a:endParaRPr lang="en-US" sz="20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531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3292288"/>
              </p:ext>
            </p:extLst>
          </p:nvPr>
        </p:nvGraphicFramePr>
        <p:xfrm>
          <a:off x="457200" y="1279525"/>
          <a:ext cx="8229600" cy="3954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5598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1164770"/>
              </p:ext>
            </p:extLst>
          </p:nvPr>
        </p:nvGraphicFramePr>
        <p:xfrm>
          <a:off x="457200" y="1279525"/>
          <a:ext cx="8229600" cy="3954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00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r>
              <a:rPr lang="zh-CN" altLang="en-US" dirty="0" smtClean="0"/>
              <a:t>自我介绍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Joe Rustad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2355"/>
            <a:ext cx="8267140" cy="2477601"/>
          </a:xfrm>
        </p:spPr>
        <p:txBody>
          <a:bodyPr/>
          <a:lstStyle/>
          <a:p>
            <a:r>
              <a:rPr lang="en-US" dirty="0" smtClean="0"/>
              <a:t>15 years experience in APM and related fields (network </a:t>
            </a:r>
            <a:r>
              <a:rPr lang="en-US" dirty="0"/>
              <a:t>s</a:t>
            </a:r>
            <a:r>
              <a:rPr lang="en-US" dirty="0" smtClean="0"/>
              <a:t>imulation, application </a:t>
            </a:r>
            <a:r>
              <a:rPr lang="en-US" dirty="0"/>
              <a:t>m</a:t>
            </a:r>
            <a:r>
              <a:rPr lang="en-US" dirty="0" smtClean="0"/>
              <a:t>odeling, web traffic analysis and mobile internet acceleration)</a:t>
            </a:r>
          </a:p>
          <a:p>
            <a:r>
              <a:rPr lang="en-US" dirty="0" smtClean="0"/>
              <a:t>Primary inventor on 3 APM related patents</a:t>
            </a:r>
          </a:p>
          <a:p>
            <a:r>
              <a:rPr lang="en-US" dirty="0" smtClean="0"/>
              <a:t>Trained and led the first Quest Software (now Dell) APM development team in China</a:t>
            </a:r>
          </a:p>
          <a:p>
            <a:r>
              <a:rPr lang="en-US" dirty="0" smtClean="0"/>
              <a:t>University </a:t>
            </a:r>
            <a:r>
              <a:rPr lang="en-US" dirty="0"/>
              <a:t>c</a:t>
            </a:r>
            <a:r>
              <a:rPr lang="en-US" dirty="0" smtClean="0"/>
              <a:t>ourses lectured (San Diego State University)</a:t>
            </a:r>
          </a:p>
          <a:p>
            <a:pPr lvl="1"/>
            <a:r>
              <a:rPr lang="en-US" dirty="0" smtClean="0"/>
              <a:t>Network Simulation (CS 580)</a:t>
            </a:r>
          </a:p>
          <a:p>
            <a:pPr lvl="1"/>
            <a:r>
              <a:rPr lang="en-US" dirty="0" smtClean="0"/>
              <a:t>Programming for Business Majors (CS 103)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8040" y="6355080"/>
            <a:ext cx="1097280" cy="3657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709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display and use metrics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46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6969"/>
              </p:ext>
            </p:extLst>
          </p:nvPr>
        </p:nvGraphicFramePr>
        <p:xfrm>
          <a:off x="647699" y="1003300"/>
          <a:ext cx="758952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9461" y="3189767"/>
            <a:ext cx="58798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Time -&gt;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332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Sparklines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6" y="2770115"/>
            <a:ext cx="4829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6" y="1451344"/>
            <a:ext cx="3448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5046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150" y="800100"/>
            <a:ext cx="8248650" cy="249299"/>
          </a:xfrm>
        </p:spPr>
        <p:txBody>
          <a:bodyPr/>
          <a:lstStyle/>
          <a:p>
            <a:r>
              <a:rPr lang="en-US" sz="1800" dirty="0" smtClean="0"/>
              <a:t>Don’t Do This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Sparkline Overload!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5" y="1130706"/>
            <a:ext cx="34480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01" y="1130705"/>
            <a:ext cx="34480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457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20041" b="61432"/>
          <a:stretch/>
        </p:blipFill>
        <p:spPr bwMode="auto">
          <a:xfrm>
            <a:off x="212644" y="3907348"/>
            <a:ext cx="8761228" cy="178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/>
          <a:stretch/>
        </p:blipFill>
        <p:spPr bwMode="auto">
          <a:xfrm>
            <a:off x="1103567" y="957263"/>
            <a:ext cx="7181816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44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14986999"/>
              </p:ext>
            </p:extLst>
          </p:nvPr>
        </p:nvGraphicFramePr>
        <p:xfrm>
          <a:off x="446567" y="914401"/>
          <a:ext cx="8410354" cy="463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465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Spinners and Gauges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98" y="2006918"/>
            <a:ext cx="1683353" cy="161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96" y="2249091"/>
            <a:ext cx="2635949" cy="15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90" y="1876425"/>
            <a:ext cx="1539812" cy="187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393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816754"/>
            <a:ext cx="7505700" cy="5224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417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Discreet and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567113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1703543"/>
          </a:xfrm>
        </p:spPr>
        <p:txBody>
          <a:bodyPr/>
          <a:lstStyle/>
          <a:p>
            <a:r>
              <a:rPr lang="en-US" dirty="0" smtClean="0"/>
              <a:t>Some data can’t be converted into simple metrics and must be stored as a complex observation</a:t>
            </a:r>
          </a:p>
          <a:p>
            <a:pPr lvl="1"/>
            <a:endParaRPr lang="en-US" dirty="0"/>
          </a:p>
          <a:p>
            <a:r>
              <a:rPr lang="en-US" dirty="0" smtClean="0"/>
              <a:t>Sometimes it’s necessary to store data together for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1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cover today </a:t>
            </a:r>
            <a:r>
              <a:rPr lang="zh-CN" altLang="en-US" dirty="0" smtClean="0"/>
              <a:t>今日要点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2352"/>
            <a:ext cx="8267140" cy="2000548"/>
          </a:xfrm>
        </p:spPr>
        <p:txBody>
          <a:bodyPr/>
          <a:lstStyle/>
          <a:p>
            <a:r>
              <a:rPr lang="en-US" dirty="0" smtClean="0"/>
              <a:t>Why metrics?</a:t>
            </a:r>
          </a:p>
          <a:p>
            <a:r>
              <a:rPr lang="en-US" dirty="0" smtClean="0"/>
              <a:t>What metrics should you collect?</a:t>
            </a:r>
          </a:p>
          <a:p>
            <a:r>
              <a:rPr lang="en-US" dirty="0"/>
              <a:t>How to display and use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Discreet and structured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8040" y="6355080"/>
            <a:ext cx="1097280" cy="3657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409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343150"/>
            <a:ext cx="90011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804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 descr="http://torbugs/secure/attachment/79577/apm_conversion_compare_performance_pur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6" r="6672" b="4406"/>
          <a:stretch/>
        </p:blipFill>
        <p:spPr bwMode="auto">
          <a:xfrm>
            <a:off x="209104" y="835573"/>
            <a:ext cx="8778240" cy="51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49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Discreet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1138773"/>
          </a:xfrm>
        </p:spPr>
        <p:txBody>
          <a:bodyPr/>
          <a:lstStyle/>
          <a:p>
            <a:r>
              <a:rPr lang="en-US" dirty="0" smtClean="0"/>
              <a:t>Should we just store all raw data?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79" y="1962150"/>
            <a:ext cx="5901393" cy="370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175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075" y="854491"/>
            <a:ext cx="8229600" cy="276999"/>
          </a:xfrm>
        </p:spPr>
        <p:txBody>
          <a:bodyPr/>
          <a:lstStyle/>
          <a:p>
            <a:r>
              <a:rPr lang="en-US" dirty="0" smtClean="0"/>
              <a:t>Can be sliced on the fly: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0" y="2253614"/>
            <a:ext cx="865362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53614"/>
            <a:ext cx="868824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933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276999"/>
          </a:xfrm>
        </p:spPr>
        <p:txBody>
          <a:bodyPr/>
          <a:lstStyle/>
          <a:p>
            <a:r>
              <a:rPr lang="en-US" dirty="0" smtClean="0"/>
              <a:t>Can be used to filter: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" y="1860986"/>
            <a:ext cx="7890917" cy="250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0571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5304529"/>
          </a:xfrm>
        </p:spPr>
        <p:txBody>
          <a:bodyPr/>
          <a:lstStyle/>
          <a:p>
            <a:r>
              <a:rPr lang="en-US" dirty="0" smtClean="0"/>
              <a:t>With discreet data you lose:</a:t>
            </a:r>
          </a:p>
          <a:p>
            <a:endParaRPr lang="en-US" dirty="0" smtClean="0"/>
          </a:p>
          <a:p>
            <a:r>
              <a:rPr lang="en-US" dirty="0" smtClean="0"/>
              <a:t>Trending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Thresholds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compression, of course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10" y="1970687"/>
            <a:ext cx="5625962" cy="341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39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</a:t>
            </a:r>
            <a:r>
              <a:rPr lang="zh-CN" altLang="en-US" dirty="0" smtClean="0"/>
              <a:t>今日要点总结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8040" y="6355080"/>
            <a:ext cx="1097280" cy="3657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940981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05" y="1614377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16" y="2431312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96" y="3324801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281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8150" y="3173218"/>
            <a:ext cx="5962650" cy="512961"/>
          </a:xfrm>
        </p:spPr>
        <p:txBody>
          <a:bodyPr/>
          <a:lstStyle/>
          <a:p>
            <a:r>
              <a:rPr lang="en-US" sz="4000" dirty="0" smtClean="0"/>
              <a:t>Thank you </a:t>
            </a:r>
            <a:r>
              <a:rPr lang="zh-CN" altLang="en-US" sz="4000" dirty="0" smtClean="0"/>
              <a:t>谢谢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8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Metrics?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68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reasons for using metrics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9744" y="1195202"/>
            <a:ext cx="8164513" cy="4824598"/>
            <a:chOff x="489744" y="1195202"/>
            <a:chExt cx="8164513" cy="4824598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89744" y="1195202"/>
              <a:ext cx="1949568" cy="482459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98" y="0"/>
                </a:cxn>
                <a:cxn ang="0">
                  <a:pos x="4776" y="177"/>
                </a:cxn>
                <a:cxn ang="0">
                  <a:pos x="4776" y="10264"/>
                </a:cxn>
                <a:cxn ang="0">
                  <a:pos x="4598" y="10442"/>
                </a:cxn>
                <a:cxn ang="0">
                  <a:pos x="177" y="10442"/>
                </a:cxn>
                <a:cxn ang="0">
                  <a:pos x="0" y="10264"/>
                </a:cxn>
                <a:cxn ang="0">
                  <a:pos x="0" y="177"/>
                </a:cxn>
                <a:cxn ang="0">
                  <a:pos x="177" y="0"/>
                </a:cxn>
              </a:cxnLst>
              <a:rect l="0" t="0" r="r" b="b"/>
              <a:pathLst>
                <a:path w="4776" h="10442">
                  <a:moveTo>
                    <a:pt x="177" y="0"/>
                  </a:moveTo>
                  <a:lnTo>
                    <a:pt x="4598" y="0"/>
                  </a:lnTo>
                  <a:cubicBezTo>
                    <a:pt x="4696" y="0"/>
                    <a:pt x="4776" y="80"/>
                    <a:pt x="4776" y="177"/>
                  </a:cubicBezTo>
                  <a:lnTo>
                    <a:pt x="4776" y="10264"/>
                  </a:lnTo>
                  <a:cubicBezTo>
                    <a:pt x="4776" y="10362"/>
                    <a:pt x="4696" y="10442"/>
                    <a:pt x="4598" y="10442"/>
                  </a:cubicBezTo>
                  <a:lnTo>
                    <a:pt x="177" y="10442"/>
                  </a:lnTo>
                  <a:cubicBezTo>
                    <a:pt x="80" y="10442"/>
                    <a:pt x="0" y="10362"/>
                    <a:pt x="0" y="10264"/>
                  </a:cubicBezTo>
                  <a:lnTo>
                    <a:pt x="0" y="177"/>
                  </a:lnTo>
                  <a:cubicBezTo>
                    <a:pt x="0" y="80"/>
                    <a:pt x="80" y="0"/>
                    <a:pt x="177" y="0"/>
                  </a:cubicBezTo>
                  <a:close/>
                </a:path>
              </a:pathLst>
            </a:custGeom>
            <a:solidFill>
              <a:srgbClr val="0085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89744" y="1195202"/>
              <a:ext cx="8164513" cy="4254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9119" y="1385495"/>
              <a:ext cx="787069" cy="787069"/>
              <a:chOff x="536575" y="2522013"/>
              <a:chExt cx="874521" cy="874521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901423" y="2522013"/>
                <a:ext cx="509673" cy="508280"/>
              </a:xfrm>
              <a:custGeom>
                <a:avLst/>
                <a:gdLst/>
                <a:ahLst/>
                <a:cxnLst>
                  <a:cxn ang="0">
                    <a:pos x="183" y="925"/>
                  </a:cxn>
                  <a:cxn ang="0">
                    <a:pos x="183" y="1067"/>
                  </a:cxn>
                  <a:cxn ang="0">
                    <a:pos x="325" y="1067"/>
                  </a:cxn>
                  <a:cxn ang="0">
                    <a:pos x="524" y="867"/>
                  </a:cxn>
                  <a:cxn ang="0">
                    <a:pos x="524" y="1149"/>
                  </a:cxn>
                  <a:cxn ang="0">
                    <a:pos x="625" y="1249"/>
                  </a:cxn>
                  <a:cxn ang="0">
                    <a:pos x="725" y="1149"/>
                  </a:cxn>
                  <a:cxn ang="0">
                    <a:pos x="725" y="867"/>
                  </a:cxn>
                  <a:cxn ang="0">
                    <a:pos x="925" y="1067"/>
                  </a:cxn>
                  <a:cxn ang="0">
                    <a:pos x="1066" y="1067"/>
                  </a:cxn>
                  <a:cxn ang="0">
                    <a:pos x="1066" y="925"/>
                  </a:cxn>
                  <a:cxn ang="0">
                    <a:pos x="867" y="726"/>
                  </a:cxn>
                  <a:cxn ang="0">
                    <a:pos x="1149" y="725"/>
                  </a:cxn>
                  <a:cxn ang="0">
                    <a:pos x="1249" y="625"/>
                  </a:cxn>
                  <a:cxn ang="0">
                    <a:pos x="1149" y="525"/>
                  </a:cxn>
                  <a:cxn ang="0">
                    <a:pos x="867" y="525"/>
                  </a:cxn>
                  <a:cxn ang="0">
                    <a:pos x="1066" y="325"/>
                  </a:cxn>
                  <a:cxn ang="0">
                    <a:pos x="1066" y="183"/>
                  </a:cxn>
                  <a:cxn ang="0">
                    <a:pos x="925" y="183"/>
                  </a:cxn>
                  <a:cxn ang="0">
                    <a:pos x="725" y="383"/>
                  </a:cxn>
                  <a:cxn ang="0">
                    <a:pos x="725" y="101"/>
                  </a:cxn>
                  <a:cxn ang="0">
                    <a:pos x="625" y="0"/>
                  </a:cxn>
                  <a:cxn ang="0">
                    <a:pos x="524" y="101"/>
                  </a:cxn>
                  <a:cxn ang="0">
                    <a:pos x="524" y="383"/>
                  </a:cxn>
                  <a:cxn ang="0">
                    <a:pos x="325" y="183"/>
                  </a:cxn>
                  <a:cxn ang="0">
                    <a:pos x="183" y="183"/>
                  </a:cxn>
                  <a:cxn ang="0">
                    <a:pos x="183" y="325"/>
                  </a:cxn>
                  <a:cxn ang="0">
                    <a:pos x="383" y="525"/>
                  </a:cxn>
                  <a:cxn ang="0">
                    <a:pos x="100" y="525"/>
                  </a:cxn>
                  <a:cxn ang="0">
                    <a:pos x="0" y="625"/>
                  </a:cxn>
                  <a:cxn ang="0">
                    <a:pos x="100" y="725"/>
                  </a:cxn>
                  <a:cxn ang="0">
                    <a:pos x="383" y="725"/>
                  </a:cxn>
                  <a:cxn ang="0">
                    <a:pos x="183" y="925"/>
                  </a:cxn>
                </a:cxnLst>
                <a:rect l="0" t="0" r="r" b="b"/>
                <a:pathLst>
                  <a:path w="1249" h="1249">
                    <a:moveTo>
                      <a:pt x="183" y="925"/>
                    </a:moveTo>
                    <a:cubicBezTo>
                      <a:pt x="144" y="964"/>
                      <a:pt x="144" y="1027"/>
                      <a:pt x="183" y="1067"/>
                    </a:cubicBezTo>
                    <a:cubicBezTo>
                      <a:pt x="222" y="1106"/>
                      <a:pt x="286" y="1106"/>
                      <a:pt x="325" y="1067"/>
                    </a:cubicBezTo>
                    <a:lnTo>
                      <a:pt x="524" y="867"/>
                    </a:lnTo>
                    <a:lnTo>
                      <a:pt x="524" y="1149"/>
                    </a:lnTo>
                    <a:cubicBezTo>
                      <a:pt x="524" y="1205"/>
                      <a:pt x="569" y="1249"/>
                      <a:pt x="625" y="1249"/>
                    </a:cubicBezTo>
                    <a:cubicBezTo>
                      <a:pt x="680" y="1249"/>
                      <a:pt x="725" y="1205"/>
                      <a:pt x="725" y="1149"/>
                    </a:cubicBezTo>
                    <a:lnTo>
                      <a:pt x="725" y="867"/>
                    </a:lnTo>
                    <a:lnTo>
                      <a:pt x="925" y="1067"/>
                    </a:lnTo>
                    <a:cubicBezTo>
                      <a:pt x="964" y="1106"/>
                      <a:pt x="1027" y="1106"/>
                      <a:pt x="1066" y="1067"/>
                    </a:cubicBezTo>
                    <a:cubicBezTo>
                      <a:pt x="1105" y="1027"/>
                      <a:pt x="1105" y="964"/>
                      <a:pt x="1066" y="925"/>
                    </a:cubicBezTo>
                    <a:lnTo>
                      <a:pt x="867" y="726"/>
                    </a:lnTo>
                    <a:lnTo>
                      <a:pt x="1149" y="725"/>
                    </a:lnTo>
                    <a:cubicBezTo>
                      <a:pt x="1204" y="725"/>
                      <a:pt x="1249" y="680"/>
                      <a:pt x="1249" y="625"/>
                    </a:cubicBezTo>
                    <a:cubicBezTo>
                      <a:pt x="1249" y="570"/>
                      <a:pt x="1204" y="525"/>
                      <a:pt x="1149" y="525"/>
                    </a:cubicBezTo>
                    <a:lnTo>
                      <a:pt x="867" y="525"/>
                    </a:lnTo>
                    <a:lnTo>
                      <a:pt x="1066" y="325"/>
                    </a:lnTo>
                    <a:cubicBezTo>
                      <a:pt x="1105" y="286"/>
                      <a:pt x="1105" y="222"/>
                      <a:pt x="1066" y="183"/>
                    </a:cubicBezTo>
                    <a:cubicBezTo>
                      <a:pt x="1027" y="144"/>
                      <a:pt x="964" y="144"/>
                      <a:pt x="925" y="183"/>
                    </a:cubicBezTo>
                    <a:lnTo>
                      <a:pt x="725" y="383"/>
                    </a:lnTo>
                    <a:lnTo>
                      <a:pt x="725" y="101"/>
                    </a:lnTo>
                    <a:cubicBezTo>
                      <a:pt x="725" y="45"/>
                      <a:pt x="680" y="0"/>
                      <a:pt x="625" y="0"/>
                    </a:cubicBezTo>
                    <a:cubicBezTo>
                      <a:pt x="569" y="0"/>
                      <a:pt x="524" y="45"/>
                      <a:pt x="524" y="101"/>
                    </a:cubicBezTo>
                    <a:lnTo>
                      <a:pt x="524" y="383"/>
                    </a:lnTo>
                    <a:lnTo>
                      <a:pt x="325" y="183"/>
                    </a:lnTo>
                    <a:cubicBezTo>
                      <a:pt x="286" y="144"/>
                      <a:pt x="222" y="144"/>
                      <a:pt x="183" y="183"/>
                    </a:cubicBezTo>
                    <a:cubicBezTo>
                      <a:pt x="144" y="222"/>
                      <a:pt x="144" y="286"/>
                      <a:pt x="183" y="325"/>
                    </a:cubicBezTo>
                    <a:lnTo>
                      <a:pt x="383" y="525"/>
                    </a:lnTo>
                    <a:lnTo>
                      <a:pt x="100" y="525"/>
                    </a:lnTo>
                    <a:cubicBezTo>
                      <a:pt x="45" y="525"/>
                      <a:pt x="0" y="570"/>
                      <a:pt x="0" y="625"/>
                    </a:cubicBezTo>
                    <a:cubicBezTo>
                      <a:pt x="0" y="680"/>
                      <a:pt x="45" y="725"/>
                      <a:pt x="100" y="725"/>
                    </a:cubicBezTo>
                    <a:lnTo>
                      <a:pt x="383" y="725"/>
                    </a:lnTo>
                    <a:lnTo>
                      <a:pt x="183" y="92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536575" y="3002443"/>
                <a:ext cx="394091" cy="394091"/>
              </a:xfrm>
              <a:custGeom>
                <a:avLst/>
                <a:gdLst/>
                <a:ahLst/>
                <a:cxnLst>
                  <a:cxn ang="0">
                    <a:pos x="967" y="756"/>
                  </a:cxn>
                  <a:cxn ang="0">
                    <a:pos x="867" y="856"/>
                  </a:cxn>
                  <a:cxn ang="0">
                    <a:pos x="767" y="756"/>
                  </a:cxn>
                  <a:cxn ang="0">
                    <a:pos x="767" y="342"/>
                  </a:cxn>
                  <a:cxn ang="0">
                    <a:pos x="181" y="927"/>
                  </a:cxn>
                  <a:cxn ang="0">
                    <a:pos x="39" y="927"/>
                  </a:cxn>
                  <a:cxn ang="0">
                    <a:pos x="39" y="786"/>
                  </a:cxn>
                  <a:cxn ang="0">
                    <a:pos x="625" y="200"/>
                  </a:cxn>
                  <a:cxn ang="0">
                    <a:pos x="210" y="200"/>
                  </a:cxn>
                  <a:cxn ang="0">
                    <a:pos x="110" y="100"/>
                  </a:cxn>
                  <a:cxn ang="0">
                    <a:pos x="210" y="0"/>
                  </a:cxn>
                  <a:cxn ang="0">
                    <a:pos x="866" y="0"/>
                  </a:cxn>
                  <a:cxn ang="0">
                    <a:pos x="937" y="29"/>
                  </a:cxn>
                  <a:cxn ang="0">
                    <a:pos x="967" y="100"/>
                  </a:cxn>
                  <a:cxn ang="0">
                    <a:pos x="967" y="756"/>
                  </a:cxn>
                </a:cxnLst>
                <a:rect l="0" t="0" r="r" b="b"/>
                <a:pathLst>
                  <a:path w="967" h="967">
                    <a:moveTo>
                      <a:pt x="967" y="756"/>
                    </a:moveTo>
                    <a:cubicBezTo>
                      <a:pt x="967" y="811"/>
                      <a:pt x="922" y="856"/>
                      <a:pt x="867" y="856"/>
                    </a:cubicBezTo>
                    <a:cubicBezTo>
                      <a:pt x="811" y="856"/>
                      <a:pt x="767" y="811"/>
                      <a:pt x="767" y="756"/>
                    </a:cubicBezTo>
                    <a:lnTo>
                      <a:pt x="767" y="342"/>
                    </a:lnTo>
                    <a:lnTo>
                      <a:pt x="181" y="927"/>
                    </a:lnTo>
                    <a:cubicBezTo>
                      <a:pt x="142" y="967"/>
                      <a:pt x="78" y="967"/>
                      <a:pt x="39" y="927"/>
                    </a:cubicBezTo>
                    <a:cubicBezTo>
                      <a:pt x="0" y="888"/>
                      <a:pt x="0" y="825"/>
                      <a:pt x="39" y="786"/>
                    </a:cubicBezTo>
                    <a:lnTo>
                      <a:pt x="625" y="200"/>
                    </a:lnTo>
                    <a:lnTo>
                      <a:pt x="210" y="200"/>
                    </a:lnTo>
                    <a:cubicBezTo>
                      <a:pt x="155" y="200"/>
                      <a:pt x="110" y="155"/>
                      <a:pt x="110" y="100"/>
                    </a:cubicBezTo>
                    <a:cubicBezTo>
                      <a:pt x="110" y="44"/>
                      <a:pt x="155" y="0"/>
                      <a:pt x="210" y="0"/>
                    </a:cubicBezTo>
                    <a:lnTo>
                      <a:pt x="866" y="0"/>
                    </a:lnTo>
                    <a:cubicBezTo>
                      <a:pt x="892" y="0"/>
                      <a:pt x="918" y="10"/>
                      <a:pt x="937" y="29"/>
                    </a:cubicBezTo>
                    <a:cubicBezTo>
                      <a:pt x="957" y="49"/>
                      <a:pt x="967" y="74"/>
                      <a:pt x="967" y="100"/>
                    </a:cubicBezTo>
                    <a:lnTo>
                      <a:pt x="967" y="756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2554500" y="1195202"/>
              <a:ext cx="1949568" cy="482459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98" y="0"/>
                </a:cxn>
                <a:cxn ang="0">
                  <a:pos x="4776" y="177"/>
                </a:cxn>
                <a:cxn ang="0">
                  <a:pos x="4776" y="10264"/>
                </a:cxn>
                <a:cxn ang="0">
                  <a:pos x="4598" y="10442"/>
                </a:cxn>
                <a:cxn ang="0">
                  <a:pos x="177" y="10442"/>
                </a:cxn>
                <a:cxn ang="0">
                  <a:pos x="0" y="10264"/>
                </a:cxn>
                <a:cxn ang="0">
                  <a:pos x="0" y="177"/>
                </a:cxn>
                <a:cxn ang="0">
                  <a:pos x="177" y="0"/>
                </a:cxn>
              </a:cxnLst>
              <a:rect l="0" t="0" r="r" b="b"/>
              <a:pathLst>
                <a:path w="4776" h="10442">
                  <a:moveTo>
                    <a:pt x="177" y="0"/>
                  </a:moveTo>
                  <a:lnTo>
                    <a:pt x="4598" y="0"/>
                  </a:lnTo>
                  <a:cubicBezTo>
                    <a:pt x="4696" y="0"/>
                    <a:pt x="4776" y="80"/>
                    <a:pt x="4776" y="177"/>
                  </a:cubicBezTo>
                  <a:lnTo>
                    <a:pt x="4776" y="10264"/>
                  </a:lnTo>
                  <a:cubicBezTo>
                    <a:pt x="4776" y="10362"/>
                    <a:pt x="4696" y="10442"/>
                    <a:pt x="4598" y="10442"/>
                  </a:cubicBezTo>
                  <a:lnTo>
                    <a:pt x="177" y="10442"/>
                  </a:lnTo>
                  <a:cubicBezTo>
                    <a:pt x="80" y="10442"/>
                    <a:pt x="0" y="10362"/>
                    <a:pt x="0" y="10264"/>
                  </a:cubicBezTo>
                  <a:lnTo>
                    <a:pt x="0" y="177"/>
                  </a:lnTo>
                  <a:cubicBezTo>
                    <a:pt x="0" y="80"/>
                    <a:pt x="80" y="0"/>
                    <a:pt x="177" y="0"/>
                  </a:cubicBezTo>
                  <a:close/>
                </a:path>
              </a:pathLst>
            </a:custGeom>
            <a:solidFill>
              <a:srgbClr val="7AB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Freeform 21"/>
            <p:cNvSpPr>
              <a:spLocks noEditPoints="1"/>
            </p:cNvSpPr>
            <p:nvPr/>
          </p:nvSpPr>
          <p:spPr bwMode="auto">
            <a:xfrm>
              <a:off x="2635663" y="1426855"/>
              <a:ext cx="690565" cy="745709"/>
            </a:xfrm>
            <a:custGeom>
              <a:avLst/>
              <a:gdLst/>
              <a:ahLst/>
              <a:cxnLst>
                <a:cxn ang="0">
                  <a:pos x="1676" y="1422"/>
                </a:cxn>
                <a:cxn ang="0">
                  <a:pos x="1792" y="1016"/>
                </a:cxn>
                <a:cxn ang="0">
                  <a:pos x="1677" y="610"/>
                </a:cxn>
                <a:cxn ang="0">
                  <a:pos x="1880" y="610"/>
                </a:cxn>
                <a:cxn ang="0">
                  <a:pos x="1880" y="0"/>
                </a:cxn>
                <a:cxn ang="0">
                  <a:pos x="1270" y="0"/>
                </a:cxn>
                <a:cxn ang="0">
                  <a:pos x="1270" y="284"/>
                </a:cxn>
                <a:cxn ang="0">
                  <a:pos x="1018" y="242"/>
                </a:cxn>
                <a:cxn ang="0">
                  <a:pos x="307" y="711"/>
                </a:cxn>
                <a:cxn ang="0">
                  <a:pos x="0" y="711"/>
                </a:cxn>
                <a:cxn ang="0">
                  <a:pos x="0" y="1321"/>
                </a:cxn>
                <a:cxn ang="0">
                  <a:pos x="307" y="1321"/>
                </a:cxn>
                <a:cxn ang="0">
                  <a:pos x="1018" y="1789"/>
                </a:cxn>
                <a:cxn ang="0">
                  <a:pos x="1270" y="1747"/>
                </a:cxn>
                <a:cxn ang="0">
                  <a:pos x="1270" y="2032"/>
                </a:cxn>
                <a:cxn ang="0">
                  <a:pos x="1880" y="2032"/>
                </a:cxn>
                <a:cxn ang="0">
                  <a:pos x="1880" y="1422"/>
                </a:cxn>
                <a:cxn ang="0">
                  <a:pos x="1676" y="1422"/>
                </a:cxn>
                <a:cxn ang="0">
                  <a:pos x="1018" y="1659"/>
                </a:cxn>
                <a:cxn ang="0">
                  <a:pos x="1018" y="1659"/>
                </a:cxn>
                <a:cxn ang="0">
                  <a:pos x="452" y="1321"/>
                </a:cxn>
                <a:cxn ang="0">
                  <a:pos x="610" y="1321"/>
                </a:cxn>
                <a:cxn ang="0">
                  <a:pos x="610" y="711"/>
                </a:cxn>
                <a:cxn ang="0">
                  <a:pos x="452" y="711"/>
                </a:cxn>
                <a:cxn ang="0">
                  <a:pos x="1018" y="372"/>
                </a:cxn>
                <a:cxn ang="0">
                  <a:pos x="1270" y="423"/>
                </a:cxn>
                <a:cxn ang="0">
                  <a:pos x="1270" y="610"/>
                </a:cxn>
                <a:cxn ang="0">
                  <a:pos x="1517" y="610"/>
                </a:cxn>
                <a:cxn ang="0">
                  <a:pos x="1662" y="1016"/>
                </a:cxn>
                <a:cxn ang="0">
                  <a:pos x="1517" y="1422"/>
                </a:cxn>
                <a:cxn ang="0">
                  <a:pos x="1270" y="1422"/>
                </a:cxn>
                <a:cxn ang="0">
                  <a:pos x="1270" y="1608"/>
                </a:cxn>
                <a:cxn ang="0">
                  <a:pos x="1018" y="1659"/>
                </a:cxn>
              </a:cxnLst>
              <a:rect l="0" t="0" r="r" b="b"/>
              <a:pathLst>
                <a:path w="1880" h="2032">
                  <a:moveTo>
                    <a:pt x="1676" y="1422"/>
                  </a:moveTo>
                  <a:cubicBezTo>
                    <a:pt x="1750" y="1304"/>
                    <a:pt x="1792" y="1164"/>
                    <a:pt x="1792" y="1016"/>
                  </a:cubicBezTo>
                  <a:cubicBezTo>
                    <a:pt x="1792" y="867"/>
                    <a:pt x="1750" y="728"/>
                    <a:pt x="1677" y="610"/>
                  </a:cubicBezTo>
                  <a:lnTo>
                    <a:pt x="1880" y="610"/>
                  </a:lnTo>
                  <a:lnTo>
                    <a:pt x="1880" y="0"/>
                  </a:lnTo>
                  <a:lnTo>
                    <a:pt x="1270" y="0"/>
                  </a:lnTo>
                  <a:lnTo>
                    <a:pt x="1270" y="284"/>
                  </a:lnTo>
                  <a:cubicBezTo>
                    <a:pt x="1191" y="257"/>
                    <a:pt x="1106" y="242"/>
                    <a:pt x="1018" y="242"/>
                  </a:cubicBezTo>
                  <a:cubicBezTo>
                    <a:pt x="700" y="242"/>
                    <a:pt x="426" y="435"/>
                    <a:pt x="307" y="711"/>
                  </a:cubicBezTo>
                  <a:lnTo>
                    <a:pt x="0" y="711"/>
                  </a:lnTo>
                  <a:lnTo>
                    <a:pt x="0" y="1321"/>
                  </a:lnTo>
                  <a:lnTo>
                    <a:pt x="307" y="1321"/>
                  </a:lnTo>
                  <a:cubicBezTo>
                    <a:pt x="426" y="1596"/>
                    <a:pt x="700" y="1789"/>
                    <a:pt x="1018" y="1789"/>
                  </a:cubicBezTo>
                  <a:cubicBezTo>
                    <a:pt x="1106" y="1789"/>
                    <a:pt x="1191" y="1774"/>
                    <a:pt x="1270" y="1747"/>
                  </a:cubicBezTo>
                  <a:lnTo>
                    <a:pt x="1270" y="2032"/>
                  </a:lnTo>
                  <a:lnTo>
                    <a:pt x="1880" y="2032"/>
                  </a:lnTo>
                  <a:lnTo>
                    <a:pt x="1880" y="1422"/>
                  </a:lnTo>
                  <a:lnTo>
                    <a:pt x="1676" y="1422"/>
                  </a:lnTo>
                  <a:close/>
                  <a:moveTo>
                    <a:pt x="1018" y="1659"/>
                  </a:moveTo>
                  <a:lnTo>
                    <a:pt x="1018" y="1659"/>
                  </a:lnTo>
                  <a:cubicBezTo>
                    <a:pt x="774" y="1659"/>
                    <a:pt x="560" y="1522"/>
                    <a:pt x="452" y="1321"/>
                  </a:cubicBezTo>
                  <a:lnTo>
                    <a:pt x="610" y="1321"/>
                  </a:lnTo>
                  <a:lnTo>
                    <a:pt x="610" y="711"/>
                  </a:lnTo>
                  <a:lnTo>
                    <a:pt x="452" y="711"/>
                  </a:lnTo>
                  <a:cubicBezTo>
                    <a:pt x="560" y="509"/>
                    <a:pt x="774" y="372"/>
                    <a:pt x="1018" y="372"/>
                  </a:cubicBezTo>
                  <a:cubicBezTo>
                    <a:pt x="1107" y="372"/>
                    <a:pt x="1192" y="390"/>
                    <a:pt x="1270" y="423"/>
                  </a:cubicBezTo>
                  <a:lnTo>
                    <a:pt x="1270" y="610"/>
                  </a:lnTo>
                  <a:lnTo>
                    <a:pt x="1517" y="610"/>
                  </a:lnTo>
                  <a:cubicBezTo>
                    <a:pt x="1608" y="720"/>
                    <a:pt x="1662" y="862"/>
                    <a:pt x="1662" y="1016"/>
                  </a:cubicBezTo>
                  <a:cubicBezTo>
                    <a:pt x="1662" y="1169"/>
                    <a:pt x="1608" y="1311"/>
                    <a:pt x="1517" y="1422"/>
                  </a:cubicBezTo>
                  <a:lnTo>
                    <a:pt x="1270" y="1422"/>
                  </a:lnTo>
                  <a:lnTo>
                    <a:pt x="1270" y="1608"/>
                  </a:lnTo>
                  <a:cubicBezTo>
                    <a:pt x="1192" y="1641"/>
                    <a:pt x="1107" y="1659"/>
                    <a:pt x="1018" y="1659"/>
                  </a:cubicBez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632576" y="1195202"/>
              <a:ext cx="1949568" cy="4824598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4599" y="0"/>
                </a:cxn>
                <a:cxn ang="0">
                  <a:pos x="4776" y="177"/>
                </a:cxn>
                <a:cxn ang="0">
                  <a:pos x="4776" y="10264"/>
                </a:cxn>
                <a:cxn ang="0">
                  <a:pos x="4599" y="10442"/>
                </a:cxn>
                <a:cxn ang="0">
                  <a:pos x="178" y="10442"/>
                </a:cxn>
                <a:cxn ang="0">
                  <a:pos x="0" y="10264"/>
                </a:cxn>
                <a:cxn ang="0">
                  <a:pos x="0" y="177"/>
                </a:cxn>
                <a:cxn ang="0">
                  <a:pos x="178" y="0"/>
                </a:cxn>
              </a:cxnLst>
              <a:rect l="0" t="0" r="r" b="b"/>
              <a:pathLst>
                <a:path w="4776" h="10442">
                  <a:moveTo>
                    <a:pt x="178" y="0"/>
                  </a:moveTo>
                  <a:lnTo>
                    <a:pt x="4599" y="0"/>
                  </a:lnTo>
                  <a:cubicBezTo>
                    <a:pt x="4696" y="0"/>
                    <a:pt x="4776" y="80"/>
                    <a:pt x="4776" y="177"/>
                  </a:cubicBezTo>
                  <a:lnTo>
                    <a:pt x="4776" y="10264"/>
                  </a:lnTo>
                  <a:cubicBezTo>
                    <a:pt x="4776" y="10362"/>
                    <a:pt x="4696" y="10442"/>
                    <a:pt x="4599" y="10442"/>
                  </a:cubicBezTo>
                  <a:lnTo>
                    <a:pt x="178" y="10442"/>
                  </a:lnTo>
                  <a:cubicBezTo>
                    <a:pt x="80" y="10442"/>
                    <a:pt x="0" y="10362"/>
                    <a:pt x="0" y="10264"/>
                  </a:cubicBezTo>
                  <a:lnTo>
                    <a:pt x="0" y="177"/>
                  </a:lnTo>
                  <a:cubicBezTo>
                    <a:pt x="0" y="80"/>
                    <a:pt x="80" y="0"/>
                    <a:pt x="178" y="0"/>
                  </a:cubicBez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4699418" y="1553548"/>
              <a:ext cx="963729" cy="619016"/>
            </a:xfrm>
            <a:custGeom>
              <a:avLst/>
              <a:gdLst/>
              <a:ahLst/>
              <a:cxnLst>
                <a:cxn ang="0">
                  <a:pos x="1543" y="0"/>
                </a:cxn>
                <a:cxn ang="0">
                  <a:pos x="1386" y="18"/>
                </a:cxn>
                <a:cxn ang="0">
                  <a:pos x="1702" y="744"/>
                </a:cxn>
                <a:cxn ang="0">
                  <a:pos x="1963" y="744"/>
                </a:cxn>
                <a:cxn ang="0">
                  <a:pos x="1576" y="1129"/>
                </a:cxn>
                <a:cxn ang="0">
                  <a:pos x="1148" y="764"/>
                </a:cxn>
                <a:cxn ang="0">
                  <a:pos x="1403" y="764"/>
                </a:cxn>
                <a:cxn ang="0">
                  <a:pos x="1028" y="128"/>
                </a:cxn>
                <a:cxn ang="0">
                  <a:pos x="698" y="45"/>
                </a:cxn>
                <a:cxn ang="0">
                  <a:pos x="0" y="743"/>
                </a:cxn>
                <a:cxn ang="0">
                  <a:pos x="698" y="1442"/>
                </a:cxn>
                <a:cxn ang="0">
                  <a:pos x="857" y="1424"/>
                </a:cxn>
                <a:cxn ang="0">
                  <a:pos x="548" y="704"/>
                </a:cxn>
                <a:cxn ang="0">
                  <a:pos x="286" y="704"/>
                </a:cxn>
                <a:cxn ang="0">
                  <a:pos x="674" y="320"/>
                </a:cxn>
                <a:cxn ang="0">
                  <a:pos x="1102" y="685"/>
                </a:cxn>
                <a:cxn ang="0">
                  <a:pos x="847" y="685"/>
                </a:cxn>
                <a:cxn ang="0">
                  <a:pos x="1200" y="1307"/>
                </a:cxn>
                <a:cxn ang="0">
                  <a:pos x="1543" y="1397"/>
                </a:cxn>
                <a:cxn ang="0">
                  <a:pos x="2242" y="699"/>
                </a:cxn>
                <a:cxn ang="0">
                  <a:pos x="1543" y="0"/>
                </a:cxn>
              </a:cxnLst>
              <a:rect l="0" t="0" r="r" b="b"/>
              <a:pathLst>
                <a:path w="2242" h="1442">
                  <a:moveTo>
                    <a:pt x="1543" y="0"/>
                  </a:moveTo>
                  <a:cubicBezTo>
                    <a:pt x="1489" y="0"/>
                    <a:pt x="1436" y="6"/>
                    <a:pt x="1386" y="18"/>
                  </a:cubicBezTo>
                  <a:cubicBezTo>
                    <a:pt x="1746" y="354"/>
                    <a:pt x="1702" y="744"/>
                    <a:pt x="1702" y="744"/>
                  </a:cubicBezTo>
                  <a:lnTo>
                    <a:pt x="1963" y="744"/>
                  </a:lnTo>
                  <a:lnTo>
                    <a:pt x="1576" y="1129"/>
                  </a:lnTo>
                  <a:lnTo>
                    <a:pt x="1148" y="764"/>
                  </a:lnTo>
                  <a:lnTo>
                    <a:pt x="1403" y="764"/>
                  </a:lnTo>
                  <a:cubicBezTo>
                    <a:pt x="1431" y="458"/>
                    <a:pt x="1234" y="255"/>
                    <a:pt x="1028" y="128"/>
                  </a:cubicBezTo>
                  <a:cubicBezTo>
                    <a:pt x="929" y="75"/>
                    <a:pt x="817" y="45"/>
                    <a:pt x="698" y="45"/>
                  </a:cubicBezTo>
                  <a:cubicBezTo>
                    <a:pt x="312" y="45"/>
                    <a:pt x="0" y="358"/>
                    <a:pt x="0" y="743"/>
                  </a:cubicBezTo>
                  <a:cubicBezTo>
                    <a:pt x="0" y="1129"/>
                    <a:pt x="312" y="1442"/>
                    <a:pt x="698" y="1442"/>
                  </a:cubicBezTo>
                  <a:cubicBezTo>
                    <a:pt x="753" y="1442"/>
                    <a:pt x="806" y="1436"/>
                    <a:pt x="857" y="1424"/>
                  </a:cubicBezTo>
                  <a:cubicBezTo>
                    <a:pt x="504" y="1089"/>
                    <a:pt x="548" y="704"/>
                    <a:pt x="548" y="704"/>
                  </a:cubicBezTo>
                  <a:lnTo>
                    <a:pt x="286" y="704"/>
                  </a:lnTo>
                  <a:lnTo>
                    <a:pt x="674" y="320"/>
                  </a:lnTo>
                  <a:lnTo>
                    <a:pt x="1102" y="685"/>
                  </a:lnTo>
                  <a:lnTo>
                    <a:pt x="847" y="685"/>
                  </a:lnTo>
                  <a:cubicBezTo>
                    <a:pt x="820" y="980"/>
                    <a:pt x="1002" y="1179"/>
                    <a:pt x="1200" y="1307"/>
                  </a:cubicBezTo>
                  <a:cubicBezTo>
                    <a:pt x="1301" y="1364"/>
                    <a:pt x="1418" y="1397"/>
                    <a:pt x="1543" y="1397"/>
                  </a:cubicBezTo>
                  <a:cubicBezTo>
                    <a:pt x="1929" y="1397"/>
                    <a:pt x="2242" y="1084"/>
                    <a:pt x="2242" y="699"/>
                  </a:cubicBezTo>
                  <a:cubicBezTo>
                    <a:pt x="2242" y="313"/>
                    <a:pt x="1929" y="0"/>
                    <a:pt x="1543" y="0"/>
                  </a:cubicBezTo>
                  <a:close/>
                </a:path>
              </a:pathLst>
            </a:custGeom>
            <a:solidFill>
              <a:srgbClr val="AAAA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704689" y="1195202"/>
              <a:ext cx="1949568" cy="4824598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4599" y="0"/>
                </a:cxn>
                <a:cxn ang="0">
                  <a:pos x="4776" y="177"/>
                </a:cxn>
                <a:cxn ang="0">
                  <a:pos x="4776" y="10264"/>
                </a:cxn>
                <a:cxn ang="0">
                  <a:pos x="4599" y="10442"/>
                </a:cxn>
                <a:cxn ang="0">
                  <a:pos x="178" y="10442"/>
                </a:cxn>
                <a:cxn ang="0">
                  <a:pos x="0" y="10264"/>
                </a:cxn>
                <a:cxn ang="0">
                  <a:pos x="0" y="177"/>
                </a:cxn>
                <a:cxn ang="0">
                  <a:pos x="178" y="0"/>
                </a:cxn>
              </a:cxnLst>
              <a:rect l="0" t="0" r="r" b="b"/>
              <a:pathLst>
                <a:path w="4776" h="10442">
                  <a:moveTo>
                    <a:pt x="178" y="0"/>
                  </a:moveTo>
                  <a:lnTo>
                    <a:pt x="4599" y="0"/>
                  </a:lnTo>
                  <a:cubicBezTo>
                    <a:pt x="4696" y="0"/>
                    <a:pt x="4776" y="80"/>
                    <a:pt x="4776" y="177"/>
                  </a:cubicBezTo>
                  <a:lnTo>
                    <a:pt x="4776" y="10264"/>
                  </a:lnTo>
                  <a:cubicBezTo>
                    <a:pt x="4776" y="10362"/>
                    <a:pt x="4696" y="10442"/>
                    <a:pt x="4599" y="10442"/>
                  </a:cubicBezTo>
                  <a:lnTo>
                    <a:pt x="178" y="10442"/>
                  </a:lnTo>
                  <a:cubicBezTo>
                    <a:pt x="80" y="10442"/>
                    <a:pt x="0" y="10362"/>
                    <a:pt x="0" y="10264"/>
                  </a:cubicBezTo>
                  <a:lnTo>
                    <a:pt x="0" y="177"/>
                  </a:lnTo>
                  <a:cubicBezTo>
                    <a:pt x="0" y="80"/>
                    <a:pt x="80" y="0"/>
                    <a:pt x="178" y="0"/>
                  </a:cubicBezTo>
                  <a:close/>
                </a:path>
              </a:pathLst>
            </a:custGeom>
            <a:solidFill>
              <a:srgbClr val="F2A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Freeform 36"/>
            <p:cNvSpPr>
              <a:spLocks/>
            </p:cNvSpPr>
            <p:nvPr/>
          </p:nvSpPr>
          <p:spPr bwMode="auto">
            <a:xfrm>
              <a:off x="6809130" y="1484552"/>
              <a:ext cx="1023198" cy="688012"/>
            </a:xfrm>
            <a:custGeom>
              <a:avLst/>
              <a:gdLst/>
              <a:ahLst/>
              <a:cxnLst>
                <a:cxn ang="0">
                  <a:pos x="0" y="1544"/>
                </a:cxn>
                <a:cxn ang="0">
                  <a:pos x="592" y="1006"/>
                </a:cxn>
                <a:cxn ang="0">
                  <a:pos x="1547" y="1008"/>
                </a:cxn>
                <a:cxn ang="0">
                  <a:pos x="1457" y="1353"/>
                </a:cxn>
                <a:cxn ang="0">
                  <a:pos x="1744" y="1125"/>
                </a:cxn>
                <a:cxn ang="0">
                  <a:pos x="2038" y="1319"/>
                </a:cxn>
                <a:cxn ang="0">
                  <a:pos x="1916" y="990"/>
                </a:cxn>
                <a:cxn ang="0">
                  <a:pos x="2179" y="767"/>
                </a:cxn>
                <a:cxn ang="0">
                  <a:pos x="1834" y="767"/>
                </a:cxn>
                <a:cxn ang="0">
                  <a:pos x="1685" y="446"/>
                </a:cxn>
                <a:cxn ang="0">
                  <a:pos x="1600" y="775"/>
                </a:cxn>
                <a:cxn ang="0">
                  <a:pos x="759" y="918"/>
                </a:cxn>
                <a:cxn ang="0">
                  <a:pos x="1489" y="645"/>
                </a:cxn>
                <a:cxn ang="0">
                  <a:pos x="1656" y="0"/>
                </a:cxn>
                <a:cxn ang="0">
                  <a:pos x="1913" y="621"/>
                </a:cxn>
                <a:cxn ang="0">
                  <a:pos x="2572" y="621"/>
                </a:cxn>
                <a:cxn ang="0">
                  <a:pos x="2086" y="1027"/>
                </a:cxn>
                <a:cxn ang="0">
                  <a:pos x="2274" y="1696"/>
                </a:cxn>
                <a:cxn ang="0">
                  <a:pos x="1752" y="1298"/>
                </a:cxn>
                <a:cxn ang="0">
                  <a:pos x="1226" y="1733"/>
                </a:cxn>
                <a:cxn ang="0">
                  <a:pos x="1383" y="1093"/>
                </a:cxn>
                <a:cxn ang="0">
                  <a:pos x="0" y="1544"/>
                </a:cxn>
              </a:cxnLst>
              <a:rect l="0" t="0" r="r" b="b"/>
              <a:pathLst>
                <a:path w="2572" h="1733">
                  <a:moveTo>
                    <a:pt x="0" y="1544"/>
                  </a:moveTo>
                  <a:cubicBezTo>
                    <a:pt x="0" y="1544"/>
                    <a:pt x="180" y="1114"/>
                    <a:pt x="592" y="1006"/>
                  </a:cubicBezTo>
                  <a:cubicBezTo>
                    <a:pt x="1003" y="897"/>
                    <a:pt x="1308" y="923"/>
                    <a:pt x="1547" y="1008"/>
                  </a:cubicBezTo>
                  <a:lnTo>
                    <a:pt x="1457" y="1353"/>
                  </a:lnTo>
                  <a:lnTo>
                    <a:pt x="1744" y="1125"/>
                  </a:lnTo>
                  <a:lnTo>
                    <a:pt x="2038" y="1319"/>
                  </a:lnTo>
                  <a:lnTo>
                    <a:pt x="1916" y="990"/>
                  </a:lnTo>
                  <a:lnTo>
                    <a:pt x="2179" y="767"/>
                  </a:lnTo>
                  <a:lnTo>
                    <a:pt x="1834" y="767"/>
                  </a:lnTo>
                  <a:lnTo>
                    <a:pt x="1685" y="446"/>
                  </a:lnTo>
                  <a:lnTo>
                    <a:pt x="1600" y="775"/>
                  </a:lnTo>
                  <a:cubicBezTo>
                    <a:pt x="1600" y="775"/>
                    <a:pt x="950" y="788"/>
                    <a:pt x="759" y="918"/>
                  </a:cubicBezTo>
                  <a:cubicBezTo>
                    <a:pt x="759" y="918"/>
                    <a:pt x="966" y="639"/>
                    <a:pt x="1489" y="645"/>
                  </a:cubicBezTo>
                  <a:lnTo>
                    <a:pt x="1656" y="0"/>
                  </a:lnTo>
                  <a:lnTo>
                    <a:pt x="1913" y="621"/>
                  </a:lnTo>
                  <a:lnTo>
                    <a:pt x="2572" y="621"/>
                  </a:lnTo>
                  <a:lnTo>
                    <a:pt x="2086" y="1027"/>
                  </a:lnTo>
                  <a:cubicBezTo>
                    <a:pt x="2086" y="1027"/>
                    <a:pt x="2298" y="1521"/>
                    <a:pt x="2274" y="1696"/>
                  </a:cubicBezTo>
                  <a:cubicBezTo>
                    <a:pt x="2274" y="1696"/>
                    <a:pt x="1964" y="1385"/>
                    <a:pt x="1752" y="1298"/>
                  </a:cubicBezTo>
                  <a:lnTo>
                    <a:pt x="1226" y="1733"/>
                  </a:lnTo>
                  <a:lnTo>
                    <a:pt x="1383" y="1093"/>
                  </a:lnTo>
                  <a:cubicBezTo>
                    <a:pt x="1383" y="1093"/>
                    <a:pt x="475" y="868"/>
                    <a:pt x="0" y="1544"/>
                  </a:cubicBez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128" y="235180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+mn-lt"/>
                  <a:ea typeface="MingLiU_HKSCS-ExtB" pitchFamily="18" charset="-120"/>
                </a:rPr>
                <a:t>Show Trends</a:t>
              </a:r>
              <a:endParaRPr lang="en-US" sz="1800" b="1" dirty="0">
                <a:solidFill>
                  <a:schemeClr val="tx2"/>
                </a:solidFill>
                <a:latin typeface="+mn-lt"/>
                <a:ea typeface="MingLiU_HKSCS-ExtB" pitchFamily="18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128" y="2753527"/>
              <a:ext cx="1828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First and foremost, a metric is a time series representation of  a value.  </a:t>
              </a:r>
            </a:p>
            <a:p>
              <a:endParaRPr lang="en-US" sz="1400" dirty="0">
                <a:solidFill>
                  <a:schemeClr val="tx2"/>
                </a:solidFill>
                <a:latin typeface="+mn-lt"/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Is it going up, down, or flat?   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14884" y="2753527"/>
              <a:ext cx="182880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Is this metric outside it’s norm?  </a:t>
              </a:r>
            </a:p>
            <a:p>
              <a:endParaRPr lang="en-US" sz="1400" dirty="0">
                <a:solidFill>
                  <a:schemeClr val="tx2"/>
                </a:solidFill>
                <a:latin typeface="+mn-lt"/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Keeping track of a value against known cyclic variance can give important insight,  </a:t>
              </a:r>
            </a:p>
            <a:p>
              <a:endParaRPr lang="en-US" sz="1400" dirty="0">
                <a:solidFill>
                  <a:schemeClr val="tx2"/>
                </a:solidFill>
                <a:latin typeface="+mn-lt"/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Are more people  viewing my travel site because of the holiday or my ad campaign?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14884" y="235180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+mn-lt"/>
                  <a:ea typeface="MingLiU_HKSCS-ExtB" pitchFamily="18" charset="-120"/>
                </a:rPr>
                <a:t>Baseline</a:t>
              </a:r>
              <a:endParaRPr lang="en-US" sz="1800" b="1" dirty="0">
                <a:solidFill>
                  <a:schemeClr val="tx2"/>
                </a:solidFill>
                <a:latin typeface="+mn-lt"/>
                <a:ea typeface="MingLiU_HKSCS-ExtB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92960" y="2753527"/>
              <a:ext cx="1828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Store the average, min, max, mean, sum, standard deviation and sum of squares, or store every discreet observation.</a:t>
              </a:r>
            </a:p>
            <a:p>
              <a:endParaRPr lang="en-US" sz="1400" dirty="0">
                <a:latin typeface="+mn-lt"/>
              </a:endParaRPr>
            </a:p>
            <a:p>
              <a:r>
                <a:rPr lang="en-US" sz="1400" dirty="0" smtClean="0">
                  <a:latin typeface="+mn-lt"/>
                </a:rPr>
                <a:t>More values means more disk and more CPU to process the values.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2960" y="235180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  <a:ea typeface="MingLiU_HKSCS-ExtB" pitchFamily="18" charset="-120"/>
                </a:rPr>
                <a:t>Compression</a:t>
              </a:r>
              <a:endParaRPr lang="en-US" sz="1800" b="1" dirty="0">
                <a:latin typeface="+mn-lt"/>
                <a:ea typeface="MingLiU_HKSCS-ExtB" pitchFamily="18" charset="-12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5073" y="2753527"/>
              <a:ext cx="1828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When the value goes over or under a set limit, it is crossing a threshold. </a:t>
              </a:r>
            </a:p>
            <a:p>
              <a:endParaRPr lang="en-US" sz="1400" dirty="0">
                <a:solidFill>
                  <a:schemeClr val="tx2"/>
                </a:solidFill>
                <a:latin typeface="+mn-lt"/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CPU Utilization over 90%?  Call IT!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65073" y="235180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+mn-lt"/>
                  <a:ea typeface="MingLiU_HKSCS-ExtB" pitchFamily="18" charset="-120"/>
                </a:rPr>
                <a:t>Thresholds</a:t>
              </a:r>
              <a:endParaRPr lang="en-US" sz="1800" b="1" dirty="0">
                <a:solidFill>
                  <a:schemeClr val="tx2"/>
                </a:solidFill>
                <a:latin typeface="+mn-lt"/>
                <a:ea typeface="MingLiU_HKSCS-ExtB" pitchFamily="18" charset="-12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50128" y="5832007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14884" y="5832007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92960" y="5832007"/>
              <a:ext cx="1828800" cy="0"/>
            </a:xfrm>
            <a:prstGeom prst="line">
              <a:avLst/>
            </a:prstGeom>
            <a:ln w="9525">
              <a:solidFill>
                <a:srgbClr val="AAAA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65073" y="5832007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0128" y="2721141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14884" y="2721141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92960" y="2721141"/>
              <a:ext cx="1828800" cy="0"/>
            </a:xfrm>
            <a:prstGeom prst="line">
              <a:avLst/>
            </a:prstGeom>
            <a:ln w="9525">
              <a:solidFill>
                <a:srgbClr val="AAAA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65073" y="2721141"/>
              <a:ext cx="1828800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36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Granularity is Important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449173"/>
              </p:ext>
            </p:extLst>
          </p:nvPr>
        </p:nvGraphicFramePr>
        <p:xfrm>
          <a:off x="457200" y="1279525"/>
          <a:ext cx="813816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810404"/>
              </p:ext>
            </p:extLst>
          </p:nvPr>
        </p:nvGraphicFramePr>
        <p:xfrm>
          <a:off x="425669" y="3766317"/>
          <a:ext cx="813816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8452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707886"/>
          </a:xfrm>
        </p:spPr>
        <p:txBody>
          <a:bodyPr/>
          <a:lstStyle/>
          <a:p>
            <a:r>
              <a:rPr lang="en-US" dirty="0" smtClean="0"/>
              <a:t>Find the true variance from the norm</a:t>
            </a:r>
          </a:p>
          <a:p>
            <a:r>
              <a:rPr lang="en-US" dirty="0" smtClean="0"/>
              <a:t>More powerful than simple trending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752850"/>
            <a:ext cx="79121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1014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and Rollup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7763934"/>
              </p:ext>
            </p:extLst>
          </p:nvPr>
        </p:nvGraphicFramePr>
        <p:xfrm>
          <a:off x="457487" y="1571972"/>
          <a:ext cx="8229025" cy="3756696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1175575"/>
                <a:gridCol w="1175575"/>
                <a:gridCol w="1175575"/>
                <a:gridCol w="1175575"/>
                <a:gridCol w="1175575"/>
                <a:gridCol w="1175575"/>
                <a:gridCol w="1175575"/>
              </a:tblGrid>
              <a:tr h="626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Average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Stdev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Sumsq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b"/>
                </a:tc>
              </a:tr>
              <a:tr h="62611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565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141.25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209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59.37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93907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</a:tr>
              <a:tr h="62611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1540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385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291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494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75.52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615714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</a:tr>
              <a:tr h="62611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3492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698.4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571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808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85.40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2475282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</a:tr>
              <a:tr h="62611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3988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997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888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1082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74.13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3998022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</a:tr>
              <a:tr h="62611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9585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563.82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>
                          <a:effectLst/>
                        </a:rPr>
                        <a:t>1082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 smtClean="0">
                          <a:effectLst/>
                        </a:rPr>
                        <a:t>323.46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2000" u="none" strike="noStrike" dirty="0">
                          <a:effectLst/>
                        </a:rPr>
                        <a:t>7182925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2" marR="8682" marT="901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1527" y="5680106"/>
            <a:ext cx="650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latin typeface="+mn-lt"/>
              </a:rPr>
              <a:t>STDEV Total = SQRT ((SUMSQ – AVG* SUM)/COUNT)</a:t>
            </a:r>
            <a:endParaRPr lang="en-US" sz="2000" b="1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76" y="882869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925641"/>
            <a:ext cx="761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Compress values into sample sets, those can be rolled up again without loosing important detail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302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Metrics must be </a:t>
            </a:r>
            <a:r>
              <a:rPr lang="en-US" dirty="0" err="1" smtClean="0"/>
              <a:t>aggregable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and Rollup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864409"/>
          </a:xfrm>
        </p:spPr>
        <p:txBody>
          <a:bodyPr/>
          <a:lstStyle/>
          <a:p>
            <a:r>
              <a:rPr lang="en-US" dirty="0" smtClean="0"/>
              <a:t>What’s the average of:</a:t>
            </a:r>
          </a:p>
          <a:p>
            <a:pPr lvl="1"/>
            <a:r>
              <a:rPr lang="en-US" dirty="0" smtClean="0"/>
              <a:t>20%, 50%, 80%, 30%</a:t>
            </a:r>
          </a:p>
          <a:p>
            <a:r>
              <a:rPr lang="en-US" dirty="0" smtClean="0"/>
              <a:t>If it is CPU Utilization, it’s 45%  (.2+.5+.8+.3)/4 = .45</a:t>
            </a:r>
          </a:p>
          <a:p>
            <a:endParaRPr lang="en-US" dirty="0"/>
          </a:p>
          <a:p>
            <a:r>
              <a:rPr lang="en-US" dirty="0" smtClean="0"/>
              <a:t>If it’s “Percent of a time period to transfer 100kb” you have to use the harmonic mean:</a:t>
            </a:r>
          </a:p>
          <a:p>
            <a:r>
              <a:rPr lang="en-US" dirty="0" smtClean="0"/>
              <a:t>4 / (1/.2 + 1/.5 + 1/.8 + 1/.3) = .345324</a:t>
            </a:r>
          </a:p>
          <a:p>
            <a:endParaRPr lang="en-US" dirty="0" smtClean="0"/>
          </a:p>
          <a:p>
            <a:r>
              <a:rPr lang="en-US" dirty="0" smtClean="0"/>
              <a:t>Another example </a:t>
            </a:r>
            <a:r>
              <a:rPr lang="en-US" dirty="0"/>
              <a:t>is speed:  </a:t>
            </a:r>
          </a:p>
          <a:p>
            <a:r>
              <a:rPr lang="en-US" dirty="0"/>
              <a:t>40 km/h for 5 km, 60 km/h for 5 km – average speed is 48 km/h</a:t>
            </a:r>
          </a:p>
          <a:p>
            <a:r>
              <a:rPr lang="en-US" dirty="0" smtClean="0"/>
              <a:t>Lesson </a:t>
            </a:r>
          </a:p>
          <a:p>
            <a:pPr lvl="1"/>
            <a:r>
              <a:rPr lang="en-US" dirty="0" smtClean="0"/>
              <a:t>express rates as counts per second not seconds per task.</a:t>
            </a:r>
          </a:p>
          <a:p>
            <a:pPr lvl="1"/>
            <a:r>
              <a:rPr lang="en-US" dirty="0" smtClean="0"/>
              <a:t>Avoid ratios as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85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4x3_Template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_Background_Master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B7295A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Dell_4x3_Template</Template>
  <TotalTime>928</TotalTime>
  <Words>760</Words>
  <Application>Microsoft Office PowerPoint</Application>
  <PresentationFormat>On-screen Show (4:3)</PresentationFormat>
  <Paragraphs>189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MingLiU_HKSCS-ExtB</vt:lpstr>
      <vt:lpstr>Museo For Dell 300</vt:lpstr>
      <vt:lpstr>Trebuchet MS</vt:lpstr>
      <vt:lpstr>Museo Sans For Dell</vt:lpstr>
      <vt:lpstr>Museo For Dell</vt:lpstr>
      <vt:lpstr>Calibri</vt:lpstr>
      <vt:lpstr>Wingdings</vt:lpstr>
      <vt:lpstr>Arial Black</vt:lpstr>
      <vt:lpstr>Dell_4x3_Template</vt:lpstr>
      <vt:lpstr>Blue_Background_Master</vt:lpstr>
      <vt:lpstr>Metrics</vt:lpstr>
      <vt:lpstr>About me 自我介绍 </vt:lpstr>
      <vt:lpstr>What we’re going to cover today 今日要点</vt:lpstr>
      <vt:lpstr>Why Metrics?</vt:lpstr>
      <vt:lpstr>Key reasons for using metrics</vt:lpstr>
      <vt:lpstr>Showing Trends</vt:lpstr>
      <vt:lpstr>Baselining</vt:lpstr>
      <vt:lpstr>Compression and Rollup</vt:lpstr>
      <vt:lpstr>Compression and Rollup</vt:lpstr>
      <vt:lpstr>Thresholds</vt:lpstr>
      <vt:lpstr>What metrics should you collect? </vt:lpstr>
      <vt:lpstr>Metric Types</vt:lpstr>
      <vt:lpstr>Performance and Throughput</vt:lpstr>
      <vt:lpstr>Availability and Capacity</vt:lpstr>
      <vt:lpstr>Business Value</vt:lpstr>
      <vt:lpstr>Sampled Versus Measured</vt:lpstr>
      <vt:lpstr>Sampled Versus Measured</vt:lpstr>
      <vt:lpstr>Slices of Data</vt:lpstr>
      <vt:lpstr>Slices of Data</vt:lpstr>
      <vt:lpstr>How to display and use metrics </vt:lpstr>
      <vt:lpstr>Time Plot</vt:lpstr>
      <vt:lpstr>Sparklines</vt:lpstr>
      <vt:lpstr>Sparkline Overload!</vt:lpstr>
      <vt:lpstr>Bar Charts</vt:lpstr>
      <vt:lpstr>Area Chart</vt:lpstr>
      <vt:lpstr>Spinners and Gauges</vt:lpstr>
      <vt:lpstr>Dashboards</vt:lpstr>
      <vt:lpstr>Discreet and structured data</vt:lpstr>
      <vt:lpstr>Structured Data</vt:lpstr>
      <vt:lpstr>Structured Data</vt:lpstr>
      <vt:lpstr>Structured Data (cont)</vt:lpstr>
      <vt:lpstr>Discreet Data</vt:lpstr>
      <vt:lpstr>Discreet Data</vt:lpstr>
      <vt:lpstr>Discreet Data</vt:lpstr>
      <vt:lpstr>Discreet Data</vt:lpstr>
      <vt:lpstr>What we covered 今日要点总结</vt:lpstr>
      <vt:lpstr>Thank you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Administrator</dc:creator>
  <cp:lastModifiedBy>Administrator</cp:lastModifiedBy>
  <cp:revision>42</cp:revision>
  <cp:lastPrinted>2000-07-17T22:36:56Z</cp:lastPrinted>
  <dcterms:created xsi:type="dcterms:W3CDTF">2013-09-09T10:10:31Z</dcterms:created>
  <dcterms:modified xsi:type="dcterms:W3CDTF">2013-09-10T01:38:47Z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</Properties>
</file>