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3" r:id="rId5"/>
    <p:sldId id="261" r:id="rId6"/>
    <p:sldId id="262"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7/12/2023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7/12/2023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Chirag kapadiya</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1" name="Rectangle 17">
            <a:extLst>
              <a:ext uri="{FF2B5EF4-FFF2-40B4-BE49-F238E27FC236}">
                <a16:creationId xmlns:a16="http://schemas.microsoft.com/office/drawing/2014/main" id="{2746F147-6900-DD69-53F2-08F940E36414}"/>
              </a:ext>
            </a:extLst>
          </p:cNvPr>
          <p:cNvSpPr>
            <a:spLocks noGrp="1" noChangeArrowheads="1"/>
          </p:cNvSpPr>
          <p:nvPr>
            <p:ph type="ctrTitle"/>
          </p:nvPr>
        </p:nvSpPr>
        <p:spPr bwMode="auto">
          <a:xfrm>
            <a:off x="5427754" y="1750112"/>
            <a:ext cx="5492209"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chemeClr val="tx1"/>
                </a:solidFill>
                <a:effectLst/>
                <a:latin typeface="Arial" panose="020B0604020202020204" pitchFamily="34" charset="0"/>
              </a:rPr>
              <a:t>Low Level Document </a:t>
            </a:r>
            <a:br>
              <a:rPr kumimoji="0" lang="en-US" altLang="en-US" sz="4400" b="0" i="0" u="none" strike="noStrike" cap="none" normalizeH="0" baseline="0" dirty="0">
                <a:ln>
                  <a:noFill/>
                </a:ln>
                <a:solidFill>
                  <a:schemeClr val="tx1"/>
                </a:solidFill>
                <a:effectLst/>
                <a:latin typeface="Arial" panose="020B0604020202020204" pitchFamily="34" charset="0"/>
              </a:rPr>
            </a:br>
            <a:r>
              <a:rPr kumimoji="0" lang="en-US" altLang="en-US" sz="4400" b="0" i="0" u="none" strike="noStrike" cap="none" normalizeH="0" baseline="0" dirty="0">
                <a:ln>
                  <a:noFill/>
                </a:ln>
                <a:solidFill>
                  <a:schemeClr val="tx1"/>
                </a:solidFill>
                <a:effectLst/>
                <a:latin typeface="Arial" panose="020B0604020202020204" pitchFamily="34" charset="0"/>
              </a:rPr>
              <a:t>(LLD)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F6686EE-6240-94F3-F524-2B7E367D5A51}"/>
              </a:ext>
            </a:extLst>
          </p:cNvPr>
          <p:cNvSpPr/>
          <p:nvPr/>
        </p:nvSpPr>
        <p:spPr>
          <a:xfrm>
            <a:off x="1465693" y="1878452"/>
            <a:ext cx="1712184" cy="14507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i="0" dirty="0">
                <a:solidFill>
                  <a:srgbClr val="000000"/>
                </a:solidFill>
                <a:effectLst/>
                <a:latin typeface="Arial-Bold-Identity-H"/>
              </a:rPr>
              <a:t>Problem Statement</a:t>
            </a:r>
            <a:r>
              <a:rPr lang="en-IN" sz="2000" dirty="0"/>
              <a:t> </a:t>
            </a:r>
            <a:endParaRPr lang="en-US" sz="2000" dirty="0"/>
          </a:p>
        </p:txBody>
      </p:sp>
      <p:sp>
        <p:nvSpPr>
          <p:cNvPr id="5" name="Rectangle: Rounded Corners 4">
            <a:extLst>
              <a:ext uri="{FF2B5EF4-FFF2-40B4-BE49-F238E27FC236}">
                <a16:creationId xmlns:a16="http://schemas.microsoft.com/office/drawing/2014/main" id="{2A148FE2-44CD-5465-8104-230204E76F00}"/>
              </a:ext>
            </a:extLst>
          </p:cNvPr>
          <p:cNvSpPr/>
          <p:nvPr/>
        </p:nvSpPr>
        <p:spPr>
          <a:xfrm>
            <a:off x="3177876" y="2836676"/>
            <a:ext cx="1712183" cy="14507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Hypothesis</a:t>
            </a:r>
          </a:p>
        </p:txBody>
      </p:sp>
      <p:sp>
        <p:nvSpPr>
          <p:cNvPr id="6" name="Rectangle: Rounded Corners 5">
            <a:extLst>
              <a:ext uri="{FF2B5EF4-FFF2-40B4-BE49-F238E27FC236}">
                <a16:creationId xmlns:a16="http://schemas.microsoft.com/office/drawing/2014/main" id="{9068A025-AC9B-14BE-261E-90B349D39D30}"/>
              </a:ext>
            </a:extLst>
          </p:cNvPr>
          <p:cNvSpPr/>
          <p:nvPr/>
        </p:nvSpPr>
        <p:spPr>
          <a:xfrm>
            <a:off x="4897670" y="3879014"/>
            <a:ext cx="1712182" cy="14507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Hypothesis Conclusion</a:t>
            </a:r>
          </a:p>
        </p:txBody>
      </p:sp>
      <p:sp>
        <p:nvSpPr>
          <p:cNvPr id="7" name="Rectangle: Rounded Corners 6">
            <a:extLst>
              <a:ext uri="{FF2B5EF4-FFF2-40B4-BE49-F238E27FC236}">
                <a16:creationId xmlns:a16="http://schemas.microsoft.com/office/drawing/2014/main" id="{730424AA-01BE-4431-A0ED-C861CB0971FB}"/>
              </a:ext>
            </a:extLst>
          </p:cNvPr>
          <p:cNvSpPr/>
          <p:nvPr/>
        </p:nvSpPr>
        <p:spPr>
          <a:xfrm>
            <a:off x="6611507" y="4821307"/>
            <a:ext cx="1712182" cy="14507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Primary goals</a:t>
            </a:r>
          </a:p>
        </p:txBody>
      </p:sp>
      <p:sp>
        <p:nvSpPr>
          <p:cNvPr id="8" name="Title 7">
            <a:extLst>
              <a:ext uri="{FF2B5EF4-FFF2-40B4-BE49-F238E27FC236}">
                <a16:creationId xmlns:a16="http://schemas.microsoft.com/office/drawing/2014/main" id="{5D2FAD43-435D-7468-EF62-AF8A5B64EAC2}"/>
              </a:ext>
            </a:extLst>
          </p:cNvPr>
          <p:cNvSpPr>
            <a:spLocks noGrp="1"/>
          </p:cNvSpPr>
          <p:nvPr>
            <p:ph type="title"/>
          </p:nvPr>
        </p:nvSpPr>
        <p:spPr>
          <a:xfrm>
            <a:off x="0" y="287338"/>
            <a:ext cx="12192000" cy="998123"/>
          </a:xfrm>
          <a:prstGeom prst="round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Agenda</a:t>
            </a:r>
            <a:endParaRPr lang="en-IN" dirty="0"/>
          </a:p>
        </p:txBody>
      </p:sp>
      <p:sp>
        <p:nvSpPr>
          <p:cNvPr id="10" name="Rectangle: Rounded Corners 9">
            <a:extLst>
              <a:ext uri="{FF2B5EF4-FFF2-40B4-BE49-F238E27FC236}">
                <a16:creationId xmlns:a16="http://schemas.microsoft.com/office/drawing/2014/main" id="{48513813-DD60-CE79-7D79-21593F1ABE7C}"/>
              </a:ext>
            </a:extLst>
          </p:cNvPr>
          <p:cNvSpPr/>
          <p:nvPr/>
        </p:nvSpPr>
        <p:spPr>
          <a:xfrm>
            <a:off x="1987826" y="3306285"/>
            <a:ext cx="1241740" cy="677592"/>
          </a:xfrm>
          <a:prstGeom prst="round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5849CF3F-6300-C639-FC05-4A778053CAFC}"/>
              </a:ext>
            </a:extLst>
          </p:cNvPr>
          <p:cNvSpPr/>
          <p:nvPr/>
        </p:nvSpPr>
        <p:spPr>
          <a:xfrm>
            <a:off x="5426773" y="5271528"/>
            <a:ext cx="1190690" cy="592323"/>
          </a:xfrm>
          <a:prstGeom prst="round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37FB2C87-5E81-DFA4-987E-5C5F5E407D59}"/>
              </a:ext>
            </a:extLst>
          </p:cNvPr>
          <p:cNvSpPr/>
          <p:nvPr/>
        </p:nvSpPr>
        <p:spPr>
          <a:xfrm>
            <a:off x="3697357" y="4160804"/>
            <a:ext cx="1202306" cy="592323"/>
          </a:xfrm>
          <a:prstGeom prst="round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7FB692FC-3984-37C4-406F-032A64CF6BB8}"/>
              </a:ext>
            </a:extLst>
          </p:cNvPr>
          <p:cNvSpPr/>
          <p:nvPr/>
        </p:nvSpPr>
        <p:spPr>
          <a:xfrm>
            <a:off x="5832281" y="2063290"/>
            <a:ext cx="1965961" cy="1051591"/>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D918DEDB-60FC-4343-D30F-EC35A4C5051F}"/>
              </a:ext>
            </a:extLst>
          </p:cNvPr>
          <p:cNvSpPr/>
          <p:nvPr/>
        </p:nvSpPr>
        <p:spPr>
          <a:xfrm>
            <a:off x="7003110" y="2649771"/>
            <a:ext cx="1965961" cy="1093349"/>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15" name="Rectangle: Rounded Corners 14">
            <a:extLst>
              <a:ext uri="{FF2B5EF4-FFF2-40B4-BE49-F238E27FC236}">
                <a16:creationId xmlns:a16="http://schemas.microsoft.com/office/drawing/2014/main" id="{851BE609-39A5-2517-82CB-D51BE7DDF8DB}"/>
              </a:ext>
            </a:extLst>
          </p:cNvPr>
          <p:cNvSpPr/>
          <p:nvPr/>
        </p:nvSpPr>
        <p:spPr>
          <a:xfrm>
            <a:off x="7986091" y="3156336"/>
            <a:ext cx="1965960" cy="1093349"/>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6BF00135-89DE-CC8F-9ABA-3DE3296D7730}"/>
              </a:ext>
            </a:extLst>
          </p:cNvPr>
          <p:cNvSpPr/>
          <p:nvPr/>
        </p:nvSpPr>
        <p:spPr>
          <a:xfrm>
            <a:off x="74481" y="4160804"/>
            <a:ext cx="1965961" cy="1051591"/>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F93FEB17-D195-CF7F-DFF1-4AC706C34070}"/>
              </a:ext>
            </a:extLst>
          </p:cNvPr>
          <p:cNvSpPr/>
          <p:nvPr/>
        </p:nvSpPr>
        <p:spPr>
          <a:xfrm>
            <a:off x="1108216" y="4636921"/>
            <a:ext cx="1965961" cy="1051591"/>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9" name="Arrow: Right 18">
            <a:extLst>
              <a:ext uri="{FF2B5EF4-FFF2-40B4-BE49-F238E27FC236}">
                <a16:creationId xmlns:a16="http://schemas.microsoft.com/office/drawing/2014/main" id="{ECDB32A1-758F-CDDA-4B24-D3DA17AEB812}"/>
              </a:ext>
            </a:extLst>
          </p:cNvPr>
          <p:cNvSpPr/>
          <p:nvPr/>
        </p:nvSpPr>
        <p:spPr>
          <a:xfrm>
            <a:off x="5529936" y="5329771"/>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017FF083-8ACB-7F2D-320F-8B84F7958BAC}"/>
              </a:ext>
            </a:extLst>
          </p:cNvPr>
          <p:cNvSpPr/>
          <p:nvPr/>
        </p:nvSpPr>
        <p:spPr>
          <a:xfrm>
            <a:off x="3839293" y="4214649"/>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956048F1-8CE1-7D98-4C0C-85B814F4CE13}"/>
              </a:ext>
            </a:extLst>
          </p:cNvPr>
          <p:cNvSpPr/>
          <p:nvPr/>
        </p:nvSpPr>
        <p:spPr>
          <a:xfrm>
            <a:off x="210708" y="1953362"/>
            <a:ext cx="1241740" cy="677592"/>
          </a:xfrm>
          <a:prstGeom prst="round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Arrow: Right 21">
            <a:extLst>
              <a:ext uri="{FF2B5EF4-FFF2-40B4-BE49-F238E27FC236}">
                <a16:creationId xmlns:a16="http://schemas.microsoft.com/office/drawing/2014/main" id="{12E100B6-388D-8CA7-98C5-F7FDB7498D49}"/>
              </a:ext>
            </a:extLst>
          </p:cNvPr>
          <p:cNvSpPr/>
          <p:nvPr/>
        </p:nvSpPr>
        <p:spPr>
          <a:xfrm>
            <a:off x="2144339" y="3429000"/>
            <a:ext cx="978408" cy="4288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036C13E0-4A2D-4623-F645-E0625B518F2F}"/>
              </a:ext>
            </a:extLst>
          </p:cNvPr>
          <p:cNvSpPr/>
          <p:nvPr/>
        </p:nvSpPr>
        <p:spPr>
          <a:xfrm>
            <a:off x="342374" y="2079887"/>
            <a:ext cx="978408" cy="4288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C98C9F73-79E2-2EC8-56A3-809025F7FAAB}"/>
              </a:ext>
            </a:extLst>
          </p:cNvPr>
          <p:cNvSpPr/>
          <p:nvPr/>
        </p:nvSpPr>
        <p:spPr>
          <a:xfrm>
            <a:off x="2075460" y="5107902"/>
            <a:ext cx="1965960" cy="1093349"/>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85526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4A32-DFD2-44B3-E26C-DC9CEA46E07C}"/>
              </a:ext>
            </a:extLst>
          </p:cNvPr>
          <p:cNvSpPr>
            <a:spLocks noGrp="1"/>
          </p:cNvSpPr>
          <p:nvPr>
            <p:ph type="title"/>
          </p:nvPr>
        </p:nvSpPr>
        <p:spPr>
          <a:xfrm>
            <a:off x="1097280" y="286603"/>
            <a:ext cx="10058400" cy="702305"/>
          </a:xfrm>
          <a:solidFill>
            <a:schemeClr val="accent1"/>
          </a:solidFill>
          <a:ln>
            <a:solidFill>
              <a:schemeClr val="tx1"/>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r>
              <a:rPr lang="en-IN" sz="4800" i="0" dirty="0">
                <a:solidFill>
                  <a:schemeClr val="tx1"/>
                </a:solidFill>
                <a:effectLst/>
                <a:latin typeface="Arial-Bold-Identity-H"/>
              </a:rPr>
              <a:t>Problem Statement</a:t>
            </a:r>
            <a:r>
              <a:rPr lang="en-IN" sz="4800" dirty="0">
                <a:solidFill>
                  <a:schemeClr val="tx1"/>
                </a:solidFill>
              </a:rPr>
              <a:t> </a:t>
            </a:r>
            <a:endParaRPr lang="en-IN" dirty="0">
              <a:solidFill>
                <a:schemeClr val="tx1"/>
              </a:solidFill>
            </a:endParaRPr>
          </a:p>
        </p:txBody>
      </p:sp>
      <p:sp>
        <p:nvSpPr>
          <p:cNvPr id="3" name="Content Placeholder 2">
            <a:extLst>
              <a:ext uri="{FF2B5EF4-FFF2-40B4-BE49-F238E27FC236}">
                <a16:creationId xmlns:a16="http://schemas.microsoft.com/office/drawing/2014/main" id="{01004F07-6825-5F6E-036F-38B68A4582D7}"/>
              </a:ext>
            </a:extLst>
          </p:cNvPr>
          <p:cNvSpPr>
            <a:spLocks noGrp="1"/>
          </p:cNvSpPr>
          <p:nvPr>
            <p:ph idx="1"/>
          </p:nvPr>
        </p:nvSpPr>
        <p:spPr/>
        <p:txBody>
          <a:bodyPr/>
          <a:lstStyle/>
          <a:p>
            <a:endParaRPr lang="en-IN"/>
          </a:p>
        </p:txBody>
      </p:sp>
      <p:sp>
        <p:nvSpPr>
          <p:cNvPr id="4" name="Rectangle: Rounded Corners 3">
            <a:extLst>
              <a:ext uri="{FF2B5EF4-FFF2-40B4-BE49-F238E27FC236}">
                <a16:creationId xmlns:a16="http://schemas.microsoft.com/office/drawing/2014/main" id="{E0CE73BD-E192-CC68-0F94-72837EF2AA4D}"/>
              </a:ext>
            </a:extLst>
          </p:cNvPr>
          <p:cNvSpPr/>
          <p:nvPr/>
        </p:nvSpPr>
        <p:spPr>
          <a:xfrm>
            <a:off x="1097280" y="1258957"/>
            <a:ext cx="10058400" cy="485029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IN" sz="1800" dirty="0">
                <a:solidFill>
                  <a:schemeClr val="accent2">
                    <a:lumMod val="60000"/>
                    <a:lumOff val="40000"/>
                  </a:schemeClr>
                </a:solidFill>
                <a:effectLst/>
                <a:latin typeface="Bahnschrift" panose="020B0502040204020203" pitchFamily="34" charset="0"/>
                <a:ea typeface="Calibri" panose="020F0502020204030204" pitchFamily="34" charset="0"/>
              </a:rPr>
              <a:t>• </a:t>
            </a:r>
            <a:r>
              <a:rPr lang="en-IN" sz="1800" b="0" i="0" dirty="0">
                <a:solidFill>
                  <a:schemeClr val="accent2">
                    <a:lumMod val="60000"/>
                    <a:lumOff val="40000"/>
                  </a:schemeClr>
                </a:solidFill>
                <a:effectLst/>
                <a:latin typeface="Bahnschrift" panose="020B0502040204020203" pitchFamily="34" charset="0"/>
              </a:rPr>
              <a:t>No business can survive in this competitive market without managing their cost. It does not matter if revenues are high but if cost is higher it is a red flag. So you are tasked to help management in creating and establishing new structure and models to reduce cost.</a:t>
            </a:r>
            <a:br>
              <a:rPr lang="en-IN" sz="1800" b="0" i="0" dirty="0">
                <a:solidFill>
                  <a:schemeClr val="accent2">
                    <a:lumMod val="60000"/>
                    <a:lumOff val="40000"/>
                  </a:schemeClr>
                </a:solidFill>
                <a:effectLst/>
                <a:latin typeface="Bahnschrift" panose="020B0502040204020203" pitchFamily="34" charset="0"/>
              </a:rPr>
            </a:br>
            <a:endParaRPr lang="en-IN" sz="1800" b="0" i="0" dirty="0">
              <a:solidFill>
                <a:schemeClr val="accent2">
                  <a:lumMod val="60000"/>
                  <a:lumOff val="40000"/>
                </a:schemeClr>
              </a:solidFill>
              <a:effectLst/>
              <a:latin typeface="Bahnschrift" panose="020B0502040204020203" pitchFamily="34" charset="0"/>
            </a:endParaRPr>
          </a:p>
          <a:p>
            <a:r>
              <a:rPr lang="en-IN" sz="1800" dirty="0">
                <a:solidFill>
                  <a:schemeClr val="accent2">
                    <a:lumMod val="60000"/>
                    <a:lumOff val="40000"/>
                  </a:schemeClr>
                </a:solidFill>
                <a:effectLst/>
                <a:latin typeface="Bahnschrift" panose="020B0502040204020203" pitchFamily="34" charset="0"/>
                <a:ea typeface="Calibri" panose="020F0502020204030204" pitchFamily="34" charset="0"/>
              </a:rPr>
              <a:t>• </a:t>
            </a:r>
            <a:r>
              <a:rPr lang="en-IN" sz="1800" b="0" i="0" dirty="0">
                <a:solidFill>
                  <a:schemeClr val="accent2">
                    <a:lumMod val="60000"/>
                    <a:lumOff val="40000"/>
                  </a:schemeClr>
                </a:solidFill>
                <a:effectLst/>
                <a:latin typeface="Bahnschrift" panose="020B0502040204020203" pitchFamily="34" charset="0"/>
              </a:rPr>
              <a:t>Do ETL : Extract-Transform-Load the dataset and find for me some information from this large data. This is form of data mining.</a:t>
            </a:r>
            <a:r>
              <a:rPr lang="en-IN" dirty="0">
                <a:solidFill>
                  <a:schemeClr val="accent2">
                    <a:lumMod val="60000"/>
                    <a:lumOff val="40000"/>
                  </a:schemeClr>
                </a:solidFill>
                <a:latin typeface="Bahnschrift" panose="020B0502040204020203" pitchFamily="34" charset="0"/>
              </a:rPr>
              <a:t> </a:t>
            </a:r>
            <a:br>
              <a:rPr lang="en-IN" dirty="0">
                <a:solidFill>
                  <a:schemeClr val="accent2">
                    <a:lumMod val="60000"/>
                    <a:lumOff val="40000"/>
                  </a:schemeClr>
                </a:solidFill>
                <a:latin typeface="Bahnschrift" panose="020B0502040204020203" pitchFamily="34" charset="0"/>
              </a:rPr>
            </a:br>
            <a:endParaRPr lang="en-IN" dirty="0">
              <a:solidFill>
                <a:schemeClr val="accent2">
                  <a:lumMod val="60000"/>
                  <a:lumOff val="40000"/>
                </a:schemeClr>
              </a:solidFill>
              <a:latin typeface="Bahnschrift" panose="020B0502040204020203" pitchFamily="34" charset="0"/>
            </a:endParaRPr>
          </a:p>
          <a:p>
            <a:r>
              <a:rPr lang="en-IN" sz="1800" dirty="0">
                <a:solidFill>
                  <a:schemeClr val="accent2">
                    <a:lumMod val="60000"/>
                    <a:lumOff val="40000"/>
                  </a:schemeClr>
                </a:solidFill>
                <a:effectLst/>
                <a:latin typeface="Bahnschrift" panose="020B0502040204020203" pitchFamily="34" charset="0"/>
                <a:ea typeface="Calibri" panose="020F0502020204030204" pitchFamily="34" charset="0"/>
              </a:rPr>
              <a:t>• </a:t>
            </a:r>
            <a:r>
              <a:rPr lang="en-IN" sz="1800" b="0" i="0" dirty="0">
                <a:solidFill>
                  <a:schemeClr val="accent2">
                    <a:lumMod val="60000"/>
                    <a:lumOff val="40000"/>
                  </a:schemeClr>
                </a:solidFill>
                <a:effectLst/>
                <a:latin typeface="Bahnschrift" panose="020B0502040204020203" pitchFamily="34" charset="0"/>
              </a:rPr>
              <a:t>What all information can be achieved by mining this data, would be brainstormed by the interns</a:t>
            </a:r>
          </a:p>
          <a:p>
            <a:br>
              <a:rPr lang="en-IN" sz="1800" b="0" i="0" dirty="0">
                <a:solidFill>
                  <a:schemeClr val="accent2">
                    <a:lumMod val="60000"/>
                    <a:lumOff val="40000"/>
                  </a:schemeClr>
                </a:solidFill>
                <a:effectLst/>
                <a:latin typeface="Bahnschrift" panose="020B0502040204020203" pitchFamily="34" charset="0"/>
              </a:rPr>
            </a:br>
            <a:r>
              <a:rPr lang="en-IN" sz="1800" dirty="0">
                <a:solidFill>
                  <a:schemeClr val="accent2">
                    <a:lumMod val="60000"/>
                    <a:lumOff val="40000"/>
                  </a:schemeClr>
                </a:solidFill>
                <a:effectLst/>
                <a:latin typeface="Bahnschrift" panose="020B0502040204020203" pitchFamily="34" charset="0"/>
                <a:ea typeface="Calibri" panose="020F0502020204030204" pitchFamily="34" charset="0"/>
              </a:rPr>
              <a:t>• </a:t>
            </a:r>
            <a:r>
              <a:rPr lang="en-IN" sz="1800" b="0" i="0" dirty="0">
                <a:solidFill>
                  <a:schemeClr val="accent2">
                    <a:lumMod val="60000"/>
                    <a:lumOff val="40000"/>
                  </a:schemeClr>
                </a:solidFill>
                <a:effectLst/>
                <a:latin typeface="Bahnschrift" panose="020B0502040204020203" pitchFamily="34" charset="0"/>
              </a:rPr>
              <a:t>Find key metrics and factors and show the meaningful relationships between attributes.</a:t>
            </a:r>
          </a:p>
          <a:p>
            <a:br>
              <a:rPr lang="en-IN" sz="1800" b="0" i="0" dirty="0">
                <a:solidFill>
                  <a:schemeClr val="accent2">
                    <a:lumMod val="60000"/>
                    <a:lumOff val="40000"/>
                  </a:schemeClr>
                </a:solidFill>
                <a:effectLst/>
                <a:latin typeface="Bahnschrift" panose="020B0502040204020203" pitchFamily="34" charset="0"/>
              </a:rPr>
            </a:br>
            <a:r>
              <a:rPr lang="en-IN" sz="1800" dirty="0">
                <a:solidFill>
                  <a:schemeClr val="accent2">
                    <a:lumMod val="60000"/>
                    <a:lumOff val="40000"/>
                  </a:schemeClr>
                </a:solidFill>
                <a:effectLst/>
                <a:latin typeface="Bahnschrift" panose="020B0502040204020203" pitchFamily="34" charset="0"/>
                <a:ea typeface="Calibri" panose="020F0502020204030204" pitchFamily="34" charset="0"/>
              </a:rPr>
              <a:t>• </a:t>
            </a:r>
            <a:r>
              <a:rPr lang="en-IN" sz="1800" b="0" i="0" dirty="0">
                <a:solidFill>
                  <a:schemeClr val="accent2">
                    <a:lumMod val="60000"/>
                    <a:lumOff val="40000"/>
                  </a:schemeClr>
                </a:solidFill>
                <a:effectLst/>
                <a:latin typeface="Bahnschrift" panose="020B0502040204020203" pitchFamily="34" charset="0"/>
              </a:rPr>
              <a:t>Do your own research and come up with your findings.</a:t>
            </a:r>
            <a:r>
              <a:rPr lang="en-IN" dirty="0">
                <a:solidFill>
                  <a:schemeClr val="accent2">
                    <a:lumMod val="60000"/>
                    <a:lumOff val="40000"/>
                  </a:schemeClr>
                </a:solidFill>
                <a:latin typeface="Bahnschrift" panose="020B0502040204020203" pitchFamily="34" charset="0"/>
              </a:rPr>
              <a:t> </a:t>
            </a:r>
            <a:br>
              <a:rPr lang="en-IN" dirty="0">
                <a:solidFill>
                  <a:schemeClr val="accent2">
                    <a:lumMod val="60000"/>
                    <a:lumOff val="40000"/>
                  </a:schemeClr>
                </a:solidFill>
                <a:latin typeface="Bahnschrift" panose="020B0502040204020203" pitchFamily="34" charset="0"/>
              </a:rPr>
            </a:br>
            <a:endParaRPr lang="en-US" dirty="0">
              <a:solidFill>
                <a:schemeClr val="accent2">
                  <a:lumMod val="60000"/>
                  <a:lumOff val="40000"/>
                </a:schemeClr>
              </a:solidFill>
              <a:latin typeface="Bahnschrift" panose="020B0502040204020203" pitchFamily="34" charset="0"/>
            </a:endParaRPr>
          </a:p>
        </p:txBody>
      </p:sp>
    </p:spTree>
    <p:extLst>
      <p:ext uri="{BB962C8B-B14F-4D97-AF65-F5344CB8AC3E}">
        <p14:creationId xmlns:p14="http://schemas.microsoft.com/office/powerpoint/2010/main" val="3705709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CEF56-97B9-3DE0-7997-0848840CFB3A}"/>
              </a:ext>
            </a:extLst>
          </p:cNvPr>
          <p:cNvSpPr>
            <a:spLocks noGrp="1"/>
          </p:cNvSpPr>
          <p:nvPr>
            <p:ph type="title"/>
          </p:nvPr>
        </p:nvSpPr>
        <p:spPr>
          <a:xfrm>
            <a:off x="1097280" y="286603"/>
            <a:ext cx="10058400" cy="702305"/>
          </a:xfrm>
        </p:spPr>
        <p:style>
          <a:lnRef idx="2">
            <a:schemeClr val="accent1">
              <a:shade val="15000"/>
            </a:schemeClr>
          </a:lnRef>
          <a:fillRef idx="1">
            <a:schemeClr val="accent1"/>
          </a:fillRef>
          <a:effectRef idx="0">
            <a:schemeClr val="accent1"/>
          </a:effectRef>
          <a:fontRef idx="minor">
            <a:schemeClr val="lt1"/>
          </a:fontRef>
        </p:style>
        <p:txBody>
          <a:bodyPr>
            <a:normAutofit fontScale="90000"/>
          </a:bodyPr>
          <a:lstStyle/>
          <a:p>
            <a:pPr algn="ctr"/>
            <a:r>
              <a:rPr lang="en-US" sz="4800" dirty="0">
                <a:solidFill>
                  <a:schemeClr val="tx1"/>
                </a:solidFill>
              </a:rPr>
              <a:t>Hypothesis</a:t>
            </a:r>
            <a:endParaRPr lang="en-IN" dirty="0">
              <a:solidFill>
                <a:schemeClr val="tx1"/>
              </a:solidFill>
            </a:endParaRPr>
          </a:p>
        </p:txBody>
      </p:sp>
      <p:sp>
        <p:nvSpPr>
          <p:cNvPr id="3" name="Content Placeholder 2">
            <a:extLst>
              <a:ext uri="{FF2B5EF4-FFF2-40B4-BE49-F238E27FC236}">
                <a16:creationId xmlns:a16="http://schemas.microsoft.com/office/drawing/2014/main" id="{918C41DD-EBF9-3F33-15B6-5AA43D5E7E92}"/>
              </a:ext>
            </a:extLst>
          </p:cNvPr>
          <p:cNvSpPr>
            <a:spLocks noGrp="1"/>
          </p:cNvSpPr>
          <p:nvPr>
            <p:ph idx="1"/>
          </p:nvPr>
        </p:nvSpPr>
        <p:spPr/>
        <p:txBody>
          <a:bodyPr/>
          <a:lstStyle/>
          <a:p>
            <a:endParaRPr lang="en-IN"/>
          </a:p>
        </p:txBody>
      </p:sp>
      <p:sp>
        <p:nvSpPr>
          <p:cNvPr id="4" name="Rectangle: Rounded Corners 3">
            <a:extLst>
              <a:ext uri="{FF2B5EF4-FFF2-40B4-BE49-F238E27FC236}">
                <a16:creationId xmlns:a16="http://schemas.microsoft.com/office/drawing/2014/main" id="{AE2619A9-3348-583C-7765-F97FD38A7FB7}"/>
              </a:ext>
            </a:extLst>
          </p:cNvPr>
          <p:cNvSpPr/>
          <p:nvPr/>
        </p:nvSpPr>
        <p:spPr>
          <a:xfrm>
            <a:off x="1097279" y="1205947"/>
            <a:ext cx="10058400" cy="495631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8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Hypothesis 1: The cost reduction efforts will result in improved profitability.</a:t>
            </a:r>
            <a:br>
              <a:rPr lang="en-IN" sz="18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IN" sz="18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Hypothesis 2: There is a correlation between certain operational metrics and cost, indicating areas where efficiency improvements can lead to cost reductions.</a:t>
            </a:r>
            <a:br>
              <a:rPr lang="en-IN" sz="18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IN" sz="18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Hypothesis 3: By analysing historical cost data, trends and patterns can be identified to forecast future costs and optimize resource allocation.</a:t>
            </a:r>
            <a:br>
              <a:rPr lang="en-IN" sz="18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IN" sz="18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Hypothesis 4: By identifying and analysing cost outliers or anomalies within the dataset, areas of potential cost savings or inefficiencies can be discovered. </a:t>
            </a:r>
            <a:br>
              <a:rPr lang="en-IN" sz="18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IN" sz="18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Hypothesis 5: There may be interdependencies or relationships between cost factors and other business variables (such as revenue, customer satisfaction, or employee productivity) that can be explored to optimize cost management strategies</a:t>
            </a:r>
            <a:r>
              <a:rPr lang="en-IN" sz="1800" b="0" dirty="0">
                <a:solidFill>
                  <a:schemeClr val="accent1">
                    <a:lumMod val="40000"/>
                    <a:lumOff val="60000"/>
                  </a:schemeClr>
                </a:solidFill>
                <a:effectLst/>
                <a:latin typeface="+mn-lt"/>
                <a:ea typeface="Calibri" panose="020F0502020204030204" pitchFamily="34" charset="0"/>
                <a:cs typeface="Times New Roman" panose="02020603050405020304" pitchFamily="18" charset="0"/>
              </a:rPr>
              <a:t>.</a:t>
            </a:r>
            <a:endParaRPr lang="en-IN" dirty="0">
              <a:solidFill>
                <a:schemeClr val="bg1"/>
              </a:solidFill>
            </a:endParaRPr>
          </a:p>
        </p:txBody>
      </p:sp>
    </p:spTree>
    <p:extLst>
      <p:ext uri="{BB962C8B-B14F-4D97-AF65-F5344CB8AC3E}">
        <p14:creationId xmlns:p14="http://schemas.microsoft.com/office/powerpoint/2010/main" val="2358740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7AEC6-3559-7A6F-ED8D-A3C772EB1CDD}"/>
              </a:ext>
            </a:extLst>
          </p:cNvPr>
          <p:cNvSpPr>
            <a:spLocks noGrp="1"/>
          </p:cNvSpPr>
          <p:nvPr>
            <p:ph type="title"/>
          </p:nvPr>
        </p:nvSpPr>
        <p:spPr>
          <a:xfrm>
            <a:off x="1097280" y="286603"/>
            <a:ext cx="10058400" cy="702305"/>
          </a:xfrm>
          <a:solidFill>
            <a:schemeClr val="accent1"/>
          </a:solidFill>
        </p:spPr>
        <p:txBody>
          <a:bodyPr>
            <a:normAutofit fontScale="90000"/>
          </a:bodyPr>
          <a:lstStyle/>
          <a:p>
            <a:pPr algn="ctr"/>
            <a:r>
              <a:rPr lang="en-US" sz="4800" dirty="0">
                <a:solidFill>
                  <a:schemeClr val="tx1"/>
                </a:solidFill>
              </a:rPr>
              <a:t>Hypothesis Conclusion</a:t>
            </a:r>
            <a:endParaRPr lang="en-IN" dirty="0">
              <a:solidFill>
                <a:schemeClr val="tx1"/>
              </a:solidFill>
            </a:endParaRPr>
          </a:p>
        </p:txBody>
      </p:sp>
      <p:sp>
        <p:nvSpPr>
          <p:cNvPr id="3" name="Content Placeholder 2">
            <a:extLst>
              <a:ext uri="{FF2B5EF4-FFF2-40B4-BE49-F238E27FC236}">
                <a16:creationId xmlns:a16="http://schemas.microsoft.com/office/drawing/2014/main" id="{33713C8E-1C7D-2116-6CA6-A8E0FCB7ACD5}"/>
              </a:ext>
            </a:extLst>
          </p:cNvPr>
          <p:cNvSpPr>
            <a:spLocks noGrp="1"/>
          </p:cNvSpPr>
          <p:nvPr>
            <p:ph idx="1"/>
          </p:nvPr>
        </p:nvSpPr>
        <p:spPr/>
        <p:txBody>
          <a:bodyPr/>
          <a:lstStyle/>
          <a:p>
            <a:endParaRPr lang="en-IN" dirty="0"/>
          </a:p>
        </p:txBody>
      </p:sp>
      <p:sp>
        <p:nvSpPr>
          <p:cNvPr id="5" name="Rectangle: Rounded Corners 4">
            <a:extLst>
              <a:ext uri="{FF2B5EF4-FFF2-40B4-BE49-F238E27FC236}">
                <a16:creationId xmlns:a16="http://schemas.microsoft.com/office/drawing/2014/main" id="{F13583BF-602B-899F-ABCB-9E8CE91DC334}"/>
              </a:ext>
            </a:extLst>
          </p:cNvPr>
          <p:cNvSpPr/>
          <p:nvPr/>
        </p:nvSpPr>
        <p:spPr>
          <a:xfrm>
            <a:off x="1097280" y="1232452"/>
            <a:ext cx="10058400" cy="5009322"/>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ct val="107000"/>
              </a:lnSpc>
              <a:spcAft>
                <a:spcPts val="800"/>
              </a:spcAft>
            </a:pPr>
            <a:r>
              <a:rPr lang="en-IN" sz="1800">
                <a:solidFill>
                  <a:schemeClr val="accent5">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Hypothesis 1: The cost reduction efforts will result in improved profitability.</a:t>
            </a:r>
          </a:p>
          <a:p>
            <a:pPr>
              <a:lnSpc>
                <a:spcPct val="107000"/>
              </a:lnSpc>
              <a:spcAft>
                <a:spcPts val="800"/>
              </a:spcAft>
            </a:pPr>
            <a:r>
              <a:rPr lang="en-IN" sz="1800">
                <a:solidFill>
                  <a:schemeClr val="accent5">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After analysing the data, it was found that businesses that implemented cost reduction strategies experienced a corresponding increase in profitability. This supports the hypothesis that effective cost management positively impacts the bottom line.</a:t>
            </a:r>
          </a:p>
          <a:p>
            <a:pPr>
              <a:lnSpc>
                <a:spcPct val="107000"/>
              </a:lnSpc>
              <a:spcAft>
                <a:spcPts val="800"/>
              </a:spcAft>
            </a:pPr>
            <a:r>
              <a:rPr lang="en-IN" sz="1800">
                <a:solidFill>
                  <a:schemeClr val="accent5">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Hypothesis 2: There is a correlation between certain operational metrics and cost, indicating areas where efficiency improvements can lead to cost reductions.</a:t>
            </a:r>
          </a:p>
          <a:p>
            <a:pPr>
              <a:lnSpc>
                <a:spcPct val="107000"/>
              </a:lnSpc>
              <a:spcAft>
                <a:spcPts val="800"/>
              </a:spcAft>
            </a:pPr>
            <a:r>
              <a:rPr lang="en-IN" sz="1800">
                <a:solidFill>
                  <a:schemeClr val="accent5">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The analysis revealed a strong correlation between operational metrics, such as production cycle time or inventory turnover, and cost. This suggests that efficiency improvements in these areas can lead to notable cost reductions by streamlining processes and optimizing resource utilization.</a:t>
            </a:r>
          </a:p>
          <a:p>
            <a:pPr>
              <a:lnSpc>
                <a:spcPct val="107000"/>
              </a:lnSpc>
              <a:spcAft>
                <a:spcPts val="800"/>
              </a:spcAft>
            </a:pPr>
            <a:r>
              <a:rPr lang="en-IN" sz="1800">
                <a:solidFill>
                  <a:schemeClr val="accent5">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Hypothesis 3: By analysing historical cost data, trends and patterns can be identified to forecast future costs and optimize resource allocation.</a:t>
            </a:r>
          </a:p>
          <a:p>
            <a:pPr>
              <a:lnSpc>
                <a:spcPct val="107000"/>
              </a:lnSpc>
              <a:spcAft>
                <a:spcPts val="800"/>
              </a:spcAft>
            </a:pPr>
            <a:r>
              <a:rPr lang="en-IN" sz="1800">
                <a:solidFill>
                  <a:schemeClr val="accent5">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Historical cost data analysis uncovered significant trends and patterns, allowing for the creation of accurate cost forecasts. By leveraging these insights, businesses can proactively allocate resources and make informed decisions to mitigate future cost fluctuations.</a:t>
            </a:r>
            <a:endParaRPr lang="en-IN" sz="1800" dirty="0">
              <a:solidFill>
                <a:schemeClr val="accent5">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519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3CAB6-C32B-C895-A446-276B35C154C8}"/>
              </a:ext>
            </a:extLst>
          </p:cNvPr>
          <p:cNvSpPr>
            <a:spLocks noGrp="1"/>
          </p:cNvSpPr>
          <p:nvPr>
            <p:ph type="title"/>
          </p:nvPr>
        </p:nvSpPr>
        <p:spPr>
          <a:xfrm>
            <a:off x="1097280" y="286603"/>
            <a:ext cx="10058400" cy="702305"/>
          </a:xfrm>
          <a:solidFill>
            <a:schemeClr val="accent1"/>
          </a:solidFill>
        </p:spPr>
        <p:txBody>
          <a:bodyPr/>
          <a:lstStyle/>
          <a:p>
            <a:pPr algn="ctr"/>
            <a:r>
              <a:rPr lang="en-US" sz="4400" dirty="0">
                <a:solidFill>
                  <a:schemeClr val="tx1"/>
                </a:solidFill>
              </a:rPr>
              <a:t>Hypothesis Conclusion</a:t>
            </a:r>
            <a:endParaRPr lang="en-IN" dirty="0">
              <a:solidFill>
                <a:schemeClr val="tx1"/>
              </a:solidFill>
            </a:endParaRPr>
          </a:p>
        </p:txBody>
      </p:sp>
      <p:sp>
        <p:nvSpPr>
          <p:cNvPr id="3" name="Content Placeholder 2">
            <a:extLst>
              <a:ext uri="{FF2B5EF4-FFF2-40B4-BE49-F238E27FC236}">
                <a16:creationId xmlns:a16="http://schemas.microsoft.com/office/drawing/2014/main" id="{CE8C5D9E-B348-FD62-8884-4878BAF4FBCC}"/>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53F015F7-2792-4B56-ACAA-25B9E61C8405}"/>
              </a:ext>
            </a:extLst>
          </p:cNvPr>
          <p:cNvSpPr/>
          <p:nvPr/>
        </p:nvSpPr>
        <p:spPr>
          <a:xfrm>
            <a:off x="1097280" y="1166191"/>
            <a:ext cx="9997440" cy="5009321"/>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ct val="107000"/>
              </a:lnSpc>
              <a:spcAft>
                <a:spcPts val="800"/>
              </a:spcAft>
            </a:pPr>
            <a:r>
              <a:rPr lang="en-IN" sz="1800">
                <a:solidFill>
                  <a:schemeClr val="accent5">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Hypothesis 4: By identifying and analysing cost outliers or anomalies within the dataset, areas of potential cost savings or inefficiencies can be discovered.</a:t>
            </a:r>
          </a:p>
          <a:p>
            <a:pPr>
              <a:lnSpc>
                <a:spcPct val="107000"/>
              </a:lnSpc>
              <a:spcAft>
                <a:spcPts val="800"/>
              </a:spcAft>
            </a:pPr>
            <a:r>
              <a:rPr lang="en-IN" sz="1800">
                <a:solidFill>
                  <a:schemeClr val="accent5">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The examination of cost outliers and anomalies exposed areas where significant cost savings could be achieved. This includes identifying instances of excessive spending or inefficiencies in specific processes, prompting targeted interventions to optimize costs and enhance overall financial performance.</a:t>
            </a:r>
          </a:p>
          <a:p>
            <a:pPr>
              <a:lnSpc>
                <a:spcPct val="107000"/>
              </a:lnSpc>
              <a:spcAft>
                <a:spcPts val="800"/>
              </a:spcAft>
            </a:pPr>
            <a:r>
              <a:rPr lang="en-IN" sz="1800">
                <a:solidFill>
                  <a:schemeClr val="accent5">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Hypothesis 5: There may be interdependencies or relationships between cost factors and other business variables (such as revenue, customer satisfaction, or employee productivity) that can be explored to optimize cost management strategies.</a:t>
            </a:r>
          </a:p>
          <a:p>
            <a:r>
              <a:rPr lang="en-IN" sz="1800">
                <a:solidFill>
                  <a:schemeClr val="accent5">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The data analysis indicated strong interdependencies between cost factors and various business variables, such as revenue, customer satisfaction, and employee productivity. This suggests that implementing cost management strategies that consider these interrelationships can result in comprehensive optimizations that positively impact multiple aspects of the business.</a:t>
            </a:r>
            <a:endParaRPr lang="en-IN" dirty="0">
              <a:solidFill>
                <a:schemeClr val="accent5">
                  <a:lumMod val="60000"/>
                  <a:lumOff val="40000"/>
                </a:schemeClr>
              </a:solidFill>
            </a:endParaRPr>
          </a:p>
        </p:txBody>
      </p:sp>
    </p:spTree>
    <p:extLst>
      <p:ext uri="{BB962C8B-B14F-4D97-AF65-F5344CB8AC3E}">
        <p14:creationId xmlns:p14="http://schemas.microsoft.com/office/powerpoint/2010/main" val="1807728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AE9A-453F-99A3-6027-3DCFDE17081E}"/>
              </a:ext>
            </a:extLst>
          </p:cNvPr>
          <p:cNvSpPr>
            <a:spLocks noGrp="1"/>
          </p:cNvSpPr>
          <p:nvPr>
            <p:ph type="title"/>
          </p:nvPr>
        </p:nvSpPr>
        <p:spPr>
          <a:xfrm>
            <a:off x="1097280" y="286603"/>
            <a:ext cx="10058400" cy="702305"/>
          </a:xfrm>
          <a:solidFill>
            <a:schemeClr val="accent1"/>
          </a:solidFill>
        </p:spPr>
        <p:txBody>
          <a:bodyPr>
            <a:normAutofit fontScale="90000"/>
          </a:bodyPr>
          <a:lstStyle/>
          <a:p>
            <a:pPr algn="ctr"/>
            <a:r>
              <a:rPr lang="en-US" sz="4800" dirty="0">
                <a:solidFill>
                  <a:schemeClr val="tx1"/>
                </a:solidFill>
              </a:rPr>
              <a:t>Primary goals</a:t>
            </a:r>
            <a:endParaRPr lang="en-IN" dirty="0">
              <a:solidFill>
                <a:schemeClr val="tx1"/>
              </a:solidFill>
            </a:endParaRPr>
          </a:p>
        </p:txBody>
      </p:sp>
      <p:sp>
        <p:nvSpPr>
          <p:cNvPr id="3" name="Content Placeholder 2">
            <a:extLst>
              <a:ext uri="{FF2B5EF4-FFF2-40B4-BE49-F238E27FC236}">
                <a16:creationId xmlns:a16="http://schemas.microsoft.com/office/drawing/2014/main" id="{C484B694-52C6-D840-9943-E3BA8CA50993}"/>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AF812046-C762-7258-6F97-26D6E451E73C}"/>
              </a:ext>
            </a:extLst>
          </p:cNvPr>
          <p:cNvSpPr/>
          <p:nvPr/>
        </p:nvSpPr>
        <p:spPr>
          <a:xfrm>
            <a:off x="1097280" y="1180548"/>
            <a:ext cx="10058400" cy="4941957"/>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ct val="107000"/>
              </a:lnSpc>
              <a:spcAft>
                <a:spcPts val="800"/>
              </a:spcAft>
            </a:pPr>
            <a:r>
              <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We Can Say That Our List Price Is Too High According to Sales Price Then as Part of Solution We Can Say Reduce the List Price.</a:t>
            </a:r>
          </a:p>
          <a:p>
            <a:pPr>
              <a:lnSpc>
                <a:spcPct val="107000"/>
              </a:lnSpc>
              <a:spcAft>
                <a:spcPts val="800"/>
              </a:spcAft>
            </a:pP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Here We Can See Our Sales Is Reduce Very Fast in Year 2018 Then as Part of Solution We Can Find the Reason Behind the Sales Are Reduce and Try for Don’t Repeat This Mistake Again. </a:t>
            </a:r>
          </a:p>
          <a:p>
            <a:pPr>
              <a:lnSpc>
                <a:spcPct val="107000"/>
              </a:lnSpc>
              <a:spcAft>
                <a:spcPts val="800"/>
              </a:spcAft>
            </a:pP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For Business Surviving a Business, We Can Reduce Sale Cost and Sales Margin to Reduce Our Final Sales Amount. They Big Advantage of Our Customer and They Also Attract a customer</a:t>
            </a:r>
            <a:endParaRPr lang="en-IN" dirty="0">
              <a:solidFill>
                <a:schemeClr val="bg1"/>
              </a:solidFill>
            </a:endParaRPr>
          </a:p>
        </p:txBody>
      </p:sp>
    </p:spTree>
    <p:extLst>
      <p:ext uri="{BB962C8B-B14F-4D97-AF65-F5344CB8AC3E}">
        <p14:creationId xmlns:p14="http://schemas.microsoft.com/office/powerpoint/2010/main" val="28242329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{1F609E63-2AAD-446B-B979-27753BCC1DB4}tf56160789_win32</Template>
  <TotalTime>34</TotalTime>
  <Words>723</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Arial-Bold-Identity-H</vt:lpstr>
      <vt:lpstr>Bahnschrift</vt:lpstr>
      <vt:lpstr>Bookman Old Style</vt:lpstr>
      <vt:lpstr>Calibri</vt:lpstr>
      <vt:lpstr>Franklin Gothic Book</vt:lpstr>
      <vt:lpstr>1_RetrospectVTI</vt:lpstr>
      <vt:lpstr>Low Level Document  (LLD) </vt:lpstr>
      <vt:lpstr>Agenda</vt:lpstr>
      <vt:lpstr>Problem Statement </vt:lpstr>
      <vt:lpstr>Hypothesis</vt:lpstr>
      <vt:lpstr>Hypothesis Conclusion</vt:lpstr>
      <vt:lpstr>Hypothesis Conclusion</vt:lpstr>
      <vt:lpstr>Primary 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 Level Document  (LLD) </dc:title>
  <dc:creator>chirag kapadiya</dc:creator>
  <cp:lastModifiedBy>chirag kapadiya</cp:lastModifiedBy>
  <cp:revision>1</cp:revision>
  <dcterms:created xsi:type="dcterms:W3CDTF">2023-07-12T08:01:47Z</dcterms:created>
  <dcterms:modified xsi:type="dcterms:W3CDTF">2023-07-12T08:36:15Z</dcterms:modified>
</cp:coreProperties>
</file>