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61" r:id="rId12"/>
    <p:sldId id="267" r:id="rId13"/>
    <p:sldId id="268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C6DD3-B5D6-4B0A-96C6-636D20F6E76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8DE675-07CB-49D5-95A9-25F87800AC21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Christian LeBlanc</a:t>
          </a:r>
        </a:p>
      </dgm:t>
    </dgm:pt>
    <dgm:pt modelId="{CDD455A4-3DAE-4B75-A670-29A4582F4BC4}" type="parTrans" cxnId="{1CFD0456-4757-4C88-8912-CBF0731D3D62}">
      <dgm:prSet/>
      <dgm:spPr/>
      <dgm:t>
        <a:bodyPr/>
        <a:lstStyle/>
        <a:p>
          <a:endParaRPr lang="en-US"/>
        </a:p>
      </dgm:t>
    </dgm:pt>
    <dgm:pt modelId="{3A4199E9-0151-43DE-9346-9E7ABEA363C6}" type="sibTrans" cxnId="{1CFD0456-4757-4C88-8912-CBF0731D3D62}">
      <dgm:prSet/>
      <dgm:spPr/>
      <dgm:t>
        <a:bodyPr/>
        <a:lstStyle/>
        <a:p>
          <a:endParaRPr lang="en-US"/>
        </a:p>
      </dgm:t>
    </dgm:pt>
    <dgm:pt modelId="{048FC686-50B5-4B04-A79A-DBFD00605A1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Bachelor degree from University of Louisiana</a:t>
          </a:r>
        </a:p>
      </dgm:t>
    </dgm:pt>
    <dgm:pt modelId="{4422BCC7-300F-4781-BF24-4D1FAF8D2476}" type="parTrans" cxnId="{EC525031-01FB-4B06-AB16-C70AD8D8D01E}">
      <dgm:prSet/>
      <dgm:spPr/>
      <dgm:t>
        <a:bodyPr/>
        <a:lstStyle/>
        <a:p>
          <a:endParaRPr lang="en-US"/>
        </a:p>
      </dgm:t>
    </dgm:pt>
    <dgm:pt modelId="{7CDDA858-4045-4C32-ADB1-1F0D50646909}" type="sibTrans" cxnId="{EC525031-01FB-4B06-AB16-C70AD8D8D01E}">
      <dgm:prSet/>
      <dgm:spPr/>
      <dgm:t>
        <a:bodyPr/>
        <a:lstStyle/>
        <a:p>
          <a:endParaRPr lang="en-US"/>
        </a:p>
      </dgm:t>
    </dgm:pt>
    <dgm:pt modelId="{2FEABE55-DB6E-4BD3-84FB-F6250A0FCA23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Business analysis at a Fortune 500 company </a:t>
          </a:r>
        </a:p>
      </dgm:t>
    </dgm:pt>
    <dgm:pt modelId="{C74D53BC-1B3B-4931-A234-6B88322D509D}" type="parTrans" cxnId="{5AC3BD51-BFFB-4BBA-9509-CA44A3767B06}">
      <dgm:prSet/>
      <dgm:spPr/>
      <dgm:t>
        <a:bodyPr/>
        <a:lstStyle/>
        <a:p>
          <a:endParaRPr lang="en-US"/>
        </a:p>
      </dgm:t>
    </dgm:pt>
    <dgm:pt modelId="{CD12C610-458B-4CE3-B8B9-F874627E77CF}" type="sibTrans" cxnId="{5AC3BD51-BFFB-4BBA-9509-CA44A3767B06}">
      <dgm:prSet/>
      <dgm:spPr/>
      <dgm:t>
        <a:bodyPr/>
        <a:lstStyle/>
        <a:p>
          <a:endParaRPr lang="en-US"/>
        </a:p>
      </dgm:t>
    </dgm:pt>
    <dgm:pt modelId="{5A4F6AEE-4ACA-403B-B014-B43E6E37DBB0}" type="pres">
      <dgm:prSet presAssocID="{DB8C6DD3-B5D6-4B0A-96C6-636D20F6E762}" presName="outerComposite" presStyleCnt="0">
        <dgm:presLayoutVars>
          <dgm:chMax val="5"/>
          <dgm:dir/>
          <dgm:resizeHandles val="exact"/>
        </dgm:presLayoutVars>
      </dgm:prSet>
      <dgm:spPr/>
    </dgm:pt>
    <dgm:pt modelId="{4A6AE1EA-0DCA-4F97-851A-6C44187D50CB}" type="pres">
      <dgm:prSet presAssocID="{DB8C6DD3-B5D6-4B0A-96C6-636D20F6E762}" presName="dummyMaxCanvas" presStyleCnt="0">
        <dgm:presLayoutVars/>
      </dgm:prSet>
      <dgm:spPr/>
    </dgm:pt>
    <dgm:pt modelId="{A87A64B6-AED3-4FE8-85D5-AB09910163C0}" type="pres">
      <dgm:prSet presAssocID="{DB8C6DD3-B5D6-4B0A-96C6-636D20F6E762}" presName="ThreeNodes_1" presStyleLbl="node1" presStyleIdx="0" presStyleCnt="3">
        <dgm:presLayoutVars>
          <dgm:bulletEnabled val="1"/>
        </dgm:presLayoutVars>
      </dgm:prSet>
      <dgm:spPr/>
    </dgm:pt>
    <dgm:pt modelId="{5EE112FC-E75E-4952-B11A-EB3D95721CEF}" type="pres">
      <dgm:prSet presAssocID="{DB8C6DD3-B5D6-4B0A-96C6-636D20F6E762}" presName="ThreeNodes_2" presStyleLbl="node1" presStyleIdx="1" presStyleCnt="3">
        <dgm:presLayoutVars>
          <dgm:bulletEnabled val="1"/>
        </dgm:presLayoutVars>
      </dgm:prSet>
      <dgm:spPr/>
    </dgm:pt>
    <dgm:pt modelId="{D05F42E5-5BA5-4A88-B45A-CFDA50FC8F13}" type="pres">
      <dgm:prSet presAssocID="{DB8C6DD3-B5D6-4B0A-96C6-636D20F6E762}" presName="ThreeNodes_3" presStyleLbl="node1" presStyleIdx="2" presStyleCnt="3">
        <dgm:presLayoutVars>
          <dgm:bulletEnabled val="1"/>
        </dgm:presLayoutVars>
      </dgm:prSet>
      <dgm:spPr/>
    </dgm:pt>
    <dgm:pt modelId="{29A967CB-F6B7-466C-8187-A4A6D943DA1E}" type="pres">
      <dgm:prSet presAssocID="{DB8C6DD3-B5D6-4B0A-96C6-636D20F6E762}" presName="ThreeConn_1-2" presStyleLbl="fgAccFollowNode1" presStyleIdx="0" presStyleCnt="2">
        <dgm:presLayoutVars>
          <dgm:bulletEnabled val="1"/>
        </dgm:presLayoutVars>
      </dgm:prSet>
      <dgm:spPr/>
    </dgm:pt>
    <dgm:pt modelId="{A2D72405-00A7-4C4C-81A5-830DF758587B}" type="pres">
      <dgm:prSet presAssocID="{DB8C6DD3-B5D6-4B0A-96C6-636D20F6E762}" presName="ThreeConn_2-3" presStyleLbl="fgAccFollowNode1" presStyleIdx="1" presStyleCnt="2">
        <dgm:presLayoutVars>
          <dgm:bulletEnabled val="1"/>
        </dgm:presLayoutVars>
      </dgm:prSet>
      <dgm:spPr/>
    </dgm:pt>
    <dgm:pt modelId="{C0E66582-381D-4414-A959-5C90ADD3E649}" type="pres">
      <dgm:prSet presAssocID="{DB8C6DD3-B5D6-4B0A-96C6-636D20F6E762}" presName="ThreeNodes_1_text" presStyleLbl="node1" presStyleIdx="2" presStyleCnt="3">
        <dgm:presLayoutVars>
          <dgm:bulletEnabled val="1"/>
        </dgm:presLayoutVars>
      </dgm:prSet>
      <dgm:spPr/>
    </dgm:pt>
    <dgm:pt modelId="{ACFC82CE-AF7F-47BC-9732-4E3332BA416C}" type="pres">
      <dgm:prSet presAssocID="{DB8C6DD3-B5D6-4B0A-96C6-636D20F6E762}" presName="ThreeNodes_2_text" presStyleLbl="node1" presStyleIdx="2" presStyleCnt="3">
        <dgm:presLayoutVars>
          <dgm:bulletEnabled val="1"/>
        </dgm:presLayoutVars>
      </dgm:prSet>
      <dgm:spPr/>
    </dgm:pt>
    <dgm:pt modelId="{C93C344F-5C7C-4490-B4B9-65F5323DE199}" type="pres">
      <dgm:prSet presAssocID="{DB8C6DD3-B5D6-4B0A-96C6-636D20F6E76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4C54007-63F6-46F2-907E-744A988A019E}" type="presOf" srcId="{DB8C6DD3-B5D6-4B0A-96C6-636D20F6E762}" destId="{5A4F6AEE-4ACA-403B-B014-B43E6E37DBB0}" srcOrd="0" destOrd="0" presId="urn:microsoft.com/office/officeart/2005/8/layout/vProcess5"/>
    <dgm:cxn modelId="{6104751B-336D-4C0B-BBD5-DFE76DA6CFCB}" type="presOf" srcId="{048FC686-50B5-4B04-A79A-DBFD00605A19}" destId="{5EE112FC-E75E-4952-B11A-EB3D95721CEF}" srcOrd="0" destOrd="0" presId="urn:microsoft.com/office/officeart/2005/8/layout/vProcess5"/>
    <dgm:cxn modelId="{DA0BA327-A7AE-4941-A91E-F4B755FEAB96}" type="presOf" srcId="{2FEABE55-DB6E-4BD3-84FB-F6250A0FCA23}" destId="{D05F42E5-5BA5-4A88-B45A-CFDA50FC8F13}" srcOrd="0" destOrd="0" presId="urn:microsoft.com/office/officeart/2005/8/layout/vProcess5"/>
    <dgm:cxn modelId="{EC525031-01FB-4B06-AB16-C70AD8D8D01E}" srcId="{DB8C6DD3-B5D6-4B0A-96C6-636D20F6E762}" destId="{048FC686-50B5-4B04-A79A-DBFD00605A19}" srcOrd="1" destOrd="0" parTransId="{4422BCC7-300F-4781-BF24-4D1FAF8D2476}" sibTransId="{7CDDA858-4045-4C32-ADB1-1F0D50646909}"/>
    <dgm:cxn modelId="{13C57861-B0C9-4602-96C7-AA1E3C2A0753}" type="presOf" srcId="{7CDDA858-4045-4C32-ADB1-1F0D50646909}" destId="{A2D72405-00A7-4C4C-81A5-830DF758587B}" srcOrd="0" destOrd="0" presId="urn:microsoft.com/office/officeart/2005/8/layout/vProcess5"/>
    <dgm:cxn modelId="{7C9EC144-7CAB-411C-9811-89014F4B61D8}" type="presOf" srcId="{E28DE675-07CB-49D5-95A9-25F87800AC21}" destId="{A87A64B6-AED3-4FE8-85D5-AB09910163C0}" srcOrd="0" destOrd="0" presId="urn:microsoft.com/office/officeart/2005/8/layout/vProcess5"/>
    <dgm:cxn modelId="{8172BC4B-494B-4D9F-8271-93DC90B493E0}" type="presOf" srcId="{2FEABE55-DB6E-4BD3-84FB-F6250A0FCA23}" destId="{C93C344F-5C7C-4490-B4B9-65F5323DE199}" srcOrd="1" destOrd="0" presId="urn:microsoft.com/office/officeart/2005/8/layout/vProcess5"/>
    <dgm:cxn modelId="{C3872A6F-FA84-49C0-B760-89F5F22BB84B}" type="presOf" srcId="{E28DE675-07CB-49D5-95A9-25F87800AC21}" destId="{C0E66582-381D-4414-A959-5C90ADD3E649}" srcOrd="1" destOrd="0" presId="urn:microsoft.com/office/officeart/2005/8/layout/vProcess5"/>
    <dgm:cxn modelId="{5AC3BD51-BFFB-4BBA-9509-CA44A3767B06}" srcId="{DB8C6DD3-B5D6-4B0A-96C6-636D20F6E762}" destId="{2FEABE55-DB6E-4BD3-84FB-F6250A0FCA23}" srcOrd="2" destOrd="0" parTransId="{C74D53BC-1B3B-4931-A234-6B88322D509D}" sibTransId="{CD12C610-458B-4CE3-B8B9-F874627E77CF}"/>
    <dgm:cxn modelId="{1CFD0456-4757-4C88-8912-CBF0731D3D62}" srcId="{DB8C6DD3-B5D6-4B0A-96C6-636D20F6E762}" destId="{E28DE675-07CB-49D5-95A9-25F87800AC21}" srcOrd="0" destOrd="0" parTransId="{CDD455A4-3DAE-4B75-A670-29A4582F4BC4}" sibTransId="{3A4199E9-0151-43DE-9346-9E7ABEA363C6}"/>
    <dgm:cxn modelId="{24872F93-9849-49C0-9EC2-67952BB52D60}" type="presOf" srcId="{048FC686-50B5-4B04-A79A-DBFD00605A19}" destId="{ACFC82CE-AF7F-47BC-9732-4E3332BA416C}" srcOrd="1" destOrd="0" presId="urn:microsoft.com/office/officeart/2005/8/layout/vProcess5"/>
    <dgm:cxn modelId="{EAC9AF94-EE81-4864-885B-B3EDBBEDAFB4}" type="presOf" srcId="{3A4199E9-0151-43DE-9346-9E7ABEA363C6}" destId="{29A967CB-F6B7-466C-8187-A4A6D943DA1E}" srcOrd="0" destOrd="0" presId="urn:microsoft.com/office/officeart/2005/8/layout/vProcess5"/>
    <dgm:cxn modelId="{DC442897-418E-4B4A-90EB-26F48A485696}" type="presParOf" srcId="{5A4F6AEE-4ACA-403B-B014-B43E6E37DBB0}" destId="{4A6AE1EA-0DCA-4F97-851A-6C44187D50CB}" srcOrd="0" destOrd="0" presId="urn:microsoft.com/office/officeart/2005/8/layout/vProcess5"/>
    <dgm:cxn modelId="{AB3F4A7A-8B84-4C68-A557-7B163E302A53}" type="presParOf" srcId="{5A4F6AEE-4ACA-403B-B014-B43E6E37DBB0}" destId="{A87A64B6-AED3-4FE8-85D5-AB09910163C0}" srcOrd="1" destOrd="0" presId="urn:microsoft.com/office/officeart/2005/8/layout/vProcess5"/>
    <dgm:cxn modelId="{A596122D-7D56-4226-A335-70CB8AEF8C80}" type="presParOf" srcId="{5A4F6AEE-4ACA-403B-B014-B43E6E37DBB0}" destId="{5EE112FC-E75E-4952-B11A-EB3D95721CEF}" srcOrd="2" destOrd="0" presId="urn:microsoft.com/office/officeart/2005/8/layout/vProcess5"/>
    <dgm:cxn modelId="{28695431-B947-4660-AF5A-C6713BDD7B78}" type="presParOf" srcId="{5A4F6AEE-4ACA-403B-B014-B43E6E37DBB0}" destId="{D05F42E5-5BA5-4A88-B45A-CFDA50FC8F13}" srcOrd="3" destOrd="0" presId="urn:microsoft.com/office/officeart/2005/8/layout/vProcess5"/>
    <dgm:cxn modelId="{00F4EFE0-46F6-4238-A54A-CDB1AA072FFD}" type="presParOf" srcId="{5A4F6AEE-4ACA-403B-B014-B43E6E37DBB0}" destId="{29A967CB-F6B7-466C-8187-A4A6D943DA1E}" srcOrd="4" destOrd="0" presId="urn:microsoft.com/office/officeart/2005/8/layout/vProcess5"/>
    <dgm:cxn modelId="{A55A521F-0D18-4B15-AA10-B2001075112F}" type="presParOf" srcId="{5A4F6AEE-4ACA-403B-B014-B43E6E37DBB0}" destId="{A2D72405-00A7-4C4C-81A5-830DF758587B}" srcOrd="5" destOrd="0" presId="urn:microsoft.com/office/officeart/2005/8/layout/vProcess5"/>
    <dgm:cxn modelId="{E95149C8-5047-4047-AC35-16D138EA2DE1}" type="presParOf" srcId="{5A4F6AEE-4ACA-403B-B014-B43E6E37DBB0}" destId="{C0E66582-381D-4414-A959-5C90ADD3E649}" srcOrd="6" destOrd="0" presId="urn:microsoft.com/office/officeart/2005/8/layout/vProcess5"/>
    <dgm:cxn modelId="{04436FBE-E02C-4B2E-9323-B98F1FD69E2D}" type="presParOf" srcId="{5A4F6AEE-4ACA-403B-B014-B43E6E37DBB0}" destId="{ACFC82CE-AF7F-47BC-9732-4E3332BA416C}" srcOrd="7" destOrd="0" presId="urn:microsoft.com/office/officeart/2005/8/layout/vProcess5"/>
    <dgm:cxn modelId="{A98063D7-2756-4C47-B4C6-F258FF167391}" type="presParOf" srcId="{5A4F6AEE-4ACA-403B-B014-B43E6E37DBB0}" destId="{C93C344F-5C7C-4490-B4B9-65F5323DE19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A64B6-AED3-4FE8-85D5-AB09910163C0}">
      <dsp:nvSpPr>
        <dsp:cNvPr id="0" name=""/>
        <dsp:cNvSpPr/>
      </dsp:nvSpPr>
      <dsp:spPr>
        <a:xfrm>
          <a:off x="0" y="0"/>
          <a:ext cx="7714879" cy="109504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Christian LeBlanc</a:t>
          </a:r>
        </a:p>
      </dsp:txBody>
      <dsp:txXfrm>
        <a:off x="32073" y="32073"/>
        <a:ext cx="6533238" cy="1030900"/>
      </dsp:txXfrm>
    </dsp:sp>
    <dsp:sp modelId="{5EE112FC-E75E-4952-B11A-EB3D95721CEF}">
      <dsp:nvSpPr>
        <dsp:cNvPr id="0" name=""/>
        <dsp:cNvSpPr/>
      </dsp:nvSpPr>
      <dsp:spPr>
        <a:xfrm>
          <a:off x="680724" y="1277554"/>
          <a:ext cx="7714879" cy="109504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Bachelor degree from University of Louisiana</a:t>
          </a:r>
        </a:p>
      </dsp:txBody>
      <dsp:txXfrm>
        <a:off x="712797" y="1309627"/>
        <a:ext cx="6258228" cy="1030900"/>
      </dsp:txXfrm>
    </dsp:sp>
    <dsp:sp modelId="{D05F42E5-5BA5-4A88-B45A-CFDA50FC8F13}">
      <dsp:nvSpPr>
        <dsp:cNvPr id="0" name=""/>
        <dsp:cNvSpPr/>
      </dsp:nvSpPr>
      <dsp:spPr>
        <a:xfrm>
          <a:off x="1361449" y="2555108"/>
          <a:ext cx="7714879" cy="109504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Business analysis at a Fortune 500 company </a:t>
          </a:r>
        </a:p>
      </dsp:txBody>
      <dsp:txXfrm>
        <a:off x="1393522" y="2587181"/>
        <a:ext cx="6258228" cy="1030900"/>
      </dsp:txXfrm>
    </dsp:sp>
    <dsp:sp modelId="{29A967CB-F6B7-466C-8187-A4A6D943DA1E}">
      <dsp:nvSpPr>
        <dsp:cNvPr id="0" name=""/>
        <dsp:cNvSpPr/>
      </dsp:nvSpPr>
      <dsp:spPr>
        <a:xfrm>
          <a:off x="7003099" y="830410"/>
          <a:ext cx="711780" cy="7117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163249" y="830410"/>
        <a:ext cx="391480" cy="535614"/>
      </dsp:txXfrm>
    </dsp:sp>
    <dsp:sp modelId="{A2D72405-00A7-4C4C-81A5-830DF758587B}">
      <dsp:nvSpPr>
        <dsp:cNvPr id="0" name=""/>
        <dsp:cNvSpPr/>
      </dsp:nvSpPr>
      <dsp:spPr>
        <a:xfrm>
          <a:off x="7683824" y="2100664"/>
          <a:ext cx="711780" cy="7117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843974" y="2100664"/>
        <a:ext cx="391480" cy="535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6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C8C0C1E-52FE-5CE4-FFDB-8F1678F1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65391-2B75-FE05-2FF9-17E46DCB4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1124" y="1946833"/>
            <a:ext cx="4249749" cy="1075193"/>
          </a:xfrm>
        </p:spPr>
        <p:txBody>
          <a:bodyPr anchor="b">
            <a:norm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Multiple Linear Regression Analysis on S&amp;P 500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B88A3-06E8-BFC2-7CEA-FAF87A98B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0828" y="3467644"/>
            <a:ext cx="3876811" cy="981579"/>
          </a:xfrm>
        </p:spPr>
        <p:txBody>
          <a:bodyPr anchor="t"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Western Governors University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By: Christian LeBlanc</a:t>
            </a:r>
          </a:p>
        </p:txBody>
      </p:sp>
    </p:spTree>
    <p:extLst>
      <p:ext uri="{BB962C8B-B14F-4D97-AF65-F5344CB8AC3E}">
        <p14:creationId xmlns:p14="http://schemas.microsoft.com/office/powerpoint/2010/main" val="269287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D208-83F6-62DC-F225-5B85314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Data-analysis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DE5F1-70F0-D7D3-875B-FAC7E0728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963" y="2247900"/>
            <a:ext cx="4973386" cy="3651250"/>
          </a:xfrm>
        </p:spPr>
      </p:pic>
    </p:spTree>
    <p:extLst>
      <p:ext uri="{BB962C8B-B14F-4D97-AF65-F5344CB8AC3E}">
        <p14:creationId xmlns:p14="http://schemas.microsoft.com/office/powerpoint/2010/main" val="76074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D7C7-4C6C-E679-B7F5-F874BB3B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54EDD3-A0C6-D835-CDF5-D1B7395174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6543" y="2251075"/>
            <a:ext cx="3907076" cy="37528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9D62F8-2601-A242-CF5C-8F2B761C1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0863" y="2251075"/>
            <a:ext cx="5118324" cy="3752850"/>
          </a:xfrm>
        </p:spPr>
      </p:pic>
    </p:spTree>
    <p:extLst>
      <p:ext uri="{BB962C8B-B14F-4D97-AF65-F5344CB8AC3E}">
        <p14:creationId xmlns:p14="http://schemas.microsoft.com/office/powerpoint/2010/main" val="92242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CD04-CE53-E4A0-86DA-B824572E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AE5D4A-5EDF-8650-651F-6A85D31433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7524" y="3316229"/>
            <a:ext cx="4365114" cy="106427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55220-FA41-B1C5-F22A-50EC880D6A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7525" y="3316229"/>
            <a:ext cx="4445000" cy="10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6D38-EDBB-2F27-EA70-76D76AD2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FDFDE-823A-E834-D8C3-D8D570025A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6533" y="2358830"/>
            <a:ext cx="4567095" cy="353733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0F4072-EBA2-048D-F450-6D092E07E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7525" y="2358831"/>
            <a:ext cx="4445000" cy="3537337"/>
          </a:xfrm>
        </p:spPr>
      </p:pic>
    </p:spTree>
    <p:extLst>
      <p:ext uri="{BB962C8B-B14F-4D97-AF65-F5344CB8AC3E}">
        <p14:creationId xmlns:p14="http://schemas.microsoft.com/office/powerpoint/2010/main" val="33264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F9CF-45BD-5D11-C0DF-386A5EF6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3102-E25E-3BA7-67DB-49A503D5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significant amount of manipulation to the data was required to fit the model. </a:t>
            </a:r>
          </a:p>
          <a:p>
            <a:r>
              <a:rPr lang="en-US" dirty="0"/>
              <a:t>Even though the dataset contained all the information needed, the format led to additional preparation steps. </a:t>
            </a:r>
          </a:p>
          <a:p>
            <a:r>
              <a:rPr lang="en-US" dirty="0"/>
              <a:t>Repetitive steps, such as filtering dates multiple times caused redundancy. </a:t>
            </a:r>
          </a:p>
          <a:p>
            <a:r>
              <a:rPr lang="en-US" dirty="0"/>
              <a:t>This extended the analysis duration and introduced inefficiency. </a:t>
            </a:r>
          </a:p>
        </p:txBody>
      </p:sp>
    </p:spTree>
    <p:extLst>
      <p:ext uri="{BB962C8B-B14F-4D97-AF65-F5344CB8AC3E}">
        <p14:creationId xmlns:p14="http://schemas.microsoft.com/office/powerpoint/2010/main" val="74673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DFD0-7C57-5F3A-1267-DBECD902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01DE-0CAC-2DA6-C23A-9DA4A9DA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OLS model requires several assumptions to be true to give consistent and reliable results. </a:t>
            </a:r>
          </a:p>
          <a:p>
            <a:r>
              <a:rPr lang="en-US" dirty="0"/>
              <a:t>The violation of these assumptions undermines the results. </a:t>
            </a:r>
          </a:p>
        </p:txBody>
      </p:sp>
    </p:spTree>
    <p:extLst>
      <p:ext uri="{BB962C8B-B14F-4D97-AF65-F5344CB8AC3E}">
        <p14:creationId xmlns:p14="http://schemas.microsoft.com/office/powerpoint/2010/main" val="334983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94BE-0357-2B48-AE1B-33457376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4C74-CCC3-E0A1-2ACB-E05D0FFC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was limited to a small selection of stocks from the S&amp;P 500 index. </a:t>
            </a:r>
          </a:p>
          <a:p>
            <a:r>
              <a:rPr lang="en-US" dirty="0"/>
              <a:t>While focusing on a few stocks, the analysis may miss broader insights that could be obtained by including all 500 stocks in the model.</a:t>
            </a:r>
          </a:p>
        </p:txBody>
      </p:sp>
    </p:spTree>
    <p:extLst>
      <p:ext uri="{BB962C8B-B14F-4D97-AF65-F5344CB8AC3E}">
        <p14:creationId xmlns:p14="http://schemas.microsoft.com/office/powerpoint/2010/main" val="262602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32D1-3994-CC3C-BBA5-FF225FFA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5F0E-C9FA-786E-4D82-4D6A750C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recommended to not use this model for any insights or actions. </a:t>
            </a:r>
          </a:p>
          <a:p>
            <a:r>
              <a:rPr lang="en-US" dirty="0"/>
              <a:t>This is still a topic that would be interesting to get useful information from. </a:t>
            </a:r>
          </a:p>
          <a:p>
            <a:r>
              <a:rPr lang="en-US" dirty="0"/>
              <a:t>There are two different directions further analysis should investigate. </a:t>
            </a:r>
          </a:p>
          <a:p>
            <a:r>
              <a:rPr lang="en-US" dirty="0"/>
              <a:t>It would be interesting if including all 500 would help the model to become useful. </a:t>
            </a:r>
          </a:p>
          <a:p>
            <a:r>
              <a:rPr lang="en-US" dirty="0"/>
              <a:t>Find other metrics in the economy that are not stocks and see if a MLR can be built and useful.</a:t>
            </a:r>
          </a:p>
        </p:txBody>
      </p:sp>
    </p:spTree>
    <p:extLst>
      <p:ext uri="{BB962C8B-B14F-4D97-AF65-F5344CB8AC3E}">
        <p14:creationId xmlns:p14="http://schemas.microsoft.com/office/powerpoint/2010/main" val="233505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65C0-0CBC-EF9A-02AB-2BDBA33D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7332-0AA3-9EAD-220F-43D09283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disappointing results of the study makes it hard to expect benefits from it. </a:t>
            </a:r>
          </a:p>
          <a:p>
            <a:r>
              <a:rPr lang="en-US" dirty="0"/>
              <a:t>The hope was that finding the stocks with strong influence on the S&amp;P 500 index could help build a stock portfolio that would beat the index in performance by including the strongest influences and not including any negative influences. </a:t>
            </a:r>
          </a:p>
        </p:txBody>
      </p:sp>
    </p:spTree>
    <p:extLst>
      <p:ext uri="{BB962C8B-B14F-4D97-AF65-F5344CB8AC3E}">
        <p14:creationId xmlns:p14="http://schemas.microsoft.com/office/powerpoint/2010/main" val="272656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02FA-8FB2-6B04-3819-79FC42CD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073EB-DD6A-B657-4FA6-E9356BA5F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431955"/>
              </p:ext>
            </p:extLst>
          </p:nvPr>
        </p:nvGraphicFramePr>
        <p:xfrm>
          <a:off x="966744" y="2248257"/>
          <a:ext cx="9076329" cy="365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88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DC2-46A2-AC55-58BB-8DD8DB54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73B8-B424-2647-3028-C8E31D1F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139" y="2745408"/>
            <a:ext cx="8443586" cy="1968636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a Multiple Linear Regression (MLR) model indicate which stocks in the “Big Tech” group have the strongest influence on the S&amp;P 500 index?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6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27EF-E3E8-3BEB-6BFA-29DF2568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17FC-B835-BD13-15E5-A1DA69D3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H0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MLR model does not show which stocks in the “Big Tech” group has the strongest influence on the S&amp;P 500 index. </a:t>
            </a:r>
          </a:p>
          <a:p>
            <a:pPr marL="4572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MLR analysis does show which stocks in the “Big Tech” group has the strongest influence on the S&amp;P 500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5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604B-C08E-ED8A-A007-50D02E52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32" y="959587"/>
            <a:ext cx="10275168" cy="1064277"/>
          </a:xfrm>
        </p:spPr>
        <p:txBody>
          <a:bodyPr/>
          <a:lstStyle/>
          <a:p>
            <a:pPr algn="ctr"/>
            <a:r>
              <a:rPr lang="en-US" dirty="0"/>
              <a:t>Data-analysis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E02B8E-417A-EFC7-C65B-2D7C3655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32" y="2146041"/>
            <a:ext cx="10275168" cy="37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1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EE60-C2F2-6684-D462-D16A0797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987578"/>
            <a:ext cx="9076329" cy="1064277"/>
          </a:xfrm>
        </p:spPr>
        <p:txBody>
          <a:bodyPr/>
          <a:lstStyle/>
          <a:p>
            <a:pPr algn="ctr"/>
            <a:r>
              <a:rPr lang="en-US" dirty="0"/>
              <a:t>Data-analysis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C56E4-1C16-8928-64BD-A6481FC99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835" y="2350537"/>
            <a:ext cx="9076329" cy="3651250"/>
          </a:xfrm>
        </p:spPr>
      </p:pic>
    </p:spTree>
    <p:extLst>
      <p:ext uri="{BB962C8B-B14F-4D97-AF65-F5344CB8AC3E}">
        <p14:creationId xmlns:p14="http://schemas.microsoft.com/office/powerpoint/2010/main" val="403509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EF82-5ADC-3BA1-EF50-53F6DE4E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959587"/>
            <a:ext cx="9076329" cy="1064277"/>
          </a:xfrm>
        </p:spPr>
        <p:txBody>
          <a:bodyPr/>
          <a:lstStyle/>
          <a:p>
            <a:pPr algn="ctr"/>
            <a:r>
              <a:rPr lang="en-US" dirty="0"/>
              <a:t>Data-analysis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5A7EF-A14C-C670-3BFC-E2C22E1F9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185" y="2229239"/>
            <a:ext cx="8139628" cy="4356446"/>
          </a:xfrm>
        </p:spPr>
      </p:pic>
    </p:spTree>
    <p:extLst>
      <p:ext uri="{BB962C8B-B14F-4D97-AF65-F5344CB8AC3E}">
        <p14:creationId xmlns:p14="http://schemas.microsoft.com/office/powerpoint/2010/main" val="275658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A51A-E16B-BE84-BC96-43825412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539709"/>
            <a:ext cx="9076329" cy="1064277"/>
          </a:xfrm>
        </p:spPr>
        <p:txBody>
          <a:bodyPr/>
          <a:lstStyle/>
          <a:p>
            <a:pPr algn="ctr"/>
            <a:r>
              <a:rPr lang="en-US" dirty="0"/>
              <a:t>Data-analysis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DAD91D-9395-123B-F862-AF863871D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504" y="1707502"/>
            <a:ext cx="4410990" cy="46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4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EDF-51F1-4022-C5CF-B2FA2590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Data-analysis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DC9E2-FE07-7703-85F4-FBBD7483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03" y="2023864"/>
            <a:ext cx="1497982" cy="1927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312DDA-63EC-7E60-E796-BDF7F67E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785" y="2023864"/>
            <a:ext cx="1548590" cy="1927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EE6C4-AB5F-D410-FECF-7EB85A7E4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375" y="2023865"/>
            <a:ext cx="1570934" cy="1927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5C5166-6A2E-DA0E-9B50-C9DCE9B5F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309" y="2021324"/>
            <a:ext cx="1619250" cy="1927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DC348E-862E-1A96-60BB-C8DEA35EC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243" y="2018783"/>
            <a:ext cx="1552575" cy="19271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EB75D5-C8EF-5A35-1E66-A7D83C958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042" y="2023863"/>
            <a:ext cx="1609725" cy="19220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BA416C-017E-4853-DA69-84BC44DF5E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2681" y="2018783"/>
            <a:ext cx="1552575" cy="19220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0D37DC-9D87-A401-9591-64BE1B13BB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804" y="4055414"/>
            <a:ext cx="1499022" cy="12350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FDE636-4367-4DA0-908A-3EA7F2D7CD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9673" y="4055413"/>
            <a:ext cx="1653702" cy="12350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C2885F-26A0-E66D-8CF8-D86E79402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3375" y="4055412"/>
            <a:ext cx="1570934" cy="12350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694DE5D-5AA5-544E-C090-EF0C3C471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4308" y="4052870"/>
            <a:ext cx="1570933" cy="1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9289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8452</TotalTime>
  <Words>404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Goudy Old Style</vt:lpstr>
      <vt:lpstr>MarrakeshVTI</vt:lpstr>
      <vt:lpstr>Multiple Linear Regression Analysis on S&amp;P 500 dataset</vt:lpstr>
      <vt:lpstr>About me</vt:lpstr>
      <vt:lpstr>Problem</vt:lpstr>
      <vt:lpstr>Hypothesis</vt:lpstr>
      <vt:lpstr>Data-analysis Process</vt:lpstr>
      <vt:lpstr>Data-analysis Process</vt:lpstr>
      <vt:lpstr>Data-analysis Process</vt:lpstr>
      <vt:lpstr>Data-analysis Process</vt:lpstr>
      <vt:lpstr>Data-analysis Process</vt:lpstr>
      <vt:lpstr>Data-analysis Process</vt:lpstr>
      <vt:lpstr>Findings </vt:lpstr>
      <vt:lpstr>Findings</vt:lpstr>
      <vt:lpstr>Findings</vt:lpstr>
      <vt:lpstr>Limitations</vt:lpstr>
      <vt:lpstr>Limitations</vt:lpstr>
      <vt:lpstr>Limitations</vt:lpstr>
      <vt:lpstr>Proposed Actions</vt:lpstr>
      <vt:lpstr>Expected Benefits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LEBLANC</dc:creator>
  <cp:lastModifiedBy>CHRISTIAN LEBLANC</cp:lastModifiedBy>
  <cp:revision>3</cp:revision>
  <dcterms:created xsi:type="dcterms:W3CDTF">2024-07-31T23:11:15Z</dcterms:created>
  <dcterms:modified xsi:type="dcterms:W3CDTF">2024-08-06T20:03:44Z</dcterms:modified>
</cp:coreProperties>
</file>