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262" r:id="rId3"/>
    <p:sldId id="268" r:id="rId4"/>
    <p:sldId id="279" r:id="rId5"/>
    <p:sldId id="263" r:id="rId6"/>
    <p:sldId id="269" r:id="rId7"/>
    <p:sldId id="270" r:id="rId8"/>
    <p:sldId id="271" r:id="rId9"/>
    <p:sldId id="278" r:id="rId10"/>
    <p:sldId id="27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071" autoAdjust="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94B73-4964-40B2-AB13-608C1BC129E3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DFB91-35CF-40F0-BA92-A701F8A3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875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7C4D-E3C8-4C3F-818C-916090589DAA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CB6B0-93DA-44C5-8558-A9C29163FF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17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CB6B0-93DA-44C5-8558-A9C29163FF6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81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CB6B0-93DA-44C5-8558-A9C29163FF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23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CB6B0-93DA-44C5-8558-A9C29163FF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7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370916" y="23813"/>
            <a:ext cx="1127568" cy="381301"/>
          </a:xfrm>
        </p:spPr>
        <p:txBody>
          <a:bodyPr/>
          <a:lstStyle/>
          <a:p>
            <a:fld id="{9E691F88-3042-42E3-B216-7FF992B3F463}" type="datetime1">
              <a:rPr lang="ru-RU" smtClean="0">
                <a:solidFill>
                  <a:schemeClr val="tx1"/>
                </a:solidFill>
              </a:rPr>
              <a:t>08.09.2025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620982" y="23813"/>
            <a:ext cx="571018" cy="381301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E939AA00-B1F2-4B4C-B730-E38D83233F4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21558"/>
            <a:ext cx="1348983" cy="596063"/>
          </a:xfrm>
          <a:prstGeom prst="rect">
            <a:avLst/>
          </a:prstGeom>
        </p:spPr>
      </p:pic>
      <p:sp>
        <p:nvSpPr>
          <p:cNvPr id="10" name="Rechteck 7"/>
          <p:cNvSpPr/>
          <p:nvPr userDrawn="1"/>
        </p:nvSpPr>
        <p:spPr bwMode="auto">
          <a:xfrm>
            <a:off x="0" y="5357811"/>
            <a:ext cx="12192000" cy="1500187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837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5E64-55B6-4349-8E09-36C76B7F17D8}" type="datetime1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AA00-B1F2-4B4C-B730-E38D83233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76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684F-CCE8-4732-9D32-4E191D20924F}" type="datetime1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AA00-B1F2-4B4C-B730-E38D83233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93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482943" y="0"/>
            <a:ext cx="1123950" cy="426719"/>
          </a:xfrm>
        </p:spPr>
        <p:txBody>
          <a:bodyPr/>
          <a:lstStyle/>
          <a:p>
            <a:fld id="{BC3B6566-8835-44BB-B133-F43D677732C7}" type="datetime1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11940" y="0"/>
            <a:ext cx="480060" cy="426719"/>
          </a:xfrm>
        </p:spPr>
        <p:txBody>
          <a:bodyPr/>
          <a:lstStyle/>
          <a:p>
            <a:fld id="{E939AA00-B1F2-4B4C-B730-E38D83233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75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21558"/>
            <a:ext cx="1348983" cy="596063"/>
          </a:xfrm>
          <a:prstGeom prst="rect">
            <a:avLst/>
          </a:prstGeom>
        </p:spPr>
      </p:pic>
      <p:sp>
        <p:nvSpPr>
          <p:cNvPr id="14" name="Rechteck 7"/>
          <p:cNvSpPr/>
          <p:nvPr userDrawn="1"/>
        </p:nvSpPr>
        <p:spPr bwMode="auto">
          <a:xfrm>
            <a:off x="0" y="889907"/>
            <a:ext cx="12192000" cy="5968092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91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360478" y="0"/>
            <a:ext cx="1134836" cy="440871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9B2F0CA9-AF14-4768-89F2-18BDD764904D}" type="datetime1">
              <a:rPr lang="ru-RU" smtClean="0"/>
              <a:t>08.09.2025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495314" y="3175"/>
            <a:ext cx="533400" cy="43769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E939AA00-B1F2-4B4C-B730-E38D83233F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91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45" y="767531"/>
            <a:ext cx="10515600" cy="75927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552463" y="0"/>
            <a:ext cx="492579" cy="269421"/>
          </a:xfrm>
        </p:spPr>
        <p:txBody>
          <a:bodyPr/>
          <a:lstStyle>
            <a:lvl1pPr>
              <a:defRPr sz="1000" b="0">
                <a:solidFill>
                  <a:schemeClr val="tx1"/>
                </a:solidFill>
                <a:latin typeface="Raleway Black" pitchFamily="2" charset="-52"/>
                <a:cs typeface="Lucida Sans Unicode" panose="020B0602030504020204" pitchFamily="34" charset="0"/>
              </a:defRPr>
            </a:lvl1pPr>
          </a:lstStyle>
          <a:p>
            <a:fld id="{E939AA00-B1F2-4B4C-B730-E38D83233F4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Line 46"/>
          <p:cNvSpPr>
            <a:spLocks noChangeShapeType="1"/>
          </p:cNvSpPr>
          <p:nvPr userDrawn="1"/>
        </p:nvSpPr>
        <p:spPr bwMode="auto">
          <a:xfrm flipH="1">
            <a:off x="11556181" y="-1"/>
            <a:ext cx="0" cy="26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9399703" y="10464"/>
            <a:ext cx="21527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Raleway Black" pitchFamily="2" charset="-52"/>
                <a:cs typeface="Lucida Sans Unicode" panose="020B0602030504020204" pitchFamily="34" charset="0"/>
              </a:rPr>
              <a:t>GPIO </a:t>
            </a:r>
            <a:r>
              <a:rPr lang="ru-RU" sz="1000" b="1" dirty="0">
                <a:solidFill>
                  <a:schemeClr val="tx1"/>
                </a:solidFill>
                <a:latin typeface="Raleway Black" pitchFamily="2" charset="-52"/>
                <a:cs typeface="Lucida Sans Unicode" panose="020B0602030504020204" pitchFamily="34" charset="0"/>
              </a:rPr>
              <a:t>в </a:t>
            </a:r>
            <a:r>
              <a:rPr lang="en-US" sz="1000" b="1" dirty="0">
                <a:solidFill>
                  <a:schemeClr val="tx1"/>
                </a:solidFill>
                <a:latin typeface="Raleway Black" pitchFamily="2" charset="-52"/>
                <a:cs typeface="Lucida Sans Unicode" panose="020B0602030504020204" pitchFamily="34" charset="0"/>
              </a:rPr>
              <a:t>TMS320F28335</a:t>
            </a:r>
          </a:p>
        </p:txBody>
      </p:sp>
      <p:cxnSp>
        <p:nvCxnSpPr>
          <p:cNvPr id="12" name="Gerade Verbindung 29"/>
          <p:cNvCxnSpPr/>
          <p:nvPr userDrawn="1"/>
        </p:nvCxnSpPr>
        <p:spPr bwMode="auto">
          <a:xfrm>
            <a:off x="0" y="668641"/>
            <a:ext cx="12192000" cy="76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5" y="28667"/>
            <a:ext cx="1348983" cy="5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0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97E5-2637-4738-9E66-0174C16979D3}" type="datetime1">
              <a:rPr lang="ru-RU" smtClean="0"/>
              <a:t>08.09.2025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AA00-B1F2-4B4C-B730-E38D83233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41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6172199" y="-16567"/>
            <a:ext cx="40821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i="0" kern="120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rPr>
              <a:t>Повышение стабильности напряжения электрической сети при интеграции устройств FACTS и СТАТКОМ</a:t>
            </a:r>
            <a:endParaRPr lang="ru-RU" sz="1000" b="1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cxnSp>
        <p:nvCxnSpPr>
          <p:cNvPr id="9" name="Gerade Verbindung 29"/>
          <p:cNvCxnSpPr/>
          <p:nvPr userDrawn="1"/>
        </p:nvCxnSpPr>
        <p:spPr bwMode="auto">
          <a:xfrm>
            <a:off x="0" y="668641"/>
            <a:ext cx="12192000" cy="76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5" y="28667"/>
            <a:ext cx="1348983" cy="5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22C3-8477-4C97-AE93-F82BD0750769}" type="datetime1">
              <a:rPr lang="ru-RU" smtClean="0"/>
              <a:t>08.09.2025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AA00-B1F2-4B4C-B730-E38D83233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42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0D58-E730-401F-B06A-FFF1C8EAF314}" type="datetime1">
              <a:rPr lang="ru-RU" smtClean="0"/>
              <a:t>08.09.2025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AA00-B1F2-4B4C-B730-E38D83233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49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3D2F6-D91F-49F1-924A-A41E871F4E52}" type="datetime1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9AA00-B1F2-4B4C-B730-E38D83233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94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63040" y="2142089"/>
            <a:ext cx="9056915" cy="669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solidFill>
                  <a:srgbClr val="0070C0"/>
                </a:solidFill>
                <a:latin typeface="Raleway Black" pitchFamily="2" charset="0"/>
                <a:ea typeface="Raleway Thin"/>
                <a:cs typeface="Raleway Thin"/>
                <a:sym typeface="Raleway Thin"/>
              </a:rPr>
              <a:t>Периферия процессора </a:t>
            </a:r>
            <a:r>
              <a:rPr lang="en-US" sz="2800" b="1" dirty="0">
                <a:solidFill>
                  <a:srgbClr val="0070C0"/>
                </a:solidFill>
                <a:latin typeface="Raleway Black" pitchFamily="2" charset="0"/>
                <a:ea typeface="Raleway Thin"/>
                <a:cs typeface="Raleway Thin"/>
                <a:sym typeface="Raleway Thin"/>
              </a:rPr>
              <a:t>TMS320F28335</a:t>
            </a:r>
            <a:r>
              <a:rPr lang="ru-RU" sz="2800" b="1" dirty="0">
                <a:solidFill>
                  <a:srgbClr val="0070C0"/>
                </a:solidFill>
                <a:latin typeface="Raleway Black" pitchFamily="2" charset="0"/>
                <a:ea typeface="Raleway Thin"/>
                <a:cs typeface="Raleway Thin"/>
                <a:sym typeface="Raleway Thin"/>
              </a:rPr>
              <a:t>. Часть 1</a:t>
            </a:r>
            <a:endParaRPr lang="ru-RU" sz="28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3525981-3539-4886-973F-FE8B6C32DEF7}"/>
              </a:ext>
            </a:extLst>
          </p:cNvPr>
          <p:cNvSpPr/>
          <p:nvPr/>
        </p:nvSpPr>
        <p:spPr>
          <a:xfrm>
            <a:off x="9326880" y="4095932"/>
            <a:ext cx="2865120" cy="1135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0070C0"/>
                </a:solidFill>
                <a:latin typeface="Raleway Black" pitchFamily="2" charset="0"/>
                <a:ea typeface="Raleway Thin"/>
                <a:cs typeface="Raleway Thin"/>
                <a:sym typeface="Raleway Thin"/>
              </a:rPr>
              <a:t>Кафедра ЭО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0070C0"/>
                </a:solidFill>
                <a:latin typeface="Raleway Black" pitchFamily="2" charset="0"/>
                <a:ea typeface="Raleway Thin"/>
                <a:cs typeface="Raleway Thin"/>
                <a:sym typeface="Raleway Thin"/>
              </a:rPr>
              <a:t>Петрухин О.М.</a:t>
            </a:r>
          </a:p>
        </p:txBody>
      </p:sp>
    </p:spTree>
    <p:extLst>
      <p:ext uri="{BB962C8B-B14F-4D97-AF65-F5344CB8AC3E}">
        <p14:creationId xmlns:p14="http://schemas.microsoft.com/office/powerpoint/2010/main" val="477207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34763" y="3257051"/>
            <a:ext cx="6709773" cy="1500187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45970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74742"/>
            <a:ext cx="12192000" cy="888071"/>
          </a:xfrm>
        </p:spPr>
        <p:txBody>
          <a:bodyPr>
            <a:normAutofit/>
          </a:bodyPr>
          <a:lstStyle/>
          <a:p>
            <a:pPr algn="ctr"/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Raleway Thin"/>
              </a:rPr>
              <a:t>Что такое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Raleway Thin"/>
              </a:rPr>
              <a:t>GPIO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Raleway Thin"/>
              </a:rPr>
              <a:t>?</a:t>
            </a:r>
            <a:endParaRPr lang="ru-RU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AA00-B1F2-4B4C-B730-E38D83233F4D}" type="slidenum">
              <a:rPr lang="ru-RU" smtClean="0"/>
              <a:t>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9BCA0-DC51-43E8-98A6-4E2FB7AABE04}"/>
              </a:ext>
            </a:extLst>
          </p:cNvPr>
          <p:cNvSpPr txBox="1"/>
          <p:nvPr/>
        </p:nvSpPr>
        <p:spPr>
          <a:xfrm>
            <a:off x="1060704" y="1901141"/>
            <a:ext cx="10287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Интерфейс ввода/вывода общего назначения</a:t>
            </a:r>
            <a:r>
              <a:rPr lang="ru-RU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(англ.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0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general-purpose input/output</a:t>
            </a: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GPIO) —</a:t>
            </a:r>
            <a:r>
              <a:rPr lang="ru-RU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интерфейс для связи между </a:t>
            </a:r>
            <a:r>
              <a:rPr lang="ru-RU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микропроцессором</a:t>
            </a:r>
            <a:r>
              <a:rPr lang="ru-RU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и различными </a:t>
            </a:r>
            <a:r>
              <a:rPr lang="ru-RU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периферийными устройствами</a:t>
            </a:r>
            <a:r>
              <a:rPr lang="ru-RU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FE2B3-8BBC-4CDE-991F-A03E462B9E4D}"/>
              </a:ext>
            </a:extLst>
          </p:cNvPr>
          <p:cNvSpPr txBox="1"/>
          <p:nvPr/>
        </p:nvSpPr>
        <p:spPr>
          <a:xfrm>
            <a:off x="1060704" y="3429000"/>
            <a:ext cx="10287000" cy="2541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TMS320F28335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имеет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88 </a:t>
            </a: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GPIO</a:t>
            </a:r>
            <a:r>
              <a:rPr lang="ru-RU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(GPIO0 - GPIO87)</a:t>
            </a:r>
            <a:r>
              <a:rPr lang="ru-RU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которые обладают следующими особенностями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ru-RU" sz="1800" b="0" i="0" u="none" strike="noStrik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Индивидуальная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конфигурируемость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Мультиплексирование функций с внутренней периферией процессора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Фильтрация сигнала на входе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Поддержка прерываний</a:t>
            </a:r>
          </a:p>
        </p:txBody>
      </p:sp>
    </p:spTree>
    <p:extLst>
      <p:ext uri="{BB962C8B-B14F-4D97-AF65-F5344CB8AC3E}">
        <p14:creationId xmlns:p14="http://schemas.microsoft.com/office/powerpoint/2010/main" val="160472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AA00-B1F2-4B4C-B730-E38D83233F4D}" type="slidenum">
              <a:rPr lang="ru-RU" smtClean="0"/>
              <a:t>3</a:t>
            </a:fld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46346A7-42AC-45C1-AF4F-4ED09E33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4742"/>
            <a:ext cx="12192000" cy="888071"/>
          </a:xfrm>
        </p:spPr>
        <p:txBody>
          <a:bodyPr>
            <a:normAutofit/>
          </a:bodyPr>
          <a:lstStyle/>
          <a:p>
            <a:pPr algn="ctr"/>
            <a:endParaRPr lang="ru-RU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467486-A15D-47D5-9CFA-FCC34052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8" y="738649"/>
            <a:ext cx="6146191" cy="611935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4B54D2F-5CD1-47D9-9D02-6E5EC2A58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27" y="1847388"/>
            <a:ext cx="5696399" cy="3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8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AA00-B1F2-4B4C-B730-E38D83233F4D}" type="slidenum">
              <a:rPr lang="ru-RU" smtClean="0"/>
              <a:t>4</a:t>
            </a:fld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46346A7-42AC-45C1-AF4F-4ED09E33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4742"/>
            <a:ext cx="12192000" cy="888071"/>
          </a:xfrm>
        </p:spPr>
        <p:txBody>
          <a:bodyPr>
            <a:normAutofit/>
          </a:bodyPr>
          <a:lstStyle/>
          <a:p>
            <a:pPr algn="ctr"/>
            <a:endParaRPr lang="ru-RU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874496-D5E9-4ED0-9FE8-C8E0BB58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24" y="1449171"/>
            <a:ext cx="9129551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4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AA00-B1F2-4B4C-B730-E38D83233F4D}" type="slidenum">
              <a:rPr lang="ru-RU" smtClean="0"/>
              <a:t>5</a:t>
            </a:fld>
            <a:endParaRPr lang="ru-RU"/>
          </a:p>
        </p:txBody>
      </p:sp>
      <p:sp>
        <p:nvSpPr>
          <p:cNvPr id="42" name="Заголовок 1">
            <a:extLst>
              <a:ext uri="{FF2B5EF4-FFF2-40B4-BE49-F238E27FC236}">
                <a16:creationId xmlns:a16="http://schemas.microsoft.com/office/drawing/2014/main" id="{2637D07A-8705-42DD-9D57-041924A52AEF}"/>
              </a:ext>
            </a:extLst>
          </p:cNvPr>
          <p:cNvSpPr txBox="1">
            <a:spLocks/>
          </p:cNvSpPr>
          <p:nvPr/>
        </p:nvSpPr>
        <p:spPr>
          <a:xfrm>
            <a:off x="0" y="674742"/>
            <a:ext cx="12192000" cy="88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Raleway Thin"/>
              </a:rPr>
              <a:t>Фильтрация входного сигнала</a:t>
            </a:r>
            <a:endParaRPr lang="ru-RU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5D39290-A156-450E-BA9C-773B95D35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403" y="2063249"/>
            <a:ext cx="7739639" cy="3222617"/>
          </a:xfrm>
          <a:prstGeom prst="rect">
            <a:avLst/>
          </a:prstGeom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E30C2F0B-D0D6-4399-9D99-900DB1F01F96}"/>
              </a:ext>
            </a:extLst>
          </p:cNvPr>
          <p:cNvGrpSpPr/>
          <p:nvPr/>
        </p:nvGrpSpPr>
        <p:grpSpPr>
          <a:xfrm>
            <a:off x="320278" y="2814110"/>
            <a:ext cx="3907686" cy="1229780"/>
            <a:chOff x="320278" y="1662932"/>
            <a:chExt cx="3907686" cy="122978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749A192-6D55-40EE-833A-D41A868A6BD4}"/>
                </a:ext>
              </a:extLst>
            </p:cNvPr>
            <p:cNvSpPr txBox="1"/>
            <p:nvPr/>
          </p:nvSpPr>
          <p:spPr>
            <a:xfrm>
              <a:off x="1917161" y="1662932"/>
              <a:ext cx="7878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Вход</a:t>
              </a:r>
              <a:endParaRPr lang="ru-RU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7486586-FBB1-4A0F-AFA2-C0FEBE3312F6}"/>
                </a:ext>
              </a:extLst>
            </p:cNvPr>
            <p:cNvSpPr txBox="1"/>
            <p:nvPr/>
          </p:nvSpPr>
          <p:spPr>
            <a:xfrm>
              <a:off x="320278" y="2523380"/>
              <a:ext cx="17655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Асинхронный</a:t>
              </a:r>
              <a:endParaRPr lang="ru-R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72B2924-163A-4C30-A612-600E1CC014EF}"/>
                </a:ext>
              </a:extLst>
            </p:cNvPr>
            <p:cNvSpPr txBox="1"/>
            <p:nvPr/>
          </p:nvSpPr>
          <p:spPr>
            <a:xfrm>
              <a:off x="2462415" y="2523380"/>
              <a:ext cx="17655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Синхронный</a:t>
              </a:r>
              <a:endParaRPr lang="ru-RU" dirty="0"/>
            </a:p>
          </p:txBody>
        </p: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44EC29C-3150-473E-AC6E-92DD4615ACE3}"/>
                </a:ext>
              </a:extLst>
            </p:cNvPr>
            <p:cNvCxnSpPr>
              <a:stCxn id="48" idx="2"/>
              <a:endCxn id="49" idx="0"/>
            </p:cNvCxnSpPr>
            <p:nvPr/>
          </p:nvCxnSpPr>
          <p:spPr>
            <a:xfrm flipH="1">
              <a:off x="1203053" y="2032264"/>
              <a:ext cx="1108057" cy="491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6BE7874C-91A1-4C78-99CD-550BBFBD9609}"/>
                </a:ext>
              </a:extLst>
            </p:cNvPr>
            <p:cNvCxnSpPr>
              <a:stCxn id="48" idx="2"/>
              <a:endCxn id="50" idx="0"/>
            </p:cNvCxnSpPr>
            <p:nvPr/>
          </p:nvCxnSpPr>
          <p:spPr>
            <a:xfrm>
              <a:off x="2311110" y="2032264"/>
              <a:ext cx="1034080" cy="491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97DFBA-1E4D-4DA1-A50E-03916CA71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2135"/>
            <a:ext cx="4308533" cy="216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0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AA00-B1F2-4B4C-B730-E38D83233F4D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6" name="Заголовок 1">
            <a:extLst>
              <a:ext uri="{FF2B5EF4-FFF2-40B4-BE49-F238E27FC236}">
                <a16:creationId xmlns:a16="http://schemas.microsoft.com/office/drawing/2014/main" id="{5C59E33B-1143-40A1-A414-906C946D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4742"/>
            <a:ext cx="6096000" cy="888071"/>
          </a:xfrm>
        </p:spPr>
        <p:txBody>
          <a:bodyPr>
            <a:normAutofit/>
          </a:bodyPr>
          <a:lstStyle/>
          <a:p>
            <a:pPr algn="ctr"/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Raleway Thin"/>
              </a:rPr>
              <a:t>Период выборки</a:t>
            </a:r>
            <a:endParaRPr lang="ru-RU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0946C95-E405-41D0-86D9-23C8B135A6A4}"/>
              </a:ext>
            </a:extLst>
          </p:cNvPr>
          <p:cNvSpPr txBox="1">
            <a:spLocks/>
          </p:cNvSpPr>
          <p:nvPr/>
        </p:nvSpPr>
        <p:spPr>
          <a:xfrm>
            <a:off x="6096000" y="674742"/>
            <a:ext cx="6096000" cy="88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Raleway Thin"/>
              </a:rPr>
              <a:t>Количество выборок</a:t>
            </a:r>
            <a:endParaRPr lang="ru-RU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4EF046E-3507-4261-BCFA-6ECB37B52E8A}"/>
              </a:ext>
            </a:extLst>
          </p:cNvPr>
          <p:cNvCxnSpPr>
            <a:cxnSpLocks/>
          </p:cNvCxnSpPr>
          <p:nvPr/>
        </p:nvCxnSpPr>
        <p:spPr>
          <a:xfrm>
            <a:off x="6096000" y="674742"/>
            <a:ext cx="0" cy="618325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A9DB4-14CF-42FC-A939-A60B5790D2AB}"/>
              </a:ext>
            </a:extLst>
          </p:cNvPr>
          <p:cNvSpPr txBox="1"/>
          <p:nvPr/>
        </p:nvSpPr>
        <p:spPr>
          <a:xfrm>
            <a:off x="276446" y="1839262"/>
            <a:ext cx="5536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Регистр </a:t>
            </a:r>
            <a:r>
              <a:rPr lang="en-US" sz="1800" b="1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GPxCTRL</a:t>
            </a:r>
            <a:r>
              <a:rPr lang="ru-RU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800" b="1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QUALPRDn</a:t>
            </a: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ru-RU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задает период выборки для группы из 8 входных сигналов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52C209-4B82-45FF-B5F4-91B55A5E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49" y="2838721"/>
            <a:ext cx="5829492" cy="46679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9A8F867-2CD6-4232-971E-42FD7CCF0051}"/>
              </a:ext>
            </a:extLst>
          </p:cNvPr>
          <p:cNvSpPr txBox="1"/>
          <p:nvPr/>
        </p:nvSpPr>
        <p:spPr>
          <a:xfrm>
            <a:off x="276446" y="3886112"/>
            <a:ext cx="58089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 </a:t>
            </a:r>
            <a:r>
              <a:rPr lang="en-US" sz="180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GPxCTRL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US" sz="180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QUALPRDn</a:t>
            </a:r>
            <a:r>
              <a:rPr lang="en-US" sz="18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= 0</a:t>
            </a:r>
          </a:p>
          <a:p>
            <a:r>
              <a:rPr lang="en-US" sz="18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</a:t>
            </a:r>
            <a:r>
              <a:rPr lang="en-US" sz="180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US" sz="1800" i="0" u="none" strike="noStrike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SYSCLKOUT</a:t>
            </a:r>
            <a:r>
              <a:rPr lang="ru-RU" sz="18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150 </a:t>
            </a:r>
            <a:r>
              <a:rPr lang="ru-RU" sz="18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МГц		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	T</a:t>
            </a:r>
            <a:r>
              <a:rPr lang="ru-RU" b="1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выб</a:t>
            </a:r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6,67нс</a:t>
            </a:r>
            <a:endParaRPr lang="ru-RU" sz="1800" b="1" i="0" u="none" strike="noStrik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CBB9FC-A870-48FE-A746-799086077212}"/>
              </a:ext>
            </a:extLst>
          </p:cNvPr>
          <p:cNvSpPr txBox="1"/>
          <p:nvPr/>
        </p:nvSpPr>
        <p:spPr>
          <a:xfrm>
            <a:off x="276446" y="5113041"/>
            <a:ext cx="58089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 </a:t>
            </a:r>
            <a:r>
              <a:rPr lang="en-US" sz="180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GPxCTRL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US" sz="180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QUALPRDn</a:t>
            </a:r>
            <a:r>
              <a:rPr lang="en-US" sz="18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= 0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xFF (255)</a:t>
            </a:r>
            <a:endParaRPr lang="en-US" sz="1800" i="0" u="none" strike="noStrik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</a:t>
            </a:r>
            <a:r>
              <a:rPr lang="en-US" sz="180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US" sz="1800" i="0" u="none" strike="noStrike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SYSCLKOUT</a:t>
            </a:r>
            <a:r>
              <a:rPr lang="ru-RU" sz="18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150 </a:t>
            </a:r>
            <a:r>
              <a:rPr lang="ru-RU" sz="18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МГц		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	T</a:t>
            </a:r>
            <a:r>
              <a:rPr lang="ru-RU" b="1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выб</a:t>
            </a:r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мкс</a:t>
            </a:r>
            <a:endParaRPr lang="ru-RU" sz="1800" b="1" i="0" u="none" strike="noStrik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6AE431-91B1-49AA-810A-F2879A240297}"/>
              </a:ext>
            </a:extLst>
          </p:cNvPr>
          <p:cNvSpPr txBox="1"/>
          <p:nvPr/>
        </p:nvSpPr>
        <p:spPr>
          <a:xfrm>
            <a:off x="6099542" y="1839262"/>
            <a:ext cx="58089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Регистр </a:t>
            </a: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GPxQSEL1/2</a:t>
            </a:r>
            <a:r>
              <a:rPr lang="ru-RU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конфигурирует вход как синхронный или асинхронный, а также </a:t>
            </a:r>
            <a:r>
              <a:rPr lang="ru-RU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задает количество выборок для входного сигнала 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3C6545-B166-4252-A960-B6BE8F82EF4A}"/>
              </a:ext>
            </a:extLst>
          </p:cNvPr>
          <p:cNvSpPr txBox="1"/>
          <p:nvPr/>
        </p:nvSpPr>
        <p:spPr>
          <a:xfrm>
            <a:off x="6171124" y="3174341"/>
            <a:ext cx="61030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GpioCtrlRegs.</a:t>
            </a:r>
            <a:r>
              <a:rPr lang="ru-RU" sz="1800" dirty="0">
                <a:solidFill>
                  <a:srgbClr val="0000C0"/>
                </a:solidFill>
                <a:latin typeface="Consolas" panose="020B0609020204030204" pitchFamily="49" charset="0"/>
              </a:rPr>
              <a:t>GPAQSEL1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sz="1800" dirty="0">
                <a:solidFill>
                  <a:srgbClr val="0000C0"/>
                </a:solidFill>
                <a:latin typeface="Consolas" panose="020B0609020204030204" pitchFamily="49" charset="0"/>
              </a:rPr>
              <a:t>bit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sz="1800" dirty="0">
                <a:solidFill>
                  <a:srgbClr val="0000C0"/>
                </a:solidFill>
                <a:latin typeface="Consolas" panose="020B0609020204030204" pitchFamily="49" charset="0"/>
              </a:rPr>
              <a:t>GPIO0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ru-RU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Синхронный вход. Количество выборок - 1</a:t>
            </a:r>
          </a:p>
          <a:p>
            <a:pPr algn="l"/>
            <a:endParaRPr lang="ru-RU" sz="1800" dirty="0">
              <a:latin typeface="Consolas" panose="020B0609020204030204" pitchFamily="49" charset="0"/>
            </a:endParaRP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GpioCtrlRegs.</a:t>
            </a:r>
            <a:r>
              <a:rPr lang="ru-RU" sz="1800" dirty="0">
                <a:solidFill>
                  <a:srgbClr val="0000C0"/>
                </a:solidFill>
                <a:latin typeface="Consolas" panose="020B0609020204030204" pitchFamily="49" charset="0"/>
              </a:rPr>
              <a:t>GPAQSEL1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sz="1800" dirty="0">
                <a:solidFill>
                  <a:srgbClr val="0000C0"/>
                </a:solidFill>
                <a:latin typeface="Consolas" panose="020B0609020204030204" pitchFamily="49" charset="0"/>
              </a:rPr>
              <a:t>bit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sz="1800" dirty="0">
                <a:solidFill>
                  <a:srgbClr val="0000C0"/>
                </a:solidFill>
                <a:latin typeface="Consolas" panose="020B0609020204030204" pitchFamily="49" charset="0"/>
              </a:rPr>
              <a:t>GPIO0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</a:p>
          <a:p>
            <a:pPr algn="l"/>
            <a:r>
              <a:rPr lang="ru-RU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Синхронный вход. Количество выборок - 3</a:t>
            </a:r>
          </a:p>
          <a:p>
            <a:pPr algn="l"/>
            <a:endParaRPr lang="ru-RU" sz="1800" dirty="0">
              <a:latin typeface="Consolas" panose="020B0609020204030204" pitchFamily="49" charset="0"/>
            </a:endParaRP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GpioCtrlRegs.</a:t>
            </a:r>
            <a:r>
              <a:rPr lang="ru-RU" sz="1800" dirty="0">
                <a:solidFill>
                  <a:srgbClr val="0000C0"/>
                </a:solidFill>
                <a:latin typeface="Consolas" panose="020B0609020204030204" pitchFamily="49" charset="0"/>
              </a:rPr>
              <a:t>GPAQSEL1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sz="1800" dirty="0">
                <a:solidFill>
                  <a:srgbClr val="0000C0"/>
                </a:solidFill>
                <a:latin typeface="Consolas" panose="020B0609020204030204" pitchFamily="49" charset="0"/>
              </a:rPr>
              <a:t>bit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sz="1800" dirty="0">
                <a:solidFill>
                  <a:srgbClr val="0000C0"/>
                </a:solidFill>
                <a:latin typeface="Consolas" panose="020B0609020204030204" pitchFamily="49" charset="0"/>
              </a:rPr>
              <a:t>GPIO0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ru-RU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Синхронный вход. Количество выборок - 6</a:t>
            </a:r>
          </a:p>
          <a:p>
            <a:pPr algn="l"/>
            <a:endParaRPr lang="ru-RU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GpioCtrlRegs.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GPAQSEL1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bit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GPIO0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Асинхронный вход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74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AA00-B1F2-4B4C-B730-E38D83233F4D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5653E4-5557-47CA-8B80-878AF375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29" y="1413725"/>
            <a:ext cx="9695941" cy="40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2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AA00-B1F2-4B4C-B730-E38D83233F4D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19F6000-15D2-477D-A039-F2D473BBE7CB}"/>
              </a:ext>
            </a:extLst>
          </p:cNvPr>
          <p:cNvSpPr txBox="1">
            <a:spLocks/>
          </p:cNvSpPr>
          <p:nvPr/>
        </p:nvSpPr>
        <p:spPr>
          <a:xfrm>
            <a:off x="0" y="674742"/>
            <a:ext cx="12192000" cy="88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Raleway Thin"/>
              </a:rPr>
              <a:t>Порядок конфигурации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Raleway Thin"/>
              </a:rPr>
              <a:t>GPIO</a:t>
            </a:r>
            <a:endParaRPr lang="ru-RU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E46CA-9D4E-4D85-929E-85584846F40D}"/>
              </a:ext>
            </a:extLst>
          </p:cNvPr>
          <p:cNvSpPr txBox="1"/>
          <p:nvPr/>
        </p:nvSpPr>
        <p:spPr>
          <a:xfrm>
            <a:off x="1740274" y="1831781"/>
            <a:ext cx="87114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Enable an GPIO output on GPIO6, set it high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GpioCtrlRegs.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GPAPUD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bit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GPIO6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Enable pullup on GPIO6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GpioDataRegs.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GPASET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bit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GPIO6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Load output latch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GpioCtrlRegs.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GPAMUX1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bit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GPIO6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GPIO6 = GPIO6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GpioCtrlRegs.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GPADIR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bit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GPIO6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GPIO6 = output</a:t>
            </a:r>
            <a:endParaRPr lang="ru-RU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Make GPIO34 an input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GpioCtrlRegs.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GPBPUD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bit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GPIO34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Enable pullup on GPIO34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GpioCtrlRegs.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GPBMUX</a:t>
            </a:r>
            <a:r>
              <a:rPr lang="ru-RU" sz="1800" dirty="0">
                <a:solidFill>
                  <a:srgbClr val="0000C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bit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GPIO34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GPIO34 = GPIO34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GpioCtrlRegs.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GPBDIR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bit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GPIO34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GPIO34 = input</a:t>
            </a:r>
            <a:endParaRPr lang="ru-RU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EDIS;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95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AA00-B1F2-4B4C-B730-E38D83233F4D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1B4B6CA-F019-409E-995F-58A678F9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4742"/>
            <a:ext cx="12192000" cy="888071"/>
          </a:xfrm>
        </p:spPr>
        <p:txBody>
          <a:bodyPr>
            <a:normAutofit/>
          </a:bodyPr>
          <a:lstStyle/>
          <a:p>
            <a:pPr algn="ctr"/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Raleway Thin"/>
              </a:rPr>
              <a:t>Способы обращения к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Raleway Thin"/>
              </a:rPr>
              <a:t>GPIO</a:t>
            </a:r>
            <a:endParaRPr lang="ru-RU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D4F0EE-7684-4B3B-9090-6F94BADBAE83}"/>
              </a:ext>
            </a:extLst>
          </p:cNvPr>
          <p:cNvSpPr txBox="1"/>
          <p:nvPr/>
        </p:nvSpPr>
        <p:spPr>
          <a:xfrm>
            <a:off x="2327528" y="2312521"/>
            <a:ext cx="81240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GpioDataRegs.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GPASET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bit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GPIO6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Set output high</a:t>
            </a:r>
          </a:p>
          <a:p>
            <a:pPr algn="l"/>
            <a:endParaRPr lang="ru-RU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GpioDataRegs.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GPACLEAR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bit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GPIO6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Set output low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GpioDataRegs.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GPATOGGLE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bit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GPIO6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Change output state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(GpioDataRegs.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GPADAT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bit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GPIO6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Check GPIO state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some code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4189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453</Words>
  <Application>Microsoft Office PowerPoint</Application>
  <PresentationFormat>Широкоэкранный</PresentationFormat>
  <Paragraphs>74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Lucida Sans Unicode</vt:lpstr>
      <vt:lpstr>Open Sans</vt:lpstr>
      <vt:lpstr>Raleway Black</vt:lpstr>
      <vt:lpstr>Times New Roman</vt:lpstr>
      <vt:lpstr>Тема Office</vt:lpstr>
      <vt:lpstr>Презентация PowerPoint</vt:lpstr>
      <vt:lpstr>Что такое GPIO?</vt:lpstr>
      <vt:lpstr>Презентация PowerPoint</vt:lpstr>
      <vt:lpstr>Презентация PowerPoint</vt:lpstr>
      <vt:lpstr>Презентация PowerPoint</vt:lpstr>
      <vt:lpstr>Период выборки</vt:lpstr>
      <vt:lpstr>Презентация PowerPoint</vt:lpstr>
      <vt:lpstr>Презентация PowerPoint</vt:lpstr>
      <vt:lpstr>Способы обращения к GPIO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Олег Петрухин</dc:creator>
  <cp:lastModifiedBy>Oleg</cp:lastModifiedBy>
  <cp:revision>111</cp:revision>
  <dcterms:created xsi:type="dcterms:W3CDTF">2020-07-26T07:21:46Z</dcterms:created>
  <dcterms:modified xsi:type="dcterms:W3CDTF">2025-09-08T18:55:53Z</dcterms:modified>
</cp:coreProperties>
</file>