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8" r:id="rId4"/>
    <p:sldId id="258" r:id="rId6"/>
    <p:sldId id="269" r:id="rId7"/>
    <p:sldId id="259" r:id="rId8"/>
    <p:sldId id="260" r:id="rId9"/>
    <p:sldId id="261" r:id="rId10"/>
    <p:sldId id="262" r:id="rId11"/>
    <p:sldId id="263" r:id="rId12"/>
    <p:sldId id="265" r:id="rId13"/>
    <p:sldId id="266" r:id="rId14"/>
    <p:sldId id="267" r:id="rId15"/>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6" autoAdjust="0"/>
    <p:restoredTop sz="94630" autoAdjust="0"/>
  </p:normalViewPr>
  <p:slideViewPr>
    <p:cSldViewPr snapToGrid="0">
      <p:cViewPr varScale="1">
        <p:scale>
          <a:sx n="141" d="100"/>
          <a:sy n="141" d="100"/>
        </p:scale>
        <p:origin x="132" y="612"/>
      </p:cViewPr>
      <p:guideLst/>
    </p:cSldViewPr>
  </p:slideViewPr>
  <p:outlineViewPr>
    <p:cViewPr>
      <p:scale>
        <a:sx n="33" d="100"/>
        <a:sy n="33" d="100"/>
      </p:scale>
      <p:origin x="0" y="-324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2.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23A80-5CD2-4327-8F87-E2D053F7DBD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97CD8-F823-4C51-B507-030E7B5C135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F01B088-4959-4BDA-A2D1-734C193972F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一段文本-1项">
    <p:spTree>
      <p:nvGrpSpPr>
        <p:cNvPr id="1" name=""/>
        <p:cNvGrpSpPr/>
        <p:nvPr/>
      </p:nvGrpSpPr>
      <p:grpSpPr>
        <a:xfrm>
          <a:off x="0" y="0"/>
          <a:ext cx="0" cy="0"/>
          <a:chOff x="0" y="0"/>
          <a:chExt cx="0" cy="0"/>
        </a:xfrm>
      </p:grpSpPr>
      <p:sp>
        <p:nvSpPr>
          <p:cNvPr id="6" name="标题 5"/>
          <p:cNvSpPr>
            <a:spLocks noGrp="1"/>
          </p:cNvSpPr>
          <p:nvPr>
            <p:ph type="ctrTitle" idx="17826049" hasCustomPrompt="1"/>
            <p:custDataLst>
              <p:tags r:id="rId2"/>
            </p:custDataLst>
          </p:nvPr>
        </p:nvSpPr>
        <p:spPr>
          <a:xfrm>
            <a:off x="1219200" y="2590800"/>
            <a:ext cx="9753600" cy="762000"/>
          </a:xfrm>
          <a:noFill/>
        </p:spPr>
        <p:txBody>
          <a:bodyPr lIns="0" tIns="0" rIns="0" bIns="0" anchor="ctr">
            <a:normAutofit/>
          </a:bodyPr>
          <a:lstStyle>
            <a:lvl1pPr marL="0" indent="0" algn="ctr">
              <a:spcBef>
                <a:spcPct val="0"/>
              </a:spcBef>
              <a:spcAft>
                <a:spcPct val="0"/>
              </a:spcAft>
              <a:buNone/>
              <a:defRPr sz="4400" b="0" spc="0">
                <a:solidFill>
                  <a:schemeClr val="tx1"/>
                </a:solidFill>
              </a:defRPr>
            </a:lvl1pPr>
          </a:lstStyle>
          <a:p>
            <a:r>
              <a:rPr lang="zh-CN" altLang="en-US"/>
              <a:t>单击此处添加标题</a:t>
            </a:r>
            <a:endParaRPr lang="zh-CN" altLang="en-US"/>
          </a:p>
        </p:txBody>
      </p:sp>
      <p:sp>
        <p:nvSpPr>
          <p:cNvPr id="7" name="文本占位符 6"/>
          <p:cNvSpPr>
            <a:spLocks noGrp="1"/>
          </p:cNvSpPr>
          <p:nvPr>
            <p:ph type="body" idx="17826817" hasCustomPrompt="1"/>
            <p:custDataLst>
              <p:tags r:id="rId3"/>
            </p:custDataLst>
          </p:nvPr>
        </p:nvSpPr>
        <p:spPr>
          <a:xfrm>
            <a:off x="1219200" y="3657600"/>
            <a:ext cx="9753600" cy="609600"/>
          </a:xfrm>
          <a:noFill/>
        </p:spPr>
        <p:txBody>
          <a:bodyPr lIns="0" tIns="0" rIns="0" bIns="0" anchor="t">
            <a:normAutofit/>
          </a:bodyPr>
          <a:lstStyle>
            <a:lvl1pPr marL="0" indent="0" algn="ctr">
              <a:lnSpc>
                <a:spcPct val="125000"/>
              </a:lnSpc>
              <a:spcBef>
                <a:spcPct val="0"/>
              </a:spcBef>
              <a:spcAft>
                <a:spcPct val="0"/>
              </a:spcAft>
              <a:buNone/>
              <a:defRPr sz="1600" b="0" spc="0">
                <a:solidFill>
                  <a:schemeClr val="tx1"/>
                </a:solidFill>
              </a:defRPr>
            </a:lvl1pPr>
          </a:lstStyle>
          <a:p>
            <a:pPr lvl="0"/>
            <a:r>
              <a:rPr lang="zh-CN" altLang="en-US" smtClean="0"/>
              <a:t>单击此处添加正文</a:t>
            </a:r>
            <a:endParaRPr lang="zh-CN" altLang="en-US" smtClean="0"/>
          </a:p>
        </p:txBody>
      </p:sp>
      <p:sp>
        <p:nvSpPr>
          <p:cNvPr id="3" name="日期占位符 2"/>
          <p:cNvSpPr>
            <a:spLocks noGrp="1"/>
          </p:cNvSpPr>
          <p:nvPr>
            <p:ph type="dt" sz="half" idx="10"/>
          </p:nvPr>
        </p:nvSpPr>
        <p:spPr/>
        <p:txBody>
          <a:bodyPr/>
          <a:lstStyle/>
          <a:p>
            <a:fld id="{994C7EE3-D07E-43F0-918B-D4475F9108E2}"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94C7EE3-D07E-43F0-918B-D4475F9108E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94C7EE3-D07E-43F0-918B-D4475F9108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94C7EE3-D07E-43F0-918B-D4475F9108E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94C7EE3-D07E-43F0-918B-D4475F9108E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4C7EE3-D07E-43F0-918B-D4475F9108E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4C7EE3-D07E-43F0-918B-D4475F9108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94C7EE3-D07E-43F0-918B-D4475F9108E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28EA57-2E98-4C53-A956-17928F72A5B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C7EE3-D07E-43F0-918B-D4475F9108E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28EA57-2E98-4C53-A956-17928F72A5BD}"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576596"/>
            <a:ext cx="9144000" cy="1655762"/>
          </a:xfrm>
          <a:effectLst>
            <a:outerShdw blurRad="50800" dist="38100" dir="5400000" algn="t" rotWithShape="0">
              <a:prstClr val="black">
                <a:alpha val="40000"/>
              </a:prstClr>
            </a:outerShdw>
          </a:effectLst>
        </p:spPr>
        <p:txBody>
          <a:bodyPr>
            <a:normAutofit/>
          </a:bodyPr>
          <a:lstStyle/>
          <a:p>
            <a:r>
              <a:rPr lang="en-US" altLang="zh-CN" dirty="0"/>
              <a:t>Depression Integrative Analysis and Prediction for Students</a:t>
            </a:r>
            <a:endParaRPr lang="en-US" altLang="zh-CN" dirty="0"/>
          </a:p>
        </p:txBody>
      </p:sp>
      <p:sp>
        <p:nvSpPr>
          <p:cNvPr id="2" name="文本框 1"/>
          <p:cNvSpPr txBox="1"/>
          <p:nvPr/>
        </p:nvSpPr>
        <p:spPr>
          <a:xfrm>
            <a:off x="3540125" y="5494020"/>
            <a:ext cx="4064000" cy="583565"/>
          </a:xfrm>
          <a:prstGeom prst="rect">
            <a:avLst/>
          </a:prstGeom>
          <a:noFill/>
        </p:spPr>
        <p:txBody>
          <a:bodyPr wrap="square" rtlCol="0">
            <a:spAutoFit/>
          </a:bodyPr>
          <a:p>
            <a:r>
              <a:rPr lang="en-US" altLang="zh-CN" sz="3200"/>
              <a:t>      By Chengxuan Ku</a:t>
            </a:r>
            <a:endParaRPr lang="en-US" altLang="zh-CN" sz="3200"/>
          </a:p>
        </p:txBody>
      </p:sp>
      <p:pic>
        <p:nvPicPr>
          <p:cNvPr id="4" name="图片 3"/>
          <p:cNvPicPr>
            <a:picLocks noChangeAspect="1"/>
          </p:cNvPicPr>
          <p:nvPr/>
        </p:nvPicPr>
        <p:blipFill>
          <a:blip r:embed="rId1"/>
          <a:stretch>
            <a:fillRect/>
          </a:stretch>
        </p:blipFill>
        <p:spPr>
          <a:xfrm>
            <a:off x="2842895" y="839470"/>
            <a:ext cx="6229985" cy="32943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8" y="365125"/>
            <a:ext cx="6575213" cy="1325563"/>
          </a:xfrm>
          <a:effectLst>
            <a:outerShdw blurRad="50800" dist="38100" dir="2700000" algn="tl" rotWithShape="0">
              <a:prstClr val="black">
                <a:alpha val="40000"/>
              </a:prstClr>
            </a:outerShdw>
          </a:effectLst>
        </p:spPr>
        <p:txBody>
          <a:bodyPr/>
          <a:lstStyle/>
          <a:p>
            <a:r>
              <a:rPr lang="en-US" dirty="0"/>
              <a:t>What was our outcome?</a:t>
            </a:r>
            <a:endParaRPr lang="en-US" dirty="0"/>
          </a:p>
        </p:txBody>
      </p:sp>
      <p:sp>
        <p:nvSpPr>
          <p:cNvPr id="14" name="Title 1"/>
          <p:cNvSpPr txBox="1"/>
          <p:nvPr/>
        </p:nvSpPr>
        <p:spPr>
          <a:xfrm>
            <a:off x="500173" y="1421448"/>
            <a:ext cx="6575213" cy="25020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t>The metrics indicate</a:t>
            </a:r>
            <a:endParaRPr lang="en-US" sz="2000" dirty="0"/>
          </a:p>
          <a:p>
            <a:endParaRPr lang="en-US" sz="2000" dirty="0"/>
          </a:p>
          <a:p>
            <a:pPr marL="342900" indent="-342900">
              <a:buFontTx/>
              <a:buChar char="-"/>
            </a:pPr>
            <a:r>
              <a:rPr lang="en-US" altLang="zh-CN" sz="2000" dirty="0"/>
              <a:t>The model achieves an accuracy of 87%, with strong recall of 88% for class depression.</a:t>
            </a:r>
            <a:endParaRPr lang="en-US" altLang="zh-CN" sz="2000" dirty="0"/>
          </a:p>
          <a:p>
            <a:pPr marL="342900" indent="-342900">
              <a:buFontTx/>
              <a:buChar char="-"/>
            </a:pPr>
            <a:r>
              <a:rPr lang="en-US" altLang="zh-CN" sz="2000" dirty="0"/>
              <a:t>The ROC curve and PR curve perform well</a:t>
            </a:r>
            <a:endParaRPr lang="en-US" altLang="zh-CN" sz="2000" dirty="0"/>
          </a:p>
          <a:p>
            <a:pPr marL="342900" indent="-342900">
              <a:buFontTx/>
              <a:buChar char="-"/>
            </a:pPr>
            <a:r>
              <a:rPr lang="en-US" altLang="zh-CN" sz="2000" dirty="0"/>
              <a:t>These indicate effective identification of depression cases.</a:t>
            </a:r>
            <a:endParaRPr lang="en-US" altLang="zh-CN" sz="2000" dirty="0"/>
          </a:p>
          <a:p>
            <a:pPr marL="800100" lvl="1" indent="-342900">
              <a:buFontTx/>
              <a:buChar char="-"/>
            </a:pPr>
            <a:endParaRPr lang="en-US" sz="100" dirty="0"/>
          </a:p>
          <a:p>
            <a:pPr lvl="1"/>
            <a:endParaRPr lang="en-US" sz="100" dirty="0"/>
          </a:p>
          <a:p>
            <a:pPr marL="800100" lvl="1" indent="-342900">
              <a:buFontTx/>
              <a:buChar char="-"/>
            </a:pPr>
            <a:r>
              <a:rPr lang="en-US" sz="100" dirty="0"/>
              <a:t>run into a failure in</a:t>
            </a:r>
            <a:endParaRPr lang="en-US" sz="100" dirty="0"/>
          </a:p>
        </p:txBody>
      </p:sp>
      <p:pic>
        <p:nvPicPr>
          <p:cNvPr id="3" name="图片 2"/>
          <p:cNvPicPr>
            <a:picLocks noChangeAspect="1"/>
          </p:cNvPicPr>
          <p:nvPr/>
        </p:nvPicPr>
        <p:blipFill>
          <a:blip r:embed="rId1"/>
          <a:stretch>
            <a:fillRect/>
          </a:stretch>
        </p:blipFill>
        <p:spPr>
          <a:xfrm>
            <a:off x="8244840" y="439420"/>
            <a:ext cx="3398520" cy="2929255"/>
          </a:xfrm>
          <a:prstGeom prst="rect">
            <a:avLst/>
          </a:prstGeom>
        </p:spPr>
      </p:pic>
      <p:pic>
        <p:nvPicPr>
          <p:cNvPr id="4" name="图片 3"/>
          <p:cNvPicPr>
            <a:picLocks noChangeAspect="1"/>
          </p:cNvPicPr>
          <p:nvPr/>
        </p:nvPicPr>
        <p:blipFill>
          <a:blip r:embed="rId2"/>
          <a:stretch>
            <a:fillRect/>
          </a:stretch>
        </p:blipFill>
        <p:spPr>
          <a:xfrm>
            <a:off x="8119110" y="3606800"/>
            <a:ext cx="3524250" cy="894080"/>
          </a:xfrm>
          <a:prstGeom prst="rect">
            <a:avLst/>
          </a:prstGeom>
        </p:spPr>
      </p:pic>
      <p:pic>
        <p:nvPicPr>
          <p:cNvPr id="5" name="图片 4"/>
          <p:cNvPicPr>
            <a:picLocks noChangeAspect="1"/>
          </p:cNvPicPr>
          <p:nvPr/>
        </p:nvPicPr>
        <p:blipFill>
          <a:blip r:embed="rId3"/>
          <a:stretch>
            <a:fillRect/>
          </a:stretch>
        </p:blipFill>
        <p:spPr>
          <a:xfrm>
            <a:off x="1024255" y="3994785"/>
            <a:ext cx="6051550" cy="2680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9" name="内容占位符 8"/>
          <p:cNvSpPr/>
          <p:nvPr>
            <p:ph idx="1"/>
          </p:nvPr>
        </p:nvSpPr>
        <p:spPr/>
        <p:txBody>
          <a:bodyPr/>
          <a:p>
            <a:endParaRPr lang="zh-CN" altLang="en-US"/>
          </a:p>
          <a:p>
            <a:endParaRPr lang="zh-CN" altLang="en-US"/>
          </a:p>
        </p:txBody>
      </p:sp>
      <p:sp>
        <p:nvSpPr>
          <p:cNvPr id="11" name="Content Placeholder 2"/>
          <p:cNvSpPr>
            <a:spLocks noGrp="1"/>
          </p:cNvSpPr>
          <p:nvPr/>
        </p:nvSpPr>
        <p:spPr>
          <a:xfrm>
            <a:off x="-69850" y="1818640"/>
            <a:ext cx="10540365" cy="4358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r>
              <a:rPr lang="en-US" altLang="zh-CN" dirty="0"/>
              <a:t>The Gradient Boosting model can accurately identify samples of the target class with minimal misclassification of other classes as the target class.</a:t>
            </a:r>
            <a:endParaRPr lang="en-US" altLang="zh-CN" dirty="0"/>
          </a:p>
          <a:p>
            <a:pPr lvl="2"/>
            <a:endParaRPr lang="en-US" altLang="zh-CN" dirty="0"/>
          </a:p>
          <a:p>
            <a:pPr lvl="2"/>
            <a:r>
              <a:rPr lang="en-US" altLang="zh-CN" dirty="0"/>
              <a:t>Overall,the model efficiently and accurately classifies the class of Depression.And the model we created has excellent performance and can provide effective help in predicting students' depression.</a:t>
            </a:r>
            <a:endParaRPr lang="en-US" altLang="zh-CN" dirty="0"/>
          </a:p>
          <a:p>
            <a:pPr lvl="2"/>
            <a:endParaRPr lang="en-US" altLang="zh-CN" dirty="0"/>
          </a:p>
          <a:p>
            <a:pPr lvl="2"/>
            <a:r>
              <a:rPr lang="en-US" altLang="zh-CN" dirty="0"/>
              <a:t>Our model has effective identification of depression cases.Therefore, this model has obvious significance for predicting students' depression.</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stretch>
            <a:fillRect/>
          </a:stretch>
        </p:blipFill>
        <p:spPr>
          <a:xfrm>
            <a:off x="2075668" y="2146361"/>
            <a:ext cx="2169384" cy="2181798"/>
          </a:xfrm>
          <a:prstGeom prst="rect">
            <a:avLst/>
          </a:prstGeom>
        </p:spPr>
      </p:pic>
      <p:sp>
        <p:nvSpPr>
          <p:cNvPr id="2" name="标题 1"/>
          <p:cNvSpPr/>
          <p:nvPr>
            <p:ph type="title"/>
          </p:nvPr>
        </p:nvSpPr>
        <p:spPr/>
        <p:txBody>
          <a:bodyPr/>
          <a:p>
            <a:r>
              <a:rPr lang="en-US" altLang="zh-CN">
                <a:ln/>
                <a:solidFill>
                  <a:schemeClr val="tx1"/>
                </a:solidFill>
                <a:effectLst>
                  <a:outerShdw blurRad="38100" dist="19050" dir="2700000" algn="tl" rotWithShape="0">
                    <a:schemeClr val="dk1">
                      <a:alpha val="40000"/>
                    </a:schemeClr>
                  </a:outerShdw>
                </a:effectLst>
              </a:rPr>
              <a:t>Next steps</a:t>
            </a:r>
            <a:endParaRPr lang="en-US" altLang="zh-CN">
              <a:ln/>
              <a:solidFill>
                <a:schemeClr val="tx1"/>
              </a:solidFill>
              <a:effectLst>
                <a:outerShdw blurRad="38100" dist="19050" dir="2700000" algn="tl" rotWithShape="0">
                  <a:schemeClr val="dk1">
                    <a:alpha val="40000"/>
                  </a:schemeClr>
                </a:outerShdw>
              </a:effectLst>
            </a:endParaRPr>
          </a:p>
        </p:txBody>
      </p:sp>
      <p:sp>
        <p:nvSpPr>
          <p:cNvPr id="3" name="文本框 2"/>
          <p:cNvSpPr txBox="1"/>
          <p:nvPr/>
        </p:nvSpPr>
        <p:spPr>
          <a:xfrm>
            <a:off x="4902835" y="1351915"/>
            <a:ext cx="6704330" cy="4645660"/>
          </a:xfrm>
          <a:prstGeom prst="rect">
            <a:avLst/>
          </a:prstGeom>
          <a:noFill/>
        </p:spPr>
        <p:txBody>
          <a:bodyPr wrap="square" rtlCol="0" anchor="t">
            <a:noAutofit/>
          </a:bodyPr>
          <a:p>
            <a:pPr marL="285750" indent="-285750">
              <a:buFont typeface="Arial" panose="020B0604020202020204" pitchFamily="34" charset="0"/>
              <a:buChar char="•"/>
            </a:pPr>
            <a:r>
              <a:rPr lang="en-US" altLang="zh-CN"/>
              <a:t>Collaborate to refine input features based on clinical relevance and ensure diagnostic labels (ground truth) are accurate and consistent. Discuss the limitations of the labels used.</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Define Clinical Utility: Make actively discuss such as How could this model realistically be used? (e.g., screening tool, risk stratification, monitoring symptom change, informing treatment selection). Define clear target use cases.</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Aims for a tool (e.g., screening app, clinician decision support), design a small-scale pilot study in a realistic setting. Observe how clinicians or patients interact with it, assess usability, workflow integration, and gather qualitative feedback.</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770453" y="1020318"/>
            <a:ext cx="10996246" cy="5181600"/>
          </a:xfrm>
          <a:prstGeom prst="rect">
            <a:avLst/>
          </a:prstGeom>
          <a:solidFill>
            <a:schemeClr val="tx1">
              <a:lumMod val="50000"/>
              <a:lumOff val="50000"/>
              <a:alpha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useBgFill="1">
        <p:nvSpPr>
          <p:cNvPr id="7" name="矩形 6"/>
          <p:cNvSpPr/>
          <p:nvPr>
            <p:custDataLst>
              <p:tags r:id="rId2"/>
            </p:custDataLst>
          </p:nvPr>
        </p:nvSpPr>
        <p:spPr>
          <a:xfrm>
            <a:off x="597874" y="838200"/>
            <a:ext cx="10996246" cy="51816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sp>
        <p:nvSpPr>
          <p:cNvPr id="10" name="矩形 9"/>
          <p:cNvSpPr/>
          <p:nvPr>
            <p:custDataLst>
              <p:tags r:id="rId3"/>
            </p:custDataLst>
          </p:nvPr>
        </p:nvSpPr>
        <p:spPr>
          <a:xfrm>
            <a:off x="597239" y="838200"/>
            <a:ext cx="10996246" cy="5181600"/>
          </a:xfrm>
          <a:prstGeom prst="rect">
            <a:avLst/>
          </a:prstGeom>
          <a:solidFill>
            <a:srgbClr val="FFFFFF">
              <a:alpha val="15000"/>
            </a:srgbClr>
          </a:solidFill>
          <a:ln w="762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charset="-122"/>
              <a:sym typeface="Arial" panose="020B0604020202020204" pitchFamily="34" charset="0"/>
            </a:endParaRPr>
          </a:p>
        </p:txBody>
      </p:sp>
      <p:cxnSp>
        <p:nvCxnSpPr>
          <p:cNvPr id="21" name="直接连接符 20"/>
          <p:cNvCxnSpPr/>
          <p:nvPr>
            <p:custDataLst>
              <p:tags r:id="rId4"/>
            </p:custDataLst>
          </p:nvPr>
        </p:nvCxnSpPr>
        <p:spPr>
          <a:xfrm>
            <a:off x="4516755" y="2141302"/>
            <a:ext cx="3158490" cy="0"/>
          </a:xfrm>
          <a:prstGeom prst="line">
            <a:avLst/>
          </a:prstGeom>
          <a:ln w="190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标题 2"/>
          <p:cNvSpPr>
            <a:spLocks noGrp="1"/>
          </p:cNvSpPr>
          <p:nvPr>
            <p:ph type="title"/>
            <p:custDataLst>
              <p:tags r:id="rId5"/>
            </p:custDataLst>
          </p:nvPr>
        </p:nvSpPr>
        <p:spPr>
          <a:xfrm>
            <a:off x="901700" y="1136015"/>
            <a:ext cx="10388600" cy="763270"/>
          </a:xfrm>
        </p:spPr>
        <p:txBody>
          <a:bodyPr/>
          <a:lstStyle/>
          <a:p>
            <a:pPr algn="ctr"/>
            <a:r>
              <a:rPr lang="zh-CN" altLang="en-US" sz="3600">
                <a:ln/>
                <a:solidFill>
                  <a:schemeClr val="tx1"/>
                </a:solidFill>
                <a:effectLst>
                  <a:outerShdw blurRad="38100" dist="19050" dir="2700000" algn="tl" rotWithShape="0">
                    <a:schemeClr val="dk1">
                      <a:alpha val="40000"/>
                    </a:schemeClr>
                  </a:outerShdw>
                </a:effectLst>
              </a:rPr>
              <a:t>What are we solving?</a:t>
            </a:r>
            <a:endParaRPr lang="zh-CN" altLang="en-US" sz="3600">
              <a:ln/>
              <a:solidFill>
                <a:schemeClr val="tx1"/>
              </a:solidFill>
              <a:effectLst>
                <a:outerShdw blurRad="38100" dist="19050" dir="2700000" algn="tl" rotWithShape="0">
                  <a:schemeClr val="dk1">
                    <a:alpha val="40000"/>
                  </a:schemeClr>
                </a:outerShdw>
              </a:effectLst>
            </a:endParaRPr>
          </a:p>
        </p:txBody>
      </p:sp>
      <p:sp>
        <p:nvSpPr>
          <p:cNvPr id="8" name="文本框 7"/>
          <p:cNvSpPr txBox="1"/>
          <p:nvPr>
            <p:custDataLst>
              <p:tags r:id="rId6"/>
            </p:custDataLst>
          </p:nvPr>
        </p:nvSpPr>
        <p:spPr>
          <a:xfrm>
            <a:off x="1423670" y="2383155"/>
            <a:ext cx="9344025" cy="3382645"/>
          </a:xfrm>
          <a:prstGeom prst="rect">
            <a:avLst/>
          </a:prstGeom>
          <a:noFill/>
        </p:spPr>
        <p:txBody>
          <a:bodyPr wrap="square" rtlCol="0">
            <a:normAutofit fontScale="90000"/>
          </a:bodyPr>
          <a:lstStyle/>
          <a:p>
            <a:pPr marL="285750" lvl="0" indent="-285750" fontAlgn="auto">
              <a:lnSpc>
                <a:spcPct val="150000"/>
              </a:lnSpc>
              <a:spcAft>
                <a:spcPts val="1200"/>
              </a:spcAft>
              <a:buClr>
                <a:srgbClr val="A6A6A6"/>
              </a:buClr>
              <a:buSzPct val="70000"/>
              <a:buFont typeface="Wingdings" panose="05000000000000000000" charset="0"/>
              <a:buChar char="u"/>
            </a:pPr>
            <a:r>
              <a:rPr lang="zh-CN" altLang="en-US"/>
              <a:t>Depression among university students is a growing public health concern, with significant impacts on academic performance and physical and mental health.Cloud Data Center up-time matters</a:t>
            </a:r>
            <a:endParaRPr lang="zh-CN" altLang="en-US"/>
          </a:p>
          <a:p>
            <a:pPr marL="742950" lvl="1" indent="-285750" fontAlgn="auto">
              <a:lnSpc>
                <a:spcPct val="150000"/>
              </a:lnSpc>
              <a:spcAft>
                <a:spcPts val="1200"/>
              </a:spcAft>
              <a:buClr>
                <a:srgbClr val="A6A6A6"/>
              </a:buClr>
              <a:buSzPct val="70000"/>
              <a:buFont typeface="Wingdings" panose="05000000000000000000" charset="0"/>
              <a:buChar char="u"/>
            </a:pPr>
            <a:r>
              <a:rPr lang="zh-CN" altLang="en-US"/>
              <a:t>Our Questions</a:t>
            </a:r>
            <a:endParaRPr lang="zh-CN" altLang="en-US"/>
          </a:p>
          <a:p>
            <a:pPr marL="1200150" lvl="2" indent="-285750" fontAlgn="auto">
              <a:lnSpc>
                <a:spcPct val="150000"/>
              </a:lnSpc>
              <a:spcAft>
                <a:spcPts val="1200"/>
              </a:spcAft>
              <a:buClr>
                <a:srgbClr val="A6A6A6"/>
              </a:buClr>
              <a:buSzPct val="70000"/>
              <a:buFont typeface="Wingdings" panose="05000000000000000000" charset="0"/>
              <a:buChar char="u"/>
            </a:pPr>
            <a:r>
              <a:rPr lang="zh-CN" altLang="en-US"/>
              <a:t>Is it possible to build a machine learning model to accurately predict and judge whether students have depression?</a:t>
            </a:r>
            <a:endParaRPr lang="zh-CN" altLang="en-US"/>
          </a:p>
          <a:p>
            <a:pPr marL="1200150" lvl="2" indent="-285750" fontAlgn="auto">
              <a:lnSpc>
                <a:spcPct val="150000"/>
              </a:lnSpc>
              <a:spcAft>
                <a:spcPts val="1200"/>
              </a:spcAft>
              <a:buClr>
                <a:srgbClr val="A6A6A6"/>
              </a:buClr>
              <a:buSzPct val="70000"/>
              <a:buFont typeface="Wingdings" panose="05000000000000000000" charset="0"/>
              <a:buChar char="u"/>
            </a:pPr>
            <a:r>
              <a:rPr lang="zh-CN" altLang="en-US"/>
              <a:t>Which behaviors and characteristics of students are closely related to depression?</a:t>
            </a:r>
            <a:endParaRPr lang="zh-CN" altLang="en-US"/>
          </a:p>
        </p:txBody>
      </p:sp>
    </p:spTree>
    <p:custDataLst>
      <p:tags r:id="rId7"/>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40000"/>
              </a:prstClr>
            </a:outerShdw>
          </a:effectLst>
        </p:spPr>
        <p:txBody>
          <a:bodyPr/>
          <a:lstStyle/>
          <a:p>
            <a:r>
              <a:rPr lang="en-US" dirty="0"/>
              <a:t>Why does it matter?</a:t>
            </a:r>
            <a:endParaRPr lang="en-US" dirty="0"/>
          </a:p>
        </p:txBody>
      </p:sp>
      <p:sp>
        <p:nvSpPr>
          <p:cNvPr id="3" name="Content Placeholder 2"/>
          <p:cNvSpPr>
            <a:spLocks noGrp="1"/>
          </p:cNvSpPr>
          <p:nvPr>
            <p:ph idx="1"/>
          </p:nvPr>
        </p:nvSpPr>
        <p:spPr>
          <a:xfrm>
            <a:off x="838199" y="1825625"/>
            <a:ext cx="10832253" cy="4351338"/>
          </a:xfrm>
        </p:spPr>
        <p:txBody>
          <a:bodyPr/>
          <a:lstStyle/>
          <a:p>
            <a:pPr marL="457200" lvl="1" indent="0">
              <a:buNone/>
            </a:pPr>
            <a:r>
              <a:rPr lang="en-US" altLang="zh-CN" dirty="0"/>
              <a:t>Rationale and Meaning</a:t>
            </a:r>
            <a:endParaRPr lang="en-US" altLang="zh-CN" dirty="0"/>
          </a:p>
          <a:p>
            <a:pPr marL="457200" lvl="1" indent="0">
              <a:buNone/>
            </a:pPr>
            <a:endParaRPr lang="en-US" altLang="zh-CN" dirty="0"/>
          </a:p>
          <a:p>
            <a:pPr lvl="2"/>
            <a:r>
              <a:rPr lang="en-US" altLang="zh-CN" dirty="0"/>
              <a:t>Depression analysis is taken for research purposes in psychology, education, and data science, with the goal of enabling reliable insights into the predictors of student depression</a:t>
            </a:r>
            <a:endParaRPr lang="en-US" altLang="zh-CN" dirty="0"/>
          </a:p>
          <a:p>
            <a:pPr lvl="2"/>
            <a:endParaRPr lang="en-US" altLang="zh-CN" dirty="0"/>
          </a:p>
          <a:p>
            <a:pPr marL="914400" lvl="2" indent="0">
              <a:buNone/>
            </a:pPr>
            <a:endParaRPr lang="en-US" altLang="zh-CN" dirty="0"/>
          </a:p>
          <a:p>
            <a:pPr lvl="2"/>
            <a:r>
              <a:rPr lang="en-US" altLang="zh-CN" dirty="0"/>
              <a:t>Early detection will be crucial for effective intervention and can help schools find and support students who may need help.</a:t>
            </a:r>
            <a:endParaRPr lang="en-US" altLang="zh-CN" dirty="0"/>
          </a:p>
          <a:p>
            <a:pPr lvl="2"/>
            <a:endParaRPr lang="en-US" dirty="0"/>
          </a:p>
          <a:p>
            <a:pPr lvl="2"/>
            <a:endParaRPr lang="en-US" dirty="0"/>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17826049"/>
            <p:custDataLst>
              <p:tags r:id="rId1"/>
            </p:custDataLst>
          </p:nvPr>
        </p:nvSpPr>
        <p:spPr>
          <a:xfrm>
            <a:off x="102235" y="434975"/>
            <a:ext cx="5398770" cy="762000"/>
          </a:xfrm>
        </p:spPr>
        <p:txBody>
          <a:bodyPr>
            <a:scene3d>
              <a:camera prst="orthographicFront"/>
              <a:lightRig rig="threePt" dir="t"/>
            </a:scene3d>
          </a:bodyPr>
          <a:p>
            <a:r>
              <a:rPr lang="en-US" altLang="zh-CN">
                <a:ln/>
                <a:solidFill>
                  <a:schemeClr val="tx1"/>
                </a:solidFill>
                <a:effectLst>
                  <a:outerShdw blurRad="38100" dist="19050" dir="2700000" algn="tl" rotWithShape="0">
                    <a:schemeClr val="dk1">
                      <a:alpha val="40000"/>
                    </a:schemeClr>
                  </a:outerShdw>
                </a:effectLst>
              </a:rPr>
              <a:t>Data Overview</a:t>
            </a:r>
            <a:endParaRPr lang="en-US" altLang="zh-CN">
              <a:ln/>
              <a:solidFill>
                <a:schemeClr val="tx1"/>
              </a:solidFill>
              <a:effectLst>
                <a:outerShdw blurRad="38100" dist="19050" dir="2700000" algn="tl" rotWithShape="0">
                  <a:schemeClr val="dk1">
                    <a:alpha val="40000"/>
                  </a:schemeClr>
                </a:outerShdw>
              </a:effectLst>
            </a:endParaRPr>
          </a:p>
        </p:txBody>
      </p:sp>
      <p:sp>
        <p:nvSpPr>
          <p:cNvPr id="6" name="文本框 5"/>
          <p:cNvSpPr txBox="1"/>
          <p:nvPr/>
        </p:nvSpPr>
        <p:spPr>
          <a:xfrm>
            <a:off x="1069975" y="1437640"/>
            <a:ext cx="9081770" cy="5323840"/>
          </a:xfrm>
          <a:prstGeom prst="rect">
            <a:avLst/>
          </a:prstGeom>
          <a:noFill/>
        </p:spPr>
        <p:txBody>
          <a:bodyPr wrap="square" rtlCol="0" anchor="t">
            <a:noAutofit/>
          </a:bodyPr>
          <a:p>
            <a:r>
              <a:rPr lang="en-US" altLang="zh-CN"/>
              <a:t>A total of 27901 rows of data, each representing a student, bear information for 18 columns.</a:t>
            </a:r>
            <a:endParaRPr lang="en-US" altLang="zh-CN"/>
          </a:p>
          <a:p>
            <a:endParaRPr lang="en-US" altLang="zh-CN"/>
          </a:p>
          <a:p>
            <a:endParaRPr lang="en-US" altLang="zh-CN"/>
          </a:p>
          <a:p>
            <a:pPr marL="342900" indent="-342900">
              <a:buFont typeface="Arial" panose="020B0604020202020204" pitchFamily="34" charset="0"/>
              <a:buChar char="•"/>
            </a:pPr>
            <a:r>
              <a:rPr lang="en-US" altLang="zh-CN"/>
              <a:t>Numerical Features: id, Gender, Age, Academic Pressure, Work Pressure, CGPA, Study Satisfaction, Job Satisfaction, Work/Study Hours, Financial Stress.</a:t>
            </a:r>
            <a:endParaRPr lang="en-US" altLang="zh-CN"/>
          </a:p>
          <a:p>
            <a:pPr marL="342900" indent="-342900">
              <a:buFont typeface="Arial" panose="020B0604020202020204" pitchFamily="34" charset="0"/>
              <a:buChar char="•"/>
            </a:pPr>
            <a:endParaRPr lang="en-US" altLang="zh-CN"/>
          </a:p>
          <a:p>
            <a:pPr marL="342900" indent="-342900">
              <a:buFont typeface="Arial" panose="020B0604020202020204" pitchFamily="34" charset="0"/>
              <a:buChar char="•"/>
            </a:pPr>
            <a:endParaRPr lang="en-US" altLang="zh-CN"/>
          </a:p>
          <a:p>
            <a:pPr marL="342900" indent="-34290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Categorical Features: City, Profession, Sleep Duration, Dietary Habits, Degree, Have you ever had suicidal thoughts ?, Family History of Mental Illness.</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Target Variable: Depression: Binary (1:Yes,0:No)- Class label.</a:t>
            </a:r>
            <a:endParaRPr lang="en-US" altLang="zh-CN"/>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40000"/>
              </a:prstClr>
            </a:outerShdw>
          </a:effectLst>
        </p:spPr>
        <p:txBody>
          <a:bodyPr/>
          <a:lstStyle/>
          <a:p>
            <a:r>
              <a:rPr lang="en-US" dirty="0"/>
              <a:t>What can we do to achieve this?</a:t>
            </a:r>
            <a:endParaRPr lang="en-US" dirty="0"/>
          </a:p>
        </p:txBody>
      </p:sp>
      <p:sp>
        <p:nvSpPr>
          <p:cNvPr id="3" name="Content Placeholder 2"/>
          <p:cNvSpPr>
            <a:spLocks noGrp="1"/>
          </p:cNvSpPr>
          <p:nvPr>
            <p:ph idx="1"/>
          </p:nvPr>
        </p:nvSpPr>
        <p:spPr>
          <a:xfrm>
            <a:off x="838199" y="1825625"/>
            <a:ext cx="10832253" cy="4351338"/>
          </a:xfrm>
        </p:spPr>
        <p:txBody>
          <a:bodyPr>
            <a:normAutofit/>
          </a:bodyPr>
          <a:lstStyle/>
          <a:p>
            <a:pPr marL="457200" lvl="1" indent="0">
              <a:buNone/>
            </a:pPr>
            <a:r>
              <a:rPr lang="en-US" altLang="zh-CN" sz="2000" dirty="0"/>
              <a:t>Our dataset have target variable which is binary and our goal is to predict depression and classify each student,so we should choose the predictive model using supervised learning techniques on our dataset.Then we consider the following models.</a:t>
            </a:r>
            <a:endParaRPr lang="en-US" altLang="zh-CN" sz="2000" dirty="0"/>
          </a:p>
          <a:p>
            <a:pPr lvl="1"/>
            <a:r>
              <a:rPr lang="en-US" altLang="zh-CN" sz="2000" dirty="0"/>
              <a:t>Logistic Regression model is simple and interpretable ,and it works well for binary classification.Our target variable is binary,so this model is suitable for our dataset. Logistic Regression model should assume linear relationship between features and log-odds.</a:t>
            </a:r>
            <a:endParaRPr lang="en-US" altLang="zh-CN" sz="2000" dirty="0"/>
          </a:p>
          <a:p>
            <a:pPr lvl="1"/>
            <a:r>
              <a:rPr lang="en-US" altLang="zh-CN" sz="2000" dirty="0"/>
              <a:t>Random forest model is the ensemble method that builds multiple decision trees,it performs effectively even with many features (though feature selection can still help).It provide intrinsic estimates of feature relevance, aiding interpretation.Our dataset has various features and our goal is to identify the factors that have the greatest impact on depression,so this model is also suitable for our dataset.</a:t>
            </a:r>
            <a:endParaRPr lang="en-US" altLang="zh-CN" sz="2000" dirty="0"/>
          </a:p>
          <a:p>
            <a:pPr lvl="1"/>
            <a:r>
              <a:rPr lang="en-US" altLang="zh-CN" sz="2000" dirty="0"/>
              <a:t>Gradient Boosting is very powerful in dealing with numerical features, class features , and their combination.It works well for classification, so this model is suitable for our goals.</a:t>
            </a:r>
            <a:endParaRPr lang="en-US" altLang="zh-CN" sz="2000" dirty="0"/>
          </a:p>
          <a:p>
            <a:pPr marL="0" lvl="0" indent="0">
              <a:buNone/>
            </a:pPr>
            <a:r>
              <a:rPr lang="en-US" altLang="zh-CN" sz="2330" dirty="0"/>
              <a:t>Finally,choose the best machine learning model.</a:t>
            </a:r>
            <a:endParaRPr lang="en-US" altLang="zh-CN" sz="2330" dirty="0"/>
          </a:p>
          <a:p>
            <a:pPr lvl="2"/>
            <a:endParaRPr lang="en-US" dirty="0"/>
          </a:p>
          <a:p>
            <a:pPr lvl="2"/>
            <a:endParaRPr lang="en-US" dirty="0"/>
          </a:p>
          <a:p>
            <a:pPr lvl="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effectLst>
            <a:outerShdw blurRad="50800" dist="38100" dir="2700000" algn="tl" rotWithShape="0">
              <a:prstClr val="black">
                <a:alpha val="40000"/>
              </a:prstClr>
            </a:outerShdw>
          </a:effectLst>
        </p:spPr>
        <p:txBody>
          <a:bodyPr/>
          <a:lstStyle/>
          <a:p>
            <a:r>
              <a:rPr lang="en-US" dirty="0"/>
              <a:t>How did we achieve this?</a:t>
            </a:r>
            <a:endParaRPr lang="en-US" dirty="0"/>
          </a:p>
        </p:txBody>
      </p:sp>
      <p:sp>
        <p:nvSpPr>
          <p:cNvPr id="3" name="Content Placeholder 2"/>
          <p:cNvSpPr>
            <a:spLocks noGrp="1"/>
          </p:cNvSpPr>
          <p:nvPr>
            <p:ph idx="1"/>
          </p:nvPr>
        </p:nvSpPr>
        <p:spPr>
          <a:xfrm>
            <a:off x="838200" y="1510030"/>
            <a:ext cx="10832465" cy="4667250"/>
          </a:xfrm>
        </p:spPr>
        <p:txBody>
          <a:bodyPr>
            <a:normAutofit/>
          </a:bodyPr>
          <a:lstStyle/>
          <a:p>
            <a:pPr marL="228600" lvl="1" indent="0">
              <a:lnSpc>
                <a:spcPct val="100000"/>
              </a:lnSpc>
              <a:spcBef>
                <a:spcPts val="1000"/>
              </a:spcBef>
              <a:buNone/>
            </a:pPr>
            <a:r>
              <a:rPr lang="en-US" sz="1800" dirty="0"/>
              <a:t>A bit about how these types of problems are generally solved </a:t>
            </a:r>
            <a:endParaRPr lang="en-US" sz="1800" dirty="0"/>
          </a:p>
          <a:p>
            <a:pPr marL="457200" lvl="1" indent="0">
              <a:buNone/>
            </a:pPr>
            <a:endParaRPr lang="en-US" b="1" u="sng" dirty="0"/>
          </a:p>
          <a:p>
            <a:pPr marL="457200" lvl="1" indent="0">
              <a:buNone/>
            </a:pPr>
            <a:r>
              <a:rPr lang="en-US" altLang="zh-CN" sz="1800" dirty="0"/>
              <a:t>Our dataset have target variable which is binary and our goal is to predict depression and classify each student,so we should choose the predictive model using supervised learning techniques on our dataset.</a:t>
            </a:r>
            <a:endParaRPr lang="en-US" sz="1800" dirty="0"/>
          </a:p>
          <a:p>
            <a:pPr marL="514350" indent="-285750" algn="just">
              <a:lnSpc>
                <a:spcPct val="100000"/>
              </a:lnSpc>
            </a:pPr>
            <a:r>
              <a:rPr lang="en-US" altLang="zh-CN" sz="1800" dirty="0"/>
              <a:t>Data Processing :</a:t>
            </a:r>
            <a:endParaRPr lang="en-US" altLang="zh-CN" sz="1800" dirty="0"/>
          </a:p>
          <a:p>
            <a:pPr marL="971550" lvl="1" indent="-285750" algn="just">
              <a:lnSpc>
                <a:spcPct val="100000"/>
              </a:lnSpc>
            </a:pPr>
            <a:r>
              <a:rPr lang="en-US" altLang="zh-CN" sz="1535" dirty="0"/>
              <a:t>Comprehensive Data Cleaning:Remove noise, inconsistencies, duplicates and missing values.</a:t>
            </a:r>
            <a:endParaRPr lang="en-US" altLang="zh-CN" sz="1535" dirty="0"/>
          </a:p>
          <a:p>
            <a:pPr marL="971550" lvl="1" indent="-285750" algn="just">
              <a:lnSpc>
                <a:spcPct val="100000"/>
              </a:lnSpc>
            </a:pPr>
            <a:r>
              <a:rPr lang="en-US" altLang="zh-CN" sz="1535" dirty="0"/>
              <a:t>Created Data visulizations:Intuitively analyze data.</a:t>
            </a:r>
            <a:endParaRPr lang="en-US" altLang="zh-CN" sz="1535" dirty="0"/>
          </a:p>
          <a:p>
            <a:pPr marL="971550" lvl="1" indent="-285750" algn="just">
              <a:lnSpc>
                <a:spcPct val="100000"/>
              </a:lnSpc>
            </a:pPr>
            <a:r>
              <a:rPr lang="en-US" altLang="zh-CN" sz="1535" dirty="0"/>
              <a:t>Data Transformation and Feature Engineering:Simplify data and convert the categorical data into numerical labels,Create meaningful features,Scale and balance the data.</a:t>
            </a:r>
            <a:endParaRPr lang="en-US" altLang="zh-CN" sz="1535" dirty="0"/>
          </a:p>
          <a:p>
            <a:pPr marL="571500" lvl="0" indent="-342900" algn="just">
              <a:lnSpc>
                <a:spcPct val="100000"/>
              </a:lnSpc>
            </a:pPr>
            <a:r>
              <a:rPr lang="en-US" altLang="zh-CN" sz="2465" dirty="0"/>
              <a:t> </a:t>
            </a:r>
            <a:r>
              <a:rPr lang="en-US" altLang="zh-CN" sz="1780" dirty="0"/>
              <a:t>Develop Model:</a:t>
            </a:r>
            <a:endParaRPr lang="en-US" altLang="zh-CN" sz="1780" dirty="0"/>
          </a:p>
          <a:p>
            <a:pPr lvl="1" algn="just"/>
            <a:r>
              <a:rPr lang="en-US" altLang="zh-CN" sz="1545" dirty="0"/>
              <a:t> Model Implementation:Created three models:Logistic Regression,Random Forest and Gradient Boosting.Finally choose the best model--Gradient Boosting.</a:t>
            </a:r>
            <a:endParaRPr lang="en-US" altLang="zh-CN" sz="1545" dirty="0"/>
          </a:p>
          <a:p>
            <a:pPr lvl="1" algn="just"/>
            <a:r>
              <a:rPr lang="en-US" altLang="zh-CN" sz="1545" dirty="0"/>
              <a:t>Hyperparameter Tuning:Use the Sequential Grid Search method for parameter optimization.</a:t>
            </a:r>
            <a:endParaRPr lang="en-US" altLang="zh-CN" sz="1545" dirty="0"/>
          </a:p>
          <a:p>
            <a:pPr lvl="1" algn="just"/>
            <a:r>
              <a:rPr lang="en-US" altLang="zh-CN" sz="1545" dirty="0"/>
              <a:t>Model Evaluation:Use confusion matrix,ROC curve and PR curve.</a:t>
            </a:r>
            <a:endParaRPr lang="en-US" altLang="zh-CN" sz="1545" dirty="0"/>
          </a:p>
          <a:p>
            <a:pPr lvl="0" algn="just"/>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631"/>
            <a:ext cx="3828627" cy="900621"/>
          </a:xfrm>
          <a:effectLst>
            <a:outerShdw blurRad="50800" dist="38100" dir="2700000" algn="tl" rotWithShape="0">
              <a:prstClr val="black">
                <a:alpha val="40000"/>
              </a:prstClr>
            </a:outerShdw>
          </a:effectLst>
        </p:spPr>
        <p:txBody>
          <a:bodyPr/>
          <a:lstStyle/>
          <a:p>
            <a:r>
              <a:rPr lang="en-US" dirty="0"/>
              <a:t>Data Insight</a:t>
            </a:r>
            <a:endParaRPr lang="en-US" dirty="0"/>
          </a:p>
        </p:txBody>
      </p:sp>
      <p:pic>
        <p:nvPicPr>
          <p:cNvPr id="3" name="图片 2"/>
          <p:cNvPicPr>
            <a:picLocks noChangeAspect="1"/>
          </p:cNvPicPr>
          <p:nvPr/>
        </p:nvPicPr>
        <p:blipFill>
          <a:blip r:embed="rId1"/>
          <a:srcRect t="3297"/>
          <a:stretch>
            <a:fillRect/>
          </a:stretch>
        </p:blipFill>
        <p:spPr>
          <a:xfrm>
            <a:off x="95250" y="1180465"/>
            <a:ext cx="3054985" cy="2346960"/>
          </a:xfrm>
          <a:prstGeom prst="rect">
            <a:avLst/>
          </a:prstGeom>
        </p:spPr>
      </p:pic>
      <p:pic>
        <p:nvPicPr>
          <p:cNvPr id="4" name="图片 3"/>
          <p:cNvPicPr>
            <a:picLocks noChangeAspect="1"/>
          </p:cNvPicPr>
          <p:nvPr/>
        </p:nvPicPr>
        <p:blipFill>
          <a:blip r:embed="rId2"/>
          <a:stretch>
            <a:fillRect/>
          </a:stretch>
        </p:blipFill>
        <p:spPr>
          <a:xfrm>
            <a:off x="2950845" y="1180465"/>
            <a:ext cx="2649855" cy="2346960"/>
          </a:xfrm>
          <a:prstGeom prst="rect">
            <a:avLst/>
          </a:prstGeom>
        </p:spPr>
      </p:pic>
      <p:pic>
        <p:nvPicPr>
          <p:cNvPr id="6" name="图片 5"/>
          <p:cNvPicPr>
            <a:picLocks noChangeAspect="1"/>
          </p:cNvPicPr>
          <p:nvPr/>
        </p:nvPicPr>
        <p:blipFill>
          <a:blip r:embed="rId3"/>
          <a:stretch>
            <a:fillRect/>
          </a:stretch>
        </p:blipFill>
        <p:spPr>
          <a:xfrm>
            <a:off x="5721985" y="1311910"/>
            <a:ext cx="2298700" cy="2289810"/>
          </a:xfrm>
          <a:prstGeom prst="rect">
            <a:avLst/>
          </a:prstGeom>
        </p:spPr>
      </p:pic>
      <p:pic>
        <p:nvPicPr>
          <p:cNvPr id="7" name="图片 6"/>
          <p:cNvPicPr>
            <a:picLocks noChangeAspect="1"/>
          </p:cNvPicPr>
          <p:nvPr/>
        </p:nvPicPr>
        <p:blipFill>
          <a:blip r:embed="rId4"/>
          <a:srcRect r="3614"/>
          <a:stretch>
            <a:fillRect/>
          </a:stretch>
        </p:blipFill>
        <p:spPr>
          <a:xfrm>
            <a:off x="8352155" y="1236980"/>
            <a:ext cx="3404235" cy="2063750"/>
          </a:xfrm>
          <a:prstGeom prst="rect">
            <a:avLst/>
          </a:prstGeom>
        </p:spPr>
      </p:pic>
      <p:pic>
        <p:nvPicPr>
          <p:cNvPr id="9" name="图片 8"/>
          <p:cNvPicPr>
            <a:picLocks noChangeAspect="1"/>
          </p:cNvPicPr>
          <p:nvPr/>
        </p:nvPicPr>
        <p:blipFill>
          <a:blip r:embed="rId5"/>
          <a:stretch>
            <a:fillRect/>
          </a:stretch>
        </p:blipFill>
        <p:spPr>
          <a:xfrm>
            <a:off x="2133600" y="3527425"/>
            <a:ext cx="4427220" cy="3286760"/>
          </a:xfrm>
          <a:prstGeom prst="rect">
            <a:avLst/>
          </a:prstGeom>
        </p:spPr>
      </p:pic>
      <p:pic>
        <p:nvPicPr>
          <p:cNvPr id="11" name="图片 10"/>
          <p:cNvPicPr>
            <a:picLocks noChangeAspect="1"/>
          </p:cNvPicPr>
          <p:nvPr/>
        </p:nvPicPr>
        <p:blipFill>
          <a:blip r:embed="rId6"/>
          <a:srcRect r="7888"/>
          <a:stretch>
            <a:fillRect/>
          </a:stretch>
        </p:blipFill>
        <p:spPr>
          <a:xfrm>
            <a:off x="6471920" y="3601720"/>
            <a:ext cx="3937000" cy="1670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6400"/>
            <a:ext cx="5901690" cy="900430"/>
          </a:xfrm>
          <a:effectLst>
            <a:outerShdw blurRad="50800" dist="38100" dir="2700000" algn="tl" rotWithShape="0">
              <a:prstClr val="black">
                <a:alpha val="40000"/>
              </a:prstClr>
            </a:outerShdw>
          </a:effectLst>
        </p:spPr>
        <p:txBody>
          <a:bodyPr/>
          <a:lstStyle/>
          <a:p>
            <a:r>
              <a:rPr lang="en-US" dirty="0"/>
              <a:t>Data Insight(C</a:t>
            </a:r>
            <a:r>
              <a:rPr lang="en-US" altLang="zh-CN" dirty="0"/>
              <a:t>onclusion)</a:t>
            </a:r>
            <a:endParaRPr lang="en-US" altLang="zh-CN" dirty="0"/>
          </a:p>
        </p:txBody>
      </p:sp>
      <p:pic>
        <p:nvPicPr>
          <p:cNvPr id="6" name="图片 5"/>
          <p:cNvPicPr>
            <a:picLocks noChangeAspect="1"/>
          </p:cNvPicPr>
          <p:nvPr/>
        </p:nvPicPr>
        <p:blipFill>
          <a:blip r:embed="rId1"/>
          <a:stretch>
            <a:fillRect/>
          </a:stretch>
        </p:blipFill>
        <p:spPr>
          <a:xfrm>
            <a:off x="0" y="1490345"/>
            <a:ext cx="5835650" cy="4337685"/>
          </a:xfrm>
          <a:prstGeom prst="rect">
            <a:avLst/>
          </a:prstGeom>
        </p:spPr>
      </p:pic>
      <p:pic>
        <p:nvPicPr>
          <p:cNvPr id="8" name="图片 7"/>
          <p:cNvPicPr>
            <a:picLocks noChangeAspect="1"/>
          </p:cNvPicPr>
          <p:nvPr/>
        </p:nvPicPr>
        <p:blipFill>
          <a:blip r:embed="rId2"/>
          <a:srcRect l="9378"/>
          <a:stretch>
            <a:fillRect/>
          </a:stretch>
        </p:blipFill>
        <p:spPr>
          <a:xfrm>
            <a:off x="5836285" y="1922780"/>
            <a:ext cx="6219190" cy="34728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505"/>
            <a:ext cx="10515600" cy="1325563"/>
          </a:xfrm>
          <a:effectLst>
            <a:outerShdw blurRad="50800" dist="38100" dir="2700000" algn="tl" rotWithShape="0">
              <a:prstClr val="black">
                <a:alpha val="40000"/>
              </a:prstClr>
            </a:outerShdw>
          </a:effectLst>
        </p:spPr>
        <p:txBody>
          <a:bodyPr/>
          <a:lstStyle/>
          <a:p>
            <a:r>
              <a:rPr lang="en-US" altLang="zh-CN" dirty="0"/>
              <a:t>Model Select</a:t>
            </a:r>
            <a:r>
              <a:rPr lang="en-US" dirty="0"/>
              <a:t> and </a:t>
            </a:r>
            <a:r>
              <a:rPr lang="en-US" altLang="zh-CN" dirty="0"/>
              <a:t>Hyperparameter Tuning</a:t>
            </a:r>
            <a:endParaRPr lang="en-US" altLang="zh-CN" dirty="0"/>
          </a:p>
        </p:txBody>
      </p:sp>
      <p:pic>
        <p:nvPicPr>
          <p:cNvPr id="3" name="图片 2"/>
          <p:cNvPicPr>
            <a:picLocks noChangeAspect="1"/>
          </p:cNvPicPr>
          <p:nvPr/>
        </p:nvPicPr>
        <p:blipFill>
          <a:blip r:embed="rId1"/>
          <a:stretch>
            <a:fillRect/>
          </a:stretch>
        </p:blipFill>
        <p:spPr>
          <a:xfrm>
            <a:off x="220345" y="2424430"/>
            <a:ext cx="5610860" cy="4108450"/>
          </a:xfrm>
          <a:prstGeom prst="rect">
            <a:avLst/>
          </a:prstGeom>
        </p:spPr>
      </p:pic>
      <p:pic>
        <p:nvPicPr>
          <p:cNvPr id="4" name="图片 3"/>
          <p:cNvPicPr>
            <a:picLocks noChangeAspect="1"/>
          </p:cNvPicPr>
          <p:nvPr/>
        </p:nvPicPr>
        <p:blipFill>
          <a:blip r:embed="rId2"/>
          <a:stretch>
            <a:fillRect/>
          </a:stretch>
        </p:blipFill>
        <p:spPr>
          <a:xfrm>
            <a:off x="440055" y="1362075"/>
            <a:ext cx="2118360" cy="1006475"/>
          </a:xfrm>
          <a:prstGeom prst="rect">
            <a:avLst/>
          </a:prstGeom>
        </p:spPr>
      </p:pic>
      <p:pic>
        <p:nvPicPr>
          <p:cNvPr id="5" name="图片 4"/>
          <p:cNvPicPr>
            <a:picLocks noChangeAspect="1"/>
          </p:cNvPicPr>
          <p:nvPr/>
        </p:nvPicPr>
        <p:blipFill>
          <a:blip r:embed="rId3"/>
          <a:srcRect l="3689" r="3070"/>
          <a:stretch>
            <a:fillRect/>
          </a:stretch>
        </p:blipFill>
        <p:spPr>
          <a:xfrm>
            <a:off x="2474595" y="1278255"/>
            <a:ext cx="2294890" cy="1090295"/>
          </a:xfrm>
          <a:prstGeom prst="rect">
            <a:avLst/>
          </a:prstGeom>
        </p:spPr>
      </p:pic>
      <p:pic>
        <p:nvPicPr>
          <p:cNvPr id="6" name="图片 5"/>
          <p:cNvPicPr>
            <a:picLocks noChangeAspect="1"/>
          </p:cNvPicPr>
          <p:nvPr/>
        </p:nvPicPr>
        <p:blipFill>
          <a:blip r:embed="rId4"/>
          <a:srcRect r="4226"/>
          <a:stretch>
            <a:fillRect/>
          </a:stretch>
        </p:blipFill>
        <p:spPr>
          <a:xfrm>
            <a:off x="4769485" y="1278255"/>
            <a:ext cx="2172970" cy="1005205"/>
          </a:xfrm>
          <a:prstGeom prst="rect">
            <a:avLst/>
          </a:prstGeom>
        </p:spPr>
      </p:pic>
      <p:pic>
        <p:nvPicPr>
          <p:cNvPr id="9" name="图片 8" descr="箭头"/>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06820" y="2368550"/>
            <a:ext cx="2583180" cy="914400"/>
          </a:xfrm>
          <a:prstGeom prst="rect">
            <a:avLst/>
          </a:prstGeom>
        </p:spPr>
      </p:pic>
      <p:sp>
        <p:nvSpPr>
          <p:cNvPr id="11" name="文本框 10"/>
          <p:cNvSpPr txBox="1"/>
          <p:nvPr/>
        </p:nvSpPr>
        <p:spPr>
          <a:xfrm>
            <a:off x="8981440" y="2641600"/>
            <a:ext cx="3034030" cy="460375"/>
          </a:xfrm>
          <a:prstGeom prst="rect">
            <a:avLst/>
          </a:prstGeom>
          <a:noFill/>
        </p:spPr>
        <p:txBody>
          <a:bodyPr wrap="square" rtlCol="0" anchor="t">
            <a:spAutoFit/>
          </a:bodyPr>
          <a:p>
            <a:r>
              <a:rPr lang="en-US" altLang="zh-CN" sz="2400">
                <a:ln/>
                <a:solidFill>
                  <a:schemeClr val="tx1"/>
                </a:solidFill>
                <a:effectLst>
                  <a:outerShdw blurRad="38100" dist="19050" dir="2700000" algn="tl" rotWithShape="0">
                    <a:schemeClr val="dk1">
                      <a:alpha val="40000"/>
                    </a:schemeClr>
                  </a:outerShdw>
                </a:effectLst>
              </a:rPr>
              <a:t>Gradient Boostin</a:t>
            </a:r>
            <a:r>
              <a:rPr lang="en-US" altLang="zh-CN" sz="2400"/>
              <a:t>g</a:t>
            </a:r>
            <a:endParaRPr lang="zh-CN" altLang="en-US" sz="2400"/>
          </a:p>
        </p:txBody>
      </p:sp>
      <p:pic>
        <p:nvPicPr>
          <p:cNvPr id="12" name="图片 11"/>
          <p:cNvPicPr>
            <a:picLocks noChangeAspect="1"/>
          </p:cNvPicPr>
          <p:nvPr/>
        </p:nvPicPr>
        <p:blipFill>
          <a:blip r:embed="rId7"/>
          <a:stretch>
            <a:fillRect/>
          </a:stretch>
        </p:blipFill>
        <p:spPr>
          <a:xfrm>
            <a:off x="6223635" y="3282950"/>
            <a:ext cx="5548630" cy="2952750"/>
          </a:xfrm>
          <a:prstGeom prst="rect">
            <a:avLst/>
          </a:prstGeom>
        </p:spPr>
      </p:pic>
    </p:spTree>
  </p:cSld>
  <p:clrMapOvr>
    <a:masterClrMapping/>
  </p:clrMapOvr>
</p:sld>
</file>

<file path=ppt/tags/tag1.xml><?xml version="1.0" encoding="utf-8"?>
<p:tagLst xmlns:p="http://schemas.openxmlformats.org/presentationml/2006/main">
  <p:tag name="KSO_WM_BEAUTIFY_FLAG" val="#fgm#"/>
  <p:tag name="KSO_WM_UNIT_INDEX" val="1"/>
  <p:tag name="KSO_WM_UNIT_TYPE" val="a"/>
  <p:tag name="KSO_WM_LAYOUT_CHECK_HASH" val="8a86d680205f5216fe360c100b6e47f7b5bdaac1"/>
  <p:tag name="KSO_WM_NEWLAYOUT_ID" val="10"/>
</p:tagLst>
</file>

<file path=ppt/tags/tag10.xml><?xml version="1.0" encoding="utf-8"?>
<p:tagLst xmlns:p="http://schemas.openxmlformats.org/presentationml/2006/main">
  <p:tag name="KSO_WM_BEAUTIFY_FLAG" val="#fgm#"/>
  <p:tag name="KSO_WM_UNIT_INDEX" val="1"/>
  <p:tag name="KSO_WM_UNIT_TYPE" val="a"/>
  <p:tag name="KSO_WM_LAYOUT_CHECK_HASH" val="8a86d680205f5216fe360c100b6e47f7b5bdaac1"/>
  <p:tag name="KSO_WM_NEWLAYOUT_ID" val="10"/>
</p:tagLst>
</file>

<file path=ppt/tags/tag11.xml><?xml version="1.0" encoding="utf-8"?>
<p:tagLst xmlns:p="http://schemas.openxmlformats.org/presentationml/2006/main">
  <p:tag name="KSO_WM_SLIDE_TYPE" val="text"/>
  <p:tag name="KSO_WM_TEMPLATE_SUBCATEGORY" val="29"/>
  <p:tag name="KSO_WM_TEMPLATE_SLIDE_ID" val="slide_0e3763c640ea4c61"/>
</p:tagLst>
</file>

<file path=ppt/tags/tag12.xml><?xml version="1.0" encoding="utf-8"?>
<p:tagLst xmlns:p="http://schemas.openxmlformats.org/presentationml/2006/main">
  <p:tag name="resource_record_key" val="{&quot;10&quot;:[21572381]}"/>
</p:tagLst>
</file>

<file path=ppt/tags/tag2.xml><?xml version="1.0" encoding="utf-8"?>
<p:tagLst xmlns:p="http://schemas.openxmlformats.org/presentationml/2006/main">
  <p:tag name="KSO_WM_BEAUTIFY_FLAG" val="#fgm#"/>
  <p:tag name="KSO_WM_DIAGRAM_GROUP_CODE" val="1"/>
  <p:tag name="KSO_WM_UNIT_INDEX" val="1"/>
  <p:tag name="KSO_WM_UNIT_TYPE" val="f"/>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5632_1*i*4"/>
  <p:tag name="KSO_WM_TEMPLATE_CATEGORY" val="custom"/>
  <p:tag name="KSO_WM_TEMPLATE_INDEX" val="20235632"/>
  <p:tag name="KSO_WM_UNIT_LAYERLEVEL" val="1"/>
  <p:tag name="KSO_WM_TAG_VERSION" val="3.0"/>
  <p:tag name="KSO_WM_BEAUTIFY_FLAG" val="#wm#"/>
</p:tagLst>
</file>

<file path=ppt/tags/tag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1"/>
  <p:tag name="KSO_WM_UNIT_ID" val="custom20235632_1*i*1"/>
  <p:tag name="KSO_WM_TEMPLATE_CATEGORY" val="custom"/>
  <p:tag name="KSO_WM_TEMPLATE_INDEX" val="20235632"/>
  <p:tag name="KSO_WM_UNIT_LAYERLEVEL" val="1"/>
  <p:tag name="KSO_WM_TAG_VERSION" val="3.0"/>
  <p:tag name="KSO_WM_BEAUTIFY_FLAG" val="#wm#"/>
</p:tagLst>
</file>

<file path=ppt/tags/tag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TYPE" val="i"/>
  <p:tag name="KSO_WM_UNIT_INDEX" val="2"/>
  <p:tag name="KSO_WM_UNIT_ID" val="custom20235632_1*i*2"/>
  <p:tag name="KSO_WM_TEMPLATE_CATEGORY" val="custom"/>
  <p:tag name="KSO_WM_TEMPLATE_INDEX" val="20235632"/>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5632_1*i*3"/>
  <p:tag name="KSO_WM_TEMPLATE_CATEGORY" val="custom"/>
  <p:tag name="KSO_WM_TEMPLATE_INDEX" val="20235632"/>
  <p:tag name="KSO_WM_UNIT_LAYERLEVEL" val="1"/>
  <p:tag name="KSO_WM_TAG_VERSION" val="3.0"/>
  <p:tag name="KSO_WM_BEAUTIFY_FLAG" val="#wm#"/>
</p:tagLst>
</file>

<file path=ppt/tags/tag7.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5632_1*a*1"/>
  <p:tag name="KSO_WM_TEMPLATE_CATEGORY" val="custom"/>
  <p:tag name="KSO_WM_TEMPLATE_INDEX" val="20235632"/>
  <p:tag name="KSO_WM_UNIT_LAYERLEVEL" val="1"/>
  <p:tag name="KSO_WM_TAG_VERSION" val="3.0"/>
  <p:tag name="KSO_WM_BEAUTIFY_FLAG" val="#wm#"/>
  <p:tag name="KSO_WM_UNIT_VALUE" val="25"/>
  <p:tag name="KSO_WM_UNIT_PRESET_TEXT" val="单击此处添加标题"/>
  <p:tag name="KSO_WM_UNIT_TEXT_TYPE" val="1"/>
</p:tagLst>
</file>

<file path=ppt/tags/tag8.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5632_1*f*1"/>
  <p:tag name="KSO_WM_TEMPLATE_CATEGORY" val="custom"/>
  <p:tag name="KSO_WM_TEMPLATE_INDEX" val="20235632"/>
  <p:tag name="KSO_WM_UNIT_LAYERLEVEL" val="1"/>
  <p:tag name="KSO_WM_TAG_VERSION" val="3.0"/>
  <p:tag name="KSO_WM_BEAUTIFY_FLAG" val="#wm#"/>
  <p:tag name="KSO_WM_UNIT_VALUE" val="320"/>
  <p:tag name="KSO_WM_UNIT_PRESET_TEXT" val="单击此处输入你的正文，文字是您思想的提炼，为了最终演示发布的良好效果，请尽量言简意赅的阐述观点。根据需要可酌情增减文字，以便观者可以准确理解您所传达的信息。单击此处输入你的正文，文字是您思想的提炼。&#10;单击此处输入你的正文，文字是您思想的提炼，为了最终演示发布的良好效果。&#10;单击此处输入你的正文，文字是您思想的提炼，为了最终演示发布的良好效果，请言简意赅的阐述观点。根据需要可酌情增减文字，以便观者可以准确理解您所传达的信息。"/>
  <p:tag name="KSO_WM_UNIT_TEXT_TYPE" val="1"/>
</p:tagLst>
</file>

<file path=ppt/tags/tag9.xml><?xml version="1.0" encoding="utf-8"?>
<p:tagLst xmlns:p="http://schemas.openxmlformats.org/presentationml/2006/main">
  <p:tag name="KSO_WM_SLIDE_ID" val="custom20235632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78*422"/>
  <p:tag name="KSO_WM_SLIDE_POSITION" val="47*66"/>
  <p:tag name="KSO_WM_TAG_VERSION" val="3.0"/>
  <p:tag name="KSO_WM_BEAUTIFY_FLAG" val="#wm#"/>
  <p:tag name="KSO_WM_TEMPLATE_CATEGORY" val="custom"/>
  <p:tag name="KSO_WM_TEMPLATE_INDEX" val="20235632"/>
  <p:tag name="KSO_WM_SLIDE_LAYOUT" val="a_f"/>
  <p:tag name="KSO_WM_SLIDE_LAYOUT_CNT" val="1_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4916</Words>
  <Application>WPS 演示</Application>
  <PresentationFormat>Widescreen</PresentationFormat>
  <Paragraphs>105</Paragraphs>
  <Slides>12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-apple-system</vt:lpstr>
      <vt:lpstr>Segoe Print</vt:lpstr>
      <vt:lpstr>Calibri</vt:lpstr>
      <vt:lpstr>微软雅黑</vt:lpstr>
      <vt:lpstr>Arial Unicode MS</vt:lpstr>
      <vt:lpstr>Calibri Light</vt:lpstr>
      <vt:lpstr>等线</vt:lpstr>
      <vt:lpstr>Wingdings</vt:lpstr>
      <vt:lpstr>等线 Light</vt:lpstr>
      <vt:lpstr>Office Theme</vt:lpstr>
      <vt:lpstr>PowerPoint 演示文稿</vt:lpstr>
      <vt:lpstr>What are we solving?</vt:lpstr>
      <vt:lpstr>Why does it matter?</vt:lpstr>
      <vt:lpstr>PowerPoint 演示文稿</vt:lpstr>
      <vt:lpstr>What can we do to achieve this?</vt:lpstr>
      <vt:lpstr>How did we achieve this?</vt:lpstr>
      <vt:lpstr>Data Insight</vt:lpstr>
      <vt:lpstr>Data Insight</vt:lpstr>
      <vt:lpstr>How we assembled components’ behavior</vt:lpstr>
      <vt:lpstr>What was our outcome?</vt:lpstr>
      <vt:lpstr>Summary</vt:lpstr>
      <vt:lpstr>Join us @ - https://www.linkedin.com/groups/14097958/</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Nitin Pathak</dc:creator>
  <cp:lastModifiedBy>ku</cp:lastModifiedBy>
  <cp:revision>3</cp:revision>
  <dcterms:created xsi:type="dcterms:W3CDTF">2022-08-12T19:10:00Z</dcterms:created>
  <dcterms:modified xsi:type="dcterms:W3CDTF">2025-05-29T16:33:28Z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5424DFB773944D36B901B437D6A03878_12</vt:lpwstr>
  </property>
  <property fmtid="{D5CDD505-2E9C-101B-9397-08002B2CF9AE}" pid="3" name="KSOProductBuildVer">
    <vt:lpwstr>2052-12.1.0.20784</vt:lpwstr>
  </property>
</Properties>
</file>