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22"/>
  </p:notesMasterIdLst>
  <p:handoutMasterIdLst>
    <p:handoutMasterId r:id="rId123"/>
  </p:handoutMasterIdLst>
  <p:sldIdLst>
    <p:sldId id="584" r:id="rId2"/>
    <p:sldId id="3126" r:id="rId3"/>
    <p:sldId id="3115" r:id="rId4"/>
    <p:sldId id="3136" r:id="rId5"/>
    <p:sldId id="3137" r:id="rId6"/>
    <p:sldId id="3139" r:id="rId7"/>
    <p:sldId id="3165" r:id="rId8"/>
    <p:sldId id="3094" r:id="rId9"/>
    <p:sldId id="3046" r:id="rId10"/>
    <p:sldId id="3047" r:id="rId11"/>
    <p:sldId id="3048" r:id="rId12"/>
    <p:sldId id="3049" r:id="rId13"/>
    <p:sldId id="3050" r:id="rId14"/>
    <p:sldId id="3116" r:id="rId15"/>
    <p:sldId id="3140" r:id="rId16"/>
    <p:sldId id="3166" r:id="rId17"/>
    <p:sldId id="3167" r:id="rId18"/>
    <p:sldId id="3168" r:id="rId19"/>
    <p:sldId id="3169" r:id="rId20"/>
    <p:sldId id="3170" r:id="rId21"/>
    <p:sldId id="3172" r:id="rId22"/>
    <p:sldId id="3053" r:id="rId23"/>
    <p:sldId id="3174" r:id="rId24"/>
    <p:sldId id="3175" r:id="rId25"/>
    <p:sldId id="3173" r:id="rId26"/>
    <p:sldId id="3176" r:id="rId27"/>
    <p:sldId id="3112" r:id="rId28"/>
    <p:sldId id="3143" r:id="rId29"/>
    <p:sldId id="3188" r:id="rId30"/>
    <p:sldId id="3187" r:id="rId31"/>
    <p:sldId id="3189" r:id="rId32"/>
    <p:sldId id="3190" r:id="rId33"/>
    <p:sldId id="3191" r:id="rId34"/>
    <p:sldId id="3192" r:id="rId35"/>
    <p:sldId id="3193" r:id="rId36"/>
    <p:sldId id="3194" r:id="rId37"/>
    <p:sldId id="3195" r:id="rId38"/>
    <p:sldId id="3196" r:id="rId39"/>
    <p:sldId id="3197" r:id="rId40"/>
    <p:sldId id="3198" r:id="rId41"/>
    <p:sldId id="3199" r:id="rId42"/>
    <p:sldId id="3200" r:id="rId43"/>
    <p:sldId id="3201" r:id="rId44"/>
    <p:sldId id="3228" r:id="rId45"/>
    <p:sldId id="3229" r:id="rId46"/>
    <p:sldId id="3230" r:id="rId47"/>
    <p:sldId id="3231" r:id="rId48"/>
    <p:sldId id="3232" r:id="rId49"/>
    <p:sldId id="3208" r:id="rId50"/>
    <p:sldId id="3209" r:id="rId51"/>
    <p:sldId id="3210" r:id="rId52"/>
    <p:sldId id="3211" r:id="rId53"/>
    <p:sldId id="3212" r:id="rId54"/>
    <p:sldId id="3213" r:id="rId55"/>
    <p:sldId id="3233" r:id="rId56"/>
    <p:sldId id="3214" r:id="rId57"/>
    <p:sldId id="3234" r:id="rId58"/>
    <p:sldId id="3215" r:id="rId59"/>
    <p:sldId id="3235" r:id="rId60"/>
    <p:sldId id="3216" r:id="rId61"/>
    <p:sldId id="3236" r:id="rId62"/>
    <p:sldId id="3217" r:id="rId63"/>
    <p:sldId id="3218" r:id="rId64"/>
    <p:sldId id="3220" r:id="rId65"/>
    <p:sldId id="3221" r:id="rId66"/>
    <p:sldId id="3222" r:id="rId67"/>
    <p:sldId id="3225" r:id="rId68"/>
    <p:sldId id="3226" r:id="rId69"/>
    <p:sldId id="3224" r:id="rId70"/>
    <p:sldId id="3227" r:id="rId71"/>
    <p:sldId id="3237" r:id="rId72"/>
    <p:sldId id="3083" r:id="rId73"/>
    <p:sldId id="3144" r:id="rId74"/>
    <p:sldId id="3177" r:id="rId75"/>
    <p:sldId id="3117" r:id="rId76"/>
    <p:sldId id="3145" r:id="rId77"/>
    <p:sldId id="3179" r:id="rId78"/>
    <p:sldId id="3180" r:id="rId79"/>
    <p:sldId id="3181" r:id="rId80"/>
    <p:sldId id="3182" r:id="rId81"/>
    <p:sldId id="3183" r:id="rId82"/>
    <p:sldId id="3184" r:id="rId83"/>
    <p:sldId id="3186" r:id="rId84"/>
    <p:sldId id="3185" r:id="rId85"/>
    <p:sldId id="3178" r:id="rId86"/>
    <p:sldId id="3146" r:id="rId87"/>
    <p:sldId id="3147" r:id="rId88"/>
    <p:sldId id="3149" r:id="rId89"/>
    <p:sldId id="3058" r:id="rId90"/>
    <p:sldId id="3150" r:id="rId91"/>
    <p:sldId id="3154" r:id="rId92"/>
    <p:sldId id="3101" r:id="rId93"/>
    <p:sldId id="3151" r:id="rId94"/>
    <p:sldId id="3238" r:id="rId95"/>
    <p:sldId id="3153" r:id="rId96"/>
    <p:sldId id="3156" r:id="rId97"/>
    <p:sldId id="3158" r:id="rId98"/>
    <p:sldId id="3159" r:id="rId99"/>
    <p:sldId id="3160" r:id="rId100"/>
    <p:sldId id="3161" r:id="rId101"/>
    <p:sldId id="3141" r:id="rId102"/>
    <p:sldId id="3162" r:id="rId103"/>
    <p:sldId id="3142" r:id="rId104"/>
    <p:sldId id="3163" r:id="rId105"/>
    <p:sldId id="3164" r:id="rId106"/>
    <p:sldId id="3065" r:id="rId107"/>
    <p:sldId id="3127" r:id="rId108"/>
    <p:sldId id="3239" r:id="rId109"/>
    <p:sldId id="3240" r:id="rId110"/>
    <p:sldId id="3241" r:id="rId111"/>
    <p:sldId id="3242" r:id="rId112"/>
    <p:sldId id="3243" r:id="rId113"/>
    <p:sldId id="3244" r:id="rId114"/>
    <p:sldId id="3245" r:id="rId115"/>
    <p:sldId id="3246" r:id="rId116"/>
    <p:sldId id="3247" r:id="rId117"/>
    <p:sldId id="3248" r:id="rId118"/>
    <p:sldId id="3250" r:id="rId119"/>
    <p:sldId id="3249" r:id="rId120"/>
    <p:sldId id="257" r:id="rId121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00FF"/>
    <a:srgbClr val="FF99FF"/>
    <a:srgbClr val="FF0000"/>
    <a:srgbClr val="CCECFF"/>
    <a:srgbClr val="003366"/>
    <a:srgbClr val="CC0066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4622" autoAdjust="0"/>
  </p:normalViewPr>
  <p:slideViewPr>
    <p:cSldViewPr>
      <p:cViewPr varScale="1">
        <p:scale>
          <a:sx n="68" d="100"/>
          <a:sy n="68" d="100"/>
        </p:scale>
        <p:origin x="1014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5E9E215-401D-4DCC-A92E-D2A4298029BE}" type="datetimeFigureOut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1D8E5F6-2EA1-4852-BEF3-042466DA0A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78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3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A17B3425-53FA-45EC-8DDC-F72B9B6686A0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678791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348231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3848817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35982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4847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466624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443890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191948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99543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r>
              <a:rPr lang="zh-CN" altLang="en-GB" sz="1200" dirty="0" smtClean="0"/>
              <a:t>教材的例子都无法体现</a:t>
            </a:r>
            <a:r>
              <a:rPr lang="zh-CN" altLang="en-US" sz="1200" dirty="0" smtClean="0">
                <a:solidFill>
                  <a:srgbClr val="C00000"/>
                </a:solidFill>
              </a:rPr>
              <a:t>函数的意义与优点</a:t>
            </a:r>
            <a:r>
              <a:rPr lang="zh-CN" altLang="en-GB" sz="1200" dirty="0" smtClean="0"/>
              <a:t>，只是可以看到使用</a:t>
            </a:r>
            <a:r>
              <a:rPr lang="zh-CN" altLang="en-GB" sz="1200" dirty="0" smtClean="0">
                <a:solidFill>
                  <a:srgbClr val="CC0099"/>
                </a:solidFill>
              </a:rPr>
              <a:t>函数的语法和语义</a:t>
            </a:r>
            <a:r>
              <a:rPr lang="zh-CN" altLang="en-GB" sz="120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63346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737112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03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804E30F-2A78-4BDD-9982-05DD41777C5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75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5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594256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4126630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252933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580178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3328276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626540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751323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682746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823926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03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804E30F-2A78-4BDD-9982-05DD41777C5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5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014613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891382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492724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651636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35743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703944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 smtClean="0"/>
          </a:p>
        </p:txBody>
      </p:sp>
    </p:spTree>
    <p:extLst>
      <p:ext uri="{BB962C8B-B14F-4D97-AF65-F5344CB8AC3E}">
        <p14:creationId xmlns:p14="http://schemas.microsoft.com/office/powerpoint/2010/main" val="14068524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 smtClean="0"/>
          </a:p>
        </p:txBody>
      </p:sp>
    </p:spTree>
    <p:extLst>
      <p:ext uri="{BB962C8B-B14F-4D97-AF65-F5344CB8AC3E}">
        <p14:creationId xmlns:p14="http://schemas.microsoft.com/office/powerpoint/2010/main" val="1752002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 smtClean="0"/>
          </a:p>
        </p:txBody>
      </p:sp>
    </p:spTree>
    <p:extLst>
      <p:ext uri="{BB962C8B-B14F-4D97-AF65-F5344CB8AC3E}">
        <p14:creationId xmlns:p14="http://schemas.microsoft.com/office/powerpoint/2010/main" val="215076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6387317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 smtClean="0"/>
          </a:p>
        </p:txBody>
      </p:sp>
    </p:spTree>
    <p:extLst>
      <p:ext uri="{BB962C8B-B14F-4D97-AF65-F5344CB8AC3E}">
        <p14:creationId xmlns:p14="http://schemas.microsoft.com/office/powerpoint/2010/main" val="3429370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 smtClean="0"/>
          </a:p>
        </p:txBody>
      </p:sp>
    </p:spTree>
    <p:extLst>
      <p:ext uri="{BB962C8B-B14F-4D97-AF65-F5344CB8AC3E}">
        <p14:creationId xmlns:p14="http://schemas.microsoft.com/office/powerpoint/2010/main" val="24963038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3277541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9409892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33948040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38848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smtClean="0"/>
              <a:t>P166</a:t>
            </a:r>
            <a:r>
              <a:rPr lang="zh-CN" altLang="en-US" b="1" smtClean="0"/>
              <a:t>例8.13 </a:t>
            </a:r>
            <a:r>
              <a:rPr lang="zh-CN" altLang="en-US" smtClean="0"/>
              <a:t> </a:t>
            </a:r>
            <a:r>
              <a:rPr lang="en-US" altLang="zh-CN" smtClean="0">
                <a:latin typeface="Arial"/>
              </a:rPr>
              <a:t>——</a:t>
            </a:r>
            <a:r>
              <a:rPr lang="en-US" altLang="zh-CN" smtClean="0"/>
              <a:t> </a:t>
            </a:r>
            <a:r>
              <a:rPr lang="zh-CN" altLang="en-US" smtClean="0"/>
              <a:t>即是最早讲的排序算法。</a:t>
            </a:r>
          </a:p>
        </p:txBody>
      </p:sp>
    </p:spTree>
    <p:extLst>
      <p:ext uri="{BB962C8B-B14F-4D97-AF65-F5344CB8AC3E}">
        <p14:creationId xmlns:p14="http://schemas.microsoft.com/office/powerpoint/2010/main" val="24740630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6895899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0352747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62283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2339160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000" smtClean="0">
                <a:sym typeface="Monotype Sorts" pitchFamily="2" charset="2"/>
              </a:rPr>
              <a:t>谭</a:t>
            </a:r>
            <a:r>
              <a:rPr lang="en-US" altLang="zh-CN" sz="1000" smtClean="0">
                <a:sym typeface="Monotype Sorts" pitchFamily="2" charset="2"/>
              </a:rPr>
              <a:t>P168</a:t>
            </a:r>
            <a:r>
              <a:rPr lang="zh-CN" altLang="en-US" sz="1000" smtClean="0">
                <a:sym typeface="Monotype Sorts" pitchFamily="2" charset="2"/>
              </a:rPr>
              <a:t>例8.14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03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804E30F-2A78-4BDD-9982-05DD41777C5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107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5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2378723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1660783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9135331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8354CD1-4851-4B27-939A-E60F44BBEF69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120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158137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3441473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03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804E30F-2A78-4BDD-9982-05DD41777C5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5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978200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9705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818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D7883-E418-4B5B-AEA5-E3C804EFDA0E}" type="datetime1">
              <a:rPr lang="zh-CN" altLang="en-US"/>
              <a:pPr>
                <a:defRPr/>
              </a:pPr>
              <a:t>2023/11/13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3767F-4395-4E0A-9AC7-6E99EC04B23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94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9AD45-34C9-49CA-994E-E0147B984FC5}" type="datetime1">
              <a:rPr lang="zh-CN" altLang="en-US"/>
              <a:pPr>
                <a:defRPr/>
              </a:pPr>
              <a:t>2023/11/13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1C5B1-63A7-43F9-92E1-F72AEECD0A8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11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7FAF7046-7FB4-4401-8447-09753103AF25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4193FDDF-A2F0-4C4D-ACFB-03A8031215BE}" type="slidenum">
              <a:rPr lang="zh-CN" altLang="en-US"/>
              <a:pPr/>
              <a:t>‹#›</a:t>
            </a:fld>
            <a:r>
              <a:rPr lang="en-US" altLang="zh-CN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155227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CBBC0-B173-47C9-BE68-FD106CB80DB0}" type="datetime1">
              <a:rPr lang="zh-CN" altLang="en-US"/>
              <a:pPr>
                <a:defRPr/>
              </a:pPr>
              <a:t>2023/11/13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83014-DB17-40A7-AFB3-26B528F33D7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69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DE492-6A59-4729-8CB2-C051D28D0A17}" type="datetime1">
              <a:rPr lang="zh-CN" altLang="en-US"/>
              <a:pPr>
                <a:defRPr/>
              </a:pPr>
              <a:t>2023/11/13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F8665-4C44-46E9-8239-BEF3E86550C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9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2930C-E20E-43C2-B6E5-C5EA67C2354C}" type="datetime1">
              <a:rPr lang="zh-CN" altLang="en-US"/>
              <a:pPr>
                <a:defRPr/>
              </a:pPr>
              <a:t>2023/11/13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926B1-8504-4AE2-9831-65F512A51F7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2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E85DE-2817-4410-B182-9877446BC86E}" type="datetime1">
              <a:rPr lang="zh-CN" altLang="en-US"/>
              <a:pPr>
                <a:defRPr/>
              </a:pPr>
              <a:t>2023/11/13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7D72D-FBA9-4CA2-B685-2CA13EA75ED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98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8D2CA-9B24-450B-BA0A-D416227F6CF1}" type="datetime1">
              <a:rPr lang="zh-CN" altLang="en-US"/>
              <a:pPr>
                <a:defRPr/>
              </a:pPr>
              <a:t>2023/11/13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0FEC2-8A1E-4E27-9D31-B13F2E45904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7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7D297-A20F-4290-996D-F38330AC03C8}" type="datetime1">
              <a:rPr lang="zh-CN" altLang="en-US"/>
              <a:pPr>
                <a:defRPr/>
              </a:pPr>
              <a:t>2023/11/13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2641E-B0A1-4D10-8B03-393BEE238FA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46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ABF38-BEB2-44B5-AF7E-1999E1B26145}" type="datetime1">
              <a:rPr lang="zh-CN" altLang="en-US"/>
              <a:pPr>
                <a:defRPr/>
              </a:pPr>
              <a:t>2023/11/13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89C25-694E-4F3F-895D-8E8789E66EC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65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EC3B8995-30ED-484E-95A3-B53A220CCCEC}" type="datetime1">
              <a:rPr lang="zh-CN" altLang="en-US"/>
              <a:pPr>
                <a:defRPr/>
              </a:pPr>
              <a:t>2023/11/13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EA46C8EB-002A-4284-917F-1C35C8E1552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304800" y="2416314"/>
            <a:ext cx="845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40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7</a:t>
            </a:r>
            <a:r>
              <a:rPr lang="zh-CN" altLang="en-US" sz="40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讲 用函数实现模块化程序设计</a:t>
            </a:r>
            <a:endParaRPr lang="en-US" altLang="zh-CN" sz="40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748087"/>
            <a:ext cx="845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</a:t>
            </a:r>
            <a:r>
              <a:rPr lang="zh-CN" altLang="en-US" sz="4800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、通过例题说明</a:t>
            </a:r>
            <a:r>
              <a:rPr lang="en-US" altLang="zh-CN" sz="4800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zh-CN" altLang="en-US" sz="4800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函数</a:t>
            </a:r>
            <a:endParaRPr lang="zh-CN" altLang="en-US" sz="4800" dirty="0">
              <a:solidFill>
                <a:srgbClr val="FF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A521CE1-A791-4F3B-9317-0F98788A287F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B60FC4C-603C-49E6-B34E-B978F23CA351}" type="slidenum">
              <a:rPr lang="zh-CN" altLang="en-US"/>
              <a:pPr/>
              <a:t>10</a:t>
            </a:fld>
            <a:r>
              <a:rPr lang="en-US" altLang="zh-CN"/>
              <a:t>/52</a:t>
            </a:r>
          </a:p>
        </p:txBody>
      </p:sp>
      <p:sp>
        <p:nvSpPr>
          <p:cNvPr id="644301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3213"/>
            <a:ext cx="8534400" cy="458787"/>
          </a:xfrm>
        </p:spPr>
        <p:txBody>
          <a:bodyPr/>
          <a:lstStyle/>
          <a:p>
            <a:r>
              <a:rPr lang="zh-CN" altLang="en-US" sz="4000" b="0" dirty="0">
                <a:latin typeface="黑体" pitchFamily="49" charset="-122"/>
                <a:ea typeface="黑体" pitchFamily="49" charset="-122"/>
              </a:rPr>
              <a:t>弦截法求方程的根-</a:t>
            </a:r>
            <a:r>
              <a:rPr lang="zh-CN" altLang="en-US" sz="4000" b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自定义函数2</a:t>
            </a:r>
          </a:p>
        </p:txBody>
      </p:sp>
      <p:sp>
        <p:nvSpPr>
          <p:cNvPr id="64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5410200"/>
            <a:ext cx="8534400" cy="10668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公式：</a:t>
            </a:r>
          </a:p>
        </p:txBody>
      </p:sp>
      <p:sp>
        <p:nvSpPr>
          <p:cNvPr id="6443012" name="Rectangle 4"/>
          <p:cNvSpPr>
            <a:spLocks noChangeArrowheads="1"/>
          </p:cNvSpPr>
          <p:nvPr/>
        </p:nvSpPr>
        <p:spPr bwMode="auto">
          <a:xfrm>
            <a:off x="381000" y="1295400"/>
            <a:ext cx="8534400" cy="3733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/*求出弦与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轴的交点*/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sz="2800" b="1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xpoint</a:t>
            </a:r>
            <a:r>
              <a:rPr lang="en-US" altLang="zh-CN" sz="28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(float x1,float x2)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	</a:t>
            </a:r>
            <a:r>
              <a:rPr lang="en-US" altLang="zh-CN" sz="2800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float </a:t>
            </a:r>
            <a:r>
              <a:rPr lang="en-US" altLang="zh-CN" sz="28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x;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	</a:t>
            </a:r>
            <a:r>
              <a:rPr lang="en-US" altLang="zh-CN" sz="2800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x</a:t>
            </a:r>
            <a:r>
              <a:rPr lang="en-US" altLang="zh-CN" sz="28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=(x1*f(x2)-x2*f(x1))/(f(x2)-f(x1));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	</a:t>
            </a:r>
            <a:r>
              <a:rPr lang="en-US" altLang="zh-CN" sz="2800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return(x</a:t>
            </a:r>
            <a:r>
              <a:rPr lang="en-US" altLang="zh-CN" sz="28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graphicFrame>
        <p:nvGraphicFramePr>
          <p:cNvPr id="6443013" name="Object 5"/>
          <p:cNvGraphicFramePr>
            <a:graphicFrameLocks noChangeAspect="1"/>
          </p:cNvGraphicFramePr>
          <p:nvPr/>
        </p:nvGraphicFramePr>
        <p:xfrm>
          <a:off x="1930400" y="5410200"/>
          <a:ext cx="27940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079" name="Equation" r:id="rId3" imgW="1498320" imgH="431640" progId="Equation.3">
                  <p:embed/>
                </p:oleObj>
              </mc:Choice>
              <mc:Fallback>
                <p:oleObj name="Equation" r:id="rId3" imgW="14983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5410200"/>
                        <a:ext cx="27940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3011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23728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539750" y="1714500"/>
            <a:ext cx="8153400" cy="4572000"/>
          </a:xfrm>
          <a:solidFill>
            <a:srgbClr val="FFFF00"/>
          </a:solidFill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zh-CN" sz="2800" dirty="0" smtClean="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(float array[ ],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float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aver,sum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=0.0F;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sum=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sum+array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aver=sum/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return(aver);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4357688" y="4572000"/>
            <a:ext cx="3429000" cy="642938"/>
          </a:xfrm>
          <a:prstGeom prst="wedgeRoundRectCallout">
            <a:avLst>
              <a:gd name="adj1" fmla="val -71314"/>
              <a:gd name="adj2" fmla="val -100877"/>
              <a:gd name="adj3" fmla="val 1666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相当于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score_2</a:t>
            </a: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28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endParaRPr lang="zh-CN" altLang="en-US" sz="28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616450" y="2784745"/>
            <a:ext cx="2000250" cy="642937"/>
          </a:xfrm>
          <a:prstGeom prst="wedgeRoundRectCallout">
            <a:avLst>
              <a:gd name="adj1" fmla="val -149127"/>
              <a:gd name="adj2" fmla="val 51923"/>
              <a:gd name="adj3" fmla="val 1666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相当于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调用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形式为</a:t>
            </a:r>
            <a:r>
              <a:rPr lang="en-US" altLang="zh-CN" sz="40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average(score_2,10)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25957191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101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：选择法排序</a:t>
            </a: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用一个函数实现用选择法对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升序排列：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选择法就是先将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个数中最小的数与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对换；再将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a[9]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中最小的数与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每比较一轮，找出一个未经排序的数中最小的一个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共比较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</a:t>
            </a:r>
          </a:p>
        </p:txBody>
      </p:sp>
    </p:spTree>
    <p:extLst>
      <p:ext uri="{BB962C8B-B14F-4D97-AF65-F5344CB8AC3E}">
        <p14:creationId xmlns:p14="http://schemas.microsoft.com/office/powerpoint/2010/main" val="30414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0421" name="Rectangle 5"/>
          <p:cNvSpPr>
            <a:spLocks noChangeArrowheads="1"/>
          </p:cNvSpPr>
          <p:nvPr/>
        </p:nvSpPr>
        <p:spPr bwMode="auto">
          <a:xfrm>
            <a:off x="4191000" y="228600"/>
            <a:ext cx="4648200" cy="6324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err="1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main() 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s[10],i;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("input 10 score:\n");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for(i=0;i&lt;10;i++) </a:t>
            </a:r>
            <a:endParaRPr lang="en-US" altLang="zh-CN" b="1" dirty="0" smtClean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err="1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("%</a:t>
            </a:r>
            <a:r>
              <a:rPr lang="en-US" altLang="zh-CN" b="1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d",&amp;s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[i]);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("Initial array: ");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for(i=0;i&lt;10;i++) </a:t>
            </a:r>
            <a:endParaRPr lang="en-US" altLang="zh-CN" b="1" dirty="0" smtClean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err="1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("%d ",s[i]);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("\n");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sort(s,10)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(" Sorted array: ");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for(i=0;i&lt;10;i++) </a:t>
            </a:r>
            <a:endParaRPr lang="en-US" altLang="zh-CN" b="1" dirty="0" smtClean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err="1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("%d ",s[i]);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("\n");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}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b="1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B2BB6F7-4136-4DD5-B8AE-C0E33E166A23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15CBE00-485B-42B0-8DD8-2AC26E635C48}" type="slidenum">
              <a:rPr lang="zh-CN" altLang="en-US"/>
              <a:pPr/>
              <a:t>102</a:t>
            </a:fld>
            <a:r>
              <a:rPr lang="en-US" altLang="zh-CN"/>
              <a:t>/52</a:t>
            </a:r>
          </a:p>
        </p:txBody>
      </p:sp>
      <p:sp>
        <p:nvSpPr>
          <p:cNvPr id="6460420" name="Rectangle 4"/>
          <p:cNvSpPr>
            <a:spLocks noChangeArrowheads="1"/>
          </p:cNvSpPr>
          <p:nvPr/>
        </p:nvSpPr>
        <p:spPr bwMode="auto">
          <a:xfrm>
            <a:off x="152400" y="228600"/>
            <a:ext cx="4038600" cy="6324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en-US" altLang="zh-CN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void sort(</a:t>
            </a:r>
            <a:r>
              <a:rPr lang="en-US" altLang="zh-CN" b="1" dirty="0" err="1">
                <a:solidFill>
                  <a:srgbClr val="C00000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a[]</a:t>
            </a: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,</a:t>
            </a:r>
            <a:r>
              <a:rPr lang="en-US" altLang="zh-CN" b="1" dirty="0" err="1">
                <a:solidFill>
                  <a:srgbClr val="C00000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n</a:t>
            </a: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) </a:t>
            </a: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i,j,k,t</a:t>
            </a: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	for(i=0;i&lt;n-1;i++)</a:t>
            </a: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{</a:t>
            </a: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b="1" dirty="0">
                <a:solidFill>
                  <a:srgbClr val="CC0099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k</a:t>
            </a: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=i;</a:t>
            </a: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	for(j=i+1;j&lt;</a:t>
            </a:r>
            <a:r>
              <a:rPr lang="en-US" altLang="zh-CN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n;j</a:t>
            </a: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		if(a[j]&lt;a[k]) </a:t>
            </a:r>
            <a:r>
              <a:rPr lang="en-US" altLang="zh-CN" sz="2400" b="1" dirty="0">
                <a:solidFill>
                  <a:srgbClr val="CC0099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k</a:t>
            </a:r>
            <a:r>
              <a:rPr lang="en-US" altLang="zh-CN" b="1" dirty="0" smtClean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=j</a:t>
            </a: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	if(</a:t>
            </a:r>
            <a:r>
              <a:rPr lang="en-US" altLang="zh-CN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b="1" dirty="0" smtClean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!=</a:t>
            </a:r>
            <a:r>
              <a:rPr lang="en-US" altLang="zh-CN" sz="2400" b="1" dirty="0">
                <a:solidFill>
                  <a:srgbClr val="CC0099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k</a:t>
            </a:r>
            <a:r>
              <a:rPr lang="en-US" altLang="zh-CN" b="1" dirty="0" smtClean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)</a:t>
            </a:r>
            <a:endParaRPr lang="en-US" altLang="zh-CN" b="1" dirty="0">
              <a:solidFill>
                <a:srgbClr val="0000FF"/>
              </a:solidFill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	{</a:t>
            </a: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b="1" dirty="0" smtClean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t=a[k];</a:t>
            </a: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	a[k</a:t>
            </a: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]=a[i</a:t>
            </a:r>
            <a:r>
              <a:rPr lang="en-US" altLang="zh-CN" b="1" dirty="0" smtClean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];</a:t>
            </a: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	a[i</a:t>
            </a: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]=t;</a:t>
            </a: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	}</a:t>
            </a: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 eaLnBrk="0" hangingPunct="0">
              <a:lnSpc>
                <a:spcPts val="29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46041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5791200" y="150813"/>
            <a:ext cx="2895600" cy="458787"/>
          </a:xfrm>
          <a:solidFill>
            <a:srgbClr val="FFFFFF"/>
          </a:solidFill>
        </p:spPr>
        <p:txBody>
          <a:bodyPr/>
          <a:lstStyle/>
          <a:p>
            <a:r>
              <a:rPr lang="zh-CN" altLang="en-US" sz="4000" b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选择法排序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990600" y="2895600"/>
            <a:ext cx="2743200" cy="685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云形标注 2"/>
          <p:cNvSpPr/>
          <p:nvPr/>
        </p:nvSpPr>
        <p:spPr bwMode="auto">
          <a:xfrm>
            <a:off x="2286000" y="2057400"/>
            <a:ext cx="1905000" cy="762000"/>
          </a:xfrm>
          <a:prstGeom prst="cloudCallou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找最小数的下标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981200" y="4343400"/>
            <a:ext cx="1066800" cy="1143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2286000" y="5715000"/>
            <a:ext cx="2057400" cy="762000"/>
          </a:xfrm>
          <a:prstGeom prst="cloudCallout">
            <a:avLst>
              <a:gd name="adj1" fmla="val -27479"/>
              <a:gd name="adj2" fmla="val -96269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最小数换到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5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103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选择法排序（升序）图示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357313" y="1239837"/>
            <a:ext cx="6000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/>
              <a:t>a[0]   a[1]   a[2]   a[3]   a[4]</a:t>
            </a:r>
            <a:endParaRPr lang="zh-CN" altLang="en-US" sz="3200" b="1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357313" y="2025650"/>
            <a:ext cx="6000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      3        6       1        9       4</a:t>
            </a:r>
            <a:endParaRPr lang="zh-CN" altLang="en-US" sz="3200" b="1"/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1928813" y="2025650"/>
            <a:ext cx="571500" cy="571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4071938" y="2025650"/>
            <a:ext cx="571500" cy="571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>
            <a:off x="2379663" y="1793875"/>
            <a:ext cx="1905000" cy="227012"/>
          </a:xfrm>
          <a:custGeom>
            <a:avLst/>
            <a:gdLst>
              <a:gd name="T0" fmla="*/ 0 w 1903956"/>
              <a:gd name="T1" fmla="*/ 221633 h 227557"/>
              <a:gd name="T2" fmla="*/ 1020744 w 1903956"/>
              <a:gd name="T3" fmla="*/ 2033 h 227557"/>
              <a:gd name="T4" fmla="*/ 1915472 w 1903956"/>
              <a:gd name="T5" fmla="*/ 209432 h 227557"/>
              <a:gd name="T6" fmla="*/ 0 60000 65536"/>
              <a:gd name="T7" fmla="*/ 0 60000 65536"/>
              <a:gd name="T8" fmla="*/ 0 60000 65536"/>
              <a:gd name="T9" fmla="*/ 0 w 1903956"/>
              <a:gd name="T10" fmla="*/ 0 h 227557"/>
              <a:gd name="T11" fmla="*/ 1903956 w 1903956"/>
              <a:gd name="T12" fmla="*/ 227557 h 2275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1357313" y="2882900"/>
            <a:ext cx="6000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      </a:t>
            </a:r>
            <a:r>
              <a:rPr lang="en-US" altLang="zh-CN" sz="3200" b="1">
                <a:solidFill>
                  <a:srgbClr val="0000CC"/>
                </a:solidFill>
              </a:rPr>
              <a:t>1</a:t>
            </a:r>
            <a:r>
              <a:rPr lang="en-US" altLang="zh-CN" sz="3200" b="1"/>
              <a:t>        6       3        9       4</a:t>
            </a:r>
            <a:endParaRPr lang="zh-CN" altLang="en-US" sz="3200" b="1"/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3071813" y="2882900"/>
            <a:ext cx="571500" cy="571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4071938" y="2882900"/>
            <a:ext cx="571500" cy="571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429000" y="2651125"/>
            <a:ext cx="857250" cy="231775"/>
          </a:xfrm>
          <a:custGeom>
            <a:avLst/>
            <a:gdLst>
              <a:gd name="T0" fmla="*/ 0 w 1903956"/>
              <a:gd name="T1" fmla="*/ 284481 h 227557"/>
              <a:gd name="T2" fmla="*/ 71 w 1903956"/>
              <a:gd name="T3" fmla="*/ 2612 h 227557"/>
              <a:gd name="T4" fmla="*/ 132 w 1903956"/>
              <a:gd name="T5" fmla="*/ 268820 h 227557"/>
              <a:gd name="T6" fmla="*/ 0 60000 65536"/>
              <a:gd name="T7" fmla="*/ 0 60000 65536"/>
              <a:gd name="T8" fmla="*/ 0 60000 65536"/>
              <a:gd name="T9" fmla="*/ 0 w 1903956"/>
              <a:gd name="T10" fmla="*/ 0 h 227557"/>
              <a:gd name="T11" fmla="*/ 1903956 w 1903956"/>
              <a:gd name="T12" fmla="*/ 227557 h 2275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1357313" y="3883025"/>
            <a:ext cx="6000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      </a:t>
            </a:r>
            <a:r>
              <a:rPr lang="en-US" altLang="zh-CN" sz="3200" b="1">
                <a:solidFill>
                  <a:srgbClr val="0000CC"/>
                </a:solidFill>
              </a:rPr>
              <a:t>1</a:t>
            </a:r>
            <a:r>
              <a:rPr lang="en-US" altLang="zh-CN" sz="3200" b="1"/>
              <a:t>        </a:t>
            </a:r>
            <a:r>
              <a:rPr lang="en-US" altLang="zh-CN" sz="3200" b="1">
                <a:solidFill>
                  <a:srgbClr val="0000CC"/>
                </a:solidFill>
              </a:rPr>
              <a:t>3</a:t>
            </a:r>
            <a:r>
              <a:rPr lang="en-US" altLang="zh-CN" sz="3200" b="1"/>
              <a:t>       6        9       4</a:t>
            </a:r>
            <a:endParaRPr lang="zh-CN" altLang="en-US" sz="3200" b="1"/>
          </a:p>
        </p:txBody>
      </p: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4071938" y="3883025"/>
            <a:ext cx="571500" cy="571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6215063" y="3883025"/>
            <a:ext cx="571500" cy="571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4429125" y="3651250"/>
            <a:ext cx="2071688" cy="231775"/>
          </a:xfrm>
          <a:custGeom>
            <a:avLst/>
            <a:gdLst>
              <a:gd name="T0" fmla="*/ 0 w 1903956"/>
              <a:gd name="T1" fmla="*/ 284481 h 227557"/>
              <a:gd name="T2" fmla="*/ 2794539 w 1903956"/>
              <a:gd name="T3" fmla="*/ 2612 h 227557"/>
              <a:gd name="T4" fmla="*/ 5244069 w 1903956"/>
              <a:gd name="T5" fmla="*/ 268820 h 227557"/>
              <a:gd name="T6" fmla="*/ 0 60000 65536"/>
              <a:gd name="T7" fmla="*/ 0 60000 65536"/>
              <a:gd name="T8" fmla="*/ 0 60000 65536"/>
              <a:gd name="T9" fmla="*/ 0 w 1903956"/>
              <a:gd name="T10" fmla="*/ 0 h 227557"/>
              <a:gd name="T11" fmla="*/ 1903956 w 1903956"/>
              <a:gd name="T12" fmla="*/ 227557 h 2275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1357313" y="4799012"/>
            <a:ext cx="6000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      </a:t>
            </a:r>
            <a:r>
              <a:rPr lang="en-US" altLang="zh-CN" sz="3200" b="1">
                <a:solidFill>
                  <a:srgbClr val="0000CC"/>
                </a:solidFill>
              </a:rPr>
              <a:t>1</a:t>
            </a:r>
            <a:r>
              <a:rPr lang="en-US" altLang="zh-CN" sz="3200" b="1"/>
              <a:t>        </a:t>
            </a:r>
            <a:r>
              <a:rPr lang="en-US" altLang="zh-CN" sz="3200" b="1">
                <a:solidFill>
                  <a:srgbClr val="0000CC"/>
                </a:solidFill>
              </a:rPr>
              <a:t>3</a:t>
            </a:r>
            <a:r>
              <a:rPr lang="en-US" altLang="zh-CN" sz="3200" b="1"/>
              <a:t>       </a:t>
            </a:r>
            <a:r>
              <a:rPr lang="en-US" altLang="zh-CN" sz="3200" b="1">
                <a:solidFill>
                  <a:srgbClr val="0000CC"/>
                </a:solidFill>
              </a:rPr>
              <a:t>4</a:t>
            </a:r>
            <a:r>
              <a:rPr lang="en-US" altLang="zh-CN" sz="3200" b="1"/>
              <a:t>        9       6</a:t>
            </a:r>
            <a:endParaRPr lang="zh-CN" altLang="en-US" sz="3200" b="1"/>
          </a:p>
        </p:txBody>
      </p:sp>
      <p:sp>
        <p:nvSpPr>
          <p:cNvPr id="21" name="椭圆 20"/>
          <p:cNvSpPr>
            <a:spLocks noChangeArrowheads="1"/>
          </p:cNvSpPr>
          <p:nvPr/>
        </p:nvSpPr>
        <p:spPr bwMode="auto">
          <a:xfrm>
            <a:off x="5214938" y="4811712"/>
            <a:ext cx="571500" cy="571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椭圆 21"/>
          <p:cNvSpPr>
            <a:spLocks noChangeArrowheads="1"/>
          </p:cNvSpPr>
          <p:nvPr/>
        </p:nvSpPr>
        <p:spPr bwMode="auto">
          <a:xfrm>
            <a:off x="6215063" y="4811712"/>
            <a:ext cx="571500" cy="571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5572125" y="4579937"/>
            <a:ext cx="1000125" cy="303213"/>
          </a:xfrm>
          <a:custGeom>
            <a:avLst/>
            <a:gdLst>
              <a:gd name="T0" fmla="*/ 0 w 1903956"/>
              <a:gd name="T1" fmla="*/ 7143871 h 227557"/>
              <a:gd name="T2" fmla="*/ 448 w 1903956"/>
              <a:gd name="T3" fmla="*/ 65546 h 227557"/>
              <a:gd name="T4" fmla="*/ 840 w 1903956"/>
              <a:gd name="T5" fmla="*/ 6750606 h 227557"/>
              <a:gd name="T6" fmla="*/ 0 60000 65536"/>
              <a:gd name="T7" fmla="*/ 0 60000 65536"/>
              <a:gd name="T8" fmla="*/ 0 60000 65536"/>
              <a:gd name="T9" fmla="*/ 0 w 1903956"/>
              <a:gd name="T10" fmla="*/ 0 h 227557"/>
              <a:gd name="T11" fmla="*/ 1903956 w 1903956"/>
              <a:gd name="T12" fmla="*/ 227557 h 2275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1357313" y="5740400"/>
            <a:ext cx="6000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      </a:t>
            </a:r>
            <a:r>
              <a:rPr lang="en-US" altLang="zh-CN" sz="3200" b="1">
                <a:solidFill>
                  <a:srgbClr val="0000CC"/>
                </a:solidFill>
              </a:rPr>
              <a:t>1</a:t>
            </a:r>
            <a:r>
              <a:rPr lang="en-US" altLang="zh-CN" sz="3200" b="1"/>
              <a:t>        </a:t>
            </a:r>
            <a:r>
              <a:rPr lang="en-US" altLang="zh-CN" sz="3200" b="1">
                <a:solidFill>
                  <a:srgbClr val="0000CC"/>
                </a:solidFill>
              </a:rPr>
              <a:t>3</a:t>
            </a:r>
            <a:r>
              <a:rPr lang="en-US" altLang="zh-CN" sz="3200" b="1"/>
              <a:t>       </a:t>
            </a:r>
            <a:r>
              <a:rPr lang="en-US" altLang="zh-CN" sz="3200" b="1">
                <a:solidFill>
                  <a:srgbClr val="0000CC"/>
                </a:solidFill>
              </a:rPr>
              <a:t>4</a:t>
            </a:r>
            <a:r>
              <a:rPr lang="en-US" altLang="zh-CN" sz="3200" b="1"/>
              <a:t>        </a:t>
            </a:r>
            <a:r>
              <a:rPr lang="en-US" altLang="zh-CN" sz="3200" b="1">
                <a:solidFill>
                  <a:srgbClr val="0000CC"/>
                </a:solidFill>
              </a:rPr>
              <a:t>6</a:t>
            </a:r>
            <a:r>
              <a:rPr lang="en-US" altLang="zh-CN" sz="3200" b="1"/>
              <a:t>       9</a:t>
            </a:r>
            <a:endParaRPr lang="zh-CN" altLang="en-US" sz="3200" b="1"/>
          </a:p>
        </p:txBody>
      </p:sp>
      <p:cxnSp>
        <p:nvCxnSpPr>
          <p:cNvPr id="25" name="直接连接符 24"/>
          <p:cNvCxnSpPr>
            <a:cxnSpLocks noChangeShapeType="1"/>
          </p:cNvCxnSpPr>
          <p:nvPr/>
        </p:nvCxnSpPr>
        <p:spPr bwMode="auto">
          <a:xfrm>
            <a:off x="2071688" y="6311900"/>
            <a:ext cx="471487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235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 animBg="1"/>
      <p:bldP spid="14" grpId="0" animBg="1"/>
      <p:bldP spid="16" grpId="0"/>
      <p:bldP spid="17" grpId="0" animBg="1"/>
      <p:bldP spid="18" grpId="0" animBg="1"/>
      <p:bldP spid="20" grpId="0"/>
      <p:bldP spid="21" grpId="0" animBg="1"/>
      <p:bldP spid="22" grpId="0" animBg="1"/>
      <p:bldP spid="2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104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：求</a:t>
            </a:r>
            <a:r>
              <a:rPr lang="en-US" altLang="zh-CN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维数组中的最大值</a:t>
            </a: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3*4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的矩阵，求所有元素中的最大值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解题思路：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先使变量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max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的初值为二维数组中第一个元素的值，然后将二维数组中各个元素的值与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max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相比，每次比较后都把“大者”存放在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max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中，取代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max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的原值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全部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元素比较完后，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max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值就是所有元素的最大值。</a:t>
            </a:r>
          </a:p>
        </p:txBody>
      </p:sp>
    </p:spTree>
    <p:extLst>
      <p:ext uri="{BB962C8B-B14F-4D97-AF65-F5344CB8AC3E}">
        <p14:creationId xmlns:p14="http://schemas.microsoft.com/office/powerpoint/2010/main" val="24929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105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sz="4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多维数组名作函数参数</a:t>
            </a:r>
            <a:endParaRPr lang="zh-CN" altLang="en-US" sz="4000" b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ym typeface="Monotype Sorts" pitchFamily="2" charset="2"/>
              </a:rPr>
              <a:t>有关说明：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ym typeface="Monotype Sorts" pitchFamily="2" charset="2"/>
              </a:rPr>
              <a:t>可以用多维数组名作函数实参和形参。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ym typeface="Monotype Sorts" pitchFamily="2" charset="2"/>
              </a:rPr>
              <a:t>在被调用函数中对形参数组定义时，可以指定每一维的大小，也可以省略第一维的大小说明。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ym typeface="Monotype Sorts" pitchFamily="2" charset="2"/>
              </a:rPr>
              <a:t>不能把第二维以及其他高维的大小说明省略。因为从实参传来的是数组起始地址，在内存中按数组排列规则存放（按行存放），并不区分行和列，</a:t>
            </a:r>
            <a:r>
              <a:rPr lang="zh-CN" altLang="en-US" sz="2200" b="1" dirty="0">
                <a:solidFill>
                  <a:srgbClr val="FF0000"/>
                </a:solidFill>
                <a:sym typeface="Monotype Sorts" pitchFamily="2" charset="2"/>
              </a:rPr>
              <a:t>如果在形参中不说明列数，则系统无法决定应为多少行多少列</a:t>
            </a:r>
            <a:r>
              <a:rPr lang="zh-CN" altLang="en-US" sz="2200" dirty="0">
                <a:sym typeface="Monotype Sorts" pitchFamily="2" charset="2"/>
              </a:rPr>
              <a:t>。这点从“传址”的特点可以理解。</a:t>
            </a:r>
          </a:p>
        </p:txBody>
      </p:sp>
    </p:spTree>
    <p:extLst>
      <p:ext uri="{BB962C8B-B14F-4D97-AF65-F5344CB8AC3E}">
        <p14:creationId xmlns:p14="http://schemas.microsoft.com/office/powerpoint/2010/main" val="19950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657298C-BD33-4C09-9108-6051C940C2C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62DAC04-BF85-4676-958B-92468CAE3FC0}" type="slidenum">
              <a:rPr lang="zh-CN" altLang="en-US"/>
              <a:pPr/>
              <a:t>106</a:t>
            </a:fld>
            <a:r>
              <a:rPr lang="en-US" altLang="zh-CN"/>
              <a:t>/52</a:t>
            </a:r>
          </a:p>
        </p:txBody>
      </p:sp>
      <p:sp>
        <p:nvSpPr>
          <p:cNvPr id="646553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3213"/>
            <a:ext cx="8534400" cy="458787"/>
          </a:xfrm>
        </p:spPr>
        <p:txBody>
          <a:bodyPr/>
          <a:lstStyle/>
          <a:p>
            <a:r>
              <a:rPr lang="zh-CN" altLang="en-US" sz="4000" b="0" dirty="0" smtClean="0">
                <a:latin typeface="黑体" pitchFamily="49" charset="-122"/>
                <a:ea typeface="黑体" pitchFamily="49" charset="-122"/>
                <a:sym typeface="Monotype Sorts" pitchFamily="2" charset="2"/>
              </a:rPr>
              <a:t>例</a:t>
            </a:r>
            <a:r>
              <a:rPr lang="en-US" altLang="zh-CN" sz="4000" b="0" dirty="0" smtClean="0">
                <a:latin typeface="黑体" pitchFamily="49" charset="-122"/>
                <a:ea typeface="黑体" pitchFamily="49" charset="-122"/>
                <a:sym typeface="Monotype Sorts" pitchFamily="2" charset="2"/>
              </a:rPr>
              <a:t>8</a:t>
            </a:r>
            <a:r>
              <a:rPr lang="zh-CN" altLang="en-US" sz="4000" b="0" dirty="0" smtClean="0">
                <a:latin typeface="黑体" pitchFamily="49" charset="-122"/>
                <a:ea typeface="黑体" pitchFamily="49" charset="-122"/>
                <a:sym typeface="Monotype Sorts" pitchFamily="2" charset="2"/>
              </a:rPr>
              <a:t>源代码与运行结果</a:t>
            </a:r>
          </a:p>
        </p:txBody>
      </p:sp>
      <p:sp>
        <p:nvSpPr>
          <p:cNvPr id="6465540" name="Rectangle 4"/>
          <p:cNvSpPr>
            <a:spLocks noChangeArrowheads="1"/>
          </p:cNvSpPr>
          <p:nvPr/>
        </p:nvSpPr>
        <p:spPr bwMode="auto">
          <a:xfrm>
            <a:off x="304800" y="1142999"/>
            <a:ext cx="8534400" cy="55784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// 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有一个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3*4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的矩阵，求所有元素中的最大值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max_value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x[][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4]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 { 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	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i,j,max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	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max=x[0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][0];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	for(i=1;i&lt;3;i++)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	for(j=0;j&lt;4;j++)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 		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if(x[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][j]&gt;max)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max=x[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][j];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	return max;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() { 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	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a[3][4]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={{1,3,5,7},{2,4,6,7}, {15,17,34,12}}; 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	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 "max value is %d\n",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max_value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));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return 0;</a:t>
            </a: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 </a:t>
            </a:r>
            <a:endParaRPr lang="en-US" altLang="zh-CN" b="1" i="1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</p:txBody>
      </p:sp>
      <p:pic>
        <p:nvPicPr>
          <p:cNvPr id="64522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43" b="83270"/>
          <a:stretch/>
        </p:blipFill>
        <p:spPr bwMode="auto">
          <a:xfrm>
            <a:off x="3657600" y="1676140"/>
            <a:ext cx="5417403" cy="175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E3CAF6B-7CD1-4815-B9EE-E68135D7891D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BA91E66-883A-4793-8CB9-01ED704DECFD}" type="slidenum">
              <a:rPr lang="zh-CN" altLang="en-US"/>
              <a:pPr/>
              <a:t>107</a:t>
            </a:fld>
            <a:r>
              <a:rPr lang="en-US" altLang="zh-CN"/>
              <a:t>/52</a:t>
            </a:r>
          </a:p>
        </p:txBody>
      </p:sp>
      <p:sp>
        <p:nvSpPr>
          <p:cNvPr id="649933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4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函数的嵌套调用</a:t>
            </a:r>
            <a:endParaRPr lang="en-US" altLang="zh-CN" sz="40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函数的递归</a:t>
            </a:r>
            <a:r>
              <a:rPr lang="zh-CN" altLang="en-US" sz="40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调用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数组名作为函数参数</a:t>
            </a:r>
            <a:endParaRPr lang="en-US" altLang="zh-CN" sz="40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字符串排序</a:t>
            </a:r>
            <a:endParaRPr lang="zh-CN" altLang="en-US" sz="4000" b="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1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E6D7F96-0DBC-4D23-9FE5-945C926AA287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75A7FA-FB9C-4D27-9596-2038BFD88881}" type="slidenum">
              <a:rPr lang="zh-CN" altLang="en-US"/>
              <a:pPr/>
              <a:t>108</a:t>
            </a:fld>
            <a:r>
              <a:rPr lang="en-US" altLang="zh-CN"/>
              <a:t>/39</a:t>
            </a:r>
          </a:p>
        </p:txBody>
      </p:sp>
      <p:sp>
        <p:nvSpPr>
          <p:cNvPr id="6383618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9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：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字符串排序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3619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主函数中输入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个等长的字符串。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另一函数对它们排序，然后在主函数输出这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个已排好序的字符串。</a:t>
            </a:r>
          </a:p>
        </p:txBody>
      </p:sp>
    </p:spTree>
    <p:extLst>
      <p:ext uri="{BB962C8B-B14F-4D97-AF65-F5344CB8AC3E}">
        <p14:creationId xmlns:p14="http://schemas.microsoft.com/office/powerpoint/2010/main" val="36555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0E16A17-3654-4CF9-9F6C-BEED67CF4B3F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4402F65-8045-4B1C-BD32-1C8D08740998}" type="slidenum">
              <a:rPr lang="zh-CN" altLang="en-US"/>
              <a:pPr/>
              <a:t>109</a:t>
            </a:fld>
            <a:r>
              <a:rPr lang="en-US" altLang="zh-CN"/>
              <a:t>/39</a:t>
            </a:r>
          </a:p>
        </p:txBody>
      </p:sp>
      <p:sp>
        <p:nvSpPr>
          <p:cNvPr id="6384642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解题思路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4643" name="Rectangle 3"/>
          <p:cNvSpPr>
            <a:spLocks noChangeArrowheads="1"/>
          </p:cNvSpPr>
          <p:nvPr/>
        </p:nvSpPr>
        <p:spPr bwMode="auto">
          <a:xfrm>
            <a:off x="304800" y="10668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利用二维字符数组存放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一组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待排序的字符串。</a:t>
            </a:r>
            <a:endParaRPr lang="en-US" altLang="zh-CN" sz="36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利用随机函数生成每个字符串。为方便，生成的字符串全由小写字母组成。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187B24C-EB8D-4CB7-857E-1FC29825B6F8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ACB121C-B800-4854-8815-07404A8EA33F}" type="slidenum">
              <a:rPr lang="zh-CN" altLang="en-US"/>
              <a:pPr/>
              <a:t>11</a:t>
            </a:fld>
            <a:r>
              <a:rPr lang="en-US" altLang="zh-CN"/>
              <a:t>/52</a:t>
            </a:r>
          </a:p>
        </p:txBody>
      </p:sp>
      <p:sp>
        <p:nvSpPr>
          <p:cNvPr id="644403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3213"/>
            <a:ext cx="8534400" cy="458787"/>
          </a:xfrm>
        </p:spPr>
        <p:txBody>
          <a:bodyPr/>
          <a:lstStyle/>
          <a:p>
            <a:r>
              <a:rPr lang="zh-CN" altLang="en-US" sz="4000" b="0" dirty="0">
                <a:latin typeface="黑体" pitchFamily="49" charset="-122"/>
                <a:ea typeface="黑体" pitchFamily="49" charset="-122"/>
              </a:rPr>
              <a:t>弦截法求方程的根-</a:t>
            </a:r>
            <a:r>
              <a:rPr lang="zh-CN" altLang="en-US" sz="4000" b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自定义函数3</a:t>
            </a:r>
          </a:p>
        </p:txBody>
      </p:sp>
      <p:sp>
        <p:nvSpPr>
          <p:cNvPr id="64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5791200"/>
            <a:ext cx="8534400" cy="573088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由于用了库函数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fabs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()，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所以需要#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math.h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&gt;</a:t>
            </a:r>
          </a:p>
        </p:txBody>
      </p:sp>
      <p:sp>
        <p:nvSpPr>
          <p:cNvPr id="6444036" name="Rectangle 4"/>
          <p:cNvSpPr>
            <a:spLocks noChangeArrowheads="1"/>
          </p:cNvSpPr>
          <p:nvPr/>
        </p:nvSpPr>
        <p:spPr bwMode="auto">
          <a:xfrm>
            <a:off x="381000" y="1219200"/>
            <a:ext cx="8534400" cy="449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/*求根的近似值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*/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float root(float x1,float x2) </a:t>
            </a:r>
            <a:endParaRPr lang="en-US" altLang="zh-CN" b="1" dirty="0" smtClean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{ </a:t>
            </a:r>
            <a:endParaRPr lang="en-US" altLang="zh-CN" b="1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float 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x,y,y1;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y1=f(x1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);    		// </a:t>
            </a:r>
            <a:r>
              <a:rPr lang="zh-CN" altLang="en-US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求出函数在点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x1</a:t>
            </a:r>
            <a:r>
              <a:rPr lang="zh-CN" altLang="en-US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处的值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y1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do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	{</a:t>
            </a:r>
            <a:endParaRPr lang="en-US" altLang="zh-CN" b="1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   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	x=</a:t>
            </a:r>
            <a:r>
              <a:rPr lang="en-US" altLang="zh-CN" b="1" dirty="0" err="1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xpoint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(x1,x2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);   	// </a:t>
            </a:r>
            <a:r>
              <a:rPr lang="zh-CN" altLang="en-US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求出由点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x1</a:t>
            </a:r>
            <a:r>
              <a:rPr lang="zh-CN" altLang="en-US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和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x2</a:t>
            </a:r>
            <a:r>
              <a:rPr lang="zh-CN" altLang="en-US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形成的弦与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x</a:t>
            </a:r>
            <a:r>
              <a:rPr lang="zh-CN" altLang="en-US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轴的交点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   </a:t>
            </a:r>
            <a:r>
              <a:rPr lang="zh-CN" altLang="en-US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y=f(x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   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	if(y*y1&gt;0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) 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x1=x;</a:t>
            </a:r>
            <a:endParaRPr lang="en-US" altLang="zh-CN" b="1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	else 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x2=x;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}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while(</a:t>
            </a:r>
            <a:r>
              <a:rPr lang="en-US" altLang="zh-CN" b="1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fabs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(y)&gt;=0.0001);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return(x</a:t>
            </a:r>
            <a:r>
              <a:rPr lang="en-US" altLang="zh-CN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); </a:t>
            </a:r>
            <a:endParaRPr lang="en-US" altLang="zh-CN" b="1" dirty="0" smtClean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}</a:t>
            </a:r>
            <a:endParaRPr lang="en-US" altLang="zh-CN" b="1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8076074-317A-4300-B606-6203B0CAB244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1075724-DDA8-410F-A6D5-5F674B09E4E0}" type="slidenum">
              <a:rPr lang="zh-CN" altLang="en-US"/>
              <a:pPr/>
              <a:t>110</a:t>
            </a:fld>
            <a:r>
              <a:rPr lang="en-US" altLang="zh-CN"/>
              <a:t>/39</a:t>
            </a:r>
          </a:p>
        </p:txBody>
      </p:sp>
      <p:sp>
        <p:nvSpPr>
          <p:cNvPr id="638566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字符串排序</a:t>
            </a:r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预处理命令</a:t>
            </a:r>
            <a:endParaRPr lang="zh-CN" altLang="en-US" sz="4000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5667" name="Rectangle 3"/>
          <p:cNvSpPr>
            <a:spLocks noChangeArrowheads="1"/>
          </p:cNvSpPr>
          <p:nvPr/>
        </p:nvSpPr>
        <p:spPr bwMode="auto">
          <a:xfrm>
            <a:off x="304800" y="10668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输出一个字符串</a:t>
            </a:r>
          </a:p>
        </p:txBody>
      </p:sp>
      <p:sp>
        <p:nvSpPr>
          <p:cNvPr id="6385668" name="Rectangle 4"/>
          <p:cNvSpPr>
            <a:spLocks noChangeArrowheads="1"/>
          </p:cNvSpPr>
          <p:nvPr/>
        </p:nvSpPr>
        <p:spPr bwMode="auto">
          <a:xfrm>
            <a:off x="304800" y="1142999"/>
            <a:ext cx="5029200" cy="525780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stdlib.h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time.h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string.h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#define N 10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#define M 7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#define X 97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#define Y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122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6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8076074-317A-4300-B606-6203B0CAB244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1075724-DDA8-410F-A6D5-5F674B09E4E0}" type="slidenum">
              <a:rPr lang="zh-CN" altLang="en-US"/>
              <a:pPr/>
              <a:t>111</a:t>
            </a:fld>
            <a:r>
              <a:rPr lang="en-US" altLang="zh-CN"/>
              <a:t>/39</a:t>
            </a:r>
          </a:p>
        </p:txBody>
      </p:sp>
      <p:sp>
        <p:nvSpPr>
          <p:cNvPr id="638566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ts val="39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字符串排序</a:t>
            </a:r>
            <a:endParaRPr lang="en-US" altLang="zh-CN" sz="36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  <a:p>
            <a:pPr eaLnBrk="0" hangingPunct="0">
              <a:lnSpc>
                <a:spcPts val="39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main</a:t>
            </a:r>
            <a:r>
              <a:rPr lang="zh-CN" altLang="en-US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函数中的函数声明与变量定义</a:t>
            </a:r>
            <a:endParaRPr lang="zh-CN" altLang="en-US" sz="3600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5668" name="Rectangle 4"/>
          <p:cNvSpPr>
            <a:spLocks noChangeArrowheads="1"/>
          </p:cNvSpPr>
          <p:nvPr/>
        </p:nvSpPr>
        <p:spPr bwMode="auto">
          <a:xfrm>
            <a:off x="304800" y="1219200"/>
            <a:ext cx="7391400" cy="550227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main()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 	void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sort_str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(char x[N][M],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y);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char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str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[N][M];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i,j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……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00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8076074-317A-4300-B606-6203B0CAB244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1075724-DDA8-410F-A6D5-5F674B09E4E0}" type="slidenum">
              <a:rPr lang="zh-CN" altLang="en-US"/>
              <a:pPr/>
              <a:t>112</a:t>
            </a:fld>
            <a:r>
              <a:rPr lang="en-US" altLang="zh-CN"/>
              <a:t>/39</a:t>
            </a:r>
          </a:p>
        </p:txBody>
      </p:sp>
      <p:sp>
        <p:nvSpPr>
          <p:cNvPr id="6385666" name="Rectangle 2"/>
          <p:cNvSpPr>
            <a:spLocks noRot="1" noChangeArrowheads="1"/>
          </p:cNvSpPr>
          <p:nvPr/>
        </p:nvSpPr>
        <p:spPr bwMode="auto">
          <a:xfrm>
            <a:off x="374650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字符串排序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生成长度为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M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的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个随机字符串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6385667" name="Rectangle 3"/>
          <p:cNvSpPr>
            <a:spLocks noChangeArrowheads="1"/>
          </p:cNvSpPr>
          <p:nvPr/>
        </p:nvSpPr>
        <p:spPr bwMode="auto">
          <a:xfrm>
            <a:off x="304800" y="10668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输出一个字符串</a:t>
            </a:r>
          </a:p>
        </p:txBody>
      </p:sp>
      <p:sp>
        <p:nvSpPr>
          <p:cNvPr id="6385668" name="Rectangle 4"/>
          <p:cNvSpPr>
            <a:spLocks noChangeArrowheads="1"/>
          </p:cNvSpPr>
          <p:nvPr/>
        </p:nvSpPr>
        <p:spPr bwMode="auto">
          <a:xfrm>
            <a:off x="304800" y="838201"/>
            <a:ext cx="8229600" cy="588327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main()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函数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声明与变量定义</a:t>
            </a:r>
            <a:endParaRPr lang="en-US" altLang="zh-CN" sz="2400" b="1" dirty="0">
              <a:solidFill>
                <a:srgbClr val="0066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srand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(time(NULL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));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=0;i&lt;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N;i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	for(j=0;j&lt;M-1;j++)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		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str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][j]=rand()%(Y-X+1)+X;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str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][j]='\0';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……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90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8076074-317A-4300-B606-6203B0CAB244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1075724-DDA8-410F-A6D5-5F674B09E4E0}" type="slidenum">
              <a:rPr lang="zh-CN" altLang="en-US"/>
              <a:pPr/>
              <a:t>113</a:t>
            </a:fld>
            <a:r>
              <a:rPr lang="en-US" altLang="zh-CN"/>
              <a:t>/39</a:t>
            </a:r>
          </a:p>
        </p:txBody>
      </p:sp>
      <p:sp>
        <p:nvSpPr>
          <p:cNvPr id="6385666" name="Rectangle 2"/>
          <p:cNvSpPr>
            <a:spLocks noRot="1" noChangeArrowheads="1"/>
          </p:cNvSpPr>
          <p:nvPr/>
        </p:nvSpPr>
        <p:spPr bwMode="auto">
          <a:xfrm>
            <a:off x="374650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字符串排序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按生成顺序输出</a:t>
            </a:r>
            <a:r>
              <a:rPr lang="en-US" altLang="zh-CN" sz="36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个字符串</a:t>
            </a:r>
            <a:endParaRPr lang="zh-CN" altLang="en-US" sz="3600" dirty="0">
              <a:solidFill>
                <a:srgbClr val="C0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6385667" name="Rectangle 3"/>
          <p:cNvSpPr>
            <a:spLocks noChangeArrowheads="1"/>
          </p:cNvSpPr>
          <p:nvPr/>
        </p:nvSpPr>
        <p:spPr bwMode="auto">
          <a:xfrm>
            <a:off x="304800" y="10668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输出一个字符串</a:t>
            </a:r>
          </a:p>
        </p:txBody>
      </p:sp>
      <p:sp>
        <p:nvSpPr>
          <p:cNvPr id="6385668" name="Rectangle 4"/>
          <p:cNvSpPr>
            <a:spLocks noChangeArrowheads="1"/>
          </p:cNvSpPr>
          <p:nvPr/>
        </p:nvSpPr>
        <p:spPr bwMode="auto">
          <a:xfrm>
            <a:off x="304800" y="838201"/>
            <a:ext cx="8229600" cy="588327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main()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	</a:t>
            </a:r>
            <a:r>
              <a:rPr lang="zh-CN" altLang="en-US" sz="2400" b="1" dirty="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函数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声明与变量</a:t>
            </a:r>
            <a:r>
              <a:rPr lang="zh-CN" altLang="en-US" sz="2400" b="1" dirty="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endParaRPr lang="en-US" altLang="zh-CN" sz="2400" b="1" dirty="0" smtClean="0">
              <a:solidFill>
                <a:srgbClr val="0066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自动生成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长为</a:t>
            </a: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个随机字符串</a:t>
            </a:r>
            <a:endParaRPr lang="en-US" altLang="zh-CN" sz="2400" b="1" dirty="0">
              <a:solidFill>
                <a:srgbClr val="0066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("Originally strings sequence:\n");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=0;i&lt;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N;i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("%s ",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str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("\n");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……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70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8076074-317A-4300-B606-6203B0CAB244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1075724-DDA8-410F-A6D5-5F674B09E4E0}" type="slidenum">
              <a:rPr lang="zh-CN" altLang="en-US"/>
              <a:pPr/>
              <a:t>114</a:t>
            </a:fld>
            <a:r>
              <a:rPr lang="en-US" altLang="zh-CN"/>
              <a:t>/39</a:t>
            </a:r>
          </a:p>
        </p:txBody>
      </p:sp>
      <p:sp>
        <p:nvSpPr>
          <p:cNvPr id="6385666" name="Rectangle 2"/>
          <p:cNvSpPr>
            <a:spLocks noRot="1" noChangeArrowheads="1"/>
          </p:cNvSpPr>
          <p:nvPr/>
        </p:nvSpPr>
        <p:spPr bwMode="auto">
          <a:xfrm>
            <a:off x="374650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字符串排序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排序并输出排序结果</a:t>
            </a:r>
            <a:endParaRPr lang="zh-CN" altLang="en-US" sz="3600" dirty="0">
              <a:solidFill>
                <a:srgbClr val="C0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6385667" name="Rectangle 3"/>
          <p:cNvSpPr>
            <a:spLocks noChangeArrowheads="1"/>
          </p:cNvSpPr>
          <p:nvPr/>
        </p:nvSpPr>
        <p:spPr bwMode="auto">
          <a:xfrm>
            <a:off x="304800" y="10668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输出一个字符串</a:t>
            </a:r>
          </a:p>
        </p:txBody>
      </p:sp>
      <p:sp>
        <p:nvSpPr>
          <p:cNvPr id="6385668" name="Rectangle 4"/>
          <p:cNvSpPr>
            <a:spLocks noChangeArrowheads="1"/>
          </p:cNvSpPr>
          <p:nvPr/>
        </p:nvSpPr>
        <p:spPr bwMode="auto">
          <a:xfrm>
            <a:off x="152400" y="914400"/>
            <a:ext cx="8382000" cy="58070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main()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	</a:t>
            </a:r>
            <a:r>
              <a:rPr lang="zh-CN" altLang="en-US" sz="2400" b="1" dirty="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函数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声明与变量</a:t>
            </a:r>
            <a:r>
              <a:rPr lang="zh-CN" altLang="en-US" sz="2400" b="1" dirty="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endParaRPr lang="en-US" altLang="zh-CN" sz="2400" b="1" dirty="0" smtClean="0">
              <a:solidFill>
                <a:srgbClr val="0066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自动生成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长为</a:t>
            </a: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个随机</a:t>
            </a:r>
            <a:r>
              <a:rPr lang="zh-CN" altLang="en-US" sz="2400" b="1" dirty="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字符串</a:t>
            </a:r>
            <a:endParaRPr lang="en-US" altLang="zh-CN" sz="2400" b="1" dirty="0" smtClean="0">
              <a:solidFill>
                <a:srgbClr val="0066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Monotype Sorts" pitchFamily="2" charset="2"/>
              </a:rPr>
              <a:t>按生成顺序输出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Monotype Sorts" pitchFamily="2" charset="2"/>
              </a:rPr>
              <a:t>个字符串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sort_str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str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N);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("    Sorted strings sequence:\n");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=0;i&lt;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N;i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puts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str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]);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	return 0;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4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8076074-317A-4300-B606-6203B0CAB244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1075724-DDA8-410F-A6D5-5F674B09E4E0}" type="slidenum">
              <a:rPr lang="zh-CN" altLang="en-US"/>
              <a:pPr/>
              <a:t>115</a:t>
            </a:fld>
            <a:r>
              <a:rPr lang="en-US" altLang="zh-CN"/>
              <a:t>/39</a:t>
            </a:r>
          </a:p>
        </p:txBody>
      </p:sp>
      <p:sp>
        <p:nvSpPr>
          <p:cNvPr id="6385667" name="Rectangle 3"/>
          <p:cNvSpPr>
            <a:spLocks noChangeArrowheads="1"/>
          </p:cNvSpPr>
          <p:nvPr/>
        </p:nvSpPr>
        <p:spPr bwMode="auto">
          <a:xfrm>
            <a:off x="304800" y="10668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输出一个字符串</a:t>
            </a:r>
          </a:p>
        </p:txBody>
      </p:sp>
      <p:sp>
        <p:nvSpPr>
          <p:cNvPr id="6385668" name="Rectangle 4"/>
          <p:cNvSpPr>
            <a:spLocks noChangeArrowheads="1"/>
          </p:cNvSpPr>
          <p:nvPr/>
        </p:nvSpPr>
        <p:spPr bwMode="auto">
          <a:xfrm>
            <a:off x="152400" y="60325"/>
            <a:ext cx="8382000" cy="6721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void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sort_str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(char s[N][M],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 n) 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{	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	char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str_t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[M]; 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i,j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	for(j=0; j&lt;n-1;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j++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		for(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=0;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&lt;n-1-j;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		{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			if(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strcmp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(s[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],s[i+1])&gt;0)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			{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				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strcpy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str_t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, s[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]);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				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strcpy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(s[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], s[i+1]);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				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strcpy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(s[i+1],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</a:rPr>
              <a:t>str_t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			}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		}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sz="22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385666" name="Rectangle 2"/>
          <p:cNvSpPr>
            <a:spLocks noRot="1" noChangeArrowheads="1"/>
          </p:cNvSpPr>
          <p:nvPr/>
        </p:nvSpPr>
        <p:spPr bwMode="auto">
          <a:xfrm>
            <a:off x="4495800" y="76200"/>
            <a:ext cx="4572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字符串排序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排序函数</a:t>
            </a:r>
            <a:endParaRPr lang="zh-CN" altLang="en-US" sz="3600" dirty="0">
              <a:solidFill>
                <a:srgbClr val="C0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08342" y="1552135"/>
            <a:ext cx="3657600" cy="609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sort_str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str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N);</a:t>
            </a:r>
          </a:p>
        </p:txBody>
      </p:sp>
    </p:spTree>
    <p:extLst>
      <p:ext uri="{BB962C8B-B14F-4D97-AF65-F5344CB8AC3E}">
        <p14:creationId xmlns:p14="http://schemas.microsoft.com/office/powerpoint/2010/main" val="9469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8076074-317A-4300-B606-6203B0CAB244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1075724-DDA8-410F-A6D5-5F674B09E4E0}" type="slidenum">
              <a:rPr lang="zh-CN" altLang="en-US"/>
              <a:pPr/>
              <a:t>116</a:t>
            </a:fld>
            <a:r>
              <a:rPr lang="en-US" altLang="zh-CN"/>
              <a:t>/39</a:t>
            </a:r>
          </a:p>
        </p:txBody>
      </p:sp>
      <p:sp>
        <p:nvSpPr>
          <p:cNvPr id="6385666" name="Rectangle 2"/>
          <p:cNvSpPr>
            <a:spLocks noRot="1" noChangeArrowheads="1"/>
          </p:cNvSpPr>
          <p:nvPr/>
        </p:nvSpPr>
        <p:spPr bwMode="auto">
          <a:xfrm>
            <a:off x="304800" y="609600"/>
            <a:ext cx="4419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字符串排序</a:t>
            </a:r>
            <a:endParaRPr lang="en-US" altLang="zh-CN" sz="4000" dirty="0" smtClean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运行结果</a:t>
            </a:r>
            <a:endParaRPr lang="zh-CN" altLang="en-US" sz="4000" dirty="0">
              <a:solidFill>
                <a:srgbClr val="C0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351" y="60325"/>
            <a:ext cx="4503049" cy="66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261EBF0-80F2-4025-8683-6B7F700366A4}" type="datetime1">
              <a:rPr lang="zh-CN" altLang="en-US" sz="1400"/>
              <a:pPr/>
              <a:t>2023/11/13</a:t>
            </a:fld>
            <a:endParaRPr lang="en-US" altLang="zh-CN" sz="1400"/>
          </a:p>
        </p:txBody>
      </p:sp>
      <p:sp>
        <p:nvSpPr>
          <p:cNvPr id="45059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506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84C1BE8-6AFC-440E-AC88-7E14A5557FE2}" type="slidenum">
              <a:rPr lang="zh-CN" altLang="en-US" sz="1400"/>
              <a:pPr/>
              <a:t>117</a:t>
            </a:fld>
            <a:r>
              <a:rPr lang="en-US" altLang="zh-CN" sz="1400"/>
              <a:t>/43</a:t>
            </a:r>
          </a:p>
        </p:txBody>
      </p:sp>
      <p:sp>
        <p:nvSpPr>
          <p:cNvPr id="45061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教材例题</a:t>
            </a:r>
            <a:endParaRPr lang="en-US" altLang="zh-CN" dirty="0" smtClean="0">
              <a:solidFill>
                <a:srgbClr val="C00000"/>
              </a:solidFill>
              <a:latin typeface="黑体" pitchFamily="49" charset="-122"/>
              <a:ea typeface="隶书" pitchFamily="49" charset="-122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：函数的嵌套调用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7.6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个学生坐在一起，问第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个学生多少岁？他说比第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个学生大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岁，并且第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个学生分别比第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个学生大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岁，而第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个学生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岁。请问第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个学生多少岁？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递归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261EBF0-80F2-4025-8683-6B7F700366A4}" type="datetime1">
              <a:rPr lang="zh-CN" altLang="en-US" sz="1400"/>
              <a:pPr/>
              <a:t>2023/11/13</a:t>
            </a:fld>
            <a:endParaRPr lang="en-US" altLang="zh-CN" sz="1400"/>
          </a:p>
        </p:txBody>
      </p:sp>
      <p:sp>
        <p:nvSpPr>
          <p:cNvPr id="45059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506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84C1BE8-6AFC-440E-AC88-7E14A5557FE2}" type="slidenum">
              <a:rPr lang="zh-CN" altLang="en-US" sz="1400"/>
              <a:pPr/>
              <a:t>118</a:t>
            </a:fld>
            <a:r>
              <a:rPr lang="en-US" altLang="zh-CN" sz="1400"/>
              <a:t>/43</a:t>
            </a:r>
          </a:p>
        </p:txBody>
      </p:sp>
      <p:sp>
        <p:nvSpPr>
          <p:cNvPr id="45061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教材习题</a:t>
            </a:r>
            <a:endParaRPr lang="en-US" altLang="zh-CN" dirty="0" smtClean="0">
              <a:solidFill>
                <a:srgbClr val="C00000"/>
              </a:solidFill>
              <a:latin typeface="黑体" pitchFamily="49" charset="-122"/>
              <a:ea typeface="隶书" pitchFamily="49" charset="-122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8~10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：字符串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：数组名作为函数参数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递归函数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119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课后练习：补充题</a:t>
            </a:r>
            <a:endParaRPr lang="en-US" altLang="zh-CN" sz="4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写一个“判断素数”的函数，并用此函数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完成：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150000"/>
              </a:lnSpc>
              <a:buClr>
                <a:srgbClr val="0000FF"/>
              </a:buClr>
              <a:buFont typeface="+mj-ea"/>
              <a:buAutoNum type="circleNumDbPlain"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统计任意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两个正整数之间的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素数个数；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150000"/>
              </a:lnSpc>
              <a:buClr>
                <a:srgbClr val="0000FF"/>
              </a:buClr>
              <a:buFont typeface="+mj-ea"/>
              <a:buAutoNum type="circleNumDbPlain"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求任意两个正整数之间的素数之和；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150000"/>
              </a:lnSpc>
              <a:buClr>
                <a:srgbClr val="0000FF"/>
              </a:buClr>
              <a:buFont typeface="+mj-ea"/>
              <a:buAutoNum type="circleNumDbPlain"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哥德巴赫猜想”的实例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验证：任意大于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的偶数都可写成两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个素数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之和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2B17805-56D7-47F9-8F35-3C64804B0751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D4EAC8B-CB3E-4E5B-B2DA-34433B3534A5}" type="slidenum">
              <a:rPr lang="zh-CN" altLang="en-US"/>
              <a:pPr/>
              <a:t>12</a:t>
            </a:fld>
            <a:r>
              <a:rPr lang="en-US" altLang="zh-CN"/>
              <a:t>/52</a:t>
            </a:r>
          </a:p>
        </p:txBody>
      </p:sp>
      <p:sp>
        <p:nvSpPr>
          <p:cNvPr id="64450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848600" cy="649288"/>
          </a:xfrm>
        </p:spPr>
        <p:txBody>
          <a:bodyPr/>
          <a:lstStyle/>
          <a:p>
            <a:r>
              <a:rPr lang="zh-CN" altLang="en-US" sz="4000" b="0" dirty="0">
                <a:latin typeface="黑体" pitchFamily="49" charset="-122"/>
                <a:ea typeface="黑体" pitchFamily="49" charset="-122"/>
              </a:rPr>
              <a:t>弦截法求方程的根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-</a:t>
            </a:r>
            <a:r>
              <a:rPr lang="en-US" altLang="zh-CN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main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函数</a:t>
            </a:r>
          </a:p>
        </p:txBody>
      </p:sp>
      <p:sp>
        <p:nvSpPr>
          <p:cNvPr id="6445060" name="Rectangle 4"/>
          <p:cNvSpPr>
            <a:spLocks noChangeArrowheads="1"/>
          </p:cNvSpPr>
          <p:nvPr/>
        </p:nvSpPr>
        <p:spPr bwMode="auto">
          <a:xfrm>
            <a:off x="381000" y="1295400"/>
            <a:ext cx="8534400" cy="502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/*主函数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*/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main() </a:t>
            </a:r>
            <a:endParaRPr lang="en-US" altLang="zh-CN" sz="2400" b="1" dirty="0" smtClean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{ </a:t>
            </a:r>
            <a:endParaRPr lang="en-US" altLang="zh-CN" sz="2400" b="1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float 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x1,x2,f1,f2,x;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do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	{</a:t>
            </a:r>
            <a:endParaRPr lang="en-US" altLang="zh-CN" sz="2400" b="1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   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("input x1,x2:\n");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   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("%f,%f",&amp;x1,&amp;x2);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   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f1=f(x1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);f2=f(x2);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}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while(f1*f2&gt;=0);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x=root(x1,x2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("A root of equation is %8.4f",x);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107C67B-95CE-4AC9-8484-000BD084AA27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4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4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BA1208E-C3CD-4192-AA35-AA7F2689B935}" type="slidenum">
              <a:rPr lang="zh-CN" altLang="en-US"/>
              <a:pPr/>
              <a:t>13</a:t>
            </a:fld>
            <a:r>
              <a:rPr lang="en-US" altLang="zh-CN"/>
              <a:t>/52</a:t>
            </a:r>
          </a:p>
        </p:txBody>
      </p:sp>
      <p:sp>
        <p:nvSpPr>
          <p:cNvPr id="644608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848600" cy="649288"/>
          </a:xfrm>
        </p:spPr>
        <p:txBody>
          <a:bodyPr/>
          <a:lstStyle/>
          <a:p>
            <a:r>
              <a:rPr lang="zh-CN" altLang="en-US" sz="4000" b="0" dirty="0">
                <a:latin typeface="黑体" pitchFamily="49" charset="-122"/>
                <a:ea typeface="黑体" pitchFamily="49" charset="-122"/>
              </a:rPr>
              <a:t>弦截法求方程的根-</a:t>
            </a:r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调用示意图</a:t>
            </a:r>
          </a:p>
        </p:txBody>
      </p:sp>
      <p:sp>
        <p:nvSpPr>
          <p:cNvPr id="6446084" name="Rectangle 4"/>
          <p:cNvSpPr>
            <a:spLocks noChangeArrowheads="1"/>
          </p:cNvSpPr>
          <p:nvPr/>
        </p:nvSpPr>
        <p:spPr bwMode="auto">
          <a:xfrm>
            <a:off x="304800" y="1143000"/>
            <a:ext cx="14478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main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6446085" name="Rectangle 5"/>
          <p:cNvSpPr>
            <a:spLocks noChangeArrowheads="1"/>
          </p:cNvSpPr>
          <p:nvPr/>
        </p:nvSpPr>
        <p:spPr bwMode="auto">
          <a:xfrm>
            <a:off x="2895600" y="2438400"/>
            <a:ext cx="14478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root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6446086" name="Oval 6"/>
          <p:cNvSpPr>
            <a:spLocks noChangeArrowheads="1"/>
          </p:cNvSpPr>
          <p:nvPr/>
        </p:nvSpPr>
        <p:spPr bwMode="auto">
          <a:xfrm>
            <a:off x="228600" y="3733800"/>
            <a:ext cx="1600200" cy="685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root</a:t>
            </a:r>
            <a:endParaRPr kumimoji="1"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46087" name="AutoShape 7"/>
          <p:cNvSpPr>
            <a:spLocks noChangeArrowheads="1"/>
          </p:cNvSpPr>
          <p:nvPr/>
        </p:nvSpPr>
        <p:spPr bwMode="auto">
          <a:xfrm>
            <a:off x="304800" y="5181600"/>
            <a:ext cx="1371600" cy="457200"/>
          </a:xfrm>
          <a:prstGeom prst="bevel">
            <a:avLst>
              <a:gd name="adj" fmla="val 125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，结束</a:t>
            </a:r>
          </a:p>
        </p:txBody>
      </p:sp>
      <p:sp>
        <p:nvSpPr>
          <p:cNvPr id="6446088" name="Line 8"/>
          <p:cNvSpPr>
            <a:spLocks noChangeShapeType="1"/>
          </p:cNvSpPr>
          <p:nvPr/>
        </p:nvSpPr>
        <p:spPr bwMode="auto">
          <a:xfrm>
            <a:off x="990600" y="31242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46089" name="Line 9"/>
          <p:cNvSpPr>
            <a:spLocks noChangeShapeType="1"/>
          </p:cNvSpPr>
          <p:nvPr/>
        </p:nvSpPr>
        <p:spPr bwMode="auto">
          <a:xfrm flipH="1" flipV="1">
            <a:off x="1600200" y="4267200"/>
            <a:ext cx="1828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46090" name="Line 10"/>
          <p:cNvSpPr>
            <a:spLocks noChangeShapeType="1"/>
          </p:cNvSpPr>
          <p:nvPr/>
        </p:nvSpPr>
        <p:spPr bwMode="auto">
          <a:xfrm flipV="1">
            <a:off x="1600200" y="2895600"/>
            <a:ext cx="1828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46091" name="Line 11"/>
          <p:cNvSpPr>
            <a:spLocks noChangeShapeType="1"/>
          </p:cNvSpPr>
          <p:nvPr/>
        </p:nvSpPr>
        <p:spPr bwMode="auto">
          <a:xfrm>
            <a:off x="990600" y="441960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46092" name="Rectangle 12"/>
          <p:cNvSpPr>
            <a:spLocks noChangeArrowheads="1"/>
          </p:cNvSpPr>
          <p:nvPr/>
        </p:nvSpPr>
        <p:spPr bwMode="auto">
          <a:xfrm>
            <a:off x="533400" y="45720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13</a:t>
            </a:r>
            <a:endParaRPr kumimoji="1" lang="en-US" altLang="zh-CN" sz="24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46093" name="Rectangle 13"/>
          <p:cNvSpPr>
            <a:spLocks noChangeArrowheads="1"/>
          </p:cNvSpPr>
          <p:nvPr/>
        </p:nvSpPr>
        <p:spPr bwMode="auto">
          <a:xfrm>
            <a:off x="533400" y="30480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1</a:t>
            </a:r>
            <a:endParaRPr kumimoji="1" lang="zh-CN" altLang="en-US" sz="24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46094" name="Rectangle 14"/>
          <p:cNvSpPr>
            <a:spLocks noChangeArrowheads="1"/>
          </p:cNvSpPr>
          <p:nvPr/>
        </p:nvSpPr>
        <p:spPr bwMode="auto">
          <a:xfrm>
            <a:off x="2286000" y="4724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12</a:t>
            </a:r>
            <a:endParaRPr kumimoji="1" lang="en-US" altLang="zh-CN" sz="24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46095" name="Rectangle 15"/>
          <p:cNvSpPr>
            <a:spLocks noChangeArrowheads="1"/>
          </p:cNvSpPr>
          <p:nvPr/>
        </p:nvSpPr>
        <p:spPr bwMode="auto">
          <a:xfrm>
            <a:off x="2133600" y="30480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2</a:t>
            </a:r>
            <a:endParaRPr kumimoji="1" lang="zh-CN" altLang="en-US" sz="24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446096" name="Group 16"/>
          <p:cNvGrpSpPr>
            <a:grpSpLocks/>
          </p:cNvGrpSpPr>
          <p:nvPr/>
        </p:nvGrpSpPr>
        <p:grpSpPr bwMode="auto">
          <a:xfrm>
            <a:off x="2819400" y="2971800"/>
            <a:ext cx="1600200" cy="2286000"/>
            <a:chOff x="1776" y="1872"/>
            <a:chExt cx="1008" cy="1440"/>
          </a:xfrm>
        </p:grpSpPr>
        <p:sp>
          <p:nvSpPr>
            <p:cNvPr id="6446097" name="Oval 17"/>
            <p:cNvSpPr>
              <a:spLocks noChangeArrowheads="1"/>
            </p:cNvSpPr>
            <p:nvPr/>
          </p:nvSpPr>
          <p:spPr bwMode="auto">
            <a:xfrm>
              <a:off x="1776" y="2352"/>
              <a:ext cx="1008" cy="4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调用</a:t>
              </a:r>
              <a:r>
                <a:rPr kumimoji="1"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xpoint</a:t>
              </a:r>
            </a:p>
          </p:txBody>
        </p:sp>
        <p:sp>
          <p:nvSpPr>
            <p:cNvPr id="6446098" name="Line 18"/>
            <p:cNvSpPr>
              <a:spLocks noChangeShapeType="1"/>
            </p:cNvSpPr>
            <p:nvPr/>
          </p:nvSpPr>
          <p:spPr bwMode="auto">
            <a:xfrm>
              <a:off x="2256" y="2832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6099" name="Line 19"/>
            <p:cNvSpPr>
              <a:spLocks noChangeShapeType="1"/>
            </p:cNvSpPr>
            <p:nvPr/>
          </p:nvSpPr>
          <p:spPr bwMode="auto">
            <a:xfrm>
              <a:off x="2256" y="1872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6100" name="Rectangle 20"/>
            <p:cNvSpPr>
              <a:spLocks noChangeArrowheads="1"/>
            </p:cNvSpPr>
            <p:nvPr/>
          </p:nvSpPr>
          <p:spPr bwMode="auto">
            <a:xfrm>
              <a:off x="2256" y="196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3</a:t>
              </a:r>
              <a:endParaRPr kumimoji="1"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446101" name="Rectangle 21"/>
            <p:cNvSpPr>
              <a:spLocks noChangeArrowheads="1"/>
            </p:cNvSpPr>
            <p:nvPr/>
          </p:nvSpPr>
          <p:spPr bwMode="auto">
            <a:xfrm>
              <a:off x="2256" y="292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11</a:t>
              </a:r>
              <a:endPara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6446102" name="Group 22"/>
          <p:cNvGrpSpPr>
            <a:grpSpLocks/>
          </p:cNvGrpSpPr>
          <p:nvPr/>
        </p:nvGrpSpPr>
        <p:grpSpPr bwMode="auto">
          <a:xfrm>
            <a:off x="4343400" y="2438400"/>
            <a:ext cx="2590800" cy="2590800"/>
            <a:chOff x="2736" y="1536"/>
            <a:chExt cx="1632" cy="1632"/>
          </a:xfrm>
        </p:grpSpPr>
        <p:sp>
          <p:nvSpPr>
            <p:cNvPr id="6446103" name="Rectangle 23"/>
            <p:cNvSpPr>
              <a:spLocks noChangeArrowheads="1"/>
            </p:cNvSpPr>
            <p:nvPr/>
          </p:nvSpPr>
          <p:spPr bwMode="auto">
            <a:xfrm>
              <a:off x="3456" y="1536"/>
              <a:ext cx="912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xpoint</a:t>
              </a:r>
              <a:r>
                <a:rPr kumimoji="1"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函数</a:t>
              </a:r>
            </a:p>
          </p:txBody>
        </p:sp>
        <p:sp>
          <p:nvSpPr>
            <p:cNvPr id="6446104" name="Line 24"/>
            <p:cNvSpPr>
              <a:spLocks noChangeShapeType="1"/>
            </p:cNvSpPr>
            <p:nvPr/>
          </p:nvSpPr>
          <p:spPr bwMode="auto">
            <a:xfrm flipH="1" flipV="1">
              <a:off x="2784" y="2688"/>
              <a:ext cx="96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6105" name="Line 25"/>
            <p:cNvSpPr>
              <a:spLocks noChangeShapeType="1"/>
            </p:cNvSpPr>
            <p:nvPr/>
          </p:nvSpPr>
          <p:spPr bwMode="auto">
            <a:xfrm flipV="1">
              <a:off x="2736" y="1776"/>
              <a:ext cx="1056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6106" name="Rectangle 26"/>
            <p:cNvSpPr>
              <a:spLocks noChangeArrowheads="1"/>
            </p:cNvSpPr>
            <p:nvPr/>
          </p:nvSpPr>
          <p:spPr bwMode="auto">
            <a:xfrm>
              <a:off x="3072" y="292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10</a:t>
              </a:r>
              <a:endPara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446107" name="Rectangle 27"/>
            <p:cNvSpPr>
              <a:spLocks noChangeArrowheads="1"/>
            </p:cNvSpPr>
            <p:nvPr/>
          </p:nvSpPr>
          <p:spPr bwMode="auto">
            <a:xfrm>
              <a:off x="2976" y="1872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4</a:t>
              </a:r>
              <a:endParaRPr kumimoji="1"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6446108" name="Group 28"/>
          <p:cNvGrpSpPr>
            <a:grpSpLocks/>
          </p:cNvGrpSpPr>
          <p:nvPr/>
        </p:nvGrpSpPr>
        <p:grpSpPr bwMode="auto">
          <a:xfrm>
            <a:off x="8229600" y="2895600"/>
            <a:ext cx="457200" cy="2286000"/>
            <a:chOff x="3888" y="1824"/>
            <a:chExt cx="288" cy="1440"/>
          </a:xfrm>
        </p:grpSpPr>
        <p:sp>
          <p:nvSpPr>
            <p:cNvPr id="6446109" name="Line 29"/>
            <p:cNvSpPr>
              <a:spLocks noChangeShapeType="1"/>
            </p:cNvSpPr>
            <p:nvPr/>
          </p:nvSpPr>
          <p:spPr bwMode="auto">
            <a:xfrm>
              <a:off x="3888" y="1824"/>
              <a:ext cx="0" cy="14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6110" name="Rectangle 30"/>
            <p:cNvSpPr>
              <a:spLocks noChangeArrowheads="1"/>
            </p:cNvSpPr>
            <p:nvPr/>
          </p:nvSpPr>
          <p:spPr bwMode="auto">
            <a:xfrm>
              <a:off x="3936" y="2400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7</a:t>
              </a:r>
              <a:endPara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6446111" name="Group 31"/>
          <p:cNvGrpSpPr>
            <a:grpSpLocks/>
          </p:cNvGrpSpPr>
          <p:nvPr/>
        </p:nvGrpSpPr>
        <p:grpSpPr bwMode="auto">
          <a:xfrm>
            <a:off x="5334000" y="2971800"/>
            <a:ext cx="1600200" cy="2286000"/>
            <a:chOff x="1776" y="1872"/>
            <a:chExt cx="1008" cy="1440"/>
          </a:xfrm>
        </p:grpSpPr>
        <p:sp>
          <p:nvSpPr>
            <p:cNvPr id="6446112" name="Oval 32"/>
            <p:cNvSpPr>
              <a:spLocks noChangeArrowheads="1"/>
            </p:cNvSpPr>
            <p:nvPr/>
          </p:nvSpPr>
          <p:spPr bwMode="auto">
            <a:xfrm>
              <a:off x="1776" y="2352"/>
              <a:ext cx="1008" cy="4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调用</a:t>
              </a:r>
              <a:r>
                <a:rPr kumimoji="1"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xpoint</a:t>
              </a:r>
            </a:p>
          </p:txBody>
        </p:sp>
        <p:sp>
          <p:nvSpPr>
            <p:cNvPr id="6446113" name="Line 33"/>
            <p:cNvSpPr>
              <a:spLocks noChangeShapeType="1"/>
            </p:cNvSpPr>
            <p:nvPr/>
          </p:nvSpPr>
          <p:spPr bwMode="auto">
            <a:xfrm>
              <a:off x="2256" y="2832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6114" name="Line 34"/>
            <p:cNvSpPr>
              <a:spLocks noChangeShapeType="1"/>
            </p:cNvSpPr>
            <p:nvPr/>
          </p:nvSpPr>
          <p:spPr bwMode="auto">
            <a:xfrm>
              <a:off x="2256" y="1872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6115" name="Rectangle 35"/>
            <p:cNvSpPr>
              <a:spLocks noChangeArrowheads="1"/>
            </p:cNvSpPr>
            <p:nvPr/>
          </p:nvSpPr>
          <p:spPr bwMode="auto">
            <a:xfrm>
              <a:off x="2256" y="196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5</a:t>
              </a:r>
              <a:endPara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446116" name="Rectangle 36"/>
            <p:cNvSpPr>
              <a:spLocks noChangeArrowheads="1"/>
            </p:cNvSpPr>
            <p:nvPr/>
          </p:nvSpPr>
          <p:spPr bwMode="auto">
            <a:xfrm>
              <a:off x="2256" y="292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9</a:t>
              </a:r>
              <a:endPara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6446117" name="Group 37"/>
          <p:cNvGrpSpPr>
            <a:grpSpLocks/>
          </p:cNvGrpSpPr>
          <p:nvPr/>
        </p:nvGrpSpPr>
        <p:grpSpPr bwMode="auto">
          <a:xfrm>
            <a:off x="6400800" y="2438400"/>
            <a:ext cx="2590800" cy="2590800"/>
            <a:chOff x="2736" y="1536"/>
            <a:chExt cx="1632" cy="1632"/>
          </a:xfrm>
        </p:grpSpPr>
        <p:sp>
          <p:nvSpPr>
            <p:cNvPr id="6446118" name="Rectangle 38"/>
            <p:cNvSpPr>
              <a:spLocks noChangeArrowheads="1"/>
            </p:cNvSpPr>
            <p:nvPr/>
          </p:nvSpPr>
          <p:spPr bwMode="auto">
            <a:xfrm>
              <a:off x="3456" y="1536"/>
              <a:ext cx="912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f</a:t>
              </a:r>
              <a:r>
                <a:rPr kumimoji="1"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函数</a:t>
              </a:r>
            </a:p>
          </p:txBody>
        </p:sp>
        <p:sp>
          <p:nvSpPr>
            <p:cNvPr id="6446119" name="Line 39"/>
            <p:cNvSpPr>
              <a:spLocks noChangeShapeType="1"/>
            </p:cNvSpPr>
            <p:nvPr/>
          </p:nvSpPr>
          <p:spPr bwMode="auto">
            <a:xfrm flipH="1" flipV="1">
              <a:off x="2784" y="2688"/>
              <a:ext cx="96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6120" name="Line 40"/>
            <p:cNvSpPr>
              <a:spLocks noChangeShapeType="1"/>
            </p:cNvSpPr>
            <p:nvPr/>
          </p:nvSpPr>
          <p:spPr bwMode="auto">
            <a:xfrm flipV="1">
              <a:off x="2736" y="1776"/>
              <a:ext cx="1056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6121" name="Rectangle 41"/>
            <p:cNvSpPr>
              <a:spLocks noChangeArrowheads="1"/>
            </p:cNvSpPr>
            <p:nvPr/>
          </p:nvSpPr>
          <p:spPr bwMode="auto">
            <a:xfrm>
              <a:off x="3072" y="292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8</a:t>
              </a:r>
              <a:endPara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446122" name="Rectangle 42"/>
            <p:cNvSpPr>
              <a:spLocks noChangeArrowheads="1"/>
            </p:cNvSpPr>
            <p:nvPr/>
          </p:nvSpPr>
          <p:spPr bwMode="auto">
            <a:xfrm>
              <a:off x="2976" y="1872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6</a:t>
              </a:r>
              <a:endPara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990600" y="16002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990600" y="213360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8"/>
          <p:cNvSpPr>
            <a:spLocks noChangeArrowheads="1"/>
          </p:cNvSpPr>
          <p:nvPr/>
        </p:nvSpPr>
        <p:spPr bwMode="auto">
          <a:xfrm>
            <a:off x="1371600" y="1838885"/>
            <a:ext cx="894229" cy="246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51" name="Line 39"/>
          <p:cNvSpPr>
            <a:spLocks noChangeShapeType="1"/>
          </p:cNvSpPr>
          <p:nvPr/>
        </p:nvSpPr>
        <p:spPr bwMode="auto">
          <a:xfrm flipH="1" flipV="1">
            <a:off x="1028700" y="2115671"/>
            <a:ext cx="342900" cy="2465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V="1">
            <a:off x="1066800" y="1600200"/>
            <a:ext cx="304800" cy="320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29"/>
          <p:cNvSpPr>
            <a:spLocks noChangeShapeType="1"/>
          </p:cNvSpPr>
          <p:nvPr/>
        </p:nvSpPr>
        <p:spPr bwMode="auto">
          <a:xfrm>
            <a:off x="1371600" y="1600200"/>
            <a:ext cx="2275" cy="723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38"/>
          <p:cNvSpPr>
            <a:spLocks noChangeArrowheads="1"/>
          </p:cNvSpPr>
          <p:nvPr/>
        </p:nvSpPr>
        <p:spPr bwMode="auto">
          <a:xfrm>
            <a:off x="1333500" y="2829485"/>
            <a:ext cx="894229" cy="246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59" name="Line 39"/>
          <p:cNvSpPr>
            <a:spLocks noChangeShapeType="1"/>
          </p:cNvSpPr>
          <p:nvPr/>
        </p:nvSpPr>
        <p:spPr bwMode="auto">
          <a:xfrm flipH="1" flipV="1">
            <a:off x="990600" y="3106271"/>
            <a:ext cx="342900" cy="2465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 flipV="1">
            <a:off x="1028700" y="2590800"/>
            <a:ext cx="304800" cy="320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29"/>
          <p:cNvSpPr>
            <a:spLocks noChangeShapeType="1"/>
          </p:cNvSpPr>
          <p:nvPr/>
        </p:nvSpPr>
        <p:spPr bwMode="auto">
          <a:xfrm>
            <a:off x="1333500" y="2590800"/>
            <a:ext cx="2275" cy="723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E3CAF6B-7CD1-4815-B9EE-E68135D7891D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BA91E66-883A-4793-8CB9-01ED704DECFD}" type="slidenum">
              <a:rPr lang="zh-CN" altLang="en-US"/>
              <a:pPr/>
              <a:t>14</a:t>
            </a:fld>
            <a:r>
              <a:rPr lang="en-US" altLang="zh-CN"/>
              <a:t>/52</a:t>
            </a:r>
          </a:p>
        </p:txBody>
      </p:sp>
      <p:sp>
        <p:nvSpPr>
          <p:cNvPr id="649933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4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函数</a:t>
            </a:r>
            <a:r>
              <a:rPr lang="zh-CN" altLang="en-US" sz="40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的嵌套调用</a:t>
            </a:r>
            <a:endParaRPr lang="en-US" altLang="zh-CN" sz="4000" b="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函数的递归调用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数组名作为函数参数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字符串排序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2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15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函数</a:t>
            </a:r>
            <a:r>
              <a:rPr lang="zh-CN" altLang="en-US" sz="4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的递归</a:t>
            </a:r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调用</a:t>
            </a: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调用一个函数过程中又出现直接或间接地调用该函数本身，称为函数的递归调用。</a:t>
            </a:r>
            <a:r>
              <a:rPr lang="en-US" altLang="zh-CN" sz="2400" dirty="0"/>
              <a:t>C</a:t>
            </a:r>
            <a:r>
              <a:rPr lang="zh-CN" altLang="en-US" sz="2400" dirty="0"/>
              <a:t>允许函数的递归调用。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递归调用分为直接递归调用和间接递归调用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257301" y="3857625"/>
            <a:ext cx="2071687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   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zh-CN" sz="2800" b="1" kern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zh-CN" sz="2800" b="1" kern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55"/>
          <p:cNvCxnSpPr>
            <a:cxnSpLocks noChangeShapeType="1"/>
          </p:cNvCxnSpPr>
          <p:nvPr/>
        </p:nvCxnSpPr>
        <p:spPr bwMode="auto">
          <a:xfrm rot="5400000">
            <a:off x="1756569" y="4764881"/>
            <a:ext cx="7143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 rot="10800000">
            <a:off x="685801" y="5357812"/>
            <a:ext cx="5715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 rot="5400000" flipH="1" flipV="1">
            <a:off x="78582" y="4750594"/>
            <a:ext cx="121443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55"/>
          <p:cNvCxnSpPr>
            <a:cxnSpLocks noChangeShapeType="1"/>
          </p:cNvCxnSpPr>
          <p:nvPr/>
        </p:nvCxnSpPr>
        <p:spPr bwMode="auto">
          <a:xfrm>
            <a:off x="685801" y="4143375"/>
            <a:ext cx="642937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6405562" y="3948114"/>
            <a:ext cx="21431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f2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zh-CN" sz="2800" b="1" kern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f1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 </a:t>
            </a:r>
            <a:endParaRPr lang="zh-CN" altLang="zh-CN" sz="2800" b="1" kern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405312" y="3948114"/>
            <a:ext cx="21431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f1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zh-CN" sz="2800" b="1" kern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f2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zh-CN" sz="2800" b="1" kern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55"/>
          <p:cNvCxnSpPr>
            <a:cxnSpLocks noChangeShapeType="1"/>
          </p:cNvCxnSpPr>
          <p:nvPr/>
        </p:nvCxnSpPr>
        <p:spPr bwMode="auto">
          <a:xfrm rot="5400000">
            <a:off x="5049043" y="4804570"/>
            <a:ext cx="7143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>
            <a:cxnSpLocks noChangeShapeType="1"/>
          </p:cNvCxnSpPr>
          <p:nvPr/>
        </p:nvCxnSpPr>
        <p:spPr bwMode="auto">
          <a:xfrm rot="10800000">
            <a:off x="8405812" y="5448301"/>
            <a:ext cx="3571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rot="5400000" flipH="1" flipV="1">
            <a:off x="7905750" y="4591051"/>
            <a:ext cx="17145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55"/>
          <p:cNvCxnSpPr>
            <a:cxnSpLocks noChangeShapeType="1"/>
          </p:cNvCxnSpPr>
          <p:nvPr/>
        </p:nvCxnSpPr>
        <p:spPr bwMode="auto">
          <a:xfrm rot="5400000">
            <a:off x="5226050" y="3913189"/>
            <a:ext cx="357187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箭头连接符 55"/>
          <p:cNvCxnSpPr>
            <a:cxnSpLocks noChangeShapeType="1"/>
          </p:cNvCxnSpPr>
          <p:nvPr/>
        </p:nvCxnSpPr>
        <p:spPr bwMode="auto">
          <a:xfrm flipV="1">
            <a:off x="5476875" y="4448176"/>
            <a:ext cx="1357312" cy="7858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箭头连接符 55"/>
          <p:cNvCxnSpPr>
            <a:cxnSpLocks noChangeShapeType="1"/>
          </p:cNvCxnSpPr>
          <p:nvPr/>
        </p:nvCxnSpPr>
        <p:spPr bwMode="auto">
          <a:xfrm rot="5400000">
            <a:off x="7049293" y="4829970"/>
            <a:ext cx="7143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33"/>
          <p:cNvCxnSpPr>
            <a:cxnSpLocks noChangeShapeType="1"/>
          </p:cNvCxnSpPr>
          <p:nvPr/>
        </p:nvCxnSpPr>
        <p:spPr bwMode="auto">
          <a:xfrm rot="10800000">
            <a:off x="5405437" y="3733801"/>
            <a:ext cx="335756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0614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16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：求学生的年龄</a:t>
            </a: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dirty="0" smtClean="0"/>
              <a:t>有</a:t>
            </a:r>
            <a:r>
              <a:rPr lang="en-US" altLang="zh-CN" sz="2800" dirty="0"/>
              <a:t>5</a:t>
            </a:r>
            <a:r>
              <a:rPr lang="zh-CN" altLang="en-US" sz="2800" dirty="0"/>
              <a:t>个学生坐在一起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dirty="0"/>
              <a:t>问第</a:t>
            </a:r>
            <a:r>
              <a:rPr lang="en-US" altLang="zh-CN" sz="2400" dirty="0"/>
              <a:t>5</a:t>
            </a:r>
            <a:r>
              <a:rPr lang="zh-CN" altLang="en-US" sz="2400" dirty="0"/>
              <a:t>个学生多少岁？他说比第</a:t>
            </a:r>
            <a:r>
              <a:rPr lang="en-US" altLang="zh-CN" sz="2400" dirty="0"/>
              <a:t>4</a:t>
            </a:r>
            <a:r>
              <a:rPr lang="zh-CN" altLang="en-US" sz="2400" dirty="0"/>
              <a:t>个学生大</a:t>
            </a:r>
            <a:r>
              <a:rPr lang="en-US" altLang="zh-CN" sz="2400" dirty="0"/>
              <a:t>2</a:t>
            </a:r>
            <a:r>
              <a:rPr lang="zh-CN" altLang="en-US" sz="2400" dirty="0"/>
              <a:t>岁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dirty="0"/>
              <a:t>问第</a:t>
            </a:r>
            <a:r>
              <a:rPr lang="en-US" altLang="zh-CN" sz="2400" dirty="0"/>
              <a:t>4</a:t>
            </a:r>
            <a:r>
              <a:rPr lang="zh-CN" altLang="en-US" sz="2400" dirty="0"/>
              <a:t>个学生岁数，他说比第</a:t>
            </a:r>
            <a:r>
              <a:rPr lang="en-US" altLang="zh-CN" sz="2400" dirty="0"/>
              <a:t>3</a:t>
            </a:r>
            <a:r>
              <a:rPr lang="zh-CN" altLang="en-US" sz="2400" dirty="0"/>
              <a:t>个学生大</a:t>
            </a:r>
            <a:r>
              <a:rPr lang="en-US" altLang="zh-CN" sz="2400" dirty="0"/>
              <a:t>2</a:t>
            </a:r>
            <a:r>
              <a:rPr lang="zh-CN" altLang="en-US" sz="2400" dirty="0"/>
              <a:t>岁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dirty="0"/>
              <a:t>问第</a:t>
            </a:r>
            <a:r>
              <a:rPr lang="en-US" altLang="zh-CN" sz="2400" dirty="0"/>
              <a:t>3</a:t>
            </a:r>
            <a:r>
              <a:rPr lang="zh-CN" altLang="en-US" sz="2400" dirty="0"/>
              <a:t>个学生，又说比第</a:t>
            </a:r>
            <a:r>
              <a:rPr lang="en-US" altLang="zh-CN" sz="2400" dirty="0"/>
              <a:t>2</a:t>
            </a:r>
            <a:r>
              <a:rPr lang="zh-CN" altLang="en-US" sz="2400" dirty="0"/>
              <a:t>个学生大</a:t>
            </a:r>
            <a:r>
              <a:rPr lang="en-US" altLang="zh-CN" sz="2400" dirty="0"/>
              <a:t>2</a:t>
            </a:r>
            <a:r>
              <a:rPr lang="zh-CN" altLang="en-US" sz="2400" dirty="0"/>
              <a:t>岁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dirty="0"/>
              <a:t>问第</a:t>
            </a:r>
            <a:r>
              <a:rPr lang="en-US" altLang="zh-CN" sz="2400" dirty="0"/>
              <a:t>2</a:t>
            </a:r>
            <a:r>
              <a:rPr lang="zh-CN" altLang="en-US" sz="2400" dirty="0"/>
              <a:t>个学生，说比第</a:t>
            </a:r>
            <a:r>
              <a:rPr lang="en-US" altLang="zh-CN" sz="2400" dirty="0"/>
              <a:t>1</a:t>
            </a:r>
            <a:r>
              <a:rPr lang="zh-CN" altLang="en-US" sz="2400" dirty="0"/>
              <a:t>个学生大</a:t>
            </a:r>
            <a:r>
              <a:rPr lang="en-US" altLang="zh-CN" sz="2400" dirty="0"/>
              <a:t>2</a:t>
            </a:r>
            <a:r>
              <a:rPr lang="zh-CN" altLang="en-US" sz="2400" dirty="0"/>
              <a:t>岁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dirty="0"/>
              <a:t>最后问第</a:t>
            </a:r>
            <a:r>
              <a:rPr lang="en-US" altLang="zh-CN" sz="2400" dirty="0"/>
              <a:t>1</a:t>
            </a:r>
            <a:r>
              <a:rPr lang="zh-CN" altLang="en-US" sz="2400" dirty="0"/>
              <a:t>个学生，他说是</a:t>
            </a:r>
            <a:r>
              <a:rPr lang="en-US" altLang="zh-CN" sz="2400" dirty="0"/>
              <a:t>10</a:t>
            </a:r>
            <a:r>
              <a:rPr lang="zh-CN" altLang="en-US" sz="2400" dirty="0"/>
              <a:t>岁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dirty="0"/>
              <a:t>请问第</a:t>
            </a:r>
            <a:r>
              <a:rPr lang="en-US" altLang="zh-CN" sz="2800" dirty="0"/>
              <a:t>5</a:t>
            </a:r>
            <a:r>
              <a:rPr lang="zh-CN" altLang="en-US" sz="2800" dirty="0"/>
              <a:t>个学生多大</a:t>
            </a:r>
          </a:p>
        </p:txBody>
      </p:sp>
    </p:spTree>
    <p:extLst>
      <p:ext uri="{BB962C8B-B14F-4D97-AF65-F5344CB8AC3E}">
        <p14:creationId xmlns:p14="http://schemas.microsoft.com/office/powerpoint/2010/main" val="21387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17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解题思路</a:t>
            </a: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dirty="0"/>
              <a:t>要求第５个年龄，就必须先知道第４个年龄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dirty="0"/>
              <a:t>要求第４个年龄必须先知道第３个年龄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dirty="0"/>
              <a:t>第３个年龄又取决于第２个年龄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dirty="0"/>
              <a:t>第２个年龄取决于第１个年龄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dirty="0"/>
              <a:t>每个学生年龄都比其前１个学生的年龄大２</a:t>
            </a:r>
          </a:p>
        </p:txBody>
      </p:sp>
    </p:spTree>
    <p:extLst>
      <p:ext uri="{BB962C8B-B14F-4D97-AF65-F5344CB8AC3E}">
        <p14:creationId xmlns:p14="http://schemas.microsoft.com/office/powerpoint/2010/main" val="2179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18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解题思路</a:t>
            </a: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dirty="0"/>
              <a:t>要求第５个年龄，就必须先知道第４个年龄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dirty="0"/>
              <a:t>要求第４个年龄必须先知道第３个年龄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dirty="0"/>
              <a:t>第３个年龄又取决于第２个年龄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dirty="0"/>
              <a:t>第２个年龄取决于第１个年龄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dirty="0"/>
              <a:t>每个学生年龄都比其前１个学生的年龄大２</a:t>
            </a:r>
          </a:p>
        </p:txBody>
      </p:sp>
    </p:spTree>
    <p:extLst>
      <p:ext uri="{BB962C8B-B14F-4D97-AF65-F5344CB8AC3E}">
        <p14:creationId xmlns:p14="http://schemas.microsoft.com/office/powerpoint/2010/main" val="35115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14438"/>
            <a:ext cx="8429625" cy="43576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 smtClean="0"/>
          </a:p>
          <a:p>
            <a:pPr>
              <a:lnSpc>
                <a:spcPts val="4300"/>
              </a:lnSpc>
              <a:buFont typeface="Wingdings" pitchFamily="2" charset="2"/>
              <a:buNone/>
            </a:pPr>
            <a:r>
              <a:rPr lang="en-US" altLang="zh-CN" dirty="0" smtClean="0"/>
              <a:t>age(5)=age(4)+2</a:t>
            </a:r>
          </a:p>
          <a:p>
            <a:pPr>
              <a:lnSpc>
                <a:spcPts val="4300"/>
              </a:lnSpc>
              <a:buFont typeface="Wingdings" pitchFamily="2" charset="2"/>
              <a:buNone/>
            </a:pPr>
            <a:r>
              <a:rPr lang="en-US" altLang="zh-CN" dirty="0" smtClean="0"/>
              <a:t>age(4)=age(3)+2</a:t>
            </a:r>
          </a:p>
          <a:p>
            <a:pPr>
              <a:lnSpc>
                <a:spcPts val="4300"/>
              </a:lnSpc>
              <a:buFont typeface="Wingdings" pitchFamily="2" charset="2"/>
              <a:buNone/>
            </a:pPr>
            <a:r>
              <a:rPr lang="en-US" altLang="zh-CN" dirty="0" smtClean="0"/>
              <a:t>age(3)=age(2)+2</a:t>
            </a:r>
          </a:p>
          <a:p>
            <a:pPr>
              <a:lnSpc>
                <a:spcPts val="4300"/>
              </a:lnSpc>
              <a:buFont typeface="Wingdings" pitchFamily="2" charset="2"/>
              <a:buNone/>
            </a:pPr>
            <a:r>
              <a:rPr lang="en-US" altLang="zh-CN" dirty="0" smtClean="0"/>
              <a:t>age(2)=age(1)+2</a:t>
            </a:r>
          </a:p>
          <a:p>
            <a:pPr>
              <a:lnSpc>
                <a:spcPts val="4300"/>
              </a:lnSpc>
              <a:buFont typeface="Wingdings" pitchFamily="2" charset="2"/>
              <a:buNone/>
            </a:pPr>
            <a:r>
              <a:rPr lang="en-US" altLang="zh-CN" dirty="0" smtClean="0"/>
              <a:t>age(1)=10</a:t>
            </a:r>
          </a:p>
        </p:txBody>
      </p:sp>
      <p:sp>
        <p:nvSpPr>
          <p:cNvPr id="4" name="右大括号 3"/>
          <p:cNvSpPr>
            <a:spLocks/>
          </p:cNvSpPr>
          <p:nvPr/>
        </p:nvSpPr>
        <p:spPr bwMode="auto">
          <a:xfrm>
            <a:off x="3733800" y="1676400"/>
            <a:ext cx="495300" cy="3324225"/>
          </a:xfrm>
          <a:prstGeom prst="rightBrace">
            <a:avLst>
              <a:gd name="adj1" fmla="val 8331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7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42085"/>
              </p:ext>
            </p:extLst>
          </p:nvPr>
        </p:nvGraphicFramePr>
        <p:xfrm>
          <a:off x="3919538" y="5029200"/>
          <a:ext cx="51482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9174" name="公式" r:id="rId3" imgW="1930320" imgH="431640" progId="Equation.3">
                  <p:embed/>
                </p:oleObj>
              </mc:Choice>
              <mc:Fallback>
                <p:oleObj name="公式" r:id="rId3" imgW="1930320" imgH="431640" progId="Equation.3">
                  <p:embed/>
                  <p:pic>
                    <p:nvPicPr>
                      <p:cNvPr id="737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5029200"/>
                        <a:ext cx="51482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解题思路的形式化表示</a:t>
            </a:r>
          </a:p>
        </p:txBody>
      </p:sp>
    </p:spTree>
    <p:extLst>
      <p:ext uri="{BB962C8B-B14F-4D97-AF65-F5344CB8AC3E}">
        <p14:creationId xmlns:p14="http://schemas.microsoft.com/office/powerpoint/2010/main" val="94808054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2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学会</a:t>
            </a:r>
            <a:r>
              <a:rPr lang="zh-CN" altLang="en-US" sz="4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使用函数的目的</a:t>
            </a:r>
            <a:endParaRPr lang="zh-CN" altLang="en-US" sz="4000" b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GB" dirty="0" smtClean="0"/>
              <a:t>可以适当地将一个大问题分解为由若干个函数来完成</a:t>
            </a:r>
            <a:r>
              <a:rPr lang="zh-CN" altLang="en-US" dirty="0" smtClean="0"/>
              <a:t>，从而降低解决问题的难度、降低编程的难度</a:t>
            </a:r>
            <a:r>
              <a:rPr lang="zh-CN" altLang="en-GB" dirty="0" smtClean="0"/>
              <a:t>；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可以使程序的“逻辑结构”更加清晰，提高程序的可读性。</a:t>
            </a:r>
            <a:endParaRPr lang="zh-CN" altLang="en-GB" dirty="0" smtClean="0"/>
          </a:p>
        </p:txBody>
      </p:sp>
    </p:spTree>
    <p:extLst>
      <p:ext uri="{BB962C8B-B14F-4D97-AF65-F5344CB8AC3E}">
        <p14:creationId xmlns:p14="http://schemas.microsoft.com/office/powerpoint/2010/main" val="15958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228600" y="762000"/>
            <a:ext cx="8701088" cy="5953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500063"/>
            <a:ext cx="2786062" cy="11430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age(5)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=age(4)+2</a:t>
            </a:r>
          </a:p>
          <a:p>
            <a:pPr>
              <a:buFont typeface="Wingdings" pitchFamily="2" charset="2"/>
              <a:buNone/>
            </a:pP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 rot="10800000">
            <a:off x="76200" y="1046163"/>
            <a:ext cx="2357437" cy="0"/>
          </a:xfrm>
          <a:prstGeom prst="line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857250" y="1714500"/>
            <a:ext cx="2786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age(4)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=age(3)+2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rot="10800000">
            <a:off x="533401" y="2133600"/>
            <a:ext cx="2357438" cy="0"/>
          </a:xfrm>
          <a:prstGeom prst="line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1428750" y="3000375"/>
            <a:ext cx="2786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age(3)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=age(2)+2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 rot="10800000">
            <a:off x="1066801" y="3429000"/>
            <a:ext cx="2357438" cy="0"/>
          </a:xfrm>
          <a:prstGeom prst="line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1928813" y="4286250"/>
            <a:ext cx="27860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age(2)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=age(1)+2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 rot="10800000">
            <a:off x="1676401" y="4724399"/>
            <a:ext cx="2357437" cy="0"/>
          </a:xfrm>
          <a:prstGeom prst="line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3429000" y="5500688"/>
            <a:ext cx="2786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age(1)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=10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 rot="10800000">
            <a:off x="3124201" y="5943599"/>
            <a:ext cx="235743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5072063" y="4286250"/>
            <a:ext cx="2071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age(2)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=12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>
            <a:cxnSpLocks noChangeShapeType="1"/>
          </p:cNvCxnSpPr>
          <p:nvPr/>
        </p:nvCxnSpPr>
        <p:spPr bwMode="auto">
          <a:xfrm>
            <a:off x="4876800" y="4724400"/>
            <a:ext cx="16430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5929313" y="3071813"/>
            <a:ext cx="2071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age(3)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=14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>
            <a:off x="5672137" y="3505200"/>
            <a:ext cx="16430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6643688" y="1714500"/>
            <a:ext cx="2071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age(4)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=16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>
            <a:cxnSpLocks noChangeShapeType="1"/>
          </p:cNvCxnSpPr>
          <p:nvPr/>
        </p:nvCxnSpPr>
        <p:spPr bwMode="auto">
          <a:xfrm>
            <a:off x="6400800" y="2133600"/>
            <a:ext cx="16430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内容占位符 2"/>
          <p:cNvSpPr txBox="1">
            <a:spLocks/>
          </p:cNvSpPr>
          <p:nvPr/>
        </p:nvSpPr>
        <p:spPr bwMode="auto">
          <a:xfrm>
            <a:off x="6929438" y="428625"/>
            <a:ext cx="2071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age(5)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=18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>
            <a:cxnSpLocks noChangeShapeType="1"/>
          </p:cNvCxnSpPr>
          <p:nvPr/>
        </p:nvCxnSpPr>
        <p:spPr bwMode="auto">
          <a:xfrm>
            <a:off x="6705600" y="838200"/>
            <a:ext cx="1643062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2" name="直接连接符 47"/>
          <p:cNvCxnSpPr>
            <a:cxnSpLocks noChangeShapeType="1"/>
          </p:cNvCxnSpPr>
          <p:nvPr/>
        </p:nvCxnSpPr>
        <p:spPr bwMode="auto">
          <a:xfrm rot="5400000">
            <a:off x="1874044" y="2964657"/>
            <a:ext cx="478631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箭头连接符 55"/>
          <p:cNvCxnSpPr>
            <a:cxnSpLocks noChangeShapeType="1"/>
          </p:cNvCxnSpPr>
          <p:nvPr/>
        </p:nvCxnSpPr>
        <p:spPr bwMode="auto">
          <a:xfrm rot="16200000" flipH="1">
            <a:off x="1143000" y="1571626"/>
            <a:ext cx="357187" cy="21431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接箭头连接符 55"/>
          <p:cNvCxnSpPr>
            <a:cxnSpLocks noChangeShapeType="1"/>
          </p:cNvCxnSpPr>
          <p:nvPr/>
        </p:nvCxnSpPr>
        <p:spPr bwMode="auto">
          <a:xfrm rot="16200000" flipH="1">
            <a:off x="1785938" y="2786062"/>
            <a:ext cx="357188" cy="2143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接箭头连接符 55"/>
          <p:cNvCxnSpPr>
            <a:cxnSpLocks noChangeShapeType="1"/>
          </p:cNvCxnSpPr>
          <p:nvPr/>
        </p:nvCxnSpPr>
        <p:spPr bwMode="auto">
          <a:xfrm rot="16200000" flipH="1">
            <a:off x="2286000" y="4071938"/>
            <a:ext cx="357188" cy="21431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箭头连接符 55"/>
          <p:cNvCxnSpPr>
            <a:cxnSpLocks noChangeShapeType="1"/>
          </p:cNvCxnSpPr>
          <p:nvPr/>
        </p:nvCxnSpPr>
        <p:spPr bwMode="auto">
          <a:xfrm>
            <a:off x="3157537" y="5181600"/>
            <a:ext cx="485776" cy="3905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内容占位符 2"/>
          <p:cNvSpPr txBox="1">
            <a:spLocks/>
          </p:cNvSpPr>
          <p:nvPr/>
        </p:nvSpPr>
        <p:spPr bwMode="auto">
          <a:xfrm>
            <a:off x="571500" y="5500688"/>
            <a:ext cx="2000250" cy="5000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递推</a:t>
            </a:r>
            <a:endParaRPr lang="zh-CN" altLang="en-US" sz="3200" b="1" kern="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5"/>
          <p:cNvCxnSpPr>
            <a:cxnSpLocks noChangeShapeType="1"/>
          </p:cNvCxnSpPr>
          <p:nvPr/>
        </p:nvCxnSpPr>
        <p:spPr bwMode="auto">
          <a:xfrm rot="5400000" flipH="1" flipV="1">
            <a:off x="5000626" y="5143500"/>
            <a:ext cx="500062" cy="3571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箭头连接符 55"/>
          <p:cNvCxnSpPr>
            <a:cxnSpLocks noChangeShapeType="1"/>
          </p:cNvCxnSpPr>
          <p:nvPr/>
        </p:nvCxnSpPr>
        <p:spPr bwMode="auto">
          <a:xfrm rot="5400000" flipH="1" flipV="1">
            <a:off x="5857876" y="3881438"/>
            <a:ext cx="500062" cy="3571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箭头连接符 55"/>
          <p:cNvCxnSpPr>
            <a:cxnSpLocks noChangeShapeType="1"/>
          </p:cNvCxnSpPr>
          <p:nvPr/>
        </p:nvCxnSpPr>
        <p:spPr bwMode="auto">
          <a:xfrm rot="5400000" flipH="1" flipV="1">
            <a:off x="6657975" y="2662238"/>
            <a:ext cx="500063" cy="3571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55"/>
          <p:cNvCxnSpPr>
            <a:cxnSpLocks noChangeShapeType="1"/>
          </p:cNvCxnSpPr>
          <p:nvPr/>
        </p:nvCxnSpPr>
        <p:spPr bwMode="auto">
          <a:xfrm rot="5400000" flipH="1" flipV="1">
            <a:off x="7286626" y="1290638"/>
            <a:ext cx="500062" cy="3571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内容占位符 2"/>
          <p:cNvSpPr txBox="1">
            <a:spLocks/>
          </p:cNvSpPr>
          <p:nvPr/>
        </p:nvSpPr>
        <p:spPr bwMode="auto">
          <a:xfrm>
            <a:off x="6572250" y="5500688"/>
            <a:ext cx="1857375" cy="5000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回归</a:t>
            </a:r>
            <a:endParaRPr lang="zh-CN" altLang="en-US" sz="3200" b="1" kern="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1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8" grpId="0"/>
      <p:bldP spid="40" grpId="0"/>
      <p:bldP spid="59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228600" y="762000"/>
            <a:ext cx="8701088" cy="5953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500063"/>
            <a:ext cx="2786062" cy="11430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age(5)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=age(4)+2</a:t>
            </a:r>
          </a:p>
          <a:p>
            <a:pPr>
              <a:buFont typeface="Wingdings" pitchFamily="2" charset="2"/>
              <a:buNone/>
            </a:pP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 rot="10800000">
            <a:off x="76200" y="1046163"/>
            <a:ext cx="2357437" cy="0"/>
          </a:xfrm>
          <a:prstGeom prst="line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857250" y="1714500"/>
            <a:ext cx="2786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age(4)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=age(3)+2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rot="10800000">
            <a:off x="533401" y="2133600"/>
            <a:ext cx="2357438" cy="0"/>
          </a:xfrm>
          <a:prstGeom prst="line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1428750" y="3000375"/>
            <a:ext cx="2786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age(3)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=age(2)+2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 rot="10800000">
            <a:off x="1066801" y="3429000"/>
            <a:ext cx="2357438" cy="0"/>
          </a:xfrm>
          <a:prstGeom prst="line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1928813" y="4286250"/>
            <a:ext cx="27860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age(2)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=age(1)+2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 rot="10800000">
            <a:off x="1676401" y="4724399"/>
            <a:ext cx="2357437" cy="0"/>
          </a:xfrm>
          <a:prstGeom prst="line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3429000" y="5500688"/>
            <a:ext cx="2786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age(1)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=10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 rot="10800000">
            <a:off x="3124201" y="5943599"/>
            <a:ext cx="235743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5072063" y="4286250"/>
            <a:ext cx="2071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age(2)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=12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>
            <a:cxnSpLocks noChangeShapeType="1"/>
          </p:cNvCxnSpPr>
          <p:nvPr/>
        </p:nvCxnSpPr>
        <p:spPr bwMode="auto">
          <a:xfrm>
            <a:off x="4876800" y="4724400"/>
            <a:ext cx="16430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5929313" y="3071813"/>
            <a:ext cx="2071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age(3)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=14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>
            <a:off x="5672137" y="3505200"/>
            <a:ext cx="16430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6643688" y="1714500"/>
            <a:ext cx="2071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age(4)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=16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>
            <a:cxnSpLocks noChangeShapeType="1"/>
          </p:cNvCxnSpPr>
          <p:nvPr/>
        </p:nvCxnSpPr>
        <p:spPr bwMode="auto">
          <a:xfrm>
            <a:off x="6400800" y="2133600"/>
            <a:ext cx="16430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内容占位符 2"/>
          <p:cNvSpPr txBox="1">
            <a:spLocks/>
          </p:cNvSpPr>
          <p:nvPr/>
        </p:nvSpPr>
        <p:spPr bwMode="auto">
          <a:xfrm>
            <a:off x="6929438" y="428625"/>
            <a:ext cx="2071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age(5)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=18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>
            <a:cxnSpLocks noChangeShapeType="1"/>
          </p:cNvCxnSpPr>
          <p:nvPr/>
        </p:nvCxnSpPr>
        <p:spPr bwMode="auto">
          <a:xfrm>
            <a:off x="6705600" y="838200"/>
            <a:ext cx="1643062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2" name="直接连接符 47"/>
          <p:cNvCxnSpPr>
            <a:cxnSpLocks noChangeShapeType="1"/>
          </p:cNvCxnSpPr>
          <p:nvPr/>
        </p:nvCxnSpPr>
        <p:spPr bwMode="auto">
          <a:xfrm rot="5400000">
            <a:off x="1874044" y="2964657"/>
            <a:ext cx="478631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箭头连接符 55"/>
          <p:cNvCxnSpPr>
            <a:cxnSpLocks noChangeShapeType="1"/>
          </p:cNvCxnSpPr>
          <p:nvPr/>
        </p:nvCxnSpPr>
        <p:spPr bwMode="auto">
          <a:xfrm rot="16200000" flipH="1">
            <a:off x="1143000" y="1571626"/>
            <a:ext cx="357187" cy="21431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接箭头连接符 55"/>
          <p:cNvCxnSpPr>
            <a:cxnSpLocks noChangeShapeType="1"/>
          </p:cNvCxnSpPr>
          <p:nvPr/>
        </p:nvCxnSpPr>
        <p:spPr bwMode="auto">
          <a:xfrm rot="16200000" flipH="1">
            <a:off x="1785938" y="2786062"/>
            <a:ext cx="357188" cy="2143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接箭头连接符 55"/>
          <p:cNvCxnSpPr>
            <a:cxnSpLocks noChangeShapeType="1"/>
          </p:cNvCxnSpPr>
          <p:nvPr/>
        </p:nvCxnSpPr>
        <p:spPr bwMode="auto">
          <a:xfrm rot="16200000" flipH="1">
            <a:off x="2286000" y="4071938"/>
            <a:ext cx="357188" cy="21431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箭头连接符 55"/>
          <p:cNvCxnSpPr>
            <a:cxnSpLocks noChangeShapeType="1"/>
          </p:cNvCxnSpPr>
          <p:nvPr/>
        </p:nvCxnSpPr>
        <p:spPr bwMode="auto">
          <a:xfrm>
            <a:off x="3157537" y="5181600"/>
            <a:ext cx="485776" cy="3905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内容占位符 2"/>
          <p:cNvSpPr txBox="1">
            <a:spLocks/>
          </p:cNvSpPr>
          <p:nvPr/>
        </p:nvSpPr>
        <p:spPr bwMode="auto">
          <a:xfrm>
            <a:off x="571500" y="5500688"/>
            <a:ext cx="2000250" cy="5000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递推</a:t>
            </a:r>
            <a:endParaRPr lang="zh-CN" altLang="en-US" sz="3200" b="1" kern="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5"/>
          <p:cNvCxnSpPr>
            <a:cxnSpLocks noChangeShapeType="1"/>
          </p:cNvCxnSpPr>
          <p:nvPr/>
        </p:nvCxnSpPr>
        <p:spPr bwMode="auto">
          <a:xfrm rot="5400000" flipH="1" flipV="1">
            <a:off x="5000626" y="5143500"/>
            <a:ext cx="500062" cy="3571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箭头连接符 55"/>
          <p:cNvCxnSpPr>
            <a:cxnSpLocks noChangeShapeType="1"/>
          </p:cNvCxnSpPr>
          <p:nvPr/>
        </p:nvCxnSpPr>
        <p:spPr bwMode="auto">
          <a:xfrm rot="5400000" flipH="1" flipV="1">
            <a:off x="5857876" y="3881438"/>
            <a:ext cx="500062" cy="3571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箭头连接符 55"/>
          <p:cNvCxnSpPr>
            <a:cxnSpLocks noChangeShapeType="1"/>
          </p:cNvCxnSpPr>
          <p:nvPr/>
        </p:nvCxnSpPr>
        <p:spPr bwMode="auto">
          <a:xfrm rot="5400000" flipH="1" flipV="1">
            <a:off x="6657975" y="2662238"/>
            <a:ext cx="500063" cy="3571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55"/>
          <p:cNvCxnSpPr>
            <a:cxnSpLocks noChangeShapeType="1"/>
          </p:cNvCxnSpPr>
          <p:nvPr/>
        </p:nvCxnSpPr>
        <p:spPr bwMode="auto">
          <a:xfrm rot="5400000" flipH="1" flipV="1">
            <a:off x="7286626" y="1290638"/>
            <a:ext cx="500062" cy="3571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内容占位符 2"/>
          <p:cNvSpPr txBox="1">
            <a:spLocks/>
          </p:cNvSpPr>
          <p:nvPr/>
        </p:nvSpPr>
        <p:spPr bwMode="auto">
          <a:xfrm>
            <a:off x="6572250" y="5500688"/>
            <a:ext cx="1857375" cy="5000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回归</a:t>
            </a:r>
            <a:endParaRPr lang="zh-CN" altLang="en-US" sz="3200" b="1" kern="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标注 31"/>
          <p:cNvSpPr>
            <a:spLocks noChangeArrowheads="1"/>
          </p:cNvSpPr>
          <p:nvPr/>
        </p:nvSpPr>
        <p:spPr bwMode="auto">
          <a:xfrm>
            <a:off x="6072187" y="4714876"/>
            <a:ext cx="3071813" cy="642938"/>
          </a:xfrm>
          <a:prstGeom prst="wedgeRoundRectCallout">
            <a:avLst>
              <a:gd name="adj1" fmla="val -94410"/>
              <a:gd name="adj2" fmla="val 116938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结束递归的条件</a:t>
            </a:r>
            <a:endParaRPr lang="zh-CN" altLang="en-US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94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51D531-F519-471B-A41D-C93E6158E6F0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93DF1BC-8815-4AAA-AB8C-9F1B6BDFEA42}" type="slidenum">
              <a:rPr lang="zh-CN" altLang="en-US"/>
              <a:pPr/>
              <a:t>22</a:t>
            </a:fld>
            <a:r>
              <a:rPr lang="en-US" altLang="zh-CN"/>
              <a:t>/52</a:t>
            </a:r>
          </a:p>
        </p:txBody>
      </p:sp>
      <p:sp>
        <p:nvSpPr>
          <p:cNvPr id="64491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848600" cy="649288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：源程序</a:t>
            </a:r>
          </a:p>
        </p:txBody>
      </p:sp>
      <p:sp>
        <p:nvSpPr>
          <p:cNvPr id="6449156" name="Rectangle 4"/>
          <p:cNvSpPr>
            <a:spLocks noChangeArrowheads="1"/>
          </p:cNvSpPr>
          <p:nvPr/>
        </p:nvSpPr>
        <p:spPr bwMode="auto">
          <a:xfrm>
            <a:off x="152400" y="1143000"/>
            <a:ext cx="4724400" cy="53340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9D138D"/>
                </a:solidFill>
              </a:rPr>
              <a:t>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     </a:t>
            </a:r>
            <a:endParaRPr lang="zh-CN" altLang="zh-CN" sz="24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{ </a:t>
            </a:r>
            <a:endParaRPr lang="en-US" altLang="zh-CN" sz="24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c;                </a:t>
            </a:r>
            <a:endParaRPr lang="zh-CN" altLang="zh-CN" sz="24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	if(n</a:t>
            </a:r>
            <a:r>
              <a:rPr lang="en-US" altLang="zh-CN" sz="2400" dirty="0"/>
              <a:t>==1)   c=10; </a:t>
            </a:r>
            <a:endParaRPr lang="zh-CN" altLang="zh-CN" sz="24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	else    </a:t>
            </a:r>
            <a:r>
              <a:rPr lang="en-US" altLang="zh-CN" sz="2400" dirty="0"/>
              <a:t>c=</a:t>
            </a:r>
            <a:r>
              <a:rPr lang="en-US" altLang="zh-CN" sz="2400" dirty="0">
                <a:solidFill>
                  <a:srgbClr val="9D138D"/>
                </a:solidFill>
              </a:rPr>
              <a:t>age</a:t>
            </a:r>
            <a:r>
              <a:rPr lang="en-US" altLang="zh-CN" sz="2400" dirty="0"/>
              <a:t>(n-1)+2; </a:t>
            </a:r>
            <a:endParaRPr lang="zh-CN" altLang="zh-CN" sz="24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	return(c</a:t>
            </a:r>
            <a:r>
              <a:rPr lang="en-US" altLang="zh-CN" sz="2400" dirty="0"/>
              <a:t>); </a:t>
            </a:r>
            <a:endParaRPr lang="zh-CN" altLang="zh-CN" sz="24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void main()</a:t>
            </a:r>
            <a:endParaRPr lang="zh-CN" altLang="zh-CN" sz="24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{ </a:t>
            </a:r>
            <a:endParaRPr lang="en-US" altLang="zh-CN" sz="24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/>
              <a:t>(“%d\</a:t>
            </a:r>
            <a:r>
              <a:rPr lang="en-US" altLang="zh-CN" sz="2400" dirty="0" err="1"/>
              <a:t>n",</a:t>
            </a:r>
            <a:r>
              <a:rPr lang="en-US" altLang="zh-CN" sz="2400" dirty="0" err="1">
                <a:solidFill>
                  <a:srgbClr val="9D138D"/>
                </a:solidFill>
              </a:rPr>
              <a:t>age</a:t>
            </a:r>
            <a:r>
              <a:rPr lang="en-US" altLang="zh-CN" sz="2400" dirty="0"/>
              <a:t>(5)); </a:t>
            </a:r>
            <a:endParaRPr lang="zh-CN" altLang="zh-CN" sz="24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}  </a:t>
            </a:r>
            <a:endParaRPr lang="zh-CN" altLang="zh-CN" sz="24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400" dirty="0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655122"/>
              </p:ext>
            </p:extLst>
          </p:nvPr>
        </p:nvGraphicFramePr>
        <p:xfrm>
          <a:off x="3919538" y="3886200"/>
          <a:ext cx="51482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0196" name="公式" r:id="rId4" imgW="1930320" imgH="431640" progId="Equation.3">
                  <p:embed/>
                </p:oleObj>
              </mc:Choice>
              <mc:Fallback>
                <p:oleObj name="公式" r:id="rId4" imgW="1930320" imgH="431640" progId="Equation.3">
                  <p:embed/>
                  <p:pic>
                    <p:nvPicPr>
                      <p:cNvPr id="737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3886200"/>
                        <a:ext cx="5148262" cy="1143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183" y="1181100"/>
            <a:ext cx="4815417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915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 bwMode="auto">
          <a:xfrm>
            <a:off x="228600" y="762000"/>
            <a:ext cx="8701088" cy="5953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内容占位符 2"/>
          <p:cNvSpPr txBox="1">
            <a:spLocks/>
          </p:cNvSpPr>
          <p:nvPr/>
        </p:nvSpPr>
        <p:spPr bwMode="auto">
          <a:xfrm>
            <a:off x="39688" y="1474788"/>
            <a:ext cx="2389187" cy="13001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8" y="1485900"/>
            <a:ext cx="2389187" cy="1300163"/>
          </a:xfrm>
        </p:spPr>
        <p:txBody>
          <a:bodyPr/>
          <a:lstStyle/>
          <a:p>
            <a:pPr algn="ctr">
              <a:lnSpc>
                <a:spcPts val="43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age(5)</a:t>
            </a:r>
          </a:p>
          <a:p>
            <a:pPr algn="ctr">
              <a:lnSpc>
                <a:spcPts val="43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age(5)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0063" y="914400"/>
            <a:ext cx="150018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 rot="10800000">
            <a:off x="71438" y="2128838"/>
            <a:ext cx="23574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857500" y="1485900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c=age(4)+2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857500" y="642938"/>
            <a:ext cx="27860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age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n=5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138863" y="1485900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c=age(3)+2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6143625" y="642938"/>
            <a:ext cx="2857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age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n=4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857500" y="4500563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c=age(1)+2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857500" y="3714750"/>
            <a:ext cx="2786063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age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n=2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6138863" y="4500563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c=age(2)+2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143625" y="3714750"/>
            <a:ext cx="28575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age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n=3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85750" y="4500563"/>
            <a:ext cx="2071688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c=10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0" y="3729038"/>
            <a:ext cx="278606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age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n=1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55"/>
          <p:cNvCxnSpPr>
            <a:cxnSpLocks noChangeShapeType="1"/>
          </p:cNvCxnSpPr>
          <p:nvPr/>
        </p:nvCxnSpPr>
        <p:spPr bwMode="auto">
          <a:xfrm flipV="1">
            <a:off x="2000250" y="857250"/>
            <a:ext cx="1500188" cy="8572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55"/>
          <p:cNvCxnSpPr>
            <a:cxnSpLocks noChangeShapeType="1"/>
          </p:cNvCxnSpPr>
          <p:nvPr/>
        </p:nvCxnSpPr>
        <p:spPr bwMode="auto">
          <a:xfrm flipV="1">
            <a:off x="4000500" y="857250"/>
            <a:ext cx="2786063" cy="10715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55"/>
          <p:cNvCxnSpPr>
            <a:cxnSpLocks noChangeShapeType="1"/>
          </p:cNvCxnSpPr>
          <p:nvPr/>
        </p:nvCxnSpPr>
        <p:spPr bwMode="auto">
          <a:xfrm rot="5400000">
            <a:off x="6465095" y="2964656"/>
            <a:ext cx="1357312" cy="1428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55"/>
          <p:cNvCxnSpPr>
            <a:cxnSpLocks noChangeShapeType="1"/>
          </p:cNvCxnSpPr>
          <p:nvPr/>
        </p:nvCxnSpPr>
        <p:spPr bwMode="auto">
          <a:xfrm rot="10800000">
            <a:off x="5072063" y="4000500"/>
            <a:ext cx="2000250" cy="10001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箭头连接符 55"/>
          <p:cNvCxnSpPr>
            <a:cxnSpLocks noChangeShapeType="1"/>
          </p:cNvCxnSpPr>
          <p:nvPr/>
        </p:nvCxnSpPr>
        <p:spPr bwMode="auto">
          <a:xfrm rot="10800000">
            <a:off x="2143125" y="4071938"/>
            <a:ext cx="1643063" cy="8572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箭头连接符 55"/>
          <p:cNvCxnSpPr>
            <a:cxnSpLocks noChangeShapeType="1"/>
          </p:cNvCxnSpPr>
          <p:nvPr/>
        </p:nvCxnSpPr>
        <p:spPr bwMode="auto">
          <a:xfrm flipV="1">
            <a:off x="2357438" y="5357813"/>
            <a:ext cx="1500187" cy="428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箭头连接符 55"/>
          <p:cNvCxnSpPr>
            <a:cxnSpLocks noChangeShapeType="1"/>
          </p:cNvCxnSpPr>
          <p:nvPr/>
        </p:nvCxnSpPr>
        <p:spPr bwMode="auto">
          <a:xfrm flipV="1">
            <a:off x="5643563" y="5357813"/>
            <a:ext cx="1500187" cy="428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箭头连接符 55"/>
          <p:cNvCxnSpPr>
            <a:cxnSpLocks noChangeShapeType="1"/>
          </p:cNvCxnSpPr>
          <p:nvPr/>
        </p:nvCxnSpPr>
        <p:spPr bwMode="auto">
          <a:xfrm rot="16200000" flipV="1">
            <a:off x="6607969" y="3036094"/>
            <a:ext cx="3071813" cy="1571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箭头连接符 55"/>
          <p:cNvCxnSpPr>
            <a:cxnSpLocks noChangeShapeType="1"/>
          </p:cNvCxnSpPr>
          <p:nvPr/>
        </p:nvCxnSpPr>
        <p:spPr bwMode="auto">
          <a:xfrm rot="10800000">
            <a:off x="4286250" y="2357438"/>
            <a:ext cx="1928813" cy="428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箭头连接符 55"/>
          <p:cNvCxnSpPr>
            <a:cxnSpLocks noChangeShapeType="1"/>
          </p:cNvCxnSpPr>
          <p:nvPr/>
        </p:nvCxnSpPr>
        <p:spPr bwMode="auto">
          <a:xfrm rot="10800000">
            <a:off x="1928813" y="1928813"/>
            <a:ext cx="1071562" cy="8572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内容占位符 2"/>
          <p:cNvSpPr txBox="1">
            <a:spLocks/>
          </p:cNvSpPr>
          <p:nvPr/>
        </p:nvSpPr>
        <p:spPr bwMode="auto">
          <a:xfrm>
            <a:off x="0" y="6000750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age(1)=10</a:t>
            </a:r>
            <a:endParaRPr lang="zh-CN" altLang="en-US" sz="28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内容占位符 2"/>
          <p:cNvSpPr txBox="1">
            <a:spLocks/>
          </p:cNvSpPr>
          <p:nvPr/>
        </p:nvSpPr>
        <p:spPr bwMode="auto">
          <a:xfrm>
            <a:off x="2928938" y="6000750"/>
            <a:ext cx="2786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age(2)=12</a:t>
            </a:r>
            <a:endParaRPr lang="zh-CN" altLang="en-US" sz="28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 bwMode="auto">
          <a:xfrm>
            <a:off x="5857875" y="5929313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age(3)=14</a:t>
            </a:r>
            <a:endParaRPr lang="zh-CN" altLang="en-US" sz="28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内容占位符 2"/>
          <p:cNvSpPr txBox="1">
            <a:spLocks/>
          </p:cNvSpPr>
          <p:nvPr/>
        </p:nvSpPr>
        <p:spPr bwMode="auto">
          <a:xfrm>
            <a:off x="6156325" y="2916238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age(4)=16</a:t>
            </a:r>
            <a:endParaRPr lang="zh-CN" altLang="en-US" sz="28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内容占位符 2"/>
          <p:cNvSpPr txBox="1">
            <a:spLocks/>
          </p:cNvSpPr>
          <p:nvPr/>
        </p:nvSpPr>
        <p:spPr bwMode="auto">
          <a:xfrm>
            <a:off x="3000375" y="2928938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age(5)=18</a:t>
            </a:r>
            <a:endParaRPr lang="zh-CN" altLang="en-US" sz="28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内容占位符 2"/>
          <p:cNvSpPr txBox="1">
            <a:spLocks/>
          </p:cNvSpPr>
          <p:nvPr/>
        </p:nvSpPr>
        <p:spPr bwMode="auto">
          <a:xfrm>
            <a:off x="357188" y="2928938"/>
            <a:ext cx="164306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endParaRPr lang="zh-CN" altLang="en-US" sz="2800" b="1" kern="0" dirty="0">
              <a:solidFill>
                <a:srgbClr val="9D138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76200"/>
            <a:ext cx="3629025" cy="649288"/>
          </a:xfrm>
        </p:spPr>
        <p:txBody>
          <a:bodyPr/>
          <a:lstStyle/>
          <a:p>
            <a:r>
              <a:rPr lang="en-US" altLang="zh-CN" sz="3600" b="0" u="sng" dirty="0" smtClean="0">
                <a:latin typeface="Times New Roman" pitchFamily="18" charset="0"/>
                <a:ea typeface="黑体" pitchFamily="49" charset="-122"/>
              </a:rPr>
              <a:t>age</a:t>
            </a:r>
            <a:r>
              <a:rPr lang="zh-CN" altLang="en-US" sz="3600" b="0" u="sng" dirty="0" smtClean="0">
                <a:latin typeface="Times New Roman" pitchFamily="18" charset="0"/>
                <a:ea typeface="黑体" pitchFamily="49" charset="-122"/>
              </a:rPr>
              <a:t>函数递归过程</a:t>
            </a:r>
          </a:p>
        </p:txBody>
      </p:sp>
    </p:spTree>
    <p:extLst>
      <p:ext uri="{BB962C8B-B14F-4D97-AF65-F5344CB8AC3E}">
        <p14:creationId xmlns:p14="http://schemas.microsoft.com/office/powerpoint/2010/main" val="35102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  <p:bldP spid="6" grpId="0" animBg="1"/>
      <p:bldP spid="9" grpId="0" animBg="1"/>
      <p:bldP spid="11" grpId="0" animBg="1"/>
      <p:bldP spid="13" grpId="0" animBg="1"/>
      <p:bldP spid="15" grpId="0" animBg="1"/>
      <p:bldP spid="46" grpId="0"/>
      <p:bldP spid="47" grpId="0"/>
      <p:bldP spid="48" grpId="0"/>
      <p:bldP spid="49" grpId="0"/>
      <p:bldP spid="50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24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：计算</a:t>
            </a:r>
            <a:r>
              <a:rPr lang="en-US" altLang="zh-CN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n!</a:t>
            </a:r>
            <a:endParaRPr lang="zh-CN" altLang="en-US" sz="4000" b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31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“递推法”解题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思路：</a:t>
            </a:r>
          </a:p>
          <a:p>
            <a:pPr lvl="1" algn="just" eaLnBrk="1" hangingPunct="1">
              <a:lnSpc>
                <a:spcPts val="31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3……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一直乘到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ts val="31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这种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方法容易理解，也容易实现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ts val="31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递推法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的特点是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从一个已知的事实出发，按一定规律推下一个事实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，再从这个新的已知的事实出发，再向下推出一个新的事实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这是和递归不同的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“递归法”解题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思路：</a:t>
            </a:r>
          </a:p>
          <a:p>
            <a:pPr lvl="1" algn="just" eaLnBrk="1" hangingPunct="1">
              <a:lnSpc>
                <a:spcPts val="31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递归的思路和递推是相反的，并不是先求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再求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1×2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，直到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，而是直接从目标出发提出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ts val="31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５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等于４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!×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５，而４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!×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４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1!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是已知的，不必再回溯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ts val="3100"/>
              </a:lnSpc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1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111278"/>
              </p:ext>
            </p:extLst>
          </p:nvPr>
        </p:nvGraphicFramePr>
        <p:xfrm>
          <a:off x="5354637" y="5578109"/>
          <a:ext cx="3332163" cy="975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219" name="公式" r:id="rId4" imgW="1562100" imgH="457200" progId="Equation.3">
                  <p:embed/>
                </p:oleObj>
              </mc:Choice>
              <mc:Fallback>
                <p:oleObj name="公式" r:id="rId4" imgW="1562100" imgH="457200" progId="Equation.3">
                  <p:embed/>
                  <p:pic>
                    <p:nvPicPr>
                      <p:cNvPr id="2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7" y="5578109"/>
                        <a:ext cx="3332163" cy="97509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8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51D531-F519-471B-A41D-C93E6158E6F0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93DF1BC-8815-4AAA-AB8C-9F1B6BDFEA42}" type="slidenum">
              <a:rPr lang="zh-CN" altLang="en-US"/>
              <a:pPr/>
              <a:t>25</a:t>
            </a:fld>
            <a:r>
              <a:rPr lang="en-US" altLang="zh-CN"/>
              <a:t>/52</a:t>
            </a:r>
          </a:p>
        </p:txBody>
      </p:sp>
      <p:sp>
        <p:nvSpPr>
          <p:cNvPr id="64491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848600" cy="649288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两种方法计算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n!</a:t>
            </a:r>
            <a:endParaRPr lang="zh-CN" altLang="en-US" sz="36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449155" name="Rectangle 3"/>
          <p:cNvSpPr>
            <a:spLocks noChangeArrowheads="1"/>
          </p:cNvSpPr>
          <p:nvPr/>
        </p:nvSpPr>
        <p:spPr bwMode="auto">
          <a:xfrm>
            <a:off x="4419600" y="76200"/>
            <a:ext cx="4495800" cy="64008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递归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*/ </a:t>
            </a:r>
            <a:endParaRPr lang="en-US" altLang="zh-CN" sz="2400" b="1" i="1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long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fac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n) 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  <a:endParaRPr lang="en-US" altLang="zh-CN" sz="24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long fact;</a:t>
            </a:r>
            <a:endParaRPr lang="en-US" altLang="zh-CN" sz="24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if(0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==n || 1==n)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fact=1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else fact=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(n-1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)*n;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return(fact);</a:t>
            </a:r>
            <a:endParaRPr lang="en-US" altLang="zh-CN" sz="24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() 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  <a:endParaRPr lang="en-US" altLang="zh-CN" sz="24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n; long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f=1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("input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 integer:");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d",&amp;n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f=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(n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("%d!=%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ld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\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",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n,f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return 0;</a:t>
            </a:r>
            <a:endParaRPr lang="en-US" altLang="zh-CN" sz="24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449156" name="Rectangle 4"/>
          <p:cNvSpPr>
            <a:spLocks noChangeArrowheads="1"/>
          </p:cNvSpPr>
          <p:nvPr/>
        </p:nvSpPr>
        <p:spPr bwMode="auto">
          <a:xfrm>
            <a:off x="152400" y="76200"/>
            <a:ext cx="4267200" cy="6400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递推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*/ </a:t>
            </a:r>
            <a:endParaRPr lang="en-US" altLang="zh-CN" sz="2400" b="1" i="1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long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fac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long fact=1;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for(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=1;i&lt;=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n;i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++)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        fact=fact*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return fact;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() 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  <a:endParaRPr lang="en-US" altLang="zh-CN" sz="24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i,n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long f=1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("input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 integer :");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d",&amp;n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f=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(n);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("%d!=%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ld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\n",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n,f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return 0;</a:t>
            </a:r>
            <a:endParaRPr lang="en-US" altLang="zh-CN" sz="24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81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9155" grpId="0" animBg="1" autoUpdateAnimBg="0"/>
      <p:bldP spid="644915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 bwMode="auto">
          <a:xfrm>
            <a:off x="228600" y="762000"/>
            <a:ext cx="8701088" cy="5953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9688" y="1474788"/>
            <a:ext cx="2389187" cy="13001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8" y="1485900"/>
            <a:ext cx="2389187" cy="1300163"/>
          </a:xfrm>
        </p:spPr>
        <p:txBody>
          <a:bodyPr/>
          <a:lstStyle/>
          <a:p>
            <a:pPr algn="ctr">
              <a:lnSpc>
                <a:spcPts val="41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pPr algn="ctr">
              <a:lnSpc>
                <a:spcPts val="41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00063" y="914400"/>
            <a:ext cx="150018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 rot="10800000">
            <a:off x="71438" y="2128838"/>
            <a:ext cx="23574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857500" y="1485900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f=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(4)×5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857500" y="642938"/>
            <a:ext cx="27860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n=5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6138863" y="1485900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f=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(3)×4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143625" y="642938"/>
            <a:ext cx="2857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n=4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857500" y="4500563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f=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(1)×2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2857500" y="3714750"/>
            <a:ext cx="2786063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n=2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6138863" y="4500563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f=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(2)×3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6143625" y="3714750"/>
            <a:ext cx="28575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n=3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285750" y="4500563"/>
            <a:ext cx="2071688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f=1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0" y="3729038"/>
            <a:ext cx="278606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n=1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55"/>
          <p:cNvCxnSpPr>
            <a:cxnSpLocks noChangeShapeType="1"/>
          </p:cNvCxnSpPr>
          <p:nvPr/>
        </p:nvCxnSpPr>
        <p:spPr bwMode="auto">
          <a:xfrm flipV="1">
            <a:off x="2000250" y="857250"/>
            <a:ext cx="1500188" cy="8572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55"/>
          <p:cNvCxnSpPr>
            <a:cxnSpLocks noChangeShapeType="1"/>
          </p:cNvCxnSpPr>
          <p:nvPr/>
        </p:nvCxnSpPr>
        <p:spPr bwMode="auto">
          <a:xfrm flipV="1">
            <a:off x="4000500" y="857250"/>
            <a:ext cx="2786063" cy="10715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箭头连接符 55"/>
          <p:cNvCxnSpPr>
            <a:cxnSpLocks noChangeShapeType="1"/>
          </p:cNvCxnSpPr>
          <p:nvPr/>
        </p:nvCxnSpPr>
        <p:spPr bwMode="auto">
          <a:xfrm rot="5400000">
            <a:off x="6465095" y="2964656"/>
            <a:ext cx="1357312" cy="1428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55"/>
          <p:cNvCxnSpPr>
            <a:cxnSpLocks noChangeShapeType="1"/>
          </p:cNvCxnSpPr>
          <p:nvPr/>
        </p:nvCxnSpPr>
        <p:spPr bwMode="auto">
          <a:xfrm rot="10800000">
            <a:off x="5072063" y="4000500"/>
            <a:ext cx="2000250" cy="10001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55"/>
          <p:cNvCxnSpPr>
            <a:cxnSpLocks noChangeShapeType="1"/>
          </p:cNvCxnSpPr>
          <p:nvPr/>
        </p:nvCxnSpPr>
        <p:spPr bwMode="auto">
          <a:xfrm rot="10800000">
            <a:off x="2143125" y="4071938"/>
            <a:ext cx="1643063" cy="8572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55"/>
          <p:cNvCxnSpPr>
            <a:cxnSpLocks noChangeShapeType="1"/>
          </p:cNvCxnSpPr>
          <p:nvPr/>
        </p:nvCxnSpPr>
        <p:spPr bwMode="auto">
          <a:xfrm flipV="1">
            <a:off x="2357438" y="5357813"/>
            <a:ext cx="1500187" cy="428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箭头连接符 55"/>
          <p:cNvCxnSpPr>
            <a:cxnSpLocks noChangeShapeType="1"/>
          </p:cNvCxnSpPr>
          <p:nvPr/>
        </p:nvCxnSpPr>
        <p:spPr bwMode="auto">
          <a:xfrm flipV="1">
            <a:off x="5643563" y="5357813"/>
            <a:ext cx="1500187" cy="428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箭头连接符 55"/>
          <p:cNvCxnSpPr>
            <a:cxnSpLocks noChangeShapeType="1"/>
          </p:cNvCxnSpPr>
          <p:nvPr/>
        </p:nvCxnSpPr>
        <p:spPr bwMode="auto">
          <a:xfrm rot="16200000" flipV="1">
            <a:off x="6607969" y="3036094"/>
            <a:ext cx="3071813" cy="1571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箭头连接符 55"/>
          <p:cNvCxnSpPr>
            <a:cxnSpLocks noChangeShapeType="1"/>
          </p:cNvCxnSpPr>
          <p:nvPr/>
        </p:nvCxnSpPr>
        <p:spPr bwMode="auto">
          <a:xfrm rot="10800000">
            <a:off x="4286250" y="2357438"/>
            <a:ext cx="1928813" cy="428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箭头连接符 55"/>
          <p:cNvCxnSpPr>
            <a:cxnSpLocks noChangeShapeType="1"/>
          </p:cNvCxnSpPr>
          <p:nvPr/>
        </p:nvCxnSpPr>
        <p:spPr bwMode="auto">
          <a:xfrm rot="10800000">
            <a:off x="1928813" y="1928813"/>
            <a:ext cx="1071562" cy="8572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内容占位符 2"/>
          <p:cNvSpPr txBox="1">
            <a:spLocks/>
          </p:cNvSpPr>
          <p:nvPr/>
        </p:nvSpPr>
        <p:spPr bwMode="auto">
          <a:xfrm>
            <a:off x="0" y="6000750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(1)=1</a:t>
            </a:r>
            <a:endParaRPr lang="zh-CN" altLang="en-US" sz="28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内容占位符 2"/>
          <p:cNvSpPr txBox="1">
            <a:spLocks/>
          </p:cNvSpPr>
          <p:nvPr/>
        </p:nvSpPr>
        <p:spPr bwMode="auto">
          <a:xfrm>
            <a:off x="2928938" y="6000750"/>
            <a:ext cx="2786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(2)=2</a:t>
            </a:r>
            <a:endParaRPr lang="zh-CN" altLang="en-US" sz="28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6000750" y="5929313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(3)=6</a:t>
            </a:r>
            <a:endParaRPr lang="zh-CN" altLang="en-US" sz="28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6156325" y="2916238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(4)=24</a:t>
            </a:r>
            <a:endParaRPr lang="zh-CN" altLang="en-US" sz="28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3000375" y="2928938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(5)=120</a:t>
            </a:r>
            <a:endParaRPr lang="zh-CN" altLang="en-US" sz="28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357188" y="2928938"/>
            <a:ext cx="164306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120</a:t>
            </a:r>
            <a:endParaRPr lang="zh-CN" altLang="en-US" sz="2800" b="1" kern="0" dirty="0">
              <a:solidFill>
                <a:srgbClr val="9D138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76200"/>
            <a:ext cx="3629025" cy="649288"/>
          </a:xfrm>
        </p:spPr>
        <p:txBody>
          <a:bodyPr/>
          <a:lstStyle/>
          <a:p>
            <a:r>
              <a:rPr lang="en-US" altLang="zh-CN" sz="3600" b="0" u="sng" dirty="0" err="1" smtClean="0">
                <a:latin typeface="Times New Roman" pitchFamily="18" charset="0"/>
                <a:ea typeface="黑体" pitchFamily="49" charset="-122"/>
              </a:rPr>
              <a:t>fac</a:t>
            </a:r>
            <a:r>
              <a:rPr lang="zh-CN" altLang="en-US" sz="3600" b="0" u="sng" dirty="0" smtClean="0">
                <a:latin typeface="Times New Roman" pitchFamily="18" charset="0"/>
                <a:ea typeface="黑体" pitchFamily="49" charset="-122"/>
              </a:rPr>
              <a:t>函数递归过程</a:t>
            </a:r>
          </a:p>
        </p:txBody>
      </p:sp>
    </p:spTree>
    <p:extLst>
      <p:ext uri="{BB962C8B-B14F-4D97-AF65-F5344CB8AC3E}">
        <p14:creationId xmlns:p14="http://schemas.microsoft.com/office/powerpoint/2010/main" val="38419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 animBg="1"/>
      <p:bldP spid="13" grpId="0" animBg="1"/>
      <p:bldP spid="15" grpId="0" animBg="1"/>
      <p:bldP spid="17" grpId="0" animBg="1"/>
      <p:bldP spid="19" grpId="0" animBg="1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8B1B486-54ED-44FD-9377-D70D16ED627C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485D841-2DC4-45E9-8548-5E88DF861B53}" type="slidenum">
              <a:rPr lang="zh-CN" altLang="en-US"/>
              <a:pPr/>
              <a:t>27</a:t>
            </a:fld>
            <a:r>
              <a:rPr lang="en-US" altLang="zh-CN"/>
              <a:t>/52</a:t>
            </a:r>
          </a:p>
        </p:txBody>
      </p:sp>
      <p:sp>
        <p:nvSpPr>
          <p:cNvPr id="644198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3213"/>
            <a:ext cx="8534400" cy="458787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n!</a:t>
            </a:r>
            <a:r>
              <a:rPr lang="zh-CN" altLang="en-US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递归调用的特点</a:t>
            </a:r>
            <a:endParaRPr lang="zh-CN" altLang="en-US" sz="4000" b="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534400" cy="5502275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执行过程：</a:t>
            </a:r>
          </a:p>
          <a:p>
            <a:pPr lvl="1" eaLnBrk="1" hangingPunct="1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main</a:t>
            </a:r>
          </a:p>
          <a:p>
            <a:pPr lvl="1" eaLnBrk="1" hangingPunct="1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(5)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 lvl="1" eaLnBrk="1" hangingPunct="1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(4)</a:t>
            </a:r>
          </a:p>
          <a:p>
            <a:pPr lvl="1" eaLnBrk="1" hangingPunct="1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(3)</a:t>
            </a:r>
          </a:p>
          <a:p>
            <a:pPr lvl="1" eaLnBrk="1" hangingPunct="1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(2)</a:t>
            </a:r>
          </a:p>
          <a:p>
            <a:pPr lvl="1" eaLnBrk="1" hangingPunct="1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：运行结束，返回值：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1</a:t>
            </a:r>
          </a:p>
          <a:p>
            <a:pPr lvl="1" eaLnBrk="1" hangingPunct="1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：运行结束，返回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(1)*2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2</a:t>
            </a:r>
          </a:p>
          <a:p>
            <a:pPr lvl="1" eaLnBrk="1" hangingPunct="1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：运行结束，返回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(2)*3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6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 lvl="1" eaLnBrk="1" hangingPunct="1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(4)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：运行结束，返回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(3)*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24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 lvl="1" eaLnBrk="1" hangingPunct="1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(5)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：运行结束，返回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(4)*5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120</a:t>
            </a:r>
          </a:p>
          <a:p>
            <a:pPr lvl="1" eaLnBrk="1" hangingPunct="1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输出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y=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(5)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120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72200" y="76200"/>
            <a:ext cx="2971800" cy="3429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递归函数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1" i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long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n) </a:t>
            </a:r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 long f;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 if(0==n || 1==n) f=1;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 else f=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fac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(n-1)*n;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 return(f);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}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调用语句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fac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(5)</a:t>
            </a: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10" name="右大括号 9"/>
          <p:cNvSpPr>
            <a:spLocks/>
          </p:cNvSpPr>
          <p:nvPr/>
        </p:nvSpPr>
        <p:spPr bwMode="auto">
          <a:xfrm>
            <a:off x="1876278" y="1752600"/>
            <a:ext cx="495300" cy="2037202"/>
          </a:xfrm>
          <a:prstGeom prst="rightBrace">
            <a:avLst>
              <a:gd name="adj1" fmla="val 8331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672406" y="2478813"/>
            <a:ext cx="12137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未知</a:t>
            </a:r>
            <a:endParaRPr lang="zh-CN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右大括号 10"/>
          <p:cNvSpPr>
            <a:spLocks/>
          </p:cNvSpPr>
          <p:nvPr/>
        </p:nvSpPr>
        <p:spPr bwMode="auto">
          <a:xfrm>
            <a:off x="6676878" y="4211198"/>
            <a:ext cx="495300" cy="2037202"/>
          </a:xfrm>
          <a:prstGeom prst="rightBrace">
            <a:avLst>
              <a:gd name="adj1" fmla="val 8331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73006" y="4937411"/>
            <a:ext cx="12137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endParaRPr lang="zh-CN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右大括号 12"/>
          <p:cNvSpPr>
            <a:spLocks/>
          </p:cNvSpPr>
          <p:nvPr/>
        </p:nvSpPr>
        <p:spPr bwMode="auto">
          <a:xfrm>
            <a:off x="5181600" y="3789802"/>
            <a:ext cx="495300" cy="401215"/>
          </a:xfrm>
          <a:prstGeom prst="rightBrace">
            <a:avLst>
              <a:gd name="adj1" fmla="val 8331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43600" y="3733800"/>
            <a:ext cx="1091551" cy="486287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边界</a:t>
            </a:r>
            <a:endParaRPr lang="zh-CN" alt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1" grpId="0" animBg="1"/>
      <p:bldP spid="12" grpId="0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28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：递归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调用的典型问题</a:t>
            </a:r>
            <a:r>
              <a:rPr lang="en-US" altLang="zh-CN" sz="3600" b="0" dirty="0">
                <a:latin typeface="Times New Roman" pitchFamily="18" charset="0"/>
                <a:ea typeface="黑体" pitchFamily="49" charset="-122"/>
              </a:rPr>
              <a:t>——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Hanoi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塔</a:t>
            </a:r>
            <a:endParaRPr lang="zh-CN" altLang="en-US" sz="3600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在古代印度有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一个梵塔，塔内有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根竖立的同样规格的银柱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，开始时Ａ柱上有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个具有同心圆孔的金盘，金盘大小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不等，大的在下，小的在上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。通过圆孔套在银柱上。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目标是把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个金盘从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银柱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银柱，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移动过程中可以利用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银柱；每次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只允许移动一个盘，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且移动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中要保持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根银柱上的所有金盘始终大盘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下、小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盘在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编程序输出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移动所有盘子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的步骤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梵塔中的老和尚坚信，如果可以将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个金盘移到目的银柱，必将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脱离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轮回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死后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进入西方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极乐世界。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0" name="组合 27"/>
          <p:cNvGrpSpPr>
            <a:grpSpLocks/>
          </p:cNvGrpSpPr>
          <p:nvPr/>
        </p:nvGrpSpPr>
        <p:grpSpPr bwMode="auto">
          <a:xfrm>
            <a:off x="285750" y="1928813"/>
            <a:ext cx="8572500" cy="3571875"/>
            <a:chOff x="142844" y="1928802"/>
            <a:chExt cx="9572692" cy="3429024"/>
          </a:xfrm>
        </p:grpSpPr>
        <p:cxnSp>
          <p:nvCxnSpPr>
            <p:cNvPr id="150532" name="直接连接符 5"/>
            <p:cNvCxnSpPr>
              <a:cxnSpLocks noChangeShapeType="1"/>
            </p:cNvCxnSpPr>
            <p:nvPr/>
          </p:nvCxnSpPr>
          <p:spPr bwMode="auto">
            <a:xfrm>
              <a:off x="142844" y="4786322"/>
              <a:ext cx="307183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33" name="直接连接符 6"/>
            <p:cNvCxnSpPr>
              <a:cxnSpLocks noChangeShapeType="1"/>
            </p:cNvCxnSpPr>
            <p:nvPr/>
          </p:nvCxnSpPr>
          <p:spPr bwMode="auto">
            <a:xfrm rot="5400000" flipH="1" flipV="1">
              <a:off x="250001" y="3357562"/>
              <a:ext cx="285752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34" name="流程图: 过程 10"/>
            <p:cNvSpPr>
              <a:spLocks noChangeArrowheads="1"/>
            </p:cNvSpPr>
            <p:nvPr/>
          </p:nvSpPr>
          <p:spPr bwMode="auto">
            <a:xfrm>
              <a:off x="450027" y="4329119"/>
              <a:ext cx="2457467" cy="457203"/>
            </a:xfrm>
            <a:prstGeom prst="flowChartProcess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0535" name="流程图: 过程 12"/>
            <p:cNvSpPr>
              <a:spLocks noChangeArrowheads="1"/>
            </p:cNvSpPr>
            <p:nvPr/>
          </p:nvSpPr>
          <p:spPr bwMode="auto">
            <a:xfrm>
              <a:off x="654816" y="3871916"/>
              <a:ext cx="2047889" cy="457203"/>
            </a:xfrm>
            <a:prstGeom prst="flowChartProcess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0536" name="流程图: 过程 13"/>
            <p:cNvSpPr>
              <a:spLocks noChangeArrowheads="1"/>
            </p:cNvSpPr>
            <p:nvPr/>
          </p:nvSpPr>
          <p:spPr bwMode="auto">
            <a:xfrm>
              <a:off x="859605" y="3414712"/>
              <a:ext cx="1638311" cy="457203"/>
            </a:xfrm>
            <a:prstGeom prst="flowChartProcess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0537" name="流程图: 过程 14"/>
            <p:cNvSpPr>
              <a:spLocks noChangeArrowheads="1"/>
            </p:cNvSpPr>
            <p:nvPr/>
          </p:nvSpPr>
          <p:spPr bwMode="auto">
            <a:xfrm>
              <a:off x="1064394" y="2957509"/>
              <a:ext cx="1228734" cy="457203"/>
            </a:xfrm>
            <a:prstGeom prst="flowChartProcess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0538" name="流程图: 过程 15"/>
            <p:cNvSpPr>
              <a:spLocks noChangeArrowheads="1"/>
            </p:cNvSpPr>
            <p:nvPr/>
          </p:nvSpPr>
          <p:spPr bwMode="auto">
            <a:xfrm>
              <a:off x="1269183" y="2500306"/>
              <a:ext cx="819156" cy="457203"/>
            </a:xfrm>
            <a:prstGeom prst="flowChartProcess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 bwMode="auto">
            <a:xfrm>
              <a:off x="1286249" y="4929579"/>
              <a:ext cx="785315" cy="428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 eaLnBrk="0" hangingPunct="0">
                <a:lnSpc>
                  <a:spcPts val="24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+mn-lt"/>
                  <a:ea typeface="+mn-ea"/>
                </a:rPr>
                <a:t>A</a:t>
              </a:r>
              <a:endParaRPr lang="zh-CN" altLang="en-US" sz="2800" b="1" kern="0" dirty="0">
                <a:latin typeface="+mn-lt"/>
                <a:ea typeface="+mn-ea"/>
              </a:endParaRPr>
            </a:p>
          </p:txBody>
        </p:sp>
        <p:cxnSp>
          <p:nvCxnSpPr>
            <p:cNvPr id="150540" name="直接连接符 21"/>
            <p:cNvCxnSpPr>
              <a:cxnSpLocks noChangeShapeType="1"/>
            </p:cNvCxnSpPr>
            <p:nvPr/>
          </p:nvCxnSpPr>
          <p:spPr bwMode="auto">
            <a:xfrm>
              <a:off x="3393273" y="4786322"/>
              <a:ext cx="307183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1" name="直接连接符 22"/>
            <p:cNvCxnSpPr>
              <a:cxnSpLocks noChangeShapeType="1"/>
            </p:cNvCxnSpPr>
            <p:nvPr/>
          </p:nvCxnSpPr>
          <p:spPr bwMode="auto">
            <a:xfrm rot="5400000" flipH="1" flipV="1">
              <a:off x="3500430" y="3357562"/>
              <a:ext cx="285752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内容占位符 2"/>
            <p:cNvSpPr txBox="1">
              <a:spLocks/>
            </p:cNvSpPr>
            <p:nvPr/>
          </p:nvSpPr>
          <p:spPr bwMode="auto">
            <a:xfrm>
              <a:off x="4535646" y="4929579"/>
              <a:ext cx="787088" cy="428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 eaLnBrk="0" hangingPunct="0">
                <a:lnSpc>
                  <a:spcPts val="24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+mn-lt"/>
                  <a:ea typeface="+mn-ea"/>
                </a:rPr>
                <a:t>B</a:t>
              </a:r>
              <a:endParaRPr lang="zh-CN" altLang="en-US" sz="2800" b="1" kern="0" dirty="0">
                <a:latin typeface="+mn-lt"/>
                <a:ea typeface="+mn-ea"/>
              </a:endParaRPr>
            </a:p>
          </p:txBody>
        </p:sp>
        <p:cxnSp>
          <p:nvCxnSpPr>
            <p:cNvPr id="150543" name="直接连接符 24"/>
            <p:cNvCxnSpPr>
              <a:cxnSpLocks noChangeShapeType="1"/>
            </p:cNvCxnSpPr>
            <p:nvPr/>
          </p:nvCxnSpPr>
          <p:spPr bwMode="auto">
            <a:xfrm>
              <a:off x="6643702" y="4786322"/>
              <a:ext cx="307183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4" name="直接连接符 25"/>
            <p:cNvCxnSpPr>
              <a:cxnSpLocks noChangeShapeType="1"/>
            </p:cNvCxnSpPr>
            <p:nvPr/>
          </p:nvCxnSpPr>
          <p:spPr bwMode="auto">
            <a:xfrm rot="5400000" flipH="1" flipV="1">
              <a:off x="6750859" y="3357562"/>
              <a:ext cx="285752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内容占位符 2"/>
            <p:cNvSpPr txBox="1">
              <a:spLocks/>
            </p:cNvSpPr>
            <p:nvPr/>
          </p:nvSpPr>
          <p:spPr bwMode="auto">
            <a:xfrm>
              <a:off x="7786816" y="4929579"/>
              <a:ext cx="785316" cy="428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 eaLnBrk="0" hangingPunct="0">
                <a:lnSpc>
                  <a:spcPts val="24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+mn-lt"/>
                  <a:ea typeface="+mn-ea"/>
                </a:rPr>
                <a:t>C</a:t>
              </a:r>
              <a:endParaRPr lang="zh-CN" altLang="en-US" sz="2800" b="1" kern="0" dirty="0">
                <a:latin typeface="+mn-lt"/>
                <a:ea typeface="+mn-ea"/>
              </a:endParaRPr>
            </a:p>
          </p:txBody>
        </p:sp>
      </p:grpSp>
      <p:pic>
        <p:nvPicPr>
          <p:cNvPr id="150531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23728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：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Hanoi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塔图示</a:t>
            </a:r>
            <a:endParaRPr lang="zh-CN" altLang="en-US" sz="3600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28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E3CAF6B-7CD1-4815-B9EE-E68135D7891D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BA91E66-883A-4793-8CB9-01ED704DECFD}" type="slidenum">
              <a:rPr lang="zh-CN" altLang="en-US"/>
              <a:pPr/>
              <a:t>3</a:t>
            </a:fld>
            <a:r>
              <a:rPr lang="en-US" altLang="zh-CN"/>
              <a:t>/52</a:t>
            </a:r>
          </a:p>
        </p:txBody>
      </p:sp>
      <p:sp>
        <p:nvSpPr>
          <p:cNvPr id="649933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4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函数</a:t>
            </a:r>
            <a:r>
              <a:rPr lang="zh-CN" altLang="en-US" sz="40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的嵌套调用</a:t>
            </a:r>
            <a:endParaRPr lang="en-US" altLang="zh-CN" sz="4000" b="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函数的递归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调用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数组名作为函数参数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字符串排序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5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30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Hanoi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塔解题思路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大懒支小懒</a:t>
            </a:r>
            <a:endParaRPr lang="zh-CN" altLang="en-US" sz="3600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要把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个盘子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柱（起点柱）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移动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柱（终点柱）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需要移动大约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次盘子。一般人是不可能直接确定移动盘子的每一个具体步骤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老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和尚会这样想：假如有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另一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个和尚能有办法将上面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个盘子从一个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移到另一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。那么，问题就解决了。此时老和尚只需这样做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命令第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个和尚将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个盘子从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柱移到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柱（中转柱）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自己将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个盘子（最底下的、最大的盘子）从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柱移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再命令第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个和尚将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个盘子从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柱移到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当然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个和尚也会有类似的想法。他会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命令比他还小的第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个和尚处理前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个盘子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。而自己只处理第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个盘子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4……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个和尚都有自己类似的想法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02" name="直接连接符 5"/>
          <p:cNvCxnSpPr>
            <a:cxnSpLocks noChangeShapeType="1"/>
          </p:cNvCxnSpPr>
          <p:nvPr/>
        </p:nvCxnSpPr>
        <p:spPr bwMode="auto">
          <a:xfrm>
            <a:off x="285750" y="5548313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53604" name="直接连接符 21"/>
          <p:cNvCxnSpPr>
            <a:cxnSpLocks noChangeShapeType="1"/>
          </p:cNvCxnSpPr>
          <p:nvPr/>
        </p:nvCxnSpPr>
        <p:spPr bwMode="auto">
          <a:xfrm>
            <a:off x="3197225" y="5548313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53606" name="直接连接符 24"/>
          <p:cNvCxnSpPr>
            <a:cxnSpLocks noChangeShapeType="1"/>
          </p:cNvCxnSpPr>
          <p:nvPr/>
        </p:nvCxnSpPr>
        <p:spPr bwMode="auto">
          <a:xfrm>
            <a:off x="6107113" y="5548313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53608" name="流程图: 过程 16"/>
          <p:cNvSpPr>
            <a:spLocks noChangeArrowheads="1"/>
          </p:cNvSpPr>
          <p:nvPr/>
        </p:nvSpPr>
        <p:spPr bwMode="auto">
          <a:xfrm>
            <a:off x="571500" y="5072063"/>
            <a:ext cx="2200275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9" name="流程图: 过程 31"/>
          <p:cNvSpPr>
            <a:spLocks noChangeArrowheads="1"/>
          </p:cNvSpPr>
          <p:nvPr/>
        </p:nvSpPr>
        <p:spPr bwMode="auto">
          <a:xfrm>
            <a:off x="714375" y="4595813"/>
            <a:ext cx="1833563" cy="476250"/>
          </a:xfrm>
          <a:prstGeom prst="flowChartProcess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10" name="流程图: 过程 32"/>
          <p:cNvSpPr>
            <a:spLocks noChangeArrowheads="1"/>
          </p:cNvSpPr>
          <p:nvPr/>
        </p:nvSpPr>
        <p:spPr bwMode="auto">
          <a:xfrm>
            <a:off x="908050" y="3343275"/>
            <a:ext cx="1466850" cy="1249363"/>
          </a:xfrm>
          <a:prstGeom prst="flowChartProcess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24000" bIns="10800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11" name="流程图: 过程 33"/>
          <p:cNvSpPr>
            <a:spLocks noChangeArrowheads="1"/>
          </p:cNvSpPr>
          <p:nvPr/>
        </p:nvSpPr>
        <p:spPr bwMode="auto">
          <a:xfrm>
            <a:off x="1081088" y="2867025"/>
            <a:ext cx="1100137" cy="476250"/>
          </a:xfrm>
          <a:prstGeom prst="flowChartProcess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12" name="流程图: 过程 34"/>
          <p:cNvSpPr>
            <a:spLocks noChangeArrowheads="1"/>
          </p:cNvSpPr>
          <p:nvPr/>
        </p:nvSpPr>
        <p:spPr bwMode="auto">
          <a:xfrm>
            <a:off x="1265238" y="2390775"/>
            <a:ext cx="733425" cy="476250"/>
          </a:xfrm>
          <a:prstGeom prst="flowChartProcess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63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个从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3614" name="直接连接符 43"/>
          <p:cNvCxnSpPr>
            <a:cxnSpLocks noChangeShapeType="1"/>
            <a:stCxn id="153608" idx="2"/>
          </p:cNvCxnSpPr>
          <p:nvPr/>
        </p:nvCxnSpPr>
        <p:spPr bwMode="auto">
          <a:xfrm rot="5400000" flipH="1">
            <a:off x="-9524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15" name="直接连接符 46"/>
          <p:cNvCxnSpPr>
            <a:cxnSpLocks noChangeShapeType="1"/>
          </p:cNvCxnSpPr>
          <p:nvPr/>
        </p:nvCxnSpPr>
        <p:spPr bwMode="auto">
          <a:xfrm rot="5400000" flipH="1">
            <a:off x="5848351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16" name="直接连接符 47"/>
          <p:cNvCxnSpPr>
            <a:cxnSpLocks noChangeShapeType="1"/>
          </p:cNvCxnSpPr>
          <p:nvPr/>
        </p:nvCxnSpPr>
        <p:spPr bwMode="auto">
          <a:xfrm rot="5400000" flipH="1">
            <a:off x="2924176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个和尚的做法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4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626" name="直接连接符 5"/>
          <p:cNvCxnSpPr>
            <a:cxnSpLocks noChangeShapeType="1"/>
          </p:cNvCxnSpPr>
          <p:nvPr/>
        </p:nvCxnSpPr>
        <p:spPr bwMode="auto">
          <a:xfrm>
            <a:off x="285750" y="5548313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组合 35"/>
          <p:cNvGrpSpPr>
            <a:grpSpLocks/>
          </p:cNvGrpSpPr>
          <p:nvPr/>
        </p:nvGrpSpPr>
        <p:grpSpPr bwMode="auto">
          <a:xfrm>
            <a:off x="3663950" y="2878138"/>
            <a:ext cx="1835150" cy="2668587"/>
            <a:chOff x="3664630" y="2234649"/>
            <a:chExt cx="1833930" cy="2669497"/>
          </a:xfrm>
        </p:grpSpPr>
        <p:sp>
          <p:nvSpPr>
            <p:cNvPr id="154640" name="流程图: 过程 12"/>
            <p:cNvSpPr>
              <a:spLocks noChangeArrowheads="1"/>
            </p:cNvSpPr>
            <p:nvPr/>
          </p:nvSpPr>
          <p:spPr bwMode="auto">
            <a:xfrm>
              <a:off x="3664630" y="4427893"/>
              <a:ext cx="1833930" cy="476253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641" name="流程图: 过程 13"/>
            <p:cNvSpPr>
              <a:spLocks noChangeArrowheads="1"/>
            </p:cNvSpPr>
            <p:nvPr/>
          </p:nvSpPr>
          <p:spPr bwMode="auto">
            <a:xfrm>
              <a:off x="3857620" y="3175869"/>
              <a:ext cx="1467144" cy="1248306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324000" bIns="108000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4642" name="流程图: 过程 14"/>
            <p:cNvSpPr>
              <a:spLocks noChangeArrowheads="1"/>
            </p:cNvSpPr>
            <p:nvPr/>
          </p:nvSpPr>
          <p:spPr bwMode="auto">
            <a:xfrm>
              <a:off x="4031417" y="2710902"/>
              <a:ext cx="1100359" cy="476253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643" name="流程图: 过程 15"/>
            <p:cNvSpPr>
              <a:spLocks noChangeArrowheads="1"/>
            </p:cNvSpPr>
            <p:nvPr/>
          </p:nvSpPr>
          <p:spPr bwMode="auto">
            <a:xfrm>
              <a:off x="4214810" y="2234649"/>
              <a:ext cx="733573" cy="476253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54629" name="直接连接符 21"/>
          <p:cNvCxnSpPr>
            <a:cxnSpLocks noChangeShapeType="1"/>
          </p:cNvCxnSpPr>
          <p:nvPr/>
        </p:nvCxnSpPr>
        <p:spPr bwMode="auto">
          <a:xfrm>
            <a:off x="3197225" y="5548313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54631" name="直接连接符 24"/>
          <p:cNvCxnSpPr>
            <a:cxnSpLocks noChangeShapeType="1"/>
          </p:cNvCxnSpPr>
          <p:nvPr/>
        </p:nvCxnSpPr>
        <p:spPr bwMode="auto">
          <a:xfrm>
            <a:off x="6107113" y="5548313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54633" name="流程图: 过程 16"/>
          <p:cNvSpPr>
            <a:spLocks noChangeArrowheads="1"/>
          </p:cNvSpPr>
          <p:nvPr/>
        </p:nvSpPr>
        <p:spPr bwMode="auto">
          <a:xfrm>
            <a:off x="571500" y="5072063"/>
            <a:ext cx="2200275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63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个从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4635" name="直接连接符 43"/>
          <p:cNvCxnSpPr>
            <a:cxnSpLocks noChangeShapeType="1"/>
            <a:stCxn id="154633" idx="2"/>
          </p:cNvCxnSpPr>
          <p:nvPr/>
        </p:nvCxnSpPr>
        <p:spPr bwMode="auto">
          <a:xfrm rot="5400000" flipH="1">
            <a:off x="-9524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36" name="直接连接符 46"/>
          <p:cNvCxnSpPr>
            <a:cxnSpLocks noChangeShapeType="1"/>
          </p:cNvCxnSpPr>
          <p:nvPr/>
        </p:nvCxnSpPr>
        <p:spPr bwMode="auto">
          <a:xfrm rot="5400000" flipH="1">
            <a:off x="5848351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37" name="直接连接符 47"/>
          <p:cNvCxnSpPr>
            <a:cxnSpLocks noChangeShapeType="1"/>
          </p:cNvCxnSpPr>
          <p:nvPr/>
        </p:nvCxnSpPr>
        <p:spPr bwMode="auto">
          <a:xfrm rot="5400000" flipH="1">
            <a:off x="2924176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个和尚的做法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54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650" name="直接连接符 5"/>
          <p:cNvCxnSpPr>
            <a:cxnSpLocks noChangeShapeType="1"/>
          </p:cNvCxnSpPr>
          <p:nvPr/>
        </p:nvCxnSpPr>
        <p:spPr bwMode="auto">
          <a:xfrm>
            <a:off x="285750" y="5548313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5651" name="组合 35"/>
          <p:cNvGrpSpPr>
            <a:grpSpLocks/>
          </p:cNvGrpSpPr>
          <p:nvPr/>
        </p:nvGrpSpPr>
        <p:grpSpPr bwMode="auto">
          <a:xfrm>
            <a:off x="3663950" y="2878138"/>
            <a:ext cx="1835150" cy="2668587"/>
            <a:chOff x="3664630" y="2234649"/>
            <a:chExt cx="1833930" cy="2669497"/>
          </a:xfrm>
        </p:grpSpPr>
        <p:sp>
          <p:nvSpPr>
            <p:cNvPr id="155664" name="流程图: 过程 12"/>
            <p:cNvSpPr>
              <a:spLocks noChangeArrowheads="1"/>
            </p:cNvSpPr>
            <p:nvPr/>
          </p:nvSpPr>
          <p:spPr bwMode="auto">
            <a:xfrm>
              <a:off x="3664630" y="4427893"/>
              <a:ext cx="1833930" cy="476253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5665" name="流程图: 过程 13"/>
            <p:cNvSpPr>
              <a:spLocks noChangeArrowheads="1"/>
            </p:cNvSpPr>
            <p:nvPr/>
          </p:nvSpPr>
          <p:spPr bwMode="auto">
            <a:xfrm>
              <a:off x="3857620" y="3175869"/>
              <a:ext cx="1467144" cy="1248306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324000" bIns="108000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5666" name="流程图: 过程 14"/>
            <p:cNvSpPr>
              <a:spLocks noChangeArrowheads="1"/>
            </p:cNvSpPr>
            <p:nvPr/>
          </p:nvSpPr>
          <p:spPr bwMode="auto">
            <a:xfrm>
              <a:off x="4031417" y="2710902"/>
              <a:ext cx="1100359" cy="476253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5667" name="流程图: 过程 15"/>
            <p:cNvSpPr>
              <a:spLocks noChangeArrowheads="1"/>
            </p:cNvSpPr>
            <p:nvPr/>
          </p:nvSpPr>
          <p:spPr bwMode="auto">
            <a:xfrm>
              <a:off x="4214810" y="2234649"/>
              <a:ext cx="733573" cy="476253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55653" name="直接连接符 21"/>
          <p:cNvCxnSpPr>
            <a:cxnSpLocks noChangeShapeType="1"/>
          </p:cNvCxnSpPr>
          <p:nvPr/>
        </p:nvCxnSpPr>
        <p:spPr bwMode="auto">
          <a:xfrm>
            <a:off x="3197225" y="5548313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55655" name="直接连接符 24"/>
          <p:cNvCxnSpPr>
            <a:cxnSpLocks noChangeShapeType="1"/>
          </p:cNvCxnSpPr>
          <p:nvPr/>
        </p:nvCxnSpPr>
        <p:spPr bwMode="auto">
          <a:xfrm>
            <a:off x="6107113" y="5548313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55657" name="流程图: 过程 16"/>
          <p:cNvSpPr>
            <a:spLocks noChangeArrowheads="1"/>
          </p:cNvSpPr>
          <p:nvPr/>
        </p:nvSpPr>
        <p:spPr bwMode="auto">
          <a:xfrm>
            <a:off x="571500" y="5072063"/>
            <a:ext cx="2200275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个从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5659" name="直接连接符 43"/>
          <p:cNvCxnSpPr>
            <a:cxnSpLocks noChangeShapeType="1"/>
            <a:stCxn id="155657" idx="2"/>
          </p:cNvCxnSpPr>
          <p:nvPr/>
        </p:nvCxnSpPr>
        <p:spPr bwMode="auto">
          <a:xfrm rot="5400000" flipH="1">
            <a:off x="-9524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660" name="直接连接符 46"/>
          <p:cNvCxnSpPr>
            <a:cxnSpLocks noChangeShapeType="1"/>
          </p:cNvCxnSpPr>
          <p:nvPr/>
        </p:nvCxnSpPr>
        <p:spPr bwMode="auto">
          <a:xfrm rot="5400000" flipH="1">
            <a:off x="5848351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661" name="直接连接符 47"/>
          <p:cNvCxnSpPr>
            <a:cxnSpLocks noChangeShapeType="1"/>
          </p:cNvCxnSpPr>
          <p:nvPr/>
        </p:nvCxnSpPr>
        <p:spPr bwMode="auto">
          <a:xfrm rot="5400000" flipH="1">
            <a:off x="2924176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个和尚的做法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841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674" name="直接连接符 5"/>
          <p:cNvCxnSpPr>
            <a:cxnSpLocks noChangeShapeType="1"/>
          </p:cNvCxnSpPr>
          <p:nvPr/>
        </p:nvCxnSpPr>
        <p:spPr bwMode="auto">
          <a:xfrm>
            <a:off x="285750" y="5548313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6675" name="组合 35"/>
          <p:cNvGrpSpPr>
            <a:grpSpLocks/>
          </p:cNvGrpSpPr>
          <p:nvPr/>
        </p:nvGrpSpPr>
        <p:grpSpPr bwMode="auto">
          <a:xfrm>
            <a:off x="3663950" y="2878138"/>
            <a:ext cx="1835150" cy="2668587"/>
            <a:chOff x="3664630" y="2234649"/>
            <a:chExt cx="1833930" cy="2669497"/>
          </a:xfrm>
        </p:grpSpPr>
        <p:sp>
          <p:nvSpPr>
            <p:cNvPr id="156688" name="流程图: 过程 12"/>
            <p:cNvSpPr>
              <a:spLocks noChangeArrowheads="1"/>
            </p:cNvSpPr>
            <p:nvPr/>
          </p:nvSpPr>
          <p:spPr bwMode="auto">
            <a:xfrm>
              <a:off x="3664630" y="4427893"/>
              <a:ext cx="1833930" cy="476253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6689" name="流程图: 过程 13"/>
            <p:cNvSpPr>
              <a:spLocks noChangeArrowheads="1"/>
            </p:cNvSpPr>
            <p:nvPr/>
          </p:nvSpPr>
          <p:spPr bwMode="auto">
            <a:xfrm>
              <a:off x="3857620" y="3175869"/>
              <a:ext cx="1467144" cy="1248306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324000" bIns="108000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6690" name="流程图: 过程 14"/>
            <p:cNvSpPr>
              <a:spLocks noChangeArrowheads="1"/>
            </p:cNvSpPr>
            <p:nvPr/>
          </p:nvSpPr>
          <p:spPr bwMode="auto">
            <a:xfrm>
              <a:off x="4031417" y="2710902"/>
              <a:ext cx="1100359" cy="476253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6691" name="流程图: 过程 15"/>
            <p:cNvSpPr>
              <a:spLocks noChangeArrowheads="1"/>
            </p:cNvSpPr>
            <p:nvPr/>
          </p:nvSpPr>
          <p:spPr bwMode="auto">
            <a:xfrm>
              <a:off x="4214810" y="2234649"/>
              <a:ext cx="733573" cy="476253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56677" name="直接连接符 21"/>
          <p:cNvCxnSpPr>
            <a:cxnSpLocks noChangeShapeType="1"/>
          </p:cNvCxnSpPr>
          <p:nvPr/>
        </p:nvCxnSpPr>
        <p:spPr bwMode="auto">
          <a:xfrm>
            <a:off x="3197225" y="5548313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56679" name="直接连接符 24"/>
          <p:cNvCxnSpPr>
            <a:cxnSpLocks noChangeShapeType="1"/>
          </p:cNvCxnSpPr>
          <p:nvPr/>
        </p:nvCxnSpPr>
        <p:spPr bwMode="auto">
          <a:xfrm>
            <a:off x="6107113" y="5548313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7" name="流程图: 过程 16"/>
          <p:cNvSpPr>
            <a:spLocks noChangeArrowheads="1"/>
          </p:cNvSpPr>
          <p:nvPr/>
        </p:nvSpPr>
        <p:spPr bwMode="auto">
          <a:xfrm>
            <a:off x="6443663" y="5070475"/>
            <a:ext cx="2200275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个从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6683" name="直接连接符 43"/>
          <p:cNvCxnSpPr>
            <a:cxnSpLocks noChangeShapeType="1"/>
          </p:cNvCxnSpPr>
          <p:nvPr/>
        </p:nvCxnSpPr>
        <p:spPr bwMode="auto">
          <a:xfrm rot="5400000" flipH="1">
            <a:off x="-9524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84" name="直接连接符 46"/>
          <p:cNvCxnSpPr>
            <a:cxnSpLocks noChangeShapeType="1"/>
          </p:cNvCxnSpPr>
          <p:nvPr/>
        </p:nvCxnSpPr>
        <p:spPr bwMode="auto">
          <a:xfrm rot="5400000" flipH="1">
            <a:off x="5848351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85" name="直接连接符 47"/>
          <p:cNvCxnSpPr>
            <a:cxnSpLocks noChangeShapeType="1"/>
          </p:cNvCxnSpPr>
          <p:nvPr/>
        </p:nvCxnSpPr>
        <p:spPr bwMode="auto">
          <a:xfrm rot="5400000" flipH="1">
            <a:off x="2924176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个和尚的做法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358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698" name="直接连接符 5"/>
          <p:cNvCxnSpPr>
            <a:cxnSpLocks noChangeShapeType="1"/>
          </p:cNvCxnSpPr>
          <p:nvPr/>
        </p:nvCxnSpPr>
        <p:spPr bwMode="auto">
          <a:xfrm>
            <a:off x="285750" y="5548313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7699" name="组合 35"/>
          <p:cNvGrpSpPr>
            <a:grpSpLocks/>
          </p:cNvGrpSpPr>
          <p:nvPr/>
        </p:nvGrpSpPr>
        <p:grpSpPr bwMode="auto">
          <a:xfrm>
            <a:off x="3663950" y="2878138"/>
            <a:ext cx="1835150" cy="2668587"/>
            <a:chOff x="3664630" y="2234649"/>
            <a:chExt cx="1833930" cy="2669497"/>
          </a:xfrm>
        </p:grpSpPr>
        <p:sp>
          <p:nvSpPr>
            <p:cNvPr id="157712" name="流程图: 过程 12"/>
            <p:cNvSpPr>
              <a:spLocks noChangeArrowheads="1"/>
            </p:cNvSpPr>
            <p:nvPr/>
          </p:nvSpPr>
          <p:spPr bwMode="auto">
            <a:xfrm>
              <a:off x="3664630" y="4427893"/>
              <a:ext cx="1833930" cy="476253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7713" name="流程图: 过程 13"/>
            <p:cNvSpPr>
              <a:spLocks noChangeArrowheads="1"/>
            </p:cNvSpPr>
            <p:nvPr/>
          </p:nvSpPr>
          <p:spPr bwMode="auto">
            <a:xfrm>
              <a:off x="3857620" y="3175869"/>
              <a:ext cx="1467144" cy="1248306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324000" bIns="108000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7714" name="流程图: 过程 14"/>
            <p:cNvSpPr>
              <a:spLocks noChangeArrowheads="1"/>
            </p:cNvSpPr>
            <p:nvPr/>
          </p:nvSpPr>
          <p:spPr bwMode="auto">
            <a:xfrm>
              <a:off x="4031417" y="2710902"/>
              <a:ext cx="1100359" cy="476253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7715" name="流程图: 过程 15"/>
            <p:cNvSpPr>
              <a:spLocks noChangeArrowheads="1"/>
            </p:cNvSpPr>
            <p:nvPr/>
          </p:nvSpPr>
          <p:spPr bwMode="auto">
            <a:xfrm>
              <a:off x="4214810" y="2234649"/>
              <a:ext cx="733573" cy="476253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57701" name="直接连接符 21"/>
          <p:cNvCxnSpPr>
            <a:cxnSpLocks noChangeShapeType="1"/>
          </p:cNvCxnSpPr>
          <p:nvPr/>
        </p:nvCxnSpPr>
        <p:spPr bwMode="auto">
          <a:xfrm>
            <a:off x="3197225" y="5548313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57703" name="直接连接符 24"/>
          <p:cNvCxnSpPr>
            <a:cxnSpLocks noChangeShapeType="1"/>
          </p:cNvCxnSpPr>
          <p:nvPr/>
        </p:nvCxnSpPr>
        <p:spPr bwMode="auto">
          <a:xfrm>
            <a:off x="6107113" y="5548313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57705" name="流程图: 过程 16"/>
          <p:cNvSpPr>
            <a:spLocks noChangeArrowheads="1"/>
          </p:cNvSpPr>
          <p:nvPr/>
        </p:nvSpPr>
        <p:spPr bwMode="auto">
          <a:xfrm>
            <a:off x="6443663" y="5070475"/>
            <a:ext cx="2200275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3071813" y="1500188"/>
            <a:ext cx="3000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63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个从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7707" name="直接连接符 43"/>
          <p:cNvCxnSpPr>
            <a:cxnSpLocks noChangeShapeType="1"/>
          </p:cNvCxnSpPr>
          <p:nvPr/>
        </p:nvCxnSpPr>
        <p:spPr bwMode="auto">
          <a:xfrm rot="5400000" flipH="1">
            <a:off x="-9524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708" name="直接连接符 46"/>
          <p:cNvCxnSpPr>
            <a:cxnSpLocks noChangeShapeType="1"/>
          </p:cNvCxnSpPr>
          <p:nvPr/>
        </p:nvCxnSpPr>
        <p:spPr bwMode="auto">
          <a:xfrm rot="5400000" flipH="1">
            <a:off x="5848351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709" name="直接连接符 47"/>
          <p:cNvCxnSpPr>
            <a:cxnSpLocks noChangeShapeType="1"/>
          </p:cNvCxnSpPr>
          <p:nvPr/>
        </p:nvCxnSpPr>
        <p:spPr bwMode="auto">
          <a:xfrm rot="5400000" flipH="1">
            <a:off x="2924176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个和尚的做法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79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722" name="直接连接符 5"/>
          <p:cNvCxnSpPr>
            <a:cxnSpLocks noChangeShapeType="1"/>
          </p:cNvCxnSpPr>
          <p:nvPr/>
        </p:nvCxnSpPr>
        <p:spPr bwMode="auto">
          <a:xfrm>
            <a:off x="285750" y="5548313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组合 35"/>
          <p:cNvGrpSpPr>
            <a:grpSpLocks/>
          </p:cNvGrpSpPr>
          <p:nvPr/>
        </p:nvGrpSpPr>
        <p:grpSpPr bwMode="auto">
          <a:xfrm>
            <a:off x="6572250" y="2401888"/>
            <a:ext cx="1833563" cy="2670175"/>
            <a:chOff x="3664630" y="2234649"/>
            <a:chExt cx="1833930" cy="2669497"/>
          </a:xfrm>
        </p:grpSpPr>
        <p:sp>
          <p:nvSpPr>
            <p:cNvPr id="158736" name="流程图: 过程 12"/>
            <p:cNvSpPr>
              <a:spLocks noChangeArrowheads="1"/>
            </p:cNvSpPr>
            <p:nvPr/>
          </p:nvSpPr>
          <p:spPr bwMode="auto">
            <a:xfrm>
              <a:off x="3664630" y="4427893"/>
              <a:ext cx="1833930" cy="476253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8737" name="流程图: 过程 13"/>
            <p:cNvSpPr>
              <a:spLocks noChangeArrowheads="1"/>
            </p:cNvSpPr>
            <p:nvPr/>
          </p:nvSpPr>
          <p:spPr bwMode="auto">
            <a:xfrm>
              <a:off x="3857620" y="3175869"/>
              <a:ext cx="1467144" cy="1248306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324000" bIns="108000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8738" name="流程图: 过程 14"/>
            <p:cNvSpPr>
              <a:spLocks noChangeArrowheads="1"/>
            </p:cNvSpPr>
            <p:nvPr/>
          </p:nvSpPr>
          <p:spPr bwMode="auto">
            <a:xfrm>
              <a:off x="4031417" y="2710902"/>
              <a:ext cx="1100359" cy="476253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8739" name="流程图: 过程 15"/>
            <p:cNvSpPr>
              <a:spLocks noChangeArrowheads="1"/>
            </p:cNvSpPr>
            <p:nvPr/>
          </p:nvSpPr>
          <p:spPr bwMode="auto">
            <a:xfrm>
              <a:off x="4214810" y="2234649"/>
              <a:ext cx="733573" cy="476253"/>
            </a:xfrm>
            <a:prstGeom prst="flowChartProcess">
              <a:avLst/>
            </a:prstGeom>
            <a:noFill/>
            <a:ln w="38100" algn="ctr">
              <a:solidFill>
                <a:srgbClr val="9D138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58725" name="直接连接符 21"/>
          <p:cNvCxnSpPr>
            <a:cxnSpLocks noChangeShapeType="1"/>
          </p:cNvCxnSpPr>
          <p:nvPr/>
        </p:nvCxnSpPr>
        <p:spPr bwMode="auto">
          <a:xfrm>
            <a:off x="3197225" y="5548313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58727" name="直接连接符 24"/>
          <p:cNvCxnSpPr>
            <a:cxnSpLocks noChangeShapeType="1"/>
          </p:cNvCxnSpPr>
          <p:nvPr/>
        </p:nvCxnSpPr>
        <p:spPr bwMode="auto">
          <a:xfrm>
            <a:off x="6107113" y="5548313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58729" name="流程图: 过程 16"/>
          <p:cNvSpPr>
            <a:spLocks noChangeArrowheads="1"/>
          </p:cNvSpPr>
          <p:nvPr/>
        </p:nvSpPr>
        <p:spPr bwMode="auto">
          <a:xfrm>
            <a:off x="6443663" y="5070475"/>
            <a:ext cx="2200275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3071813" y="1500188"/>
            <a:ext cx="3000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63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个从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8731" name="直接连接符 43"/>
          <p:cNvCxnSpPr>
            <a:cxnSpLocks noChangeShapeType="1"/>
          </p:cNvCxnSpPr>
          <p:nvPr/>
        </p:nvCxnSpPr>
        <p:spPr bwMode="auto">
          <a:xfrm rot="5400000" flipH="1">
            <a:off x="-9524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732" name="直接连接符 46"/>
          <p:cNvCxnSpPr>
            <a:cxnSpLocks noChangeShapeType="1"/>
          </p:cNvCxnSpPr>
          <p:nvPr/>
        </p:nvCxnSpPr>
        <p:spPr bwMode="auto">
          <a:xfrm rot="5400000" flipH="1">
            <a:off x="5848351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733" name="直接连接符 47"/>
          <p:cNvCxnSpPr>
            <a:cxnSpLocks noChangeShapeType="1"/>
          </p:cNvCxnSpPr>
          <p:nvPr/>
        </p:nvCxnSpPr>
        <p:spPr bwMode="auto">
          <a:xfrm rot="5400000" flipH="1">
            <a:off x="2924176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个和尚的做法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790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746" name="直接连接符 5"/>
          <p:cNvCxnSpPr>
            <a:cxnSpLocks noChangeShapeType="1"/>
          </p:cNvCxnSpPr>
          <p:nvPr/>
        </p:nvCxnSpPr>
        <p:spPr bwMode="auto">
          <a:xfrm>
            <a:off x="285750" y="5548313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59748" name="直接连接符 21"/>
          <p:cNvCxnSpPr>
            <a:cxnSpLocks noChangeShapeType="1"/>
          </p:cNvCxnSpPr>
          <p:nvPr/>
        </p:nvCxnSpPr>
        <p:spPr bwMode="auto">
          <a:xfrm>
            <a:off x="3197225" y="5548313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59750" name="直接连接符 24"/>
          <p:cNvCxnSpPr>
            <a:cxnSpLocks noChangeShapeType="1"/>
          </p:cNvCxnSpPr>
          <p:nvPr/>
        </p:nvCxnSpPr>
        <p:spPr bwMode="auto">
          <a:xfrm>
            <a:off x="6107113" y="5548313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59752" name="流程图: 过程 16"/>
          <p:cNvSpPr>
            <a:spLocks noChangeArrowheads="1"/>
          </p:cNvSpPr>
          <p:nvPr/>
        </p:nvSpPr>
        <p:spPr bwMode="auto">
          <a:xfrm>
            <a:off x="571500" y="5072063"/>
            <a:ext cx="2200275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53" name="流程图: 过程 31"/>
          <p:cNvSpPr>
            <a:spLocks noChangeArrowheads="1"/>
          </p:cNvSpPr>
          <p:nvPr/>
        </p:nvSpPr>
        <p:spPr bwMode="auto">
          <a:xfrm>
            <a:off x="714375" y="4595813"/>
            <a:ext cx="1833563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54" name="流程图: 过程 32"/>
          <p:cNvSpPr>
            <a:spLocks noChangeArrowheads="1"/>
          </p:cNvSpPr>
          <p:nvPr/>
        </p:nvSpPr>
        <p:spPr bwMode="auto">
          <a:xfrm>
            <a:off x="908050" y="3343275"/>
            <a:ext cx="1466850" cy="1249363"/>
          </a:xfrm>
          <a:prstGeom prst="flowChartProcess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24000" bIns="10800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9755" name="流程图: 过程 33"/>
          <p:cNvSpPr>
            <a:spLocks noChangeArrowheads="1"/>
          </p:cNvSpPr>
          <p:nvPr/>
        </p:nvSpPr>
        <p:spPr bwMode="auto">
          <a:xfrm>
            <a:off x="1081088" y="2867025"/>
            <a:ext cx="1100137" cy="476250"/>
          </a:xfrm>
          <a:prstGeom prst="flowChartProcess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56" name="流程图: 过程 34"/>
          <p:cNvSpPr>
            <a:spLocks noChangeArrowheads="1"/>
          </p:cNvSpPr>
          <p:nvPr/>
        </p:nvSpPr>
        <p:spPr bwMode="auto">
          <a:xfrm>
            <a:off x="1265238" y="2390775"/>
            <a:ext cx="733425" cy="476250"/>
          </a:xfrm>
          <a:prstGeom prst="flowChartProcess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62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个从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9758" name="直接连接符 43"/>
          <p:cNvCxnSpPr>
            <a:cxnSpLocks noChangeShapeType="1"/>
            <a:stCxn id="159752" idx="2"/>
          </p:cNvCxnSpPr>
          <p:nvPr/>
        </p:nvCxnSpPr>
        <p:spPr bwMode="auto">
          <a:xfrm rot="5400000" flipH="1">
            <a:off x="-9524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759" name="直接连接符 46"/>
          <p:cNvCxnSpPr>
            <a:cxnSpLocks noChangeShapeType="1"/>
          </p:cNvCxnSpPr>
          <p:nvPr/>
        </p:nvCxnSpPr>
        <p:spPr bwMode="auto">
          <a:xfrm rot="5400000" flipH="1">
            <a:off x="5848351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760" name="直接连接符 47"/>
          <p:cNvCxnSpPr>
            <a:cxnSpLocks noChangeShapeType="1"/>
          </p:cNvCxnSpPr>
          <p:nvPr/>
        </p:nvCxnSpPr>
        <p:spPr bwMode="auto">
          <a:xfrm rot="5400000" flipH="1">
            <a:off x="2924176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和尚的做法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14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770" name="直接连接符 5"/>
          <p:cNvCxnSpPr>
            <a:cxnSpLocks noChangeShapeType="1"/>
          </p:cNvCxnSpPr>
          <p:nvPr/>
        </p:nvCxnSpPr>
        <p:spPr bwMode="auto">
          <a:xfrm>
            <a:off x="285750" y="5548313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60772" name="直接连接符 21"/>
          <p:cNvCxnSpPr>
            <a:cxnSpLocks noChangeShapeType="1"/>
          </p:cNvCxnSpPr>
          <p:nvPr/>
        </p:nvCxnSpPr>
        <p:spPr bwMode="auto">
          <a:xfrm>
            <a:off x="3197225" y="5548313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60774" name="直接连接符 24"/>
          <p:cNvCxnSpPr>
            <a:cxnSpLocks noChangeShapeType="1"/>
          </p:cNvCxnSpPr>
          <p:nvPr/>
        </p:nvCxnSpPr>
        <p:spPr bwMode="auto">
          <a:xfrm>
            <a:off x="6107113" y="5548313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60776" name="流程图: 过程 16"/>
          <p:cNvSpPr>
            <a:spLocks noChangeArrowheads="1"/>
          </p:cNvSpPr>
          <p:nvPr/>
        </p:nvSpPr>
        <p:spPr bwMode="auto">
          <a:xfrm>
            <a:off x="571500" y="5072063"/>
            <a:ext cx="2200275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777" name="流程图: 过程 31"/>
          <p:cNvSpPr>
            <a:spLocks noChangeArrowheads="1"/>
          </p:cNvSpPr>
          <p:nvPr/>
        </p:nvSpPr>
        <p:spPr bwMode="auto">
          <a:xfrm>
            <a:off x="714375" y="4595813"/>
            <a:ext cx="1833563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6786563" y="3348038"/>
            <a:ext cx="1466850" cy="2203450"/>
            <a:chOff x="907338" y="2390050"/>
            <a:chExt cx="1467144" cy="2202052"/>
          </a:xfrm>
        </p:grpSpPr>
        <p:sp>
          <p:nvSpPr>
            <p:cNvPr id="160785" name="流程图: 过程 32"/>
            <p:cNvSpPr>
              <a:spLocks noChangeArrowheads="1"/>
            </p:cNvSpPr>
            <p:nvPr/>
          </p:nvSpPr>
          <p:spPr bwMode="auto">
            <a:xfrm>
              <a:off x="907338" y="3343796"/>
              <a:ext cx="1467144" cy="1248306"/>
            </a:xfrm>
            <a:prstGeom prst="flowChartProcess">
              <a:avLst/>
            </a:prstGeom>
            <a:noFill/>
            <a:ln w="38100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324000" bIns="108000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0786" name="流程图: 过程 33"/>
            <p:cNvSpPr>
              <a:spLocks noChangeArrowheads="1"/>
            </p:cNvSpPr>
            <p:nvPr/>
          </p:nvSpPr>
          <p:spPr bwMode="auto">
            <a:xfrm>
              <a:off x="1081135" y="2866303"/>
              <a:ext cx="1100359" cy="476253"/>
            </a:xfrm>
            <a:prstGeom prst="flowChartProcess">
              <a:avLst/>
            </a:prstGeom>
            <a:noFill/>
            <a:ln w="38100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0787" name="流程图: 过程 34"/>
            <p:cNvSpPr>
              <a:spLocks noChangeArrowheads="1"/>
            </p:cNvSpPr>
            <p:nvPr/>
          </p:nvSpPr>
          <p:spPr bwMode="auto">
            <a:xfrm>
              <a:off x="1264528" y="2390050"/>
              <a:ext cx="733573" cy="476253"/>
            </a:xfrm>
            <a:prstGeom prst="flowChartProcess">
              <a:avLst/>
            </a:prstGeom>
            <a:noFill/>
            <a:ln w="38100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62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个从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0780" name="直接连接符 43"/>
          <p:cNvCxnSpPr>
            <a:cxnSpLocks noChangeShapeType="1"/>
            <a:stCxn id="160776" idx="2"/>
          </p:cNvCxnSpPr>
          <p:nvPr/>
        </p:nvCxnSpPr>
        <p:spPr bwMode="auto">
          <a:xfrm rot="5400000" flipH="1">
            <a:off x="-9524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781" name="直接连接符 46"/>
          <p:cNvCxnSpPr>
            <a:cxnSpLocks noChangeShapeType="1"/>
          </p:cNvCxnSpPr>
          <p:nvPr/>
        </p:nvCxnSpPr>
        <p:spPr bwMode="auto">
          <a:xfrm rot="5400000" flipH="1">
            <a:off x="5848351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782" name="直接连接符 47"/>
          <p:cNvCxnSpPr>
            <a:cxnSpLocks noChangeShapeType="1"/>
          </p:cNvCxnSpPr>
          <p:nvPr/>
        </p:nvCxnSpPr>
        <p:spPr bwMode="auto">
          <a:xfrm rot="5400000" flipH="1">
            <a:off x="2924176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和尚的做法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41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794" name="直接连接符 5"/>
          <p:cNvCxnSpPr>
            <a:cxnSpLocks noChangeShapeType="1"/>
          </p:cNvCxnSpPr>
          <p:nvPr/>
        </p:nvCxnSpPr>
        <p:spPr bwMode="auto">
          <a:xfrm>
            <a:off x="285750" y="5548313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61796" name="直接连接符 21"/>
          <p:cNvCxnSpPr>
            <a:cxnSpLocks noChangeShapeType="1"/>
          </p:cNvCxnSpPr>
          <p:nvPr/>
        </p:nvCxnSpPr>
        <p:spPr bwMode="auto">
          <a:xfrm>
            <a:off x="3197225" y="5548313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61798" name="直接连接符 24"/>
          <p:cNvCxnSpPr>
            <a:cxnSpLocks noChangeShapeType="1"/>
          </p:cNvCxnSpPr>
          <p:nvPr/>
        </p:nvCxnSpPr>
        <p:spPr bwMode="auto">
          <a:xfrm>
            <a:off x="6107113" y="5548313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61800" name="流程图: 过程 16"/>
          <p:cNvSpPr>
            <a:spLocks noChangeArrowheads="1"/>
          </p:cNvSpPr>
          <p:nvPr/>
        </p:nvSpPr>
        <p:spPr bwMode="auto">
          <a:xfrm>
            <a:off x="571500" y="5072063"/>
            <a:ext cx="2200275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801" name="流程图: 过程 31"/>
          <p:cNvSpPr>
            <a:spLocks noChangeArrowheads="1"/>
          </p:cNvSpPr>
          <p:nvPr/>
        </p:nvSpPr>
        <p:spPr bwMode="auto">
          <a:xfrm>
            <a:off x="714375" y="4595813"/>
            <a:ext cx="1833563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1802" name="组合 17"/>
          <p:cNvGrpSpPr>
            <a:grpSpLocks/>
          </p:cNvGrpSpPr>
          <p:nvPr/>
        </p:nvGrpSpPr>
        <p:grpSpPr bwMode="auto">
          <a:xfrm>
            <a:off x="6786563" y="3348038"/>
            <a:ext cx="1466850" cy="2203450"/>
            <a:chOff x="907338" y="2390050"/>
            <a:chExt cx="1467144" cy="2202052"/>
          </a:xfrm>
        </p:grpSpPr>
        <p:sp>
          <p:nvSpPr>
            <p:cNvPr id="161809" name="流程图: 过程 32"/>
            <p:cNvSpPr>
              <a:spLocks noChangeArrowheads="1"/>
            </p:cNvSpPr>
            <p:nvPr/>
          </p:nvSpPr>
          <p:spPr bwMode="auto">
            <a:xfrm>
              <a:off x="907338" y="3343796"/>
              <a:ext cx="1467144" cy="1248306"/>
            </a:xfrm>
            <a:prstGeom prst="flowChartProcess">
              <a:avLst/>
            </a:prstGeom>
            <a:noFill/>
            <a:ln w="38100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324000" bIns="108000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1810" name="流程图: 过程 33"/>
            <p:cNvSpPr>
              <a:spLocks noChangeArrowheads="1"/>
            </p:cNvSpPr>
            <p:nvPr/>
          </p:nvSpPr>
          <p:spPr bwMode="auto">
            <a:xfrm>
              <a:off x="1081135" y="2866303"/>
              <a:ext cx="1100359" cy="476253"/>
            </a:xfrm>
            <a:prstGeom prst="flowChartProcess">
              <a:avLst/>
            </a:prstGeom>
            <a:noFill/>
            <a:ln w="38100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1811" name="流程图: 过程 34"/>
            <p:cNvSpPr>
              <a:spLocks noChangeArrowheads="1"/>
            </p:cNvSpPr>
            <p:nvPr/>
          </p:nvSpPr>
          <p:spPr bwMode="auto">
            <a:xfrm>
              <a:off x="1264528" y="2390050"/>
              <a:ext cx="733573" cy="476253"/>
            </a:xfrm>
            <a:prstGeom prst="flowChartProcess">
              <a:avLst/>
            </a:prstGeom>
            <a:noFill/>
            <a:ln w="38100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个从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1804" name="直接连接符 43"/>
          <p:cNvCxnSpPr>
            <a:cxnSpLocks noChangeShapeType="1"/>
            <a:stCxn id="161800" idx="2"/>
          </p:cNvCxnSpPr>
          <p:nvPr/>
        </p:nvCxnSpPr>
        <p:spPr bwMode="auto">
          <a:xfrm rot="5400000" flipH="1">
            <a:off x="-9524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805" name="直接连接符 46"/>
          <p:cNvCxnSpPr>
            <a:cxnSpLocks noChangeShapeType="1"/>
          </p:cNvCxnSpPr>
          <p:nvPr/>
        </p:nvCxnSpPr>
        <p:spPr bwMode="auto">
          <a:xfrm rot="5400000" flipH="1">
            <a:off x="5848351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806" name="直接连接符 47"/>
          <p:cNvCxnSpPr>
            <a:cxnSpLocks noChangeShapeType="1"/>
          </p:cNvCxnSpPr>
          <p:nvPr/>
        </p:nvCxnSpPr>
        <p:spPr bwMode="auto">
          <a:xfrm rot="5400000" flipH="1">
            <a:off x="2924176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和尚的做法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03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4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函数</a:t>
            </a:r>
            <a:r>
              <a:rPr lang="zh-CN" altLang="en-US" sz="4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的嵌套调用</a:t>
            </a:r>
            <a:endParaRPr lang="zh-CN" altLang="en-US" sz="4000" b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函数的定义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都是互相平行、独立的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中不能进行函数的嵌套定义(在定义一个函数时，在其内部再定义另一个函数)；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中可进行函数的嵌套调用，即在调用一个函数的过程中，又调用另一个函数。如图：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219200" y="3352800"/>
            <a:ext cx="6705600" cy="3200400"/>
            <a:chOff x="624" y="1968"/>
            <a:chExt cx="4224" cy="201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72" y="1968"/>
              <a:ext cx="912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main</a:t>
              </a:r>
              <a:r>
                <a:rPr kumimoji="1" lang="zh-CN" altLang="en-US" sz="2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函数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304" y="1968"/>
              <a:ext cx="912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函数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936" y="1968"/>
              <a:ext cx="912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函数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1008" cy="4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调用</a:t>
              </a:r>
              <a:r>
                <a:rPr kumimoji="1"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函数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256" y="2784"/>
              <a:ext cx="1008" cy="4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调用</a:t>
              </a:r>
              <a:r>
                <a:rPr kumimoji="1"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函数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672" y="3696"/>
              <a:ext cx="864" cy="288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结束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104" y="2256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 flipV="1">
              <a:off x="1488" y="3120"/>
              <a:ext cx="115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1488" y="2256"/>
              <a:ext cx="115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264" y="3120"/>
              <a:ext cx="96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3216" y="2208"/>
              <a:ext cx="1056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368" y="2256"/>
              <a:ext cx="0" cy="14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736" y="326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736" y="230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104" y="3216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816" y="3312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9</a:t>
              </a:r>
              <a:endParaRPr kumimoji="1"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816" y="2352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1</a:t>
              </a:r>
              <a:endParaRPr kumimoji="1"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92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8</a:t>
              </a:r>
              <a:endParaRPr kumimoji="1"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824" y="2352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2</a:t>
              </a:r>
              <a:endParaRPr kumimoji="1"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736" y="2400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3</a:t>
              </a:r>
              <a:endParaRPr kumimoji="1"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736" y="3360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7</a:t>
              </a:r>
              <a:endParaRPr kumimoji="1"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552" y="3360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6</a:t>
              </a:r>
              <a:endParaRPr kumimoji="1"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456" y="2304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4</a:t>
              </a:r>
              <a:endParaRPr kumimoji="1"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416" y="2832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5</a:t>
              </a:r>
              <a:endParaRPr kumimoji="1"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8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818" name="直接连接符 5"/>
          <p:cNvCxnSpPr>
            <a:cxnSpLocks noChangeShapeType="1"/>
          </p:cNvCxnSpPr>
          <p:nvPr/>
        </p:nvCxnSpPr>
        <p:spPr bwMode="auto">
          <a:xfrm>
            <a:off x="285750" y="5548313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62820" name="直接连接符 21"/>
          <p:cNvCxnSpPr>
            <a:cxnSpLocks noChangeShapeType="1"/>
          </p:cNvCxnSpPr>
          <p:nvPr/>
        </p:nvCxnSpPr>
        <p:spPr bwMode="auto">
          <a:xfrm>
            <a:off x="3197225" y="5548313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62822" name="直接连接符 24"/>
          <p:cNvCxnSpPr>
            <a:cxnSpLocks noChangeShapeType="1"/>
          </p:cNvCxnSpPr>
          <p:nvPr/>
        </p:nvCxnSpPr>
        <p:spPr bwMode="auto">
          <a:xfrm>
            <a:off x="6107113" y="5548313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62824" name="流程图: 过程 16"/>
          <p:cNvSpPr>
            <a:spLocks noChangeArrowheads="1"/>
          </p:cNvSpPr>
          <p:nvPr/>
        </p:nvSpPr>
        <p:spPr bwMode="auto">
          <a:xfrm>
            <a:off x="571500" y="5072063"/>
            <a:ext cx="2200275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流程图: 过程 31"/>
          <p:cNvSpPr>
            <a:spLocks noChangeArrowheads="1"/>
          </p:cNvSpPr>
          <p:nvPr/>
        </p:nvSpPr>
        <p:spPr bwMode="auto">
          <a:xfrm>
            <a:off x="3668713" y="5072063"/>
            <a:ext cx="1833562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2826" name="组合 17"/>
          <p:cNvGrpSpPr>
            <a:grpSpLocks/>
          </p:cNvGrpSpPr>
          <p:nvPr/>
        </p:nvGrpSpPr>
        <p:grpSpPr bwMode="auto">
          <a:xfrm>
            <a:off x="6786563" y="3348038"/>
            <a:ext cx="1466850" cy="2203450"/>
            <a:chOff x="907338" y="2390050"/>
            <a:chExt cx="1467144" cy="2202052"/>
          </a:xfrm>
        </p:grpSpPr>
        <p:sp>
          <p:nvSpPr>
            <p:cNvPr id="162833" name="流程图: 过程 32"/>
            <p:cNvSpPr>
              <a:spLocks noChangeArrowheads="1"/>
            </p:cNvSpPr>
            <p:nvPr/>
          </p:nvSpPr>
          <p:spPr bwMode="auto">
            <a:xfrm>
              <a:off x="907338" y="3343796"/>
              <a:ext cx="1467144" cy="1248306"/>
            </a:xfrm>
            <a:prstGeom prst="flowChartProcess">
              <a:avLst/>
            </a:prstGeom>
            <a:noFill/>
            <a:ln w="38100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324000" bIns="108000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2834" name="流程图: 过程 33"/>
            <p:cNvSpPr>
              <a:spLocks noChangeArrowheads="1"/>
            </p:cNvSpPr>
            <p:nvPr/>
          </p:nvSpPr>
          <p:spPr bwMode="auto">
            <a:xfrm>
              <a:off x="1081135" y="2866303"/>
              <a:ext cx="1100359" cy="476253"/>
            </a:xfrm>
            <a:prstGeom prst="flowChartProcess">
              <a:avLst/>
            </a:prstGeom>
            <a:noFill/>
            <a:ln w="38100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2835" name="流程图: 过程 34"/>
            <p:cNvSpPr>
              <a:spLocks noChangeArrowheads="1"/>
            </p:cNvSpPr>
            <p:nvPr/>
          </p:nvSpPr>
          <p:spPr bwMode="auto">
            <a:xfrm>
              <a:off x="1264528" y="2390050"/>
              <a:ext cx="733573" cy="476253"/>
            </a:xfrm>
            <a:prstGeom prst="flowChartProcess">
              <a:avLst/>
            </a:prstGeom>
            <a:noFill/>
            <a:ln w="38100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个从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2828" name="直接连接符 43"/>
          <p:cNvCxnSpPr>
            <a:cxnSpLocks noChangeShapeType="1"/>
            <a:stCxn id="162824" idx="2"/>
          </p:cNvCxnSpPr>
          <p:nvPr/>
        </p:nvCxnSpPr>
        <p:spPr bwMode="auto">
          <a:xfrm rot="5400000" flipH="1">
            <a:off x="-9524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829" name="直接连接符 46"/>
          <p:cNvCxnSpPr>
            <a:cxnSpLocks noChangeShapeType="1"/>
          </p:cNvCxnSpPr>
          <p:nvPr/>
        </p:nvCxnSpPr>
        <p:spPr bwMode="auto">
          <a:xfrm rot="5400000" flipH="1">
            <a:off x="5848351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830" name="直接连接符 47"/>
          <p:cNvCxnSpPr>
            <a:cxnSpLocks noChangeShapeType="1"/>
          </p:cNvCxnSpPr>
          <p:nvPr/>
        </p:nvCxnSpPr>
        <p:spPr bwMode="auto">
          <a:xfrm rot="5400000" flipH="1">
            <a:off x="2924176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和尚的做法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90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42" name="直接连接符 5"/>
          <p:cNvCxnSpPr>
            <a:cxnSpLocks noChangeShapeType="1"/>
          </p:cNvCxnSpPr>
          <p:nvPr/>
        </p:nvCxnSpPr>
        <p:spPr bwMode="auto">
          <a:xfrm>
            <a:off x="285750" y="5548313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63844" name="直接连接符 21"/>
          <p:cNvCxnSpPr>
            <a:cxnSpLocks noChangeShapeType="1"/>
          </p:cNvCxnSpPr>
          <p:nvPr/>
        </p:nvCxnSpPr>
        <p:spPr bwMode="auto">
          <a:xfrm>
            <a:off x="3197225" y="5548313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63846" name="直接连接符 24"/>
          <p:cNvCxnSpPr>
            <a:cxnSpLocks noChangeShapeType="1"/>
          </p:cNvCxnSpPr>
          <p:nvPr/>
        </p:nvCxnSpPr>
        <p:spPr bwMode="auto">
          <a:xfrm>
            <a:off x="6107113" y="5548313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63848" name="流程图: 过程 16"/>
          <p:cNvSpPr>
            <a:spLocks noChangeArrowheads="1"/>
          </p:cNvSpPr>
          <p:nvPr/>
        </p:nvSpPr>
        <p:spPr bwMode="auto">
          <a:xfrm>
            <a:off x="571500" y="5072063"/>
            <a:ext cx="2200275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49" name="流程图: 过程 31"/>
          <p:cNvSpPr>
            <a:spLocks noChangeArrowheads="1"/>
          </p:cNvSpPr>
          <p:nvPr/>
        </p:nvSpPr>
        <p:spPr bwMode="auto">
          <a:xfrm>
            <a:off x="3668713" y="5072063"/>
            <a:ext cx="1833562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3850" name="组合 17"/>
          <p:cNvGrpSpPr>
            <a:grpSpLocks/>
          </p:cNvGrpSpPr>
          <p:nvPr/>
        </p:nvGrpSpPr>
        <p:grpSpPr bwMode="auto">
          <a:xfrm>
            <a:off x="6786563" y="3348038"/>
            <a:ext cx="1466850" cy="2203450"/>
            <a:chOff x="907338" y="2390050"/>
            <a:chExt cx="1467144" cy="2202052"/>
          </a:xfrm>
        </p:grpSpPr>
        <p:sp>
          <p:nvSpPr>
            <p:cNvPr id="163857" name="流程图: 过程 32"/>
            <p:cNvSpPr>
              <a:spLocks noChangeArrowheads="1"/>
            </p:cNvSpPr>
            <p:nvPr/>
          </p:nvSpPr>
          <p:spPr bwMode="auto">
            <a:xfrm>
              <a:off x="907338" y="3343796"/>
              <a:ext cx="1467144" cy="1248306"/>
            </a:xfrm>
            <a:prstGeom prst="flowChartProcess">
              <a:avLst/>
            </a:prstGeom>
            <a:noFill/>
            <a:ln w="38100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324000" bIns="108000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3858" name="流程图: 过程 33"/>
            <p:cNvSpPr>
              <a:spLocks noChangeArrowheads="1"/>
            </p:cNvSpPr>
            <p:nvPr/>
          </p:nvSpPr>
          <p:spPr bwMode="auto">
            <a:xfrm>
              <a:off x="1081135" y="2866303"/>
              <a:ext cx="1100359" cy="476253"/>
            </a:xfrm>
            <a:prstGeom prst="flowChartProcess">
              <a:avLst/>
            </a:prstGeom>
            <a:noFill/>
            <a:ln w="38100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859" name="流程图: 过程 34"/>
            <p:cNvSpPr>
              <a:spLocks noChangeArrowheads="1"/>
            </p:cNvSpPr>
            <p:nvPr/>
          </p:nvSpPr>
          <p:spPr bwMode="auto">
            <a:xfrm>
              <a:off x="1264528" y="2390050"/>
              <a:ext cx="733573" cy="476253"/>
            </a:xfrm>
            <a:prstGeom prst="flowChartProcess">
              <a:avLst/>
            </a:prstGeom>
            <a:noFill/>
            <a:ln w="38100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5929313" y="1500188"/>
            <a:ext cx="3000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62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个从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3852" name="直接连接符 43"/>
          <p:cNvCxnSpPr>
            <a:cxnSpLocks noChangeShapeType="1"/>
            <a:stCxn id="163848" idx="2"/>
          </p:cNvCxnSpPr>
          <p:nvPr/>
        </p:nvCxnSpPr>
        <p:spPr bwMode="auto">
          <a:xfrm rot="5400000" flipH="1">
            <a:off x="-9524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53" name="直接连接符 46"/>
          <p:cNvCxnSpPr>
            <a:cxnSpLocks noChangeShapeType="1"/>
          </p:cNvCxnSpPr>
          <p:nvPr/>
        </p:nvCxnSpPr>
        <p:spPr bwMode="auto">
          <a:xfrm rot="5400000" flipH="1">
            <a:off x="5848351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54" name="直接连接符 47"/>
          <p:cNvCxnSpPr>
            <a:cxnSpLocks noChangeShapeType="1"/>
          </p:cNvCxnSpPr>
          <p:nvPr/>
        </p:nvCxnSpPr>
        <p:spPr bwMode="auto">
          <a:xfrm rot="5400000" flipH="1">
            <a:off x="2924176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和尚的做法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78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866" name="直接连接符 5"/>
          <p:cNvCxnSpPr>
            <a:cxnSpLocks noChangeShapeType="1"/>
          </p:cNvCxnSpPr>
          <p:nvPr/>
        </p:nvCxnSpPr>
        <p:spPr bwMode="auto">
          <a:xfrm>
            <a:off x="285750" y="5548313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64868" name="直接连接符 21"/>
          <p:cNvCxnSpPr>
            <a:cxnSpLocks noChangeShapeType="1"/>
          </p:cNvCxnSpPr>
          <p:nvPr/>
        </p:nvCxnSpPr>
        <p:spPr bwMode="auto">
          <a:xfrm>
            <a:off x="3197225" y="5548313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64870" name="直接连接符 24"/>
          <p:cNvCxnSpPr>
            <a:cxnSpLocks noChangeShapeType="1"/>
          </p:cNvCxnSpPr>
          <p:nvPr/>
        </p:nvCxnSpPr>
        <p:spPr bwMode="auto">
          <a:xfrm>
            <a:off x="6107113" y="5548313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64872" name="流程图: 过程 16"/>
          <p:cNvSpPr>
            <a:spLocks noChangeArrowheads="1"/>
          </p:cNvSpPr>
          <p:nvPr/>
        </p:nvSpPr>
        <p:spPr bwMode="auto">
          <a:xfrm>
            <a:off x="571500" y="5072063"/>
            <a:ext cx="2200275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873" name="流程图: 过程 31"/>
          <p:cNvSpPr>
            <a:spLocks noChangeArrowheads="1"/>
          </p:cNvSpPr>
          <p:nvPr/>
        </p:nvSpPr>
        <p:spPr bwMode="auto">
          <a:xfrm>
            <a:off x="3668713" y="5072063"/>
            <a:ext cx="1833562" cy="476250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3857625" y="2857500"/>
            <a:ext cx="1466850" cy="2201863"/>
            <a:chOff x="907338" y="2390050"/>
            <a:chExt cx="1467144" cy="2202052"/>
          </a:xfrm>
        </p:grpSpPr>
        <p:sp>
          <p:nvSpPr>
            <p:cNvPr id="164881" name="流程图: 过程 32"/>
            <p:cNvSpPr>
              <a:spLocks noChangeArrowheads="1"/>
            </p:cNvSpPr>
            <p:nvPr/>
          </p:nvSpPr>
          <p:spPr bwMode="auto">
            <a:xfrm>
              <a:off x="907338" y="3343796"/>
              <a:ext cx="1467144" cy="1248306"/>
            </a:xfrm>
            <a:prstGeom prst="flowChartProcess">
              <a:avLst/>
            </a:prstGeom>
            <a:noFill/>
            <a:ln w="38100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324000" bIns="108000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882" name="流程图: 过程 33"/>
            <p:cNvSpPr>
              <a:spLocks noChangeArrowheads="1"/>
            </p:cNvSpPr>
            <p:nvPr/>
          </p:nvSpPr>
          <p:spPr bwMode="auto">
            <a:xfrm>
              <a:off x="1081135" y="2866303"/>
              <a:ext cx="1100359" cy="476253"/>
            </a:xfrm>
            <a:prstGeom prst="flowChartProcess">
              <a:avLst/>
            </a:prstGeom>
            <a:noFill/>
            <a:ln w="38100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883" name="流程图: 过程 34"/>
            <p:cNvSpPr>
              <a:spLocks noChangeArrowheads="1"/>
            </p:cNvSpPr>
            <p:nvPr/>
          </p:nvSpPr>
          <p:spPr bwMode="auto">
            <a:xfrm>
              <a:off x="1264528" y="2390050"/>
              <a:ext cx="733573" cy="476253"/>
            </a:xfrm>
            <a:prstGeom prst="flowChartProcess">
              <a:avLst/>
            </a:prstGeom>
            <a:noFill/>
            <a:ln w="38100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5929313" y="1500188"/>
            <a:ext cx="3000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62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个从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4876" name="直接连接符 43"/>
          <p:cNvCxnSpPr>
            <a:cxnSpLocks noChangeShapeType="1"/>
            <a:stCxn id="164872" idx="2"/>
          </p:cNvCxnSpPr>
          <p:nvPr/>
        </p:nvCxnSpPr>
        <p:spPr bwMode="auto">
          <a:xfrm rot="5400000" flipH="1">
            <a:off x="-9524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77" name="直接连接符 46"/>
          <p:cNvCxnSpPr>
            <a:cxnSpLocks noChangeShapeType="1"/>
          </p:cNvCxnSpPr>
          <p:nvPr/>
        </p:nvCxnSpPr>
        <p:spPr bwMode="auto">
          <a:xfrm rot="5400000" flipH="1">
            <a:off x="5848351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78" name="直接连接符 47"/>
          <p:cNvCxnSpPr>
            <a:cxnSpLocks noChangeShapeType="1"/>
          </p:cNvCxnSpPr>
          <p:nvPr/>
        </p:nvCxnSpPr>
        <p:spPr bwMode="auto">
          <a:xfrm rot="5400000" flipH="1">
            <a:off x="2924176" y="3867150"/>
            <a:ext cx="3333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和尚的做法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641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52400" y="714375"/>
            <a:ext cx="8534400" cy="5810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内容占位符 2"/>
          <p:cNvSpPr txBox="1">
            <a:spLocks/>
          </p:cNvSpPr>
          <p:nvPr/>
        </p:nvSpPr>
        <p:spPr bwMode="auto">
          <a:xfrm>
            <a:off x="2214563" y="714375"/>
            <a:ext cx="4500562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个和尚的做法</a:t>
            </a:r>
            <a:endParaRPr lang="en-US" altLang="zh-CN" sz="3200" b="1" kern="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zh-CN" altLang="en-US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个和尚的做法</a:t>
            </a: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zh-CN" altLang="en-US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个和尚的做法</a:t>
            </a: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zh-CN" altLang="en-US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个和尚的做法</a:t>
            </a: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zh-CN" altLang="en-US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个和尚的做法</a:t>
            </a:r>
          </a:p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zh-CN" altLang="en-US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63</a:t>
            </a:r>
            <a:r>
              <a:rPr lang="zh-CN" altLang="en-US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个和尚的做法</a:t>
            </a:r>
          </a:p>
          <a:p>
            <a:pPr marL="342900" indent="-342900" algn="ctr" eaLnBrk="0" hangingPunct="0">
              <a:defRPr/>
            </a:pPr>
            <a:r>
              <a:rPr lang="zh-CN" altLang="en-US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64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3200" b="1" kern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和尚的做法</a:t>
            </a:r>
          </a:p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3200" b="1" kern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6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30457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各类和尚任务分析</a:t>
            </a:r>
            <a:endParaRPr lang="zh-CN" altLang="en-US" sz="4000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61193"/>
              </p:ext>
            </p:extLst>
          </p:nvPr>
        </p:nvGraphicFramePr>
        <p:xfrm>
          <a:off x="152400" y="1295400"/>
          <a:ext cx="8777288" cy="487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545">
                  <a:extLst>
                    <a:ext uri="{9D8B030D-6E8A-4147-A177-3AD203B41FA5}">
                      <a16:colId xmlns:a16="http://schemas.microsoft.com/office/drawing/2014/main" val="2868375107"/>
                    </a:ext>
                  </a:extLst>
                </a:gridCol>
                <a:gridCol w="2279614">
                  <a:extLst>
                    <a:ext uri="{9D8B030D-6E8A-4147-A177-3AD203B41FA5}">
                      <a16:colId xmlns:a16="http://schemas.microsoft.com/office/drawing/2014/main" val="1571798255"/>
                    </a:ext>
                  </a:extLst>
                </a:gridCol>
                <a:gridCol w="3101515">
                  <a:extLst>
                    <a:ext uri="{9D8B030D-6E8A-4147-A177-3AD203B41FA5}">
                      <a16:colId xmlns:a16="http://schemas.microsoft.com/office/drawing/2014/main" val="804991528"/>
                    </a:ext>
                  </a:extLst>
                </a:gridCol>
                <a:gridCol w="2279614">
                  <a:extLst>
                    <a:ext uri="{9D8B030D-6E8A-4147-A177-3AD203B41FA5}">
                      <a16:colId xmlns:a16="http://schemas.microsoft.com/office/drawing/2014/main" val="3450342702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和尚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需要处理</a:t>
                      </a:r>
                      <a:r>
                        <a:rPr lang="zh-CN" altLang="en-US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的金盘</a:t>
                      </a:r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数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支使后继者搬运</a:t>
                      </a:r>
                      <a:r>
                        <a:rPr lang="zh-CN" altLang="en-US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的金盘</a:t>
                      </a:r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数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自己搬运</a:t>
                      </a:r>
                      <a:r>
                        <a:rPr lang="zh-CN" altLang="en-US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的金盘</a:t>
                      </a:r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数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54213556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64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6895890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33552289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7012412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4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60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76852356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60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59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6628834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59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58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6655514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7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58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57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4550491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8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57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56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9089714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9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56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55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2064156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……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……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……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……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12503896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60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4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0911456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4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6113098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9232989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84109174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64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0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1 </a:t>
                      </a:r>
                      <a:endParaRPr lang="en-US" altLang="zh-CN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31506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7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30457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各类和尚任务分析</a:t>
            </a:r>
            <a:endParaRPr lang="zh-CN" altLang="en-US" sz="4000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37953"/>
              </p:ext>
            </p:extLst>
          </p:nvPr>
        </p:nvGraphicFramePr>
        <p:xfrm>
          <a:off x="152400" y="1752600"/>
          <a:ext cx="8812456" cy="3604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000">
                  <a:extLst>
                    <a:ext uri="{9D8B030D-6E8A-4147-A177-3AD203B41FA5}">
                      <a16:colId xmlns:a16="http://schemas.microsoft.com/office/drawing/2014/main" val="2437474650"/>
                    </a:ext>
                  </a:extLst>
                </a:gridCol>
                <a:gridCol w="565230">
                  <a:extLst>
                    <a:ext uri="{9D8B030D-6E8A-4147-A177-3AD203B41FA5}">
                      <a16:colId xmlns:a16="http://schemas.microsoft.com/office/drawing/2014/main" val="769571534"/>
                    </a:ext>
                  </a:extLst>
                </a:gridCol>
                <a:gridCol w="1194692">
                  <a:extLst>
                    <a:ext uri="{9D8B030D-6E8A-4147-A177-3AD203B41FA5}">
                      <a16:colId xmlns:a16="http://schemas.microsoft.com/office/drawing/2014/main" val="1347407362"/>
                    </a:ext>
                  </a:extLst>
                </a:gridCol>
                <a:gridCol w="565230">
                  <a:extLst>
                    <a:ext uri="{9D8B030D-6E8A-4147-A177-3AD203B41FA5}">
                      <a16:colId xmlns:a16="http://schemas.microsoft.com/office/drawing/2014/main" val="3387737256"/>
                    </a:ext>
                  </a:extLst>
                </a:gridCol>
                <a:gridCol w="1785615">
                  <a:extLst>
                    <a:ext uri="{9D8B030D-6E8A-4147-A177-3AD203B41FA5}">
                      <a16:colId xmlns:a16="http://schemas.microsoft.com/office/drawing/2014/main" val="2767009395"/>
                    </a:ext>
                  </a:extLst>
                </a:gridCol>
                <a:gridCol w="565230">
                  <a:extLst>
                    <a:ext uri="{9D8B030D-6E8A-4147-A177-3AD203B41FA5}">
                      <a16:colId xmlns:a16="http://schemas.microsoft.com/office/drawing/2014/main" val="2112697392"/>
                    </a:ext>
                  </a:extLst>
                </a:gridCol>
                <a:gridCol w="1194692">
                  <a:extLst>
                    <a:ext uri="{9D8B030D-6E8A-4147-A177-3AD203B41FA5}">
                      <a16:colId xmlns:a16="http://schemas.microsoft.com/office/drawing/2014/main" val="4028627832"/>
                    </a:ext>
                  </a:extLst>
                </a:gridCol>
                <a:gridCol w="565230">
                  <a:extLst>
                    <a:ext uri="{9D8B030D-6E8A-4147-A177-3AD203B41FA5}">
                      <a16:colId xmlns:a16="http://schemas.microsoft.com/office/drawing/2014/main" val="3647130316"/>
                    </a:ext>
                  </a:extLst>
                </a:gridCol>
                <a:gridCol w="1875537">
                  <a:extLst>
                    <a:ext uri="{9D8B030D-6E8A-4147-A177-3AD203B41FA5}">
                      <a16:colId xmlns:a16="http://schemas.microsoft.com/office/drawing/2014/main" val="172243213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和尚编码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负责</a:t>
                      </a:r>
                      <a:r>
                        <a:rPr lang="zh-CN" altLang="en-US" sz="16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处理金盘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zh-CN" altLang="en-US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次派后继者</a:t>
                      </a:r>
                      <a:r>
                        <a:rPr lang="zh-CN" altLang="en-US" sz="16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搬运金盘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自己</a:t>
                      </a:r>
                      <a:r>
                        <a:rPr lang="zh-CN" altLang="en-US" sz="16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搬运金盘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zh-CN" altLang="en-US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次派后继者</a:t>
                      </a:r>
                      <a:r>
                        <a:rPr lang="zh-CN" altLang="en-US" sz="16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搬运金盘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92228"/>
                  </a:ext>
                </a:extLst>
              </a:tr>
              <a:tr h="3733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个数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起始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-&gt;</a:t>
                      </a:r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终止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个数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起始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-&gt;</a:t>
                      </a:r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终止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个数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起始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-&gt;</a:t>
                      </a:r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终止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个数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起始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-&gt;</a:t>
                      </a:r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终止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418297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64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63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A-&gt;B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63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B-&gt;C</a:t>
                      </a:r>
                      <a:endParaRPr 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192833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63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A-&gt;B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62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A-&gt;B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62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C-&gt;B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100786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63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62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B-&gt;A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62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241307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62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A-&gt;B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647743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62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C-&gt;B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C-&gt;A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C-&gt;B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A-&gt;B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98931598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 </a:t>
                      </a:r>
                      <a:endParaRPr lang="en-US" altLang="zh-CN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62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B-&gt;A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B-&gt;A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C-&gt;A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098888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62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A-&gt;B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1531899"/>
                  </a:ext>
                </a:extLst>
              </a:tr>
              <a:tr h="37338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……</a:t>
                      </a:r>
                      <a:endParaRPr lang="en-US" altLang="zh-CN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80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00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30457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各类和尚任务类别不同</a:t>
            </a:r>
            <a:endParaRPr lang="zh-CN" altLang="en-US" sz="4000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94857"/>
              </p:ext>
            </p:extLst>
          </p:nvPr>
        </p:nvGraphicFramePr>
        <p:xfrm>
          <a:off x="305436" y="1258613"/>
          <a:ext cx="8180143" cy="5213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345">
                  <a:extLst>
                    <a:ext uri="{9D8B030D-6E8A-4147-A177-3AD203B41FA5}">
                      <a16:colId xmlns:a16="http://schemas.microsoft.com/office/drawing/2014/main" val="1875645349"/>
                    </a:ext>
                  </a:extLst>
                </a:gridCol>
                <a:gridCol w="2763069">
                  <a:extLst>
                    <a:ext uri="{9D8B030D-6E8A-4147-A177-3AD203B41FA5}">
                      <a16:colId xmlns:a16="http://schemas.microsoft.com/office/drawing/2014/main" val="59619531"/>
                    </a:ext>
                  </a:extLst>
                </a:gridCol>
                <a:gridCol w="2017768">
                  <a:extLst>
                    <a:ext uri="{9D8B030D-6E8A-4147-A177-3AD203B41FA5}">
                      <a16:colId xmlns:a16="http://schemas.microsoft.com/office/drawing/2014/main" val="54995162"/>
                    </a:ext>
                  </a:extLst>
                </a:gridCol>
                <a:gridCol w="1526961">
                  <a:extLst>
                    <a:ext uri="{9D8B030D-6E8A-4147-A177-3AD203B41FA5}">
                      <a16:colId xmlns:a16="http://schemas.microsoft.com/office/drawing/2014/main" val="3410466588"/>
                    </a:ext>
                  </a:extLst>
                </a:gridCol>
              </a:tblGrid>
              <a:tr h="3272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和尚编码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负责</a:t>
                      </a:r>
                      <a:r>
                        <a:rPr lang="zh-CN" altLang="en-US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处理金盘</a:t>
                      </a:r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个数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搬运金盘</a:t>
                      </a:r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个数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搬运次数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8487051"/>
                  </a:ext>
                </a:extLst>
              </a:tr>
              <a:tr h="3272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64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pow(2,0)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49614979"/>
                  </a:ext>
                </a:extLst>
              </a:tr>
              <a:tr h="3272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pow(2,1)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01086028"/>
                  </a:ext>
                </a:extLst>
              </a:tr>
              <a:tr h="3272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pow(2,2)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7517315"/>
                  </a:ext>
                </a:extLst>
              </a:tr>
              <a:tr h="3272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4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pow(2,3)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8964786"/>
                  </a:ext>
                </a:extLst>
              </a:tr>
              <a:tr h="3272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60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pow(2,4)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5309149"/>
                  </a:ext>
                </a:extLst>
              </a:tr>
              <a:tr h="3272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59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pow(2,5)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8608559"/>
                  </a:ext>
                </a:extLst>
              </a:tr>
              <a:tr h="3272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7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58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pow(2,6)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13882"/>
                  </a:ext>
                </a:extLst>
              </a:tr>
              <a:tr h="3272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8 </a:t>
                      </a:r>
                      <a:endParaRPr lang="en-US" altLang="zh-CN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57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pow(2,7)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3407797"/>
                  </a:ext>
                </a:extLst>
              </a:tr>
              <a:tr h="3272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9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56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pow(2,8)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1831356"/>
                  </a:ext>
                </a:extLst>
              </a:tr>
              <a:tr h="3272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10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55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pow(2,9)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5692566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……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……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……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……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28109270"/>
                  </a:ext>
                </a:extLst>
              </a:tr>
              <a:tr h="3272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4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pow(2,60)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7896302"/>
                  </a:ext>
                </a:extLst>
              </a:tr>
              <a:tr h="3272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pow(2,61)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58185056"/>
                  </a:ext>
                </a:extLst>
              </a:tr>
              <a:tr h="3272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pow(2,62)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0766913"/>
                  </a:ext>
                </a:extLst>
              </a:tr>
              <a:tr h="3272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64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pow(2,63)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349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00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30457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对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个金盘的处理</a:t>
            </a:r>
            <a:endParaRPr lang="zh-CN" altLang="en-US" sz="4000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42721"/>
              </p:ext>
            </p:extLst>
          </p:nvPr>
        </p:nvGraphicFramePr>
        <p:xfrm>
          <a:off x="76196" y="1143000"/>
          <a:ext cx="8888660" cy="28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195">
                  <a:extLst>
                    <a:ext uri="{9D8B030D-6E8A-4147-A177-3AD203B41FA5}">
                      <a16:colId xmlns:a16="http://schemas.microsoft.com/office/drawing/2014/main" val="1094359673"/>
                    </a:ext>
                  </a:extLst>
                </a:gridCol>
                <a:gridCol w="540195">
                  <a:extLst>
                    <a:ext uri="{9D8B030D-6E8A-4147-A177-3AD203B41FA5}">
                      <a16:colId xmlns:a16="http://schemas.microsoft.com/office/drawing/2014/main" val="3699085026"/>
                    </a:ext>
                  </a:extLst>
                </a:gridCol>
                <a:gridCol w="1141775">
                  <a:extLst>
                    <a:ext uri="{9D8B030D-6E8A-4147-A177-3AD203B41FA5}">
                      <a16:colId xmlns:a16="http://schemas.microsoft.com/office/drawing/2014/main" val="3266907190"/>
                    </a:ext>
                  </a:extLst>
                </a:gridCol>
                <a:gridCol w="540195">
                  <a:extLst>
                    <a:ext uri="{9D8B030D-6E8A-4147-A177-3AD203B41FA5}">
                      <a16:colId xmlns:a16="http://schemas.microsoft.com/office/drawing/2014/main" val="4090948645"/>
                    </a:ext>
                  </a:extLst>
                </a:gridCol>
                <a:gridCol w="540195">
                  <a:extLst>
                    <a:ext uri="{9D8B030D-6E8A-4147-A177-3AD203B41FA5}">
                      <a16:colId xmlns:a16="http://schemas.microsoft.com/office/drawing/2014/main" val="2266451321"/>
                    </a:ext>
                  </a:extLst>
                </a:gridCol>
                <a:gridCol w="1141775">
                  <a:extLst>
                    <a:ext uri="{9D8B030D-6E8A-4147-A177-3AD203B41FA5}">
                      <a16:colId xmlns:a16="http://schemas.microsoft.com/office/drawing/2014/main" val="1143252665"/>
                    </a:ext>
                  </a:extLst>
                </a:gridCol>
                <a:gridCol w="540195">
                  <a:extLst>
                    <a:ext uri="{9D8B030D-6E8A-4147-A177-3AD203B41FA5}">
                      <a16:colId xmlns:a16="http://schemas.microsoft.com/office/drawing/2014/main" val="867603160"/>
                    </a:ext>
                  </a:extLst>
                </a:gridCol>
                <a:gridCol w="540195">
                  <a:extLst>
                    <a:ext uri="{9D8B030D-6E8A-4147-A177-3AD203B41FA5}">
                      <a16:colId xmlns:a16="http://schemas.microsoft.com/office/drawing/2014/main" val="2181532778"/>
                    </a:ext>
                  </a:extLst>
                </a:gridCol>
                <a:gridCol w="1141775">
                  <a:extLst>
                    <a:ext uri="{9D8B030D-6E8A-4147-A177-3AD203B41FA5}">
                      <a16:colId xmlns:a16="http://schemas.microsoft.com/office/drawing/2014/main" val="4227218393"/>
                    </a:ext>
                  </a:extLst>
                </a:gridCol>
                <a:gridCol w="540195">
                  <a:extLst>
                    <a:ext uri="{9D8B030D-6E8A-4147-A177-3AD203B41FA5}">
                      <a16:colId xmlns:a16="http://schemas.microsoft.com/office/drawing/2014/main" val="554546764"/>
                    </a:ext>
                  </a:extLst>
                </a:gridCol>
                <a:gridCol w="540195">
                  <a:extLst>
                    <a:ext uri="{9D8B030D-6E8A-4147-A177-3AD203B41FA5}">
                      <a16:colId xmlns:a16="http://schemas.microsoft.com/office/drawing/2014/main" val="425944457"/>
                    </a:ext>
                  </a:extLst>
                </a:gridCol>
                <a:gridCol w="1141775">
                  <a:extLst>
                    <a:ext uri="{9D8B030D-6E8A-4147-A177-3AD203B41FA5}">
                      <a16:colId xmlns:a16="http://schemas.microsoft.com/office/drawing/2014/main" val="458306271"/>
                    </a:ext>
                  </a:extLst>
                </a:gridCol>
              </a:tblGrid>
              <a:tr h="563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负责</a:t>
                      </a:r>
                      <a:r>
                        <a:rPr lang="zh-CN" altLang="en-US" sz="16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处理金盘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zh-CN" altLang="en-US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次派后继者</a:t>
                      </a:r>
                      <a:r>
                        <a:rPr lang="zh-CN" altLang="en-US" sz="16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搬运金盘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自己</a:t>
                      </a:r>
                      <a:r>
                        <a:rPr lang="zh-CN" altLang="en-US" sz="16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搬运金盘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zh-CN" altLang="en-US" sz="16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次派后继者</a:t>
                      </a:r>
                      <a:r>
                        <a:rPr lang="zh-CN" altLang="en-US" sz="16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搬运金盘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4101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和尚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个数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起始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-&gt;</a:t>
                      </a:r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终止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和尚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个数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起始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-&gt;</a:t>
                      </a:r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终止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和尚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个数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起始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-&gt;</a:t>
                      </a:r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终止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和尚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个数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起始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-&gt;</a:t>
                      </a:r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终止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835051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甲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乙</a:t>
                      </a:r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A-&gt;B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甲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乙</a:t>
                      </a:r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B-&gt;C</a:t>
                      </a:r>
                      <a:endParaRPr 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821849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乙</a:t>
                      </a:r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A-&gt;B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丙</a:t>
                      </a:r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乙</a:t>
                      </a:r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A-&gt;B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丙</a:t>
                      </a:r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C-&gt;B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616876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乙</a:t>
                      </a:r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丙</a:t>
                      </a:r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B-&gt;A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乙</a:t>
                      </a:r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B-&gt;C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丙</a:t>
                      </a:r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A-&gt;C</a:t>
                      </a:r>
                      <a:endParaRPr 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2890748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4419600"/>
            <a:ext cx="2209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丙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A-&gt;C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乙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A-&gt;B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丙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C-&gt;B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62200" y="4419600"/>
            <a:ext cx="2209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甲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A-&gt;C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95800" y="4419600"/>
            <a:ext cx="2209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丙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B-&gt;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乙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丙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04045"/>
              </p:ext>
            </p:extLst>
          </p:nvPr>
        </p:nvGraphicFramePr>
        <p:xfrm>
          <a:off x="6400800" y="4191000"/>
          <a:ext cx="2564056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3077">
                  <a:extLst>
                    <a:ext uri="{9D8B030D-6E8A-4147-A177-3AD203B41FA5}">
                      <a16:colId xmlns:a16="http://schemas.microsoft.com/office/drawing/2014/main" val="3717568897"/>
                    </a:ext>
                  </a:extLst>
                </a:gridCol>
                <a:gridCol w="1220979">
                  <a:extLst>
                    <a:ext uri="{9D8B030D-6E8A-4147-A177-3AD203B41FA5}">
                      <a16:colId xmlns:a16="http://schemas.microsoft.com/office/drawing/2014/main" val="371377456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搬运人</a:t>
                      </a:r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顺序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源</a:t>
                      </a:r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-&gt;</a:t>
                      </a:r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目标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266363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丙</a:t>
                      </a:r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1822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乙</a:t>
                      </a:r>
                      <a:r>
                        <a:rPr lang="en-US" altLang="zh-CN" sz="2000" u="none" strike="noStrike" dirty="0">
                          <a:effectLst/>
                        </a:rPr>
                        <a:t>1</a:t>
                      </a:r>
                      <a:endParaRPr lang="en-US" altLang="zh-CN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A-&gt;B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645954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丙</a:t>
                      </a:r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C-&gt;B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67204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甲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2604727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丙</a:t>
                      </a:r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B-&gt;A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49777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乙</a:t>
                      </a:r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45269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丙</a:t>
                      </a:r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7443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31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48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33400"/>
            <a:ext cx="8534400" cy="60960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Hanoi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塔：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</a:b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个金盘的处理过程</a:t>
            </a:r>
            <a:endParaRPr lang="zh-CN" altLang="en-US" sz="3600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980"/>
              </p:ext>
            </p:extLst>
          </p:nvPr>
        </p:nvGraphicFramePr>
        <p:xfrm>
          <a:off x="990600" y="1524000"/>
          <a:ext cx="3339428" cy="5266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9224">
                  <a:extLst>
                    <a:ext uri="{9D8B030D-6E8A-4147-A177-3AD203B41FA5}">
                      <a16:colId xmlns:a16="http://schemas.microsoft.com/office/drawing/2014/main" val="3717568897"/>
                    </a:ext>
                  </a:extLst>
                </a:gridCol>
                <a:gridCol w="1590204">
                  <a:extLst>
                    <a:ext uri="{9D8B030D-6E8A-4147-A177-3AD203B41FA5}">
                      <a16:colId xmlns:a16="http://schemas.microsoft.com/office/drawing/2014/main" val="371377456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zh-CN" alt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搬运人</a:t>
                      </a:r>
                      <a:r>
                        <a:rPr lang="en-US" altLang="zh-C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zh-CN" alt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顺序</a:t>
                      </a:r>
                      <a:endParaRPr lang="zh-CN" alt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zh-CN" alt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源</a:t>
                      </a:r>
                      <a:r>
                        <a:rPr lang="en-US" altLang="zh-C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-&gt;</a:t>
                      </a:r>
                      <a:r>
                        <a:rPr lang="zh-CN" alt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目标</a:t>
                      </a:r>
                      <a:endParaRPr lang="zh-CN" alt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266363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zh-CN" altLang="en-US" sz="2400" u="none" strike="noStrike">
                          <a:effectLst/>
                        </a:rPr>
                        <a:t>丙</a:t>
                      </a:r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en-US" sz="2400" u="none" strike="noStrike">
                          <a:effectLst/>
                        </a:rPr>
                        <a:t>A-&gt;C</a:t>
                      </a:r>
                      <a:endParaRPr lang="en-US" sz="2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1822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zh-CN" altLang="en-US" sz="2400" u="none" strike="noStrike" dirty="0">
                          <a:effectLst/>
                        </a:rPr>
                        <a:t>乙</a:t>
                      </a:r>
                      <a:r>
                        <a:rPr lang="en-US" altLang="zh-CN" sz="2400" u="none" strike="noStrike" dirty="0">
                          <a:effectLst/>
                        </a:rPr>
                        <a:t>1</a:t>
                      </a:r>
                      <a:endParaRPr lang="en-US" altLang="zh-CN" sz="2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en-US" sz="2400" u="none" strike="noStrike">
                          <a:effectLst/>
                        </a:rPr>
                        <a:t>A-&gt;B</a:t>
                      </a:r>
                      <a:endParaRPr lang="en-US" sz="2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645954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zh-CN" altLang="en-US" sz="2400" u="none" strike="noStrike">
                          <a:effectLst/>
                        </a:rPr>
                        <a:t>丙</a:t>
                      </a:r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en-US" sz="2400" u="none" strike="noStrike">
                          <a:effectLst/>
                        </a:rPr>
                        <a:t>C-&gt;B</a:t>
                      </a:r>
                      <a:endParaRPr lang="en-US" sz="2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67204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zh-CN" altLang="en-US" sz="2400" u="none" strike="noStrike">
                          <a:effectLst/>
                        </a:rPr>
                        <a:t>甲</a:t>
                      </a:r>
                      <a:endParaRPr lang="zh-CN" altLang="en-US" sz="2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en-US" sz="2400" u="none" strike="noStrike">
                          <a:effectLst/>
                        </a:rPr>
                        <a:t>A-&gt;C</a:t>
                      </a:r>
                      <a:endParaRPr lang="en-US" sz="2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2604727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zh-CN" altLang="en-US" sz="2400" u="none" strike="noStrike">
                          <a:effectLst/>
                        </a:rPr>
                        <a:t>丙</a:t>
                      </a:r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en-US" sz="2400" u="none" strike="noStrike">
                          <a:effectLst/>
                        </a:rPr>
                        <a:t>B-&gt;A</a:t>
                      </a:r>
                      <a:endParaRPr lang="en-US" sz="2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49777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zh-CN" altLang="en-US" sz="2400" u="none" strike="noStrike">
                          <a:effectLst/>
                        </a:rPr>
                        <a:t>乙</a:t>
                      </a:r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en-US" sz="2400" u="none" strike="noStrike">
                          <a:effectLst/>
                        </a:rPr>
                        <a:t>B-&gt;C</a:t>
                      </a:r>
                      <a:endParaRPr lang="en-US" sz="2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45269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zh-CN" altLang="en-US" sz="2400" u="none" strike="noStrike">
                          <a:effectLst/>
                        </a:rPr>
                        <a:t>丙</a:t>
                      </a:r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80000"/>
                        </a:lnSpc>
                      </a:pPr>
                      <a:r>
                        <a:rPr lang="en-US" sz="2400" u="none" strike="noStrike" dirty="0">
                          <a:effectLst/>
                        </a:rPr>
                        <a:t>A-&gt;C</a:t>
                      </a:r>
                      <a:endParaRPr lang="en-US" sz="2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7443133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98875"/>
              </p:ext>
            </p:extLst>
          </p:nvPr>
        </p:nvGraphicFramePr>
        <p:xfrm>
          <a:off x="5360743" y="152400"/>
          <a:ext cx="3707057" cy="662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3835">
                  <a:extLst>
                    <a:ext uri="{9D8B030D-6E8A-4147-A177-3AD203B41FA5}">
                      <a16:colId xmlns:a16="http://schemas.microsoft.com/office/drawing/2014/main" val="1967029341"/>
                    </a:ext>
                  </a:extLst>
                </a:gridCol>
                <a:gridCol w="963835">
                  <a:extLst>
                    <a:ext uri="{9D8B030D-6E8A-4147-A177-3AD203B41FA5}">
                      <a16:colId xmlns:a16="http://schemas.microsoft.com/office/drawing/2014/main" val="782527199"/>
                    </a:ext>
                  </a:extLst>
                </a:gridCol>
                <a:gridCol w="963835">
                  <a:extLst>
                    <a:ext uri="{9D8B030D-6E8A-4147-A177-3AD203B41FA5}">
                      <a16:colId xmlns:a16="http://schemas.microsoft.com/office/drawing/2014/main" val="3537207137"/>
                    </a:ext>
                  </a:extLst>
                </a:gridCol>
                <a:gridCol w="815552">
                  <a:extLst>
                    <a:ext uri="{9D8B030D-6E8A-4147-A177-3AD203B41FA5}">
                      <a16:colId xmlns:a16="http://schemas.microsoft.com/office/drawing/2014/main" val="306306209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银柱</a:t>
                      </a: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银柱</a:t>
                      </a: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银柱</a:t>
                      </a: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4050909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87000"/>
                        </a:lnSpc>
                      </a:pPr>
                      <a:r>
                        <a:rPr lang="zh-CN" alt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第</a:t>
                      </a:r>
                      <a:r>
                        <a:rPr lang="en-US" altLang="zh-CN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r>
                        <a:rPr lang="zh-CN" alt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次</a:t>
                      </a:r>
                      <a:endParaRPr lang="zh-CN" alt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204606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23046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2848051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87000"/>
                        </a:lnSpc>
                      </a:pPr>
                      <a:r>
                        <a:rPr lang="zh-CN" alt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第</a:t>
                      </a:r>
                      <a:r>
                        <a:rPr lang="en-US" altLang="zh-CN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r>
                        <a:rPr lang="zh-CN" alt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次</a:t>
                      </a:r>
                      <a:endParaRPr lang="zh-CN" alt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933133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5836297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0262180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87000"/>
                        </a:lnSpc>
                      </a:pPr>
                      <a:r>
                        <a:rPr lang="zh-CN" alt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第</a:t>
                      </a:r>
                      <a:r>
                        <a:rPr lang="en-US" altLang="zh-CN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r>
                        <a:rPr lang="zh-CN" alt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次</a:t>
                      </a:r>
                      <a:endParaRPr lang="zh-CN" alt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358307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047128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7764841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87000"/>
                        </a:lnSpc>
                      </a:pPr>
                      <a:r>
                        <a:rPr lang="zh-CN" alt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第</a:t>
                      </a:r>
                      <a:r>
                        <a:rPr lang="en-US" altLang="zh-CN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r>
                        <a:rPr lang="zh-CN" alt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次</a:t>
                      </a:r>
                      <a:endParaRPr lang="zh-CN" alt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5020047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84755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7073187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87000"/>
                        </a:lnSpc>
                      </a:pPr>
                      <a:r>
                        <a:rPr lang="zh-CN" alt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第</a:t>
                      </a:r>
                      <a:r>
                        <a:rPr lang="en-US" altLang="zh-CN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r>
                        <a:rPr lang="zh-CN" alt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次</a:t>
                      </a:r>
                      <a:endParaRPr lang="zh-CN" alt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443551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246616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91722964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87000"/>
                        </a:lnSpc>
                      </a:pPr>
                      <a:r>
                        <a:rPr lang="zh-CN" alt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第</a:t>
                      </a:r>
                      <a:r>
                        <a:rPr lang="en-US" altLang="zh-CN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5</a:t>
                      </a:r>
                      <a:r>
                        <a:rPr lang="zh-CN" alt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次</a:t>
                      </a:r>
                      <a:endParaRPr lang="zh-CN" alt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47947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235248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6169679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87000"/>
                        </a:lnSpc>
                      </a:pPr>
                      <a:r>
                        <a:rPr lang="zh-CN" alt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第</a:t>
                      </a:r>
                      <a:r>
                        <a:rPr lang="en-US" altLang="zh-CN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6</a:t>
                      </a:r>
                      <a:r>
                        <a:rPr lang="zh-CN" alt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次</a:t>
                      </a:r>
                      <a:endParaRPr lang="zh-CN" alt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0970224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2653547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3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23194292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结果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858847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>
                          <a:effectLst/>
                        </a:rPr>
                        <a:t>2 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060664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7000"/>
                        </a:lnSpc>
                      </a:pPr>
                      <a:r>
                        <a:rPr lang="en-US" altLang="zh-CN" sz="2000" u="none" strike="noStrike" dirty="0">
                          <a:effectLst/>
                        </a:rPr>
                        <a:t>3 </a:t>
                      </a:r>
                      <a:endParaRPr lang="en-US" altLang="zh-CN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3175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4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058" name="直接连接符 5"/>
          <p:cNvCxnSpPr>
            <a:cxnSpLocks noChangeShapeType="1"/>
          </p:cNvCxnSpPr>
          <p:nvPr/>
        </p:nvCxnSpPr>
        <p:spPr bwMode="auto">
          <a:xfrm>
            <a:off x="285750" y="4762500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3060" name="直接连接符 21"/>
          <p:cNvCxnSpPr>
            <a:cxnSpLocks noChangeShapeType="1"/>
          </p:cNvCxnSpPr>
          <p:nvPr/>
        </p:nvCxnSpPr>
        <p:spPr bwMode="auto">
          <a:xfrm>
            <a:off x="3197225" y="4762500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3062" name="直接连接符 24"/>
          <p:cNvCxnSpPr>
            <a:cxnSpLocks noChangeShapeType="1"/>
          </p:cNvCxnSpPr>
          <p:nvPr/>
        </p:nvCxnSpPr>
        <p:spPr bwMode="auto">
          <a:xfrm>
            <a:off x="6107113" y="4762500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73064" name="流程图: 过程 16"/>
          <p:cNvSpPr>
            <a:spLocks noChangeArrowheads="1"/>
          </p:cNvSpPr>
          <p:nvPr/>
        </p:nvSpPr>
        <p:spPr bwMode="auto"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65" name="流程图: 过程 31"/>
          <p:cNvSpPr>
            <a:spLocks noChangeArrowheads="1"/>
          </p:cNvSpPr>
          <p:nvPr/>
        </p:nvSpPr>
        <p:spPr bwMode="auto">
          <a:xfrm>
            <a:off x="714375" y="3722688"/>
            <a:ext cx="1833563" cy="476250"/>
          </a:xfrm>
          <a:prstGeom prst="flowChartProcess">
            <a:avLst/>
          </a:prstGeom>
          <a:solidFill>
            <a:srgbClr val="9D138D"/>
          </a:solidFill>
          <a:ln w="38100" algn="ctr">
            <a:solidFill>
              <a:srgbClr val="9D138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66" name="流程图: 过程 33"/>
          <p:cNvSpPr>
            <a:spLocks noChangeArrowheads="1"/>
          </p:cNvSpPr>
          <p:nvPr/>
        </p:nvSpPr>
        <p:spPr bwMode="auto">
          <a:xfrm>
            <a:off x="1071563" y="3206750"/>
            <a:ext cx="1100137" cy="476250"/>
          </a:xfrm>
          <a:prstGeom prst="flowChartProcess">
            <a:avLst/>
          </a:prstGeom>
          <a:solidFill>
            <a:srgbClr val="00B050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73067" name="直接连接符 43"/>
          <p:cNvCxnSpPr>
            <a:cxnSpLocks noChangeShapeType="1"/>
          </p:cNvCxnSpPr>
          <p:nvPr/>
        </p:nvCxnSpPr>
        <p:spPr bwMode="auto">
          <a:xfrm rot="16200000" flipV="1">
            <a:off x="561976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068" name="直接连接符 46"/>
          <p:cNvCxnSpPr>
            <a:cxnSpLocks noChangeShapeType="1"/>
          </p:cNvCxnSpPr>
          <p:nvPr/>
        </p:nvCxnSpPr>
        <p:spPr bwMode="auto">
          <a:xfrm rot="16200000" flipV="1">
            <a:off x="6419851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069" name="直接连接符 47"/>
          <p:cNvCxnSpPr>
            <a:cxnSpLocks noChangeShapeType="1"/>
          </p:cNvCxnSpPr>
          <p:nvPr/>
        </p:nvCxnSpPr>
        <p:spPr bwMode="auto">
          <a:xfrm rot="16200000" flipV="1">
            <a:off x="3493294" y="3650456"/>
            <a:ext cx="2190750" cy="33338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个盘子从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2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塔：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个金盘移动过程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0889"/>
              </p:ext>
            </p:extLst>
          </p:nvPr>
        </p:nvGraphicFramePr>
        <p:xfrm>
          <a:off x="7790545" y="152400"/>
          <a:ext cx="74385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55">
                  <a:extLst>
                    <a:ext uri="{9D8B030D-6E8A-4147-A177-3AD203B41FA5}">
                      <a16:colId xmlns:a16="http://schemas.microsoft.com/office/drawing/2014/main" val="18893714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16247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A-&gt;B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54418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C-&gt;B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89098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18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B-&gt;A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006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05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5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：用弦截法求方程的根</a:t>
            </a: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要求：用弦截法</a:t>
            </a:r>
            <a:r>
              <a:rPr lang="zh-CN" altLang="en-US" dirty="0" smtClean="0"/>
              <a:t>求下列方程的根：</a:t>
            </a:r>
            <a:endParaRPr lang="en-US" altLang="zh-CN" dirty="0" smtClean="0"/>
          </a:p>
          <a:p>
            <a:pPr algn="just" eaLnBrk="1" hangingPunct="1">
              <a:lnSpc>
                <a:spcPct val="150000"/>
              </a:lnSpc>
            </a:pPr>
            <a:endParaRPr lang="en-US" altLang="zh-CN" dirty="0"/>
          </a:p>
          <a:p>
            <a:pPr algn="just" eaLnBrk="1" hangingPunct="1">
              <a:lnSpc>
                <a:spcPct val="15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截法是一种求方程根的基本方法，在计算机编程中常用。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zh-CN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615603"/>
              </p:ext>
            </p:extLst>
          </p:nvPr>
        </p:nvGraphicFramePr>
        <p:xfrm>
          <a:off x="1828800" y="2438400"/>
          <a:ext cx="546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084" name="公式" r:id="rId4" imgW="1396800" imgH="203040" progId="Equation.3">
                  <p:embed/>
                </p:oleObj>
              </mc:Choice>
              <mc:Fallback>
                <p:oleObj name="公式" r:id="rId4" imgW="1396800" imgH="203040" progId="Equation.3">
                  <p:embed/>
                  <p:pic>
                    <p:nvPicPr>
                      <p:cNvPr id="64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8400"/>
                        <a:ext cx="5461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8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82" name="直接连接符 5"/>
          <p:cNvCxnSpPr>
            <a:cxnSpLocks noChangeShapeType="1"/>
          </p:cNvCxnSpPr>
          <p:nvPr/>
        </p:nvCxnSpPr>
        <p:spPr bwMode="auto">
          <a:xfrm>
            <a:off x="285750" y="4762500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4084" name="直接连接符 21"/>
          <p:cNvCxnSpPr>
            <a:cxnSpLocks noChangeShapeType="1"/>
          </p:cNvCxnSpPr>
          <p:nvPr/>
        </p:nvCxnSpPr>
        <p:spPr bwMode="auto">
          <a:xfrm>
            <a:off x="3197225" y="4762500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4086" name="直接连接符 24"/>
          <p:cNvCxnSpPr>
            <a:cxnSpLocks noChangeShapeType="1"/>
          </p:cNvCxnSpPr>
          <p:nvPr/>
        </p:nvCxnSpPr>
        <p:spPr bwMode="auto">
          <a:xfrm>
            <a:off x="6107113" y="4762500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74088" name="流程图: 过程 16"/>
          <p:cNvSpPr>
            <a:spLocks noChangeArrowheads="1"/>
          </p:cNvSpPr>
          <p:nvPr/>
        </p:nvSpPr>
        <p:spPr bwMode="auto"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089" name="流程图: 过程 31"/>
          <p:cNvSpPr>
            <a:spLocks noChangeArrowheads="1"/>
          </p:cNvSpPr>
          <p:nvPr/>
        </p:nvSpPr>
        <p:spPr bwMode="auto">
          <a:xfrm>
            <a:off x="714375" y="3722688"/>
            <a:ext cx="1833563" cy="476250"/>
          </a:xfrm>
          <a:prstGeom prst="flowChartProcess">
            <a:avLst/>
          </a:prstGeom>
          <a:solidFill>
            <a:srgbClr val="9D138D"/>
          </a:solidFill>
          <a:ln w="38100" algn="ctr">
            <a:solidFill>
              <a:srgbClr val="9D138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流程图: 过程 33"/>
          <p:cNvSpPr>
            <a:spLocks noChangeArrowheads="1"/>
          </p:cNvSpPr>
          <p:nvPr/>
        </p:nvSpPr>
        <p:spPr bwMode="auto">
          <a:xfrm>
            <a:off x="6972300" y="4248150"/>
            <a:ext cx="1100138" cy="476250"/>
          </a:xfrm>
          <a:prstGeom prst="flowChartProcess">
            <a:avLst/>
          </a:prstGeom>
          <a:solidFill>
            <a:srgbClr val="00B050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74091" name="直接连接符 43"/>
          <p:cNvCxnSpPr>
            <a:cxnSpLocks noChangeShapeType="1"/>
          </p:cNvCxnSpPr>
          <p:nvPr/>
        </p:nvCxnSpPr>
        <p:spPr bwMode="auto">
          <a:xfrm rot="16200000" flipV="1">
            <a:off x="561976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092" name="直接连接符 46"/>
          <p:cNvCxnSpPr>
            <a:cxnSpLocks noChangeShapeType="1"/>
          </p:cNvCxnSpPr>
          <p:nvPr/>
        </p:nvCxnSpPr>
        <p:spPr bwMode="auto">
          <a:xfrm rot="16200000" flipV="1">
            <a:off x="6419851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093" name="直接连接符 47"/>
          <p:cNvCxnSpPr>
            <a:cxnSpLocks noChangeShapeType="1"/>
          </p:cNvCxnSpPr>
          <p:nvPr/>
        </p:nvCxnSpPr>
        <p:spPr bwMode="auto">
          <a:xfrm rot="16200000" flipV="1">
            <a:off x="3493294" y="3650456"/>
            <a:ext cx="2190750" cy="33338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个盘子从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2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塔：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个金盘移动过程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07404"/>
              </p:ext>
            </p:extLst>
          </p:nvPr>
        </p:nvGraphicFramePr>
        <p:xfrm>
          <a:off x="7790545" y="152400"/>
          <a:ext cx="74385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55">
                  <a:extLst>
                    <a:ext uri="{9D8B030D-6E8A-4147-A177-3AD203B41FA5}">
                      <a16:colId xmlns:a16="http://schemas.microsoft.com/office/drawing/2014/main" val="18893714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16247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A-&gt;B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54418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C-&gt;B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89098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18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B-&gt;A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006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05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15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106" name="直接连接符 5"/>
          <p:cNvCxnSpPr>
            <a:cxnSpLocks noChangeShapeType="1"/>
          </p:cNvCxnSpPr>
          <p:nvPr/>
        </p:nvCxnSpPr>
        <p:spPr bwMode="auto">
          <a:xfrm>
            <a:off x="285750" y="4762500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5108" name="直接连接符 21"/>
          <p:cNvCxnSpPr>
            <a:cxnSpLocks noChangeShapeType="1"/>
          </p:cNvCxnSpPr>
          <p:nvPr/>
        </p:nvCxnSpPr>
        <p:spPr bwMode="auto">
          <a:xfrm>
            <a:off x="3197225" y="4762500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5110" name="直接连接符 24"/>
          <p:cNvCxnSpPr>
            <a:cxnSpLocks noChangeShapeType="1"/>
          </p:cNvCxnSpPr>
          <p:nvPr/>
        </p:nvCxnSpPr>
        <p:spPr bwMode="auto">
          <a:xfrm>
            <a:off x="6107113" y="4762500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75112" name="流程图: 过程 16"/>
          <p:cNvSpPr>
            <a:spLocks noChangeArrowheads="1"/>
          </p:cNvSpPr>
          <p:nvPr/>
        </p:nvSpPr>
        <p:spPr bwMode="auto"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13" name="流程图: 过程 31"/>
          <p:cNvSpPr>
            <a:spLocks noChangeArrowheads="1"/>
          </p:cNvSpPr>
          <p:nvPr/>
        </p:nvSpPr>
        <p:spPr bwMode="auto">
          <a:xfrm>
            <a:off x="714375" y="3722688"/>
            <a:ext cx="1833563" cy="476250"/>
          </a:xfrm>
          <a:prstGeom prst="flowChartProcess">
            <a:avLst/>
          </a:prstGeom>
          <a:solidFill>
            <a:srgbClr val="9D138D"/>
          </a:solidFill>
          <a:ln w="38100" algn="ctr">
            <a:solidFill>
              <a:srgbClr val="9D138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14" name="流程图: 过程 33"/>
          <p:cNvSpPr>
            <a:spLocks noChangeArrowheads="1"/>
          </p:cNvSpPr>
          <p:nvPr/>
        </p:nvSpPr>
        <p:spPr bwMode="auto">
          <a:xfrm>
            <a:off x="6972300" y="4248150"/>
            <a:ext cx="1100138" cy="476250"/>
          </a:xfrm>
          <a:prstGeom prst="flowChartProcess">
            <a:avLst/>
          </a:prstGeom>
          <a:solidFill>
            <a:srgbClr val="00B050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75115" name="直接连接符 43"/>
          <p:cNvCxnSpPr>
            <a:cxnSpLocks noChangeShapeType="1"/>
          </p:cNvCxnSpPr>
          <p:nvPr/>
        </p:nvCxnSpPr>
        <p:spPr bwMode="auto">
          <a:xfrm rot="16200000" flipV="1">
            <a:off x="561976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16" name="直接连接符 46"/>
          <p:cNvCxnSpPr>
            <a:cxnSpLocks noChangeShapeType="1"/>
          </p:cNvCxnSpPr>
          <p:nvPr/>
        </p:nvCxnSpPr>
        <p:spPr bwMode="auto">
          <a:xfrm rot="16200000" flipV="1">
            <a:off x="6419851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17" name="直接连接符 47"/>
          <p:cNvCxnSpPr>
            <a:cxnSpLocks noChangeShapeType="1"/>
          </p:cNvCxnSpPr>
          <p:nvPr/>
        </p:nvCxnSpPr>
        <p:spPr bwMode="auto">
          <a:xfrm rot="16200000" flipV="1">
            <a:off x="3493294" y="3650456"/>
            <a:ext cx="2190750" cy="33338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个盘子从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32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塔：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个金盘移动过程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27990"/>
              </p:ext>
            </p:extLst>
          </p:nvPr>
        </p:nvGraphicFramePr>
        <p:xfrm>
          <a:off x="7790545" y="152400"/>
          <a:ext cx="74385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55">
                  <a:extLst>
                    <a:ext uri="{9D8B030D-6E8A-4147-A177-3AD203B41FA5}">
                      <a16:colId xmlns:a16="http://schemas.microsoft.com/office/drawing/2014/main" val="18893714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16247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A-&gt;B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54418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C-&gt;B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89098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18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B-&gt;A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006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05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130" name="直接连接符 5"/>
          <p:cNvCxnSpPr>
            <a:cxnSpLocks noChangeShapeType="1"/>
          </p:cNvCxnSpPr>
          <p:nvPr/>
        </p:nvCxnSpPr>
        <p:spPr bwMode="auto">
          <a:xfrm>
            <a:off x="285750" y="4762500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6132" name="直接连接符 21"/>
          <p:cNvCxnSpPr>
            <a:cxnSpLocks noChangeShapeType="1"/>
          </p:cNvCxnSpPr>
          <p:nvPr/>
        </p:nvCxnSpPr>
        <p:spPr bwMode="auto">
          <a:xfrm>
            <a:off x="3197225" y="4762500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6134" name="直接连接符 24"/>
          <p:cNvCxnSpPr>
            <a:cxnSpLocks noChangeShapeType="1"/>
          </p:cNvCxnSpPr>
          <p:nvPr/>
        </p:nvCxnSpPr>
        <p:spPr bwMode="auto">
          <a:xfrm>
            <a:off x="6107113" y="4762500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76136" name="流程图: 过程 16"/>
          <p:cNvSpPr>
            <a:spLocks noChangeArrowheads="1"/>
          </p:cNvSpPr>
          <p:nvPr/>
        </p:nvSpPr>
        <p:spPr bwMode="auto"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流程图: 过程 31"/>
          <p:cNvSpPr>
            <a:spLocks noChangeArrowheads="1"/>
          </p:cNvSpPr>
          <p:nvPr/>
        </p:nvSpPr>
        <p:spPr bwMode="auto">
          <a:xfrm>
            <a:off x="3681413" y="4240213"/>
            <a:ext cx="1833562" cy="476250"/>
          </a:xfrm>
          <a:prstGeom prst="flowChartProcess">
            <a:avLst/>
          </a:prstGeom>
          <a:solidFill>
            <a:srgbClr val="9D138D"/>
          </a:solidFill>
          <a:ln w="38100" algn="ctr">
            <a:solidFill>
              <a:srgbClr val="9D138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38" name="流程图: 过程 33"/>
          <p:cNvSpPr>
            <a:spLocks noChangeArrowheads="1"/>
          </p:cNvSpPr>
          <p:nvPr/>
        </p:nvSpPr>
        <p:spPr bwMode="auto">
          <a:xfrm>
            <a:off x="6972300" y="4248150"/>
            <a:ext cx="1100138" cy="476250"/>
          </a:xfrm>
          <a:prstGeom prst="flowChartProcess">
            <a:avLst/>
          </a:prstGeom>
          <a:solidFill>
            <a:srgbClr val="00B050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76139" name="直接连接符 43"/>
          <p:cNvCxnSpPr>
            <a:cxnSpLocks noChangeShapeType="1"/>
          </p:cNvCxnSpPr>
          <p:nvPr/>
        </p:nvCxnSpPr>
        <p:spPr bwMode="auto">
          <a:xfrm rot="16200000" flipV="1">
            <a:off x="561976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140" name="直接连接符 46"/>
          <p:cNvCxnSpPr>
            <a:cxnSpLocks noChangeShapeType="1"/>
          </p:cNvCxnSpPr>
          <p:nvPr/>
        </p:nvCxnSpPr>
        <p:spPr bwMode="auto">
          <a:xfrm rot="16200000" flipV="1">
            <a:off x="6419851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141" name="直接连接符 47"/>
          <p:cNvCxnSpPr>
            <a:cxnSpLocks noChangeShapeType="1"/>
          </p:cNvCxnSpPr>
          <p:nvPr/>
        </p:nvCxnSpPr>
        <p:spPr bwMode="auto">
          <a:xfrm rot="16200000" flipV="1">
            <a:off x="3493294" y="3650456"/>
            <a:ext cx="2190750" cy="33338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个盘子从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32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塔：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个金盘移动过程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99046"/>
              </p:ext>
            </p:extLst>
          </p:nvPr>
        </p:nvGraphicFramePr>
        <p:xfrm>
          <a:off x="7790545" y="152400"/>
          <a:ext cx="74385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55">
                  <a:extLst>
                    <a:ext uri="{9D8B030D-6E8A-4147-A177-3AD203B41FA5}">
                      <a16:colId xmlns:a16="http://schemas.microsoft.com/office/drawing/2014/main" val="18893714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16247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54418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C-&gt;B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89098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18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B-&gt;A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006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05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8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154" name="直接连接符 5"/>
          <p:cNvCxnSpPr>
            <a:cxnSpLocks noChangeShapeType="1"/>
          </p:cNvCxnSpPr>
          <p:nvPr/>
        </p:nvCxnSpPr>
        <p:spPr bwMode="auto">
          <a:xfrm>
            <a:off x="285750" y="4762500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7156" name="直接连接符 21"/>
          <p:cNvCxnSpPr>
            <a:cxnSpLocks noChangeShapeType="1"/>
          </p:cNvCxnSpPr>
          <p:nvPr/>
        </p:nvCxnSpPr>
        <p:spPr bwMode="auto">
          <a:xfrm>
            <a:off x="3197225" y="4762500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7158" name="直接连接符 24"/>
          <p:cNvCxnSpPr>
            <a:cxnSpLocks noChangeShapeType="1"/>
          </p:cNvCxnSpPr>
          <p:nvPr/>
        </p:nvCxnSpPr>
        <p:spPr bwMode="auto">
          <a:xfrm>
            <a:off x="6107113" y="4762500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77160" name="流程图: 过程 16"/>
          <p:cNvSpPr>
            <a:spLocks noChangeArrowheads="1"/>
          </p:cNvSpPr>
          <p:nvPr/>
        </p:nvSpPr>
        <p:spPr bwMode="auto"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61" name="流程图: 过程 31"/>
          <p:cNvSpPr>
            <a:spLocks noChangeArrowheads="1"/>
          </p:cNvSpPr>
          <p:nvPr/>
        </p:nvSpPr>
        <p:spPr bwMode="auto">
          <a:xfrm>
            <a:off x="3681413" y="4240213"/>
            <a:ext cx="1833562" cy="476250"/>
          </a:xfrm>
          <a:prstGeom prst="flowChartProcess">
            <a:avLst/>
          </a:prstGeom>
          <a:solidFill>
            <a:srgbClr val="9D138D"/>
          </a:solidFill>
          <a:ln w="38100" algn="ctr">
            <a:solidFill>
              <a:srgbClr val="9D138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62" name="流程图: 过程 33"/>
          <p:cNvSpPr>
            <a:spLocks noChangeArrowheads="1"/>
          </p:cNvSpPr>
          <p:nvPr/>
        </p:nvSpPr>
        <p:spPr bwMode="auto">
          <a:xfrm>
            <a:off x="6972300" y="4248150"/>
            <a:ext cx="1100138" cy="476250"/>
          </a:xfrm>
          <a:prstGeom prst="flowChartProcess">
            <a:avLst/>
          </a:prstGeom>
          <a:solidFill>
            <a:srgbClr val="00B050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77163" name="直接连接符 43"/>
          <p:cNvCxnSpPr>
            <a:cxnSpLocks noChangeShapeType="1"/>
          </p:cNvCxnSpPr>
          <p:nvPr/>
        </p:nvCxnSpPr>
        <p:spPr bwMode="auto">
          <a:xfrm rot="16200000" flipV="1">
            <a:off x="561976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164" name="直接连接符 46"/>
          <p:cNvCxnSpPr>
            <a:cxnSpLocks noChangeShapeType="1"/>
          </p:cNvCxnSpPr>
          <p:nvPr/>
        </p:nvCxnSpPr>
        <p:spPr bwMode="auto">
          <a:xfrm rot="16200000" flipV="1">
            <a:off x="6419851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165" name="直接连接符 47"/>
          <p:cNvCxnSpPr>
            <a:cxnSpLocks noChangeShapeType="1"/>
          </p:cNvCxnSpPr>
          <p:nvPr/>
        </p:nvCxnSpPr>
        <p:spPr bwMode="auto">
          <a:xfrm rot="16200000" flipV="1">
            <a:off x="3493294" y="3650456"/>
            <a:ext cx="2190750" cy="33338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个盘子从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32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塔：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个金盘移动过程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53454"/>
              </p:ext>
            </p:extLst>
          </p:nvPr>
        </p:nvGraphicFramePr>
        <p:xfrm>
          <a:off x="7790545" y="152400"/>
          <a:ext cx="74385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55">
                  <a:extLst>
                    <a:ext uri="{9D8B030D-6E8A-4147-A177-3AD203B41FA5}">
                      <a16:colId xmlns:a16="http://schemas.microsoft.com/office/drawing/2014/main" val="18893714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16247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54418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C-&gt;B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89098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18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B-&gt;A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006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05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1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178" name="直接连接符 5"/>
          <p:cNvCxnSpPr>
            <a:cxnSpLocks noChangeShapeType="1"/>
          </p:cNvCxnSpPr>
          <p:nvPr/>
        </p:nvCxnSpPr>
        <p:spPr bwMode="auto">
          <a:xfrm>
            <a:off x="285750" y="4762500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8180" name="直接连接符 21"/>
          <p:cNvCxnSpPr>
            <a:cxnSpLocks noChangeShapeType="1"/>
          </p:cNvCxnSpPr>
          <p:nvPr/>
        </p:nvCxnSpPr>
        <p:spPr bwMode="auto">
          <a:xfrm>
            <a:off x="3197225" y="4762500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8182" name="直接连接符 24"/>
          <p:cNvCxnSpPr>
            <a:cxnSpLocks noChangeShapeType="1"/>
          </p:cNvCxnSpPr>
          <p:nvPr/>
        </p:nvCxnSpPr>
        <p:spPr bwMode="auto">
          <a:xfrm>
            <a:off x="6107113" y="4762500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78184" name="流程图: 过程 16"/>
          <p:cNvSpPr>
            <a:spLocks noChangeArrowheads="1"/>
          </p:cNvSpPr>
          <p:nvPr/>
        </p:nvSpPr>
        <p:spPr bwMode="auto"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185" name="流程图: 过程 31"/>
          <p:cNvSpPr>
            <a:spLocks noChangeArrowheads="1"/>
          </p:cNvSpPr>
          <p:nvPr/>
        </p:nvSpPr>
        <p:spPr bwMode="auto">
          <a:xfrm>
            <a:off x="3681413" y="4240213"/>
            <a:ext cx="1833562" cy="476250"/>
          </a:xfrm>
          <a:prstGeom prst="flowChartProcess">
            <a:avLst/>
          </a:prstGeom>
          <a:solidFill>
            <a:srgbClr val="9D138D"/>
          </a:solidFill>
          <a:ln w="38100" algn="ctr">
            <a:solidFill>
              <a:srgbClr val="9D138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流程图: 过程 33"/>
          <p:cNvSpPr>
            <a:spLocks noChangeArrowheads="1"/>
          </p:cNvSpPr>
          <p:nvPr/>
        </p:nvSpPr>
        <p:spPr bwMode="auto">
          <a:xfrm>
            <a:off x="4046538" y="3727450"/>
            <a:ext cx="1100137" cy="476250"/>
          </a:xfrm>
          <a:prstGeom prst="flowChartProcess">
            <a:avLst/>
          </a:prstGeom>
          <a:solidFill>
            <a:srgbClr val="00B050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78187" name="直接连接符 43"/>
          <p:cNvCxnSpPr>
            <a:cxnSpLocks noChangeShapeType="1"/>
          </p:cNvCxnSpPr>
          <p:nvPr/>
        </p:nvCxnSpPr>
        <p:spPr bwMode="auto">
          <a:xfrm rot="16200000" flipV="1">
            <a:off x="561976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188" name="直接连接符 46"/>
          <p:cNvCxnSpPr>
            <a:cxnSpLocks noChangeShapeType="1"/>
          </p:cNvCxnSpPr>
          <p:nvPr/>
        </p:nvCxnSpPr>
        <p:spPr bwMode="auto">
          <a:xfrm rot="16200000" flipV="1">
            <a:off x="6419851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189" name="直接连接符 47"/>
          <p:cNvCxnSpPr>
            <a:cxnSpLocks noChangeShapeType="1"/>
          </p:cNvCxnSpPr>
          <p:nvPr/>
        </p:nvCxnSpPr>
        <p:spPr bwMode="auto">
          <a:xfrm rot="16200000" flipV="1">
            <a:off x="3493294" y="3650456"/>
            <a:ext cx="2190750" cy="33338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个盘子从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32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塔：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个金盘移动过程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49683"/>
              </p:ext>
            </p:extLst>
          </p:nvPr>
        </p:nvGraphicFramePr>
        <p:xfrm>
          <a:off x="7790545" y="152400"/>
          <a:ext cx="74385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55">
                  <a:extLst>
                    <a:ext uri="{9D8B030D-6E8A-4147-A177-3AD203B41FA5}">
                      <a16:colId xmlns:a16="http://schemas.microsoft.com/office/drawing/2014/main" val="18893714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16247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54418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89098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18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B-&gt;A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006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05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55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178" name="直接连接符 5"/>
          <p:cNvCxnSpPr>
            <a:cxnSpLocks noChangeShapeType="1"/>
          </p:cNvCxnSpPr>
          <p:nvPr/>
        </p:nvCxnSpPr>
        <p:spPr bwMode="auto">
          <a:xfrm>
            <a:off x="285750" y="4762500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8180" name="直接连接符 21"/>
          <p:cNvCxnSpPr>
            <a:cxnSpLocks noChangeShapeType="1"/>
          </p:cNvCxnSpPr>
          <p:nvPr/>
        </p:nvCxnSpPr>
        <p:spPr bwMode="auto">
          <a:xfrm>
            <a:off x="3197225" y="4762500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8182" name="直接连接符 24"/>
          <p:cNvCxnSpPr>
            <a:cxnSpLocks noChangeShapeType="1"/>
          </p:cNvCxnSpPr>
          <p:nvPr/>
        </p:nvCxnSpPr>
        <p:spPr bwMode="auto">
          <a:xfrm>
            <a:off x="6107113" y="4762500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78184" name="流程图: 过程 16"/>
          <p:cNvSpPr>
            <a:spLocks noChangeArrowheads="1"/>
          </p:cNvSpPr>
          <p:nvPr/>
        </p:nvSpPr>
        <p:spPr bwMode="auto"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185" name="流程图: 过程 31"/>
          <p:cNvSpPr>
            <a:spLocks noChangeArrowheads="1"/>
          </p:cNvSpPr>
          <p:nvPr/>
        </p:nvSpPr>
        <p:spPr bwMode="auto">
          <a:xfrm>
            <a:off x="3681413" y="4240213"/>
            <a:ext cx="1833562" cy="476250"/>
          </a:xfrm>
          <a:prstGeom prst="flowChartProcess">
            <a:avLst/>
          </a:prstGeom>
          <a:solidFill>
            <a:srgbClr val="9D138D"/>
          </a:solidFill>
          <a:ln w="38100" algn="ctr">
            <a:solidFill>
              <a:srgbClr val="9D138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流程图: 过程 33"/>
          <p:cNvSpPr>
            <a:spLocks noChangeArrowheads="1"/>
          </p:cNvSpPr>
          <p:nvPr/>
        </p:nvSpPr>
        <p:spPr bwMode="auto">
          <a:xfrm>
            <a:off x="4046538" y="3727450"/>
            <a:ext cx="1100137" cy="476250"/>
          </a:xfrm>
          <a:prstGeom prst="flowChartProcess">
            <a:avLst/>
          </a:prstGeom>
          <a:solidFill>
            <a:srgbClr val="00B050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78187" name="直接连接符 43"/>
          <p:cNvCxnSpPr>
            <a:cxnSpLocks noChangeShapeType="1"/>
          </p:cNvCxnSpPr>
          <p:nvPr/>
        </p:nvCxnSpPr>
        <p:spPr bwMode="auto">
          <a:xfrm rot="16200000" flipV="1">
            <a:off x="561976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188" name="直接连接符 46"/>
          <p:cNvCxnSpPr>
            <a:cxnSpLocks noChangeShapeType="1"/>
          </p:cNvCxnSpPr>
          <p:nvPr/>
        </p:nvCxnSpPr>
        <p:spPr bwMode="auto">
          <a:xfrm rot="16200000" flipV="1">
            <a:off x="6419851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189" name="直接连接符 47"/>
          <p:cNvCxnSpPr>
            <a:cxnSpLocks noChangeShapeType="1"/>
          </p:cNvCxnSpPr>
          <p:nvPr/>
        </p:nvCxnSpPr>
        <p:spPr bwMode="auto">
          <a:xfrm rot="16200000" flipV="1">
            <a:off x="3493294" y="3650456"/>
            <a:ext cx="2190750" cy="33338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个盘子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2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塔：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个金盘移动过程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790545" y="152400"/>
          <a:ext cx="74385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55">
                  <a:extLst>
                    <a:ext uri="{9D8B030D-6E8A-4147-A177-3AD203B41FA5}">
                      <a16:colId xmlns:a16="http://schemas.microsoft.com/office/drawing/2014/main" val="18893714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16247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54418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89098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18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B-&gt;A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006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05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84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流程图: 过程 31"/>
          <p:cNvSpPr>
            <a:spLocks noChangeArrowheads="1"/>
          </p:cNvSpPr>
          <p:nvPr/>
        </p:nvSpPr>
        <p:spPr bwMode="auto">
          <a:xfrm>
            <a:off x="3681413" y="4240213"/>
            <a:ext cx="1833562" cy="476250"/>
          </a:xfrm>
          <a:prstGeom prst="flowChartProcess">
            <a:avLst/>
          </a:prstGeom>
          <a:solidFill>
            <a:srgbClr val="9D138D"/>
          </a:solidFill>
          <a:ln w="38100" algn="ctr">
            <a:solidFill>
              <a:srgbClr val="9D138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03" name="流程图: 过程 16"/>
          <p:cNvSpPr>
            <a:spLocks noChangeArrowheads="1"/>
          </p:cNvSpPr>
          <p:nvPr/>
        </p:nvSpPr>
        <p:spPr bwMode="auto">
          <a:xfrm>
            <a:off x="4046538" y="3727450"/>
            <a:ext cx="1100137" cy="476250"/>
          </a:xfrm>
          <a:prstGeom prst="flowChartProcess">
            <a:avLst/>
          </a:prstGeom>
          <a:solidFill>
            <a:srgbClr val="00B050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79204" name="直接连接符 5"/>
          <p:cNvCxnSpPr>
            <a:cxnSpLocks noChangeShapeType="1"/>
          </p:cNvCxnSpPr>
          <p:nvPr/>
        </p:nvCxnSpPr>
        <p:spPr bwMode="auto">
          <a:xfrm>
            <a:off x="285750" y="4762500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9206" name="直接连接符 21"/>
          <p:cNvCxnSpPr>
            <a:cxnSpLocks noChangeShapeType="1"/>
          </p:cNvCxnSpPr>
          <p:nvPr/>
        </p:nvCxnSpPr>
        <p:spPr bwMode="auto">
          <a:xfrm>
            <a:off x="3197225" y="4762500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9208" name="直接连接符 24"/>
          <p:cNvCxnSpPr>
            <a:cxnSpLocks noChangeShapeType="1"/>
          </p:cNvCxnSpPr>
          <p:nvPr/>
        </p:nvCxnSpPr>
        <p:spPr bwMode="auto">
          <a:xfrm>
            <a:off x="6107113" y="4762500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79210" name="流程图: 过程 16"/>
          <p:cNvSpPr>
            <a:spLocks noChangeArrowheads="1"/>
          </p:cNvSpPr>
          <p:nvPr/>
        </p:nvSpPr>
        <p:spPr bwMode="auto">
          <a:xfrm>
            <a:off x="6443663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79211" name="直接连接符 43"/>
          <p:cNvCxnSpPr>
            <a:cxnSpLocks noChangeShapeType="1"/>
          </p:cNvCxnSpPr>
          <p:nvPr/>
        </p:nvCxnSpPr>
        <p:spPr bwMode="auto">
          <a:xfrm rot="16200000" flipV="1">
            <a:off x="561976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12" name="直接连接符 46"/>
          <p:cNvCxnSpPr>
            <a:cxnSpLocks noChangeShapeType="1"/>
          </p:cNvCxnSpPr>
          <p:nvPr/>
        </p:nvCxnSpPr>
        <p:spPr bwMode="auto">
          <a:xfrm rot="16200000" flipV="1">
            <a:off x="6419851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13" name="直接连接符 47"/>
          <p:cNvCxnSpPr>
            <a:cxnSpLocks noChangeShapeType="1"/>
          </p:cNvCxnSpPr>
          <p:nvPr/>
        </p:nvCxnSpPr>
        <p:spPr bwMode="auto">
          <a:xfrm rot="16200000" flipV="1">
            <a:off x="3493294" y="3650456"/>
            <a:ext cx="2190750" cy="33338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塔：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个金盘移动过程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86336"/>
              </p:ext>
            </p:extLst>
          </p:nvPr>
        </p:nvGraphicFramePr>
        <p:xfrm>
          <a:off x="7790545" y="152400"/>
          <a:ext cx="74385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55">
                  <a:extLst>
                    <a:ext uri="{9D8B030D-6E8A-4147-A177-3AD203B41FA5}">
                      <a16:colId xmlns:a16="http://schemas.microsoft.com/office/drawing/2014/main" val="18893714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16247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54418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89098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18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B-&gt;A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006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056924"/>
                  </a:ext>
                </a:extLst>
              </a:tr>
            </a:tbl>
          </a:graphicData>
        </a:graphic>
      </p:graphicFrame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个盘子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2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流程图: 过程 31"/>
          <p:cNvSpPr>
            <a:spLocks noChangeArrowheads="1"/>
          </p:cNvSpPr>
          <p:nvPr/>
        </p:nvSpPr>
        <p:spPr bwMode="auto">
          <a:xfrm>
            <a:off x="3681413" y="4240213"/>
            <a:ext cx="1833562" cy="476250"/>
          </a:xfrm>
          <a:prstGeom prst="flowChartProcess">
            <a:avLst/>
          </a:prstGeom>
          <a:solidFill>
            <a:srgbClr val="9D138D"/>
          </a:solidFill>
          <a:ln w="38100" algn="ctr">
            <a:solidFill>
              <a:srgbClr val="9D138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03" name="流程图: 过程 16"/>
          <p:cNvSpPr>
            <a:spLocks noChangeArrowheads="1"/>
          </p:cNvSpPr>
          <p:nvPr/>
        </p:nvSpPr>
        <p:spPr bwMode="auto">
          <a:xfrm>
            <a:off x="4046538" y="3727450"/>
            <a:ext cx="1100137" cy="476250"/>
          </a:xfrm>
          <a:prstGeom prst="flowChartProcess">
            <a:avLst/>
          </a:prstGeom>
          <a:solidFill>
            <a:srgbClr val="00B050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79204" name="直接连接符 5"/>
          <p:cNvCxnSpPr>
            <a:cxnSpLocks noChangeShapeType="1"/>
          </p:cNvCxnSpPr>
          <p:nvPr/>
        </p:nvCxnSpPr>
        <p:spPr bwMode="auto">
          <a:xfrm>
            <a:off x="285750" y="4762500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9206" name="直接连接符 21"/>
          <p:cNvCxnSpPr>
            <a:cxnSpLocks noChangeShapeType="1"/>
          </p:cNvCxnSpPr>
          <p:nvPr/>
        </p:nvCxnSpPr>
        <p:spPr bwMode="auto">
          <a:xfrm>
            <a:off x="3197225" y="4762500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9208" name="直接连接符 24"/>
          <p:cNvCxnSpPr>
            <a:cxnSpLocks noChangeShapeType="1"/>
          </p:cNvCxnSpPr>
          <p:nvPr/>
        </p:nvCxnSpPr>
        <p:spPr bwMode="auto">
          <a:xfrm>
            <a:off x="6107113" y="4762500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79210" name="流程图: 过程 16"/>
          <p:cNvSpPr>
            <a:spLocks noChangeArrowheads="1"/>
          </p:cNvSpPr>
          <p:nvPr/>
        </p:nvSpPr>
        <p:spPr bwMode="auto">
          <a:xfrm>
            <a:off x="6443663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79211" name="直接连接符 43"/>
          <p:cNvCxnSpPr>
            <a:cxnSpLocks noChangeShapeType="1"/>
          </p:cNvCxnSpPr>
          <p:nvPr/>
        </p:nvCxnSpPr>
        <p:spPr bwMode="auto">
          <a:xfrm rot="16200000" flipV="1">
            <a:off x="561976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12" name="直接连接符 46"/>
          <p:cNvCxnSpPr>
            <a:cxnSpLocks noChangeShapeType="1"/>
          </p:cNvCxnSpPr>
          <p:nvPr/>
        </p:nvCxnSpPr>
        <p:spPr bwMode="auto">
          <a:xfrm rot="16200000" flipV="1">
            <a:off x="6419851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13" name="直接连接符 47"/>
          <p:cNvCxnSpPr>
            <a:cxnSpLocks noChangeShapeType="1"/>
          </p:cNvCxnSpPr>
          <p:nvPr/>
        </p:nvCxnSpPr>
        <p:spPr bwMode="auto">
          <a:xfrm rot="16200000" flipV="1">
            <a:off x="3493294" y="3650456"/>
            <a:ext cx="2190750" cy="33338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塔：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个金盘移动过程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790545" y="152400"/>
          <a:ext cx="74385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55">
                  <a:extLst>
                    <a:ext uri="{9D8B030D-6E8A-4147-A177-3AD203B41FA5}">
                      <a16:colId xmlns:a16="http://schemas.microsoft.com/office/drawing/2014/main" val="18893714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16247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54418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89098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18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B-&gt;A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006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056924"/>
                  </a:ext>
                </a:extLst>
              </a:tr>
            </a:tbl>
          </a:graphicData>
        </a:graphic>
      </p:graphicFrame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个盘子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32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流程图: 过程 31"/>
          <p:cNvSpPr>
            <a:spLocks noChangeArrowheads="1"/>
          </p:cNvSpPr>
          <p:nvPr/>
        </p:nvSpPr>
        <p:spPr bwMode="auto">
          <a:xfrm>
            <a:off x="3681413" y="4240213"/>
            <a:ext cx="1833562" cy="476250"/>
          </a:xfrm>
          <a:prstGeom prst="flowChartProcess">
            <a:avLst/>
          </a:prstGeom>
          <a:solidFill>
            <a:srgbClr val="9D138D"/>
          </a:solidFill>
          <a:ln w="38100" algn="ctr">
            <a:solidFill>
              <a:srgbClr val="9D138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流程图: 过程 18"/>
          <p:cNvSpPr>
            <a:spLocks noChangeArrowheads="1"/>
          </p:cNvSpPr>
          <p:nvPr/>
        </p:nvSpPr>
        <p:spPr bwMode="auto">
          <a:xfrm>
            <a:off x="1127125" y="4286250"/>
            <a:ext cx="1100138" cy="476250"/>
          </a:xfrm>
          <a:prstGeom prst="flowChartProcess">
            <a:avLst/>
          </a:prstGeom>
          <a:solidFill>
            <a:srgbClr val="00B050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80228" name="直接连接符 5"/>
          <p:cNvCxnSpPr>
            <a:cxnSpLocks noChangeShapeType="1"/>
          </p:cNvCxnSpPr>
          <p:nvPr/>
        </p:nvCxnSpPr>
        <p:spPr bwMode="auto">
          <a:xfrm>
            <a:off x="285750" y="4762500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80230" name="直接连接符 21"/>
          <p:cNvCxnSpPr>
            <a:cxnSpLocks noChangeShapeType="1"/>
          </p:cNvCxnSpPr>
          <p:nvPr/>
        </p:nvCxnSpPr>
        <p:spPr bwMode="auto">
          <a:xfrm>
            <a:off x="3197225" y="4762500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80232" name="直接连接符 24"/>
          <p:cNvCxnSpPr>
            <a:cxnSpLocks noChangeShapeType="1"/>
          </p:cNvCxnSpPr>
          <p:nvPr/>
        </p:nvCxnSpPr>
        <p:spPr bwMode="auto">
          <a:xfrm>
            <a:off x="6107113" y="4762500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80234" name="流程图: 过程 16"/>
          <p:cNvSpPr>
            <a:spLocks noChangeArrowheads="1"/>
          </p:cNvSpPr>
          <p:nvPr/>
        </p:nvSpPr>
        <p:spPr bwMode="auto">
          <a:xfrm>
            <a:off x="6443663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80235" name="直接连接符 43"/>
          <p:cNvCxnSpPr>
            <a:cxnSpLocks noChangeShapeType="1"/>
          </p:cNvCxnSpPr>
          <p:nvPr/>
        </p:nvCxnSpPr>
        <p:spPr bwMode="auto">
          <a:xfrm rot="16200000" flipV="1">
            <a:off x="561976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236" name="直接连接符 46"/>
          <p:cNvCxnSpPr>
            <a:cxnSpLocks noChangeShapeType="1"/>
          </p:cNvCxnSpPr>
          <p:nvPr/>
        </p:nvCxnSpPr>
        <p:spPr bwMode="auto">
          <a:xfrm rot="16200000" flipV="1">
            <a:off x="6419851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237" name="直接连接符 47"/>
          <p:cNvCxnSpPr>
            <a:cxnSpLocks noChangeShapeType="1"/>
          </p:cNvCxnSpPr>
          <p:nvPr/>
        </p:nvCxnSpPr>
        <p:spPr bwMode="auto">
          <a:xfrm rot="16200000" flipV="1">
            <a:off x="3493294" y="3650456"/>
            <a:ext cx="2190750" cy="33338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塔：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个金盘移动过程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28780"/>
              </p:ext>
            </p:extLst>
          </p:nvPr>
        </p:nvGraphicFramePr>
        <p:xfrm>
          <a:off x="7790545" y="152400"/>
          <a:ext cx="74385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55">
                  <a:extLst>
                    <a:ext uri="{9D8B030D-6E8A-4147-A177-3AD203B41FA5}">
                      <a16:colId xmlns:a16="http://schemas.microsoft.com/office/drawing/2014/main" val="18893714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16247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54418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89098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18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B-&gt;A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006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056924"/>
                  </a:ext>
                </a:extLst>
              </a:tr>
            </a:tbl>
          </a:graphicData>
        </a:graphic>
      </p:graphicFrame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个盘子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32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流程图: 过程 31"/>
          <p:cNvSpPr>
            <a:spLocks noChangeArrowheads="1"/>
          </p:cNvSpPr>
          <p:nvPr/>
        </p:nvSpPr>
        <p:spPr bwMode="auto">
          <a:xfrm>
            <a:off x="3681413" y="4240213"/>
            <a:ext cx="1833562" cy="476250"/>
          </a:xfrm>
          <a:prstGeom prst="flowChartProcess">
            <a:avLst/>
          </a:prstGeom>
          <a:solidFill>
            <a:srgbClr val="9D138D"/>
          </a:solidFill>
          <a:ln w="38100" algn="ctr">
            <a:solidFill>
              <a:srgbClr val="9D138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流程图: 过程 18"/>
          <p:cNvSpPr>
            <a:spLocks noChangeArrowheads="1"/>
          </p:cNvSpPr>
          <p:nvPr/>
        </p:nvSpPr>
        <p:spPr bwMode="auto">
          <a:xfrm>
            <a:off x="1127125" y="4286250"/>
            <a:ext cx="1100138" cy="476250"/>
          </a:xfrm>
          <a:prstGeom prst="flowChartProcess">
            <a:avLst/>
          </a:prstGeom>
          <a:solidFill>
            <a:srgbClr val="00B050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80228" name="直接连接符 5"/>
          <p:cNvCxnSpPr>
            <a:cxnSpLocks noChangeShapeType="1"/>
          </p:cNvCxnSpPr>
          <p:nvPr/>
        </p:nvCxnSpPr>
        <p:spPr bwMode="auto">
          <a:xfrm>
            <a:off x="285750" y="4762500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80230" name="直接连接符 21"/>
          <p:cNvCxnSpPr>
            <a:cxnSpLocks noChangeShapeType="1"/>
          </p:cNvCxnSpPr>
          <p:nvPr/>
        </p:nvCxnSpPr>
        <p:spPr bwMode="auto">
          <a:xfrm>
            <a:off x="3197225" y="4762500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80232" name="直接连接符 24"/>
          <p:cNvCxnSpPr>
            <a:cxnSpLocks noChangeShapeType="1"/>
          </p:cNvCxnSpPr>
          <p:nvPr/>
        </p:nvCxnSpPr>
        <p:spPr bwMode="auto">
          <a:xfrm>
            <a:off x="6107113" y="4762500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80234" name="流程图: 过程 16"/>
          <p:cNvSpPr>
            <a:spLocks noChangeArrowheads="1"/>
          </p:cNvSpPr>
          <p:nvPr/>
        </p:nvSpPr>
        <p:spPr bwMode="auto">
          <a:xfrm>
            <a:off x="6443663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80235" name="直接连接符 43"/>
          <p:cNvCxnSpPr>
            <a:cxnSpLocks noChangeShapeType="1"/>
          </p:cNvCxnSpPr>
          <p:nvPr/>
        </p:nvCxnSpPr>
        <p:spPr bwMode="auto">
          <a:xfrm rot="16200000" flipV="1">
            <a:off x="561976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236" name="直接连接符 46"/>
          <p:cNvCxnSpPr>
            <a:cxnSpLocks noChangeShapeType="1"/>
          </p:cNvCxnSpPr>
          <p:nvPr/>
        </p:nvCxnSpPr>
        <p:spPr bwMode="auto">
          <a:xfrm rot="16200000" flipV="1">
            <a:off x="6419851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237" name="直接连接符 47"/>
          <p:cNvCxnSpPr>
            <a:cxnSpLocks noChangeShapeType="1"/>
          </p:cNvCxnSpPr>
          <p:nvPr/>
        </p:nvCxnSpPr>
        <p:spPr bwMode="auto">
          <a:xfrm rot="16200000" flipV="1">
            <a:off x="3493294" y="3650456"/>
            <a:ext cx="2190750" cy="33338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塔：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个金盘移动过程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790545" y="152400"/>
          <a:ext cx="74385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55">
                  <a:extLst>
                    <a:ext uri="{9D8B030D-6E8A-4147-A177-3AD203B41FA5}">
                      <a16:colId xmlns:a16="http://schemas.microsoft.com/office/drawing/2014/main" val="18893714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16247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54418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89098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18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B-&gt;A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006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056924"/>
                  </a:ext>
                </a:extLst>
              </a:tr>
            </a:tbl>
          </a:graphicData>
        </a:graphic>
      </p:graphicFrame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个盘子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2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8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6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弦截法思想</a:t>
            </a: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9154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35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取两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求得对应的函数值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。如果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两函数值同号，则重新取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，直到函数值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号为止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。注意：</a:t>
            </a:r>
            <a:r>
              <a:rPr lang="en-US" altLang="zh-CN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值不应差太大，以保证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内只有一个根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5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的直线与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轴相交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于点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，这时：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500"/>
              </a:lnSpc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500"/>
              </a:lnSpc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5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求得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，判断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哪个同号：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同号，则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为新的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 eaLnBrk="1" hangingPunct="1">
              <a:lnSpc>
                <a:spcPts val="35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连接，形成直线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轴相交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于新的点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如此循环，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在逐渐逼近于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在逐渐逼近方程的根。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直到</a:t>
            </a:r>
            <a:r>
              <a:rPr lang="en-US" altLang="zh-CN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x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的绝对值小于一个很小的数为止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661908"/>
              </p:ext>
            </p:extLst>
          </p:nvPr>
        </p:nvGraphicFramePr>
        <p:xfrm>
          <a:off x="3402487" y="2971800"/>
          <a:ext cx="3226913" cy="92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7131" name="Equation" r:id="rId4" imgW="1498320" imgH="431640" progId="Equation.3">
                  <p:embed/>
                </p:oleObj>
              </mc:Choice>
              <mc:Fallback>
                <p:oleObj name="Equation" r:id="rId4" imgW="1498320" imgH="43164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487" y="2971800"/>
                        <a:ext cx="3226913" cy="92986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8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图: 过程 17"/>
          <p:cNvSpPr>
            <a:spLocks noChangeArrowheads="1"/>
          </p:cNvSpPr>
          <p:nvPr/>
        </p:nvSpPr>
        <p:spPr bwMode="auto">
          <a:xfrm>
            <a:off x="6615113" y="3727450"/>
            <a:ext cx="1833562" cy="476250"/>
          </a:xfrm>
          <a:prstGeom prst="flowChartProcess">
            <a:avLst/>
          </a:prstGeom>
          <a:solidFill>
            <a:srgbClr val="9D138D"/>
          </a:solidFill>
          <a:ln w="38100" algn="ctr">
            <a:solidFill>
              <a:srgbClr val="9D138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1251" name="流程图: 过程 18"/>
          <p:cNvSpPr>
            <a:spLocks noChangeArrowheads="1"/>
          </p:cNvSpPr>
          <p:nvPr/>
        </p:nvSpPr>
        <p:spPr bwMode="auto">
          <a:xfrm>
            <a:off x="1127125" y="4286250"/>
            <a:ext cx="1100138" cy="476250"/>
          </a:xfrm>
          <a:prstGeom prst="flowChartProcess">
            <a:avLst/>
          </a:prstGeom>
          <a:solidFill>
            <a:srgbClr val="00B050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81252" name="直接连接符 5"/>
          <p:cNvCxnSpPr>
            <a:cxnSpLocks noChangeShapeType="1"/>
          </p:cNvCxnSpPr>
          <p:nvPr/>
        </p:nvCxnSpPr>
        <p:spPr bwMode="auto">
          <a:xfrm>
            <a:off x="285750" y="4762500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81254" name="直接连接符 21"/>
          <p:cNvCxnSpPr>
            <a:cxnSpLocks noChangeShapeType="1"/>
          </p:cNvCxnSpPr>
          <p:nvPr/>
        </p:nvCxnSpPr>
        <p:spPr bwMode="auto">
          <a:xfrm>
            <a:off x="3197225" y="4762500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81256" name="直接连接符 24"/>
          <p:cNvCxnSpPr>
            <a:cxnSpLocks noChangeShapeType="1"/>
          </p:cNvCxnSpPr>
          <p:nvPr/>
        </p:nvCxnSpPr>
        <p:spPr bwMode="auto">
          <a:xfrm>
            <a:off x="6107113" y="4762500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81258" name="流程图: 过程 16"/>
          <p:cNvSpPr>
            <a:spLocks noChangeArrowheads="1"/>
          </p:cNvSpPr>
          <p:nvPr/>
        </p:nvSpPr>
        <p:spPr bwMode="auto">
          <a:xfrm>
            <a:off x="6443663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81259" name="直接连接符 43"/>
          <p:cNvCxnSpPr>
            <a:cxnSpLocks noChangeShapeType="1"/>
          </p:cNvCxnSpPr>
          <p:nvPr/>
        </p:nvCxnSpPr>
        <p:spPr bwMode="auto">
          <a:xfrm rot="16200000" flipV="1">
            <a:off x="561976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260" name="直接连接符 46"/>
          <p:cNvCxnSpPr>
            <a:cxnSpLocks noChangeShapeType="1"/>
          </p:cNvCxnSpPr>
          <p:nvPr/>
        </p:nvCxnSpPr>
        <p:spPr bwMode="auto">
          <a:xfrm rot="16200000" flipV="1">
            <a:off x="6419851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261" name="直接连接符 47"/>
          <p:cNvCxnSpPr>
            <a:cxnSpLocks noChangeShapeType="1"/>
          </p:cNvCxnSpPr>
          <p:nvPr/>
        </p:nvCxnSpPr>
        <p:spPr bwMode="auto">
          <a:xfrm rot="16200000" flipV="1">
            <a:off x="3493294" y="3650456"/>
            <a:ext cx="2190750" cy="33338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塔：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个金盘移动过程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个盘子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2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69305"/>
              </p:ext>
            </p:extLst>
          </p:nvPr>
        </p:nvGraphicFramePr>
        <p:xfrm>
          <a:off x="7790545" y="152400"/>
          <a:ext cx="74385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55">
                  <a:extLst>
                    <a:ext uri="{9D8B030D-6E8A-4147-A177-3AD203B41FA5}">
                      <a16:colId xmlns:a16="http://schemas.microsoft.com/office/drawing/2014/main" val="18893714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16247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54418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89098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18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B-&gt;A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006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05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85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图: 过程 17"/>
          <p:cNvSpPr>
            <a:spLocks noChangeArrowheads="1"/>
          </p:cNvSpPr>
          <p:nvPr/>
        </p:nvSpPr>
        <p:spPr bwMode="auto">
          <a:xfrm>
            <a:off x="6615113" y="3727450"/>
            <a:ext cx="1833562" cy="476250"/>
          </a:xfrm>
          <a:prstGeom prst="flowChartProcess">
            <a:avLst/>
          </a:prstGeom>
          <a:solidFill>
            <a:srgbClr val="9D138D"/>
          </a:solidFill>
          <a:ln w="38100" algn="ctr">
            <a:solidFill>
              <a:srgbClr val="9D138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1251" name="流程图: 过程 18"/>
          <p:cNvSpPr>
            <a:spLocks noChangeArrowheads="1"/>
          </p:cNvSpPr>
          <p:nvPr/>
        </p:nvSpPr>
        <p:spPr bwMode="auto">
          <a:xfrm>
            <a:off x="1127125" y="4286250"/>
            <a:ext cx="1100138" cy="476250"/>
          </a:xfrm>
          <a:prstGeom prst="flowChartProcess">
            <a:avLst/>
          </a:prstGeom>
          <a:solidFill>
            <a:srgbClr val="00B050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81252" name="直接连接符 5"/>
          <p:cNvCxnSpPr>
            <a:cxnSpLocks noChangeShapeType="1"/>
          </p:cNvCxnSpPr>
          <p:nvPr/>
        </p:nvCxnSpPr>
        <p:spPr bwMode="auto">
          <a:xfrm>
            <a:off x="285750" y="4762500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81254" name="直接连接符 21"/>
          <p:cNvCxnSpPr>
            <a:cxnSpLocks noChangeShapeType="1"/>
          </p:cNvCxnSpPr>
          <p:nvPr/>
        </p:nvCxnSpPr>
        <p:spPr bwMode="auto">
          <a:xfrm>
            <a:off x="3197225" y="4762500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81256" name="直接连接符 24"/>
          <p:cNvCxnSpPr>
            <a:cxnSpLocks noChangeShapeType="1"/>
          </p:cNvCxnSpPr>
          <p:nvPr/>
        </p:nvCxnSpPr>
        <p:spPr bwMode="auto">
          <a:xfrm>
            <a:off x="6107113" y="4762500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81258" name="流程图: 过程 16"/>
          <p:cNvSpPr>
            <a:spLocks noChangeArrowheads="1"/>
          </p:cNvSpPr>
          <p:nvPr/>
        </p:nvSpPr>
        <p:spPr bwMode="auto">
          <a:xfrm>
            <a:off x="6443663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81259" name="直接连接符 43"/>
          <p:cNvCxnSpPr>
            <a:cxnSpLocks noChangeShapeType="1"/>
          </p:cNvCxnSpPr>
          <p:nvPr/>
        </p:nvCxnSpPr>
        <p:spPr bwMode="auto">
          <a:xfrm rot="16200000" flipV="1">
            <a:off x="561976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260" name="直接连接符 46"/>
          <p:cNvCxnSpPr>
            <a:cxnSpLocks noChangeShapeType="1"/>
          </p:cNvCxnSpPr>
          <p:nvPr/>
        </p:nvCxnSpPr>
        <p:spPr bwMode="auto">
          <a:xfrm rot="16200000" flipV="1">
            <a:off x="6419851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261" name="直接连接符 47"/>
          <p:cNvCxnSpPr>
            <a:cxnSpLocks noChangeShapeType="1"/>
          </p:cNvCxnSpPr>
          <p:nvPr/>
        </p:nvCxnSpPr>
        <p:spPr bwMode="auto">
          <a:xfrm rot="16200000" flipV="1">
            <a:off x="3493294" y="3650456"/>
            <a:ext cx="2190750" cy="33338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塔：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个金盘移动过程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个盘子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2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790545" y="152400"/>
          <a:ext cx="74385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55">
                  <a:extLst>
                    <a:ext uri="{9D8B030D-6E8A-4147-A177-3AD203B41FA5}">
                      <a16:colId xmlns:a16="http://schemas.microsoft.com/office/drawing/2014/main" val="18893714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16247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54418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89098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18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B-&gt;A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006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05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7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流程图: 过程 17"/>
          <p:cNvSpPr>
            <a:spLocks noChangeArrowheads="1"/>
          </p:cNvSpPr>
          <p:nvPr/>
        </p:nvSpPr>
        <p:spPr bwMode="auto">
          <a:xfrm>
            <a:off x="6615113" y="3727450"/>
            <a:ext cx="1833562" cy="476250"/>
          </a:xfrm>
          <a:prstGeom prst="flowChartProcess">
            <a:avLst/>
          </a:prstGeom>
          <a:solidFill>
            <a:srgbClr val="9D138D"/>
          </a:solidFill>
          <a:ln w="38100" algn="ctr">
            <a:solidFill>
              <a:srgbClr val="9D138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流程图: 过程 18"/>
          <p:cNvSpPr>
            <a:spLocks noChangeArrowheads="1"/>
          </p:cNvSpPr>
          <p:nvPr/>
        </p:nvSpPr>
        <p:spPr bwMode="auto">
          <a:xfrm>
            <a:off x="6970713" y="3214688"/>
            <a:ext cx="1100137" cy="476250"/>
          </a:xfrm>
          <a:prstGeom prst="flowChartProcess">
            <a:avLst/>
          </a:prstGeom>
          <a:solidFill>
            <a:srgbClr val="00B050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82276" name="直接连接符 5"/>
          <p:cNvCxnSpPr>
            <a:cxnSpLocks noChangeShapeType="1"/>
          </p:cNvCxnSpPr>
          <p:nvPr/>
        </p:nvCxnSpPr>
        <p:spPr bwMode="auto">
          <a:xfrm>
            <a:off x="285750" y="4762500"/>
            <a:ext cx="27511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82278" name="直接连接符 21"/>
          <p:cNvCxnSpPr>
            <a:cxnSpLocks noChangeShapeType="1"/>
          </p:cNvCxnSpPr>
          <p:nvPr/>
        </p:nvCxnSpPr>
        <p:spPr bwMode="auto">
          <a:xfrm>
            <a:off x="3197225" y="4762500"/>
            <a:ext cx="27495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B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82280" name="直接连接符 24"/>
          <p:cNvCxnSpPr>
            <a:cxnSpLocks noChangeShapeType="1"/>
          </p:cNvCxnSpPr>
          <p:nvPr/>
        </p:nvCxnSpPr>
        <p:spPr bwMode="auto">
          <a:xfrm>
            <a:off x="6107113" y="4762500"/>
            <a:ext cx="27511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82282" name="流程图: 过程 16"/>
          <p:cNvSpPr>
            <a:spLocks noChangeArrowheads="1"/>
          </p:cNvSpPr>
          <p:nvPr/>
        </p:nvSpPr>
        <p:spPr bwMode="auto">
          <a:xfrm>
            <a:off x="6443663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82283" name="直接连接符 43"/>
          <p:cNvCxnSpPr>
            <a:cxnSpLocks noChangeShapeType="1"/>
          </p:cNvCxnSpPr>
          <p:nvPr/>
        </p:nvCxnSpPr>
        <p:spPr bwMode="auto">
          <a:xfrm rot="16200000" flipV="1">
            <a:off x="561976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284" name="直接连接符 46"/>
          <p:cNvCxnSpPr>
            <a:cxnSpLocks noChangeShapeType="1"/>
          </p:cNvCxnSpPr>
          <p:nvPr/>
        </p:nvCxnSpPr>
        <p:spPr bwMode="auto">
          <a:xfrm rot="16200000" flipV="1">
            <a:off x="6419851" y="3652837"/>
            <a:ext cx="2190750" cy="285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285" name="直接连接符 47"/>
          <p:cNvCxnSpPr>
            <a:cxnSpLocks noChangeShapeType="1"/>
          </p:cNvCxnSpPr>
          <p:nvPr/>
        </p:nvCxnSpPr>
        <p:spPr bwMode="auto">
          <a:xfrm rot="16200000" flipV="1">
            <a:off x="3493294" y="3650456"/>
            <a:ext cx="2190750" cy="33338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塔：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个金盘移动过程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16000"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个盘子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200" b="1" kern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08576"/>
              </p:ext>
            </p:extLst>
          </p:nvPr>
        </p:nvGraphicFramePr>
        <p:xfrm>
          <a:off x="7790545" y="152400"/>
          <a:ext cx="74385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55">
                  <a:extLst>
                    <a:ext uri="{9D8B030D-6E8A-4147-A177-3AD203B41FA5}">
                      <a16:colId xmlns:a16="http://schemas.microsoft.com/office/drawing/2014/main" val="18893714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16247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54418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C-&gt;B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89098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18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B-&gt;A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006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05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1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内容占位符 2"/>
          <p:cNvSpPr>
            <a:spLocks noGrp="1"/>
          </p:cNvSpPr>
          <p:nvPr>
            <p:ph idx="1"/>
          </p:nvPr>
        </p:nvSpPr>
        <p:spPr>
          <a:xfrm>
            <a:off x="539750" y="1066800"/>
            <a:ext cx="7961313" cy="51244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由上面的分析可知：将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个盘子从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可以分解为以下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个步骤：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个盘借助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先移到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上剩下的一个盘移到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个盘从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借助于Ａ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b="0" dirty="0" smtClean="0">
                <a:latin typeface="Times New Roman" pitchFamily="18" charset="0"/>
                <a:ea typeface="黑体" pitchFamily="49" charset="-122"/>
              </a:rPr>
              <a:t>Hanoi</a:t>
            </a:r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塔设计思路总结</a:t>
            </a:r>
            <a:endParaRPr lang="zh-CN" altLang="en-US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874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内容占位符 2"/>
          <p:cNvSpPr>
            <a:spLocks noGrp="1"/>
          </p:cNvSpPr>
          <p:nvPr>
            <p:ph idx="1"/>
          </p:nvPr>
        </p:nvSpPr>
        <p:spPr>
          <a:xfrm>
            <a:off x="228600" y="1133475"/>
            <a:ext cx="8763000" cy="4429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把上面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个步骤分成两类操作：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个盘从一个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移到另一个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这就是大和尚让小和尚做的工作，它是一个递归的过程，即和尚将任务层层下放，直到第</a:t>
            </a:r>
            <a:r>
              <a:rPr lang="en-US" altLang="zh-CN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zh-CN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个和尚为止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剩下的最后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个盘子从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“起始”柱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“目的”柱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上。这是大和尚自己做的工作。</a:t>
            </a:r>
          </a:p>
        </p:txBody>
      </p:sp>
      <p:sp>
        <p:nvSpPr>
          <p:cNvPr id="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实现上述设计思路的操作方法</a:t>
            </a:r>
            <a:endParaRPr lang="zh-CN" altLang="en-US" sz="4000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759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内容占位符 2"/>
          <p:cNvSpPr>
            <a:spLocks noGrp="1"/>
          </p:cNvSpPr>
          <p:nvPr>
            <p:ph idx="1"/>
          </p:nvPr>
        </p:nvSpPr>
        <p:spPr>
          <a:xfrm>
            <a:off x="357188" y="1219200"/>
            <a:ext cx="8634412" cy="5353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编写程序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函数实现第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类操作（即模拟小和尚的任务）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函数实现第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类操作（模拟大和尚自己移盘）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函数调用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n,x,y,z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个盘子从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的过程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借助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函数调用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个盘子从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的过程。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是代表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柱</a:t>
            </a:r>
            <a:r>
              <a:rPr lang="zh-CN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之一，根据每次不同情况分别取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实现前述操作的程序步骤</a:t>
            </a:r>
            <a:endParaRPr lang="zh-CN" altLang="en-US" sz="4000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85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内容占位符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062538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接受金盘数目，显示提示信息的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函数源代码：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09800" y="1905000"/>
            <a:ext cx="6249988" cy="4833938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altLang="zh-CN" sz="2400" b="1" dirty="0" err="1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lang="en-US" altLang="zh-CN" sz="2400" b="1" dirty="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n,char</a:t>
            </a:r>
            <a:r>
              <a:rPr lang="en-US" altLang="zh-CN" sz="2400" b="1" dirty="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x,char</a:t>
            </a:r>
            <a:r>
              <a:rPr lang="en-US" altLang="zh-CN" sz="2400" b="1" dirty="0" smtClean="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y,char</a:t>
            </a:r>
            <a:r>
              <a:rPr lang="en-US" altLang="zh-CN" sz="2400" b="1" dirty="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z);  </a:t>
            </a:r>
            <a:endParaRPr lang="zh-CN" altLang="zh-CN" sz="2400" b="1" dirty="0">
              <a:solidFill>
                <a:srgbClr val="9D13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m;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diskes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("move %d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diskes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:\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m,'A','B','C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b="0" dirty="0" smtClean="0">
                <a:latin typeface="Times New Roman" pitchFamily="18" charset="0"/>
                <a:ea typeface="黑体" pitchFamily="49" charset="-122"/>
              </a:rPr>
              <a:t>main</a:t>
            </a:r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函数</a:t>
            </a:r>
            <a:endParaRPr lang="zh-CN" altLang="en-US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403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0" y="1371600"/>
            <a:ext cx="5181600" cy="53340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n,char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x,char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char z)  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move(char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a,char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b);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if(n==1)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(n-1,x,z,y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(n-1,y,x,z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2600" y="1219200"/>
            <a:ext cx="3175000" cy="228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模拟小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和尚任务的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函数源代码：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b="0" dirty="0" err="1" smtClean="0">
                <a:latin typeface="Times New Roman" pitchFamily="18" charset="0"/>
                <a:ea typeface="黑体" pitchFamily="49" charset="-122"/>
              </a:rPr>
              <a:t>hanoi</a:t>
            </a:r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函数</a:t>
            </a:r>
            <a:endParaRPr lang="zh-CN" altLang="en-US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92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6200" y="2438400"/>
            <a:ext cx="5740400" cy="26670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a,char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 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("%c--&gt;%c\n",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2600" y="1219200"/>
            <a:ext cx="8280400" cy="76200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模拟大和尚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函数源代码：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b="0" dirty="0" smtClean="0">
                <a:latin typeface="Times New Roman" pitchFamily="18" charset="0"/>
                <a:ea typeface="黑体" pitchFamily="49" charset="-122"/>
              </a:rPr>
              <a:t>move</a:t>
            </a:r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函数</a:t>
            </a:r>
            <a:endParaRPr lang="zh-CN" altLang="en-US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852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内容占位符 2"/>
          <p:cNvSpPr>
            <a:spLocks noGrp="1"/>
          </p:cNvSpPr>
          <p:nvPr>
            <p:ph idx="1"/>
          </p:nvPr>
        </p:nvSpPr>
        <p:spPr>
          <a:xfrm>
            <a:off x="261937" y="1219200"/>
            <a:ext cx="7358063" cy="1557338"/>
          </a:xfrm>
        </p:spPr>
        <p:txBody>
          <a:bodyPr/>
          <a:lstStyle/>
          <a:p>
            <a:r>
              <a:rPr lang="zh-CN" altLang="en-US" sz="3600" dirty="0" smtClean="0"/>
              <a:t>假设有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个金盘，程序运行结果：</a:t>
            </a:r>
            <a:endParaRPr lang="zh-CN" altLang="zh-CN" sz="3600" dirty="0" smtClean="0"/>
          </a:p>
        </p:txBody>
      </p:sp>
      <p:sp>
        <p:nvSpPr>
          <p:cNvPr id="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b="0" dirty="0" smtClean="0"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运行结果</a:t>
            </a:r>
            <a:endParaRPr lang="zh-CN" altLang="en-US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23" y="2057400"/>
            <a:ext cx="5517677" cy="4573588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24104"/>
              </p:ext>
            </p:extLst>
          </p:nvPr>
        </p:nvGraphicFramePr>
        <p:xfrm>
          <a:off x="6400800" y="4191000"/>
          <a:ext cx="2564056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3077">
                  <a:extLst>
                    <a:ext uri="{9D8B030D-6E8A-4147-A177-3AD203B41FA5}">
                      <a16:colId xmlns:a16="http://schemas.microsoft.com/office/drawing/2014/main" val="3717568897"/>
                    </a:ext>
                  </a:extLst>
                </a:gridCol>
                <a:gridCol w="1220979">
                  <a:extLst>
                    <a:ext uri="{9D8B030D-6E8A-4147-A177-3AD203B41FA5}">
                      <a16:colId xmlns:a16="http://schemas.microsoft.com/office/drawing/2014/main" val="371377456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搬运人</a:t>
                      </a:r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顺序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源</a:t>
                      </a:r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-&gt;</a:t>
                      </a:r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目标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266363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丙</a:t>
                      </a:r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1822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乙</a:t>
                      </a:r>
                      <a:r>
                        <a:rPr lang="en-US" altLang="zh-CN" sz="2000" u="none" strike="noStrike" dirty="0">
                          <a:effectLst/>
                        </a:rPr>
                        <a:t>1</a:t>
                      </a:r>
                      <a:endParaRPr lang="en-US" altLang="zh-CN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A-&gt;B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645954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丙</a:t>
                      </a:r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C-&gt;B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67204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甲</a:t>
                      </a:r>
                      <a:endParaRPr lang="zh-CN" alt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2604727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丙</a:t>
                      </a:r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B-&gt;A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49777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乙</a:t>
                      </a:r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B-&gt;C</a:t>
                      </a:r>
                      <a:endParaRPr lang="en-US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45269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丙</a:t>
                      </a:r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A-&gt;C</a:t>
                      </a:r>
                      <a:endParaRPr lang="en-US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7443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5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7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457200"/>
            <a:ext cx="914400" cy="3749260"/>
          </a:xfrm>
          <a:solidFill>
            <a:schemeClr val="bg1"/>
          </a:solidFill>
        </p:spPr>
        <p:txBody>
          <a:bodyPr vert="eaVert"/>
          <a:lstStyle/>
          <a:p>
            <a:r>
              <a:rPr lang="zh-CN" altLang="en-US" sz="48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弦截法图解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/>
          </p:nvPr>
        </p:nvGraphicFramePr>
        <p:xfrm>
          <a:off x="3402487" y="2971800"/>
          <a:ext cx="3226913" cy="92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8147" name="Equation" r:id="rId4" imgW="1498320" imgH="431640" progId="Equation.3">
                  <p:embed/>
                </p:oleObj>
              </mc:Choice>
              <mc:Fallback>
                <p:oleObj name="Equation" r:id="rId4" imgW="1498320" imgH="43164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487" y="2971800"/>
                        <a:ext cx="3226913" cy="92986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 t="2222" r="2000" b="5555"/>
          <a:stretch/>
        </p:blipFill>
        <p:spPr>
          <a:xfrm>
            <a:off x="1066800" y="457200"/>
            <a:ext cx="8001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353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简单地，假设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移动一个盘子需要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秒钟，移完全部盘子需要多少时间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？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——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如此，统计“时间”变成统计“步数”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编一个函数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stepNumber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每次移动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个盘子，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计数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1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需要计算总共要移动几次盘子，总次数即是总秒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数。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move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函数中调用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stepNumber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函数。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010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计算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移动盘子总时间数</a:t>
            </a:r>
            <a:endParaRPr lang="zh-CN" altLang="en-US" sz="4000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174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4572000" cy="5353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函数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stepNumber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计数器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，即秒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数增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当前秒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转化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为等价的分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、时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、日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、年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计数变量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都是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全局变量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。其他函数也可以使用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——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本讲后面介绍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4267200" cy="609600"/>
          </a:xfrm>
        </p:spPr>
        <p:txBody>
          <a:bodyPr/>
          <a:lstStyle/>
          <a:p>
            <a:r>
              <a:rPr lang="en-US" altLang="zh-CN" sz="3600" b="0" dirty="0" err="1" smtClean="0">
                <a:latin typeface="Times New Roman" pitchFamily="18" charset="0"/>
                <a:ea typeface="黑体" pitchFamily="49" charset="-122"/>
              </a:rPr>
              <a:t>stepNumber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源代码</a:t>
            </a:r>
            <a:endParaRPr lang="zh-CN" altLang="en-US" sz="3600" b="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24400" y="152400"/>
            <a:ext cx="4267200" cy="6629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&lt;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.</a:t>
            </a: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h&gt;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zh-CN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 </a:t>
            </a:r>
            <a:r>
              <a:rPr lang="zh-CN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s=0,m=0,h=0,d=0,y=0;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void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tepNumber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(){</a:t>
            </a:r>
            <a:endParaRPr lang="zh-CN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s++;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if(60==s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        //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记录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分钟数，秒数清零</a:t>
            </a:r>
            <a:endParaRPr lang="zh-CN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</a:t>
            </a: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m++;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s=0;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</a:t>
            </a: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if(60==m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//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记录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小时数，分钟数清零</a:t>
            </a:r>
            <a:endParaRPr lang="zh-CN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    </a:t>
            </a: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h++;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m=0;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</a:t>
            </a: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if(24==h)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  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//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记录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天数，小时数清零</a:t>
            </a:r>
            <a:endParaRPr lang="zh-CN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  </a:t>
            </a: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d++;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h=0;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  </a:t>
            </a: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if(365==d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 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记录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年数，天数清零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     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y</a:t>
            </a: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++;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d=0;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  </a:t>
            </a: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endParaRPr lang="zh-CN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    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  <a:endParaRPr lang="zh-CN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  <a:endParaRPr lang="zh-CN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  <a:endParaRPr lang="zh-CN" altLang="en-US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083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A937653-3048-4716-AD45-85CFEEC9DCAB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D6F426F-D9E7-4234-90C9-3D4161315996}" type="slidenum">
              <a:rPr lang="zh-CN" altLang="en-US"/>
              <a:pPr/>
              <a:t>72</a:t>
            </a:fld>
            <a:r>
              <a:rPr lang="en-US" altLang="zh-CN"/>
              <a:t>/52</a:t>
            </a:r>
          </a:p>
        </p:txBody>
      </p:sp>
      <p:sp>
        <p:nvSpPr>
          <p:cNvPr id="6492168" name="Rectangle 8"/>
          <p:cNvSpPr>
            <a:spLocks noChangeArrowheads="1"/>
          </p:cNvSpPr>
          <p:nvPr/>
        </p:nvSpPr>
        <p:spPr bwMode="auto">
          <a:xfrm>
            <a:off x="5410200" y="685800"/>
            <a:ext cx="3505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92165" name="Rectangle 5"/>
          <p:cNvSpPr>
            <a:spLocks noChangeArrowheads="1"/>
          </p:cNvSpPr>
          <p:nvPr/>
        </p:nvSpPr>
        <p:spPr bwMode="auto">
          <a:xfrm>
            <a:off x="76200" y="76200"/>
            <a:ext cx="4038600" cy="3429000"/>
          </a:xfrm>
          <a:prstGeom prst="rect">
            <a:avLst/>
          </a:prstGeom>
          <a:solidFill>
            <a:srgbClr val="CCECFF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void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hanoi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n,char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x,char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y, char z)  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{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void move(char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a,char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b); 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if(n==1)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move(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x,z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else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{ 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hanoi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(n-1,x,z,y);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 move(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x,z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hanoi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(n-1,y,x,z);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}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314700" y="1572637"/>
            <a:ext cx="5753100" cy="4447163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#include &lt;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stdio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.h&gt;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long int s=0,m=0,h=0,d=0,y=0;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main() 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{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void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hanoi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n,char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x,char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y,char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z);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hDisks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("input number:") 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; 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scanf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("%d", &amp;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hDisks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("the step to move %d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diskes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:\n",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hDisks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);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hanoi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hDisks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,'A','B','C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');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("%d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diskes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: ",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hDisks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("%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ld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years, %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ld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days, %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ld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hours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, ", y,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d, h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); 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("%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ld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minutes, %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ld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seconds.\n", m, s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   return 0;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}</a:t>
            </a:r>
          </a:p>
        </p:txBody>
      </p:sp>
      <p:sp>
        <p:nvSpPr>
          <p:cNvPr id="11" name="Rectangle 2"/>
          <p:cNvSpPr>
            <a:spLocks noRot="1" noChangeArrowheads="1"/>
          </p:cNvSpPr>
          <p:nvPr/>
        </p:nvSpPr>
        <p:spPr bwMode="auto">
          <a:xfrm>
            <a:off x="4191000" y="53926"/>
            <a:ext cx="4800600" cy="1165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3200" u="sng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Hanoi</a:t>
            </a:r>
            <a:r>
              <a:rPr lang="zh-CN" altLang="en-US" sz="3200" u="sng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塔</a:t>
            </a:r>
            <a:r>
              <a:rPr lang="en-US" altLang="zh-CN" sz="3200" u="sng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sz="3200" u="sng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计算移动盘子</a:t>
            </a:r>
            <a:r>
              <a:rPr lang="zh-CN" altLang="en-US" sz="3200" u="sng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总时间数</a:t>
            </a:r>
            <a:endParaRPr lang="en-US" altLang="zh-CN" sz="3200" u="sng" dirty="0" smtClean="0">
              <a:solidFill>
                <a:srgbClr val="0070C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" y="3608963"/>
            <a:ext cx="3162300" cy="1877437"/>
          </a:xfrm>
          <a:prstGeom prst="rect">
            <a:avLst/>
          </a:prstGeom>
          <a:solidFill>
            <a:srgbClr val="FF99FF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move(char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a,char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void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stepNumber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()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;</a:t>
            </a:r>
            <a:endParaRPr lang="zh-CN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("%c--&gt;%c\n",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stepNumber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();</a:t>
            </a:r>
            <a:endParaRPr lang="zh-CN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99" y="5590164"/>
            <a:ext cx="6701701" cy="121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73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latin typeface="Times New Roman" pitchFamily="18" charset="0"/>
                <a:ea typeface="黑体" pitchFamily="49" charset="-122"/>
              </a:rPr>
              <a:t>递归</a:t>
            </a:r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方法解题的条件</a:t>
            </a:r>
            <a:endParaRPr lang="zh-CN" altLang="en-US" sz="400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所</a:t>
            </a:r>
            <a:r>
              <a:rPr lang="zh-CN" altLang="en-US" dirty="0"/>
              <a:t>求解的问题能转化为用同一方法解决的子问题。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子</a:t>
            </a:r>
            <a:r>
              <a:rPr lang="zh-CN" altLang="en-US" dirty="0"/>
              <a:t>问题的规模比原问题的规模小。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必须</a:t>
            </a:r>
            <a:r>
              <a:rPr lang="zh-CN" altLang="en-US" dirty="0"/>
              <a:t>要有递归结束条件，停止递归，否则形成无穷递归，系统无法实现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8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74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递归调用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总结</a:t>
            </a:r>
            <a:endParaRPr lang="zh-CN" altLang="en-US" sz="4000" dirty="0">
              <a:latin typeface="Times New Roman" pitchFamily="18" charset="0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一</a:t>
            </a:r>
            <a:r>
              <a:rPr lang="zh-CN" altLang="en-US" dirty="0"/>
              <a:t>个递归的问题可以</a:t>
            </a:r>
            <a:r>
              <a:rPr lang="zh-CN" altLang="en-US" dirty="0" smtClean="0"/>
              <a:t>分为</a:t>
            </a:r>
            <a:r>
              <a:rPr lang="zh-CN" altLang="en-US" dirty="0" smtClean="0">
                <a:solidFill>
                  <a:srgbClr val="C00000"/>
                </a:solidFill>
              </a:rPr>
              <a:t>递推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C00000"/>
                </a:solidFill>
              </a:rPr>
              <a:t>回归</a:t>
            </a:r>
            <a:r>
              <a:rPr lang="zh-CN" altLang="en-US" dirty="0" smtClean="0"/>
              <a:t>两</a:t>
            </a:r>
            <a:r>
              <a:rPr lang="zh-CN" altLang="en-US" dirty="0"/>
              <a:t>个阶段。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递归</a:t>
            </a:r>
            <a:r>
              <a:rPr lang="zh-CN" altLang="en-US" dirty="0"/>
              <a:t>，思想简单但计算机实现技术较复杂。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想一想以前接触的问题中，哪些可用递归来解决。</a:t>
            </a:r>
          </a:p>
        </p:txBody>
      </p:sp>
    </p:spTree>
    <p:extLst>
      <p:ext uri="{BB962C8B-B14F-4D97-AF65-F5344CB8AC3E}">
        <p14:creationId xmlns:p14="http://schemas.microsoft.com/office/powerpoint/2010/main" val="39755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E3CAF6B-7CD1-4815-B9EE-E68135D7891D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BA91E66-883A-4793-8CB9-01ED704DECFD}" type="slidenum">
              <a:rPr lang="zh-CN" altLang="en-US"/>
              <a:pPr/>
              <a:t>75</a:t>
            </a:fld>
            <a:r>
              <a:rPr lang="en-US" altLang="zh-CN"/>
              <a:t>/52</a:t>
            </a:r>
          </a:p>
        </p:txBody>
      </p:sp>
      <p:sp>
        <p:nvSpPr>
          <p:cNvPr id="649933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4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函数</a:t>
            </a:r>
            <a:r>
              <a:rPr lang="zh-CN" altLang="en-US" sz="40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的嵌套调用</a:t>
            </a:r>
            <a:endParaRPr lang="en-US" altLang="zh-CN" sz="4000" b="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函数的递归调用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数组名作为函数</a:t>
            </a:r>
            <a:r>
              <a:rPr lang="zh-CN" altLang="en-US" sz="40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参数</a:t>
            </a:r>
            <a:endParaRPr lang="en-US" altLang="zh-CN" sz="4000" b="0" u="sng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字符串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排序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76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数组元素可以作为函数参数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zh-CN" altLang="en-US" sz="3600" dirty="0" smtClean="0"/>
              <a:t>作为个体，数组元素就是普通变量，当然可以作为函数参数来使用。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393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77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：比较两个运动队的成绩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39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两个运动队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，各有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个队员，每个队员有一个综合成绩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ts val="39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两个队的每个队员的成绩按顺序一一对应地逐个比较（即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个队员与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个队员比，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ts val="39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队队员的成绩高于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队相应队员成绩的数目多于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队队员成绩高于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队相应队员成绩的数目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队蠃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队蠃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，则认为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队胜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。反之自然是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队胜，亦或打平。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9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出两队队员比较的结果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队高于、等于和低于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队的次数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)——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此例属于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数组元素作为函数参数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78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解题思路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39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设两个数组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，各有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个元素，分别存放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个队员的成绩</a:t>
            </a:r>
          </a:p>
          <a:p>
            <a:pPr algn="just" eaLnBrk="1" hangingPunct="1">
              <a:lnSpc>
                <a:spcPts val="39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将两个数组的相应元素逐个比较，用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awin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bwin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aeqb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累计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队队员高于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于和等于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队队员的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次数。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9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  <a:r>
              <a:rPr lang="zh-CN" altLang="en-US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判断每一次比较的结果，如果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队员高于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队员，结果为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，二者相等，结果为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队员低于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队员，结果为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。最后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awin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bwin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可得到哪队胜的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79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源程序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main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函数的结构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28800" y="1295400"/>
            <a:ext cx="6477000" cy="5078313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#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include &lt;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stdio.h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main()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{ 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定义与声明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获取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两队所有队员的成绩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比较两队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名队员的对应成绩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输出比较结论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return 0;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876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EBE7ABF-D494-430E-917D-2426CD15AFBF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2D02DB2-85BB-4FC6-A033-893901DE08AD}" type="slidenum">
              <a:rPr lang="zh-CN" altLang="en-US"/>
              <a:pPr/>
              <a:t>8</a:t>
            </a:fld>
            <a:r>
              <a:rPr lang="en-US" altLang="zh-CN"/>
              <a:t>/52</a:t>
            </a:r>
          </a:p>
        </p:txBody>
      </p:sp>
      <p:sp>
        <p:nvSpPr>
          <p:cNvPr id="6440962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弦截</a:t>
            </a:r>
            <a:r>
              <a:rPr lang="zh-CN" altLang="en-US" sz="36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法求方程的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根：程序清单</a:t>
            </a:r>
            <a:endParaRPr lang="en-US" altLang="zh-CN" sz="3600" dirty="0">
              <a:solidFill>
                <a:srgbClr val="FF0000"/>
              </a:solidFill>
              <a:latin typeface="仿宋_GB2312" pitchFamily="49" charset="-122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" y="1219200"/>
            <a:ext cx="3352800" cy="2438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en-US" altLang="zh-CN" sz="1800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&gt;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1800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math.h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f(float x)    //</a:t>
            </a:r>
            <a:r>
              <a:rPr lang="zh-CN" altLang="en-US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定义函数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float y;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y=((x-5.0)*x+16.0)*x-80.0;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return(y);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29000" y="1219200"/>
            <a:ext cx="2514600" cy="4495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/*</a:t>
            </a:r>
            <a:r>
              <a:rPr lang="zh-CN" altLang="en-US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求根的近似值*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/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float root(float x1,float x2) </a:t>
            </a:r>
            <a:endParaRPr lang="en-US" altLang="zh-CN" sz="1800" dirty="0" smtClean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{ </a:t>
            </a:r>
            <a:endParaRPr lang="en-US" altLang="zh-CN" sz="1800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float x,y,y1;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y1=f(x1);   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do </a:t>
            </a:r>
            <a:endParaRPr lang="en-US" altLang="zh-CN" sz="1800" dirty="0" smtClean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{</a:t>
            </a:r>
            <a:endParaRPr lang="en-US" altLang="zh-CN" sz="1800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   x=</a:t>
            </a:r>
            <a:r>
              <a:rPr lang="en-US" altLang="zh-CN" sz="1800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xpoint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(x1,x2</a:t>
            </a: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);</a:t>
            </a:r>
            <a:endParaRPr lang="zh-CN" altLang="en-US" sz="1800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   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y=f(x);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   if(y*y1&gt;0</a:t>
            </a: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  x1=x;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else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  x2=x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}while(</a:t>
            </a:r>
            <a:r>
              <a:rPr lang="en-US" altLang="zh-CN" sz="1800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fabs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(y)&gt;=0.0001);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return(x); </a:t>
            </a:r>
            <a:endParaRPr lang="en-US" altLang="zh-CN" sz="1800" dirty="0" smtClean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}</a:t>
            </a:r>
            <a:endParaRPr lang="en-US" altLang="zh-CN" sz="1800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943600" y="1219200"/>
            <a:ext cx="2898775" cy="4495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/*</a:t>
            </a:r>
            <a:r>
              <a:rPr lang="zh-CN" altLang="en-US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主函数*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/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main() </a:t>
            </a:r>
            <a:endParaRPr lang="en-US" altLang="zh-CN" sz="1800" dirty="0" smtClean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{ </a:t>
            </a:r>
            <a:endParaRPr lang="en-US" altLang="zh-CN" sz="1800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float x1,x2,f1,f2,x;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do </a:t>
            </a:r>
            <a:endParaRPr lang="en-US" altLang="zh-CN" sz="1800" dirty="0" smtClean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{</a:t>
            </a:r>
            <a:endParaRPr lang="en-US" altLang="zh-CN" sz="1800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   </a:t>
            </a:r>
            <a:r>
              <a:rPr lang="en-US" altLang="zh-CN" sz="1800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("input x1,x2:\n");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   </a:t>
            </a:r>
            <a:r>
              <a:rPr lang="en-US" altLang="zh-CN" sz="1800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("%f,%f",&amp;x1,&amp;x2);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   f1=f(x1</a:t>
            </a: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f2=f(x2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 }while(f1*f2&gt;=0);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x=root(x1,x2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1800" dirty="0" err="1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("A root </a:t>
            </a: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is 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%8.4f",x);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6200" y="3657600"/>
            <a:ext cx="3352800" cy="2057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/*</a:t>
            </a:r>
            <a:r>
              <a:rPr lang="zh-CN" altLang="en-US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求出弦与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x</a:t>
            </a:r>
            <a:r>
              <a:rPr lang="zh-CN" altLang="en-US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轴的交点*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/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sz="1800" dirty="0" err="1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xpoint</a:t>
            </a: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(float x1,float x2)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{	</a:t>
            </a:r>
            <a:endParaRPr lang="en-US" altLang="zh-CN" sz="1800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	float x;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	x=(x1*f(x2)-x2*f(x1))/(f(x2)-f(x1));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  	return(x);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Arial Narrow" pitchFamily="34" charset="0"/>
                <a:ea typeface="楷体_GB2312" pitchFamily="49" charset="-122"/>
                <a:sym typeface="Monotype Sorts" pitchFamily="2" charset="2"/>
              </a:rPr>
              <a:t>}</a:t>
            </a:r>
            <a:endParaRPr lang="en-US" altLang="zh-CN" sz="1800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90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80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main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函数：定义与声明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28800" y="1149489"/>
            <a:ext cx="6477000" cy="5632311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#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include &lt;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stdio.h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main()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{ 	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400" b="1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higher(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x,int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y);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2400" b="1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a[10],b[10],</a:t>
            </a:r>
            <a:r>
              <a:rPr lang="en-US" altLang="zh-CN" sz="2400" b="1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i,awin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=0,bwin=0,aeqb=0;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获取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两队所有队员的成绩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		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比较两队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名队员的对应成绩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输出比较结论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		return 0;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037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81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main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函数：获取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b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两队成绩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28800" y="1149489"/>
            <a:ext cx="6477000" cy="5170646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#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include &lt;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stdio.h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main()</a:t>
            </a: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{</a:t>
            </a: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定义与声明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400" b="1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("enter array a:\n");    </a:t>
            </a: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for(</a:t>
            </a:r>
            <a:r>
              <a:rPr lang="en-US" altLang="zh-CN" sz="2400" b="1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=0;i&lt;10;i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++) 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scanf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("%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d",&amp;a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]);</a:t>
            </a: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400" b="1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(“enter array b:\n”); </a:t>
            </a: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for(</a:t>
            </a:r>
            <a:r>
              <a:rPr lang="en-US" altLang="zh-CN" sz="2400" b="1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=0;i&lt;10;i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++) 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scanf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("%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d",&amp;b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]);</a:t>
            </a:r>
            <a:endParaRPr lang="en-US" altLang="zh-CN" sz="2400" b="1" dirty="0" smtClean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比较两队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名队员的对应成绩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输出比较结论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return 0;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883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82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main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函数：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比较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b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队员对应成绩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62200" y="1227177"/>
            <a:ext cx="6477000" cy="5560176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#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include &lt;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main()</a:t>
            </a: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{</a:t>
            </a: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定义与声明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获取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两队成绩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for(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=0;i&lt;10;i</a:t>
            </a: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++) </a:t>
            </a: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{ 	if(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higher(a[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],b[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])</a:t>
            </a: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==1)  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awin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++; </a:t>
            </a:r>
            <a:endParaRPr lang="en-US" altLang="zh-CN" sz="2400" dirty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else if(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higher(a[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],b[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])</a:t>
            </a: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==0)  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aeqb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++; </a:t>
            </a:r>
            <a:endParaRPr lang="en-US" altLang="zh-CN" sz="2400" dirty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       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else 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bwin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++; </a:t>
            </a:r>
            <a:endParaRPr lang="en-US" altLang="zh-CN" sz="2400" dirty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}</a:t>
            </a: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输出比较结论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return 0;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691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83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main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函数：输出比较结论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62200" y="1227177"/>
            <a:ext cx="4648200" cy="5478423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#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include &lt;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ts val="3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main()</a:t>
            </a:r>
          </a:p>
          <a:p>
            <a:pPr marL="342900" indent="-342900" eaLnBrk="0" hangingPunct="0">
              <a:lnSpc>
                <a:spcPts val="3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{</a:t>
            </a:r>
          </a:p>
          <a:p>
            <a:pPr marL="342900" indent="-342900" eaLnBrk="0" hangingPunct="0">
              <a:lnSpc>
                <a:spcPts val="3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定义与声明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获取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两队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成绩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比较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队员对应成绩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if(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awin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&gt;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bwin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 </a:t>
            </a:r>
            <a:endParaRPr lang="en-US" altLang="zh-CN" sz="2400" dirty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     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("a wins!\n");</a:t>
            </a:r>
          </a:p>
          <a:p>
            <a:pPr marL="342900" indent="-342900" eaLnBrk="0" hangingPunct="0">
              <a:lnSpc>
                <a:spcPts val="3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 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else if (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awin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&lt;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bwin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 </a:t>
            </a:r>
            <a:endParaRPr lang="en-US" altLang="zh-CN" sz="2400" dirty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("b wins!\n");</a:t>
            </a:r>
          </a:p>
          <a:p>
            <a:pPr marL="342900" indent="-342900" eaLnBrk="0" hangingPunct="0">
              <a:lnSpc>
                <a:spcPts val="3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 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else</a:t>
            </a:r>
            <a:endParaRPr lang="en-US" altLang="zh-CN" sz="2400" dirty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("a is equal to b\n");</a:t>
            </a:r>
            <a:endParaRPr lang="en-US" altLang="zh-CN" sz="2400" dirty="0" smtClean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return 0;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613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84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higher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函数源代码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1273885"/>
            <a:ext cx="4038600" cy="4745915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y)  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flag;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if(x&gt;y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flag=1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if(x&lt;y)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flag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=-1;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flag=0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return(flag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76800" y="2286000"/>
            <a:ext cx="3886200" cy="3901068"/>
          </a:xfrm>
          <a:prstGeom prst="rect">
            <a:avLst/>
          </a:prstGeom>
          <a:solidFill>
            <a:srgbClr val="CCECFF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for(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=0;i&lt;10;i</a:t>
            </a: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++) </a:t>
            </a: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{ 	</a:t>
            </a: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if(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higher(a[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],b[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])</a:t>
            </a: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==1)  </a:t>
            </a:r>
            <a:endParaRPr lang="en-US" altLang="zh-CN" sz="2400" dirty="0" smtClean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awin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++; </a:t>
            </a:r>
            <a:endParaRPr lang="en-US" altLang="zh-CN" sz="2400" dirty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else if(higher(a[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],b[</a:t>
            </a:r>
            <a:r>
              <a:rPr lang="en-US" altLang="zh-CN" sz="2400" dirty="0" err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])==0)  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aeqb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++; </a:t>
            </a:r>
            <a:endParaRPr lang="en-US" altLang="zh-CN" sz="2400" dirty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 	else </a:t>
            </a: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bwin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++; </a:t>
            </a:r>
            <a:endParaRPr lang="en-US" altLang="zh-CN" sz="2400" dirty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ts val="3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48200" y="1219200"/>
            <a:ext cx="426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4100"/>
              </a:lnSpc>
            </a:pP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中“比较对应成绩”源代码：</a:t>
            </a:r>
            <a:endParaRPr lang="zh-CN" alt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85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数组名作为函数参数的应用</a:t>
            </a: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当需要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zh-CN" altLang="en-US" dirty="0">
                <a:solidFill>
                  <a:srgbClr val="FF0000"/>
                </a:solidFill>
              </a:rPr>
              <a:t>函数中处理整个数组的元素</a:t>
            </a:r>
            <a:r>
              <a:rPr lang="zh-CN" altLang="en-US" dirty="0"/>
              <a:t>时，可以用</a:t>
            </a:r>
            <a:r>
              <a:rPr lang="zh-CN" altLang="en-US" dirty="0">
                <a:solidFill>
                  <a:srgbClr val="C00000"/>
                </a:solidFill>
              </a:rPr>
              <a:t>数组名</a:t>
            </a:r>
            <a:r>
              <a:rPr lang="zh-CN" altLang="en-US" dirty="0"/>
              <a:t>作为函数实参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注意，此时只是将数组的首元素的地址传递给所对应的形参，因此对应的形参应当是</a:t>
            </a:r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变量。</a:t>
            </a:r>
          </a:p>
        </p:txBody>
      </p:sp>
    </p:spTree>
    <p:extLst>
      <p:ext uri="{BB962C8B-B14F-4D97-AF65-F5344CB8AC3E}">
        <p14:creationId xmlns:p14="http://schemas.microsoft.com/office/powerpoint/2010/main" val="25907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86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6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-1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：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用函数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求学生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的平均成绩</a:t>
            </a: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/>
              <a:t>有</a:t>
            </a:r>
            <a:r>
              <a:rPr lang="en-US" altLang="zh-CN" sz="2400" dirty="0"/>
              <a:t>10</a:t>
            </a:r>
            <a:r>
              <a:rPr lang="zh-CN" altLang="en-US" sz="2400" dirty="0"/>
              <a:t>个学生成绩，用一个函数求全体学生的平均成绩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solidFill>
                  <a:srgbClr val="C00000"/>
                </a:solidFill>
              </a:rPr>
              <a:t>解题</a:t>
            </a:r>
            <a:r>
              <a:rPr lang="zh-CN" altLang="en-US" sz="2400" dirty="0">
                <a:solidFill>
                  <a:srgbClr val="C00000"/>
                </a:solidFill>
              </a:rPr>
              <a:t>思路</a:t>
            </a:r>
            <a:r>
              <a:rPr lang="zh-CN" altLang="en-US" sz="2400" dirty="0"/>
              <a:t>：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000" dirty="0"/>
              <a:t>在主函数中定义一个实型数组</a:t>
            </a:r>
            <a:r>
              <a:rPr lang="en-US" altLang="zh-CN" sz="2000" dirty="0"/>
              <a:t>score</a:t>
            </a:r>
            <a:r>
              <a:rPr lang="zh-CN" altLang="en-US" sz="2000" dirty="0"/>
              <a:t>，将输入的</a:t>
            </a:r>
            <a:r>
              <a:rPr lang="en-US" altLang="zh-CN" sz="2000" dirty="0"/>
              <a:t>10</a:t>
            </a:r>
            <a:r>
              <a:rPr lang="zh-CN" altLang="en-US" sz="2000" dirty="0"/>
              <a:t>个学生成绩存放在数组中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000" dirty="0"/>
              <a:t>设计函数</a:t>
            </a:r>
            <a:r>
              <a:rPr lang="en-US" altLang="zh-CN" sz="2000" dirty="0"/>
              <a:t>average</a:t>
            </a:r>
            <a:r>
              <a:rPr lang="zh-CN" altLang="en-US" sz="2000" dirty="0"/>
              <a:t>，用来求学生平均成绩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000" dirty="0"/>
              <a:t>需要把数组有关信息传递给</a:t>
            </a:r>
            <a:r>
              <a:rPr lang="en-US" altLang="zh-CN" sz="2000" dirty="0"/>
              <a:t>average</a:t>
            </a:r>
            <a:r>
              <a:rPr lang="zh-CN" altLang="en-US" sz="2000" dirty="0"/>
              <a:t>函数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000" dirty="0"/>
              <a:t>采取用数组名作为实参，把数组地址传给</a:t>
            </a:r>
            <a:r>
              <a:rPr lang="en-US" altLang="zh-CN" sz="2000" dirty="0"/>
              <a:t>average</a:t>
            </a:r>
            <a:r>
              <a:rPr lang="zh-CN" altLang="en-US" sz="2000" dirty="0"/>
              <a:t>函数，在该函数中对数组进行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/>
              <a:t>注意：此例功能用“单次扫描处理批量数据”方法亦可实现，但使用数组，不仅可以计算平均成绩，还可以</a:t>
            </a:r>
            <a:r>
              <a:rPr lang="zh-CN" altLang="en-US" sz="2400" dirty="0" smtClean="0">
                <a:solidFill>
                  <a:srgbClr val="FF0000"/>
                </a:solidFill>
              </a:rPr>
              <a:t>排序</a:t>
            </a:r>
            <a:r>
              <a:rPr lang="zh-CN" altLang="en-US" sz="2400" dirty="0" smtClean="0"/>
              <a:t>等。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39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87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main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函数：输入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成绩并存入数组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主函数中定义一个实型数组</a:t>
            </a:r>
            <a:r>
              <a:rPr lang="en-US" altLang="zh-CN" sz="2400" dirty="0"/>
              <a:t>score</a:t>
            </a:r>
            <a:r>
              <a:rPr lang="zh-CN" altLang="en-US" sz="2400" dirty="0"/>
              <a:t>，将输入的</a:t>
            </a:r>
            <a:r>
              <a:rPr lang="en-US" altLang="zh-CN" sz="2400" dirty="0"/>
              <a:t>10</a:t>
            </a:r>
            <a:r>
              <a:rPr lang="zh-CN" altLang="en-US" sz="2400" dirty="0"/>
              <a:t>个学生成绩存放在数组</a:t>
            </a:r>
            <a:r>
              <a:rPr lang="zh-CN" altLang="en-US" sz="2400" dirty="0" smtClean="0"/>
              <a:t>中：</a:t>
            </a:r>
            <a:endParaRPr lang="zh-CN" altLang="en-US" sz="2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71600" y="2286000"/>
            <a:ext cx="6477000" cy="4493538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2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en-US" altLang="zh-CN" sz="22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2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2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2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main()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 </a:t>
            </a:r>
            <a:endParaRPr lang="en-US" altLang="zh-CN" sz="2200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float 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average(float array[10]);</a:t>
            </a:r>
            <a:r>
              <a:rPr lang="en-US" altLang="zh-CN" sz="22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score[10],aver;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("input 10 scores:\n");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for(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=0;i&lt;10;i++)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f",&amp;score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aver=average(score);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</a:t>
            </a:r>
            <a:r>
              <a:rPr lang="en-US" altLang="zh-CN" sz="22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2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("average=%5.2f\</a:t>
            </a:r>
            <a:r>
              <a:rPr lang="en-US" altLang="zh-CN" sz="22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n",aver</a:t>
            </a:r>
            <a:r>
              <a:rPr lang="en-US" altLang="zh-CN" sz="22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2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return 0;</a:t>
            </a:r>
            <a:endParaRPr lang="en-US" altLang="zh-CN" sz="22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968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88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average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函数：求学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生平均成绩</a:t>
            </a:r>
            <a:endParaRPr lang="zh-CN" altLang="en-US" sz="3600" b="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设计函数</a:t>
            </a:r>
            <a:r>
              <a:rPr lang="en-US" altLang="zh-CN" sz="2400" dirty="0"/>
              <a:t>average</a:t>
            </a:r>
            <a:r>
              <a:rPr lang="zh-CN" altLang="en-US" sz="2400" dirty="0"/>
              <a:t>，用来求学生平均</a:t>
            </a:r>
            <a:r>
              <a:rPr lang="zh-CN" altLang="en-US" sz="2400" dirty="0" smtClean="0"/>
              <a:t>成绩：</a:t>
            </a:r>
            <a:endParaRPr lang="zh-CN" altLang="en-US" sz="2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7800" y="1890385"/>
            <a:ext cx="6477000" cy="4662815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average(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array[10]</a:t>
            </a:r>
            <a:r>
              <a:rPr lang="en-US" altLang="zh-CN" sz="22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2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2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aver,sum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=0.0f;</a:t>
            </a:r>
            <a:endParaRPr lang="en-US" altLang="zh-CN" sz="22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=0;i&lt;10;i</a:t>
            </a:r>
            <a:r>
              <a:rPr lang="en-US" altLang="zh-CN" sz="22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sum=</a:t>
            </a:r>
            <a:r>
              <a:rPr lang="en-US" altLang="zh-CN" sz="22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sum+array</a:t>
            </a:r>
            <a:r>
              <a:rPr lang="en-US" altLang="zh-CN" sz="22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2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2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]; </a:t>
            </a:r>
            <a:endParaRPr lang="en-US" altLang="zh-CN" sz="2200" b="1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aver=sum/10</a:t>
            </a:r>
            <a:r>
              <a:rPr lang="en-US" altLang="zh-CN" sz="22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return(aver</a:t>
            </a:r>
            <a:r>
              <a:rPr lang="en-US" altLang="zh-CN" sz="22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6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7FA7FE1-94DE-4F10-B746-E168E9C44F14}" type="slidenum">
              <a:rPr lang="zh-CN" altLang="en-US"/>
              <a:pPr/>
              <a:t>89</a:t>
            </a:fld>
            <a:r>
              <a:rPr lang="en-US" altLang="zh-CN"/>
              <a:t>/52</a:t>
            </a:r>
          </a:p>
        </p:txBody>
      </p:sp>
      <p:sp>
        <p:nvSpPr>
          <p:cNvPr id="645529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4419600" cy="15240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200" b="0" u="sng" dirty="0" smtClean="0">
                <a:latin typeface="黑体" pitchFamily="49" charset="-122"/>
                <a:ea typeface="黑体" pitchFamily="49" charset="-122"/>
              </a:rPr>
              <a:t>数组名作为</a:t>
            </a:r>
            <a:r>
              <a:rPr lang="zh-CN" altLang="en-US" sz="3200" b="0" u="sng" dirty="0" smtClean="0">
                <a:latin typeface="黑体" pitchFamily="49" charset="-122"/>
                <a:ea typeface="黑体" pitchFamily="49" charset="-122"/>
              </a:rPr>
              <a:t>参数：</a:t>
            </a:r>
            <a:r>
              <a:rPr lang="en-US" altLang="zh-CN" sz="3200" b="0" u="sng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200" b="0" u="sng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3200" b="0" u="sng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由</a:t>
            </a:r>
            <a:r>
              <a:rPr lang="en-US" altLang="zh-CN" sz="3200" b="0" u="sng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main</a:t>
            </a:r>
            <a:r>
              <a:rPr lang="zh-CN" altLang="en-US" sz="3200" b="0" u="sng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向</a:t>
            </a:r>
            <a:r>
              <a:rPr lang="en-US" altLang="zh-CN" sz="3200" b="0" u="sng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average</a:t>
            </a:r>
            <a:r>
              <a:rPr lang="zh-CN" altLang="en-US" sz="3200" b="0" u="sng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传递全部</a:t>
            </a:r>
            <a:r>
              <a:rPr lang="zh-CN" altLang="en-US" sz="3200" b="0" u="sng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学生</a:t>
            </a:r>
            <a:r>
              <a:rPr lang="zh-CN" altLang="en-US" sz="3200" b="0" u="sng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成绩</a:t>
            </a:r>
            <a:endParaRPr lang="zh-CN" altLang="en-US" sz="3200" b="0" u="sng" dirty="0" smtClean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133600"/>
            <a:ext cx="3962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需要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把数组有关信息传递给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average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函数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采取用数组名作为实参，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把数组地址传给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average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，在该函数中对数组进行处理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实参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虚参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对应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</p:txBody>
      </p:sp>
      <p:sp>
        <p:nvSpPr>
          <p:cNvPr id="6455300" name="Rectangle 4"/>
          <p:cNvSpPr>
            <a:spLocks noChangeArrowheads="1"/>
          </p:cNvSpPr>
          <p:nvPr/>
        </p:nvSpPr>
        <p:spPr bwMode="auto">
          <a:xfrm>
            <a:off x="4724400" y="100817"/>
            <a:ext cx="4267200" cy="662065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average(float array[10]);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score[10],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aver; 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("input 10 scores:\n");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=0;i&lt;10;i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f",&amp;score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aver=average(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score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(“average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%5.2f\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",aver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return 0;</a:t>
            </a: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 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average(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array[10]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aver,sum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=0.0f;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=0;i&lt;10;i++)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sum=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sum+array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aver=sum/10;  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return(aver);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8B1B486-54ED-44FD-9377-D70D16ED627C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485D841-2DC4-45E9-8548-5E88DF861B53}" type="slidenum">
              <a:rPr lang="zh-CN" altLang="en-US"/>
              <a:pPr/>
              <a:t>9</a:t>
            </a:fld>
            <a:r>
              <a:rPr lang="en-US" altLang="zh-CN"/>
              <a:t>/52</a:t>
            </a:r>
          </a:p>
        </p:txBody>
      </p:sp>
      <p:sp>
        <p:nvSpPr>
          <p:cNvPr id="644198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3213"/>
            <a:ext cx="8534400" cy="458787"/>
          </a:xfrm>
        </p:spPr>
        <p:txBody>
          <a:bodyPr/>
          <a:lstStyle/>
          <a:p>
            <a:r>
              <a:rPr lang="zh-CN" altLang="en-US" sz="4000" b="0" dirty="0">
                <a:latin typeface="黑体" pitchFamily="49" charset="-122"/>
                <a:ea typeface="黑体" pitchFamily="49" charset="-122"/>
              </a:rPr>
              <a:t>弦截法求方程的根-</a:t>
            </a:r>
            <a:r>
              <a:rPr lang="zh-CN" altLang="en-US" sz="4000" b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自定义函数1</a:t>
            </a:r>
          </a:p>
        </p:txBody>
      </p:sp>
      <p:sp>
        <p:nvSpPr>
          <p:cNvPr id="64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572000"/>
            <a:ext cx="8534400" cy="19050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ym typeface="Monotype Sorts" pitchFamily="2" charset="2"/>
              </a:rPr>
              <a:t>思考：</a:t>
            </a:r>
          </a:p>
          <a:p>
            <a:pPr lvl="1" eaLnBrk="1" hangingPunct="1"/>
            <a:r>
              <a:rPr lang="zh-CN" altLang="en-US" sz="2400" dirty="0" smtClean="0">
                <a:sym typeface="Monotype Sorts" pitchFamily="2" charset="2"/>
              </a:rPr>
              <a:t>如果自己编这个函数，是否方法一样？</a:t>
            </a:r>
          </a:p>
          <a:p>
            <a:pPr lvl="1" eaLnBrk="1" hangingPunct="1"/>
            <a:r>
              <a:rPr lang="zh-CN" altLang="en-US" sz="2400" dirty="0" smtClean="0">
                <a:sym typeface="Monotype Sorts" pitchFamily="2" charset="2"/>
              </a:rPr>
              <a:t>这个方法有什么好处？</a:t>
            </a:r>
            <a:endParaRPr lang="en-US" altLang="zh-CN" sz="2400" dirty="0" smtClean="0">
              <a:sym typeface="Monotype Sorts" pitchFamily="2" charset="2"/>
            </a:endParaRPr>
          </a:p>
        </p:txBody>
      </p:sp>
      <p:sp>
        <p:nvSpPr>
          <p:cNvPr id="6441988" name="Rectangle 4"/>
          <p:cNvSpPr>
            <a:spLocks noChangeArrowheads="1"/>
          </p:cNvSpPr>
          <p:nvPr/>
        </p:nvSpPr>
        <p:spPr bwMode="auto">
          <a:xfrm>
            <a:off x="325272" y="1195316"/>
            <a:ext cx="8534400" cy="3276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f(x)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*/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float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f(float x)   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//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求</a:t>
            </a:r>
            <a:r>
              <a:rPr lang="zh-CN" altLang="en-US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函数                                           的值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{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	float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y;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	y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=((x-5.0)*x+16.0)*x-80.0;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	return(y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);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onotype Sorts" pitchFamily="2" charset="2"/>
              </a:rPr>
              <a:t>}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800" b="1" i="1" dirty="0">
              <a:latin typeface="Arial Narrow" pitchFamily="34" charset="0"/>
              <a:ea typeface="楷体_GB2312" pitchFamily="49" charset="-122"/>
              <a:sym typeface="Monotype Sorts" pitchFamily="2" charset="2"/>
            </a:endParaRPr>
          </a:p>
        </p:txBody>
      </p:sp>
      <p:graphicFrame>
        <p:nvGraphicFramePr>
          <p:cNvPr id="64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534959"/>
              </p:ext>
            </p:extLst>
          </p:nvPr>
        </p:nvGraphicFramePr>
        <p:xfrm>
          <a:off x="4114800" y="1604963"/>
          <a:ext cx="37385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2061" name="公式" r:id="rId3" imgW="1879560" imgH="241200" progId="Equation.3">
                  <p:embed/>
                </p:oleObj>
              </mc:Choice>
              <mc:Fallback>
                <p:oleObj name="公式" r:id="rId3" imgW="18795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04963"/>
                        <a:ext cx="37385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7FA7FE1-94DE-4F10-B746-E168E9C44F14}" type="slidenum">
              <a:rPr lang="zh-CN" altLang="en-US"/>
              <a:pPr/>
              <a:t>90</a:t>
            </a:fld>
            <a:r>
              <a:rPr lang="en-US" altLang="zh-CN"/>
              <a:t>/52</a:t>
            </a:r>
          </a:p>
        </p:txBody>
      </p:sp>
      <p:sp>
        <p:nvSpPr>
          <p:cNvPr id="645529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4191000" cy="458787"/>
          </a:xfrm>
        </p:spPr>
        <p:txBody>
          <a:bodyPr/>
          <a:lstStyle/>
          <a:p>
            <a:r>
              <a:rPr lang="zh-CN" altLang="en-US" sz="3200" b="0" dirty="0" smtClean="0">
                <a:latin typeface="黑体" pitchFamily="49" charset="-122"/>
                <a:ea typeface="黑体" pitchFamily="49" charset="-122"/>
              </a:rPr>
              <a:t>两个函数中的数组</a:t>
            </a:r>
          </a:p>
        </p:txBody>
      </p:sp>
      <p:sp>
        <p:nvSpPr>
          <p:cNvPr id="64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42672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形参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array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实参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score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都是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float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型，由于实参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score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的值被“传递”给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形参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array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它们的首地址一致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实质上这两个数组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共享同“一片”存储单元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则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average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函数中的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array[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]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就是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中的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score[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].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6455300" name="Rectangle 4"/>
          <p:cNvSpPr>
            <a:spLocks noChangeArrowheads="1"/>
          </p:cNvSpPr>
          <p:nvPr/>
        </p:nvSpPr>
        <p:spPr bwMode="auto">
          <a:xfrm>
            <a:off x="4724400" y="76200"/>
            <a:ext cx="4267200" cy="6400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average(float array[10]);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score[10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],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 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("input 10 scores:\n");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=0;i&lt;10;i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f",&amp;score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aver=average(score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average=%5.2f\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",aver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return 0;</a:t>
            </a: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 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average(float array[10])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,sum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=0.0f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=0;i&lt;10;i++)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sum=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sum+array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aver=sum/10;  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return(aver);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37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7FA7FE1-94DE-4F10-B746-E168E9C44F14}" type="slidenum">
              <a:rPr lang="zh-CN" altLang="en-US"/>
              <a:pPr/>
              <a:t>91</a:t>
            </a:fld>
            <a:r>
              <a:rPr lang="en-US" altLang="zh-CN"/>
              <a:t>/52</a:t>
            </a:r>
          </a:p>
        </p:txBody>
      </p:sp>
      <p:sp>
        <p:nvSpPr>
          <p:cNvPr id="645529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4191000" cy="458787"/>
          </a:xfrm>
        </p:spPr>
        <p:txBody>
          <a:bodyPr/>
          <a:lstStyle/>
          <a:p>
            <a:r>
              <a:rPr lang="zh-CN" altLang="en-US" sz="2800" b="0" dirty="0" smtClean="0">
                <a:latin typeface="黑体" pitchFamily="49" charset="-122"/>
                <a:ea typeface="黑体" pitchFamily="49" charset="-122"/>
              </a:rPr>
              <a:t>两个函数中的局部变量</a:t>
            </a:r>
          </a:p>
        </p:txBody>
      </p:sp>
      <p:sp>
        <p:nvSpPr>
          <p:cNvPr id="64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42672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两个函数中的同名变量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aver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有什么关联？各自的作用域？</a:t>
            </a:r>
          </a:p>
        </p:txBody>
      </p:sp>
      <p:sp>
        <p:nvSpPr>
          <p:cNvPr id="6455300" name="Rectangle 4"/>
          <p:cNvSpPr>
            <a:spLocks noChangeArrowheads="1"/>
          </p:cNvSpPr>
          <p:nvPr/>
        </p:nvSpPr>
        <p:spPr bwMode="auto">
          <a:xfrm>
            <a:off x="4724400" y="76199"/>
            <a:ext cx="4267200" cy="66452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average(float array[10]);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score[10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],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 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("input 10 scores:\n");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=0;i&lt;10;i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f",&amp;score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aver=average(score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average=%5.2f\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",aver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return 0;</a:t>
            </a: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 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average(float array[10])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,sum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=0.0f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=0;i&lt;10;i++)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sum=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sum+array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aver=sum/10;  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return(aver);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232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7FA7FE1-94DE-4F10-B746-E168E9C44F14}" type="slidenum">
              <a:rPr lang="zh-CN" altLang="en-US"/>
              <a:pPr/>
              <a:t>92</a:t>
            </a:fld>
            <a:r>
              <a:rPr lang="en-US" altLang="zh-CN"/>
              <a:t>/52</a:t>
            </a:r>
          </a:p>
        </p:txBody>
      </p:sp>
      <p:sp>
        <p:nvSpPr>
          <p:cNvPr id="645529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5029200" y="303213"/>
            <a:ext cx="3276600" cy="458787"/>
          </a:xfrm>
        </p:spPr>
        <p:txBody>
          <a:bodyPr/>
          <a:lstStyle/>
          <a:p>
            <a:pPr algn="r"/>
            <a:r>
              <a:rPr lang="zh-CN" altLang="en-US" b="0" u="sng" dirty="0" smtClean="0"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236536"/>
            <a:ext cx="4267200" cy="662146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average(float array[10]);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score[10],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aver; 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("input 10 scores:\n");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=0;i&lt;10;i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f",&amp;score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aver=average(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score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average=%5.2f\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",aver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return 0;</a:t>
            </a: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 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average(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array[10]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aver,sum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=0.0f;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=0;i&lt;10;i++)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sum=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sum+array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aver=sum/10;  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return(aver);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990600"/>
            <a:ext cx="4109271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7FA7FE1-94DE-4F10-B746-E168E9C44F14}" type="slidenum">
              <a:rPr lang="zh-CN" altLang="en-US"/>
              <a:pPr/>
              <a:t>93</a:t>
            </a:fld>
            <a:r>
              <a:rPr lang="en-US" altLang="zh-CN"/>
              <a:t>/52</a:t>
            </a:r>
          </a:p>
        </p:txBody>
      </p:sp>
      <p:sp>
        <p:nvSpPr>
          <p:cNvPr id="645529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7145" y="340727"/>
            <a:ext cx="3962400" cy="458787"/>
          </a:xfrm>
        </p:spPr>
        <p:txBody>
          <a:bodyPr/>
          <a:lstStyle/>
          <a:p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函数声明的形式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4345" y="152400"/>
            <a:ext cx="4493455" cy="6629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 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average(float array[10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]);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//	float average(float array[3]);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//	float average(float array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[]);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lvl="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//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float average(float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*array);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//	float average(float *);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score[10],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aver; 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("input 10 scores:\n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");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=0;i&lt;10;i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f",&amp;score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aver=average(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score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average=%5.2f\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",aver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return 0;</a:t>
            </a: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 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average(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array[10]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 </a:t>
            </a: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……</a:t>
            </a: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7145" y="1219200"/>
            <a:ext cx="4267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函数一定要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先定义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后使用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如果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函数定义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放在了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调用它的函数之后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，那么一定要在调用它的函数的开始处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对这个函数进行声明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。如：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float average(float array[10]);</a:t>
            </a:r>
          </a:p>
        </p:txBody>
      </p:sp>
    </p:spTree>
    <p:extLst>
      <p:ext uri="{BB962C8B-B14F-4D97-AF65-F5344CB8AC3E}">
        <p14:creationId xmlns:p14="http://schemas.microsoft.com/office/powerpoint/2010/main" val="7452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7FA7FE1-94DE-4F10-B746-E168E9C44F14}" type="slidenum">
              <a:rPr lang="zh-CN" altLang="en-US"/>
              <a:pPr/>
              <a:t>94</a:t>
            </a:fld>
            <a:r>
              <a:rPr lang="en-US" altLang="zh-CN"/>
              <a:t>/52</a:t>
            </a:r>
          </a:p>
        </p:txBody>
      </p:sp>
      <p:sp>
        <p:nvSpPr>
          <p:cNvPr id="645529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495800" y="303213"/>
            <a:ext cx="3962400" cy="458787"/>
          </a:xfrm>
        </p:spPr>
        <p:txBody>
          <a:bodyPr/>
          <a:lstStyle/>
          <a:p>
            <a:pPr algn="r"/>
            <a:r>
              <a:rPr lang="zh-CN" altLang="en-US" sz="3600" b="0" u="sng" dirty="0" smtClean="0">
                <a:latin typeface="黑体" pitchFamily="49" charset="-122"/>
                <a:ea typeface="黑体" pitchFamily="49" charset="-122"/>
              </a:rPr>
              <a:t>虚参中的数组下标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236536"/>
            <a:ext cx="4267200" cy="662146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average(float*); 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……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return 0;</a:t>
            </a: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 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//float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average(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*array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 </a:t>
            </a:r>
            <a:endParaRPr lang="en-US" altLang="zh-CN" sz="24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lvl="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//float average(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array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[]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lvl="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//float average(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array[5]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average(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array[10]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aver,sum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=0.0f;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=0;i&lt;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10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;i++)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sum=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sum+array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aver=sum/10;  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return(aver);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914400"/>
            <a:ext cx="4109271" cy="431958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07688" y="5317698"/>
            <a:ext cx="42672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虚参中数组的下标变量没有意义，甚至可以缺省。</a:t>
            </a:r>
          </a:p>
        </p:txBody>
      </p:sp>
    </p:spTree>
    <p:extLst>
      <p:ext uri="{BB962C8B-B14F-4D97-AF65-F5344CB8AC3E}">
        <p14:creationId xmlns:p14="http://schemas.microsoft.com/office/powerpoint/2010/main" val="6781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7FA7FE1-94DE-4F10-B746-E168E9C44F14}" type="slidenum">
              <a:rPr lang="zh-CN" altLang="en-US"/>
              <a:pPr/>
              <a:t>95</a:t>
            </a:fld>
            <a:r>
              <a:rPr lang="en-US" altLang="zh-CN"/>
              <a:t>/52</a:t>
            </a:r>
          </a:p>
        </p:txBody>
      </p:sp>
      <p:sp>
        <p:nvSpPr>
          <p:cNvPr id="645529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419600" y="303213"/>
            <a:ext cx="4267200" cy="458787"/>
          </a:xfrm>
        </p:spPr>
        <p:txBody>
          <a:bodyPr/>
          <a:lstStyle/>
          <a:p>
            <a:pPr algn="r"/>
            <a:r>
              <a:rPr lang="zh-CN" altLang="en-US" sz="4000" b="0" u="sng" dirty="0">
                <a:latin typeface="黑体" pitchFamily="49" charset="-122"/>
                <a:ea typeface="黑体" pitchFamily="49" charset="-122"/>
              </a:rPr>
              <a:t>虚</a:t>
            </a:r>
            <a:r>
              <a:rPr lang="zh-CN" altLang="en-US" sz="4000" b="0" u="sng" dirty="0" smtClean="0">
                <a:latin typeface="黑体" pitchFamily="49" charset="-122"/>
                <a:ea typeface="黑体" pitchFamily="49" charset="-122"/>
              </a:rPr>
              <a:t>参使用指针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236536"/>
            <a:ext cx="4572000" cy="662146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average(float array[10]);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score[10],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aver; 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("input 10 scores:\n");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=0;i&lt;10;i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f",&amp;score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aver=average(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score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 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average=%5.2f\</a:t>
            </a:r>
            <a:r>
              <a:rPr lang="en-US" altLang="zh-CN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",aver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return 0;</a:t>
            </a: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 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average(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*array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 </a:t>
            </a: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  <a:endParaRPr lang="en-US" altLang="zh-CN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float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aver,sum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=0.0f, *p;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for(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p=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array;p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&lt;array+10;p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++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sum=sum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*p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aver=sum/10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return(aver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29" y="914400"/>
            <a:ext cx="4109271" cy="431958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24400" y="5317698"/>
            <a:ext cx="405048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虚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参使用指针，函数中用指针引用数组元素。</a:t>
            </a: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62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96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6-2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：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用函数求平均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成绩</a:t>
            </a: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3900"/>
              </a:lnSpc>
            </a:pPr>
            <a:r>
              <a:rPr lang="zh-CN" altLang="en-US" sz="2800" dirty="0"/>
              <a:t>有两个班，学生数不同，编写一个函数，用来分别求各班的平均成绩</a:t>
            </a:r>
            <a:r>
              <a:rPr lang="zh-CN" altLang="en-US" sz="2800" dirty="0" smtClean="0"/>
              <a:t>。解题思路：</a:t>
            </a:r>
            <a:endParaRPr lang="en-US" altLang="zh-CN" sz="2800" dirty="0" smtClean="0"/>
          </a:p>
          <a:p>
            <a:pPr lvl="1" algn="just" eaLnBrk="1" hangingPunct="1">
              <a:lnSpc>
                <a:spcPts val="3900"/>
              </a:lnSpc>
            </a:pPr>
            <a:r>
              <a:rPr lang="zh-CN" altLang="en-US" sz="2400" dirty="0"/>
              <a:t>问题的关键是用同一个函数求不同人数的班级平均成绩</a:t>
            </a:r>
          </a:p>
          <a:p>
            <a:pPr lvl="1" algn="just" eaLnBrk="1" hangingPunct="1">
              <a:lnSpc>
                <a:spcPts val="3900"/>
              </a:lnSpc>
            </a:pPr>
            <a:r>
              <a:rPr lang="zh-CN" altLang="en-US" sz="2400" dirty="0"/>
              <a:t>在定义形参时不指定大小，函数对不同人数的班级都是适用</a:t>
            </a:r>
          </a:p>
          <a:p>
            <a:pPr lvl="1" algn="just" eaLnBrk="1" hangingPunct="1">
              <a:lnSpc>
                <a:spcPts val="3900"/>
              </a:lnSpc>
            </a:pPr>
            <a:r>
              <a:rPr lang="zh-CN" altLang="en-US" sz="2400" dirty="0"/>
              <a:t>由于数组名传递的是数组首地址，可以利用同一个函数求人数不同的班平均成绩</a:t>
            </a:r>
          </a:p>
          <a:p>
            <a:pPr lvl="1" algn="just" eaLnBrk="1" hangingPunct="1">
              <a:lnSpc>
                <a:spcPts val="3900"/>
              </a:lnSpc>
            </a:pPr>
            <a:r>
              <a:rPr lang="zh-CN" altLang="en-US" sz="2400" dirty="0"/>
              <a:t>在定义</a:t>
            </a:r>
            <a:r>
              <a:rPr lang="en-US" altLang="zh-CN" sz="2400" dirty="0"/>
              <a:t>average</a:t>
            </a:r>
            <a:r>
              <a:rPr lang="zh-CN" altLang="en-US" sz="2400" dirty="0"/>
              <a:t>函数时，增加一个参数</a:t>
            </a:r>
            <a:r>
              <a:rPr lang="en-US" altLang="zh-CN" sz="2400" dirty="0"/>
              <a:t>n</a:t>
            </a:r>
            <a:r>
              <a:rPr lang="zh-CN" altLang="en-US" sz="2400" dirty="0"/>
              <a:t>，用来指定当前班级的人数</a:t>
            </a:r>
          </a:p>
          <a:p>
            <a:pPr algn="just" eaLnBrk="1" hangingPunct="1">
              <a:lnSpc>
                <a:spcPts val="39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34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97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>
                <a:latin typeface="Times New Roman" pitchFamily="18" charset="0"/>
                <a:ea typeface="黑体" pitchFamily="49" charset="-122"/>
              </a:rPr>
              <a:t>6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-2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主函数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主函数中定义一</a:t>
            </a:r>
            <a:r>
              <a:rPr lang="zh-CN" altLang="en-US" sz="2400" dirty="0" smtClean="0"/>
              <a:t>个两个实</a:t>
            </a:r>
            <a:r>
              <a:rPr lang="zh-CN" altLang="en-US" sz="2400" dirty="0"/>
              <a:t>型</a:t>
            </a:r>
            <a:r>
              <a:rPr lang="zh-CN" altLang="en-US" sz="2400" dirty="0" smtClean="0"/>
              <a:t>数组</a:t>
            </a:r>
            <a:r>
              <a:rPr lang="en-US" altLang="zh-CN" sz="2400" dirty="0"/>
              <a:t>score_1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score_2</a:t>
            </a:r>
            <a:r>
              <a:rPr lang="zh-CN" altLang="en-US" sz="2400" dirty="0" smtClean="0"/>
              <a:t>，放入不同数目的成绩：</a:t>
            </a:r>
            <a:endParaRPr lang="zh-CN" altLang="en-US" sz="2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2343726"/>
            <a:ext cx="8686800" cy="4438074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void main()</a:t>
            </a:r>
          </a:p>
          <a:p>
            <a:pPr marL="342900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 float average(float array[ ],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n);</a:t>
            </a:r>
          </a:p>
          <a:p>
            <a:pPr marL="342900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float score_1[5]={98.5,97,91.5,60,55};                        </a:t>
            </a:r>
          </a:p>
          <a:p>
            <a:pPr marL="342900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float score_2[10]={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67.5,89.5,99,69.5,77, 89.5,76.5,54,60,99.5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}; </a:t>
            </a:r>
          </a:p>
          <a:p>
            <a:pPr marL="342900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(“%6.2f\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n”,average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(score_1,5)); </a:t>
            </a:r>
          </a:p>
          <a:p>
            <a:pPr marL="342900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(“%6.2f\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n”,average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(score_2,10)); </a:t>
            </a:r>
          </a:p>
          <a:p>
            <a:pPr marL="342900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  <a:endParaRPr lang="en-US" altLang="zh-CN" sz="24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45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98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>
                <a:latin typeface="Times New Roman" pitchFamily="18" charset="0"/>
                <a:ea typeface="黑体" pitchFamily="49" charset="-122"/>
              </a:rPr>
              <a:t>6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-2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求平均值的自定义函数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/>
              <a:t>自定义函数</a:t>
            </a:r>
            <a:r>
              <a:rPr lang="en-US" altLang="zh-CN" sz="2400" dirty="0" smtClean="0"/>
              <a:t>average</a:t>
            </a:r>
            <a:r>
              <a:rPr lang="zh-CN" altLang="en-US" sz="2400" dirty="0" smtClean="0"/>
              <a:t>可以将传来</a:t>
            </a:r>
            <a:r>
              <a:rPr lang="zh-CN" altLang="en-US" sz="2400" dirty="0" smtClean="0">
                <a:solidFill>
                  <a:srgbClr val="FF0000"/>
                </a:solidFill>
              </a:rPr>
              <a:t>首地址</a:t>
            </a:r>
            <a:r>
              <a:rPr lang="zh-CN" altLang="en-US" sz="2400" dirty="0" smtClean="0"/>
              <a:t>的数组中的成绩求出平均值，将将这个平均值作为函数值返回主调函数：</a:t>
            </a:r>
            <a:endParaRPr lang="zh-CN" altLang="en-US" sz="2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2343726"/>
            <a:ext cx="8686800" cy="4503797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average(float array[ ],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{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1257300" lvl="2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float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aver,sum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=0.0F;</a:t>
            </a:r>
            <a:endParaRPr lang="en-US" altLang="zh-CN" sz="24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1257300" lvl="2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=0;i&lt;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n;i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1257300" lvl="2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sum=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sum+array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];  </a:t>
            </a:r>
          </a:p>
          <a:p>
            <a:pPr marL="1257300" lvl="2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aver=sum/n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1257300" lvl="2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return(aver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 eaLnBrk="0" hangingPunct="0">
              <a:lnSpc>
                <a:spcPts val="43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4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23728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539750" y="1714500"/>
            <a:ext cx="8153400" cy="4572000"/>
          </a:xfrm>
          <a:solidFill>
            <a:srgbClr val="FFFF00"/>
          </a:solidFill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zh-CN" sz="2800" dirty="0" smtClean="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(float array[ ],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float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aver,sum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=0.0F;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sum=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sum+array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aver=sum/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return(aver);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4357688" y="4572000"/>
            <a:ext cx="3429000" cy="642938"/>
          </a:xfrm>
          <a:prstGeom prst="wedgeRoundRectCallout">
            <a:avLst>
              <a:gd name="adj1" fmla="val -71314"/>
              <a:gd name="adj2" fmla="val -100877"/>
              <a:gd name="adj3" fmla="val 1666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相当于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score_1</a:t>
            </a:r>
            <a:r>
              <a:rPr lang="en-US" altLang="zh-CN" sz="28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endParaRPr lang="zh-CN" altLang="en-US" sz="28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616450" y="2784745"/>
            <a:ext cx="2000250" cy="642937"/>
          </a:xfrm>
          <a:prstGeom prst="wedgeRoundRectCallout">
            <a:avLst>
              <a:gd name="adj1" fmla="val -149127"/>
              <a:gd name="adj2" fmla="val 51923"/>
              <a:gd name="adj3" fmla="val 1666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相当于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调用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形式为</a:t>
            </a:r>
            <a:r>
              <a:rPr lang="en-US" altLang="zh-CN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average(score_1,5)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386756815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53167</TotalTime>
  <Words>9302</Words>
  <Application>Microsoft Office PowerPoint</Application>
  <PresentationFormat>全屏显示(4:3)</PresentationFormat>
  <Paragraphs>1901</Paragraphs>
  <Slides>120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120</vt:i4>
      </vt:variant>
    </vt:vector>
  </HeadingPairs>
  <TitlesOfParts>
    <vt:vector size="138" baseType="lpstr">
      <vt:lpstr>Monotype Sorts</vt:lpstr>
      <vt:lpstr>方正舒体</vt:lpstr>
      <vt:lpstr>仿宋</vt:lpstr>
      <vt:lpstr>仿宋_GB2312</vt:lpstr>
      <vt:lpstr>黑体</vt:lpstr>
      <vt:lpstr>华文中宋</vt:lpstr>
      <vt:lpstr>楷体</vt:lpstr>
      <vt:lpstr>楷体_GB2312</vt:lpstr>
      <vt:lpstr>隶书</vt:lpstr>
      <vt:lpstr>宋体</vt:lpstr>
      <vt:lpstr>Arial</vt:lpstr>
      <vt:lpstr>Arial Narrow</vt:lpstr>
      <vt:lpstr>Gill Sans MT</vt:lpstr>
      <vt:lpstr>Times New Roman</vt:lpstr>
      <vt:lpstr>Wingdings</vt:lpstr>
      <vt:lpstr>PPT-模板</vt:lpstr>
      <vt:lpstr>公式</vt:lpstr>
      <vt:lpstr>Equation</vt:lpstr>
      <vt:lpstr>PowerPoint 演示文稿</vt:lpstr>
      <vt:lpstr>学会使用函数的目的</vt:lpstr>
      <vt:lpstr>本讲内容</vt:lpstr>
      <vt:lpstr>函数的嵌套调用</vt:lpstr>
      <vt:lpstr>例1：用弦截法求方程的根</vt:lpstr>
      <vt:lpstr>弦截法思想</vt:lpstr>
      <vt:lpstr>弦截法图解</vt:lpstr>
      <vt:lpstr>PowerPoint 演示文稿</vt:lpstr>
      <vt:lpstr>弦截法求方程的根-自定义函数1</vt:lpstr>
      <vt:lpstr>弦截法求方程的根-自定义函数2</vt:lpstr>
      <vt:lpstr>弦截法求方程的根-自定义函数3</vt:lpstr>
      <vt:lpstr>弦截法求方程的根-main函数</vt:lpstr>
      <vt:lpstr>弦截法求方程的根-调用示意图</vt:lpstr>
      <vt:lpstr>本讲内容</vt:lpstr>
      <vt:lpstr>函数的递归调用</vt:lpstr>
      <vt:lpstr>例2：求学生的年龄</vt:lpstr>
      <vt:lpstr>例2解题思路</vt:lpstr>
      <vt:lpstr>例2解题思路</vt:lpstr>
      <vt:lpstr>例2解题思路的形式化表示</vt:lpstr>
      <vt:lpstr>PowerPoint 演示文稿</vt:lpstr>
      <vt:lpstr>PowerPoint 演示文稿</vt:lpstr>
      <vt:lpstr>例2：源程序</vt:lpstr>
      <vt:lpstr>age函数递归过程</vt:lpstr>
      <vt:lpstr>例3：计算n!</vt:lpstr>
      <vt:lpstr>两种方法计算n!</vt:lpstr>
      <vt:lpstr>fac函数递归过程</vt:lpstr>
      <vt:lpstr>n!递归调用的特点</vt:lpstr>
      <vt:lpstr>例4：递归调用的典型问题——Hanoi塔</vt:lpstr>
      <vt:lpstr>例4：Hanoi塔图示</vt:lpstr>
      <vt:lpstr>Hanoi塔解题思路——大懒支小懒</vt:lpstr>
      <vt:lpstr>第1个和尚的做法</vt:lpstr>
      <vt:lpstr>第1个和尚的做法</vt:lpstr>
      <vt:lpstr>第1个和尚的做法</vt:lpstr>
      <vt:lpstr>第1个和尚的做法</vt:lpstr>
      <vt:lpstr>第1个和尚的做法</vt:lpstr>
      <vt:lpstr>第1个和尚的做法</vt:lpstr>
      <vt:lpstr>第2个和尚的做法</vt:lpstr>
      <vt:lpstr>第2个和尚的做法</vt:lpstr>
      <vt:lpstr>第2个和尚的做法</vt:lpstr>
      <vt:lpstr>第2个和尚的做法</vt:lpstr>
      <vt:lpstr>第2个和尚的做法</vt:lpstr>
      <vt:lpstr>第2个和尚的做法</vt:lpstr>
      <vt:lpstr>PowerPoint 演示文稿</vt:lpstr>
      <vt:lpstr>各类和尚任务分析</vt:lpstr>
      <vt:lpstr>各类和尚任务分析</vt:lpstr>
      <vt:lpstr>各类和尚任务类别不同</vt:lpstr>
      <vt:lpstr>对3个金盘的处理</vt:lpstr>
      <vt:lpstr>Hanoi塔： 3个金盘的处理过程</vt:lpstr>
      <vt:lpstr>Hanoi塔：3个金盘移动过程</vt:lpstr>
      <vt:lpstr>Hanoi塔：3个金盘移动过程</vt:lpstr>
      <vt:lpstr>Hanoi塔：3个金盘移动过程</vt:lpstr>
      <vt:lpstr>Hanoi塔：3个金盘移动过程</vt:lpstr>
      <vt:lpstr>Hanoi塔：3个金盘移动过程</vt:lpstr>
      <vt:lpstr>Hanoi塔：3个金盘移动过程</vt:lpstr>
      <vt:lpstr>Hanoi塔：3个金盘移动过程</vt:lpstr>
      <vt:lpstr>Hanoi塔：3个金盘移动过程</vt:lpstr>
      <vt:lpstr>Hanoi塔：3个金盘移动过程</vt:lpstr>
      <vt:lpstr>Hanoi塔：3个金盘移动过程</vt:lpstr>
      <vt:lpstr>Hanoi塔：3个金盘移动过程</vt:lpstr>
      <vt:lpstr>Hanoi塔：3个金盘移动过程</vt:lpstr>
      <vt:lpstr>Hanoi塔：3个金盘移动过程</vt:lpstr>
      <vt:lpstr>Hanoi塔：3个金盘移动过程</vt:lpstr>
      <vt:lpstr>Hanoi塔设计思路总结</vt:lpstr>
      <vt:lpstr>实现上述设计思路的操作方法</vt:lpstr>
      <vt:lpstr>实现前述操作的程序步骤</vt:lpstr>
      <vt:lpstr>main函数</vt:lpstr>
      <vt:lpstr>hanoi函数</vt:lpstr>
      <vt:lpstr>move函数</vt:lpstr>
      <vt:lpstr>运行结果</vt:lpstr>
      <vt:lpstr>计算移动盘子总时间数</vt:lpstr>
      <vt:lpstr>stepNumber源代码</vt:lpstr>
      <vt:lpstr>PowerPoint 演示文稿</vt:lpstr>
      <vt:lpstr>递归方法解题的条件</vt:lpstr>
      <vt:lpstr>递归调用的总结</vt:lpstr>
      <vt:lpstr>本讲内容</vt:lpstr>
      <vt:lpstr>数组元素可以作为函数参数</vt:lpstr>
      <vt:lpstr>例5：比较两个运动队的成绩</vt:lpstr>
      <vt:lpstr>例5解题思路</vt:lpstr>
      <vt:lpstr>例5源程序main函数的结构</vt:lpstr>
      <vt:lpstr>main函数：定义与声明</vt:lpstr>
      <vt:lpstr>main函数：获取a、b两队成绩</vt:lpstr>
      <vt:lpstr>main函数：比较a、b队员对应成绩</vt:lpstr>
      <vt:lpstr>main函数：输出比较结论</vt:lpstr>
      <vt:lpstr>higher函数源代码</vt:lpstr>
      <vt:lpstr>数组名作为函数参数的应用</vt:lpstr>
      <vt:lpstr>例6-1：用函数求学生的平均成绩</vt:lpstr>
      <vt:lpstr>main函数：输入成绩并存入数组</vt:lpstr>
      <vt:lpstr>average函数：求学生平均成绩</vt:lpstr>
      <vt:lpstr>数组名作为参数： 由main向average传递全部学生成绩</vt:lpstr>
      <vt:lpstr>两个函数中的数组</vt:lpstr>
      <vt:lpstr>两个函数中的局部变量</vt:lpstr>
      <vt:lpstr>运行结果</vt:lpstr>
      <vt:lpstr>函数声明的形式</vt:lpstr>
      <vt:lpstr>虚参中的数组下标</vt:lpstr>
      <vt:lpstr>虚参使用指针</vt:lpstr>
      <vt:lpstr>例6-2：用函数求平均成绩</vt:lpstr>
      <vt:lpstr>例6-2主函数</vt:lpstr>
      <vt:lpstr>例6-2求平均值的自定义函数</vt:lpstr>
      <vt:lpstr>调用形式为average(score_1,5)时</vt:lpstr>
      <vt:lpstr>调用形式为average(score_2,10)时</vt:lpstr>
      <vt:lpstr>例7：选择法排序</vt:lpstr>
      <vt:lpstr>选择法排序</vt:lpstr>
      <vt:lpstr>选择法排序（升序）图示</vt:lpstr>
      <vt:lpstr>例8：求2维数组中的最大值</vt:lpstr>
      <vt:lpstr>用多维数组名作函数参数</vt:lpstr>
      <vt:lpstr>例8源代码与运行结果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教材例题</vt:lpstr>
      <vt:lpstr>教材习题</vt:lpstr>
      <vt:lpstr>课后练习：补充题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924</cp:revision>
  <dcterms:created xsi:type="dcterms:W3CDTF">2001-09-11T11:00:57Z</dcterms:created>
  <dcterms:modified xsi:type="dcterms:W3CDTF">2023-11-13T02:26:10Z</dcterms:modified>
</cp:coreProperties>
</file>