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72"/>
  </p:notesMasterIdLst>
  <p:handoutMasterIdLst>
    <p:handoutMasterId r:id="rId73"/>
  </p:handoutMasterIdLst>
  <p:sldIdLst>
    <p:sldId id="584" r:id="rId2"/>
    <p:sldId id="3136" r:id="rId3"/>
    <p:sldId id="3128" r:id="rId4"/>
    <p:sldId id="3110" r:id="rId5"/>
    <p:sldId id="3049" r:id="rId6"/>
    <p:sldId id="3137" r:id="rId7"/>
    <p:sldId id="3138" r:id="rId8"/>
    <p:sldId id="3139" r:id="rId9"/>
    <p:sldId id="3135" r:id="rId10"/>
    <p:sldId id="3077" r:id="rId11"/>
    <p:sldId id="3054" r:id="rId12"/>
    <p:sldId id="3146" r:id="rId13"/>
    <p:sldId id="3085" r:id="rId14"/>
    <p:sldId id="3087" r:id="rId15"/>
    <p:sldId id="3153" r:id="rId16"/>
    <p:sldId id="3140" r:id="rId17"/>
    <p:sldId id="3093" r:id="rId18"/>
    <p:sldId id="3094" r:id="rId19"/>
    <p:sldId id="3095" r:id="rId20"/>
    <p:sldId id="3172" r:id="rId21"/>
    <p:sldId id="3090" r:id="rId22"/>
    <p:sldId id="3096" r:id="rId23"/>
    <p:sldId id="3174" r:id="rId24"/>
    <p:sldId id="3141" r:id="rId25"/>
    <p:sldId id="3097" r:id="rId26"/>
    <p:sldId id="3145" r:id="rId27"/>
    <p:sldId id="3101" r:id="rId28"/>
    <p:sldId id="3167" r:id="rId29"/>
    <p:sldId id="3102" r:id="rId30"/>
    <p:sldId id="3168" r:id="rId31"/>
    <p:sldId id="3103" r:id="rId32"/>
    <p:sldId id="3169" r:id="rId33"/>
    <p:sldId id="3170" r:id="rId34"/>
    <p:sldId id="3105" r:id="rId35"/>
    <p:sldId id="3144" r:id="rId36"/>
    <p:sldId id="3062" r:id="rId37"/>
    <p:sldId id="3148" r:id="rId38"/>
    <p:sldId id="3149" r:id="rId39"/>
    <p:sldId id="3109" r:id="rId40"/>
    <p:sldId id="3164" r:id="rId41"/>
    <p:sldId id="3165" r:id="rId42"/>
    <p:sldId id="3166" r:id="rId43"/>
    <p:sldId id="3173" r:id="rId44"/>
    <p:sldId id="3111" r:id="rId45"/>
    <p:sldId id="3025" r:id="rId46"/>
    <p:sldId id="3175" r:id="rId47"/>
    <p:sldId id="3026" r:id="rId48"/>
    <p:sldId id="3177" r:id="rId49"/>
    <p:sldId id="3132" r:id="rId50"/>
    <p:sldId id="3063" r:id="rId51"/>
    <p:sldId id="3118" r:id="rId52"/>
    <p:sldId id="3178" r:id="rId53"/>
    <p:sldId id="3120" r:id="rId54"/>
    <p:sldId id="3180" r:id="rId55"/>
    <p:sldId id="3179" r:id="rId56"/>
    <p:sldId id="3181" r:id="rId57"/>
    <p:sldId id="3183" r:id="rId58"/>
    <p:sldId id="3182" r:id="rId59"/>
    <p:sldId id="3184" r:id="rId60"/>
    <p:sldId id="3151" r:id="rId61"/>
    <p:sldId id="3185" r:id="rId62"/>
    <p:sldId id="3186" r:id="rId63"/>
    <p:sldId id="3187" r:id="rId64"/>
    <p:sldId id="3188" r:id="rId65"/>
    <p:sldId id="3189" r:id="rId66"/>
    <p:sldId id="3171" r:id="rId67"/>
    <p:sldId id="3150" r:id="rId68"/>
    <p:sldId id="3190" r:id="rId69"/>
    <p:sldId id="3191" r:id="rId70"/>
    <p:sldId id="257" r:id="rId71"/>
  </p:sldIdLst>
  <p:sldSz cx="9144000" cy="6858000" type="screen4x3"/>
  <p:notesSz cx="6858000" cy="9144000"/>
  <p:defaultTextStyle>
    <a:defPPr>
      <a:defRPr lang="en-US"/>
    </a:defPPr>
    <a:lvl1pPr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1pPr>
    <a:lvl2pPr marL="457200"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2pPr>
    <a:lvl3pPr marL="914400"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3pPr>
    <a:lvl4pPr marL="1371600"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4pPr>
    <a:lvl5pPr marL="1828800"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1536">
          <p15:clr>
            <a:srgbClr val="A4A3A4"/>
          </p15:clr>
        </p15:guide>
        <p15:guide id="4" pos="2880">
          <p15:clr>
            <a:srgbClr val="A4A3A4"/>
          </p15:clr>
        </p15:guide>
        <p15:guide id="5" pos="384">
          <p15:clr>
            <a:srgbClr val="A4A3A4"/>
          </p15:clr>
        </p15:guide>
        <p15:guide id="6" pos="5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FF0000"/>
    <a:srgbClr val="CC0066"/>
    <a:srgbClr val="9999FF"/>
    <a:srgbClr val="CCECFF"/>
    <a:srgbClr val="0033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4622" autoAdjust="0"/>
  </p:normalViewPr>
  <p:slideViewPr>
    <p:cSldViewPr>
      <p:cViewPr varScale="1">
        <p:scale>
          <a:sx n="68" d="100"/>
          <a:sy n="68" d="100"/>
        </p:scale>
        <p:origin x="1710" y="78"/>
      </p:cViewPr>
      <p:guideLst>
        <p:guide orient="horz" pos="2160"/>
        <p:guide orient="horz" pos="816"/>
        <p:guide orient="horz" pos="1536"/>
        <p:guide pos="2880"/>
        <p:guide pos="384"/>
        <p:guide pos="55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1908"/>
    </p:cViewPr>
  </p:sorterViewPr>
  <p:notesViewPr>
    <p:cSldViewPr>
      <p:cViewPr varScale="1">
        <p:scale>
          <a:sx n="55" d="100"/>
          <a:sy n="55" d="100"/>
        </p:scale>
        <p:origin x="-264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8" Type="http://schemas.openxmlformats.org/officeDocument/2006/relationships/slide" Target="slides/slide50.xml"/><Relationship Id="rId3" Type="http://schemas.openxmlformats.org/officeDocument/2006/relationships/slide" Target="slides/slide16.xml"/><Relationship Id="rId7" Type="http://schemas.openxmlformats.org/officeDocument/2006/relationships/slide" Target="slides/slide49.xml"/><Relationship Id="rId2" Type="http://schemas.openxmlformats.org/officeDocument/2006/relationships/slide" Target="slides/slide15.xml"/><Relationship Id="rId1" Type="http://schemas.openxmlformats.org/officeDocument/2006/relationships/slide" Target="slides/slide14.xml"/><Relationship Id="rId6" Type="http://schemas.openxmlformats.org/officeDocument/2006/relationships/slide" Target="slides/slide48.xml"/><Relationship Id="rId5" Type="http://schemas.openxmlformats.org/officeDocument/2006/relationships/slide" Target="slides/slide47.xml"/><Relationship Id="rId10" Type="http://schemas.openxmlformats.org/officeDocument/2006/relationships/slide" Target="slides/slide65.xml"/><Relationship Id="rId4" Type="http://schemas.openxmlformats.org/officeDocument/2006/relationships/slide" Target="slides/slide23.xml"/><Relationship Id="rId9"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134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5A1A860A-BC96-47F1-9AFA-43FCF43DB4C7}" type="datetimeFigureOut">
              <a:rPr lang="zh-CN" altLang="en-US"/>
              <a:pPr/>
              <a:t>2023/11/13</a:t>
            </a:fld>
            <a:endParaRPr lang="en-US" altLang="zh-CN"/>
          </a:p>
        </p:txBody>
      </p:sp>
      <p:sp>
        <p:nvSpPr>
          <p:cNvPr id="134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134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3E1FEDF3-2D9C-45D6-A5F3-2CB08A39C256}" type="slidenum">
              <a:rPr lang="zh-CN" altLang="en-US"/>
              <a:pPr/>
              <a:t>‹#›</a:t>
            </a:fld>
            <a:endParaRPr lang="en-US" altLang="zh-CN"/>
          </a:p>
        </p:txBody>
      </p:sp>
    </p:spTree>
    <p:extLst>
      <p:ext uri="{BB962C8B-B14F-4D97-AF65-F5344CB8AC3E}">
        <p14:creationId xmlns:p14="http://schemas.microsoft.com/office/powerpoint/2010/main" val="1094628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5174240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BF6CECF5-FFF9-4308-8D5D-A2D9A5633E49}" type="slidenum">
              <a:rPr lang="zh-CN" altLang="en-US" sz="1200">
                <a:latin typeface="Times New Roman" pitchFamily="18" charset="0"/>
              </a:rPr>
              <a:pPr algn="r" eaLnBrk="1" hangingPunct="1">
                <a:lnSpc>
                  <a:spcPct val="100000"/>
                </a:lnSpc>
                <a:spcBef>
                  <a:spcPct val="0"/>
                </a:spcBef>
              </a:pPr>
              <a:t>1</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3858" name="Rectangle 2"/>
          <p:cNvSpPr>
            <a:spLocks noGrp="1" noRot="1" noChangeAspect="1" noChangeArrowheads="1" noTextEdit="1"/>
          </p:cNvSpPr>
          <p:nvPr>
            <p:ph type="sldImg"/>
          </p:nvPr>
        </p:nvSpPr>
        <p:spPr>
          <a:ln/>
        </p:spPr>
      </p:sp>
      <p:sp>
        <p:nvSpPr>
          <p:cNvPr id="63938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191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3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ACF6F96-0F81-4068-AA71-F5D4AD9628CA}" type="slidenum">
              <a:rPr lang="zh-CN" altLang="en-US" sz="1200">
                <a:latin typeface="Times New Roman" pitchFamily="18" charset="0"/>
              </a:rPr>
              <a:pPr algn="r" eaLnBrk="1" hangingPunct="1">
                <a:lnSpc>
                  <a:spcPct val="100000"/>
                </a:lnSpc>
                <a:spcBef>
                  <a:spcPct val="0"/>
                </a:spcBef>
              </a:pPr>
              <a:t>11</a:t>
            </a:fld>
            <a:endParaRPr lang="en-US" altLang="zh-CN" sz="1200">
              <a:latin typeface="Times New Roman" pitchFamily="18" charset="0"/>
            </a:endParaRPr>
          </a:p>
        </p:txBody>
      </p:sp>
      <p:sp>
        <p:nvSpPr>
          <p:cNvPr id="6243331" name="Rectangle 2"/>
          <p:cNvSpPr>
            <a:spLocks noGrp="1" noRot="1" noChangeAspect="1" noChangeArrowheads="1" noTextEdit="1"/>
          </p:cNvSpPr>
          <p:nvPr>
            <p:ph type="sldImg"/>
          </p:nvPr>
        </p:nvSpPr>
        <p:spPr>
          <a:solidFill>
            <a:srgbClr val="FFFFFF"/>
          </a:solidFill>
          <a:ln/>
        </p:spPr>
      </p:sp>
      <p:sp>
        <p:nvSpPr>
          <p:cNvPr id="624333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F82D87-D5A4-4730-B6D4-82CF401D70B6}" type="slidenum">
              <a:rPr lang="zh-CN" altLang="en-US"/>
              <a:pPr>
                <a:spcBef>
                  <a:spcPct val="0"/>
                </a:spcBef>
              </a:pPr>
              <a:t>12</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3400"/>
            <a:ext cx="5029200" cy="4114800"/>
          </a:xfrm>
          <a:noFill/>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191965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02" name="Rectangle 2"/>
          <p:cNvSpPr>
            <a:spLocks noGrp="1" noRot="1" noChangeAspect="1" noChangeArrowheads="1" noTextEdit="1"/>
          </p:cNvSpPr>
          <p:nvPr>
            <p:ph type="sldImg"/>
          </p:nvPr>
        </p:nvSpPr>
        <p:spPr>
          <a:ln/>
        </p:spPr>
      </p:sp>
      <p:sp>
        <p:nvSpPr>
          <p:cNvPr id="6400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38209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02" name="Rectangle 2"/>
          <p:cNvSpPr>
            <a:spLocks noGrp="1" noRot="1" noChangeAspect="1" noChangeArrowheads="1" noTextEdit="1"/>
          </p:cNvSpPr>
          <p:nvPr>
            <p:ph type="sldImg"/>
          </p:nvPr>
        </p:nvSpPr>
        <p:spPr>
          <a:ln/>
        </p:spPr>
      </p:sp>
      <p:sp>
        <p:nvSpPr>
          <p:cNvPr id="6400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53528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02" name="Rectangle 2"/>
          <p:cNvSpPr>
            <a:spLocks noGrp="1" noRot="1" noChangeAspect="1" noChangeArrowheads="1" noTextEdit="1"/>
          </p:cNvSpPr>
          <p:nvPr>
            <p:ph type="sldImg"/>
          </p:nvPr>
        </p:nvSpPr>
        <p:spPr>
          <a:ln/>
        </p:spPr>
      </p:sp>
      <p:sp>
        <p:nvSpPr>
          <p:cNvPr id="6400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79205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02" name="Rectangle 2"/>
          <p:cNvSpPr>
            <a:spLocks noGrp="1" noRot="1" noChangeAspect="1" noChangeArrowheads="1" noTextEdit="1"/>
          </p:cNvSpPr>
          <p:nvPr>
            <p:ph type="sldImg"/>
          </p:nvPr>
        </p:nvSpPr>
        <p:spPr>
          <a:ln/>
        </p:spPr>
      </p:sp>
      <p:sp>
        <p:nvSpPr>
          <p:cNvPr id="6400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38992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02" name="Rectangle 2"/>
          <p:cNvSpPr>
            <a:spLocks noGrp="1" noRot="1" noChangeAspect="1" noChangeArrowheads="1" noTextEdit="1"/>
          </p:cNvSpPr>
          <p:nvPr>
            <p:ph type="sldImg"/>
          </p:nvPr>
        </p:nvSpPr>
        <p:spPr>
          <a:ln/>
        </p:spPr>
      </p:sp>
      <p:sp>
        <p:nvSpPr>
          <p:cNvPr id="6400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04977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5122" name="Rectangle 2"/>
          <p:cNvSpPr>
            <a:spLocks noGrp="1" noRot="1" noChangeAspect="1" noChangeArrowheads="1" noTextEdit="1"/>
          </p:cNvSpPr>
          <p:nvPr>
            <p:ph type="sldImg"/>
          </p:nvPr>
        </p:nvSpPr>
        <p:spPr>
          <a:ln/>
        </p:spPr>
      </p:sp>
      <p:sp>
        <p:nvSpPr>
          <p:cNvPr id="640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70144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5122" name="Rectangle 2"/>
          <p:cNvSpPr>
            <a:spLocks noGrp="1" noRot="1" noChangeAspect="1" noChangeArrowheads="1" noTextEdit="1"/>
          </p:cNvSpPr>
          <p:nvPr>
            <p:ph type="sldImg"/>
          </p:nvPr>
        </p:nvSpPr>
        <p:spPr>
          <a:ln/>
        </p:spPr>
      </p:sp>
      <p:sp>
        <p:nvSpPr>
          <p:cNvPr id="640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4493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0546" name="Rectangle 2"/>
          <p:cNvSpPr>
            <a:spLocks noGrp="1" noRot="1" noChangeAspect="1" noChangeArrowheads="1" noTextEdit="1"/>
          </p:cNvSpPr>
          <p:nvPr>
            <p:ph type="sldImg"/>
          </p:nvPr>
        </p:nvSpPr>
        <p:spPr>
          <a:ln/>
        </p:spPr>
      </p:sp>
      <p:sp>
        <p:nvSpPr>
          <p:cNvPr id="63805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41872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5122" name="Rectangle 2"/>
          <p:cNvSpPr>
            <a:spLocks noGrp="1" noRot="1" noChangeAspect="1" noChangeArrowheads="1" noTextEdit="1"/>
          </p:cNvSpPr>
          <p:nvPr>
            <p:ph type="sldImg"/>
          </p:nvPr>
        </p:nvSpPr>
        <p:spPr>
          <a:ln/>
        </p:spPr>
      </p:sp>
      <p:sp>
        <p:nvSpPr>
          <p:cNvPr id="640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71660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F82D87-D5A4-4730-B6D4-82CF401D70B6}" type="slidenum">
              <a:rPr lang="zh-CN" altLang="en-US"/>
              <a:pPr>
                <a:spcBef>
                  <a:spcPct val="0"/>
                </a:spcBef>
              </a:pPr>
              <a:t>26</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3400"/>
            <a:ext cx="5029200" cy="4114800"/>
          </a:xfrm>
          <a:noFill/>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257374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22" name="Rectangle 2"/>
          <p:cNvSpPr>
            <a:spLocks noGrp="1" noRot="1" noChangeAspect="1" noChangeArrowheads="1" noTextEdit="1"/>
          </p:cNvSpPr>
          <p:nvPr>
            <p:ph type="sldImg"/>
          </p:nvPr>
        </p:nvSpPr>
        <p:spPr>
          <a:ln/>
        </p:spPr>
      </p:sp>
      <p:sp>
        <p:nvSpPr>
          <p:cNvPr id="64819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42814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1810" name="Rectangle 2"/>
          <p:cNvSpPr>
            <a:spLocks noGrp="1" noRot="1" noChangeAspect="1" noChangeArrowheads="1" noTextEdit="1"/>
          </p:cNvSpPr>
          <p:nvPr>
            <p:ph type="sldImg"/>
          </p:nvPr>
        </p:nvSpPr>
        <p:spPr>
          <a:ln/>
        </p:spPr>
      </p:sp>
      <p:sp>
        <p:nvSpPr>
          <p:cNvPr id="63918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17374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F82D87-D5A4-4730-B6D4-82CF401D70B6}" type="slidenum">
              <a:rPr lang="zh-CN" altLang="en-US"/>
              <a:pPr>
                <a:spcBef>
                  <a:spcPct val="0"/>
                </a:spcBef>
              </a:pPr>
              <a:t>35</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3400"/>
            <a:ext cx="5029200" cy="4114800"/>
          </a:xfrm>
          <a:noFill/>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3172241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5122" name="Rectangle 2"/>
          <p:cNvSpPr>
            <a:spLocks noGrp="1" noRot="1" noChangeAspect="1" noChangeArrowheads="1" noTextEdit="1"/>
          </p:cNvSpPr>
          <p:nvPr>
            <p:ph type="sldImg"/>
          </p:nvPr>
        </p:nvSpPr>
        <p:spPr>
          <a:ln/>
        </p:spPr>
      </p:sp>
      <p:sp>
        <p:nvSpPr>
          <p:cNvPr id="640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5122" name="Rectangle 2"/>
          <p:cNvSpPr>
            <a:spLocks noGrp="1" noRot="1" noChangeAspect="1" noChangeArrowheads="1" noTextEdit="1"/>
          </p:cNvSpPr>
          <p:nvPr>
            <p:ph type="sldImg"/>
          </p:nvPr>
        </p:nvSpPr>
        <p:spPr>
          <a:ln/>
        </p:spPr>
      </p:sp>
      <p:sp>
        <p:nvSpPr>
          <p:cNvPr id="640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70396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5122" name="Rectangle 2"/>
          <p:cNvSpPr>
            <a:spLocks noGrp="1" noRot="1" noChangeAspect="1" noChangeArrowheads="1" noTextEdit="1"/>
          </p:cNvSpPr>
          <p:nvPr>
            <p:ph type="sldImg"/>
          </p:nvPr>
        </p:nvSpPr>
        <p:spPr>
          <a:ln/>
        </p:spPr>
      </p:sp>
      <p:sp>
        <p:nvSpPr>
          <p:cNvPr id="640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31835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1810" name="Rectangle 2"/>
          <p:cNvSpPr>
            <a:spLocks noGrp="1" noRot="1" noChangeAspect="1" noChangeArrowheads="1" noTextEdit="1"/>
          </p:cNvSpPr>
          <p:nvPr>
            <p:ph type="sldImg"/>
          </p:nvPr>
        </p:nvSpPr>
        <p:spPr>
          <a:ln/>
        </p:spPr>
      </p:sp>
      <p:sp>
        <p:nvSpPr>
          <p:cNvPr id="63918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54416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5122" name="Rectangle 2"/>
          <p:cNvSpPr>
            <a:spLocks noGrp="1" noRot="1" noChangeAspect="1" noChangeArrowheads="1" noTextEdit="1"/>
          </p:cNvSpPr>
          <p:nvPr>
            <p:ph type="sldImg"/>
          </p:nvPr>
        </p:nvSpPr>
        <p:spPr>
          <a:ln/>
        </p:spPr>
      </p:sp>
      <p:sp>
        <p:nvSpPr>
          <p:cNvPr id="640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40821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0546" name="Rectangle 2"/>
          <p:cNvSpPr>
            <a:spLocks noGrp="1" noRot="1" noChangeAspect="1" noChangeArrowheads="1" noTextEdit="1"/>
          </p:cNvSpPr>
          <p:nvPr>
            <p:ph type="sldImg"/>
          </p:nvPr>
        </p:nvSpPr>
        <p:spPr>
          <a:ln/>
        </p:spPr>
      </p:sp>
      <p:sp>
        <p:nvSpPr>
          <p:cNvPr id="63805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8770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5122" name="Rectangle 2"/>
          <p:cNvSpPr>
            <a:spLocks noGrp="1" noRot="1" noChangeAspect="1" noChangeArrowheads="1" noTextEdit="1"/>
          </p:cNvSpPr>
          <p:nvPr>
            <p:ph type="sldImg"/>
          </p:nvPr>
        </p:nvSpPr>
        <p:spPr>
          <a:ln/>
        </p:spPr>
      </p:sp>
      <p:sp>
        <p:nvSpPr>
          <p:cNvPr id="640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7027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5122" name="Rectangle 2"/>
          <p:cNvSpPr>
            <a:spLocks noGrp="1" noRot="1" noChangeAspect="1" noChangeArrowheads="1" noTextEdit="1"/>
          </p:cNvSpPr>
          <p:nvPr>
            <p:ph type="sldImg"/>
          </p:nvPr>
        </p:nvSpPr>
        <p:spPr>
          <a:ln/>
        </p:spPr>
      </p:sp>
      <p:sp>
        <p:nvSpPr>
          <p:cNvPr id="640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95178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3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ACF6F96-0F81-4068-AA71-F5D4AD9628CA}" type="slidenum">
              <a:rPr lang="zh-CN" altLang="en-US" sz="1200">
                <a:latin typeface="Times New Roman" pitchFamily="18" charset="0"/>
              </a:rPr>
              <a:pPr algn="r" eaLnBrk="1" hangingPunct="1">
                <a:lnSpc>
                  <a:spcPct val="100000"/>
                </a:lnSpc>
                <a:spcBef>
                  <a:spcPct val="0"/>
                </a:spcBef>
              </a:pPr>
              <a:t>44</a:t>
            </a:fld>
            <a:endParaRPr lang="en-US" altLang="zh-CN" sz="1200">
              <a:latin typeface="Times New Roman" pitchFamily="18" charset="0"/>
            </a:endParaRPr>
          </a:p>
        </p:txBody>
      </p:sp>
      <p:sp>
        <p:nvSpPr>
          <p:cNvPr id="6243331" name="Rectangle 2"/>
          <p:cNvSpPr>
            <a:spLocks noGrp="1" noRot="1" noChangeAspect="1" noChangeArrowheads="1" noTextEdit="1"/>
          </p:cNvSpPr>
          <p:nvPr>
            <p:ph type="sldImg"/>
          </p:nvPr>
        </p:nvSpPr>
        <p:spPr>
          <a:solidFill>
            <a:srgbClr val="FFFFFF"/>
          </a:solidFill>
          <a:ln/>
        </p:spPr>
      </p:sp>
      <p:sp>
        <p:nvSpPr>
          <p:cNvPr id="624333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3595565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2594" name="Rectangle 2"/>
          <p:cNvSpPr>
            <a:spLocks noGrp="1" noRot="1" noChangeAspect="1" noChangeArrowheads="1" noTextEdit="1"/>
          </p:cNvSpPr>
          <p:nvPr>
            <p:ph type="sldImg"/>
          </p:nvPr>
        </p:nvSpPr>
        <p:spPr>
          <a:ln/>
        </p:spPr>
      </p:sp>
      <p:sp>
        <p:nvSpPr>
          <p:cNvPr id="63825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1677006-D16B-4F30-B3C1-AB7935996F3C}" type="slidenum">
              <a:rPr lang="zh-CN" altLang="en-US" smtClean="0"/>
              <a:pPr>
                <a:spcBef>
                  <a:spcPct val="0"/>
                </a:spcBef>
              </a:pPr>
              <a:t>46</a:t>
            </a:fld>
            <a:endParaRPr lang="en-US" altLang="zh-CN"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3693805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1677006-D16B-4F30-B3C1-AB7935996F3C}" type="slidenum">
              <a:rPr lang="zh-CN" altLang="en-US" smtClean="0"/>
              <a:pPr>
                <a:spcBef>
                  <a:spcPct val="0"/>
                </a:spcBef>
              </a:pPr>
              <a:t>52</a:t>
            </a:fld>
            <a:endParaRPr lang="en-US" altLang="zh-CN"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2814142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3074" name="Rectangle 2"/>
          <p:cNvSpPr>
            <a:spLocks noGrp="1" noRot="1" noChangeAspect="1" noChangeArrowheads="1" noTextEdit="1"/>
          </p:cNvSpPr>
          <p:nvPr>
            <p:ph type="sldImg"/>
          </p:nvPr>
        </p:nvSpPr>
        <p:spPr>
          <a:ln/>
        </p:spPr>
      </p:sp>
      <p:sp>
        <p:nvSpPr>
          <p:cNvPr id="64030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18423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5666" name="Rectangle 2"/>
          <p:cNvSpPr>
            <a:spLocks noGrp="1" noRot="1" noChangeAspect="1" noChangeArrowheads="1" noTextEdit="1"/>
          </p:cNvSpPr>
          <p:nvPr>
            <p:ph type="sldImg"/>
          </p:nvPr>
        </p:nvSpPr>
        <p:spPr>
          <a:ln/>
        </p:spPr>
      </p:sp>
      <p:sp>
        <p:nvSpPr>
          <p:cNvPr id="63856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函数头是指上述格式中的</a:t>
            </a:r>
            <a:r>
              <a:rPr lang="en-US" altLang="zh-CN" smtClean="0"/>
              <a:t>&lt;</a:t>
            </a:r>
            <a:r>
              <a:rPr lang="zh-CN" altLang="en-US" smtClean="0"/>
              <a:t>类型标识符</a:t>
            </a:r>
            <a:r>
              <a:rPr lang="en-US" altLang="zh-CN" smtClean="0"/>
              <a:t>&gt; &lt;</a:t>
            </a:r>
            <a:r>
              <a:rPr lang="zh-CN" altLang="en-US" smtClean="0"/>
              <a:t>函数名说明符</a:t>
            </a:r>
            <a:r>
              <a:rPr lang="en-US" altLang="zh-CN" smtClean="0"/>
              <a:t>&gt;</a:t>
            </a:r>
            <a:r>
              <a:rPr lang="zh-CN" altLang="en-US" smtClean="0"/>
              <a:t>（形式参数表）。其中。</a:t>
            </a:r>
          </a:p>
          <a:p>
            <a:endParaRPr lang="zh-CN" altLang="en-US" smtClean="0"/>
          </a:p>
        </p:txBody>
      </p:sp>
    </p:spTree>
    <p:extLst>
      <p:ext uri="{BB962C8B-B14F-4D97-AF65-F5344CB8AC3E}">
        <p14:creationId xmlns:p14="http://schemas.microsoft.com/office/powerpoint/2010/main" val="3396477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1677006-D16B-4F30-B3C1-AB7935996F3C}" type="slidenum">
              <a:rPr lang="zh-CN" altLang="en-US" smtClean="0"/>
              <a:pPr>
                <a:spcBef>
                  <a:spcPct val="0"/>
                </a:spcBef>
              </a:pPr>
              <a:t>56</a:t>
            </a:fld>
            <a:endParaRPr lang="en-US" altLang="zh-CN"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302589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7714" name="Rectangle 2"/>
          <p:cNvSpPr>
            <a:spLocks noGrp="1" noRot="1" noChangeAspect="1" noChangeArrowheads="1" noTextEdit="1"/>
          </p:cNvSpPr>
          <p:nvPr>
            <p:ph type="sldImg"/>
          </p:nvPr>
        </p:nvSpPr>
        <p:spPr>
          <a:ln/>
        </p:spPr>
      </p:sp>
      <p:sp>
        <p:nvSpPr>
          <p:cNvPr id="63877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649455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3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ACF6F96-0F81-4068-AA71-F5D4AD9628CA}" type="slidenum">
              <a:rPr lang="zh-CN" altLang="en-US" sz="1200">
                <a:latin typeface="Times New Roman" pitchFamily="18" charset="0"/>
              </a:rPr>
              <a:pPr algn="r" eaLnBrk="1" hangingPunct="1">
                <a:lnSpc>
                  <a:spcPct val="100000"/>
                </a:lnSpc>
                <a:spcBef>
                  <a:spcPct val="0"/>
                </a:spcBef>
              </a:pPr>
              <a:t>4</a:t>
            </a:fld>
            <a:endParaRPr lang="en-US" altLang="zh-CN" sz="1200">
              <a:latin typeface="Times New Roman" pitchFamily="18" charset="0"/>
            </a:endParaRPr>
          </a:p>
        </p:txBody>
      </p:sp>
      <p:sp>
        <p:nvSpPr>
          <p:cNvPr id="6243331" name="Rectangle 2"/>
          <p:cNvSpPr>
            <a:spLocks noGrp="1" noRot="1" noChangeAspect="1" noChangeArrowheads="1" noTextEdit="1"/>
          </p:cNvSpPr>
          <p:nvPr>
            <p:ph type="sldImg"/>
          </p:nvPr>
        </p:nvSpPr>
        <p:spPr>
          <a:solidFill>
            <a:srgbClr val="FFFFFF"/>
          </a:solidFill>
          <a:ln/>
        </p:spPr>
      </p:sp>
      <p:sp>
        <p:nvSpPr>
          <p:cNvPr id="624333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957640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1677006-D16B-4F30-B3C1-AB7935996F3C}" type="slidenum">
              <a:rPr lang="zh-CN" altLang="en-US" smtClean="0"/>
              <a:pPr>
                <a:spcBef>
                  <a:spcPct val="0"/>
                </a:spcBef>
              </a:pPr>
              <a:t>58</a:t>
            </a:fld>
            <a:endParaRPr lang="en-US" altLang="zh-CN"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42030351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62" name="Rectangle 2"/>
          <p:cNvSpPr>
            <a:spLocks noGrp="1" noRot="1" noChangeAspect="1" noChangeArrowheads="1" noTextEdit="1"/>
          </p:cNvSpPr>
          <p:nvPr>
            <p:ph type="sldImg"/>
          </p:nvPr>
        </p:nvSpPr>
        <p:spPr>
          <a:ln/>
        </p:spPr>
      </p:sp>
      <p:sp>
        <p:nvSpPr>
          <p:cNvPr id="63897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01389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1810" name="Rectangle 2"/>
          <p:cNvSpPr>
            <a:spLocks noGrp="1" noRot="1" noChangeAspect="1" noChangeArrowheads="1" noTextEdit="1"/>
          </p:cNvSpPr>
          <p:nvPr>
            <p:ph type="sldImg"/>
          </p:nvPr>
        </p:nvSpPr>
        <p:spPr>
          <a:ln/>
        </p:spPr>
      </p:sp>
      <p:sp>
        <p:nvSpPr>
          <p:cNvPr id="63918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68722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1810" name="Rectangle 2"/>
          <p:cNvSpPr>
            <a:spLocks noGrp="1" noRot="1" noChangeAspect="1" noChangeArrowheads="1" noTextEdit="1"/>
          </p:cNvSpPr>
          <p:nvPr>
            <p:ph type="sldImg"/>
          </p:nvPr>
        </p:nvSpPr>
        <p:spPr>
          <a:ln/>
        </p:spPr>
      </p:sp>
      <p:sp>
        <p:nvSpPr>
          <p:cNvPr id="63918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785328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1810" name="Rectangle 2"/>
          <p:cNvSpPr>
            <a:spLocks noGrp="1" noRot="1" noChangeAspect="1" noChangeArrowheads="1" noTextEdit="1"/>
          </p:cNvSpPr>
          <p:nvPr>
            <p:ph type="sldImg"/>
          </p:nvPr>
        </p:nvSpPr>
        <p:spPr>
          <a:ln/>
        </p:spPr>
      </p:sp>
      <p:sp>
        <p:nvSpPr>
          <p:cNvPr id="63918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159129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1810" name="Rectangle 2"/>
          <p:cNvSpPr>
            <a:spLocks noGrp="1" noRot="1" noChangeAspect="1" noChangeArrowheads="1" noTextEdit="1"/>
          </p:cNvSpPr>
          <p:nvPr>
            <p:ph type="sldImg"/>
          </p:nvPr>
        </p:nvSpPr>
        <p:spPr>
          <a:ln/>
        </p:spPr>
      </p:sp>
      <p:sp>
        <p:nvSpPr>
          <p:cNvPr id="63918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40737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8914" name="Rectangle 2"/>
          <p:cNvSpPr>
            <a:spLocks noGrp="1" noRot="1" noChangeAspect="1" noChangeArrowheads="1" noTextEdit="1"/>
          </p:cNvSpPr>
          <p:nvPr>
            <p:ph type="sldImg"/>
          </p:nvPr>
        </p:nvSpPr>
        <p:spPr>
          <a:ln/>
        </p:spPr>
      </p:sp>
      <p:sp>
        <p:nvSpPr>
          <p:cNvPr id="64389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是一个</a:t>
            </a:r>
            <a:r>
              <a:rPr lang="zh-CN" altLang="en-US" smtClean="0">
                <a:latin typeface="Arial"/>
              </a:rPr>
              <a:t>“</a:t>
            </a:r>
            <a:r>
              <a:rPr lang="zh-CN" altLang="en-US" smtClean="0"/>
              <a:t>堆栈</a:t>
            </a:r>
            <a:r>
              <a:rPr lang="zh-CN" altLang="en-US" smtClean="0">
                <a:latin typeface="Arial"/>
              </a:rPr>
              <a:t>”</a:t>
            </a:r>
            <a:endParaRPr lang="zh-CN" altLang="en-US" smtClean="0"/>
          </a:p>
        </p:txBody>
      </p:sp>
    </p:spTree>
    <p:extLst>
      <p:ext uri="{BB962C8B-B14F-4D97-AF65-F5344CB8AC3E}">
        <p14:creationId xmlns:p14="http://schemas.microsoft.com/office/powerpoint/2010/main" val="3774344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3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ACF6F96-0F81-4068-AA71-F5D4AD9628CA}" type="slidenum">
              <a:rPr lang="zh-CN" altLang="en-US" sz="1200">
                <a:latin typeface="Times New Roman" pitchFamily="18" charset="0"/>
              </a:rPr>
              <a:pPr algn="r" eaLnBrk="1" hangingPunct="1">
                <a:lnSpc>
                  <a:spcPct val="100000"/>
                </a:lnSpc>
                <a:spcBef>
                  <a:spcPct val="0"/>
                </a:spcBef>
              </a:pPr>
              <a:t>66</a:t>
            </a:fld>
            <a:endParaRPr lang="en-US" altLang="zh-CN" sz="1200">
              <a:latin typeface="Times New Roman" pitchFamily="18" charset="0"/>
            </a:endParaRPr>
          </a:p>
        </p:txBody>
      </p:sp>
      <p:sp>
        <p:nvSpPr>
          <p:cNvPr id="6243331" name="Rectangle 2"/>
          <p:cNvSpPr>
            <a:spLocks noGrp="1" noRot="1" noChangeAspect="1" noChangeArrowheads="1" noTextEdit="1"/>
          </p:cNvSpPr>
          <p:nvPr>
            <p:ph type="sldImg"/>
          </p:nvPr>
        </p:nvSpPr>
        <p:spPr>
          <a:solidFill>
            <a:srgbClr val="FFFFFF"/>
          </a:solidFill>
          <a:ln/>
        </p:spPr>
      </p:sp>
      <p:sp>
        <p:nvSpPr>
          <p:cNvPr id="624333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extLst>
      <p:ext uri="{BB962C8B-B14F-4D97-AF65-F5344CB8AC3E}">
        <p14:creationId xmlns:p14="http://schemas.microsoft.com/office/powerpoint/2010/main" val="33176382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62" name="Rectangle 2"/>
          <p:cNvSpPr>
            <a:spLocks noGrp="1" noRot="1" noChangeAspect="1" noChangeArrowheads="1" noTextEdit="1"/>
          </p:cNvSpPr>
          <p:nvPr>
            <p:ph type="sldImg"/>
          </p:nvPr>
        </p:nvSpPr>
        <p:spPr>
          <a:ln/>
        </p:spPr>
      </p:sp>
      <p:sp>
        <p:nvSpPr>
          <p:cNvPr id="63897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376533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sz="2000" smtClean="0"/>
          </a:p>
        </p:txBody>
      </p:sp>
    </p:spTree>
    <p:extLst>
      <p:ext uri="{BB962C8B-B14F-4D97-AF65-F5344CB8AC3E}">
        <p14:creationId xmlns:p14="http://schemas.microsoft.com/office/powerpoint/2010/main" val="341414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02" name="Rectangle 2"/>
          <p:cNvSpPr>
            <a:spLocks noGrp="1" noRot="1" noChangeAspect="1" noChangeArrowheads="1" noTextEdit="1"/>
          </p:cNvSpPr>
          <p:nvPr>
            <p:ph type="sldImg"/>
          </p:nvPr>
        </p:nvSpPr>
        <p:spPr>
          <a:ln/>
        </p:spPr>
      </p:sp>
      <p:sp>
        <p:nvSpPr>
          <p:cNvPr id="6400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5929556F-C1D1-41FF-8E20-919862023668}" type="slidenum">
              <a:rPr lang="zh-CN" altLang="en-US" sz="1200">
                <a:latin typeface="Times New Roman" pitchFamily="18" charset="0"/>
              </a:rPr>
              <a:pPr algn="r" eaLnBrk="1" hangingPunct="1">
                <a:lnSpc>
                  <a:spcPct val="100000"/>
                </a:lnSpc>
                <a:spcBef>
                  <a:spcPct val="0"/>
                </a:spcBef>
              </a:pPr>
              <a:t>70</a:t>
            </a:fld>
            <a:endParaRPr lang="en-US" altLang="zh-CN" sz="1200">
              <a:latin typeface="Times New Roman" pitchFamily="18" charset="0"/>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02" name="Rectangle 2"/>
          <p:cNvSpPr>
            <a:spLocks noGrp="1" noRot="1" noChangeAspect="1" noChangeArrowheads="1" noTextEdit="1"/>
          </p:cNvSpPr>
          <p:nvPr>
            <p:ph type="sldImg"/>
          </p:nvPr>
        </p:nvSpPr>
        <p:spPr>
          <a:ln/>
        </p:spPr>
      </p:sp>
      <p:sp>
        <p:nvSpPr>
          <p:cNvPr id="6400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6672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02" name="Rectangle 2"/>
          <p:cNvSpPr>
            <a:spLocks noGrp="1" noRot="1" noChangeAspect="1" noChangeArrowheads="1" noTextEdit="1"/>
          </p:cNvSpPr>
          <p:nvPr>
            <p:ph type="sldImg"/>
          </p:nvPr>
        </p:nvSpPr>
        <p:spPr>
          <a:ln/>
        </p:spPr>
      </p:sp>
      <p:sp>
        <p:nvSpPr>
          <p:cNvPr id="6400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3366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02" name="Rectangle 2"/>
          <p:cNvSpPr>
            <a:spLocks noGrp="1" noRot="1" noChangeAspect="1" noChangeArrowheads="1" noTextEdit="1"/>
          </p:cNvSpPr>
          <p:nvPr>
            <p:ph type="sldImg"/>
          </p:nvPr>
        </p:nvSpPr>
        <p:spPr>
          <a:ln/>
        </p:spPr>
      </p:sp>
      <p:sp>
        <p:nvSpPr>
          <p:cNvPr id="6400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73317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0546" name="Rectangle 2"/>
          <p:cNvSpPr>
            <a:spLocks noGrp="1" noRot="1" noChangeAspect="1" noChangeArrowheads="1" noTextEdit="1"/>
          </p:cNvSpPr>
          <p:nvPr>
            <p:ph type="sldImg"/>
          </p:nvPr>
        </p:nvSpPr>
        <p:spPr>
          <a:ln/>
        </p:spPr>
      </p:sp>
      <p:sp>
        <p:nvSpPr>
          <p:cNvPr id="63805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57252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w1"/>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762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3"/>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 y="15240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y2"/>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800" y="533400"/>
            <a:ext cx="45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10"/>
          <p:cNvSpPr>
            <a:spLocks noChangeArrowheads="1" noChangeShapeType="1" noTextEdit="1"/>
          </p:cNvSpPr>
          <p:nvPr userDrawn="1"/>
        </p:nvSpPr>
        <p:spPr bwMode="auto">
          <a:xfrm>
            <a:off x="1066800" y="304800"/>
            <a:ext cx="1295400" cy="609600"/>
          </a:xfrm>
          <a:prstGeom prst="rect">
            <a:avLst/>
          </a:prstGeom>
        </p:spPr>
        <p:txBody>
          <a:bodyPr wrap="none" fromWordArt="1">
            <a:prstTxWarp prst="textFadeUp">
              <a:avLst>
                <a:gd name="adj" fmla="val 11014"/>
              </a:avLst>
            </a:prstTxWarp>
          </a:bodyPr>
          <a:lstStyle/>
          <a:p>
            <a:pPr algn="ctr"/>
            <a:r>
              <a:rPr lang="zh-CN" altLang="en-US" sz="44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方正舒体"/>
                <a:ea typeface="方正舒体"/>
              </a:rPr>
              <a:t>王化雨</a:t>
            </a:r>
          </a:p>
        </p:txBody>
      </p:sp>
      <p:sp>
        <p:nvSpPr>
          <p:cNvPr id="241666" name="Rectangle 2"/>
          <p:cNvSpPr>
            <a:spLocks noGrp="1" noChangeArrowheads="1"/>
          </p:cNvSpPr>
          <p:nvPr>
            <p:ph type="ctrTitle"/>
          </p:nvPr>
        </p:nvSpPr>
        <p:spPr>
          <a:xfrm>
            <a:off x="684213" y="2708275"/>
            <a:ext cx="7772400" cy="1470025"/>
          </a:xfrm>
        </p:spPr>
        <p:txBody>
          <a:bodyPr/>
          <a:lstStyle>
            <a:lvl1pPr algn="ctr">
              <a:defRPr sz="4800">
                <a:latin typeface="Times New Roman" pitchFamily="18" charset="0"/>
              </a:defRPr>
            </a:lvl1pPr>
          </a:lstStyle>
          <a:p>
            <a:r>
              <a:rPr lang="zh-CN" altLang="en-US"/>
              <a:t>单击此处编辑母版标题样式</a:t>
            </a:r>
          </a:p>
        </p:txBody>
      </p:sp>
      <p:sp>
        <p:nvSpPr>
          <p:cNvPr id="241667" name="Rectangle 3"/>
          <p:cNvSpPr>
            <a:spLocks noGrp="1" noChangeArrowheads="1"/>
          </p:cNvSpPr>
          <p:nvPr>
            <p:ph type="subTitle" idx="1"/>
          </p:nvPr>
        </p:nvSpPr>
        <p:spPr>
          <a:xfrm>
            <a:off x="1403350" y="1700213"/>
            <a:ext cx="6400800" cy="863600"/>
          </a:xfrm>
        </p:spPr>
        <p:txBody>
          <a:bodyPr/>
          <a:lstStyle>
            <a:lvl1pPr marL="0" indent="0" algn="ctr">
              <a:buFont typeface="Wingdings" pitchFamily="2" charset="2"/>
              <a:buNone/>
              <a:defRPr sz="4000" b="0">
                <a:ea typeface="仿宋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182569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DD46CB1D-1689-45E2-A140-656BF76B7C26}" type="datetime1">
              <a:rPr lang="zh-CN" altLang="en-US"/>
              <a:pPr>
                <a:defRPr/>
              </a:pPr>
              <a:t>2023/11/13</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A2E1CEC5-1552-46EA-936D-ABB47F6B1C2C}"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03649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27000"/>
            <a:ext cx="2133600" cy="6156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7000"/>
            <a:ext cx="6248400" cy="6156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B99B95C8-CEAF-4023-BF5D-B5B134DBF15D}" type="datetime1">
              <a:rPr lang="zh-CN" altLang="en-US"/>
              <a:pPr>
                <a:defRPr/>
              </a:pPr>
              <a:t>2023/11/13</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E6B3EFB1-AB36-4609-B428-F2DE8667A5B2}"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08334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flipV="1">
            <a:off x="374650" y="1011238"/>
            <a:ext cx="8693150" cy="555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defRPr/>
            </a:pPr>
            <a:endParaRPr lang="zh-CN" altLang="en-US" sz="240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8"/>
          <p:cNvSpPr>
            <a:spLocks noGrp="1" noChangeArrowheads="1"/>
          </p:cNvSpPr>
          <p:nvPr>
            <p:ph type="dt" sz="half" idx="10"/>
          </p:nvPr>
        </p:nvSpPr>
        <p:spPr>
          <a:xfrm>
            <a:off x="152400" y="6553200"/>
            <a:ext cx="2133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81788BCE-4E5D-426B-A670-C2028765B8AF}" type="datetime1">
              <a:rPr lang="zh-CN" altLang="en-US"/>
              <a:pPr/>
              <a:t>2023/11/13</a:t>
            </a:fld>
            <a:endParaRPr lang="en-US" altLang="zh-CN"/>
          </a:p>
        </p:txBody>
      </p:sp>
      <p:sp>
        <p:nvSpPr>
          <p:cNvPr id="6" name="Rectangle 9"/>
          <p:cNvSpPr>
            <a:spLocks noGrp="1" noChangeArrowheads="1"/>
          </p:cNvSpPr>
          <p:nvPr>
            <p:ph type="ftr" sz="quarter" idx="11"/>
          </p:nvPr>
        </p:nvSpPr>
        <p:spPr>
          <a:xfrm>
            <a:off x="2362200" y="6553200"/>
            <a:ext cx="4419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a:latin typeface="Arial" pitchFamily="34" charset="0"/>
              </a:defRPr>
            </a:lvl1p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xfrm>
            <a:off x="7239000" y="6553200"/>
            <a:ext cx="1752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C4E3E560-3A92-4B3A-BCEA-006851567EF0}" type="slidenum">
              <a:rPr lang="zh-CN" altLang="en-US"/>
              <a:pPr/>
              <a:t>‹#›</a:t>
            </a:fld>
            <a:r>
              <a:rPr lang="en-US" altLang="zh-CN"/>
              <a:t>/23</a:t>
            </a:r>
          </a:p>
        </p:txBody>
      </p:sp>
    </p:spTree>
    <p:extLst>
      <p:ext uri="{BB962C8B-B14F-4D97-AF65-F5344CB8AC3E}">
        <p14:creationId xmlns:p14="http://schemas.microsoft.com/office/powerpoint/2010/main" val="248015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fld id="{B122C965-71A5-4DBB-94DC-4D7F2BF2DA12}" type="datetime1">
              <a:rPr lang="zh-CN" altLang="en-US"/>
              <a:pPr>
                <a:defRPr/>
              </a:pPr>
              <a:t>2023/11/13</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824B224D-9FF2-4CA5-9AF9-45BCFB23CCDE}"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426257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90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fld id="{593A42E0-B22C-4662-9169-504C210F48D2}" type="datetime1">
              <a:rPr lang="zh-CN" altLang="en-US"/>
              <a:pPr>
                <a:defRPr/>
              </a:pPr>
              <a:t>2023/11/13</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4A9F61FD-692C-4039-B2B2-2C18FF886F8C}"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92608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fld id="{7B3F2753-90DA-4AE9-90E3-2C40E5BEBA5F}" type="datetime1">
              <a:rPr lang="zh-CN" altLang="en-US"/>
              <a:pPr>
                <a:defRPr/>
              </a:pPr>
              <a:t>2023/11/13</a:t>
            </a:fld>
            <a:endParaRPr lang="en-US" altLang="zh-CN"/>
          </a:p>
        </p:txBody>
      </p:sp>
      <p:sp>
        <p:nvSpPr>
          <p:cNvPr id="8" name="Rectangle 17"/>
          <p:cNvSpPr>
            <a:spLocks noGrp="1" noChangeArrowheads="1"/>
          </p:cNvSpPr>
          <p:nvPr>
            <p:ph type="sldNum" sz="quarter" idx="11"/>
          </p:nvPr>
        </p:nvSpPr>
        <p:spPr>
          <a:ln/>
        </p:spPr>
        <p:txBody>
          <a:bodyPr/>
          <a:lstStyle>
            <a:lvl1pPr>
              <a:defRPr/>
            </a:lvl1pPr>
          </a:lstStyle>
          <a:p>
            <a:pPr>
              <a:defRPr/>
            </a:pPr>
            <a:fld id="{22424D9F-5B02-4549-AA07-D5A681C24C02}" type="slidenum">
              <a:rPr lang="zh-CN" altLang="en-US"/>
              <a:pPr>
                <a:defRPr/>
              </a:pPr>
              <a:t>‹#›</a:t>
            </a:fld>
            <a:r>
              <a:rPr lang="en-US" altLang="zh-CN" dirty="0"/>
              <a:t>/49</a:t>
            </a:r>
          </a:p>
        </p:txBody>
      </p:sp>
      <p:sp>
        <p:nvSpPr>
          <p:cNvPr id="9"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77271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fld id="{932A8E15-9C63-4C88-BF7D-9E727C86897E}" type="datetime1">
              <a:rPr lang="zh-CN" altLang="en-US"/>
              <a:pPr>
                <a:defRPr/>
              </a:pPr>
              <a:t>2023/11/13</a:t>
            </a:fld>
            <a:endParaRPr lang="en-US" altLang="zh-CN"/>
          </a:p>
        </p:txBody>
      </p:sp>
      <p:sp>
        <p:nvSpPr>
          <p:cNvPr id="4" name="Rectangle 17"/>
          <p:cNvSpPr>
            <a:spLocks noGrp="1" noChangeArrowheads="1"/>
          </p:cNvSpPr>
          <p:nvPr>
            <p:ph type="sldNum" sz="quarter" idx="11"/>
          </p:nvPr>
        </p:nvSpPr>
        <p:spPr>
          <a:ln/>
        </p:spPr>
        <p:txBody>
          <a:bodyPr/>
          <a:lstStyle>
            <a:lvl1pPr>
              <a:defRPr/>
            </a:lvl1pPr>
          </a:lstStyle>
          <a:p>
            <a:pPr>
              <a:defRPr/>
            </a:pPr>
            <a:fld id="{2AD19DA0-28CC-47FD-AFDA-BE3623FFEB34}" type="slidenum">
              <a:rPr lang="zh-CN" altLang="en-US"/>
              <a:pPr>
                <a:defRPr/>
              </a:pPr>
              <a:t>‹#›</a:t>
            </a:fld>
            <a:r>
              <a:rPr lang="en-US" altLang="zh-CN" dirty="0"/>
              <a:t>/49</a:t>
            </a:r>
          </a:p>
        </p:txBody>
      </p:sp>
      <p:sp>
        <p:nvSpPr>
          <p:cNvPr id="5"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1557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fld id="{CF83E325-13D6-4D8E-9F01-825BA4BA8457}" type="datetime1">
              <a:rPr lang="zh-CN" altLang="en-US"/>
              <a:pPr>
                <a:defRPr/>
              </a:pPr>
              <a:t>2023/11/13</a:t>
            </a:fld>
            <a:endParaRPr lang="en-US" altLang="zh-CN"/>
          </a:p>
        </p:txBody>
      </p:sp>
      <p:sp>
        <p:nvSpPr>
          <p:cNvPr id="3" name="Rectangle 17"/>
          <p:cNvSpPr>
            <a:spLocks noGrp="1" noChangeArrowheads="1"/>
          </p:cNvSpPr>
          <p:nvPr>
            <p:ph type="sldNum" sz="quarter" idx="11"/>
          </p:nvPr>
        </p:nvSpPr>
        <p:spPr>
          <a:ln/>
        </p:spPr>
        <p:txBody>
          <a:bodyPr/>
          <a:lstStyle>
            <a:lvl1pPr>
              <a:defRPr/>
            </a:lvl1pPr>
          </a:lstStyle>
          <a:p>
            <a:pPr>
              <a:defRPr/>
            </a:pPr>
            <a:fld id="{CF38A1DE-4EE0-4756-A701-CE4BAB922185}" type="slidenum">
              <a:rPr lang="zh-CN" altLang="en-US"/>
              <a:pPr>
                <a:defRPr/>
              </a:pPr>
              <a:t>‹#›</a:t>
            </a:fld>
            <a:r>
              <a:rPr lang="en-US" altLang="zh-CN" dirty="0"/>
              <a:t>/49</a:t>
            </a:r>
          </a:p>
        </p:txBody>
      </p:sp>
      <p:sp>
        <p:nvSpPr>
          <p:cNvPr id="4"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429128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BD086579-F199-4D1E-AF28-3330F7B3F280}" type="datetime1">
              <a:rPr lang="zh-CN" altLang="en-US"/>
              <a:pPr>
                <a:defRPr/>
              </a:pPr>
              <a:t>2023/11/13</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941D7FC9-37D7-41B5-8233-8660B2B5F069}"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7310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D5BFB012-3415-48AC-A200-A40D819B9EBB}" type="datetime1">
              <a:rPr lang="zh-CN" altLang="en-US"/>
              <a:pPr>
                <a:defRPr/>
              </a:pPr>
              <a:t>2023/11/13</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A175888D-A0AD-4033-9575-A616D600B6CC}"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65387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4"/>
          <p:cNvSpPr>
            <a:spLocks noGrp="1" noChangeArrowheads="1"/>
          </p:cNvSpPr>
          <p:nvPr>
            <p:ph type="body" idx="1"/>
          </p:nvPr>
        </p:nvSpPr>
        <p:spPr bwMode="auto">
          <a:xfrm>
            <a:off x="482600" y="1371600"/>
            <a:ext cx="82804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第一级</a:t>
            </a:r>
          </a:p>
          <a:p>
            <a:pPr lvl="1"/>
            <a:r>
              <a:rPr lang="zh-CN" altLang="en-US" smtClean="0"/>
              <a:t>第二级</a:t>
            </a:r>
          </a:p>
          <a:p>
            <a:pPr lvl="2"/>
            <a:r>
              <a:rPr lang="zh-CN" altLang="en-US" smtClean="0"/>
              <a:t>第三组</a:t>
            </a:r>
          </a:p>
        </p:txBody>
      </p:sp>
      <p:sp>
        <p:nvSpPr>
          <p:cNvPr id="2051" name="Rectangle 15" descr="白色大理石"/>
          <p:cNvSpPr>
            <a:spLocks noGrp="1" noChangeArrowheads="1"/>
          </p:cNvSpPr>
          <p:nvPr>
            <p:ph type="title"/>
          </p:nvPr>
        </p:nvSpPr>
        <p:spPr bwMode="auto">
          <a:xfrm>
            <a:off x="457200" y="127000"/>
            <a:ext cx="8534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0656" name="Rectangle 16"/>
          <p:cNvSpPr>
            <a:spLocks noGrp="1" noChangeArrowheads="1"/>
          </p:cNvSpPr>
          <p:nvPr>
            <p:ph type="dt" sz="half" idx="2"/>
          </p:nvPr>
        </p:nvSpPr>
        <p:spPr bwMode="auto">
          <a:xfrm>
            <a:off x="2286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kumimoji="1" sz="1400">
                <a:latin typeface="Times New Roman" pitchFamily="18" charset="0"/>
              </a:defRPr>
            </a:lvl1pPr>
          </a:lstStyle>
          <a:p>
            <a:pPr>
              <a:defRPr/>
            </a:pPr>
            <a:fld id="{6AD34AF1-4C2A-48B7-A26F-2C61EB85D536}" type="datetime1">
              <a:rPr lang="zh-CN" altLang="en-US"/>
              <a:pPr>
                <a:defRPr/>
              </a:pPr>
              <a:t>2023/11/13</a:t>
            </a:fld>
            <a:endParaRPr lang="en-US" altLang="zh-CN"/>
          </a:p>
        </p:txBody>
      </p:sp>
      <p:sp>
        <p:nvSpPr>
          <p:cNvPr id="240657" name="Rectangle 17"/>
          <p:cNvSpPr>
            <a:spLocks noGrp="1" noChangeArrowheads="1"/>
          </p:cNvSpPr>
          <p:nvPr>
            <p:ph type="sldNum" sz="quarter" idx="4"/>
          </p:nvPr>
        </p:nvSpPr>
        <p:spPr bwMode="auto">
          <a:xfrm>
            <a:off x="7620000" y="6477000"/>
            <a:ext cx="1143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1" sz="1400">
                <a:latin typeface="Times New Roman" pitchFamily="18" charset="0"/>
              </a:defRPr>
            </a:lvl1pPr>
          </a:lstStyle>
          <a:p>
            <a:pPr>
              <a:defRPr/>
            </a:pPr>
            <a:fld id="{F0D6D7A0-1516-4818-8C31-BBB25EC4A1BB}" type="slidenum">
              <a:rPr lang="zh-CN" altLang="en-US"/>
              <a:pPr>
                <a:defRPr/>
              </a:pPr>
              <a:t>‹#›</a:t>
            </a:fld>
            <a:r>
              <a:rPr lang="en-US" altLang="zh-CN" dirty="0"/>
              <a:t>/49</a:t>
            </a:r>
          </a:p>
        </p:txBody>
      </p:sp>
      <p:sp>
        <p:nvSpPr>
          <p:cNvPr id="240658" name="Rectangle 18"/>
          <p:cNvSpPr>
            <a:spLocks noChangeArrowheads="1"/>
          </p:cNvSpPr>
          <p:nvPr userDrawn="1"/>
        </p:nvSpPr>
        <p:spPr bwMode="auto">
          <a:xfrm flipV="1">
            <a:off x="374650" y="1143000"/>
            <a:ext cx="8693150" cy="555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2400"/>
          </a:p>
        </p:txBody>
      </p:sp>
      <p:sp>
        <p:nvSpPr>
          <p:cNvPr id="240662" name="Rectangle 22"/>
          <p:cNvSpPr>
            <a:spLocks noGrp="1" noChangeArrowheads="1"/>
          </p:cNvSpPr>
          <p:nvPr>
            <p:ph type="ftr" sz="quarter" idx="3"/>
          </p:nvPr>
        </p:nvSpPr>
        <p:spPr bwMode="auto">
          <a:xfrm>
            <a:off x="2819400" y="6477000"/>
            <a:ext cx="3657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1" sz="1400">
                <a:latin typeface="Times New Roman" pitchFamily="18" charset="0"/>
              </a:defRPr>
            </a:lvl1pPr>
          </a:lstStyle>
          <a:p>
            <a:r>
              <a:rPr lang="zh-CN" altLang="en-US"/>
              <a:t>王化雨 whuayu000@163.com 13306442222王化雨 whuayu000@163.com 13306442222</a:t>
            </a:r>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699" r:id="rId3"/>
    <p:sldLayoutId id="2147483698" r:id="rId4"/>
    <p:sldLayoutId id="2147483697" r:id="rId5"/>
    <p:sldLayoutId id="2147483696" r:id="rId6"/>
    <p:sldLayoutId id="2147483695" r:id="rId7"/>
    <p:sldLayoutId id="2147483694" r:id="rId8"/>
    <p:sldLayoutId id="2147483693" r:id="rId9"/>
    <p:sldLayoutId id="2147483692" r:id="rId10"/>
    <p:sldLayoutId id="2147483691" r:id="rId11"/>
  </p:sldLayoutIdLst>
  <p:hf hdr="0"/>
  <p:txStyles>
    <p:titleStyle>
      <a:lvl1pPr algn="l" rtl="0" eaLnBrk="0" fontAlgn="base" hangingPunct="0">
        <a:spcBef>
          <a:spcPct val="0"/>
        </a:spcBef>
        <a:spcAft>
          <a:spcPct val="0"/>
        </a:spcAft>
        <a:defRPr sz="4400" b="1">
          <a:solidFill>
            <a:srgbClr val="0070C0"/>
          </a:solidFill>
          <a:latin typeface="仿宋" pitchFamily="49" charset="-122"/>
          <a:ea typeface="仿宋" pitchFamily="49" charset="-122"/>
          <a:cs typeface="+mj-cs"/>
        </a:defRPr>
      </a:lvl1pPr>
      <a:lvl2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2pPr>
      <a:lvl3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3pPr>
      <a:lvl4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4pPr>
      <a:lvl5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9pPr>
    </p:titleStyle>
    <p:body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304800" y="2202359"/>
            <a:ext cx="8610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4400" dirty="0" smtClean="0">
                <a:solidFill>
                  <a:schemeClr val="accent2"/>
                </a:solidFill>
                <a:latin typeface="黑体" pitchFamily="49" charset="-122"/>
                <a:ea typeface="黑体" pitchFamily="49" charset="-122"/>
                <a:cs typeface="Times New Roman" pitchFamily="18" charset="0"/>
              </a:rPr>
              <a:t>第</a:t>
            </a:r>
            <a:r>
              <a:rPr lang="en-US" altLang="zh-CN" sz="4400" dirty="0">
                <a:solidFill>
                  <a:schemeClr val="accent2"/>
                </a:solidFill>
                <a:latin typeface="黑体" pitchFamily="49" charset="-122"/>
                <a:ea typeface="黑体" pitchFamily="49" charset="-122"/>
                <a:cs typeface="Times New Roman" pitchFamily="18" charset="0"/>
              </a:rPr>
              <a:t>7</a:t>
            </a:r>
            <a:r>
              <a:rPr lang="zh-CN" altLang="en-US" sz="4400" dirty="0">
                <a:solidFill>
                  <a:schemeClr val="accent2"/>
                </a:solidFill>
                <a:latin typeface="黑体" pitchFamily="49" charset="-122"/>
                <a:ea typeface="黑体" pitchFamily="49" charset="-122"/>
                <a:cs typeface="Times New Roman" pitchFamily="18" charset="0"/>
              </a:rPr>
              <a:t>讲 </a:t>
            </a:r>
            <a:r>
              <a:rPr lang="zh-CN" altLang="en-US" sz="4400" dirty="0" smtClean="0">
                <a:solidFill>
                  <a:schemeClr val="accent2"/>
                </a:solidFill>
                <a:latin typeface="黑体" pitchFamily="49" charset="-122"/>
                <a:ea typeface="黑体" pitchFamily="49" charset="-122"/>
                <a:cs typeface="Times New Roman" pitchFamily="18" charset="0"/>
              </a:rPr>
              <a:t>用</a:t>
            </a:r>
            <a:r>
              <a:rPr lang="zh-CN" altLang="en-US" sz="4400" dirty="0">
                <a:solidFill>
                  <a:schemeClr val="accent2"/>
                </a:solidFill>
                <a:latin typeface="黑体" pitchFamily="49" charset="-122"/>
                <a:ea typeface="黑体" pitchFamily="49" charset="-122"/>
                <a:cs typeface="Times New Roman" pitchFamily="18" charset="0"/>
              </a:rPr>
              <a:t>函数实现模块化程序设计</a:t>
            </a:r>
            <a:endParaRPr lang="en-US" altLang="zh-CN" sz="4400" dirty="0">
              <a:solidFill>
                <a:schemeClr val="accent2"/>
              </a:solidFill>
              <a:latin typeface="黑体" pitchFamily="49" charset="-122"/>
              <a:ea typeface="黑体" pitchFamily="49" charset="-122"/>
              <a:cs typeface="Times New Roman" pitchFamily="18" charset="0"/>
            </a:endParaRPr>
          </a:p>
        </p:txBody>
      </p:sp>
      <p:sp>
        <p:nvSpPr>
          <p:cNvPr id="2061" name="Rectangle 13"/>
          <p:cNvSpPr>
            <a:spLocks noChangeArrowheads="1"/>
          </p:cNvSpPr>
          <p:nvPr/>
        </p:nvSpPr>
        <p:spPr bwMode="auto">
          <a:xfrm>
            <a:off x="685800" y="5486400"/>
            <a:ext cx="7772400" cy="555625"/>
          </a:xfrm>
          <a:prstGeom prst="rect">
            <a:avLst/>
          </a:prstGeom>
          <a:noFill/>
          <a:ln w="9525">
            <a:noFill/>
            <a:miter lim="800000"/>
            <a:headEnd/>
            <a:tailEnd/>
          </a:ln>
          <a:effectLst/>
        </p:spPr>
        <p:txBody>
          <a:bodyPr anchor="ctr"/>
          <a:lstStyle/>
          <a:p>
            <a:pPr algn="ctr">
              <a:lnSpc>
                <a:spcPct val="100000"/>
              </a:lnSpc>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山东师范大学信息科学与工程学院 王化雨</a:t>
            </a:r>
          </a:p>
        </p:txBody>
      </p:sp>
      <p:sp>
        <p:nvSpPr>
          <p:cNvPr id="2065" name="Rectangle 17"/>
          <p:cNvSpPr>
            <a:spLocks noChangeArrowheads="1"/>
          </p:cNvSpPr>
          <p:nvPr/>
        </p:nvSpPr>
        <p:spPr bwMode="auto">
          <a:xfrm>
            <a:off x="838200" y="5943600"/>
            <a:ext cx="7772400" cy="708025"/>
          </a:xfrm>
          <a:prstGeom prst="rect">
            <a:avLst/>
          </a:prstGeom>
          <a:noFill/>
          <a:ln w="9525">
            <a:noFill/>
            <a:miter lim="800000"/>
            <a:headEnd/>
            <a:tailEnd/>
          </a:ln>
          <a:effectLst/>
        </p:spPr>
        <p:txBody>
          <a:bodyPr anchor="ctr"/>
          <a:lstStyle/>
          <a:p>
            <a:pPr algn="ctr">
              <a:lnSpc>
                <a:spcPct val="100000"/>
              </a:lnSpc>
              <a:spcBef>
                <a:spcPct val="0"/>
              </a:spcBef>
            </a:pPr>
            <a:r>
              <a:rPr lang="zh-CN" altLang="en-US" sz="2400" dirty="0" smtClean="0">
                <a:effectLst>
                  <a:outerShdw blurRad="38100" dist="38100" dir="2700000" algn="tl">
                    <a:srgbClr val="C0C0C0"/>
                  </a:outerShdw>
                </a:effectLst>
                <a:latin typeface="楷体_GB2312" pitchFamily="49" charset="-122"/>
                <a:ea typeface="楷体_GB2312" pitchFamily="49" charset="-122"/>
              </a:rPr>
              <a:t>20</a:t>
            </a:r>
            <a:r>
              <a:rPr lang="en-US" altLang="zh-CN" sz="2400" dirty="0" smtClean="0">
                <a:effectLst>
                  <a:outerShdw blurRad="38100" dist="38100" dir="2700000" algn="tl">
                    <a:srgbClr val="C0C0C0"/>
                  </a:outerShdw>
                </a:effectLst>
                <a:latin typeface="楷体_GB2312" pitchFamily="49" charset="-122"/>
                <a:ea typeface="楷体_GB2312" pitchFamily="49" charset="-122"/>
              </a:rPr>
              <a:t>23</a:t>
            </a:r>
            <a:r>
              <a:rPr lang="zh-CN" altLang="en-US" sz="2400" dirty="0" smtClean="0">
                <a:effectLst>
                  <a:outerShdw blurRad="38100" dist="38100" dir="2700000" algn="tl">
                    <a:srgbClr val="C0C0C0"/>
                  </a:outerShdw>
                </a:effectLst>
                <a:latin typeface="楷体_GB2312" pitchFamily="49" charset="-122"/>
                <a:ea typeface="楷体_GB2312" pitchFamily="49" charset="-122"/>
              </a:rPr>
              <a:t>年</a:t>
            </a:r>
            <a:r>
              <a:rPr lang="en-US" altLang="zh-CN" sz="2400" dirty="0">
                <a:effectLst>
                  <a:outerShdw blurRad="38100" dist="38100" dir="2700000" algn="tl">
                    <a:srgbClr val="C0C0C0"/>
                  </a:outerShdw>
                </a:effectLst>
                <a:latin typeface="楷体_GB2312" pitchFamily="49" charset="-122"/>
                <a:ea typeface="楷体_GB2312" pitchFamily="49" charset="-122"/>
              </a:rPr>
              <a:t>11</a:t>
            </a:r>
            <a:r>
              <a:rPr lang="zh-CN" altLang="en-US" sz="2400" dirty="0" smtClean="0">
                <a:effectLst>
                  <a:outerShdw blurRad="38100" dist="38100" dir="2700000" algn="tl">
                    <a:srgbClr val="C0C0C0"/>
                  </a:outerShdw>
                </a:effectLst>
                <a:latin typeface="楷体_GB2312" pitchFamily="49" charset="-122"/>
                <a:ea typeface="楷体_GB2312" pitchFamily="49" charset="-122"/>
              </a:rPr>
              <a:t>月</a:t>
            </a:r>
            <a:endParaRPr lang="zh-CN" altLang="en-US" sz="2400" dirty="0">
              <a:effectLst>
                <a:outerShdw blurRad="38100" dist="38100" dir="2700000" algn="tl">
                  <a:srgbClr val="C0C0C0"/>
                </a:outerShdw>
              </a:effectLst>
              <a:latin typeface="楷体_GB2312" pitchFamily="49" charset="-122"/>
              <a:ea typeface="楷体_GB2312" pitchFamily="49" charset="-122"/>
            </a:endParaRPr>
          </a:p>
        </p:txBody>
      </p:sp>
      <p:sp>
        <p:nvSpPr>
          <p:cNvPr id="5130" name="Text Box 15"/>
          <p:cNvSpPr txBox="1">
            <a:spLocks noChangeArrowheads="1"/>
          </p:cNvSpPr>
          <p:nvPr/>
        </p:nvSpPr>
        <p:spPr bwMode="auto">
          <a:xfrm>
            <a:off x="381000" y="3641725"/>
            <a:ext cx="8458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5400" dirty="0">
                <a:solidFill>
                  <a:srgbClr val="FF3300"/>
                </a:solidFill>
                <a:latin typeface="Times New Roman" pitchFamily="18" charset="0"/>
                <a:ea typeface="黑体" pitchFamily="49" charset="-122"/>
                <a:cs typeface="Times New Roman" pitchFamily="18" charset="0"/>
              </a:rPr>
              <a:t>二</a:t>
            </a:r>
            <a:r>
              <a:rPr lang="zh-CN" altLang="en-US" sz="5400" dirty="0" smtClean="0">
                <a:solidFill>
                  <a:srgbClr val="FF3300"/>
                </a:solidFill>
                <a:latin typeface="Times New Roman" pitchFamily="18" charset="0"/>
                <a:ea typeface="黑体" pitchFamily="49" charset="-122"/>
                <a:cs typeface="Times New Roman" pitchFamily="18" charset="0"/>
              </a:rPr>
              <a:t>、</a:t>
            </a:r>
            <a:r>
              <a:rPr lang="en-US" altLang="zh-CN" sz="5400" dirty="0">
                <a:solidFill>
                  <a:srgbClr val="FF3300"/>
                </a:solidFill>
                <a:latin typeface="Times New Roman" pitchFamily="18" charset="0"/>
                <a:ea typeface="黑体" pitchFamily="49" charset="-122"/>
                <a:cs typeface="Times New Roman" pitchFamily="18" charset="0"/>
              </a:rPr>
              <a:t>C</a:t>
            </a:r>
            <a:r>
              <a:rPr lang="zh-CN" altLang="en-US" sz="5400" dirty="0" smtClean="0">
                <a:solidFill>
                  <a:srgbClr val="FF3300"/>
                </a:solidFill>
                <a:latin typeface="Times New Roman" pitchFamily="18" charset="0"/>
                <a:ea typeface="黑体" pitchFamily="49" charset="-122"/>
                <a:cs typeface="Times New Roman" pitchFamily="18" charset="0"/>
              </a:rPr>
              <a:t>函数概念</a:t>
            </a:r>
            <a:endParaRPr lang="zh-CN" altLang="en-US" sz="5400" dirty="0">
              <a:solidFill>
                <a:srgbClr val="FF3300"/>
              </a:solidFill>
              <a:latin typeface="Times New Roman" pitchFamily="18" charset="0"/>
              <a:ea typeface="黑体" pitchFamily="49" charset="-122"/>
              <a:cs typeface="Times New Roman" pitchFamily="18" charset="0"/>
            </a:endParaRPr>
          </a:p>
        </p:txBody>
      </p:sp>
      <p:sp>
        <p:nvSpPr>
          <p:cNvPr id="8" name="Rectangle 2"/>
          <p:cNvSpPr>
            <a:spLocks noChangeArrowheads="1"/>
          </p:cNvSpPr>
          <p:nvPr/>
        </p:nvSpPr>
        <p:spPr bwMode="auto">
          <a:xfrm>
            <a:off x="2590800" y="130175"/>
            <a:ext cx="6477000" cy="990600"/>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dist">
              <a:lnSpc>
                <a:spcPct val="90000"/>
              </a:lnSpc>
            </a:pPr>
            <a:r>
              <a:rPr lang="zh-CN" altLang="en-US" sz="2800" b="1" dirty="0" smtClean="0">
                <a:solidFill>
                  <a:srgbClr val="FF3300"/>
                </a:solidFill>
                <a:latin typeface="Times New Roman" pitchFamily="18" charset="0"/>
                <a:ea typeface="楷体" pitchFamily="49" charset="-122"/>
                <a:cs typeface="Times New Roman" pitchFamily="18" charset="0"/>
              </a:rPr>
              <a:t>计算机</a:t>
            </a:r>
            <a:r>
              <a:rPr lang="en-US" altLang="zh-CN" sz="2800" b="1" dirty="0" smtClean="0">
                <a:solidFill>
                  <a:srgbClr val="FF3300"/>
                </a:solidFill>
                <a:latin typeface="Times New Roman" pitchFamily="18" charset="0"/>
                <a:ea typeface="楷体" pitchFamily="49" charset="-122"/>
                <a:cs typeface="Times New Roman" pitchFamily="18" charset="0"/>
              </a:rPr>
              <a:t>2301</a:t>
            </a:r>
            <a:r>
              <a:rPr lang="zh-CN" altLang="en-US" sz="2800" b="1" dirty="0" smtClean="0">
                <a:solidFill>
                  <a:srgbClr val="FF3300"/>
                </a:solidFill>
                <a:latin typeface="Times New Roman" pitchFamily="18" charset="0"/>
                <a:ea typeface="楷体" pitchFamily="49" charset="-122"/>
                <a:cs typeface="Times New Roman" pitchFamily="18" charset="0"/>
              </a:rPr>
              <a:t>“</a:t>
            </a:r>
            <a:r>
              <a:rPr lang="en-US" altLang="zh-CN" sz="2800" b="1" dirty="0">
                <a:solidFill>
                  <a:srgbClr val="FF3300"/>
                </a:solidFill>
                <a:latin typeface="Times New Roman" pitchFamily="18" charset="0"/>
                <a:ea typeface="楷体" pitchFamily="49" charset="-122"/>
                <a:cs typeface="Times New Roman" pitchFamily="18" charset="0"/>
              </a:rPr>
              <a:t>C</a:t>
            </a:r>
            <a:r>
              <a:rPr lang="zh-CN" altLang="en-US" sz="2800" b="1" dirty="0">
                <a:solidFill>
                  <a:srgbClr val="FF3300"/>
                </a:solidFill>
                <a:latin typeface="Times New Roman" pitchFamily="18" charset="0"/>
                <a:ea typeface="楷体" pitchFamily="49" charset="-122"/>
                <a:cs typeface="Times New Roman" pitchFamily="18" charset="0"/>
              </a:rPr>
              <a:t>语言程序设计”</a:t>
            </a:r>
          </a:p>
          <a:p>
            <a:pPr algn="dist">
              <a:lnSpc>
                <a:spcPct val="90000"/>
              </a:lnSpc>
            </a:pPr>
            <a:r>
              <a:rPr lang="zh-CN" altLang="en-US" sz="2800" b="1" dirty="0">
                <a:solidFill>
                  <a:srgbClr val="FF3300"/>
                </a:solidFill>
                <a:latin typeface="Times New Roman" pitchFamily="18" charset="0"/>
                <a:ea typeface="楷体" pitchFamily="49" charset="-122"/>
                <a:cs typeface="Times New Roman" pitchFamily="18" charset="0"/>
              </a:rPr>
              <a:t>谭浩强</a:t>
            </a:r>
            <a:r>
              <a:rPr lang="en-US" altLang="zh-CN" sz="2800" b="1" dirty="0">
                <a:solidFill>
                  <a:srgbClr val="FF3300"/>
                </a:solidFill>
                <a:latin typeface="Times New Roman" pitchFamily="18" charset="0"/>
                <a:ea typeface="楷体" pitchFamily="49" charset="-122"/>
                <a:cs typeface="Times New Roman" pitchFamily="18" charset="0"/>
              </a:rPr>
              <a:t>《</a:t>
            </a:r>
            <a:r>
              <a:rPr lang="en-US" altLang="zh-CN" sz="2800" b="1" dirty="0" smtClean="0">
                <a:solidFill>
                  <a:srgbClr val="FF3300"/>
                </a:solidFill>
                <a:latin typeface="Times New Roman" pitchFamily="18" charset="0"/>
                <a:ea typeface="楷体" pitchFamily="49" charset="-122"/>
                <a:cs typeface="Times New Roman" pitchFamily="18" charset="0"/>
              </a:rPr>
              <a:t>C</a:t>
            </a:r>
            <a:r>
              <a:rPr lang="zh-CN" altLang="en-US" sz="2800" b="1" dirty="0" smtClean="0">
                <a:solidFill>
                  <a:srgbClr val="FF3300"/>
                </a:solidFill>
                <a:latin typeface="Times New Roman" pitchFamily="18" charset="0"/>
                <a:ea typeface="楷体" pitchFamily="49" charset="-122"/>
                <a:cs typeface="Times New Roman" pitchFamily="18" charset="0"/>
              </a:rPr>
              <a:t>程序设计</a:t>
            </a:r>
            <a:r>
              <a:rPr lang="en-US" altLang="zh-CN" sz="2800" b="1" dirty="0">
                <a:solidFill>
                  <a:srgbClr val="FF3300"/>
                </a:solidFill>
                <a:latin typeface="Times New Roman" pitchFamily="18" charset="0"/>
                <a:ea typeface="楷体" pitchFamily="49" charset="-122"/>
                <a:cs typeface="Times New Roman" pitchFamily="18" charset="0"/>
              </a:rPr>
              <a:t>(</a:t>
            </a:r>
            <a:r>
              <a:rPr lang="zh-CN" altLang="en-US" sz="2800" b="1" dirty="0" smtClean="0">
                <a:solidFill>
                  <a:srgbClr val="FF3300"/>
                </a:solidFill>
                <a:latin typeface="Times New Roman" pitchFamily="18" charset="0"/>
                <a:ea typeface="楷体" pitchFamily="49" charset="-122"/>
                <a:cs typeface="Times New Roman" pitchFamily="18" charset="0"/>
              </a:rPr>
              <a:t>第五版</a:t>
            </a:r>
            <a:r>
              <a:rPr lang="en-US" altLang="zh-CN" sz="2800" b="1" dirty="0">
                <a:solidFill>
                  <a:srgbClr val="FF3300"/>
                </a:solidFill>
                <a:latin typeface="Times New Roman" pitchFamily="18" charset="0"/>
                <a:ea typeface="楷体" pitchFamily="49" charset="-122"/>
                <a:cs typeface="Times New Roman" pitchFamily="18" charset="0"/>
              </a:rPr>
              <a:t>)》</a:t>
            </a:r>
            <a:endParaRPr lang="zh-CN" altLang="en-US" sz="2800" b="1" dirty="0">
              <a:solidFill>
                <a:srgbClr val="FF3300"/>
              </a:solidFill>
              <a:latin typeface="Times New Roman" pitchFamily="18" charset="0"/>
              <a:ea typeface="楷体" pitchFamily="49" charset="-122"/>
              <a:cs typeface="Times New Roman" pitchFamily="18" charset="0"/>
            </a:endParaRP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D94156C-B186-49C6-97FB-A504EBE0015A}"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EA29763-7B87-4CBA-8C55-B6836124DB60}" type="slidenum">
              <a:rPr lang="zh-CN" altLang="en-US"/>
              <a:pPr/>
              <a:t>10</a:t>
            </a:fld>
            <a:r>
              <a:rPr lang="en-US" altLang="zh-CN"/>
              <a:t>/23</a:t>
            </a:r>
          </a:p>
        </p:txBody>
      </p:sp>
      <p:sp>
        <p:nvSpPr>
          <p:cNvPr id="6392834" name="Rectangle 2" descr="白色大理石"/>
          <p:cNvSpPr>
            <a:spLocks noGrp="1" noChangeArrowheads="1"/>
          </p:cNvSpPr>
          <p:nvPr>
            <p:ph type="title" idx="4294967295"/>
          </p:nvPr>
        </p:nvSpPr>
        <p:spPr>
          <a:xfrm>
            <a:off x="457200" y="1524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调用函数对程序流程的影响</a:t>
            </a:r>
            <a:endParaRPr lang="en-US" altLang="zh-CN" sz="4000" b="0" dirty="0" smtClean="0">
              <a:solidFill>
                <a:srgbClr val="FF0000"/>
              </a:solidFill>
              <a:latin typeface="黑体" pitchFamily="49" charset="-122"/>
              <a:ea typeface="黑体" pitchFamily="49" charset="-122"/>
            </a:endParaRPr>
          </a:p>
        </p:txBody>
      </p:sp>
      <p:sp>
        <p:nvSpPr>
          <p:cNvPr id="6392835" name="Rectangle 3"/>
          <p:cNvSpPr>
            <a:spLocks noGrp="1" noChangeArrowheads="1"/>
          </p:cNvSpPr>
          <p:nvPr>
            <p:ph type="body" idx="4294967295"/>
          </p:nvPr>
        </p:nvSpPr>
        <p:spPr>
          <a:xfrm>
            <a:off x="228600" y="1143000"/>
            <a:ext cx="8610600" cy="50292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50000"/>
              </a:lnSpc>
            </a:pPr>
            <a:r>
              <a:rPr lang="zh-CN" altLang="en-US" sz="2400" dirty="0" smtClean="0">
                <a:latin typeface="Times New Roman" panose="02020603050405020304" pitchFamily="18" charset="0"/>
                <a:cs typeface="Times New Roman" panose="02020603050405020304" pitchFamily="18" charset="0"/>
              </a:rPr>
              <a:t>当调用一个函数时，</a:t>
            </a:r>
            <a:r>
              <a:rPr lang="zh-CN" altLang="en-US" sz="2400" dirty="0" smtClean="0">
                <a:solidFill>
                  <a:srgbClr val="CC0099"/>
                </a:solidFill>
                <a:latin typeface="Times New Roman" panose="02020603050405020304" pitchFamily="18" charset="0"/>
                <a:cs typeface="Times New Roman" panose="02020603050405020304" pitchFamily="18" charset="0"/>
              </a:rPr>
              <a:t>主调函数</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调用函数、</a:t>
            </a:r>
            <a:r>
              <a:rPr lang="zh-CN" altLang="en-US" sz="2400" u="sng" dirty="0" smtClean="0">
                <a:latin typeface="Times New Roman" panose="02020603050405020304" pitchFamily="18" charset="0"/>
                <a:cs typeface="Times New Roman" panose="02020603050405020304" pitchFamily="18" charset="0"/>
              </a:rPr>
              <a:t>客户端函数</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就会</a:t>
            </a:r>
            <a:r>
              <a:rPr lang="zh-CN" altLang="en-US" sz="2400" dirty="0" smtClean="0">
                <a:solidFill>
                  <a:srgbClr val="0000FF"/>
                </a:solidFill>
                <a:latin typeface="Times New Roman" panose="02020603050405020304" pitchFamily="18" charset="0"/>
                <a:cs typeface="Times New Roman" panose="02020603050405020304" pitchFamily="18" charset="0"/>
              </a:rPr>
              <a:t>暂停其执行，并将控制权交给被调用的函数</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服务器函数</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p>
          <a:p>
            <a:pPr algn="just" eaLnBrk="1" hangingPunct="1">
              <a:lnSpc>
                <a:spcPct val="150000"/>
              </a:lnSpc>
            </a:pPr>
            <a:r>
              <a:rPr lang="zh-CN" altLang="en-US" sz="2400" dirty="0" smtClean="0">
                <a:solidFill>
                  <a:srgbClr val="CC0099"/>
                </a:solidFill>
                <a:latin typeface="Times New Roman" panose="02020603050405020304" pitchFamily="18" charset="0"/>
                <a:cs typeface="Times New Roman" panose="02020603050405020304" pitchFamily="18" charset="0"/>
              </a:rPr>
              <a:t>被调函数</a:t>
            </a:r>
            <a:r>
              <a:rPr lang="zh-CN" altLang="en-US" sz="2400" dirty="0" smtClean="0">
                <a:latin typeface="Times New Roman" panose="02020603050405020304" pitchFamily="18" charset="0"/>
                <a:cs typeface="Times New Roman" panose="02020603050405020304" pitchFamily="18" charset="0"/>
              </a:rPr>
              <a:t>（</a:t>
            </a:r>
            <a:r>
              <a:rPr lang="zh-CN" altLang="en-US" sz="2400" u="sng" dirty="0" smtClean="0">
                <a:latin typeface="Times New Roman" panose="02020603050405020304" pitchFamily="18" charset="0"/>
                <a:cs typeface="Times New Roman" panose="02020603050405020304" pitchFamily="18" charset="0"/>
              </a:rPr>
              <a:t>服务器函数</a:t>
            </a:r>
            <a:r>
              <a:rPr lang="zh-CN" altLang="en-US" sz="2400" dirty="0" smtClean="0">
                <a:latin typeface="Times New Roman" panose="02020603050405020304" pitchFamily="18" charset="0"/>
                <a:cs typeface="Times New Roman" panose="02020603050405020304" pitchFamily="18" charset="0"/>
              </a:rPr>
              <a:t>）中，语句将会被顺序地执行。</a:t>
            </a:r>
          </a:p>
          <a:p>
            <a:pPr algn="just" eaLnBrk="1" hangingPunct="1">
              <a:lnSpc>
                <a:spcPct val="150000"/>
              </a:lnSpc>
            </a:pPr>
            <a:r>
              <a:rPr lang="zh-CN" altLang="en-US" sz="2400" dirty="0" smtClean="0">
                <a:solidFill>
                  <a:srgbClr val="FF0000"/>
                </a:solidFill>
                <a:latin typeface="Times New Roman" panose="02020603050405020304" pitchFamily="18" charset="0"/>
                <a:cs typeface="Times New Roman" panose="02020603050405020304" pitchFamily="18" charset="0"/>
              </a:rPr>
              <a:t>服务器函数</a:t>
            </a:r>
            <a:r>
              <a:rPr lang="zh-CN" altLang="en-US" sz="2400" dirty="0" smtClean="0">
                <a:latin typeface="Times New Roman" panose="02020603050405020304" pitchFamily="18" charset="0"/>
                <a:cs typeface="Times New Roman" panose="02020603050405020304" pitchFamily="18" charset="0"/>
              </a:rPr>
              <a:t>结束后，将控制权交回给调用函数。</a:t>
            </a:r>
          </a:p>
          <a:p>
            <a:pPr lvl="1" algn="just" eaLnBrk="1" hangingPunct="1">
              <a:lnSpc>
                <a:spcPct val="150000"/>
              </a:lnSpc>
            </a:pPr>
            <a:r>
              <a:rPr lang="zh-CN" altLang="en-US" sz="2000" dirty="0" smtClean="0">
                <a:latin typeface="Times New Roman" panose="02020603050405020304" pitchFamily="18" charset="0"/>
                <a:cs typeface="Times New Roman" panose="02020603050405020304" pitchFamily="18" charset="0"/>
              </a:rPr>
              <a:t>因此，函数的终止又叫返回。</a:t>
            </a:r>
          </a:p>
          <a:p>
            <a:pPr lvl="1" algn="just" eaLnBrk="1" hangingPunct="1">
              <a:lnSpc>
                <a:spcPct val="150000"/>
              </a:lnSpc>
            </a:pPr>
            <a:r>
              <a:rPr lang="zh-CN" altLang="en-US" sz="2000" b="1" dirty="0" smtClean="0">
                <a:solidFill>
                  <a:srgbClr val="FF0000"/>
                </a:solidFill>
                <a:latin typeface="Times New Roman" panose="02020603050405020304" pitchFamily="18" charset="0"/>
                <a:cs typeface="Times New Roman" panose="02020603050405020304" pitchFamily="18" charset="0"/>
              </a:rPr>
              <a:t>调用函数又重新掌握控制权</a:t>
            </a:r>
            <a:r>
              <a:rPr lang="zh-CN" altLang="en-US" sz="2000" dirty="0" smtClean="0">
                <a:latin typeface="Times New Roman" panose="02020603050405020304" pitchFamily="18" charset="0"/>
                <a:cs typeface="Times New Roman" panose="02020603050405020304" pitchFamily="18" charset="0"/>
              </a:rPr>
              <a:t>，从调用函数的下一步开始顺序执行。</a:t>
            </a:r>
            <a:endParaRPr lang="en-US" altLang="zh-C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2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D971B20-F536-4B7E-90EC-04945E950411}"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FFDDF392-BE38-4C12-BF6F-08AD801A2101}" type="slidenum">
              <a:rPr lang="zh-CN" altLang="en-US"/>
              <a:pPr/>
              <a:t>11</a:t>
            </a:fld>
            <a:r>
              <a:rPr lang="en-US" altLang="zh-CN"/>
              <a:t>/23</a:t>
            </a:r>
          </a:p>
        </p:txBody>
      </p:sp>
      <p:sp>
        <p:nvSpPr>
          <p:cNvPr id="6242306"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242307"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4000" b="0" dirty="0">
                <a:solidFill>
                  <a:srgbClr val="FF0000"/>
                </a:solidFill>
                <a:latin typeface="Times New Roman" pitchFamily="18" charset="0"/>
                <a:ea typeface="黑体" pitchFamily="49" charset="-122"/>
              </a:rPr>
              <a:t>函数与模块化程序设计</a:t>
            </a:r>
          </a:p>
          <a:p>
            <a:pPr eaLnBrk="1" hangingPunct="1">
              <a:lnSpc>
                <a:spcPct val="150000"/>
              </a:lnSpc>
              <a:buClr>
                <a:srgbClr val="0000FF"/>
              </a:buClr>
            </a:pPr>
            <a:r>
              <a:rPr lang="en-US" altLang="zh-CN" sz="4000" b="0" u="sng" dirty="0">
                <a:solidFill>
                  <a:srgbClr val="FF0000"/>
                </a:solidFill>
                <a:latin typeface="Times New Roman" pitchFamily="18" charset="0"/>
                <a:ea typeface="黑体" pitchFamily="49" charset="-122"/>
              </a:rPr>
              <a:t>C</a:t>
            </a:r>
            <a:r>
              <a:rPr lang="zh-CN" altLang="en-US" sz="4000" b="0" u="sng" dirty="0" smtClean="0">
                <a:solidFill>
                  <a:srgbClr val="FF0000"/>
                </a:solidFill>
                <a:latin typeface="Times New Roman" pitchFamily="18" charset="0"/>
                <a:ea typeface="黑体" pitchFamily="49" charset="-122"/>
              </a:rPr>
              <a:t>语言函数</a:t>
            </a:r>
            <a:endParaRPr lang="zh-CN" altLang="en-US" sz="4000" b="0" u="sng" dirty="0">
              <a:solidFill>
                <a:srgbClr val="FF0000"/>
              </a:solidFill>
              <a:latin typeface="Times New Roman" pitchFamily="18" charset="0"/>
              <a:ea typeface="黑体" pitchFamily="49" charset="-122"/>
            </a:endParaRPr>
          </a:p>
          <a:p>
            <a:pPr eaLnBrk="1" hangingPunct="1">
              <a:lnSpc>
                <a:spcPct val="150000"/>
              </a:lnSpc>
              <a:buClr>
                <a:srgbClr val="0000FF"/>
              </a:buClr>
            </a:pPr>
            <a:r>
              <a:rPr lang="zh-CN" altLang="en-US" sz="4000" b="0" dirty="0" smtClean="0">
                <a:latin typeface="Times New Roman" pitchFamily="18" charset="0"/>
                <a:ea typeface="黑体" pitchFamily="49" charset="-122"/>
              </a:rPr>
              <a:t>与函数相关的</a:t>
            </a:r>
            <a:r>
              <a:rPr lang="en-US" altLang="zh-CN" sz="4000" b="0" dirty="0" smtClean="0">
                <a:latin typeface="Times New Roman" pitchFamily="18" charset="0"/>
                <a:ea typeface="黑体" pitchFamily="49" charset="-122"/>
              </a:rPr>
              <a:t>4</a:t>
            </a:r>
            <a:r>
              <a:rPr lang="zh-CN" altLang="en-US" sz="4000" b="0" dirty="0" smtClean="0">
                <a:latin typeface="Times New Roman" pitchFamily="18" charset="0"/>
                <a:ea typeface="黑体" pitchFamily="49" charset="-122"/>
              </a:rPr>
              <a:t>类程序元素</a:t>
            </a:r>
            <a:endParaRPr lang="en-US" altLang="zh-CN" sz="4000" b="0" dirty="0" smtClean="0">
              <a:latin typeface="Times New Roman" pitchFamily="18" charset="0"/>
              <a:ea typeface="黑体" pitchFamily="49" charset="-122"/>
            </a:endParaRPr>
          </a:p>
          <a:p>
            <a:pPr eaLnBrk="1" hangingPunct="1">
              <a:lnSpc>
                <a:spcPct val="150000"/>
              </a:lnSpc>
              <a:buClr>
                <a:srgbClr val="0000FF"/>
              </a:buClr>
            </a:pPr>
            <a:r>
              <a:rPr lang="zh-CN" altLang="en-US" sz="4000" b="0" dirty="0">
                <a:latin typeface="Times New Roman" pitchFamily="18" charset="0"/>
                <a:ea typeface="黑体" pitchFamily="49" charset="-122"/>
              </a:rPr>
              <a:t>函数</a:t>
            </a:r>
            <a:r>
              <a:rPr lang="zh-CN" altLang="en-US" sz="4000" b="0" dirty="0" smtClean="0">
                <a:latin typeface="Times New Roman" pitchFamily="18" charset="0"/>
                <a:ea typeface="黑体" pitchFamily="49" charset="-122"/>
              </a:rPr>
              <a:t>调用方式</a:t>
            </a:r>
            <a:endParaRPr lang="zh-CN" altLang="en-US" sz="4000" b="0" dirty="0">
              <a:latin typeface="Times New Roman" pitchFamily="18" charset="0"/>
              <a:ea typeface="黑体" pitchFamily="49" charset="-122"/>
            </a:endParaRPr>
          </a:p>
        </p:txBody>
      </p:sp>
    </p:spTree>
    <p:extLst>
      <p:ext uri="{BB962C8B-B14F-4D97-AF65-F5344CB8AC3E}">
        <p14:creationId xmlns:p14="http://schemas.microsoft.com/office/powerpoint/2010/main" val="41240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6E80F3C-5F6D-488A-8C40-2D3762B040DE}" type="datetime1">
              <a:rPr lang="zh-CN" altLang="en-US" sz="1400" b="0" smtClean="0">
                <a:latin typeface="Times New Roman" panose="02020603050405020304" pitchFamily="18" charset="0"/>
                <a:ea typeface="宋体" panose="02010600030101010101" pitchFamily="2" charset="-122"/>
              </a:rPr>
              <a:pPr>
                <a:spcBef>
                  <a:spcPct val="0"/>
                </a:spcBef>
                <a:buClrTx/>
                <a:buFontTx/>
                <a:buNone/>
              </a:pPr>
              <a:t>2023/11/13</a:t>
            </a:fld>
            <a:endParaRPr lang="en-US" altLang="zh-CN" sz="1400" b="0" smtClean="0">
              <a:latin typeface="Times New Roman" panose="02020603050405020304" pitchFamily="18" charset="0"/>
              <a:ea typeface="宋体" panose="02010600030101010101" pitchFamily="2" charset="-122"/>
            </a:endParaRPr>
          </a:p>
        </p:txBody>
      </p:sp>
      <p:sp>
        <p:nvSpPr>
          <p:cNvPr id="10243" name="灯片编号占位符 4"/>
          <p:cNvSpPr>
            <a:spLocks noGrp="1"/>
          </p:cNvSpPr>
          <p:nvPr>
            <p:ph type="sldNum" sz="quarter" idx="11"/>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4E1DAAB-BC66-4AE9-A32F-2989E92045F0}" type="slidenum">
              <a:rPr lang="zh-CN" altLang="en-US" sz="1400" b="0">
                <a:latin typeface="Times New Roman" panose="02020603050405020304" pitchFamily="18" charset="0"/>
                <a:ea typeface="宋体" panose="02010600030101010101" pitchFamily="2" charset="-122"/>
              </a:rPr>
              <a:pPr>
                <a:spcBef>
                  <a:spcPct val="0"/>
                </a:spcBef>
                <a:buClrTx/>
                <a:buFontTx/>
                <a:buNone/>
              </a:pPr>
              <a:t>12</a:t>
            </a:fld>
            <a:r>
              <a:rPr lang="en-US" altLang="zh-CN" sz="1400" b="0">
                <a:latin typeface="Times New Roman" panose="02020603050405020304" pitchFamily="18" charset="0"/>
                <a:ea typeface="宋体" panose="02010600030101010101" pitchFamily="2" charset="-122"/>
              </a:rPr>
              <a:t>/119</a:t>
            </a:r>
          </a:p>
        </p:txBody>
      </p:sp>
      <p:sp>
        <p:nvSpPr>
          <p:cNvPr id="10244" name="页脚占位符 5"/>
          <p:cNvSpPr>
            <a:spLocks noGrp="1"/>
          </p:cNvSpPr>
          <p:nvPr>
            <p:ph type="ftr" sz="quarter" idx="12"/>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400" b="0" smtClean="0">
                <a:latin typeface="Times New Roman" panose="02020603050405020304" pitchFamily="18" charset="0"/>
                <a:ea typeface="宋体" panose="02010600030101010101" pitchFamily="2" charset="-122"/>
              </a:rPr>
              <a:t>王化雨 whuayu000@163.com 13306442222</a:t>
            </a:r>
            <a:endParaRPr lang="en-US" altLang="zh-CN" sz="1400" b="0" smtClean="0">
              <a:latin typeface="Times New Roman" panose="02020603050405020304" pitchFamily="18" charset="0"/>
              <a:ea typeface="宋体" panose="02010600030101010101" pitchFamily="2" charset="-122"/>
            </a:endParaRPr>
          </a:p>
        </p:txBody>
      </p:sp>
      <p:sp>
        <p:nvSpPr>
          <p:cNvPr id="2142210" name="Rectangle 2" descr="白色大理石"/>
          <p:cNvSpPr>
            <a:spLocks noGrp="1" noChangeArrowheads="1"/>
          </p:cNvSpPr>
          <p:nvPr>
            <p:ph type="title"/>
          </p:nvPr>
        </p:nvSpPr>
        <p:spPr>
          <a:xfrm>
            <a:off x="152400" y="152400"/>
            <a:ext cx="8229600" cy="914400"/>
          </a:xfrm>
        </p:spPr>
        <p:txBody>
          <a:bodyPr/>
          <a:lstStyle/>
          <a:p>
            <a:pPr eaLnBrk="1" hangingPunct="1">
              <a:defRPr/>
            </a:pPr>
            <a:r>
              <a:rPr lang="zh-CN" altLang="en-US" sz="4400" b="1" dirty="0" smtClean="0">
                <a:solidFill>
                  <a:srgbClr val="8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4400" b="1"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4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4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语言函数</a:t>
            </a:r>
            <a:r>
              <a:rPr lang="zh-CN" altLang="en-US" sz="4400" b="1"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4400" b="1"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内容</a:t>
            </a:r>
            <a:endParaRPr lang="en-US" altLang="zh-CN" sz="4400" b="1"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246" name="Rectangle 3"/>
          <p:cNvSpPr>
            <a:spLocks noGrp="1" noChangeArrowheads="1"/>
          </p:cNvSpPr>
          <p:nvPr>
            <p:ph type="body" idx="1"/>
          </p:nvPr>
        </p:nvSpPr>
        <p:spPr>
          <a:xfrm>
            <a:off x="482600" y="1244600"/>
            <a:ext cx="7974013" cy="4470400"/>
          </a:xfrm>
        </p:spPr>
        <p:txBody>
          <a:bodyPr/>
          <a:lstStyle/>
          <a:p>
            <a:pPr eaLnBrk="1" hangingPunct="1">
              <a:lnSpc>
                <a:spcPct val="150000"/>
              </a:lnSpc>
              <a:buClr>
                <a:srgbClr val="0000FF"/>
              </a:buClr>
            </a:pPr>
            <a:r>
              <a:rPr lang="zh-CN" altLang="en-US" sz="4000" u="sng"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基本概念</a:t>
            </a:r>
          </a:p>
          <a:p>
            <a:pPr eaLnBrk="1" hangingPunct="1">
              <a:lnSpc>
                <a:spcPct val="150000"/>
              </a:lnSpc>
              <a:buClr>
                <a:srgbClr val="0000FF"/>
              </a:buClr>
            </a:pPr>
            <a:r>
              <a:rPr lang="zh-CN" altLang="en-US" sz="4000"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rPr>
              <a:t>形参与实参</a:t>
            </a:r>
            <a:endParaRPr lang="en-US" altLang="zh-CN" sz="4000"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buClr>
                <a:srgbClr val="0000FF"/>
              </a:buClr>
            </a:pPr>
            <a:r>
              <a:rPr lang="zh-CN" altLang="en-US" sz="4000"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rPr>
              <a:t>函数的内部变量与返回值</a:t>
            </a:r>
            <a:endParaRPr lang="en-US" altLang="zh-CN" sz="4000"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37839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pPr marL="0" marR="0" lvl="0" indent="0" algn="l" defTabSz="914400" rtl="0" eaLnBrk="0" fontAlgn="base" latinLnBrk="0" hangingPunct="0">
              <a:lnSpc>
                <a:spcPct val="80000"/>
              </a:lnSpc>
              <a:spcBef>
                <a:spcPct val="20000"/>
              </a:spcBef>
              <a:spcAft>
                <a:spcPct val="0"/>
              </a:spcAft>
              <a:buClrTx/>
              <a:buSzTx/>
              <a:buFontTx/>
              <a:buNone/>
              <a:tabLst/>
              <a:defRPr/>
            </a:pPr>
            <a:fld id="{A4627DAB-9EC7-4436-86D5-E431D5D11A50}" type="datetime1">
              <a:rPr kumimoji="0" lang="zh-CN" altLang="en-US"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l" defTabSz="914400" rtl="0" eaLnBrk="0" fontAlgn="base" latinLnBrk="0" hangingPunct="0">
                <a:lnSpc>
                  <a:spcPct val="80000"/>
                </a:lnSpc>
                <a:spcBef>
                  <a:spcPct val="20000"/>
                </a:spcBef>
                <a:spcAft>
                  <a:spcPct val="0"/>
                </a:spcAft>
                <a:buClrTx/>
                <a:buSzTx/>
                <a:buFontTx/>
                <a:buNone/>
                <a:tabLst/>
                <a:defRPr/>
              </a:pPr>
              <a:t>2023/11/13</a:t>
            </a:fld>
            <a:endPar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 name="Rectangle 9"/>
          <p:cNvSpPr>
            <a:spLocks noGrp="1" noChangeArrowheads="1"/>
          </p:cNvSpPr>
          <p:nvPr>
            <p:ph type="ftr" sz="quarter" idx="11"/>
          </p:nvPr>
        </p:nvSpPr>
        <p:spPr>
          <a:ln/>
        </p:spPr>
        <p:txBody>
          <a:bodyPr/>
          <a:lstStyle/>
          <a:p>
            <a:pPr marL="0" marR="0" lvl="0" indent="0" algn="ctr" defTabSz="914400" rtl="0" eaLnBrk="0" fontAlgn="base" latinLnBrk="0" hangingPunct="0">
              <a:lnSpc>
                <a:spcPct val="80000"/>
              </a:lnSpc>
              <a:spcBef>
                <a:spcPct val="2000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t>王化雨 whuayu000@163.com 13306442222</a:t>
            </a:r>
            <a:endPar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 name="Rectangle 10"/>
          <p:cNvSpPr>
            <a:spLocks noGrp="1" noChangeArrowheads="1"/>
          </p:cNvSpPr>
          <p:nvPr>
            <p:ph type="sldNum" sz="quarter" idx="12"/>
          </p:nvPr>
        </p:nvSpPr>
        <p:spPr>
          <a:ln/>
        </p:spPr>
        <p:txBody>
          <a:bodyPr/>
          <a:lstStyle/>
          <a:p>
            <a:pPr marL="0" marR="0" lvl="0" indent="0" algn="r" defTabSz="914400" rtl="0" eaLnBrk="0" fontAlgn="base" latinLnBrk="0" hangingPunct="0">
              <a:lnSpc>
                <a:spcPct val="80000"/>
              </a:lnSpc>
              <a:spcBef>
                <a:spcPct val="20000"/>
              </a:spcBef>
              <a:spcAft>
                <a:spcPct val="0"/>
              </a:spcAft>
              <a:buClrTx/>
              <a:buSzTx/>
              <a:buFontTx/>
              <a:buNone/>
              <a:tabLst/>
              <a:defRPr/>
            </a:pPr>
            <a:fld id="{924B3CC4-58D5-4A2A-AD50-8798905CF6BE}" type="slidenum">
              <a:rPr kumimoji="0" lang="zh-CN" altLang="en-US"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14400" rtl="0" eaLnBrk="0" fontAlgn="base" latinLnBrk="0" hangingPunct="0">
                <a:lnSpc>
                  <a:spcPct val="80000"/>
                </a:lnSpc>
                <a:spcBef>
                  <a:spcPct val="20000"/>
                </a:spcBef>
                <a:spcAft>
                  <a:spcPct val="0"/>
                </a:spcAft>
                <a:buClrTx/>
                <a:buSzTx/>
                <a:buFontTx/>
                <a:buNone/>
                <a:tabLst/>
                <a:defRPr/>
              </a:pPr>
              <a:t>13</a:t>
            </a:fld>
            <a:r>
              <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t>/23</a:t>
            </a:r>
          </a:p>
        </p:txBody>
      </p:sp>
      <p:sp>
        <p:nvSpPr>
          <p:cNvPr id="6398978" name="Rectangle 2" descr="白色大理石"/>
          <p:cNvSpPr>
            <a:spLocks noGrp="1" noChangeArrowheads="1"/>
          </p:cNvSpPr>
          <p:nvPr>
            <p:ph type="title" idx="4294967295"/>
          </p:nvPr>
        </p:nvSpPr>
        <p:spPr>
          <a:xfrm>
            <a:off x="457200" y="152400"/>
            <a:ext cx="8534400" cy="609600"/>
          </a:xfrm>
        </p:spPr>
        <p:txBody>
          <a:bodyPr/>
          <a:lstStyle/>
          <a:p>
            <a:r>
              <a:rPr lang="en-US" altLang="zh-CN"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C</a:t>
            </a:r>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函数是</a:t>
            </a:r>
            <a:r>
              <a:rPr lang="zh-CN" altLang="en-US" sz="4000" b="0" dirty="0">
                <a:solidFill>
                  <a:schemeClr val="accent2"/>
                </a:solidFill>
                <a:latin typeface="Times New Roman" panose="02020603050405020304" pitchFamily="18" charset="0"/>
                <a:ea typeface="黑体" pitchFamily="49" charset="-122"/>
                <a:cs typeface="Times New Roman" panose="02020603050405020304" pitchFamily="18" charset="0"/>
              </a:rPr>
              <a:t>互相</a:t>
            </a:r>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独立的</a:t>
            </a:r>
          </a:p>
        </p:txBody>
      </p:sp>
      <p:sp>
        <p:nvSpPr>
          <p:cNvPr id="6398979" name="Rectangle 3"/>
          <p:cNvSpPr>
            <a:spLocks noGrp="1" noChangeArrowheads="1"/>
          </p:cNvSpPr>
          <p:nvPr>
            <p:ph type="body" idx="4294967295"/>
          </p:nvPr>
        </p:nvSpPr>
        <p:spPr>
          <a:xfrm>
            <a:off x="76200" y="1295400"/>
            <a:ext cx="35052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ts val="3300"/>
              </a:lnSpc>
            </a:pPr>
            <a:r>
              <a:rPr lang="zh-CN" altLang="en-US" sz="2400" dirty="0" smtClean="0">
                <a:latin typeface="Times New Roman" panose="02020603050405020304" pitchFamily="18" charset="0"/>
                <a:cs typeface="Times New Roman" panose="02020603050405020304" pitchFamily="18" charset="0"/>
              </a:rPr>
              <a:t>所有</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函数</a:t>
            </a:r>
            <a:r>
              <a:rPr lang="zh-CN" altLang="en-US" sz="2400" dirty="0">
                <a:latin typeface="Times New Roman" panose="02020603050405020304" pitchFamily="18" charset="0"/>
                <a:cs typeface="Times New Roman" panose="02020603050405020304" pitchFamily="18" charset="0"/>
              </a:rPr>
              <a:t>都是平行的</a:t>
            </a:r>
            <a:r>
              <a:rPr lang="zh-CN" altLang="en-US" sz="2400" dirty="0" smtClean="0">
                <a:latin typeface="Times New Roman" panose="02020603050405020304" pitchFamily="18" charset="0"/>
                <a:cs typeface="Times New Roman" panose="02020603050405020304" pitchFamily="18" charset="0"/>
              </a:rPr>
              <a:t>、独立的。</a:t>
            </a:r>
            <a:endParaRPr lang="zh-CN" altLang="en-US" sz="2400" dirty="0">
              <a:latin typeface="Times New Roman" panose="02020603050405020304" pitchFamily="18" charset="0"/>
              <a:cs typeface="Times New Roman" panose="02020603050405020304" pitchFamily="18" charset="0"/>
            </a:endParaRPr>
          </a:p>
          <a:p>
            <a:pPr algn="just" eaLnBrk="1" hangingPunct="1">
              <a:lnSpc>
                <a:spcPts val="3300"/>
              </a:lnSpc>
            </a:pPr>
            <a:r>
              <a:rPr lang="zh-CN" altLang="en-US" sz="2400" dirty="0">
                <a:latin typeface="Times New Roman" panose="02020603050405020304" pitchFamily="18" charset="0"/>
                <a:cs typeface="Times New Roman" panose="02020603050405020304" pitchFamily="18" charset="0"/>
              </a:rPr>
              <a:t>在定义函数时，所有函数是互相</a:t>
            </a:r>
            <a:r>
              <a:rPr lang="zh-CN" altLang="en-US" sz="2400" dirty="0" smtClean="0">
                <a:latin typeface="Times New Roman" panose="02020603050405020304" pitchFamily="18" charset="0"/>
                <a:cs typeface="Times New Roman" panose="02020603050405020304" pitchFamily="18" charset="0"/>
              </a:rPr>
              <a:t>独立的。</a:t>
            </a:r>
            <a:endParaRPr lang="zh-CN" altLang="en-US" sz="2400" dirty="0">
              <a:latin typeface="Times New Roman" panose="02020603050405020304" pitchFamily="18" charset="0"/>
              <a:cs typeface="Times New Roman" panose="02020603050405020304" pitchFamily="18" charset="0"/>
            </a:endParaRPr>
          </a:p>
          <a:p>
            <a:pPr lvl="1" algn="just" eaLnBrk="1" hangingPunct="1">
              <a:lnSpc>
                <a:spcPts val="3300"/>
              </a:lnSpc>
            </a:pPr>
            <a:r>
              <a:rPr lang="zh-CN" altLang="en-US" sz="2000" dirty="0">
                <a:latin typeface="Times New Roman" panose="02020603050405020304" pitchFamily="18" charset="0"/>
                <a:cs typeface="Times New Roman" panose="02020603050405020304" pitchFamily="18" charset="0"/>
              </a:rPr>
              <a:t>一个函数并不从属于另一</a:t>
            </a:r>
            <a:r>
              <a:rPr lang="zh-CN" altLang="en-US" sz="2000" dirty="0" smtClean="0">
                <a:latin typeface="Times New Roman" panose="02020603050405020304" pitchFamily="18" charset="0"/>
                <a:cs typeface="Times New Roman" panose="02020603050405020304" pitchFamily="18" charset="0"/>
              </a:rPr>
              <a:t>函数，即</a:t>
            </a:r>
            <a:r>
              <a:rPr lang="zh-CN" altLang="en-US" sz="2000" dirty="0">
                <a:latin typeface="Times New Roman" panose="02020603050405020304" pitchFamily="18" charset="0"/>
                <a:cs typeface="Times New Roman" panose="02020603050405020304" pitchFamily="18" charset="0"/>
              </a:rPr>
              <a:t>函数不能嵌套</a:t>
            </a:r>
            <a:r>
              <a:rPr lang="zh-CN" altLang="en-US" sz="2000" dirty="0" smtClean="0">
                <a:latin typeface="Times New Roman" panose="02020603050405020304" pitchFamily="18" charset="0"/>
                <a:cs typeface="Times New Roman" panose="02020603050405020304" pitchFamily="18" charset="0"/>
              </a:rPr>
              <a:t>定义。</a:t>
            </a:r>
            <a:endParaRPr lang="en-US" altLang="zh-CN" sz="2000" dirty="0" smtClean="0">
              <a:latin typeface="Times New Roman" panose="02020603050405020304" pitchFamily="18" charset="0"/>
              <a:cs typeface="Times New Roman" panose="02020603050405020304" pitchFamily="18" charset="0"/>
            </a:endParaRPr>
          </a:p>
          <a:p>
            <a:pPr lvl="1" algn="just" eaLnBrk="1" hangingPunct="1">
              <a:lnSpc>
                <a:spcPts val="3300"/>
              </a:lnSpc>
            </a:pPr>
            <a:r>
              <a:rPr lang="zh-CN" altLang="en-US" sz="2000" dirty="0" smtClean="0">
                <a:latin typeface="Times New Roman" panose="02020603050405020304" pitchFamily="18" charset="0"/>
                <a:cs typeface="Times New Roman" panose="02020603050405020304" pitchFamily="18" charset="0"/>
              </a:rPr>
              <a:t>不能</a:t>
            </a:r>
            <a:r>
              <a:rPr lang="zh-CN" altLang="en-US" sz="2000" dirty="0">
                <a:latin typeface="Times New Roman" panose="02020603050405020304" pitchFamily="18" charset="0"/>
                <a:cs typeface="Times New Roman" panose="02020603050405020304" pitchFamily="18" charset="0"/>
              </a:rPr>
              <a:t>在一个函数体内定义其他函数</a:t>
            </a:r>
            <a:r>
              <a:rPr lang="zh-CN" altLang="en-US" sz="2000" dirty="0" smtClean="0">
                <a:latin typeface="Times New Roman" panose="02020603050405020304" pitchFamily="18" charset="0"/>
                <a:cs typeface="Times New Roman" panose="02020603050405020304" pitchFamily="18" charset="0"/>
              </a:rPr>
              <a:t>。</a:t>
            </a:r>
            <a:r>
              <a:rPr lang="en-US" altLang="zh-CN" sz="2000" b="1" dirty="0" smtClean="0">
                <a:solidFill>
                  <a:srgbClr val="FF0000"/>
                </a:solidFill>
                <a:latin typeface="Times New Roman" panose="02020603050405020304" pitchFamily="18" charset="0"/>
                <a:cs typeface="Times New Roman" panose="02020603050405020304" pitchFamily="18" charset="0"/>
              </a:rPr>
              <a:t>main</a:t>
            </a:r>
            <a:r>
              <a:rPr lang="zh-CN" altLang="en-US" sz="2000" b="1" dirty="0" smtClean="0">
                <a:solidFill>
                  <a:srgbClr val="FF0000"/>
                </a:solidFill>
                <a:latin typeface="Times New Roman" panose="02020603050405020304" pitchFamily="18" charset="0"/>
                <a:cs typeface="Times New Roman" panose="02020603050405020304" pitchFamily="18" charset="0"/>
              </a:rPr>
              <a:t>函数中也不能定义其他函数</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7" name="Rectangle 5"/>
          <p:cNvSpPr>
            <a:spLocks noChangeArrowheads="1"/>
          </p:cNvSpPr>
          <p:nvPr/>
        </p:nvSpPr>
        <p:spPr bwMode="auto">
          <a:xfrm>
            <a:off x="3810000" y="1143000"/>
            <a:ext cx="5181600" cy="449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#include &lt;stdio.h&gt;			</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#include &lt;math.h&gt;</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const double PI=3.1415926;</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void displayInitialGreeting(){</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	printf( "Welcome to the C++ World!\n");	</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void displayResult(double y){</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	printf( "In that world, pi square is %f \n", y);</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	printf( "Have a nice day!\n");</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void main(void){</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	double x=PI,y=1,z; </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	displayInitialGreeting();</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	z=y+1;</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	y=pow(x,z);</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	displayResult(y);</a:t>
            </a:r>
          </a:p>
          <a:p>
            <a:pPr marL="342900" indent="-342900" eaLnBrk="0" hangingPunct="0">
              <a:lnSpc>
                <a:spcPct val="85000"/>
              </a:lnSpc>
              <a:spcBef>
                <a:spcPct val="0"/>
              </a:spcBef>
              <a:buClr>
                <a:srgbClr val="FF3300"/>
              </a:buClr>
              <a:buFont typeface="Wingdings" pitchFamily="2" charset="2"/>
              <a:buNone/>
            </a:pPr>
            <a:r>
              <a:rPr lang="en-US" altLang="zh-CN">
                <a:solidFill>
                  <a:srgbClr val="0000FF"/>
                </a:solidFill>
                <a:latin typeface="Times New Roman" pitchFamily="18" charset="0"/>
                <a:ea typeface="楷体_GB2312" pitchFamily="49" charset="-122"/>
              </a:rPr>
              <a:t>}	</a:t>
            </a:r>
          </a:p>
        </p:txBody>
      </p:sp>
    </p:spTree>
    <p:extLst>
      <p:ext uri="{BB962C8B-B14F-4D97-AF65-F5344CB8AC3E}">
        <p14:creationId xmlns:p14="http://schemas.microsoft.com/office/powerpoint/2010/main" val="3977948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11E6228-F64C-406F-BB51-686F236BE01D}"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538AD761-38B4-4375-8A56-71262ADC1194}" type="slidenum">
              <a:rPr lang="zh-CN" altLang="en-US"/>
              <a:pPr/>
              <a:t>14</a:t>
            </a:fld>
            <a:r>
              <a:rPr lang="en-US" altLang="zh-CN"/>
              <a:t>/52</a:t>
            </a:r>
          </a:p>
        </p:txBody>
      </p:sp>
      <p:sp>
        <p:nvSpPr>
          <p:cNvPr id="6412290" name="Rectangle 2"/>
          <p:cNvSpPr>
            <a:spLocks noGrp="1" noChangeArrowheads="1"/>
          </p:cNvSpPr>
          <p:nvPr>
            <p:ph type="body" idx="4294967295"/>
          </p:nvPr>
        </p:nvSpPr>
        <p:spPr>
          <a:xfrm>
            <a:off x="304800" y="1066800"/>
            <a:ext cx="8458200" cy="4876800"/>
          </a:xfrm>
        </p:spPr>
        <p:txBody>
          <a:bodyPr/>
          <a:lstStyle/>
          <a:p>
            <a:pPr algn="just" eaLnBrk="1" hangingPunct="1">
              <a:lnSpc>
                <a:spcPct val="150000"/>
              </a:lnSpc>
            </a:pPr>
            <a:r>
              <a:rPr lang="zh-CN" altLang="en-US" sz="2800" dirty="0" smtClean="0">
                <a:latin typeface="Times New Roman" panose="02020603050405020304" pitchFamily="18" charset="0"/>
                <a:cs typeface="Times New Roman" panose="02020603050405020304" pitchFamily="18" charset="0"/>
              </a:rPr>
              <a:t>无论</a:t>
            </a:r>
            <a:r>
              <a:rPr lang="en-US" altLang="zh-CN" sz="2800" dirty="0">
                <a:latin typeface="Times New Roman" panose="02020603050405020304" pitchFamily="18" charset="0"/>
                <a:cs typeface="Times New Roman" panose="02020603050405020304" pitchFamily="18" charset="0"/>
              </a:rPr>
              <a:t>main</a:t>
            </a:r>
            <a:r>
              <a:rPr lang="zh-CN" altLang="en-US" sz="2800" dirty="0">
                <a:latin typeface="Times New Roman" panose="02020603050405020304" pitchFamily="18" charset="0"/>
                <a:cs typeface="Times New Roman" panose="02020603050405020304" pitchFamily="18" charset="0"/>
              </a:rPr>
              <a:t>函数出现</a:t>
            </a:r>
            <a:r>
              <a:rPr lang="zh-CN" altLang="en-US" sz="2800" dirty="0" smtClean="0">
                <a:latin typeface="Times New Roman" panose="02020603050405020304" pitchFamily="18" charset="0"/>
                <a:cs typeface="Times New Roman" panose="02020603050405020304" pitchFamily="18" charset="0"/>
              </a:rPr>
              <a:t>在程序的什么</a:t>
            </a:r>
            <a:r>
              <a:rPr lang="zh-CN" altLang="en-US" sz="2800" dirty="0">
                <a:latin typeface="Times New Roman" panose="02020603050405020304" pitchFamily="18" charset="0"/>
                <a:cs typeface="Times New Roman" panose="02020603050405020304" pitchFamily="18" charset="0"/>
              </a:rPr>
              <a:t>位置， </a:t>
            </a:r>
            <a:r>
              <a:rPr lang="en-US" altLang="zh-CN" sz="2800" dirty="0">
                <a:latin typeface="Times New Roman" panose="02020603050405020304" pitchFamily="18" charset="0"/>
                <a:cs typeface="Times New Roman" panose="02020603050405020304" pitchFamily="18" charset="0"/>
              </a:rPr>
              <a:t>C</a:t>
            </a:r>
            <a:r>
              <a:rPr lang="zh-CN" altLang="en-US" sz="2800" dirty="0">
                <a:latin typeface="Times New Roman" panose="02020603050405020304" pitchFamily="18" charset="0"/>
                <a:cs typeface="Times New Roman" panose="02020603050405020304" pitchFamily="18" charset="0"/>
              </a:rPr>
              <a:t>程序的执行总是从</a:t>
            </a:r>
            <a:r>
              <a:rPr lang="en-US" altLang="zh-CN" sz="2800" dirty="0" smtClean="0">
                <a:latin typeface="Times New Roman" panose="02020603050405020304" pitchFamily="18" charset="0"/>
                <a:cs typeface="Times New Roman" panose="02020603050405020304" pitchFamily="18" charset="0"/>
              </a:rPr>
              <a:t>main</a:t>
            </a:r>
            <a:r>
              <a:rPr lang="zh-CN" altLang="en-US" sz="2800" dirty="0" smtClean="0">
                <a:latin typeface="Times New Roman" panose="02020603050405020304" pitchFamily="18" charset="0"/>
                <a:cs typeface="Times New Roman" panose="02020603050405020304" pitchFamily="18" charset="0"/>
              </a:rPr>
              <a:t>函数开始</a:t>
            </a:r>
            <a:r>
              <a:rPr lang="zh-CN" altLang="en-US" sz="2800" dirty="0">
                <a:latin typeface="Times New Roman" panose="02020603050405020304" pitchFamily="18" charset="0"/>
                <a:cs typeface="Times New Roman" panose="02020603050405020304" pitchFamily="18" charset="0"/>
              </a:rPr>
              <a:t>。</a:t>
            </a:r>
          </a:p>
          <a:p>
            <a:pPr algn="just" eaLnBrk="1" hangingPunct="1">
              <a:lnSpc>
                <a:spcPct val="150000"/>
              </a:lnSpc>
            </a:pPr>
            <a:r>
              <a:rPr lang="zh-CN" altLang="en-US" sz="2800" dirty="0" smtClean="0">
                <a:latin typeface="Times New Roman" panose="02020603050405020304" pitchFamily="18" charset="0"/>
                <a:cs typeface="Times New Roman" panose="02020603050405020304" pitchFamily="18" charset="0"/>
              </a:rPr>
              <a:t>如果</a:t>
            </a:r>
            <a:r>
              <a:rPr lang="en-US" altLang="zh-CN" sz="2800" dirty="0" smtClean="0">
                <a:latin typeface="Times New Roman" panose="02020603050405020304" pitchFamily="18" charset="0"/>
                <a:cs typeface="Times New Roman" panose="02020603050405020304" pitchFamily="18" charset="0"/>
              </a:rPr>
              <a:t>main</a:t>
            </a:r>
            <a:r>
              <a:rPr lang="zh-CN" altLang="en-US" sz="2800" dirty="0" smtClean="0">
                <a:latin typeface="Times New Roman" panose="02020603050405020304" pitchFamily="18" charset="0"/>
                <a:cs typeface="Times New Roman" panose="02020603050405020304" pitchFamily="18" charset="0"/>
              </a:rPr>
              <a:t>函数调用</a:t>
            </a:r>
            <a:r>
              <a:rPr lang="zh-CN" altLang="en-US" sz="2800" dirty="0">
                <a:latin typeface="Times New Roman" panose="02020603050405020304" pitchFamily="18" charset="0"/>
                <a:cs typeface="Times New Roman" panose="02020603050405020304" pitchFamily="18" charset="0"/>
              </a:rPr>
              <a:t>其他</a:t>
            </a:r>
            <a:r>
              <a:rPr lang="zh-CN" altLang="en-US" sz="2800" dirty="0" smtClean="0">
                <a:latin typeface="Times New Roman" panose="02020603050405020304" pitchFamily="18" charset="0"/>
                <a:cs typeface="Times New Roman" panose="02020603050405020304" pitchFamily="18" charset="0"/>
              </a:rPr>
              <a:t>函数，其他函数执行完后，流程仍然回到</a:t>
            </a:r>
            <a:r>
              <a:rPr lang="en-US" altLang="zh-CN" sz="2800" dirty="0">
                <a:latin typeface="Times New Roman" panose="02020603050405020304" pitchFamily="18" charset="0"/>
                <a:cs typeface="Times New Roman" panose="02020603050405020304" pitchFamily="18" charset="0"/>
              </a:rPr>
              <a:t>main</a:t>
            </a:r>
            <a:r>
              <a:rPr lang="zh-CN" altLang="en-US" sz="2800" dirty="0">
                <a:latin typeface="Times New Roman" panose="02020603050405020304" pitchFamily="18" charset="0"/>
                <a:cs typeface="Times New Roman" panose="02020603050405020304" pitchFamily="18" charset="0"/>
              </a:rPr>
              <a:t>函数，在</a:t>
            </a:r>
            <a:r>
              <a:rPr lang="en-US" altLang="zh-CN" sz="2800" dirty="0">
                <a:latin typeface="Times New Roman" panose="02020603050405020304" pitchFamily="18" charset="0"/>
                <a:cs typeface="Times New Roman" panose="02020603050405020304" pitchFamily="18" charset="0"/>
              </a:rPr>
              <a:t>main</a:t>
            </a:r>
            <a:r>
              <a:rPr lang="zh-CN" altLang="en-US" sz="2800" dirty="0">
                <a:latin typeface="Times New Roman" panose="02020603050405020304" pitchFamily="18" charset="0"/>
                <a:cs typeface="Times New Roman" panose="02020603050405020304" pitchFamily="18" charset="0"/>
              </a:rPr>
              <a:t>函数中结束整个程序的运行。</a:t>
            </a:r>
          </a:p>
          <a:p>
            <a:pPr algn="just" eaLnBrk="1" hangingPunct="1">
              <a:lnSpc>
                <a:spcPct val="150000"/>
              </a:lnSpc>
            </a:pPr>
            <a:r>
              <a:rPr lang="en-US" altLang="zh-CN" sz="2800" dirty="0">
                <a:latin typeface="Times New Roman" panose="02020603050405020304" pitchFamily="18" charset="0"/>
                <a:cs typeface="Times New Roman" panose="02020603050405020304" pitchFamily="18" charset="0"/>
              </a:rPr>
              <a:t>main</a:t>
            </a:r>
            <a:r>
              <a:rPr lang="zh-CN" altLang="en-US" sz="2800" dirty="0">
                <a:latin typeface="Times New Roman" panose="02020603050405020304" pitchFamily="18" charset="0"/>
                <a:cs typeface="Times New Roman" panose="02020603050405020304" pitchFamily="18" charset="0"/>
              </a:rPr>
              <a:t>函数是系统定义的</a:t>
            </a:r>
            <a:r>
              <a:rPr lang="zh-CN" altLang="en-US" sz="2800" dirty="0" smtClean="0">
                <a:latin typeface="Times New Roman" panose="02020603050405020304" pitchFamily="18" charset="0"/>
                <a:cs typeface="Times New Roman" panose="02020603050405020304" pitchFamily="18" charset="0"/>
              </a:rPr>
              <a:t>。函数</a:t>
            </a:r>
            <a:r>
              <a:rPr lang="zh-CN" altLang="en-US" sz="2800" dirty="0">
                <a:latin typeface="Times New Roman" panose="02020603050405020304" pitchFamily="18" charset="0"/>
                <a:cs typeface="Times New Roman" panose="02020603050405020304" pitchFamily="18" charset="0"/>
              </a:rPr>
              <a:t>间可以互相调用，但不能调用</a:t>
            </a:r>
            <a:r>
              <a:rPr lang="en-US" altLang="zh-CN" sz="2800" dirty="0">
                <a:latin typeface="Times New Roman" panose="02020603050405020304" pitchFamily="18" charset="0"/>
                <a:cs typeface="Times New Roman" panose="02020603050405020304" pitchFamily="18" charset="0"/>
              </a:rPr>
              <a:t>main</a:t>
            </a:r>
            <a:r>
              <a:rPr lang="zh-CN" altLang="en-US" sz="2800" dirty="0">
                <a:latin typeface="Times New Roman" panose="02020603050405020304" pitchFamily="18" charset="0"/>
                <a:cs typeface="Times New Roman" panose="02020603050405020304" pitchFamily="18" charset="0"/>
              </a:rPr>
              <a:t>函数。</a:t>
            </a:r>
          </a:p>
        </p:txBody>
      </p:sp>
      <p:sp>
        <p:nvSpPr>
          <p:cNvPr id="6412291"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0" dirty="0" smtClean="0">
                <a:solidFill>
                  <a:schemeClr val="accent2"/>
                </a:solidFill>
                <a:latin typeface="Times New Roman" panose="02020603050405020304" pitchFamily="18" charset="0"/>
                <a:ea typeface="黑体" pitchFamily="49" charset="-122"/>
                <a:cs typeface="Times New Roman" panose="02020603050405020304" pitchFamily="18" charset="0"/>
              </a:rPr>
              <a:t>main</a:t>
            </a:r>
            <a:r>
              <a:rPr lang="zh-CN" altLang="en-US" b="0" dirty="0">
                <a:solidFill>
                  <a:schemeClr val="accent2"/>
                </a:solidFill>
                <a:latin typeface="Times New Roman" panose="02020603050405020304" pitchFamily="18" charset="0"/>
                <a:ea typeface="黑体" pitchFamily="49" charset="-122"/>
                <a:cs typeface="Times New Roman" panose="02020603050405020304" pitchFamily="18" charset="0"/>
              </a:rPr>
              <a:t>函数与其他</a:t>
            </a:r>
            <a:r>
              <a:rPr lang="zh-CN" altLang="en-US" b="0" dirty="0" smtClean="0">
                <a:solidFill>
                  <a:schemeClr val="accent2"/>
                </a:solidFill>
                <a:latin typeface="Times New Roman" panose="02020603050405020304" pitchFamily="18" charset="0"/>
                <a:ea typeface="黑体" pitchFamily="49" charset="-122"/>
                <a:cs typeface="Times New Roman" panose="02020603050405020304" pitchFamily="18" charset="0"/>
              </a:rPr>
              <a:t>函数</a:t>
            </a:r>
          </a:p>
        </p:txBody>
      </p:sp>
    </p:spTree>
    <p:extLst>
      <p:ext uri="{BB962C8B-B14F-4D97-AF65-F5344CB8AC3E}">
        <p14:creationId xmlns:p14="http://schemas.microsoft.com/office/powerpoint/2010/main" val="98492531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11E6228-F64C-406F-BB51-686F236BE01D}"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538AD761-38B4-4375-8A56-71262ADC1194}" type="slidenum">
              <a:rPr lang="zh-CN" altLang="en-US"/>
              <a:pPr/>
              <a:t>15</a:t>
            </a:fld>
            <a:r>
              <a:rPr lang="en-US" altLang="zh-CN"/>
              <a:t>/52</a:t>
            </a:r>
          </a:p>
        </p:txBody>
      </p:sp>
      <p:sp>
        <p:nvSpPr>
          <p:cNvPr id="6412290" name="Rectangle 2"/>
          <p:cNvSpPr>
            <a:spLocks noGrp="1" noChangeArrowheads="1"/>
          </p:cNvSpPr>
          <p:nvPr>
            <p:ph type="body" idx="4294967295"/>
          </p:nvPr>
        </p:nvSpPr>
        <p:spPr>
          <a:xfrm>
            <a:off x="304800" y="1219200"/>
            <a:ext cx="8458200" cy="4876800"/>
          </a:xfrm>
        </p:spPr>
        <p:txBody>
          <a:bodyPr/>
          <a:lstStyle/>
          <a:p>
            <a:pPr algn="just" eaLnBrk="1" hangingPunct="1"/>
            <a:r>
              <a:rPr lang="zh-CN" altLang="en-US" sz="2800" dirty="0" smtClean="0">
                <a:latin typeface="Times New Roman" panose="02020603050405020304" pitchFamily="18" charset="0"/>
                <a:cs typeface="Times New Roman" panose="02020603050405020304" pitchFamily="18" charset="0"/>
              </a:rPr>
              <a:t>在一对调用与被调用关系中，我们把调用其它函数的函数称为</a:t>
            </a:r>
            <a:r>
              <a:rPr lang="zh-CN" altLang="en-US" sz="2800" dirty="0" smtClean="0">
                <a:solidFill>
                  <a:srgbClr val="FF0000"/>
                </a:solidFill>
                <a:latin typeface="Times New Roman" panose="02020603050405020304" pitchFamily="18" charset="0"/>
                <a:cs typeface="Times New Roman" panose="02020603050405020304" pitchFamily="18" charset="0"/>
              </a:rPr>
              <a:t>主调函数</a:t>
            </a:r>
            <a:r>
              <a:rPr lang="zh-CN" altLang="en-US" sz="2800" dirty="0" smtClean="0">
                <a:latin typeface="Times New Roman" panose="02020603050405020304" pitchFamily="18" charset="0"/>
                <a:cs typeface="Times New Roman" panose="02020603050405020304" pitchFamily="18" charset="0"/>
              </a:rPr>
              <a:t>，被其它函数调用的函数称为</a:t>
            </a:r>
            <a:r>
              <a:rPr lang="zh-CN" altLang="en-US" sz="2800" dirty="0" smtClean="0">
                <a:solidFill>
                  <a:srgbClr val="FF0000"/>
                </a:solidFill>
                <a:latin typeface="Times New Roman" panose="02020603050405020304" pitchFamily="18" charset="0"/>
                <a:cs typeface="Times New Roman" panose="02020603050405020304" pitchFamily="18" charset="0"/>
              </a:rPr>
              <a:t>被调函数</a:t>
            </a:r>
            <a:r>
              <a:rPr lang="zh-CN" altLang="en-US" sz="2800" dirty="0" smtClean="0">
                <a:latin typeface="Times New Roman" panose="02020603050405020304" pitchFamily="18" charset="0"/>
                <a:cs typeface="Times New Roman" panose="02020603050405020304" pitchFamily="18" charset="0"/>
              </a:rPr>
              <a:t>。</a:t>
            </a:r>
          </a:p>
          <a:p>
            <a:pPr algn="just" eaLnBrk="1" hangingPunct="1"/>
            <a:r>
              <a:rPr lang="zh-CN" altLang="en-US" sz="2800" dirty="0" smtClean="0">
                <a:latin typeface="Times New Roman" panose="02020603050405020304" pitchFamily="18" charset="0"/>
                <a:cs typeface="Times New Roman" panose="02020603050405020304" pitchFamily="18" charset="0"/>
              </a:rPr>
              <a:t>在一个较为复杂的大型程序中，一个函数很可能同时扮演两种不同的角色</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主调函数与被调函数，即既调用别的函数（被调函数）又被另外的函数（主调函数）调用。</a:t>
            </a:r>
          </a:p>
          <a:p>
            <a:pPr algn="just" eaLnBrk="1" hangingPunct="1"/>
            <a:r>
              <a:rPr lang="zh-CN" altLang="en-GB" sz="2800" dirty="0" smtClean="0">
                <a:latin typeface="Times New Roman" panose="02020603050405020304" pitchFamily="18" charset="0"/>
                <a:cs typeface="Times New Roman" panose="02020603050405020304" pitchFamily="18" charset="0"/>
              </a:rPr>
              <a:t>如果函数</a:t>
            </a:r>
            <a:r>
              <a:rPr lang="en-GB" altLang="zh-CN" sz="2800" dirty="0" smtClean="0">
                <a:latin typeface="Times New Roman" panose="02020603050405020304" pitchFamily="18" charset="0"/>
                <a:cs typeface="Times New Roman" panose="02020603050405020304" pitchFamily="18" charset="0"/>
              </a:rPr>
              <a:t>A()</a:t>
            </a:r>
            <a:r>
              <a:rPr lang="zh-CN" altLang="en-GB" sz="2800" dirty="0" smtClean="0">
                <a:latin typeface="Times New Roman" panose="02020603050405020304" pitchFamily="18" charset="0"/>
                <a:cs typeface="Times New Roman" panose="02020603050405020304" pitchFamily="18" charset="0"/>
              </a:rPr>
              <a:t>被</a:t>
            </a:r>
            <a:r>
              <a:rPr lang="en-GB" altLang="zh-CN" sz="2800" dirty="0" smtClean="0">
                <a:latin typeface="Times New Roman" panose="02020603050405020304" pitchFamily="18" charset="0"/>
                <a:cs typeface="Times New Roman" panose="02020603050405020304" pitchFamily="18" charset="0"/>
              </a:rPr>
              <a:t>main()</a:t>
            </a:r>
            <a:r>
              <a:rPr lang="zh-CN" altLang="en-GB" sz="2800" dirty="0" smtClean="0">
                <a:latin typeface="Times New Roman" panose="02020603050405020304" pitchFamily="18" charset="0"/>
                <a:cs typeface="Times New Roman" panose="02020603050405020304" pitchFamily="18" charset="0"/>
              </a:rPr>
              <a:t>调用，</a:t>
            </a:r>
            <a:r>
              <a:rPr lang="en-GB" altLang="zh-CN" sz="2800" dirty="0" smtClean="0">
                <a:latin typeface="Times New Roman" panose="02020603050405020304" pitchFamily="18" charset="0"/>
                <a:cs typeface="Times New Roman" panose="02020603050405020304" pitchFamily="18" charset="0"/>
              </a:rPr>
              <a:t>main()</a:t>
            </a:r>
            <a:r>
              <a:rPr lang="zh-CN" altLang="en-GB" sz="2800" dirty="0" smtClean="0">
                <a:latin typeface="Times New Roman" panose="02020603050405020304" pitchFamily="18" charset="0"/>
                <a:cs typeface="Times New Roman" panose="02020603050405020304" pitchFamily="18" charset="0"/>
              </a:rPr>
              <a:t>是被调用函数</a:t>
            </a:r>
            <a:r>
              <a:rPr lang="en-GB" altLang="zh-CN" sz="2800" dirty="0" smtClean="0">
                <a:latin typeface="Times New Roman" panose="02020603050405020304" pitchFamily="18" charset="0"/>
                <a:cs typeface="Times New Roman" panose="02020603050405020304" pitchFamily="18" charset="0"/>
              </a:rPr>
              <a:t>A()</a:t>
            </a:r>
            <a:r>
              <a:rPr lang="zh-CN" altLang="en-GB" sz="2800" dirty="0" smtClean="0">
                <a:latin typeface="Times New Roman" panose="02020603050405020304" pitchFamily="18" charset="0"/>
                <a:cs typeface="Times New Roman" panose="02020603050405020304" pitchFamily="18" charset="0"/>
              </a:rPr>
              <a:t>的</a:t>
            </a:r>
            <a:r>
              <a:rPr lang="zh-CN" altLang="en-US" sz="2800" dirty="0" smtClean="0">
                <a:latin typeface="Times New Roman" panose="02020603050405020304" pitchFamily="18" charset="0"/>
                <a:cs typeface="Times New Roman" panose="02020603050405020304" pitchFamily="18" charset="0"/>
              </a:rPr>
              <a:t>主调函数（</a:t>
            </a:r>
            <a:r>
              <a:rPr lang="zh-CN" altLang="en-GB" sz="2800" dirty="0" smtClean="0">
                <a:solidFill>
                  <a:srgbClr val="FF0000"/>
                </a:solidFill>
                <a:latin typeface="Times New Roman" panose="02020603050405020304" pitchFamily="18" charset="0"/>
                <a:cs typeface="Times New Roman" panose="02020603050405020304" pitchFamily="18" charset="0"/>
              </a:rPr>
              <a:t>客户端函数</a:t>
            </a:r>
            <a:r>
              <a:rPr lang="zh-CN" altLang="en-US" sz="2800" dirty="0">
                <a:latin typeface="Times New Roman" panose="02020603050405020304" pitchFamily="18" charset="0"/>
                <a:cs typeface="Times New Roman" panose="02020603050405020304" pitchFamily="18" charset="0"/>
              </a:rPr>
              <a:t>）</a:t>
            </a:r>
            <a:r>
              <a:rPr lang="zh-CN" altLang="en-GB" sz="2800" dirty="0" smtClean="0">
                <a:latin typeface="Times New Roman" panose="02020603050405020304" pitchFamily="18" charset="0"/>
                <a:cs typeface="Times New Roman" panose="02020603050405020304" pitchFamily="18" charset="0"/>
              </a:rPr>
              <a:t>，而</a:t>
            </a:r>
            <a:r>
              <a:rPr lang="en-GB" altLang="zh-CN" sz="2800" dirty="0" smtClean="0">
                <a:latin typeface="Times New Roman" panose="02020603050405020304" pitchFamily="18" charset="0"/>
                <a:cs typeface="Times New Roman" panose="02020603050405020304" pitchFamily="18" charset="0"/>
              </a:rPr>
              <a:t>A()</a:t>
            </a:r>
            <a:r>
              <a:rPr lang="zh-CN" altLang="en-GB" sz="2800" dirty="0" smtClean="0">
                <a:latin typeface="Times New Roman" panose="02020603050405020304" pitchFamily="18" charset="0"/>
                <a:cs typeface="Times New Roman" panose="02020603050405020304" pitchFamily="18" charset="0"/>
              </a:rPr>
              <a:t>是</a:t>
            </a:r>
            <a:r>
              <a:rPr lang="en-GB" altLang="zh-CN" sz="2800" dirty="0" smtClean="0">
                <a:latin typeface="Times New Roman" panose="02020603050405020304" pitchFamily="18" charset="0"/>
                <a:cs typeface="Times New Roman" panose="02020603050405020304" pitchFamily="18" charset="0"/>
              </a:rPr>
              <a:t>main()</a:t>
            </a:r>
            <a:r>
              <a:rPr lang="zh-CN" altLang="en-GB" sz="2800" dirty="0" smtClean="0">
                <a:latin typeface="Times New Roman" panose="02020603050405020304" pitchFamily="18" charset="0"/>
                <a:cs typeface="Times New Roman" panose="02020603050405020304" pitchFamily="18" charset="0"/>
              </a:rPr>
              <a:t>的</a:t>
            </a:r>
            <a:r>
              <a:rPr lang="zh-CN" altLang="en-US" sz="2800" dirty="0" smtClean="0">
                <a:latin typeface="Times New Roman" panose="02020603050405020304" pitchFamily="18" charset="0"/>
                <a:cs typeface="Times New Roman" panose="02020603050405020304" pitchFamily="18" charset="0"/>
              </a:rPr>
              <a:t>被调函数（</a:t>
            </a:r>
            <a:r>
              <a:rPr lang="zh-CN" altLang="en-GB" sz="2800" dirty="0">
                <a:solidFill>
                  <a:srgbClr val="FF0000"/>
                </a:solidFill>
                <a:latin typeface="Times New Roman" panose="02020603050405020304" pitchFamily="18" charset="0"/>
                <a:cs typeface="Times New Roman" panose="02020603050405020304" pitchFamily="18" charset="0"/>
              </a:rPr>
              <a:t>服务器函数</a:t>
            </a:r>
            <a:r>
              <a:rPr lang="zh-CN" altLang="en-US" sz="2800" dirty="0" smtClean="0">
                <a:latin typeface="Times New Roman" panose="02020603050405020304" pitchFamily="18" charset="0"/>
                <a:cs typeface="Times New Roman" panose="02020603050405020304" pitchFamily="18" charset="0"/>
              </a:rPr>
              <a:t>）</a:t>
            </a:r>
            <a:r>
              <a:rPr lang="zh-CN" altLang="en-GB" sz="2800" dirty="0" smtClean="0">
                <a:latin typeface="Times New Roman" panose="02020603050405020304" pitchFamily="18" charset="0"/>
                <a:cs typeface="Times New Roman" panose="02020603050405020304" pitchFamily="18" charset="0"/>
              </a:rPr>
              <a:t>。</a:t>
            </a:r>
            <a:endParaRPr lang="zh-CN" altLang="en-US" sz="2800" dirty="0" smtClean="0">
              <a:latin typeface="Times New Roman" panose="02020603050405020304" pitchFamily="18" charset="0"/>
              <a:cs typeface="Times New Roman" panose="02020603050405020304" pitchFamily="18" charset="0"/>
            </a:endParaRPr>
          </a:p>
        </p:txBody>
      </p:sp>
      <p:sp>
        <p:nvSpPr>
          <p:cNvPr id="6412291"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smtClean="0">
                <a:solidFill>
                  <a:schemeClr val="accent2"/>
                </a:solidFill>
                <a:latin typeface="黑体" pitchFamily="49" charset="-122"/>
                <a:ea typeface="黑体" pitchFamily="49" charset="-122"/>
              </a:rPr>
              <a:t>主调函数与被调函数 </a:t>
            </a:r>
          </a:p>
        </p:txBody>
      </p:sp>
    </p:spTree>
    <p:extLst>
      <p:ext uri="{BB962C8B-B14F-4D97-AF65-F5344CB8AC3E}">
        <p14:creationId xmlns:p14="http://schemas.microsoft.com/office/powerpoint/2010/main" val="42853813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11E6228-F64C-406F-BB51-686F236BE01D}"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538AD761-38B4-4375-8A56-71262ADC1194}" type="slidenum">
              <a:rPr lang="zh-CN" altLang="en-US"/>
              <a:pPr/>
              <a:t>16</a:t>
            </a:fld>
            <a:r>
              <a:rPr lang="en-US" altLang="zh-CN"/>
              <a:t>/52</a:t>
            </a:r>
          </a:p>
        </p:txBody>
      </p:sp>
      <p:sp>
        <p:nvSpPr>
          <p:cNvPr id="6412290" name="Rectangle 2"/>
          <p:cNvSpPr>
            <a:spLocks noGrp="1" noChangeArrowheads="1"/>
          </p:cNvSpPr>
          <p:nvPr>
            <p:ph type="body" idx="4294967295"/>
          </p:nvPr>
        </p:nvSpPr>
        <p:spPr>
          <a:xfrm>
            <a:off x="152400" y="1219200"/>
            <a:ext cx="8839200" cy="4876800"/>
          </a:xfrm>
        </p:spPr>
        <p:txBody>
          <a:bodyPr/>
          <a:lstStyle/>
          <a:p>
            <a:pPr>
              <a:lnSpc>
                <a:spcPct val="150000"/>
              </a:lnSpc>
            </a:pPr>
            <a:r>
              <a:rPr lang="zh-CN" altLang="en-US" dirty="0">
                <a:latin typeface="Times New Roman" panose="02020603050405020304" pitchFamily="18" charset="0"/>
                <a:cs typeface="Times New Roman" panose="02020603050405020304" pitchFamily="18" charset="0"/>
                <a:sym typeface="Monotype Sorts" pitchFamily="2" charset="2"/>
              </a:rPr>
              <a:t>从用户的角度看，函数分为两种：</a:t>
            </a:r>
          </a:p>
          <a:p>
            <a:pPr lvl="1">
              <a:lnSpc>
                <a:spcPct val="150000"/>
              </a:lnSpc>
            </a:pPr>
            <a:r>
              <a:rPr lang="zh-CN" altLang="en-US" dirty="0">
                <a:latin typeface="Times New Roman" panose="02020603050405020304" pitchFamily="18" charset="0"/>
                <a:cs typeface="Times New Roman" panose="02020603050405020304" pitchFamily="18" charset="0"/>
                <a:sym typeface="Monotype Sorts" pitchFamily="2" charset="2"/>
              </a:rPr>
              <a:t>标准函数，即库函数。这是由系统提供的，用户不必自己定义这些函数，可以直接使用它们。</a:t>
            </a:r>
            <a:r>
              <a:rPr lang="zh-CN" altLang="en-US" b="1" dirty="0">
                <a:solidFill>
                  <a:srgbClr val="CC0099"/>
                </a:solidFill>
                <a:latin typeface="Times New Roman" panose="02020603050405020304" pitchFamily="18" charset="0"/>
                <a:cs typeface="Times New Roman" panose="02020603050405020304" pitchFamily="18" charset="0"/>
                <a:sym typeface="Monotype Sorts" pitchFamily="2" charset="2"/>
              </a:rPr>
              <a:t>应该说明，不同的</a:t>
            </a:r>
            <a:r>
              <a:rPr lang="en-US" altLang="zh-CN" b="1" dirty="0">
                <a:solidFill>
                  <a:srgbClr val="CC0099"/>
                </a:solidFill>
                <a:latin typeface="Times New Roman" panose="02020603050405020304" pitchFamily="18" charset="0"/>
                <a:cs typeface="Times New Roman" panose="02020603050405020304" pitchFamily="18" charset="0"/>
                <a:sym typeface="Monotype Sorts" pitchFamily="2" charset="2"/>
              </a:rPr>
              <a:t>C</a:t>
            </a:r>
            <a:r>
              <a:rPr lang="zh-CN" altLang="en-US" b="1" dirty="0">
                <a:solidFill>
                  <a:srgbClr val="CC0099"/>
                </a:solidFill>
                <a:latin typeface="Times New Roman" panose="02020603050405020304" pitchFamily="18" charset="0"/>
                <a:cs typeface="Times New Roman" panose="02020603050405020304" pitchFamily="18" charset="0"/>
                <a:sym typeface="Monotype Sorts" pitchFamily="2" charset="2"/>
              </a:rPr>
              <a:t>系统提供的库函数的数量和功能不同，当然有一些基本的函数是共同的</a:t>
            </a:r>
            <a:r>
              <a:rPr lang="zh-CN" altLang="en-US" dirty="0">
                <a:latin typeface="Times New Roman" panose="02020603050405020304" pitchFamily="18" charset="0"/>
                <a:cs typeface="Times New Roman" panose="02020603050405020304" pitchFamily="18" charset="0"/>
                <a:sym typeface="Monotype Sorts" pitchFamily="2" charset="2"/>
              </a:rPr>
              <a:t>。</a:t>
            </a:r>
          </a:p>
          <a:p>
            <a:pPr lvl="1">
              <a:lnSpc>
                <a:spcPct val="150000"/>
              </a:lnSpc>
            </a:pPr>
            <a:r>
              <a:rPr lang="zh-CN" altLang="en-US" dirty="0">
                <a:latin typeface="Times New Roman" panose="02020603050405020304" pitchFamily="18" charset="0"/>
                <a:cs typeface="Times New Roman" panose="02020603050405020304" pitchFamily="18" charset="0"/>
                <a:sym typeface="Monotype Sorts" pitchFamily="2" charset="2"/>
              </a:rPr>
              <a:t>用户自己定义的函数。用以解决用户的专门需要。</a:t>
            </a:r>
          </a:p>
        </p:txBody>
      </p:sp>
      <p:sp>
        <p:nvSpPr>
          <p:cNvPr id="6412291"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dirty="0" smtClean="0">
                <a:solidFill>
                  <a:schemeClr val="accent2"/>
                </a:solidFill>
                <a:latin typeface="黑体" pitchFamily="49" charset="-122"/>
                <a:ea typeface="黑体" pitchFamily="49" charset="-122"/>
              </a:rPr>
              <a:t>库</a:t>
            </a:r>
            <a:r>
              <a:rPr lang="zh-CN" altLang="en-US" sz="4000" b="0" dirty="0">
                <a:solidFill>
                  <a:schemeClr val="accent2"/>
                </a:solidFill>
                <a:latin typeface="黑体" pitchFamily="49" charset="-122"/>
                <a:ea typeface="黑体" pitchFamily="49" charset="-122"/>
              </a:rPr>
              <a:t>函数与用户自定义</a:t>
            </a:r>
            <a:r>
              <a:rPr lang="zh-CN" altLang="en-US" sz="4000" b="0" dirty="0" smtClean="0">
                <a:solidFill>
                  <a:schemeClr val="accent2"/>
                </a:solidFill>
                <a:latin typeface="黑体" pitchFamily="49" charset="-122"/>
                <a:ea typeface="黑体" pitchFamily="49" charset="-122"/>
              </a:rPr>
              <a:t>函数</a:t>
            </a:r>
          </a:p>
        </p:txBody>
      </p:sp>
    </p:spTree>
    <p:extLst>
      <p:ext uri="{BB962C8B-B14F-4D97-AF65-F5344CB8AC3E}">
        <p14:creationId xmlns:p14="http://schemas.microsoft.com/office/powerpoint/2010/main" val="9070327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4627DAB-9EC7-4436-86D5-E431D5D11A5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24B3CC4-58D5-4A2A-AD50-8798905CF6BE}" type="slidenum">
              <a:rPr lang="zh-CN" altLang="en-US"/>
              <a:pPr/>
              <a:t>17</a:t>
            </a:fld>
            <a:r>
              <a:rPr lang="en-US" altLang="zh-CN"/>
              <a:t>/23</a:t>
            </a:r>
          </a:p>
        </p:txBody>
      </p:sp>
      <p:sp>
        <p:nvSpPr>
          <p:cNvPr id="6398978" name="Rectangle 2" descr="白色大理石"/>
          <p:cNvSpPr>
            <a:spLocks noGrp="1" noChangeArrowheads="1"/>
          </p:cNvSpPr>
          <p:nvPr>
            <p:ph type="title" idx="4294967295"/>
          </p:nvPr>
        </p:nvSpPr>
        <p:spPr>
          <a:xfrm>
            <a:off x="457200" y="152400"/>
            <a:ext cx="8534400" cy="609600"/>
          </a:xfrm>
        </p:spPr>
        <p:txBody>
          <a:bodyPr/>
          <a:lstStyle/>
          <a:p>
            <a:r>
              <a:rPr lang="en-US" altLang="zh-CN"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C</a:t>
            </a:r>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语言的库函数</a:t>
            </a:r>
          </a:p>
        </p:txBody>
      </p:sp>
      <p:sp>
        <p:nvSpPr>
          <p:cNvPr id="6398979" name="Rectangle 3"/>
          <p:cNvSpPr>
            <a:spLocks noGrp="1" noChangeArrowheads="1"/>
          </p:cNvSpPr>
          <p:nvPr>
            <p:ph type="body" idx="4294967295"/>
          </p:nvPr>
        </p:nvSpPr>
        <p:spPr>
          <a:xfrm>
            <a:off x="457200" y="1295400"/>
            <a:ext cx="84582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语言为我们提供了功能丰富的库函数</a:t>
            </a:r>
          </a:p>
          <a:p>
            <a:pPr algn="just" eaLnBrk="1" hangingPunct="1"/>
            <a:r>
              <a:rPr lang="zh-CN" altLang="en-US" dirty="0" smtClean="0">
                <a:latin typeface="Times New Roman" panose="02020603050405020304" pitchFamily="18" charset="0"/>
                <a:cs typeface="Times New Roman" panose="02020603050405020304" pitchFamily="18" charset="0"/>
              </a:rPr>
              <a:t>一般库函数的定义都被放在头文件中。</a:t>
            </a:r>
          </a:p>
          <a:p>
            <a:pPr lvl="1" algn="just" eaLnBrk="1" hangingPunct="1"/>
            <a:r>
              <a:rPr lang="zh-CN" altLang="en-US" dirty="0" smtClean="0">
                <a:latin typeface="Times New Roman" panose="02020603050405020304" pitchFamily="18" charset="0"/>
                <a:cs typeface="Times New Roman" panose="02020603050405020304" pitchFamily="18" charset="0"/>
              </a:rPr>
              <a:t>头文件是扩展名为</a:t>
            </a:r>
            <a:r>
              <a:rPr lang="en-US" altLang="zh-CN" dirty="0" smtClean="0">
                <a:latin typeface="Times New Roman" panose="02020603050405020304" pitchFamily="18" charset="0"/>
                <a:cs typeface="Times New Roman" panose="02020603050405020304" pitchFamily="18" charset="0"/>
              </a:rPr>
              <a:t>.h</a:t>
            </a:r>
            <a:r>
              <a:rPr lang="zh-CN" altLang="en-US" dirty="0" smtClean="0">
                <a:latin typeface="Times New Roman" panose="02020603050405020304" pitchFamily="18" charset="0"/>
                <a:cs typeface="Times New Roman" panose="02020603050405020304" pitchFamily="18" charset="0"/>
              </a:rPr>
              <a:t>的文件。</a:t>
            </a:r>
          </a:p>
          <a:p>
            <a:pPr lvl="1" algn="just" eaLnBrk="1" hangingPunct="1"/>
            <a:r>
              <a:rPr lang="zh-CN" altLang="en-US" dirty="0" smtClean="0">
                <a:latin typeface="Times New Roman" panose="02020603050405020304" pitchFamily="18" charset="0"/>
                <a:cs typeface="Times New Roman" panose="02020603050405020304" pitchFamily="18" charset="0"/>
              </a:rPr>
              <a:t>例如标准输入输出函数包含在头文件</a:t>
            </a:r>
            <a:r>
              <a:rPr lang="en-US" altLang="zh-CN" dirty="0" err="1" smtClean="0">
                <a:latin typeface="Times New Roman" panose="02020603050405020304" pitchFamily="18" charset="0"/>
                <a:cs typeface="Times New Roman" panose="02020603050405020304" pitchFamily="18" charset="0"/>
              </a:rPr>
              <a:t>stdio.h</a:t>
            </a:r>
            <a:r>
              <a:rPr lang="zh-CN" altLang="en-US" dirty="0" smtClean="0">
                <a:latin typeface="Times New Roman" panose="02020603050405020304" pitchFamily="18" charset="0"/>
                <a:cs typeface="Times New Roman" panose="02020603050405020304" pitchFamily="18" charset="0"/>
              </a:rPr>
              <a:t>中。</a:t>
            </a:r>
          </a:p>
          <a:p>
            <a:pPr lvl="1" algn="just" eaLnBrk="1" hangingPunct="1"/>
            <a:r>
              <a:rPr lang="zh-CN" altLang="en-US" dirty="0" smtClean="0">
                <a:latin typeface="Times New Roman" panose="02020603050405020304" pitchFamily="18" charset="0"/>
                <a:cs typeface="Times New Roman" panose="02020603050405020304" pitchFamily="18" charset="0"/>
              </a:rPr>
              <a:t>数学类的库函数包含在头文件</a:t>
            </a:r>
            <a:r>
              <a:rPr lang="en-US" altLang="zh-CN" dirty="0" err="1" smtClean="0">
                <a:latin typeface="Times New Roman" panose="02020603050405020304" pitchFamily="18" charset="0"/>
                <a:cs typeface="Times New Roman" panose="02020603050405020304" pitchFamily="18" charset="0"/>
              </a:rPr>
              <a:t>math.h</a:t>
            </a:r>
            <a:r>
              <a:rPr lang="zh-CN" altLang="en-US" dirty="0" smtClean="0">
                <a:latin typeface="Times New Roman" panose="02020603050405020304" pitchFamily="18" charset="0"/>
                <a:cs typeface="Times New Roman" panose="02020603050405020304" pitchFamily="18" charset="0"/>
              </a:rPr>
              <a:t>中。</a:t>
            </a:r>
          </a:p>
          <a:p>
            <a:pPr algn="just" eaLnBrk="1" hangingPunct="1"/>
            <a:r>
              <a:rPr lang="zh-CN" altLang="en-US" dirty="0" smtClean="0">
                <a:latin typeface="Times New Roman" panose="02020603050405020304" pitchFamily="18" charset="0"/>
                <a:cs typeface="Times New Roman" panose="02020603050405020304" pitchFamily="18" charset="0"/>
              </a:rPr>
              <a:t>使用库函数时在程序的开头用</a:t>
            </a:r>
            <a:r>
              <a:rPr lang="en-US" altLang="zh-CN" dirty="0" smtClean="0">
                <a:solidFill>
                  <a:srgbClr val="FF0000"/>
                </a:solidFill>
                <a:latin typeface="Times New Roman" panose="02020603050405020304" pitchFamily="18" charset="0"/>
                <a:cs typeface="Times New Roman" panose="02020603050405020304" pitchFamily="18" charset="0"/>
              </a:rPr>
              <a:t>#include &lt;*.h&gt;</a:t>
            </a:r>
            <a:r>
              <a:rPr lang="zh-CN" altLang="en-US" dirty="0" smtClean="0">
                <a:latin typeface="Times New Roman" panose="02020603050405020304" pitchFamily="18" charset="0"/>
                <a:cs typeface="Times New Roman" panose="02020603050405020304" pitchFamily="18" charset="0"/>
              </a:rPr>
              <a:t>或</a:t>
            </a:r>
            <a:r>
              <a:rPr lang="en-US" altLang="zh-CN" dirty="0" smtClean="0">
                <a:solidFill>
                  <a:srgbClr val="FF0000"/>
                </a:solidFill>
                <a:latin typeface="Times New Roman" panose="02020603050405020304" pitchFamily="18" charset="0"/>
                <a:cs typeface="Times New Roman" panose="02020603050405020304" pitchFamily="18" charset="0"/>
              </a:rPr>
              <a:t>#include "*.h"</a:t>
            </a:r>
            <a:r>
              <a:rPr lang="zh-CN" altLang="en-US" dirty="0" smtClean="0">
                <a:latin typeface="Times New Roman" panose="02020603050405020304" pitchFamily="18" charset="0"/>
                <a:cs typeface="Times New Roman" panose="02020603050405020304" pitchFamily="18" charset="0"/>
              </a:rPr>
              <a:t>语句将该头文件包含进来。</a:t>
            </a:r>
          </a:p>
        </p:txBody>
      </p:sp>
    </p:spTree>
    <p:extLst>
      <p:ext uri="{BB962C8B-B14F-4D97-AF65-F5344CB8AC3E}">
        <p14:creationId xmlns:p14="http://schemas.microsoft.com/office/powerpoint/2010/main" val="458033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4627DAB-9EC7-4436-86D5-E431D5D11A5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24B3CC4-58D5-4A2A-AD50-8798905CF6BE}" type="slidenum">
              <a:rPr lang="zh-CN" altLang="en-US"/>
              <a:pPr/>
              <a:t>18</a:t>
            </a:fld>
            <a:r>
              <a:rPr lang="en-US" altLang="zh-CN"/>
              <a:t>/23</a:t>
            </a:r>
          </a:p>
        </p:txBody>
      </p:sp>
      <p:sp>
        <p:nvSpPr>
          <p:cNvPr id="6398978" name="Rectangle 2" descr="白色大理石"/>
          <p:cNvSpPr>
            <a:spLocks noGrp="1" noChangeArrowheads="1"/>
          </p:cNvSpPr>
          <p:nvPr>
            <p:ph type="title" idx="4294967295"/>
          </p:nvPr>
        </p:nvSpPr>
        <p:spPr>
          <a:xfrm>
            <a:off x="457200" y="152400"/>
            <a:ext cx="8534400" cy="609600"/>
          </a:xfrm>
        </p:spPr>
        <p:txBody>
          <a:bodyPr/>
          <a:lstStyle/>
          <a:p>
            <a:r>
              <a:rPr lang="en-US" altLang="zh-CN" sz="3200" b="0" dirty="0" smtClean="0">
                <a:solidFill>
                  <a:schemeClr val="accent2"/>
                </a:solidFill>
                <a:latin typeface="Times New Roman" panose="02020603050405020304" pitchFamily="18" charset="0"/>
                <a:ea typeface="黑体" pitchFamily="49" charset="-122"/>
                <a:cs typeface="Times New Roman" panose="02020603050405020304" pitchFamily="18" charset="0"/>
              </a:rPr>
              <a:t>C</a:t>
            </a:r>
            <a:r>
              <a:rPr lang="zh-CN" altLang="en-US" sz="3200" b="0" dirty="0" smtClean="0">
                <a:solidFill>
                  <a:schemeClr val="accent2"/>
                </a:solidFill>
                <a:latin typeface="Times New Roman" panose="02020603050405020304" pitchFamily="18" charset="0"/>
                <a:ea typeface="黑体" pitchFamily="49" charset="-122"/>
                <a:cs typeface="Times New Roman" panose="02020603050405020304" pitchFamily="18" charset="0"/>
              </a:rPr>
              <a:t>语言的常用库函数</a:t>
            </a:r>
          </a:p>
        </p:txBody>
      </p:sp>
      <p:graphicFrame>
        <p:nvGraphicFramePr>
          <p:cNvPr id="7" name="表格 6"/>
          <p:cNvGraphicFramePr>
            <a:graphicFrameLocks noGrp="1"/>
          </p:cNvGraphicFramePr>
          <p:nvPr>
            <p:extLst/>
          </p:nvPr>
        </p:nvGraphicFramePr>
        <p:xfrm>
          <a:off x="0" y="752936"/>
          <a:ext cx="9143999" cy="6035040"/>
        </p:xfrm>
        <a:graphic>
          <a:graphicData uri="http://schemas.openxmlformats.org/drawingml/2006/table">
            <a:tbl>
              <a:tblPr firstRow="1" firstCol="1" bandRow="1">
                <a:tableStyleId>{5C22544A-7EE6-4342-B048-85BDC9FD1C3A}</a:tableStyleId>
              </a:tblPr>
              <a:tblGrid>
                <a:gridCol w="2826349">
                  <a:extLst>
                    <a:ext uri="{9D8B030D-6E8A-4147-A177-3AD203B41FA5}">
                      <a16:colId xmlns:a16="http://schemas.microsoft.com/office/drawing/2014/main" val="20000"/>
                    </a:ext>
                  </a:extLst>
                </a:gridCol>
                <a:gridCol w="6317650">
                  <a:extLst>
                    <a:ext uri="{9D8B030D-6E8A-4147-A177-3AD203B41FA5}">
                      <a16:colId xmlns:a16="http://schemas.microsoft.com/office/drawing/2014/main" val="20001"/>
                    </a:ext>
                  </a:extLst>
                </a:gridCol>
              </a:tblGrid>
              <a:tr h="255216">
                <a:tc>
                  <a:txBody>
                    <a:bodyPr/>
                    <a:lstStyle/>
                    <a:p>
                      <a:pPr algn="ctr">
                        <a:spcAft>
                          <a:spcPts val="0"/>
                        </a:spcAft>
                      </a:pPr>
                      <a:r>
                        <a:rPr lang="zh-CN" sz="1800" kern="100" dirty="0">
                          <a:solidFill>
                            <a:srgbClr val="0000FF"/>
                          </a:solidFill>
                          <a:effectLst/>
                          <a:latin typeface="黑体" panose="02010609060101010101" pitchFamily="49" charset="-122"/>
                          <a:ea typeface="黑体" panose="02010609060101010101" pitchFamily="49" charset="-122"/>
                        </a:rPr>
                        <a:t>库文件名</a:t>
                      </a:r>
                      <a:endParaRPr lang="zh-CN" sz="1800" kern="100" dirty="0">
                        <a:solidFill>
                          <a:srgbClr val="0000FF"/>
                        </a:solidFill>
                        <a:effectLst/>
                        <a:latin typeface="黑体" panose="02010609060101010101" pitchFamily="49" charset="-122"/>
                        <a:ea typeface="黑体" panose="02010609060101010101" pitchFamily="49" charset="-122"/>
                        <a:cs typeface="Times New Roman"/>
                      </a:endParaRPr>
                    </a:p>
                  </a:txBody>
                  <a:tcPr marL="49468" marR="49468" marT="0" marB="0"/>
                </a:tc>
                <a:tc>
                  <a:txBody>
                    <a:bodyPr/>
                    <a:lstStyle/>
                    <a:p>
                      <a:pPr algn="ctr">
                        <a:spcAft>
                          <a:spcPts val="0"/>
                        </a:spcAft>
                      </a:pPr>
                      <a:r>
                        <a:rPr lang="zh-CN" sz="1800" kern="100" dirty="0">
                          <a:solidFill>
                            <a:srgbClr val="0000FF"/>
                          </a:solidFill>
                          <a:effectLst/>
                          <a:latin typeface="黑体" panose="02010609060101010101" pitchFamily="49" charset="-122"/>
                          <a:ea typeface="黑体" panose="02010609060101010101" pitchFamily="49" charset="-122"/>
                        </a:rPr>
                        <a:t>主要函数</a:t>
                      </a:r>
                      <a:endParaRPr lang="zh-CN" sz="1800" kern="100" dirty="0">
                        <a:solidFill>
                          <a:srgbClr val="0000FF"/>
                        </a:solidFill>
                        <a:effectLst/>
                        <a:latin typeface="黑体" panose="02010609060101010101" pitchFamily="49" charset="-122"/>
                        <a:ea typeface="黑体" panose="02010609060101010101" pitchFamily="49" charset="-122"/>
                        <a:cs typeface="Times New Roman"/>
                      </a:endParaRPr>
                    </a:p>
                  </a:txBody>
                  <a:tcPr marL="49468" marR="49468" marT="0" marB="0"/>
                </a:tc>
                <a:extLst>
                  <a:ext uri="{0D108BD9-81ED-4DB2-BD59-A6C34878D82A}">
                    <a16:rowId xmlns:a16="http://schemas.microsoft.com/office/drawing/2014/main" val="10000"/>
                  </a:ext>
                </a:extLst>
              </a:tr>
              <a:tr h="968920">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分类函数</a:t>
                      </a:r>
                      <a:r>
                        <a:rPr lang="en-US" sz="1800" kern="100" dirty="0" err="1">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ctype.h</a:t>
                      </a:r>
                      <a:endPar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9468" marR="49468" marT="0" marB="0"/>
                </a:tc>
                <a:tc>
                  <a:txBody>
                    <a:bodyPr/>
                    <a:lstStyle/>
                    <a:p>
                      <a:pPr>
                        <a:spcAft>
                          <a:spcPts val="0"/>
                        </a:spcAft>
                      </a:pPr>
                      <a:r>
                        <a:rPr lang="en-US" sz="1800" kern="100" dirty="0" err="1">
                          <a:effectLst/>
                        </a:rPr>
                        <a:t>isalpha</a:t>
                      </a:r>
                      <a:r>
                        <a:rPr lang="en-US" sz="1800" kern="100" dirty="0">
                          <a:effectLst/>
                        </a:rPr>
                        <a:t>() </a:t>
                      </a:r>
                      <a:r>
                        <a:rPr lang="zh-CN" sz="1800" kern="100" dirty="0">
                          <a:effectLst/>
                        </a:rPr>
                        <a:t>判断字符是否为字母或数字</a:t>
                      </a:r>
                    </a:p>
                    <a:p>
                      <a:pPr>
                        <a:spcAft>
                          <a:spcPts val="0"/>
                        </a:spcAft>
                      </a:pPr>
                      <a:r>
                        <a:rPr lang="en-US" sz="1800" kern="100" dirty="0" err="1">
                          <a:effectLst/>
                        </a:rPr>
                        <a:t>isascii</a:t>
                      </a:r>
                      <a:r>
                        <a:rPr lang="en-US" sz="1800" kern="100" dirty="0">
                          <a:effectLst/>
                        </a:rPr>
                        <a:t>() </a:t>
                      </a:r>
                      <a:r>
                        <a:rPr lang="zh-CN" sz="1800" kern="100" dirty="0">
                          <a:effectLst/>
                        </a:rPr>
                        <a:t>判断字符</a:t>
                      </a:r>
                      <a:r>
                        <a:rPr lang="en-US" sz="1800" kern="100" dirty="0">
                          <a:effectLst/>
                        </a:rPr>
                        <a:t>ASCII</a:t>
                      </a:r>
                      <a:r>
                        <a:rPr lang="zh-CN" sz="1800" kern="100" dirty="0">
                          <a:effectLst/>
                        </a:rPr>
                        <a:t>码是不是否属于</a:t>
                      </a:r>
                      <a:r>
                        <a:rPr lang="en-US" sz="1800" kern="100" dirty="0">
                          <a:effectLst/>
                        </a:rPr>
                        <a:t>[0,127]</a:t>
                      </a:r>
                      <a:endParaRPr lang="zh-CN" sz="1800" kern="100" dirty="0">
                        <a:effectLst/>
                      </a:endParaRPr>
                    </a:p>
                    <a:p>
                      <a:pPr>
                        <a:spcAft>
                          <a:spcPts val="0"/>
                        </a:spcAft>
                      </a:pPr>
                      <a:r>
                        <a:rPr lang="en-US" sz="1800" kern="100" dirty="0" err="1">
                          <a:effectLst/>
                        </a:rPr>
                        <a:t>isprint</a:t>
                      </a:r>
                      <a:r>
                        <a:rPr lang="en-US" sz="1800" kern="100" dirty="0">
                          <a:effectLst/>
                        </a:rPr>
                        <a:t>() </a:t>
                      </a:r>
                      <a:r>
                        <a:rPr lang="zh-CN" sz="1800" kern="100" dirty="0">
                          <a:effectLst/>
                        </a:rPr>
                        <a:t>判断字符是否为可打印字符</a:t>
                      </a:r>
                    </a:p>
                    <a:p>
                      <a:pPr>
                        <a:spcAft>
                          <a:spcPts val="0"/>
                        </a:spcAft>
                      </a:pPr>
                      <a:r>
                        <a:rPr lang="en-US" sz="1800" kern="100" dirty="0" err="1">
                          <a:effectLst/>
                        </a:rPr>
                        <a:t>isspace</a:t>
                      </a:r>
                      <a:r>
                        <a:rPr lang="en-US" sz="1800" kern="100" dirty="0">
                          <a:effectLst/>
                        </a:rPr>
                        <a:t>() </a:t>
                      </a:r>
                      <a:r>
                        <a:rPr lang="zh-CN" sz="1800" kern="100" dirty="0">
                          <a:effectLst/>
                        </a:rPr>
                        <a:t>判断字符是否为空白字符</a:t>
                      </a:r>
                      <a:r>
                        <a:rPr lang="en-US" sz="1800" kern="100" dirty="0">
                          <a:effectLst/>
                        </a:rPr>
                        <a:t>(</a:t>
                      </a:r>
                      <a:r>
                        <a:rPr lang="zh-CN" sz="1800" kern="100" dirty="0">
                          <a:effectLst/>
                        </a:rPr>
                        <a:t>空格、</a:t>
                      </a:r>
                      <a:r>
                        <a:rPr lang="en-US" sz="1800" kern="100" dirty="0">
                          <a:effectLst/>
                        </a:rPr>
                        <a:t>TAB</a:t>
                      </a:r>
                      <a:r>
                        <a:rPr lang="zh-CN" sz="1800" kern="100" dirty="0">
                          <a:effectLst/>
                        </a:rPr>
                        <a:t>、回车</a:t>
                      </a:r>
                      <a:r>
                        <a:rPr lang="en-US" sz="1800" kern="100" dirty="0">
                          <a:effectLst/>
                        </a:rPr>
                        <a:t>)</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01"/>
                  </a:ext>
                </a:extLst>
              </a:tr>
              <a:tr h="785508">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目录函数</a:t>
                      </a:r>
                      <a:r>
                        <a:rPr lang="en-US" sz="1800" kern="100" dirty="0" err="1">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dir.h</a:t>
                      </a:r>
                      <a:endPar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9468" marR="49468" marT="0" marB="0"/>
                </a:tc>
                <a:tc>
                  <a:txBody>
                    <a:bodyPr/>
                    <a:lstStyle/>
                    <a:p>
                      <a:pPr>
                        <a:spcAft>
                          <a:spcPts val="0"/>
                        </a:spcAft>
                      </a:pPr>
                      <a:r>
                        <a:rPr lang="en-US" sz="1800" kern="100" dirty="0" err="1">
                          <a:effectLst/>
                        </a:rPr>
                        <a:t>chdir</a:t>
                      </a:r>
                      <a:r>
                        <a:rPr lang="en-US" sz="1800" kern="100" dirty="0">
                          <a:effectLst/>
                        </a:rPr>
                        <a:t>() </a:t>
                      </a:r>
                      <a:r>
                        <a:rPr lang="zh-CN" sz="1800" kern="100" dirty="0">
                          <a:effectLst/>
                        </a:rPr>
                        <a:t>改变当前工作目录</a:t>
                      </a:r>
                    </a:p>
                    <a:p>
                      <a:pPr>
                        <a:spcAft>
                          <a:spcPts val="0"/>
                        </a:spcAft>
                      </a:pPr>
                      <a:r>
                        <a:rPr lang="en-US" sz="1800" kern="100" dirty="0" err="1">
                          <a:effectLst/>
                        </a:rPr>
                        <a:t>mkdir</a:t>
                      </a:r>
                      <a:r>
                        <a:rPr lang="en-US" sz="1800" kern="100" dirty="0">
                          <a:effectLst/>
                        </a:rPr>
                        <a:t>() </a:t>
                      </a:r>
                      <a:r>
                        <a:rPr lang="zh-CN" sz="1800" kern="100" dirty="0">
                          <a:effectLst/>
                        </a:rPr>
                        <a:t>创建目录</a:t>
                      </a:r>
                    </a:p>
                    <a:p>
                      <a:pPr>
                        <a:spcAft>
                          <a:spcPts val="0"/>
                        </a:spcAft>
                      </a:pPr>
                      <a:r>
                        <a:rPr lang="en-US" sz="1800" kern="100" dirty="0" err="1">
                          <a:effectLst/>
                        </a:rPr>
                        <a:t>rmdir</a:t>
                      </a:r>
                      <a:r>
                        <a:rPr lang="en-US" sz="1800" kern="100" dirty="0">
                          <a:effectLst/>
                        </a:rPr>
                        <a:t>() </a:t>
                      </a:r>
                      <a:r>
                        <a:rPr lang="zh-CN" sz="1800" kern="100" dirty="0">
                          <a:effectLst/>
                        </a:rPr>
                        <a:t>删除目录</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02"/>
                  </a:ext>
                </a:extLst>
              </a:tr>
              <a:tr h="515932">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转换函数</a:t>
                      </a:r>
                      <a:r>
                        <a:rPr lang="en-US" sz="1800" kern="100" dirty="0" err="1">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stdlib.h</a:t>
                      </a:r>
                      <a:endPar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9468" marR="49468" marT="0" marB="0"/>
                </a:tc>
                <a:tc>
                  <a:txBody>
                    <a:bodyPr/>
                    <a:lstStyle/>
                    <a:p>
                      <a:pPr>
                        <a:spcAft>
                          <a:spcPts val="0"/>
                        </a:spcAft>
                      </a:pPr>
                      <a:r>
                        <a:rPr lang="en-US" sz="1800" kern="100" dirty="0" err="1">
                          <a:effectLst/>
                        </a:rPr>
                        <a:t>atoi</a:t>
                      </a:r>
                      <a:r>
                        <a:rPr lang="en-US" sz="1800" kern="100" dirty="0">
                          <a:effectLst/>
                        </a:rPr>
                        <a:t>(),</a:t>
                      </a:r>
                      <a:r>
                        <a:rPr lang="en-US" sz="1800" kern="100" dirty="0" err="1">
                          <a:effectLst/>
                        </a:rPr>
                        <a:t>atof</a:t>
                      </a:r>
                      <a:r>
                        <a:rPr lang="en-US" sz="1800" kern="100" dirty="0">
                          <a:effectLst/>
                        </a:rPr>
                        <a:t>(),</a:t>
                      </a:r>
                      <a:r>
                        <a:rPr lang="en-US" sz="1800" kern="100" dirty="0" err="1">
                          <a:effectLst/>
                        </a:rPr>
                        <a:t>atol</a:t>
                      </a:r>
                      <a:r>
                        <a:rPr lang="en-US" sz="1800" kern="100" dirty="0">
                          <a:effectLst/>
                        </a:rPr>
                        <a:t>() </a:t>
                      </a:r>
                      <a:r>
                        <a:rPr lang="zh-CN" sz="1800" kern="100" dirty="0">
                          <a:effectLst/>
                        </a:rPr>
                        <a:t>字符串转换成</a:t>
                      </a:r>
                      <a:r>
                        <a:rPr lang="en-US" sz="1800" kern="100" dirty="0" err="1">
                          <a:effectLst/>
                        </a:rPr>
                        <a:t>int,double,long</a:t>
                      </a:r>
                      <a:endParaRPr lang="zh-CN" sz="1800" kern="100" dirty="0">
                        <a:effectLst/>
                      </a:endParaRPr>
                    </a:p>
                    <a:p>
                      <a:pPr>
                        <a:spcAft>
                          <a:spcPts val="0"/>
                        </a:spcAft>
                      </a:pPr>
                      <a:r>
                        <a:rPr lang="en-US" sz="1800" kern="100" dirty="0" err="1">
                          <a:effectLst/>
                        </a:rPr>
                        <a:t>itoa</a:t>
                      </a:r>
                      <a:r>
                        <a:rPr lang="en-US" sz="1800" kern="100" dirty="0">
                          <a:effectLst/>
                        </a:rPr>
                        <a:t>(),</a:t>
                      </a:r>
                      <a:r>
                        <a:rPr lang="en-US" sz="1800" kern="100" dirty="0" err="1">
                          <a:effectLst/>
                        </a:rPr>
                        <a:t>ecvt</a:t>
                      </a:r>
                      <a:r>
                        <a:rPr lang="en-US" sz="1800" kern="100" dirty="0">
                          <a:effectLst/>
                        </a:rPr>
                        <a:t>(),</a:t>
                      </a:r>
                      <a:r>
                        <a:rPr lang="en-US" sz="1800" kern="100" dirty="0" err="1">
                          <a:effectLst/>
                        </a:rPr>
                        <a:t>ltoa</a:t>
                      </a:r>
                      <a:r>
                        <a:rPr lang="en-US" sz="1800" kern="100" dirty="0">
                          <a:effectLst/>
                        </a:rPr>
                        <a:t>() </a:t>
                      </a:r>
                      <a:r>
                        <a:rPr lang="zh-CN" sz="1800" kern="100" dirty="0">
                          <a:effectLst/>
                        </a:rPr>
                        <a:t>整型、实型转换成字符串</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03"/>
                  </a:ext>
                </a:extLst>
              </a:tr>
              <a:tr h="255216">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输入输出函数</a:t>
                      </a:r>
                      <a:r>
                        <a:rPr lang="en-US" sz="1800" kern="100" dirty="0" err="1">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stdio.h</a:t>
                      </a:r>
                      <a:endPar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9468" marR="49468" marT="0" marB="0"/>
                </a:tc>
                <a:tc>
                  <a:txBody>
                    <a:bodyPr/>
                    <a:lstStyle/>
                    <a:p>
                      <a:pPr>
                        <a:spcAft>
                          <a:spcPts val="0"/>
                        </a:spcAft>
                      </a:pPr>
                      <a:r>
                        <a:rPr lang="en-US" sz="1800" kern="100" dirty="0" err="1">
                          <a:effectLst/>
                        </a:rPr>
                        <a:t>scanf</a:t>
                      </a:r>
                      <a:r>
                        <a:rPr lang="en-US" sz="1800" kern="100" dirty="0">
                          <a:effectLst/>
                        </a:rPr>
                        <a:t>(),</a:t>
                      </a:r>
                      <a:r>
                        <a:rPr lang="en-US" sz="1800" kern="100" dirty="0" err="1">
                          <a:effectLst/>
                        </a:rPr>
                        <a:t>printf</a:t>
                      </a:r>
                      <a:r>
                        <a:rPr lang="en-US" sz="1800" kern="100" dirty="0">
                          <a:effectLst/>
                        </a:rPr>
                        <a:t>(),gets(),puts()</a:t>
                      </a:r>
                      <a:r>
                        <a:rPr lang="zh-CN" sz="1800" kern="100" dirty="0">
                          <a:effectLst/>
                        </a:rPr>
                        <a:t>等</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04"/>
                  </a:ext>
                </a:extLst>
              </a:tr>
              <a:tr h="105664">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字符串操作函数</a:t>
                      </a:r>
                      <a:r>
                        <a:rPr lang="en-US"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 </a:t>
                      </a:r>
                      <a:r>
                        <a:rPr lang="en-US" sz="1800" kern="100" dirty="0" err="1">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string.h</a:t>
                      </a:r>
                      <a:endPar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9468" marR="49468" marT="0" marB="0"/>
                </a:tc>
                <a:tc>
                  <a:txBody>
                    <a:bodyPr/>
                    <a:lstStyle/>
                    <a:p>
                      <a:pPr>
                        <a:spcAft>
                          <a:spcPts val="0"/>
                        </a:spcAft>
                      </a:pPr>
                      <a:r>
                        <a:rPr lang="en-US" sz="1800" kern="100" dirty="0" err="1">
                          <a:effectLst/>
                        </a:rPr>
                        <a:t>strcpy</a:t>
                      </a:r>
                      <a:r>
                        <a:rPr lang="en-US" sz="1800" kern="100" dirty="0">
                          <a:effectLst/>
                        </a:rPr>
                        <a:t>(),</a:t>
                      </a:r>
                      <a:r>
                        <a:rPr lang="en-US" sz="1800" kern="100" dirty="0" err="1">
                          <a:effectLst/>
                        </a:rPr>
                        <a:t>strcat</a:t>
                      </a:r>
                      <a:r>
                        <a:rPr lang="en-US" sz="1800" kern="100" dirty="0">
                          <a:effectLst/>
                        </a:rPr>
                        <a:t>(),</a:t>
                      </a:r>
                      <a:r>
                        <a:rPr lang="en-US" sz="1800" kern="100" dirty="0" err="1">
                          <a:effectLst/>
                        </a:rPr>
                        <a:t>strcmp</a:t>
                      </a:r>
                      <a:r>
                        <a:rPr lang="en-US" sz="1800" kern="100" dirty="0">
                          <a:effectLst/>
                        </a:rPr>
                        <a:t>()</a:t>
                      </a:r>
                      <a:r>
                        <a:rPr lang="zh-CN" sz="1800" kern="100" dirty="0">
                          <a:effectLst/>
                        </a:rPr>
                        <a:t>等</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05"/>
                  </a:ext>
                </a:extLst>
              </a:tr>
              <a:tr h="255216">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数学函数</a:t>
                      </a:r>
                      <a:r>
                        <a:rPr lang="en-US"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  </a:t>
                      </a:r>
                      <a:r>
                        <a:rPr lang="en-US" sz="1800" kern="100" dirty="0" err="1">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math.h</a:t>
                      </a:r>
                      <a:endPar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9468" marR="49468" marT="0" marB="0"/>
                </a:tc>
                <a:tc>
                  <a:txBody>
                    <a:bodyPr/>
                    <a:lstStyle/>
                    <a:p>
                      <a:pPr>
                        <a:spcAft>
                          <a:spcPts val="0"/>
                        </a:spcAft>
                      </a:pPr>
                      <a:r>
                        <a:rPr lang="en-US" sz="1800" kern="100" dirty="0">
                          <a:effectLst/>
                        </a:rPr>
                        <a:t>abs(),</a:t>
                      </a:r>
                      <a:r>
                        <a:rPr lang="en-US" sz="1800" kern="100" dirty="0" err="1">
                          <a:effectLst/>
                        </a:rPr>
                        <a:t>fabs</a:t>
                      </a:r>
                      <a:r>
                        <a:rPr lang="en-US" sz="1800" kern="100" dirty="0">
                          <a:effectLst/>
                        </a:rPr>
                        <a:t>(),sin(),</a:t>
                      </a:r>
                      <a:r>
                        <a:rPr lang="en-US" sz="1800" kern="100" dirty="0" err="1">
                          <a:effectLst/>
                        </a:rPr>
                        <a:t>asin</a:t>
                      </a:r>
                      <a:r>
                        <a:rPr lang="en-US" sz="1800" kern="100" dirty="0">
                          <a:effectLst/>
                        </a:rPr>
                        <a:t>()</a:t>
                      </a:r>
                      <a:r>
                        <a:rPr lang="zh-CN" sz="1800" kern="100" dirty="0">
                          <a:effectLst/>
                        </a:rPr>
                        <a:t>等</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06"/>
                  </a:ext>
                </a:extLst>
              </a:tr>
              <a:tr h="515932">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内存分配函数 </a:t>
                      </a:r>
                    </a:p>
                    <a:p>
                      <a:pPr>
                        <a:spcAft>
                          <a:spcPts val="0"/>
                        </a:spcAft>
                      </a:pPr>
                      <a:r>
                        <a:rPr lang="en-US" sz="1800" kern="100" dirty="0" err="1">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stdlib.h,alloc.h</a:t>
                      </a:r>
                      <a:endPar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9468" marR="49468" marT="0" marB="0"/>
                </a:tc>
                <a:tc>
                  <a:txBody>
                    <a:bodyPr/>
                    <a:lstStyle/>
                    <a:p>
                      <a:pPr>
                        <a:spcAft>
                          <a:spcPts val="0"/>
                        </a:spcAft>
                      </a:pPr>
                      <a:r>
                        <a:rPr lang="en-US" sz="1800" kern="100" dirty="0" err="1">
                          <a:effectLst/>
                        </a:rPr>
                        <a:t>calloc</a:t>
                      </a:r>
                      <a:r>
                        <a:rPr lang="en-US" sz="1800" kern="100" dirty="0">
                          <a:effectLst/>
                        </a:rPr>
                        <a:t>() </a:t>
                      </a:r>
                      <a:r>
                        <a:rPr lang="zh-CN" sz="1800" kern="100" dirty="0">
                          <a:effectLst/>
                        </a:rPr>
                        <a:t>分配内存块函数</a:t>
                      </a:r>
                    </a:p>
                    <a:p>
                      <a:pPr>
                        <a:spcAft>
                          <a:spcPts val="0"/>
                        </a:spcAft>
                      </a:pPr>
                      <a:r>
                        <a:rPr lang="en-US" sz="1800" kern="100" dirty="0">
                          <a:effectLst/>
                        </a:rPr>
                        <a:t>free()</a:t>
                      </a:r>
                      <a:r>
                        <a:rPr lang="zh-CN" sz="1800" kern="100" dirty="0">
                          <a:effectLst/>
                        </a:rPr>
                        <a:t>释放已分配内存块</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07"/>
                  </a:ext>
                </a:extLst>
              </a:tr>
              <a:tr h="785508">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进程控制函数 </a:t>
                      </a:r>
                    </a:p>
                    <a:p>
                      <a:pPr>
                        <a:spcAft>
                          <a:spcPts val="0"/>
                        </a:spcAft>
                      </a:pPr>
                      <a:r>
                        <a:rPr lang="en-US" sz="1800" kern="100" dirty="0" err="1">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stdlib.h,process.h</a:t>
                      </a:r>
                      <a:endPar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9468" marR="49468" marT="0" marB="0"/>
                </a:tc>
                <a:tc>
                  <a:txBody>
                    <a:bodyPr/>
                    <a:lstStyle/>
                    <a:p>
                      <a:pPr>
                        <a:spcAft>
                          <a:spcPts val="0"/>
                        </a:spcAft>
                      </a:pPr>
                      <a:r>
                        <a:rPr lang="en-US" sz="1800" kern="100" dirty="0">
                          <a:effectLst/>
                        </a:rPr>
                        <a:t>exit()</a:t>
                      </a:r>
                      <a:r>
                        <a:rPr lang="zh-CN" sz="1800" kern="100" dirty="0">
                          <a:effectLst/>
                        </a:rPr>
                        <a:t>终止程序</a:t>
                      </a:r>
                    </a:p>
                    <a:p>
                      <a:pPr>
                        <a:spcAft>
                          <a:spcPts val="0"/>
                        </a:spcAft>
                      </a:pPr>
                      <a:r>
                        <a:rPr lang="en-US" sz="1800" kern="100" dirty="0">
                          <a:effectLst/>
                        </a:rPr>
                        <a:t>system()</a:t>
                      </a:r>
                      <a:r>
                        <a:rPr lang="zh-CN" sz="1800" kern="100" dirty="0">
                          <a:effectLst/>
                        </a:rPr>
                        <a:t>发出一个</a:t>
                      </a:r>
                      <a:r>
                        <a:rPr lang="en-US" sz="1800" kern="100" dirty="0">
                          <a:effectLst/>
                        </a:rPr>
                        <a:t>DOS</a:t>
                      </a:r>
                      <a:r>
                        <a:rPr lang="zh-CN" sz="1800" kern="100" dirty="0">
                          <a:effectLst/>
                        </a:rPr>
                        <a:t>命令行命令</a:t>
                      </a:r>
                    </a:p>
                    <a:p>
                      <a:pPr>
                        <a:spcAft>
                          <a:spcPts val="0"/>
                        </a:spcAft>
                      </a:pPr>
                      <a:r>
                        <a:rPr lang="en-US" sz="1800" kern="100" dirty="0" err="1">
                          <a:effectLst/>
                        </a:rPr>
                        <a:t>execl</a:t>
                      </a:r>
                      <a:r>
                        <a:rPr lang="en-US" sz="1800" kern="100" dirty="0">
                          <a:effectLst/>
                        </a:rPr>
                        <a:t>() </a:t>
                      </a:r>
                      <a:r>
                        <a:rPr lang="zh-CN" sz="1800" kern="100" dirty="0">
                          <a:effectLst/>
                        </a:rPr>
                        <a:t>装入并运行其它程序</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08"/>
                  </a:ext>
                </a:extLst>
              </a:tr>
              <a:tr h="515932">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时间和日期函数</a:t>
                      </a:r>
                      <a:r>
                        <a:rPr lang="en-US"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 </a:t>
                      </a:r>
                      <a:r>
                        <a:rPr lang="en-US" sz="1800" kern="100" dirty="0" err="1">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time.h</a:t>
                      </a:r>
                      <a:endPar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9468" marR="49468" marT="0" marB="0"/>
                </a:tc>
                <a:tc>
                  <a:txBody>
                    <a:bodyPr/>
                    <a:lstStyle/>
                    <a:p>
                      <a:pPr>
                        <a:spcAft>
                          <a:spcPts val="0"/>
                        </a:spcAft>
                      </a:pPr>
                      <a:r>
                        <a:rPr lang="en-US" sz="1800" kern="100" dirty="0">
                          <a:effectLst/>
                        </a:rPr>
                        <a:t>time()   </a:t>
                      </a:r>
                      <a:r>
                        <a:rPr lang="zh-CN" sz="1800" kern="100" dirty="0">
                          <a:effectLst/>
                        </a:rPr>
                        <a:t>取系统时间</a:t>
                      </a:r>
                      <a:r>
                        <a:rPr lang="en-US" sz="1800" kern="100" dirty="0">
                          <a:effectLst/>
                        </a:rPr>
                        <a:t>(</a:t>
                      </a:r>
                      <a:r>
                        <a:rPr lang="zh-CN" sz="1800" kern="100" dirty="0">
                          <a:effectLst/>
                        </a:rPr>
                        <a:t>请查阅详细用法</a:t>
                      </a:r>
                      <a:r>
                        <a:rPr lang="en-US" sz="1800" kern="100" dirty="0">
                          <a:effectLst/>
                        </a:rPr>
                        <a:t>)</a:t>
                      </a:r>
                      <a:endParaRPr lang="zh-CN" sz="1800" kern="100" dirty="0">
                        <a:effectLst/>
                      </a:endParaRPr>
                    </a:p>
                    <a:p>
                      <a:pPr>
                        <a:spcAft>
                          <a:spcPts val="0"/>
                        </a:spcAft>
                      </a:pPr>
                      <a:r>
                        <a:rPr lang="en-US" sz="1800" kern="100" dirty="0" err="1">
                          <a:effectLst/>
                        </a:rPr>
                        <a:t>stime</a:t>
                      </a:r>
                      <a:r>
                        <a:rPr lang="en-US" sz="1800" kern="100" dirty="0">
                          <a:effectLst/>
                        </a:rPr>
                        <a:t>()  </a:t>
                      </a:r>
                      <a:r>
                        <a:rPr lang="zh-CN" sz="1800" kern="100" dirty="0">
                          <a:effectLst/>
                        </a:rPr>
                        <a:t>设置系统时间</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09"/>
                  </a:ext>
                </a:extLst>
              </a:tr>
              <a:tr h="515932">
                <a:tc>
                  <a:txBody>
                    <a:bodyPr/>
                    <a:lstStyle/>
                    <a:p>
                      <a:pPr>
                        <a:spcAft>
                          <a:spcPts val="0"/>
                        </a:spcAft>
                      </a:pPr>
                      <a:r>
                        <a:rPr lang="zh-CN" sz="18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其它函数</a:t>
                      </a:r>
                    </a:p>
                  </a:txBody>
                  <a:tcPr marL="49468" marR="49468" marT="0" marB="0"/>
                </a:tc>
                <a:tc>
                  <a:txBody>
                    <a:bodyPr/>
                    <a:lstStyle/>
                    <a:p>
                      <a:pPr>
                        <a:spcAft>
                          <a:spcPts val="0"/>
                        </a:spcAft>
                      </a:pPr>
                      <a:r>
                        <a:rPr lang="en-US" sz="1800" kern="100" dirty="0">
                          <a:effectLst/>
                        </a:rPr>
                        <a:t>sleep(n)  </a:t>
                      </a:r>
                      <a:r>
                        <a:rPr lang="en-US" sz="1800" kern="100" dirty="0" err="1">
                          <a:effectLst/>
                        </a:rPr>
                        <a:t>gcc</a:t>
                      </a:r>
                      <a:r>
                        <a:rPr lang="zh-CN" sz="1800" kern="100" dirty="0">
                          <a:effectLst/>
                        </a:rPr>
                        <a:t>内核表示程序延时</a:t>
                      </a:r>
                      <a:r>
                        <a:rPr lang="en-US" sz="1800" kern="100" dirty="0">
                          <a:effectLst/>
                        </a:rPr>
                        <a:t>n</a:t>
                      </a:r>
                      <a:r>
                        <a:rPr lang="zh-CN" sz="1800" kern="100" dirty="0">
                          <a:effectLst/>
                        </a:rPr>
                        <a:t>秒</a:t>
                      </a:r>
                    </a:p>
                    <a:p>
                      <a:pPr>
                        <a:spcAft>
                          <a:spcPts val="0"/>
                        </a:spcAft>
                      </a:pPr>
                      <a:r>
                        <a:rPr lang="en-US" sz="1800" kern="100" dirty="0">
                          <a:effectLst/>
                        </a:rPr>
                        <a:t>Sleep(n)  VC</a:t>
                      </a:r>
                      <a:r>
                        <a:rPr lang="zh-CN" sz="1800" kern="100" dirty="0">
                          <a:effectLst/>
                        </a:rPr>
                        <a:t>中表示程序延时</a:t>
                      </a:r>
                      <a:r>
                        <a:rPr lang="en-US" sz="1800" kern="100" dirty="0">
                          <a:effectLst/>
                        </a:rPr>
                        <a:t>n</a:t>
                      </a:r>
                      <a:r>
                        <a:rPr lang="zh-CN" sz="1800" kern="100" dirty="0">
                          <a:effectLst/>
                        </a:rPr>
                        <a:t>毫秒</a:t>
                      </a:r>
                      <a:endParaRPr lang="zh-CN" sz="1800" kern="100" dirty="0">
                        <a:effectLst/>
                        <a:latin typeface="宋体"/>
                        <a:cs typeface="Times New Roman"/>
                      </a:endParaRPr>
                    </a:p>
                  </a:txBody>
                  <a:tcPr marL="49468" marR="49468"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84348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4627DAB-9EC7-4436-86D5-E431D5D11A5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24B3CC4-58D5-4A2A-AD50-8798905CF6BE}" type="slidenum">
              <a:rPr lang="zh-CN" altLang="en-US"/>
              <a:pPr/>
              <a:t>19</a:t>
            </a:fld>
            <a:r>
              <a:rPr lang="en-US" altLang="zh-CN"/>
              <a:t>/23</a:t>
            </a:r>
          </a:p>
        </p:txBody>
      </p:sp>
      <p:sp>
        <p:nvSpPr>
          <p:cNvPr id="6398978" name="Rectangle 2" descr="白色大理石"/>
          <p:cNvSpPr>
            <a:spLocks noGrp="1" noChangeArrowheads="1"/>
          </p:cNvSpPr>
          <p:nvPr>
            <p:ph type="title" idx="4294967295"/>
          </p:nvPr>
        </p:nvSpPr>
        <p:spPr>
          <a:xfrm>
            <a:off x="304800" y="228600"/>
            <a:ext cx="8534400" cy="609600"/>
          </a:xfrm>
        </p:spPr>
        <p:txBody>
          <a:bodyPr/>
          <a:lstStyle/>
          <a:p>
            <a:r>
              <a:rPr lang="zh-CN" altLang="en-US" sz="3600" b="0" dirty="0" smtClean="0">
                <a:solidFill>
                  <a:schemeClr val="accent2"/>
                </a:solidFill>
                <a:latin typeface="黑体" pitchFamily="49" charset="-122"/>
                <a:ea typeface="黑体" pitchFamily="49" charset="-122"/>
              </a:rPr>
              <a:t>利用时</a:t>
            </a:r>
            <a:r>
              <a:rPr lang="zh-CN" altLang="en-US" sz="3600" b="0" dirty="0">
                <a:solidFill>
                  <a:schemeClr val="accent2"/>
                </a:solidFill>
                <a:latin typeface="黑体" pitchFamily="49" charset="-122"/>
                <a:ea typeface="黑体" pitchFamily="49" charset="-122"/>
              </a:rPr>
              <a:t>间</a:t>
            </a:r>
            <a:r>
              <a:rPr lang="zh-CN" altLang="en-US" sz="3600" b="0" dirty="0" smtClean="0">
                <a:solidFill>
                  <a:schemeClr val="accent2"/>
                </a:solidFill>
                <a:latin typeface="黑体" pitchFamily="49" charset="-122"/>
                <a:ea typeface="黑体" pitchFamily="49" charset="-122"/>
              </a:rPr>
              <a:t>函数输出</a:t>
            </a:r>
            <a:r>
              <a:rPr lang="zh-CN" altLang="en-US" sz="3600" b="0" dirty="0">
                <a:solidFill>
                  <a:schemeClr val="accent2"/>
                </a:solidFill>
                <a:latin typeface="黑体" pitchFamily="49" charset="-122"/>
                <a:ea typeface="黑体" pitchFamily="49" charset="-122"/>
              </a:rPr>
              <a:t>系统当前日期和时间</a:t>
            </a:r>
            <a:endParaRPr lang="zh-CN" altLang="en-US" sz="3600" b="0" dirty="0" smtClean="0">
              <a:solidFill>
                <a:schemeClr val="accent2"/>
              </a:solidFill>
              <a:latin typeface="黑体" pitchFamily="49" charset="-122"/>
              <a:ea typeface="黑体" pitchFamily="49" charset="-122"/>
            </a:endParaRPr>
          </a:p>
        </p:txBody>
      </p:sp>
      <p:sp>
        <p:nvSpPr>
          <p:cNvPr id="6398979" name="Rectangle 3"/>
          <p:cNvSpPr>
            <a:spLocks noGrp="1" noChangeArrowheads="1"/>
          </p:cNvSpPr>
          <p:nvPr>
            <p:ph type="body" idx="4294967295"/>
          </p:nvPr>
        </p:nvSpPr>
        <p:spPr>
          <a:xfrm>
            <a:off x="152400" y="1143000"/>
            <a:ext cx="8839200" cy="19812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r>
              <a:rPr lang="en-US" altLang="zh-CN" sz="2400" dirty="0">
                <a:latin typeface="Times New Roman" panose="02020603050405020304" pitchFamily="18" charset="0"/>
                <a:cs typeface="Times New Roman" panose="02020603050405020304" pitchFamily="18" charset="0"/>
              </a:rPr>
              <a:t>time(NULL)</a:t>
            </a:r>
            <a:r>
              <a:rPr lang="zh-CN" altLang="zh-CN" sz="2400" dirty="0">
                <a:latin typeface="Times New Roman" panose="02020603050405020304" pitchFamily="18" charset="0"/>
                <a:cs typeface="Times New Roman" panose="02020603050405020304" pitchFamily="18" charset="0"/>
              </a:rPr>
              <a:t>函数获取当前的系统时间，返回的结果是一个</a:t>
            </a:r>
            <a:r>
              <a:rPr lang="en-US" altLang="zh-CN" sz="2400" dirty="0" err="1">
                <a:latin typeface="Times New Roman" panose="02020603050405020304" pitchFamily="18" charset="0"/>
                <a:cs typeface="Times New Roman" panose="02020603050405020304" pitchFamily="18" charset="0"/>
              </a:rPr>
              <a:t>time_t</a:t>
            </a:r>
            <a:r>
              <a:rPr lang="zh-CN" altLang="zh-CN" sz="2400" dirty="0">
                <a:latin typeface="Times New Roman" panose="02020603050405020304" pitchFamily="18" charset="0"/>
                <a:cs typeface="Times New Roman" panose="02020603050405020304" pitchFamily="18" charset="0"/>
              </a:rPr>
              <a:t>类型，其实就是一个大整数，其值表示从</a:t>
            </a:r>
            <a:r>
              <a:rPr lang="en-US" altLang="zh-CN" sz="2400" dirty="0">
                <a:latin typeface="Times New Roman" panose="02020603050405020304" pitchFamily="18" charset="0"/>
                <a:cs typeface="Times New Roman" panose="02020603050405020304" pitchFamily="18" charset="0"/>
              </a:rPr>
              <a:t>1970</a:t>
            </a:r>
            <a:r>
              <a:rPr lang="zh-CN" altLang="zh-CN" sz="2400" dirty="0">
                <a:latin typeface="Times New Roman" panose="02020603050405020304" pitchFamily="18" charset="0"/>
                <a:cs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月</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日</a:t>
            </a:r>
            <a:r>
              <a:rPr lang="en-US" altLang="zh-CN" sz="2400" dirty="0">
                <a:latin typeface="Times New Roman" panose="02020603050405020304" pitchFamily="18" charset="0"/>
                <a:cs typeface="Times New Roman" panose="02020603050405020304" pitchFamily="18" charset="0"/>
              </a:rPr>
              <a:t>00:00:00</a:t>
            </a:r>
            <a:r>
              <a:rPr lang="zh-CN" altLang="zh-CN" sz="2400" dirty="0">
                <a:latin typeface="Times New Roman" panose="02020603050405020304" pitchFamily="18" charset="0"/>
                <a:cs typeface="Times New Roman" panose="02020603050405020304" pitchFamily="18" charset="0"/>
              </a:rPr>
              <a:t>到零时区标准时间当前时刻的秒数。</a:t>
            </a:r>
          </a:p>
          <a:p>
            <a:r>
              <a:rPr lang="zh-CN" altLang="zh-CN" sz="2400" dirty="0" smtClean="0">
                <a:latin typeface="Times New Roman" panose="02020603050405020304" pitchFamily="18" charset="0"/>
                <a:cs typeface="Times New Roman" panose="02020603050405020304" pitchFamily="18" charset="0"/>
              </a:rPr>
              <a:t>中国</a:t>
            </a:r>
            <a:r>
              <a:rPr lang="zh-CN" altLang="zh-CN" sz="2400" dirty="0">
                <a:latin typeface="Times New Roman" panose="02020603050405020304" pitchFamily="18" charset="0"/>
                <a:cs typeface="Times New Roman" panose="02020603050405020304" pitchFamily="18" charset="0"/>
              </a:rPr>
              <a:t>处在东</a:t>
            </a:r>
            <a:r>
              <a:rPr lang="en-US" altLang="zh-CN" sz="2400" dirty="0">
                <a:latin typeface="Times New Roman" panose="02020603050405020304" pitchFamily="18" charset="0"/>
                <a:cs typeface="Times New Roman" panose="02020603050405020304" pitchFamily="18" charset="0"/>
              </a:rPr>
              <a:t>8</a:t>
            </a:r>
            <a:r>
              <a:rPr lang="zh-CN" altLang="zh-CN" sz="2400" dirty="0">
                <a:latin typeface="Times New Roman" panose="02020603050405020304" pitchFamily="18" charset="0"/>
                <a:cs typeface="Times New Roman" panose="02020603050405020304" pitchFamily="18" charset="0"/>
              </a:rPr>
              <a:t>区</a:t>
            </a:r>
            <a:r>
              <a:rPr lang="en-US" altLang="zh-CN" sz="2400" dirty="0">
                <a:latin typeface="Times New Roman" panose="02020603050405020304" pitchFamily="18" charset="0"/>
                <a:cs typeface="Times New Roman" panose="02020603050405020304" pitchFamily="18" charset="0"/>
              </a:rPr>
              <a:t>(+8</a:t>
            </a:r>
            <a:r>
              <a:rPr lang="zh-CN" altLang="zh-CN" sz="2400" dirty="0">
                <a:latin typeface="Times New Roman" panose="02020603050405020304" pitchFamily="18" charset="0"/>
                <a:cs typeface="Times New Roman" panose="02020603050405020304" pitchFamily="18" charset="0"/>
              </a:rPr>
              <a:t>区</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，比零时区多</a:t>
            </a:r>
            <a:r>
              <a:rPr lang="en-US" altLang="zh-CN" sz="2400" dirty="0">
                <a:latin typeface="Times New Roman" panose="02020603050405020304" pitchFamily="18" charset="0"/>
                <a:cs typeface="Times New Roman" panose="02020603050405020304" pitchFamily="18" charset="0"/>
              </a:rPr>
              <a:t>8</a:t>
            </a:r>
            <a:r>
              <a:rPr lang="zh-CN" altLang="zh-CN" sz="2400" dirty="0">
                <a:latin typeface="Times New Roman" panose="02020603050405020304" pitchFamily="18" charset="0"/>
                <a:cs typeface="Times New Roman" panose="02020603050405020304" pitchFamily="18" charset="0"/>
              </a:rPr>
              <a:t>个小时。所以转换为本地时间时，小时数据要做加</a:t>
            </a:r>
            <a:r>
              <a:rPr lang="en-US" altLang="zh-CN" sz="2400" dirty="0">
                <a:latin typeface="Times New Roman" panose="02020603050405020304" pitchFamily="18" charset="0"/>
                <a:cs typeface="Times New Roman" panose="02020603050405020304" pitchFamily="18" charset="0"/>
              </a:rPr>
              <a:t>8</a:t>
            </a:r>
            <a:r>
              <a:rPr lang="zh-CN" altLang="zh-CN" sz="2400" dirty="0">
                <a:latin typeface="Times New Roman" panose="02020603050405020304" pitchFamily="18" charset="0"/>
                <a:cs typeface="Times New Roman" panose="02020603050405020304" pitchFamily="18" charset="0"/>
              </a:rPr>
              <a:t>处理。</a:t>
            </a:r>
            <a:endParaRPr lang="zh-CN" altLang="en-US" sz="2400" dirty="0">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76200" y="3100387"/>
            <a:ext cx="8305800" cy="3681413"/>
          </a:xfrm>
          <a:prstGeom prst="rect">
            <a:avLst/>
          </a:prstGeom>
          <a:solidFill>
            <a:srgbClr val="FFFF00"/>
          </a:solidFill>
          <a:ln w="9525">
            <a:solidFill>
              <a:schemeClr val="tx1"/>
            </a:solidFill>
            <a:miter lim="800000"/>
            <a:headEnd/>
            <a:tailEnd/>
          </a:ln>
          <a:effectLst/>
          <a:extLst/>
        </p:spPr>
        <p:txBody>
          <a:bodyPr/>
          <a:lstStyle/>
          <a:p>
            <a:pPr marL="342900" indent="-342900" eaLnBrk="0" hangingPunct="0">
              <a:lnSpc>
                <a:spcPct val="85000"/>
              </a:lnSpc>
              <a:spcBef>
                <a:spcPct val="0"/>
              </a:spcBef>
              <a:buClr>
                <a:srgbClr val="FF3300"/>
              </a:buClr>
              <a:buFont typeface="Wingdings" pitchFamily="2" charset="2"/>
              <a:buNone/>
            </a:pPr>
            <a:r>
              <a:rPr lang="en-US" altLang="zh-CN" b="1" dirty="0" smtClean="0">
                <a:solidFill>
                  <a:schemeClr val="accent2"/>
                </a:solidFill>
                <a:latin typeface="Times New Roman" pitchFamily="18" charset="0"/>
                <a:ea typeface="楷体_GB2312" pitchFamily="49" charset="-122"/>
              </a:rPr>
              <a:t>#</a:t>
            </a:r>
            <a:r>
              <a:rPr lang="en-US" altLang="zh-CN" b="1" dirty="0">
                <a:solidFill>
                  <a:schemeClr val="accent2"/>
                </a:solidFill>
                <a:latin typeface="Times New Roman" pitchFamily="18" charset="0"/>
                <a:ea typeface="楷体_GB2312" pitchFamily="49" charset="-122"/>
              </a:rPr>
              <a:t>include &lt;</a:t>
            </a:r>
            <a:r>
              <a:rPr lang="en-US" altLang="zh-CN" b="1" dirty="0" err="1">
                <a:solidFill>
                  <a:schemeClr val="accent2"/>
                </a:solidFill>
                <a:latin typeface="Times New Roman" pitchFamily="18" charset="0"/>
                <a:ea typeface="楷体_GB2312" pitchFamily="49" charset="-122"/>
              </a:rPr>
              <a:t>time.h</a:t>
            </a:r>
            <a:r>
              <a:rPr lang="en-US" altLang="zh-CN" b="1" dirty="0">
                <a:solidFill>
                  <a:schemeClr val="accent2"/>
                </a:solidFill>
                <a:latin typeface="Times New Roman" pitchFamily="18" charset="0"/>
                <a:ea typeface="楷体_GB2312" pitchFamily="49" charset="-122"/>
              </a:rPr>
              <a:t>&gt;</a:t>
            </a:r>
          </a:p>
          <a:p>
            <a:pPr marL="342900" indent="-342900" eaLnBrk="0" hangingPunct="0">
              <a:lnSpc>
                <a:spcPct val="85000"/>
              </a:lnSpc>
              <a:spcBef>
                <a:spcPct val="0"/>
              </a:spcBef>
              <a:buClr>
                <a:srgbClr val="FF3300"/>
              </a:buClr>
              <a:buFont typeface="Wingdings" pitchFamily="2" charset="2"/>
              <a:buNone/>
            </a:pPr>
            <a:r>
              <a:rPr lang="en-US" altLang="zh-CN" b="1" dirty="0" err="1">
                <a:solidFill>
                  <a:schemeClr val="accent2"/>
                </a:solidFill>
                <a:latin typeface="Times New Roman" pitchFamily="18" charset="0"/>
                <a:ea typeface="楷体_GB2312" pitchFamily="49" charset="-122"/>
              </a:rPr>
              <a:t>int</a:t>
            </a:r>
            <a:r>
              <a:rPr lang="en-US" altLang="zh-CN" b="1" dirty="0">
                <a:solidFill>
                  <a:schemeClr val="accent2"/>
                </a:solidFill>
                <a:latin typeface="Times New Roman" pitchFamily="18" charset="0"/>
                <a:ea typeface="楷体_GB2312" pitchFamily="49" charset="-122"/>
              </a:rPr>
              <a:t> main()</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long </a:t>
            </a:r>
            <a:r>
              <a:rPr lang="en-US" altLang="zh-CN" b="1" dirty="0" err="1">
                <a:solidFill>
                  <a:schemeClr val="accent2"/>
                </a:solidFill>
                <a:latin typeface="Times New Roman" pitchFamily="18" charset="0"/>
                <a:ea typeface="楷体_GB2312" pitchFamily="49" charset="-122"/>
              </a:rPr>
              <a:t>now,h,m,s</a:t>
            </a:r>
            <a:r>
              <a:rPr lang="en-US" altLang="zh-CN" b="1" dirty="0">
                <a:solidFill>
                  <a:schemeClr val="accent2"/>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now=time(NULL)%(60*60*24);</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h=now/3600;</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m=now%(3600)/60;</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s=now%(3600)%60;</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printf</a:t>
            </a:r>
            <a:r>
              <a:rPr lang="en-US" altLang="zh-CN" b="1" dirty="0">
                <a:solidFill>
                  <a:schemeClr val="accent2"/>
                </a:solidFill>
                <a:latin typeface="Times New Roman" pitchFamily="18" charset="0"/>
                <a:ea typeface="楷体_GB2312" pitchFamily="49" charset="-122"/>
              </a:rPr>
              <a:t>("</a:t>
            </a:r>
            <a:r>
              <a:rPr lang="zh-CN" altLang="en-US" b="1" dirty="0">
                <a:solidFill>
                  <a:schemeClr val="accent2"/>
                </a:solidFill>
                <a:latin typeface="Times New Roman" pitchFamily="18" charset="0"/>
                <a:ea typeface="楷体_GB2312" pitchFamily="49" charset="-122"/>
              </a:rPr>
              <a:t>当前时间</a:t>
            </a:r>
            <a:r>
              <a:rPr lang="en-US" altLang="zh-CN" b="1" dirty="0">
                <a:solidFill>
                  <a:schemeClr val="accent2"/>
                </a:solidFill>
                <a:latin typeface="Times New Roman" pitchFamily="18" charset="0"/>
                <a:ea typeface="楷体_GB2312" pitchFamily="49" charset="-122"/>
              </a:rPr>
              <a:t>(</a:t>
            </a:r>
            <a:r>
              <a:rPr lang="zh-CN" altLang="en-US" b="1" dirty="0">
                <a:solidFill>
                  <a:schemeClr val="accent2"/>
                </a:solidFill>
                <a:latin typeface="Times New Roman" pitchFamily="18" charset="0"/>
                <a:ea typeface="楷体_GB2312" pitchFamily="49" charset="-122"/>
              </a:rPr>
              <a:t>格林尼治</a:t>
            </a:r>
            <a:r>
              <a:rPr lang="en-US" altLang="zh-CN" b="1" dirty="0">
                <a:solidFill>
                  <a:schemeClr val="accent2"/>
                </a:solidFill>
                <a:latin typeface="Times New Roman" pitchFamily="18" charset="0"/>
                <a:ea typeface="楷体_GB2312" pitchFamily="49" charset="-122"/>
              </a:rPr>
              <a:t>:</a:t>
            </a:r>
            <a:r>
              <a:rPr lang="zh-CN" altLang="en-US" b="1" dirty="0">
                <a:solidFill>
                  <a:schemeClr val="accent2"/>
                </a:solidFill>
                <a:latin typeface="Times New Roman" pitchFamily="18" charset="0"/>
                <a:ea typeface="楷体_GB2312" pitchFamily="49" charset="-122"/>
              </a:rPr>
              <a:t>零时区</a:t>
            </a:r>
            <a:r>
              <a:rPr lang="en-US" altLang="zh-CN" b="1" dirty="0" smtClean="0">
                <a:solidFill>
                  <a:schemeClr val="accent2"/>
                </a:solidFill>
                <a:latin typeface="Times New Roman" pitchFamily="18" charset="0"/>
                <a:ea typeface="楷体_GB2312" pitchFamily="49" charset="-122"/>
              </a:rPr>
              <a:t>)</a:t>
            </a:r>
            <a:r>
              <a:rPr lang="zh-CN" altLang="en-US" b="1" dirty="0" smtClean="0">
                <a:solidFill>
                  <a:schemeClr val="accent2"/>
                </a:solidFill>
                <a:latin typeface="Times New Roman" pitchFamily="18" charset="0"/>
                <a:ea typeface="楷体_GB2312" pitchFamily="49" charset="-122"/>
              </a:rPr>
              <a:t>：</a:t>
            </a:r>
            <a:r>
              <a:rPr lang="en-US" altLang="zh-CN" b="1" dirty="0" smtClean="0">
                <a:solidFill>
                  <a:schemeClr val="accent2"/>
                </a:solidFill>
                <a:latin typeface="Times New Roman" pitchFamily="18" charset="0"/>
                <a:ea typeface="楷体_GB2312" pitchFamily="49" charset="-122"/>
              </a:rPr>
              <a:t>%</a:t>
            </a:r>
            <a:r>
              <a:rPr lang="en-US" altLang="zh-CN" b="1" dirty="0">
                <a:solidFill>
                  <a:schemeClr val="accent2"/>
                </a:solidFill>
                <a:latin typeface="Times New Roman" pitchFamily="18" charset="0"/>
                <a:ea typeface="楷体_GB2312" pitchFamily="49" charset="-122"/>
              </a:rPr>
              <a:t>02ld:%02ld:%02ld\n",</a:t>
            </a:r>
            <a:r>
              <a:rPr lang="en-US" altLang="zh-CN" b="1" dirty="0" err="1">
                <a:solidFill>
                  <a:schemeClr val="accent2"/>
                </a:solidFill>
                <a:latin typeface="Times New Roman" pitchFamily="18" charset="0"/>
                <a:ea typeface="楷体_GB2312" pitchFamily="49" charset="-122"/>
              </a:rPr>
              <a:t>h,m,s</a:t>
            </a:r>
            <a:r>
              <a:rPr lang="en-US" altLang="zh-CN" b="1" dirty="0">
                <a:solidFill>
                  <a:schemeClr val="accent2"/>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h=(h+8)%24; </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printf</a:t>
            </a:r>
            <a:r>
              <a:rPr lang="en-US" altLang="zh-CN" b="1" dirty="0">
                <a:solidFill>
                  <a:schemeClr val="accent2"/>
                </a:solidFill>
                <a:latin typeface="Times New Roman" pitchFamily="18" charset="0"/>
                <a:ea typeface="楷体_GB2312" pitchFamily="49" charset="-122"/>
              </a:rPr>
              <a:t>("</a:t>
            </a:r>
            <a:r>
              <a:rPr lang="zh-CN" altLang="en-US" b="1" dirty="0">
                <a:solidFill>
                  <a:schemeClr val="accent2"/>
                </a:solidFill>
                <a:latin typeface="Times New Roman" pitchFamily="18" charset="0"/>
                <a:ea typeface="楷体_GB2312" pitchFamily="49" charset="-122"/>
              </a:rPr>
              <a:t>当前时间</a:t>
            </a:r>
            <a:r>
              <a:rPr lang="en-US" altLang="zh-CN" b="1" dirty="0">
                <a:solidFill>
                  <a:schemeClr val="accent2"/>
                </a:solidFill>
                <a:latin typeface="Times New Roman" pitchFamily="18" charset="0"/>
                <a:ea typeface="楷体_GB2312" pitchFamily="49" charset="-122"/>
              </a:rPr>
              <a:t>(</a:t>
            </a:r>
            <a:r>
              <a:rPr lang="zh-CN" altLang="en-US" b="1" dirty="0">
                <a:solidFill>
                  <a:schemeClr val="accent2"/>
                </a:solidFill>
                <a:latin typeface="Times New Roman" pitchFamily="18" charset="0"/>
                <a:ea typeface="楷体_GB2312" pitchFamily="49" charset="-122"/>
              </a:rPr>
              <a:t>中国北京</a:t>
            </a:r>
            <a:r>
              <a:rPr lang="en-US" altLang="zh-CN" b="1" dirty="0">
                <a:solidFill>
                  <a:schemeClr val="accent2"/>
                </a:solidFill>
                <a:latin typeface="Times New Roman" pitchFamily="18" charset="0"/>
                <a:ea typeface="楷体_GB2312" pitchFamily="49" charset="-122"/>
              </a:rPr>
              <a:t>:</a:t>
            </a:r>
            <a:r>
              <a:rPr lang="zh-CN" altLang="en-US" b="1" dirty="0">
                <a:solidFill>
                  <a:schemeClr val="accent2"/>
                </a:solidFill>
                <a:latin typeface="Times New Roman" pitchFamily="18" charset="0"/>
                <a:ea typeface="楷体_GB2312" pitchFamily="49" charset="-122"/>
              </a:rPr>
              <a:t>东八区</a:t>
            </a:r>
            <a:r>
              <a:rPr lang="en-US" altLang="zh-CN" b="1" dirty="0" smtClean="0">
                <a:solidFill>
                  <a:schemeClr val="accent2"/>
                </a:solidFill>
                <a:latin typeface="Times New Roman" pitchFamily="18" charset="0"/>
                <a:ea typeface="楷体_GB2312" pitchFamily="49" charset="-122"/>
              </a:rPr>
              <a:t>)</a:t>
            </a:r>
            <a:r>
              <a:rPr lang="zh-CN" altLang="en-US" b="1" dirty="0" smtClean="0">
                <a:solidFill>
                  <a:schemeClr val="accent2"/>
                </a:solidFill>
                <a:latin typeface="Times New Roman" pitchFamily="18" charset="0"/>
                <a:ea typeface="楷体_GB2312" pitchFamily="49" charset="-122"/>
              </a:rPr>
              <a:t>：</a:t>
            </a:r>
            <a:r>
              <a:rPr lang="en-US" altLang="zh-CN" b="1" dirty="0" smtClean="0">
                <a:solidFill>
                  <a:schemeClr val="accent2"/>
                </a:solidFill>
                <a:latin typeface="Times New Roman" pitchFamily="18" charset="0"/>
                <a:ea typeface="楷体_GB2312" pitchFamily="49" charset="-122"/>
              </a:rPr>
              <a:t>%</a:t>
            </a:r>
            <a:r>
              <a:rPr lang="en-US" altLang="zh-CN" b="1" dirty="0">
                <a:solidFill>
                  <a:schemeClr val="accent2"/>
                </a:solidFill>
                <a:latin typeface="Times New Roman" pitchFamily="18" charset="0"/>
                <a:ea typeface="楷体_GB2312" pitchFamily="49" charset="-122"/>
              </a:rPr>
              <a:t>02ld:%02ld:%02ld\n",</a:t>
            </a:r>
            <a:r>
              <a:rPr lang="en-US" altLang="zh-CN" b="1" dirty="0" err="1">
                <a:solidFill>
                  <a:schemeClr val="accent2"/>
                </a:solidFill>
                <a:latin typeface="Times New Roman" pitchFamily="18" charset="0"/>
                <a:ea typeface="楷体_GB2312" pitchFamily="49" charset="-122"/>
              </a:rPr>
              <a:t>h,m,s</a:t>
            </a:r>
            <a:r>
              <a:rPr lang="en-US" altLang="zh-CN" b="1" dirty="0" smtClean="0">
                <a:solidFill>
                  <a:schemeClr val="accent2"/>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smtClean="0">
                <a:solidFill>
                  <a:schemeClr val="accent2"/>
                </a:solidFill>
                <a:latin typeface="Times New Roman" pitchFamily="18" charset="0"/>
                <a:ea typeface="楷体_GB2312" pitchFamily="49" charset="-122"/>
              </a:rPr>
              <a:t>return 0;</a:t>
            </a:r>
            <a:endParaRPr lang="en-US" altLang="zh-CN" b="1" dirty="0">
              <a:solidFill>
                <a:schemeClr val="accent2"/>
              </a:solidFill>
              <a:latin typeface="Times New Roman" pitchFamily="18" charset="0"/>
              <a:ea typeface="楷体_GB2312" pitchFamily="49" charset="-122"/>
            </a:endParaRPr>
          </a:p>
          <a:p>
            <a:pPr marL="342900" indent="-342900" eaLnBrk="0" hangingPunct="0">
              <a:lnSpc>
                <a:spcPct val="85000"/>
              </a:lnSpc>
              <a:spcBef>
                <a:spcPct val="0"/>
              </a:spcBef>
              <a:buClr>
                <a:srgbClr val="FF3300"/>
              </a:buClr>
              <a:buFont typeface="Wingdings" pitchFamily="2" charset="2"/>
              <a:buNone/>
            </a:pPr>
            <a:r>
              <a:rPr lang="en-US" altLang="zh-CN" b="1" dirty="0" smtClean="0">
                <a:solidFill>
                  <a:schemeClr val="accent2"/>
                </a:solidFill>
                <a:latin typeface="Times New Roman" pitchFamily="18" charset="0"/>
                <a:ea typeface="楷体_GB2312" pitchFamily="49" charset="-122"/>
              </a:rPr>
              <a:t>}</a:t>
            </a:r>
            <a:endParaRPr lang="en-US" altLang="zh-CN" b="1" dirty="0">
              <a:solidFill>
                <a:schemeClr val="accent2"/>
              </a:solidFill>
              <a:latin typeface="Times New Roman" pitchFamily="18" charset="0"/>
              <a:ea typeface="楷体_GB2312" pitchFamily="49" charset="-122"/>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5318" b="81201"/>
          <a:stretch/>
        </p:blipFill>
        <p:spPr bwMode="auto">
          <a:xfrm>
            <a:off x="4114799" y="3276600"/>
            <a:ext cx="499351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4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2D41099-8B59-4B3D-9372-5DCB5D54D7DE}"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26A1339-9A7F-434A-8BCA-AF76687E86CA}" type="slidenum">
              <a:rPr lang="zh-CN" altLang="en-US"/>
              <a:pPr/>
              <a:t>2</a:t>
            </a:fld>
            <a:r>
              <a:rPr lang="en-US" altLang="zh-CN"/>
              <a:t>/23</a:t>
            </a:r>
          </a:p>
        </p:txBody>
      </p:sp>
      <p:sp>
        <p:nvSpPr>
          <p:cNvPr id="6379522" name="Rectangle 2" descr="白色大理石"/>
          <p:cNvSpPr>
            <a:spLocks noGrp="1" noChangeArrowheads="1"/>
          </p:cNvSpPr>
          <p:nvPr>
            <p:ph type="title" idx="4294967295"/>
          </p:nvPr>
        </p:nvSpPr>
        <p:spPr>
          <a:xfrm>
            <a:off x="457200" y="228600"/>
            <a:ext cx="8534400" cy="609600"/>
          </a:xfrm>
        </p:spPr>
        <p:txBody>
          <a:bodyPr/>
          <a:lstStyle/>
          <a:p>
            <a:r>
              <a:rPr lang="en-US" altLang="zh-CN" b="0" dirty="0" smtClean="0">
                <a:solidFill>
                  <a:schemeClr val="accent2"/>
                </a:solidFill>
                <a:latin typeface="Times New Roman" panose="02020603050405020304" pitchFamily="18" charset="0"/>
                <a:ea typeface="黑体" pitchFamily="49" charset="-122"/>
                <a:cs typeface="Times New Roman" panose="02020603050405020304" pitchFamily="18" charset="0"/>
              </a:rPr>
              <a:t>C</a:t>
            </a:r>
            <a:r>
              <a:rPr lang="zh-CN" altLang="en-US" b="0" dirty="0" smtClean="0">
                <a:solidFill>
                  <a:schemeClr val="accent2"/>
                </a:solidFill>
                <a:latin typeface="Times New Roman" panose="02020603050405020304" pitchFamily="18" charset="0"/>
                <a:ea typeface="黑体" pitchFamily="49" charset="-122"/>
                <a:cs typeface="Times New Roman" panose="02020603050405020304" pitchFamily="18" charset="0"/>
              </a:rPr>
              <a:t>函数属于方法学范畴</a:t>
            </a:r>
          </a:p>
        </p:txBody>
      </p:sp>
      <p:sp>
        <p:nvSpPr>
          <p:cNvPr id="6379523" name="Rectangle 3"/>
          <p:cNvSpPr>
            <a:spLocks noGrp="1" noChangeArrowheads="1"/>
          </p:cNvSpPr>
          <p:nvPr>
            <p:ph type="body" idx="4294967295"/>
          </p:nvPr>
        </p:nvSpPr>
        <p:spPr>
          <a:xfrm>
            <a:off x="304800" y="1143000"/>
            <a:ext cx="86868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50000"/>
              </a:lnSpc>
            </a:pP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程序设计中</a:t>
            </a:r>
            <a:r>
              <a:rPr lang="zh-CN" altLang="en-US" dirty="0">
                <a:latin typeface="Times New Roman" panose="02020603050405020304" pitchFamily="18" charset="0"/>
                <a:cs typeface="Times New Roman" panose="02020603050405020304" pitchFamily="18" charset="0"/>
              </a:rPr>
              <a:t>使用</a:t>
            </a:r>
            <a:r>
              <a:rPr lang="zh-CN" altLang="en-US" dirty="0" smtClean="0">
                <a:latin typeface="Times New Roman" panose="02020603050405020304" pitchFamily="18" charset="0"/>
                <a:cs typeface="Times New Roman" panose="02020603050405020304" pitchFamily="18" charset="0"/>
              </a:rPr>
              <a:t>“函数”，属于技术，更是属于方法学范畴。</a:t>
            </a:r>
            <a:endParaRPr lang="en-US" altLang="zh-CN" dirty="0" smtClean="0">
              <a:latin typeface="Times New Roman" panose="02020603050405020304" pitchFamily="18" charset="0"/>
              <a:cs typeface="Times New Roman" panose="02020603050405020304" pitchFamily="18" charset="0"/>
            </a:endParaRPr>
          </a:p>
          <a:p>
            <a:pPr algn="just" eaLnBrk="1" hangingPunct="1">
              <a:lnSpc>
                <a:spcPct val="150000"/>
              </a:lnSpc>
            </a:pPr>
            <a:r>
              <a:rPr lang="zh-CN" altLang="en-US" dirty="0" smtClean="0">
                <a:latin typeface="Times New Roman" panose="02020603050405020304" pitchFamily="18" charset="0"/>
                <a:cs typeface="Times New Roman" panose="02020603050405020304" pitchFamily="18" charset="0"/>
              </a:rPr>
              <a:t>所谓</a:t>
            </a:r>
            <a:r>
              <a:rPr lang="zh-CN" altLang="en-US" dirty="0" smtClean="0">
                <a:solidFill>
                  <a:srgbClr val="CC0099"/>
                </a:solidFill>
                <a:latin typeface="Times New Roman" panose="02020603050405020304" pitchFamily="18" charset="0"/>
                <a:cs typeface="Times New Roman" panose="02020603050405020304" pitchFamily="18" charset="0"/>
              </a:rPr>
              <a:t>方法学</a:t>
            </a:r>
            <a:r>
              <a:rPr lang="zh-CN" altLang="en-US" dirty="0" smtClean="0">
                <a:latin typeface="Times New Roman" panose="02020603050405020304" pitchFamily="18" charset="0"/>
                <a:cs typeface="Times New Roman" panose="02020603050405020304" pitchFamily="18" charset="0"/>
              </a:rPr>
              <a:t>，可以认为是一系列相关技术的使用方法。在软件开发领域，有</a:t>
            </a:r>
            <a:r>
              <a:rPr lang="zh-CN" altLang="en-US" dirty="0" smtClean="0">
                <a:solidFill>
                  <a:srgbClr val="CC0099"/>
                </a:solidFill>
                <a:latin typeface="Times New Roman" panose="02020603050405020304" pitchFamily="18" charset="0"/>
                <a:cs typeface="Times New Roman" panose="02020603050405020304" pitchFamily="18" charset="0"/>
              </a:rPr>
              <a:t>结构化</a:t>
            </a:r>
            <a:r>
              <a:rPr lang="zh-CN" altLang="en-US" dirty="0" smtClean="0">
                <a:latin typeface="Times New Roman" panose="02020603050405020304" pitchFamily="18" charset="0"/>
                <a:cs typeface="Times New Roman" panose="02020603050405020304" pitchFamily="18" charset="0"/>
              </a:rPr>
              <a:t>和</a:t>
            </a:r>
            <a:r>
              <a:rPr lang="zh-CN" altLang="en-US" dirty="0" smtClean="0">
                <a:solidFill>
                  <a:srgbClr val="CC0099"/>
                </a:solidFill>
                <a:latin typeface="Times New Roman" panose="02020603050405020304" pitchFamily="18" charset="0"/>
                <a:cs typeface="Times New Roman" panose="02020603050405020304" pitchFamily="18" charset="0"/>
              </a:rPr>
              <a:t>面向对象</a:t>
            </a:r>
            <a:r>
              <a:rPr lang="zh-CN" altLang="en-US" dirty="0" smtClean="0">
                <a:latin typeface="Times New Roman" panose="02020603050405020304" pitchFamily="18" charset="0"/>
                <a:cs typeface="Times New Roman" panose="02020603050405020304" pitchFamily="18" charset="0"/>
              </a:rPr>
              <a:t>这两个经典的方法学。</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877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4627DAB-9EC7-4436-86D5-E431D5D11A5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24B3CC4-58D5-4A2A-AD50-8798905CF6BE}" type="slidenum">
              <a:rPr lang="zh-CN" altLang="en-US"/>
              <a:pPr/>
              <a:t>20</a:t>
            </a:fld>
            <a:r>
              <a:rPr lang="en-US" altLang="zh-CN"/>
              <a:t>/23</a:t>
            </a:r>
          </a:p>
        </p:txBody>
      </p:sp>
      <p:sp>
        <p:nvSpPr>
          <p:cNvPr id="6398978" name="Rectangle 2" descr="白色大理石"/>
          <p:cNvSpPr>
            <a:spLocks noGrp="1" noChangeArrowheads="1"/>
          </p:cNvSpPr>
          <p:nvPr>
            <p:ph type="title" idx="4294967295"/>
          </p:nvPr>
        </p:nvSpPr>
        <p:spPr>
          <a:xfrm>
            <a:off x="304800" y="228600"/>
            <a:ext cx="8534400" cy="609600"/>
          </a:xfrm>
        </p:spPr>
        <p:txBody>
          <a:bodyPr/>
          <a:lstStyle/>
          <a:p>
            <a:r>
              <a:rPr lang="zh-CN" altLang="en-US" sz="3600" b="0" dirty="0" smtClean="0">
                <a:latin typeface="黑体" pitchFamily="49" charset="-122"/>
                <a:ea typeface="黑体" pitchFamily="49" charset="-122"/>
              </a:rPr>
              <a:t>有</a:t>
            </a:r>
            <a:r>
              <a:rPr lang="zh-CN" altLang="en-US" sz="3600" b="0" dirty="0">
                <a:latin typeface="黑体" pitchFamily="49" charset="-122"/>
                <a:ea typeface="黑体" pitchFamily="49" charset="-122"/>
              </a:rPr>
              <a:t>参函数与无参</a:t>
            </a:r>
            <a:r>
              <a:rPr lang="zh-CN" altLang="en-US" sz="3600" b="0" dirty="0" smtClean="0">
                <a:latin typeface="黑体" pitchFamily="49" charset="-122"/>
                <a:ea typeface="黑体" pitchFamily="49" charset="-122"/>
              </a:rPr>
              <a:t>函数</a:t>
            </a:r>
            <a:endParaRPr lang="zh-CN" altLang="en-US" sz="3600" b="0" dirty="0" smtClean="0">
              <a:solidFill>
                <a:schemeClr val="accent2"/>
              </a:solidFill>
              <a:latin typeface="黑体" pitchFamily="49" charset="-122"/>
              <a:ea typeface="黑体" pitchFamily="49" charset="-122"/>
            </a:endParaRPr>
          </a:p>
        </p:txBody>
      </p:sp>
      <p:sp>
        <p:nvSpPr>
          <p:cNvPr id="6398979" name="Rectangle 3"/>
          <p:cNvSpPr>
            <a:spLocks noGrp="1" noChangeArrowheads="1"/>
          </p:cNvSpPr>
          <p:nvPr>
            <p:ph type="body" idx="4294967295"/>
          </p:nvPr>
        </p:nvSpPr>
        <p:spPr>
          <a:xfrm>
            <a:off x="152400" y="990600"/>
            <a:ext cx="88392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pPr>
            <a:r>
              <a:rPr lang="zh-CN" altLang="en-US" sz="2400" dirty="0" smtClean="0">
                <a:solidFill>
                  <a:srgbClr val="CC0099"/>
                </a:solidFill>
                <a:latin typeface="Times New Roman" panose="02020603050405020304" pitchFamily="18" charset="0"/>
                <a:cs typeface="Times New Roman" panose="02020603050405020304" pitchFamily="18" charset="0"/>
                <a:sym typeface="Monotype Sorts" pitchFamily="2" charset="2"/>
              </a:rPr>
              <a:t>无</a:t>
            </a:r>
            <a:r>
              <a:rPr lang="zh-CN" altLang="en-US" sz="2400" dirty="0">
                <a:solidFill>
                  <a:srgbClr val="CC0099"/>
                </a:solidFill>
                <a:latin typeface="Times New Roman" panose="02020603050405020304" pitchFamily="18" charset="0"/>
                <a:cs typeface="Times New Roman" panose="02020603050405020304" pitchFamily="18" charset="0"/>
                <a:sym typeface="Monotype Sorts" pitchFamily="2" charset="2"/>
              </a:rPr>
              <a:t>参函数</a:t>
            </a:r>
            <a:r>
              <a:rPr lang="zh-CN" altLang="en-US" sz="2400" dirty="0">
                <a:latin typeface="Times New Roman" panose="02020603050405020304" pitchFamily="18" charset="0"/>
                <a:cs typeface="Times New Roman" panose="02020603050405020304" pitchFamily="18" charset="0"/>
                <a:sym typeface="Monotype Sorts" pitchFamily="2" charset="2"/>
              </a:rPr>
              <a:t>。</a:t>
            </a:r>
            <a:r>
              <a:rPr lang="zh-CN" altLang="en-US" sz="2400" dirty="0" smtClean="0">
                <a:latin typeface="Times New Roman" panose="02020603050405020304" pitchFamily="18" charset="0"/>
                <a:cs typeface="Times New Roman" panose="02020603050405020304" pitchFamily="18" charset="0"/>
                <a:sym typeface="Monotype Sorts" pitchFamily="2" charset="2"/>
              </a:rPr>
              <a:t>如</a:t>
            </a:r>
            <a:r>
              <a:rPr lang="en-US" altLang="zh-CN" sz="2400" dirty="0" err="1" smtClean="0">
                <a:latin typeface="Times New Roman" panose="02020603050405020304" pitchFamily="18" charset="0"/>
                <a:cs typeface="Times New Roman" panose="02020603050405020304" pitchFamily="18" charset="0"/>
                <a:sym typeface="Monotype Sorts" pitchFamily="2" charset="2"/>
              </a:rPr>
              <a:t>getchar</a:t>
            </a:r>
            <a:r>
              <a:rPr lang="en-US" altLang="zh-CN" sz="2400" dirty="0" smtClean="0">
                <a:latin typeface="Times New Roman" panose="02020603050405020304" pitchFamily="18" charset="0"/>
                <a:cs typeface="Times New Roman" panose="02020603050405020304" pitchFamily="18" charset="0"/>
                <a:sym typeface="Monotype Sorts" pitchFamily="2" charset="2"/>
              </a:rPr>
              <a:t>()</a:t>
            </a:r>
            <a:r>
              <a:rPr lang="zh-CN" altLang="en-US" sz="2400" dirty="0" smtClean="0">
                <a:latin typeface="Times New Roman" panose="02020603050405020304" pitchFamily="18" charset="0"/>
                <a:cs typeface="Times New Roman" panose="02020603050405020304" pitchFamily="18" charset="0"/>
                <a:sym typeface="Monotype Sorts" pitchFamily="2" charset="2"/>
              </a:rPr>
              <a:t>、</a:t>
            </a:r>
            <a:r>
              <a:rPr lang="en-US" altLang="zh-CN" sz="2400" dirty="0" err="1" smtClean="0">
                <a:latin typeface="Times New Roman" panose="02020603050405020304" pitchFamily="18" charset="0"/>
                <a:cs typeface="Times New Roman" panose="02020603050405020304" pitchFamily="18" charset="0"/>
                <a:sym typeface="Monotype Sorts" pitchFamily="2" charset="2"/>
              </a:rPr>
              <a:t>stepNumber</a:t>
            </a:r>
            <a:r>
              <a:rPr lang="en-US" altLang="zh-CN" sz="2400" dirty="0" smtClean="0">
                <a:latin typeface="Times New Roman" panose="02020603050405020304" pitchFamily="18" charset="0"/>
                <a:cs typeface="Times New Roman" panose="02020603050405020304" pitchFamily="18" charset="0"/>
                <a:sym typeface="Monotype Sorts" pitchFamily="2" charset="2"/>
              </a:rPr>
              <a:t>()</a:t>
            </a:r>
            <a:r>
              <a:rPr lang="zh-CN" altLang="en-US" sz="2400" dirty="0" smtClean="0">
                <a:latin typeface="Times New Roman" panose="02020603050405020304" pitchFamily="18" charset="0"/>
                <a:cs typeface="Times New Roman" panose="02020603050405020304" pitchFamily="18" charset="0"/>
                <a:sym typeface="Monotype Sorts" pitchFamily="2" charset="2"/>
              </a:rPr>
              <a:t>等。</a:t>
            </a:r>
            <a:endParaRPr lang="zh-CN" altLang="en-US" sz="2400" dirty="0">
              <a:latin typeface="Times New Roman" panose="02020603050405020304" pitchFamily="18" charset="0"/>
              <a:cs typeface="Times New Roman" panose="02020603050405020304" pitchFamily="18" charset="0"/>
              <a:sym typeface="Monotype Sorts" pitchFamily="2" charset="2"/>
            </a:endParaRPr>
          </a:p>
          <a:p>
            <a:pPr lvl="1">
              <a:lnSpc>
                <a:spcPct val="150000"/>
              </a:lnSpc>
            </a:pPr>
            <a:r>
              <a:rPr lang="zh-CN" altLang="en-US" sz="2000" dirty="0">
                <a:latin typeface="Times New Roman" panose="02020603050405020304" pitchFamily="18" charset="0"/>
                <a:cs typeface="Times New Roman" panose="02020603050405020304" pitchFamily="18" charset="0"/>
                <a:sym typeface="Monotype Sorts" pitchFamily="2" charset="2"/>
              </a:rPr>
              <a:t>在调用无参函数时，主调函数并不将数据传送给被调用函数，一般用来执行指定的一组操作。</a:t>
            </a:r>
          </a:p>
          <a:p>
            <a:pPr lvl="1">
              <a:lnSpc>
                <a:spcPct val="150000"/>
              </a:lnSpc>
            </a:pPr>
            <a:r>
              <a:rPr lang="zh-CN" altLang="en-US" sz="2000" dirty="0">
                <a:latin typeface="Times New Roman" panose="02020603050405020304" pitchFamily="18" charset="0"/>
                <a:cs typeface="Times New Roman" panose="02020603050405020304" pitchFamily="18" charset="0"/>
                <a:sym typeface="Monotype Sorts" pitchFamily="2" charset="2"/>
              </a:rPr>
              <a:t>无参函数可以带回或不带回函数值，但一般以不带回函数值的居多。</a:t>
            </a:r>
          </a:p>
          <a:p>
            <a:pPr>
              <a:lnSpc>
                <a:spcPct val="150000"/>
              </a:lnSpc>
            </a:pPr>
            <a:r>
              <a:rPr lang="zh-CN" altLang="en-US" sz="2400" dirty="0">
                <a:solidFill>
                  <a:srgbClr val="CC0099"/>
                </a:solidFill>
                <a:latin typeface="Times New Roman" panose="02020603050405020304" pitchFamily="18" charset="0"/>
                <a:cs typeface="Times New Roman" panose="02020603050405020304" pitchFamily="18" charset="0"/>
                <a:sym typeface="Monotype Sorts" pitchFamily="2" charset="2"/>
              </a:rPr>
              <a:t>有参函数</a:t>
            </a:r>
            <a:r>
              <a:rPr lang="zh-CN" altLang="en-US" sz="2400" dirty="0">
                <a:latin typeface="Times New Roman" panose="02020603050405020304" pitchFamily="18" charset="0"/>
                <a:cs typeface="Times New Roman" panose="02020603050405020304" pitchFamily="18" charset="0"/>
                <a:sym typeface="Monotype Sorts" pitchFamily="2" charset="2"/>
              </a:rPr>
              <a:t>。如</a:t>
            </a:r>
            <a:r>
              <a:rPr lang="en-US" altLang="zh-CN" sz="2400" dirty="0" err="1">
                <a:latin typeface="Times New Roman" panose="02020603050405020304" pitchFamily="18" charset="0"/>
                <a:cs typeface="Times New Roman" panose="02020603050405020304" pitchFamily="18" charset="0"/>
                <a:sym typeface="Monotype Sorts" pitchFamily="2" charset="2"/>
              </a:rPr>
              <a:t>putchar</a:t>
            </a:r>
            <a:r>
              <a:rPr lang="en-US" altLang="zh-CN" sz="2400" dirty="0">
                <a:latin typeface="Times New Roman" panose="02020603050405020304" pitchFamily="18" charset="0"/>
                <a:cs typeface="Times New Roman" panose="02020603050405020304" pitchFamily="18" charset="0"/>
                <a:sym typeface="Monotype Sorts" pitchFamily="2" charset="2"/>
              </a:rPr>
              <a:t>(</a:t>
            </a:r>
            <a:r>
              <a:rPr lang="zh-CN" altLang="en-US" sz="2400" dirty="0">
                <a:latin typeface="Times New Roman" panose="02020603050405020304" pitchFamily="18" charset="0"/>
                <a:cs typeface="Times New Roman" panose="02020603050405020304" pitchFamily="18" charset="0"/>
                <a:sym typeface="Monotype Sorts" pitchFamily="2" charset="2"/>
              </a:rPr>
              <a:t>字符</a:t>
            </a:r>
            <a:r>
              <a:rPr lang="en-US" altLang="zh-CN" sz="2400" dirty="0" smtClean="0">
                <a:latin typeface="Times New Roman" panose="02020603050405020304" pitchFamily="18" charset="0"/>
                <a:cs typeface="Times New Roman" panose="02020603050405020304" pitchFamily="18" charset="0"/>
                <a:sym typeface="Monotype Sorts" pitchFamily="2" charset="2"/>
              </a:rPr>
              <a:t>)</a:t>
            </a:r>
            <a:r>
              <a:rPr lang="zh-CN" altLang="en-US" sz="2400" dirty="0" smtClean="0">
                <a:latin typeface="Times New Roman" panose="02020603050405020304" pitchFamily="18" charset="0"/>
                <a:cs typeface="Times New Roman" panose="02020603050405020304" pitchFamily="18" charset="0"/>
                <a:sym typeface="Monotype Sorts" pitchFamily="2" charset="2"/>
              </a:rPr>
              <a:t>、</a:t>
            </a:r>
            <a:r>
              <a:rPr lang="en-US" altLang="zh-CN" sz="2400" dirty="0" smtClean="0">
                <a:latin typeface="Times New Roman" panose="02020603050405020304" pitchFamily="18" charset="0"/>
                <a:cs typeface="Times New Roman" panose="02020603050405020304" pitchFamily="18" charset="0"/>
                <a:sym typeface="Monotype Sorts" pitchFamily="2" charset="2"/>
              </a:rPr>
              <a:t>gets</a:t>
            </a:r>
            <a:r>
              <a:rPr lang="en-US" altLang="zh-CN" sz="2400" dirty="0">
                <a:latin typeface="Times New Roman" panose="02020603050405020304" pitchFamily="18" charset="0"/>
                <a:cs typeface="Times New Roman" panose="02020603050405020304" pitchFamily="18" charset="0"/>
                <a:sym typeface="Monotype Sorts" pitchFamily="2" charset="2"/>
              </a:rPr>
              <a:t>(</a:t>
            </a:r>
            <a:r>
              <a:rPr lang="zh-CN" altLang="en-US" sz="2400" dirty="0">
                <a:latin typeface="Times New Roman" panose="02020603050405020304" pitchFamily="18" charset="0"/>
                <a:cs typeface="Times New Roman" panose="02020603050405020304" pitchFamily="18" charset="0"/>
                <a:sym typeface="Monotype Sorts" pitchFamily="2" charset="2"/>
              </a:rPr>
              <a:t>字符数组</a:t>
            </a:r>
            <a:r>
              <a:rPr lang="en-US" altLang="zh-CN" sz="2400" dirty="0" smtClean="0">
                <a:latin typeface="Times New Roman" panose="02020603050405020304" pitchFamily="18" charset="0"/>
                <a:cs typeface="Times New Roman" panose="02020603050405020304" pitchFamily="18" charset="0"/>
                <a:sym typeface="Monotype Sorts" pitchFamily="2" charset="2"/>
              </a:rPr>
              <a:t>)</a:t>
            </a:r>
            <a:r>
              <a:rPr lang="zh-CN" altLang="en-US" sz="2400" dirty="0" smtClean="0">
                <a:latin typeface="Times New Roman" panose="02020603050405020304" pitchFamily="18" charset="0"/>
                <a:cs typeface="Times New Roman" panose="02020603050405020304" pitchFamily="18" charset="0"/>
                <a:sym typeface="Monotype Sorts" pitchFamily="2" charset="2"/>
              </a:rPr>
              <a:t>、</a:t>
            </a:r>
            <a:r>
              <a:rPr lang="en-US" altLang="zh-CN" sz="2400" dirty="0" err="1" smtClean="0">
                <a:latin typeface="Times New Roman" panose="02020603050405020304" pitchFamily="18" charset="0"/>
                <a:cs typeface="Times New Roman" panose="02020603050405020304" pitchFamily="18" charset="0"/>
                <a:sym typeface="Monotype Sorts" pitchFamily="2" charset="2"/>
              </a:rPr>
              <a:t>scanf</a:t>
            </a:r>
            <a:r>
              <a:rPr lang="en-US" altLang="zh-CN" sz="2400" dirty="0">
                <a:latin typeface="Times New Roman" panose="02020603050405020304" pitchFamily="18" charset="0"/>
                <a:cs typeface="Times New Roman" panose="02020603050405020304" pitchFamily="18" charset="0"/>
                <a:sym typeface="Monotype Sorts" pitchFamily="2" charset="2"/>
              </a:rPr>
              <a:t>(</a:t>
            </a:r>
            <a:r>
              <a:rPr lang="zh-CN" altLang="en-US" sz="2400" dirty="0">
                <a:latin typeface="Times New Roman" panose="02020603050405020304" pitchFamily="18" charset="0"/>
                <a:cs typeface="Times New Roman" panose="02020603050405020304" pitchFamily="18" charset="0"/>
                <a:sym typeface="Monotype Sorts" pitchFamily="2" charset="2"/>
              </a:rPr>
              <a:t>格式</a:t>
            </a:r>
            <a:r>
              <a:rPr lang="zh-CN" altLang="en-US" sz="2400" dirty="0" smtClean="0">
                <a:latin typeface="Times New Roman" panose="02020603050405020304" pitchFamily="18" charset="0"/>
                <a:cs typeface="Times New Roman" panose="02020603050405020304" pitchFamily="18" charset="0"/>
                <a:sym typeface="Monotype Sorts" pitchFamily="2" charset="2"/>
              </a:rPr>
              <a:t>字符串</a:t>
            </a:r>
            <a:r>
              <a:rPr lang="en-US" altLang="zh-CN" sz="2400" dirty="0" smtClean="0">
                <a:latin typeface="Times New Roman" panose="02020603050405020304" pitchFamily="18" charset="0"/>
                <a:cs typeface="Times New Roman" panose="02020603050405020304" pitchFamily="18" charset="0"/>
                <a:sym typeface="Monotype Sorts" pitchFamily="2" charset="2"/>
              </a:rPr>
              <a:t>,</a:t>
            </a:r>
            <a:r>
              <a:rPr lang="zh-CN" altLang="en-US" sz="2400" dirty="0" smtClean="0">
                <a:latin typeface="Times New Roman" panose="02020603050405020304" pitchFamily="18" charset="0"/>
                <a:cs typeface="Times New Roman" panose="02020603050405020304" pitchFamily="18" charset="0"/>
                <a:sym typeface="Monotype Sorts" pitchFamily="2" charset="2"/>
              </a:rPr>
              <a:t>字符</a:t>
            </a:r>
            <a:r>
              <a:rPr lang="zh-CN" altLang="en-US" sz="2400" dirty="0">
                <a:latin typeface="Times New Roman" panose="02020603050405020304" pitchFamily="18" charset="0"/>
                <a:cs typeface="Times New Roman" panose="02020603050405020304" pitchFamily="18" charset="0"/>
                <a:sym typeface="Monotype Sorts" pitchFamily="2" charset="2"/>
              </a:rPr>
              <a:t>地址列表</a:t>
            </a:r>
            <a:r>
              <a:rPr lang="en-US" altLang="zh-CN" sz="2400" dirty="0" smtClean="0">
                <a:latin typeface="Times New Roman" panose="02020603050405020304" pitchFamily="18" charset="0"/>
                <a:cs typeface="Times New Roman" panose="02020603050405020304" pitchFamily="18" charset="0"/>
                <a:sym typeface="Monotype Sorts" pitchFamily="2" charset="2"/>
              </a:rPr>
              <a:t>)</a:t>
            </a:r>
            <a:r>
              <a:rPr lang="zh-CN" altLang="en-US" sz="2400" dirty="0" smtClean="0">
                <a:latin typeface="Times New Roman" panose="02020603050405020304" pitchFamily="18" charset="0"/>
                <a:cs typeface="Times New Roman" panose="02020603050405020304" pitchFamily="18" charset="0"/>
                <a:sym typeface="Monotype Sorts" pitchFamily="2" charset="2"/>
              </a:rPr>
              <a:t>、</a:t>
            </a:r>
            <a:r>
              <a:rPr lang="en-US" altLang="zh-CN" sz="2400" dirty="0" smtClean="0">
                <a:latin typeface="Times New Roman" panose="02020603050405020304" pitchFamily="18" charset="0"/>
                <a:cs typeface="Times New Roman" panose="02020603050405020304" pitchFamily="18" charset="0"/>
                <a:sym typeface="Monotype Sorts" pitchFamily="2" charset="2"/>
              </a:rPr>
              <a:t>max</a:t>
            </a:r>
            <a:r>
              <a:rPr lang="en-US" altLang="zh-CN" sz="2400" dirty="0">
                <a:latin typeface="Times New Roman" panose="02020603050405020304" pitchFamily="18" charset="0"/>
                <a:cs typeface="Times New Roman" panose="02020603050405020304" pitchFamily="18" charset="0"/>
                <a:sym typeface="Monotype Sorts" pitchFamily="2" charset="2"/>
              </a:rPr>
              <a:t>(</a:t>
            </a:r>
            <a:r>
              <a:rPr lang="zh-CN" altLang="en-US" sz="2400" dirty="0">
                <a:latin typeface="Times New Roman" panose="02020603050405020304" pitchFamily="18" charset="0"/>
                <a:cs typeface="Times New Roman" panose="02020603050405020304" pitchFamily="18" charset="0"/>
                <a:sym typeface="Monotype Sorts" pitchFamily="2" charset="2"/>
              </a:rPr>
              <a:t>数值</a:t>
            </a:r>
            <a:r>
              <a:rPr lang="en-US" altLang="zh-CN" sz="2400" dirty="0">
                <a:latin typeface="Times New Roman" panose="02020603050405020304" pitchFamily="18" charset="0"/>
                <a:cs typeface="Times New Roman" panose="02020603050405020304" pitchFamily="18" charset="0"/>
                <a:sym typeface="Monotype Sorts" pitchFamily="2" charset="2"/>
              </a:rPr>
              <a:t>,</a:t>
            </a:r>
            <a:r>
              <a:rPr lang="zh-CN" altLang="en-US" sz="2400" dirty="0">
                <a:latin typeface="Times New Roman" panose="02020603050405020304" pitchFamily="18" charset="0"/>
                <a:cs typeface="Times New Roman" panose="02020603050405020304" pitchFamily="18" charset="0"/>
                <a:sym typeface="Monotype Sorts" pitchFamily="2" charset="2"/>
              </a:rPr>
              <a:t>数值</a:t>
            </a:r>
            <a:r>
              <a:rPr lang="en-US" altLang="zh-CN" sz="2400" dirty="0" smtClean="0">
                <a:latin typeface="Times New Roman" panose="02020603050405020304" pitchFamily="18" charset="0"/>
                <a:cs typeface="Times New Roman" panose="02020603050405020304" pitchFamily="18" charset="0"/>
                <a:sym typeface="Monotype Sorts" pitchFamily="2" charset="2"/>
              </a:rPr>
              <a:t>)</a:t>
            </a:r>
            <a:r>
              <a:rPr lang="zh-CN" altLang="en-US" sz="2400" dirty="0" smtClean="0">
                <a:latin typeface="Times New Roman" panose="02020603050405020304" pitchFamily="18" charset="0"/>
                <a:cs typeface="Times New Roman" panose="02020603050405020304" pitchFamily="18" charset="0"/>
                <a:sym typeface="Monotype Sorts" pitchFamily="2" charset="2"/>
              </a:rPr>
              <a:t>等。</a:t>
            </a:r>
            <a:endParaRPr lang="zh-CN" altLang="en-US" sz="2400" dirty="0">
              <a:latin typeface="Times New Roman" panose="02020603050405020304" pitchFamily="18" charset="0"/>
              <a:cs typeface="Times New Roman" panose="02020603050405020304" pitchFamily="18" charset="0"/>
              <a:sym typeface="Monotype Sorts" pitchFamily="2" charset="2"/>
            </a:endParaRPr>
          </a:p>
          <a:p>
            <a:pPr lvl="1">
              <a:lnSpc>
                <a:spcPct val="150000"/>
              </a:lnSpc>
            </a:pPr>
            <a:r>
              <a:rPr lang="zh-CN" altLang="en-US" sz="2000" dirty="0">
                <a:latin typeface="Times New Roman" panose="02020603050405020304" pitchFamily="18" charset="0"/>
                <a:cs typeface="Times New Roman" panose="02020603050405020304" pitchFamily="18" charset="0"/>
                <a:sym typeface="Monotype Sorts" pitchFamily="2" charset="2"/>
              </a:rPr>
              <a:t>在调用函数时</a:t>
            </a:r>
            <a:r>
              <a:rPr lang="zh-CN" altLang="en-US" sz="2000" dirty="0" smtClean="0">
                <a:latin typeface="Times New Roman" panose="02020603050405020304" pitchFamily="18" charset="0"/>
                <a:cs typeface="Times New Roman" panose="02020603050405020304" pitchFamily="18" charset="0"/>
                <a:sym typeface="Monotype Sorts" pitchFamily="2" charset="2"/>
              </a:rPr>
              <a:t>，主调函数通过实参将值（或地址）传递给被调函数的虚参。</a:t>
            </a:r>
            <a:endParaRPr lang="zh-CN" altLang="en-US" sz="2000" dirty="0">
              <a:latin typeface="Times New Roman" panose="02020603050405020304" pitchFamily="18" charset="0"/>
              <a:cs typeface="Times New Roman" panose="02020603050405020304" pitchFamily="18" charset="0"/>
              <a:sym typeface="Monotype Sorts" pitchFamily="2" charset="2"/>
            </a:endParaRPr>
          </a:p>
          <a:p>
            <a:pPr lvl="1">
              <a:lnSpc>
                <a:spcPct val="150000"/>
              </a:lnSpc>
            </a:pPr>
            <a:r>
              <a:rPr lang="zh-CN" altLang="en-US" sz="2000" dirty="0" smtClean="0">
                <a:latin typeface="Times New Roman" panose="02020603050405020304" pitchFamily="18" charset="0"/>
                <a:cs typeface="Times New Roman" panose="02020603050405020304" pitchFamily="18" charset="0"/>
                <a:sym typeface="Monotype Sorts" pitchFamily="2" charset="2"/>
              </a:rPr>
              <a:t>被调函数通过</a:t>
            </a:r>
            <a:r>
              <a:rPr lang="zh-CN" altLang="en-US" sz="2000" dirty="0" smtClean="0">
                <a:solidFill>
                  <a:srgbClr val="C00000"/>
                </a:solidFill>
                <a:latin typeface="Times New Roman" panose="02020603050405020304" pitchFamily="18" charset="0"/>
                <a:cs typeface="Times New Roman" panose="02020603050405020304" pitchFamily="18" charset="0"/>
                <a:sym typeface="Monotype Sorts" pitchFamily="2" charset="2"/>
              </a:rPr>
              <a:t>返回值</a:t>
            </a:r>
            <a:r>
              <a:rPr lang="zh-CN" altLang="en-US" sz="2000" dirty="0" smtClean="0">
                <a:latin typeface="Times New Roman" panose="02020603050405020304" pitchFamily="18" charset="0"/>
                <a:cs typeface="Times New Roman" panose="02020603050405020304" pitchFamily="18" charset="0"/>
                <a:sym typeface="Monotype Sorts" pitchFamily="2" charset="2"/>
              </a:rPr>
              <a:t>或</a:t>
            </a:r>
            <a:r>
              <a:rPr lang="zh-CN" altLang="en-US" sz="2000" dirty="0" smtClean="0">
                <a:solidFill>
                  <a:srgbClr val="FF0000"/>
                </a:solidFill>
                <a:latin typeface="Times New Roman" panose="02020603050405020304" pitchFamily="18" charset="0"/>
                <a:cs typeface="Times New Roman" panose="02020603050405020304" pitchFamily="18" charset="0"/>
                <a:sym typeface="Monotype Sorts" pitchFamily="2" charset="2"/>
              </a:rPr>
              <a:t>指针</a:t>
            </a:r>
            <a:r>
              <a:rPr lang="zh-CN" altLang="en-US" sz="2000" dirty="0" smtClean="0">
                <a:latin typeface="Times New Roman" panose="02020603050405020304" pitchFamily="18" charset="0"/>
                <a:cs typeface="Times New Roman" panose="02020603050405020304" pitchFamily="18" charset="0"/>
                <a:sym typeface="Monotype Sorts" pitchFamily="2" charset="2"/>
              </a:rPr>
              <a:t>将信息回传给主调函数。</a:t>
            </a:r>
            <a:endParaRPr lang="zh-CN" altLang="en-US" sz="2000" dirty="0">
              <a:latin typeface="Times New Roman" panose="02020603050405020304" pitchFamily="18" charset="0"/>
              <a:cs typeface="Times New Roman" panose="02020603050405020304" pitchFamily="18" charset="0"/>
              <a:sym typeface="Monotype Sorts" pitchFamily="2" charset="2"/>
            </a:endParaRPr>
          </a:p>
        </p:txBody>
      </p:sp>
    </p:spTree>
    <p:extLst>
      <p:ext uri="{BB962C8B-B14F-4D97-AF65-F5344CB8AC3E}">
        <p14:creationId xmlns:p14="http://schemas.microsoft.com/office/powerpoint/2010/main" val="3056650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D379E4B-77EF-4B78-A04E-50186E378A02}"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1ABFEA22-45BF-40D1-9717-9338ABC9FEBE}" type="slidenum">
              <a:rPr lang="zh-CN" altLang="en-US"/>
              <a:pPr/>
              <a:t>21</a:t>
            </a:fld>
            <a:r>
              <a:rPr lang="en-US" altLang="zh-CN"/>
              <a:t>/52</a:t>
            </a:r>
          </a:p>
        </p:txBody>
      </p:sp>
      <p:sp>
        <p:nvSpPr>
          <p:cNvPr id="6417410" name="Rectangle 2"/>
          <p:cNvSpPr>
            <a:spLocks noRot="1" noChangeArrowheads="1"/>
          </p:cNvSpPr>
          <p:nvPr/>
        </p:nvSpPr>
        <p:spPr bwMode="auto">
          <a:xfrm>
            <a:off x="301625" y="304800"/>
            <a:ext cx="8540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sz="4000">
                <a:solidFill>
                  <a:srgbClr val="0070C0"/>
                </a:solidFill>
                <a:latin typeface="黑体" pitchFamily="49" charset="-122"/>
                <a:ea typeface="黑体" pitchFamily="49" charset="-122"/>
              </a:rPr>
              <a:t>无参函数的定义形式</a:t>
            </a:r>
            <a:endParaRPr lang="zh-CN" altLang="en-US" sz="4000">
              <a:solidFill>
                <a:srgbClr val="0070C0"/>
              </a:solidFill>
              <a:latin typeface="黑体" pitchFamily="49" charset="-122"/>
              <a:ea typeface="黑体" pitchFamily="49" charset="-122"/>
              <a:sym typeface="Monotype Sorts" pitchFamily="2" charset="2"/>
            </a:endParaRPr>
          </a:p>
        </p:txBody>
      </p:sp>
      <p:sp>
        <p:nvSpPr>
          <p:cNvPr id="6417411" name="Rectangle 3"/>
          <p:cNvSpPr>
            <a:spLocks noChangeArrowheads="1"/>
          </p:cNvSpPr>
          <p:nvPr/>
        </p:nvSpPr>
        <p:spPr bwMode="auto">
          <a:xfrm>
            <a:off x="381000" y="4114800"/>
            <a:ext cx="85407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其中</a:t>
            </a:r>
            <a:r>
              <a:rPr lang="zh-CN"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类型标识符</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用于指定函数值的类型，即函数带回来的值的类型</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endPar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a:p>
            <a:pPr marL="342900" indent="-342900">
              <a:lnSpc>
                <a:spcPct val="100000"/>
              </a:lnSpc>
              <a:buClr>
                <a:srgbClr val="FF3300"/>
              </a:buClr>
              <a:buFont typeface="Wingdings" pitchFamily="2" charset="2"/>
              <a:buChar char="Ø"/>
            </a:pP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无</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参函数一般不需要带回函数值，可以写为</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oid</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p:txBody>
      </p:sp>
      <p:sp>
        <p:nvSpPr>
          <p:cNvPr id="7" name="Rectangle 4"/>
          <p:cNvSpPr>
            <a:spLocks noChangeArrowheads="1"/>
          </p:cNvSpPr>
          <p:nvPr/>
        </p:nvSpPr>
        <p:spPr bwMode="auto">
          <a:xfrm>
            <a:off x="1447800" y="1278909"/>
            <a:ext cx="6248400" cy="2302491"/>
          </a:xfrm>
          <a:prstGeom prst="rect">
            <a:avLst/>
          </a:prstGeom>
          <a:solidFill>
            <a:srgbClr val="CCECFF"/>
          </a:solidFill>
          <a:ln w="9525">
            <a:solidFill>
              <a:schemeClr val="tx1"/>
            </a:solidFill>
            <a:miter lim="800000"/>
            <a:headEnd/>
            <a:tailEnd/>
          </a:ln>
          <a:effectLst/>
          <a:extLst/>
        </p:spPr>
        <p:txBody>
          <a:bodyPr anchor="ctr" anchorCtr="0"/>
          <a:lstStyle/>
          <a:p>
            <a:pPr lvl="0" fontAlgn="auto">
              <a:lnSpc>
                <a:spcPct val="100000"/>
              </a:lnSpc>
              <a:spcAft>
                <a:spcPts val="0"/>
              </a:spcAft>
              <a:buClr>
                <a:srgbClr val="31B6FD"/>
              </a:buClr>
              <a:buSzPct val="100000"/>
            </a:pPr>
            <a:r>
              <a:rPr lang="zh-CN" altLang="en-US" sz="2400" b="1" dirty="0" smtClean="0">
                <a:solidFill>
                  <a:srgbClr val="FF0000"/>
                </a:solidFill>
                <a:latin typeface="Candara"/>
                <a:ea typeface="华文楷体"/>
              </a:rPr>
              <a:t>类型</a:t>
            </a:r>
            <a:r>
              <a:rPr lang="zh-CN" altLang="en-US" sz="2400" b="1" dirty="0">
                <a:solidFill>
                  <a:srgbClr val="FF0000"/>
                </a:solidFill>
                <a:latin typeface="Candara"/>
                <a:ea typeface="华文楷体"/>
              </a:rPr>
              <a:t>标识符  函数名</a:t>
            </a:r>
            <a:r>
              <a:rPr lang="en-US" altLang="zh-CN" sz="2400" b="1" dirty="0">
                <a:solidFill>
                  <a:srgbClr val="FF0000"/>
                </a:solidFill>
                <a:latin typeface="Candara"/>
                <a:ea typeface="华文楷体"/>
              </a:rPr>
              <a:t>()</a:t>
            </a:r>
          </a:p>
          <a:p>
            <a:pPr lvl="0" fontAlgn="auto">
              <a:lnSpc>
                <a:spcPct val="100000"/>
              </a:lnSpc>
              <a:spcAft>
                <a:spcPts val="0"/>
              </a:spcAft>
              <a:buClr>
                <a:srgbClr val="31B6FD"/>
              </a:buClr>
              <a:buSzPct val="100000"/>
            </a:pPr>
            <a:r>
              <a:rPr lang="en-US" altLang="zh-CN" sz="2400" b="1" dirty="0" smtClean="0">
                <a:solidFill>
                  <a:srgbClr val="FF0000"/>
                </a:solidFill>
                <a:latin typeface="Candara"/>
                <a:ea typeface="华文楷体"/>
              </a:rPr>
              <a:t>  {   	</a:t>
            </a:r>
          </a:p>
          <a:p>
            <a:pPr lvl="0" fontAlgn="auto">
              <a:lnSpc>
                <a:spcPct val="100000"/>
              </a:lnSpc>
              <a:spcAft>
                <a:spcPts val="0"/>
              </a:spcAft>
              <a:buClr>
                <a:srgbClr val="31B6FD"/>
              </a:buClr>
              <a:buSzPct val="100000"/>
            </a:pPr>
            <a:r>
              <a:rPr lang="en-US" altLang="zh-CN" sz="2400" b="1" dirty="0">
                <a:solidFill>
                  <a:srgbClr val="FF0000"/>
                </a:solidFill>
                <a:latin typeface="Candara"/>
                <a:ea typeface="华文楷体"/>
              </a:rPr>
              <a:t>	</a:t>
            </a:r>
            <a:r>
              <a:rPr lang="zh-CN" altLang="en-US" sz="2400" b="1" dirty="0" smtClean="0">
                <a:solidFill>
                  <a:srgbClr val="FF0000"/>
                </a:solidFill>
                <a:latin typeface="Candara"/>
                <a:ea typeface="华文楷体"/>
              </a:rPr>
              <a:t>声明</a:t>
            </a:r>
            <a:r>
              <a:rPr lang="zh-CN" altLang="en-US" sz="2400" b="1" dirty="0">
                <a:solidFill>
                  <a:srgbClr val="FF0000"/>
                </a:solidFill>
                <a:latin typeface="Candara"/>
                <a:ea typeface="华文楷体"/>
              </a:rPr>
              <a:t>部分</a:t>
            </a:r>
          </a:p>
          <a:p>
            <a:pPr lvl="0" fontAlgn="auto">
              <a:lnSpc>
                <a:spcPct val="100000"/>
              </a:lnSpc>
              <a:spcAft>
                <a:spcPts val="0"/>
              </a:spcAft>
              <a:buClr>
                <a:srgbClr val="31B6FD"/>
              </a:buClr>
              <a:buSzPct val="100000"/>
            </a:pPr>
            <a:r>
              <a:rPr lang="zh-CN" altLang="en-US" sz="2400" b="1" dirty="0" smtClean="0">
                <a:solidFill>
                  <a:srgbClr val="FF0000"/>
                </a:solidFill>
                <a:latin typeface="Candara"/>
                <a:ea typeface="华文楷体"/>
              </a:rPr>
              <a:t>    </a:t>
            </a:r>
            <a:r>
              <a:rPr lang="en-US" altLang="zh-CN" sz="2400" b="1" dirty="0" smtClean="0">
                <a:solidFill>
                  <a:srgbClr val="FF0000"/>
                </a:solidFill>
                <a:latin typeface="Candara"/>
                <a:ea typeface="华文楷体"/>
              </a:rPr>
              <a:t>	</a:t>
            </a:r>
            <a:r>
              <a:rPr lang="zh-CN" altLang="en-US" sz="2400" b="1" dirty="0" smtClean="0">
                <a:solidFill>
                  <a:srgbClr val="FF0000"/>
                </a:solidFill>
                <a:latin typeface="Candara"/>
                <a:ea typeface="华文楷体"/>
              </a:rPr>
              <a:t>语句</a:t>
            </a:r>
            <a:endParaRPr lang="zh-CN" altLang="en-US" sz="2400" b="1" dirty="0">
              <a:solidFill>
                <a:srgbClr val="FF0000"/>
              </a:solidFill>
              <a:latin typeface="Candara"/>
              <a:ea typeface="华文楷体"/>
            </a:endParaRPr>
          </a:p>
          <a:p>
            <a:pPr lvl="0" fontAlgn="auto">
              <a:lnSpc>
                <a:spcPct val="100000"/>
              </a:lnSpc>
              <a:spcAft>
                <a:spcPts val="0"/>
              </a:spcAft>
              <a:buClr>
                <a:srgbClr val="31B6FD"/>
              </a:buClr>
              <a:buSzPct val="100000"/>
            </a:pPr>
            <a:r>
              <a:rPr lang="zh-CN" altLang="en-US" sz="2400" b="1" dirty="0">
                <a:solidFill>
                  <a:srgbClr val="FF0000"/>
                </a:solidFill>
                <a:latin typeface="Candara"/>
                <a:ea typeface="华文楷体"/>
              </a:rPr>
              <a:t>  </a:t>
            </a:r>
            <a:r>
              <a:rPr lang="en-US" altLang="zh-CN" sz="2400" b="1" dirty="0" smtClean="0">
                <a:solidFill>
                  <a:srgbClr val="FF0000"/>
                </a:solidFill>
                <a:latin typeface="Candara"/>
                <a:ea typeface="华文楷体"/>
              </a:rPr>
              <a:t>}</a:t>
            </a:r>
            <a:endParaRPr lang="en-US" altLang="zh-CN" sz="2400" b="1" dirty="0">
              <a:solidFill>
                <a:srgbClr val="FF0000"/>
              </a:solidFill>
              <a:latin typeface="Candara"/>
              <a:ea typeface="华文楷体"/>
            </a:endParaRPr>
          </a:p>
        </p:txBody>
      </p:sp>
    </p:spTree>
    <p:extLst>
      <p:ext uri="{BB962C8B-B14F-4D97-AF65-F5344CB8AC3E}">
        <p14:creationId xmlns:p14="http://schemas.microsoft.com/office/powerpoint/2010/main" val="964555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3C80521-D9C2-414C-B10D-22C2E158BF6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BE2179-2498-43AC-9955-002E225D3079}" type="slidenum">
              <a:rPr lang="zh-CN" altLang="en-US"/>
              <a:pPr/>
              <a:t>22</a:t>
            </a:fld>
            <a:r>
              <a:rPr lang="en-US" altLang="zh-CN"/>
              <a:t>/23</a:t>
            </a:r>
          </a:p>
        </p:txBody>
      </p:sp>
      <p:sp>
        <p:nvSpPr>
          <p:cNvPr id="640409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zh-CN" altLang="en-US" sz="4000" b="0" dirty="0" smtClean="0">
                <a:latin typeface="仿宋"/>
                <a:ea typeface="黑体" pitchFamily="49" charset="-122"/>
              </a:rPr>
              <a:t>有</a:t>
            </a:r>
            <a:r>
              <a:rPr lang="zh-CN" altLang="en-US" sz="4000" b="0" dirty="0">
                <a:latin typeface="仿宋"/>
                <a:ea typeface="黑体" pitchFamily="49" charset="-122"/>
              </a:rPr>
              <a:t>返回值</a:t>
            </a:r>
            <a:r>
              <a:rPr lang="zh-CN" altLang="en-US" sz="4000" b="0" dirty="0" smtClean="0">
                <a:latin typeface="仿宋"/>
                <a:ea typeface="黑体" pitchFamily="49" charset="-122"/>
              </a:rPr>
              <a:t>函数与无返回值函数</a:t>
            </a:r>
            <a:endParaRPr lang="en-US" altLang="zh-CN" sz="4000" b="0" dirty="0" smtClean="0">
              <a:solidFill>
                <a:srgbClr val="FF0000"/>
              </a:solidFill>
              <a:latin typeface="黑体" pitchFamily="49" charset="-122"/>
              <a:ea typeface="黑体" pitchFamily="49" charset="-122"/>
            </a:endParaRPr>
          </a:p>
        </p:txBody>
      </p:sp>
      <p:sp>
        <p:nvSpPr>
          <p:cNvPr id="6404099" name="Rectangle 3"/>
          <p:cNvSpPr>
            <a:spLocks noGrp="1" noChangeArrowheads="1"/>
          </p:cNvSpPr>
          <p:nvPr>
            <p:ph type="body" idx="4294967295"/>
          </p:nvPr>
        </p:nvSpPr>
        <p:spPr>
          <a:xfrm>
            <a:off x="228600" y="10668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50000"/>
              </a:lnSpc>
            </a:pPr>
            <a:r>
              <a:rPr lang="zh-CN" altLang="en-US" dirty="0" smtClean="0">
                <a:latin typeface="Times New Roman" panose="02020603050405020304" pitchFamily="18" charset="0"/>
                <a:cs typeface="Times New Roman" panose="02020603050405020304" pitchFamily="18" charset="0"/>
              </a:rPr>
              <a:t>从</a:t>
            </a:r>
            <a:r>
              <a:rPr lang="zh-CN" altLang="en-US" dirty="0">
                <a:latin typeface="Times New Roman" panose="02020603050405020304" pitchFamily="18" charset="0"/>
                <a:cs typeface="Times New Roman" panose="02020603050405020304" pitchFamily="18" charset="0"/>
              </a:rPr>
              <a:t>函数的返回值来看，函数可以分为：</a:t>
            </a:r>
          </a:p>
          <a:p>
            <a:pPr lvl="1" algn="just" eaLnBrk="1" hangingPunct="1">
              <a:lnSpc>
                <a:spcPct val="150000"/>
              </a:lnSpc>
            </a:pP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有返回值函数。调用结束时会返回一个值，供调用处运算，</a:t>
            </a:r>
            <a:r>
              <a:rPr lang="zh-CN" altLang="en-US" dirty="0" smtClean="0">
                <a:latin typeface="Times New Roman" panose="02020603050405020304" pitchFamily="18" charset="0"/>
                <a:cs typeface="Times New Roman" panose="02020603050405020304" pitchFamily="18" charset="0"/>
              </a:rPr>
              <a:t>例如</a:t>
            </a:r>
            <a:r>
              <a:rPr lang="en-US" altLang="zh-CN" dirty="0" smtClean="0">
                <a:latin typeface="Times New Roman" panose="02020603050405020304" pitchFamily="18" charset="0"/>
                <a:cs typeface="Times New Roman" panose="02020603050405020304" pitchFamily="18" charset="0"/>
              </a:rPr>
              <a:t>add(</a:t>
            </a:r>
            <a:r>
              <a:rPr lang="en-US" altLang="zh-CN" dirty="0" err="1" smtClean="0">
                <a:latin typeface="Times New Roman" panose="02020603050405020304" pitchFamily="18" charset="0"/>
                <a:cs typeface="Times New Roman" panose="02020603050405020304" pitchFamily="18" charset="0"/>
              </a:rPr>
              <a:t>x,y</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用户自已定义的函数可以通过</a:t>
            </a:r>
            <a:r>
              <a:rPr lang="en-US" altLang="zh-CN" dirty="0">
                <a:latin typeface="Times New Roman" panose="02020603050405020304" pitchFamily="18" charset="0"/>
                <a:cs typeface="Times New Roman" panose="02020603050405020304" pitchFamily="18" charset="0"/>
              </a:rPr>
              <a:t>return</a:t>
            </a:r>
            <a:r>
              <a:rPr lang="zh-CN" altLang="en-US" dirty="0">
                <a:latin typeface="Times New Roman" panose="02020603050405020304" pitchFamily="18" charset="0"/>
                <a:cs typeface="Times New Roman" panose="02020603050405020304" pitchFamily="18" charset="0"/>
              </a:rPr>
              <a:t>语句返回函数值。</a:t>
            </a:r>
          </a:p>
          <a:p>
            <a:pPr lvl="1" algn="just" eaLnBrk="1" hangingPunct="1">
              <a:lnSpc>
                <a:spcPct val="150000"/>
              </a:lnSpc>
            </a:pP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无返回值函数。调用结束时不会返回一个值，例如</a:t>
            </a:r>
            <a:r>
              <a:rPr lang="en-US" altLang="zh-CN" dirty="0" err="1">
                <a:latin typeface="Times New Roman" panose="02020603050405020304" pitchFamily="18" charset="0"/>
                <a:cs typeface="Times New Roman" panose="02020603050405020304" pitchFamily="18" charset="0"/>
              </a:rPr>
              <a:t>print_star</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just" eaLnBrk="1" hangingPunct="1">
              <a:lnSpc>
                <a:spcPct val="150000"/>
              </a:lnSpc>
            </a:pPr>
            <a:r>
              <a:rPr lang="zh-CN" altLang="en-US" dirty="0" smtClean="0">
                <a:latin typeface="Times New Roman" panose="02020603050405020304" pitchFamily="18" charset="0"/>
                <a:cs typeface="Times New Roman" panose="02020603050405020304" pitchFamily="18" charset="0"/>
              </a:rPr>
              <a:t>注意：</a:t>
            </a:r>
            <a:r>
              <a:rPr lang="en-US" altLang="zh-CN" dirty="0" err="1" smtClean="0">
                <a:latin typeface="Times New Roman" panose="02020603050405020304" pitchFamily="18" charset="0"/>
                <a:cs typeface="Times New Roman" panose="02020603050405020304" pitchFamily="18" charset="0"/>
              </a:rPr>
              <a:t>printf</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与</a:t>
            </a:r>
            <a:r>
              <a:rPr lang="en-US" altLang="zh-CN" dirty="0" err="1" smtClean="0">
                <a:latin typeface="Times New Roman" panose="02020603050405020304" pitchFamily="18" charset="0"/>
                <a:cs typeface="Times New Roman" panose="02020603050405020304" pitchFamily="18" charset="0"/>
              </a:rPr>
              <a:t>scanf</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都是</a:t>
            </a:r>
            <a:r>
              <a:rPr lang="zh-CN" altLang="en-US" dirty="0" smtClean="0">
                <a:solidFill>
                  <a:srgbClr val="FF0000"/>
                </a:solidFill>
                <a:latin typeface="Times New Roman" panose="02020603050405020304" pitchFamily="18" charset="0"/>
                <a:cs typeface="Times New Roman" panose="02020603050405020304" pitchFamily="18" charset="0"/>
              </a:rPr>
              <a:t>有返回值函数</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355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57BECB78-1906-448F-97AF-059E04DF326B}"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28E364A5-94B6-49D2-B3B1-F54643103A26}" type="slidenum">
              <a:rPr lang="zh-CN" altLang="en-US"/>
              <a:pPr/>
              <a:t>23</a:t>
            </a:fld>
            <a:r>
              <a:rPr lang="en-US" altLang="zh-CN"/>
              <a:t>/23</a:t>
            </a:r>
          </a:p>
        </p:txBody>
      </p:sp>
      <p:sp>
        <p:nvSpPr>
          <p:cNvPr id="6383618" name="Rectangle 2"/>
          <p:cNvSpPr>
            <a:spLocks noGrp="1" noChangeArrowheads="1"/>
          </p:cNvSpPr>
          <p:nvPr>
            <p:ph type="body" idx="4294967295"/>
          </p:nvPr>
        </p:nvSpPr>
        <p:spPr>
          <a:xfrm>
            <a:off x="152400" y="1066800"/>
            <a:ext cx="8839200" cy="1143000"/>
          </a:xfrm>
        </p:spPr>
        <p:txBody>
          <a:bodyPr/>
          <a:lstStyle/>
          <a:p>
            <a:pPr algn="just" eaLnBrk="1" hangingPunct="1">
              <a:lnSpc>
                <a:spcPct val="90000"/>
              </a:lnSpc>
            </a:pPr>
            <a:r>
              <a:rPr lang="zh-CN" altLang="en-US" sz="3600" dirty="0" smtClean="0"/>
              <a:t>以下两个程序都有自定义函数。</a:t>
            </a:r>
            <a:endParaRPr lang="en-US" altLang="zh-CN" sz="3600" dirty="0" smtClean="0"/>
          </a:p>
        </p:txBody>
      </p:sp>
      <p:sp>
        <p:nvSpPr>
          <p:cNvPr id="638361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5000"/>
              </a:lnSpc>
            </a:pPr>
            <a:r>
              <a:rPr lang="zh-CN" altLang="en-US" sz="4000" b="0" dirty="0" smtClean="0">
                <a:solidFill>
                  <a:schemeClr val="accent2"/>
                </a:solidFill>
                <a:latin typeface="黑体" pitchFamily="49" charset="-122"/>
                <a:ea typeface="黑体" pitchFamily="49" charset="-122"/>
              </a:rPr>
              <a:t>函数程序举例</a:t>
            </a:r>
            <a:endParaRPr lang="zh-CN" altLang="en-US" sz="4000" b="0" dirty="0" smtClean="0">
              <a:solidFill>
                <a:srgbClr val="FF0000"/>
              </a:solidFill>
              <a:latin typeface="黑体" pitchFamily="49" charset="-122"/>
              <a:ea typeface="黑体" pitchFamily="49" charset="-122"/>
            </a:endParaRPr>
          </a:p>
        </p:txBody>
      </p:sp>
      <p:sp>
        <p:nvSpPr>
          <p:cNvPr id="6383620" name="Rectangle 4"/>
          <p:cNvSpPr>
            <a:spLocks noChangeArrowheads="1"/>
          </p:cNvSpPr>
          <p:nvPr/>
        </p:nvSpPr>
        <p:spPr bwMode="auto">
          <a:xfrm>
            <a:off x="5562600" y="2057400"/>
            <a:ext cx="3276600" cy="441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#include &lt;</a:t>
            </a:r>
            <a:r>
              <a:rPr lang="en-US" altLang="zh-CN" b="1" dirty="0" err="1">
                <a:solidFill>
                  <a:schemeClr val="accent2"/>
                </a:solidFill>
                <a:latin typeface="Times New Roman" pitchFamily="18" charset="0"/>
                <a:ea typeface="楷体_GB2312" pitchFamily="49" charset="-122"/>
              </a:rPr>
              <a:t>stdio.h</a:t>
            </a:r>
            <a:r>
              <a:rPr lang="en-US" altLang="zh-CN" b="1" dirty="0">
                <a:solidFill>
                  <a:schemeClr val="accent2"/>
                </a:solidFill>
                <a:latin typeface="Times New Roman" pitchFamily="18" charset="0"/>
                <a:ea typeface="楷体_GB2312" pitchFamily="49" charset="-122"/>
              </a:rPr>
              <a:t>&gt;</a:t>
            </a:r>
          </a:p>
          <a:p>
            <a:pPr marL="342900" indent="-342900" eaLnBrk="0" hangingPunct="0">
              <a:lnSpc>
                <a:spcPct val="85000"/>
              </a:lnSpc>
              <a:spcBef>
                <a:spcPct val="0"/>
              </a:spcBef>
              <a:buClr>
                <a:srgbClr val="FF3300"/>
              </a:buClr>
              <a:buFont typeface="Wingdings" pitchFamily="2" charset="2"/>
              <a:buNone/>
            </a:pPr>
            <a:r>
              <a:rPr lang="en-US" altLang="zh-CN" b="1" dirty="0" err="1">
                <a:solidFill>
                  <a:srgbClr val="FF0000"/>
                </a:solidFill>
                <a:latin typeface="Times New Roman" pitchFamily="18" charset="0"/>
                <a:ea typeface="楷体_GB2312" pitchFamily="49" charset="-122"/>
              </a:rPr>
              <a:t>int</a:t>
            </a:r>
            <a:r>
              <a:rPr lang="en-US" altLang="zh-CN" b="1" dirty="0">
                <a:solidFill>
                  <a:srgbClr val="FF0000"/>
                </a:solidFill>
                <a:latin typeface="Times New Roman" pitchFamily="18" charset="0"/>
                <a:ea typeface="楷体_GB2312" pitchFamily="49" charset="-122"/>
              </a:rPr>
              <a:t> add(</a:t>
            </a:r>
            <a:r>
              <a:rPr lang="en-US" altLang="zh-CN" b="1" dirty="0" err="1">
                <a:solidFill>
                  <a:srgbClr val="FF0000"/>
                </a:solidFill>
                <a:latin typeface="Times New Roman" pitchFamily="18" charset="0"/>
                <a:ea typeface="楷体_GB2312" pitchFamily="49" charset="-122"/>
              </a:rPr>
              <a:t>int,int</a:t>
            </a:r>
            <a:r>
              <a:rPr lang="en-US" altLang="zh-CN" b="1" dirty="0">
                <a:solidFill>
                  <a:srgbClr val="FF0000"/>
                </a:solidFill>
                <a:latin typeface="Times New Roman" pitchFamily="18" charset="0"/>
                <a:ea typeface="楷体_GB2312" pitchFamily="49" charset="-122"/>
              </a:rPr>
              <a:t>);</a:t>
            </a:r>
            <a:r>
              <a:rPr lang="en-US" altLang="zh-CN" b="1" dirty="0">
                <a:solidFill>
                  <a:schemeClr val="accent2"/>
                </a:solidFill>
                <a:latin typeface="Times New Roman" pitchFamily="18" charset="0"/>
                <a:ea typeface="楷体_GB2312" pitchFamily="49" charset="-122"/>
              </a:rPr>
              <a:t> </a:t>
            </a:r>
          </a:p>
          <a:p>
            <a:pPr marL="342900" indent="-342900" eaLnBrk="0" hangingPunct="0">
              <a:lnSpc>
                <a:spcPct val="85000"/>
              </a:lnSpc>
              <a:spcBef>
                <a:spcPct val="0"/>
              </a:spcBef>
              <a:buClr>
                <a:srgbClr val="FF3300"/>
              </a:buClr>
              <a:buFont typeface="Wingdings" pitchFamily="2" charset="2"/>
              <a:buNone/>
            </a:pPr>
            <a:r>
              <a:rPr lang="en-US" altLang="zh-CN" b="1" dirty="0" err="1" smtClean="0">
                <a:solidFill>
                  <a:schemeClr val="accent2"/>
                </a:solidFill>
                <a:latin typeface="Times New Roman" pitchFamily="18" charset="0"/>
                <a:ea typeface="楷体_GB2312" pitchFamily="49" charset="-122"/>
              </a:rPr>
              <a:t>int</a:t>
            </a:r>
            <a:r>
              <a:rPr lang="en-US" altLang="zh-CN" b="1" dirty="0" smtClean="0">
                <a:solidFill>
                  <a:schemeClr val="accent2"/>
                </a:solidFill>
                <a:latin typeface="Times New Roman" pitchFamily="18" charset="0"/>
                <a:ea typeface="楷体_GB2312" pitchFamily="49" charset="-122"/>
              </a:rPr>
              <a:t> </a:t>
            </a:r>
            <a:r>
              <a:rPr lang="en-US" altLang="zh-CN" b="1" dirty="0">
                <a:solidFill>
                  <a:schemeClr val="accent2"/>
                </a:solidFill>
                <a:latin typeface="Times New Roman" pitchFamily="18" charset="0"/>
                <a:ea typeface="楷体_GB2312" pitchFamily="49" charset="-122"/>
              </a:rPr>
              <a:t>main()</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int</a:t>
            </a: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a,b,c</a:t>
            </a: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a=5; b=7;</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c=add(</a:t>
            </a:r>
            <a:r>
              <a:rPr lang="en-US" altLang="zh-CN" b="1" dirty="0" err="1">
                <a:solidFill>
                  <a:schemeClr val="accent2"/>
                </a:solidFill>
                <a:latin typeface="Times New Roman" pitchFamily="18" charset="0"/>
                <a:ea typeface="楷体_GB2312" pitchFamily="49" charset="-122"/>
              </a:rPr>
              <a:t>a,b</a:t>
            </a: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printf</a:t>
            </a: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a+b</a:t>
            </a:r>
            <a:r>
              <a:rPr lang="en-US" altLang="zh-CN" b="1" dirty="0">
                <a:solidFill>
                  <a:schemeClr val="accent2"/>
                </a:solidFill>
                <a:latin typeface="Times New Roman" pitchFamily="18" charset="0"/>
                <a:ea typeface="楷体_GB2312" pitchFamily="49" charset="-122"/>
              </a:rPr>
              <a:t>=%d\n”, c</a:t>
            </a:r>
            <a:r>
              <a:rPr lang="en-US" altLang="zh-CN" b="1" dirty="0" smtClean="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smtClean="0">
                <a:solidFill>
                  <a:schemeClr val="accent2"/>
                </a:solidFill>
                <a:latin typeface="Times New Roman" pitchFamily="18" charset="0"/>
                <a:ea typeface="楷体_GB2312" pitchFamily="49" charset="-122"/>
              </a:rPr>
              <a:t>return 0;</a:t>
            </a:r>
            <a:endParaRPr lang="en-US" altLang="zh-CN" b="1" dirty="0">
              <a:solidFill>
                <a:schemeClr val="accent2"/>
              </a:solidFill>
              <a:latin typeface="Times New Roman" pitchFamily="18" charset="0"/>
              <a:ea typeface="楷体_GB2312" pitchFamily="49" charset="-122"/>
            </a:endParaRP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err="1">
                <a:solidFill>
                  <a:srgbClr val="CC0099"/>
                </a:solidFill>
                <a:latin typeface="Times New Roman" pitchFamily="18" charset="0"/>
                <a:ea typeface="楷体_GB2312" pitchFamily="49" charset="-122"/>
              </a:rPr>
              <a:t>int</a:t>
            </a:r>
            <a:r>
              <a:rPr lang="en-US" altLang="zh-CN" b="1" dirty="0">
                <a:solidFill>
                  <a:srgbClr val="CC0099"/>
                </a:solidFill>
                <a:latin typeface="Times New Roman" pitchFamily="18" charset="0"/>
                <a:ea typeface="楷体_GB2312" pitchFamily="49" charset="-122"/>
              </a:rPr>
              <a:t> add(</a:t>
            </a:r>
            <a:r>
              <a:rPr lang="en-US" altLang="zh-CN" b="1" dirty="0" err="1">
                <a:solidFill>
                  <a:srgbClr val="CC0099"/>
                </a:solidFill>
                <a:latin typeface="Times New Roman" pitchFamily="18" charset="0"/>
                <a:ea typeface="楷体_GB2312" pitchFamily="49" charset="-122"/>
              </a:rPr>
              <a:t>int</a:t>
            </a:r>
            <a:r>
              <a:rPr lang="en-US" altLang="zh-CN" b="1" dirty="0">
                <a:solidFill>
                  <a:srgbClr val="CC0099"/>
                </a:solidFill>
                <a:latin typeface="Times New Roman" pitchFamily="18" charset="0"/>
                <a:ea typeface="楷体_GB2312" pitchFamily="49" charset="-122"/>
              </a:rPr>
              <a:t> x, </a:t>
            </a:r>
            <a:r>
              <a:rPr lang="en-US" altLang="zh-CN" b="1" dirty="0" err="1">
                <a:solidFill>
                  <a:srgbClr val="CC0099"/>
                </a:solidFill>
                <a:latin typeface="Times New Roman" pitchFamily="18" charset="0"/>
                <a:ea typeface="楷体_GB2312" pitchFamily="49" charset="-122"/>
              </a:rPr>
              <a:t>int</a:t>
            </a:r>
            <a:r>
              <a:rPr lang="en-US" altLang="zh-CN" b="1" dirty="0">
                <a:solidFill>
                  <a:srgbClr val="CC0099"/>
                </a:solidFill>
                <a:latin typeface="Times New Roman" pitchFamily="18" charset="0"/>
                <a:ea typeface="楷体_GB2312" pitchFamily="49" charset="-122"/>
              </a:rPr>
              <a:t> y)</a:t>
            </a:r>
          </a:p>
          <a:p>
            <a:pPr marL="342900" indent="-342900">
              <a:lnSpc>
                <a:spcPct val="85000"/>
              </a:lnSpc>
              <a:buClr>
                <a:srgbClr val="FF3300"/>
              </a:buClr>
              <a:buFont typeface="Wingdings" pitchFamily="2" charset="2"/>
              <a:buNone/>
            </a:pPr>
            <a:r>
              <a:rPr lang="en-US" altLang="zh-CN" b="1" dirty="0">
                <a:solidFill>
                  <a:srgbClr val="CC0099"/>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CC0099"/>
                </a:solidFill>
                <a:latin typeface="Times New Roman" pitchFamily="18" charset="0"/>
                <a:ea typeface="楷体_GB2312" pitchFamily="49" charset="-122"/>
              </a:rPr>
              <a:t>   return </a:t>
            </a:r>
            <a:r>
              <a:rPr lang="en-US" altLang="zh-CN" b="1" dirty="0" err="1">
                <a:solidFill>
                  <a:srgbClr val="CC0099"/>
                </a:solidFill>
                <a:latin typeface="Times New Roman" pitchFamily="18" charset="0"/>
                <a:ea typeface="楷体_GB2312" pitchFamily="49" charset="-122"/>
              </a:rPr>
              <a:t>x+y</a:t>
            </a:r>
            <a:r>
              <a:rPr lang="en-US" altLang="zh-CN" b="1" dirty="0">
                <a:solidFill>
                  <a:srgbClr val="CC0099"/>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CC0099"/>
                </a:solidFill>
                <a:latin typeface="Times New Roman" pitchFamily="18" charset="0"/>
                <a:ea typeface="楷体_GB2312" pitchFamily="49" charset="-122"/>
              </a:rPr>
              <a:t>}</a:t>
            </a:r>
          </a:p>
        </p:txBody>
      </p:sp>
      <p:sp>
        <p:nvSpPr>
          <p:cNvPr id="7" name="Rectangle 4"/>
          <p:cNvSpPr>
            <a:spLocks noChangeArrowheads="1"/>
          </p:cNvSpPr>
          <p:nvPr/>
        </p:nvSpPr>
        <p:spPr bwMode="auto">
          <a:xfrm>
            <a:off x="152400" y="1814732"/>
            <a:ext cx="5257800" cy="4662268"/>
          </a:xfrm>
          <a:prstGeom prst="rect">
            <a:avLst/>
          </a:prstGeom>
          <a:solidFill>
            <a:schemeClr val="bg1"/>
          </a:solidFill>
          <a:ln w="9525">
            <a:solidFill>
              <a:schemeClr val="tx1"/>
            </a:solidFill>
            <a:miter lim="800000"/>
            <a:headEnd/>
            <a:tailEnd/>
          </a:ln>
          <a:effectLst/>
          <a:extLst/>
        </p:spPr>
        <p:txBody>
          <a:bodyPr/>
          <a:lstStyle/>
          <a:p>
            <a:pPr marL="342900" indent="-342900">
              <a:lnSpc>
                <a:spcPts val="1600"/>
              </a:lnSpc>
              <a:buClr>
                <a:srgbClr val="FF3300"/>
              </a:buClr>
              <a:buFont typeface="Wingdings" pitchFamily="2" charset="2"/>
              <a:buNone/>
            </a:pPr>
            <a:r>
              <a:rPr lang="en-US" altLang="zh-CN" sz="1800" b="1" dirty="0" smtClean="0">
                <a:solidFill>
                  <a:schemeClr val="accent2"/>
                </a:solidFill>
                <a:latin typeface="Times New Roman" pitchFamily="18" charset="0"/>
                <a:ea typeface="楷体_GB2312" pitchFamily="49" charset="-122"/>
              </a:rPr>
              <a:t>#</a:t>
            </a:r>
            <a:r>
              <a:rPr lang="en-US" altLang="zh-CN" sz="1800" b="1" dirty="0">
                <a:solidFill>
                  <a:schemeClr val="accent2"/>
                </a:solidFill>
                <a:latin typeface="Times New Roman" pitchFamily="18" charset="0"/>
                <a:ea typeface="楷体_GB2312" pitchFamily="49" charset="-122"/>
              </a:rPr>
              <a:t>include&lt;</a:t>
            </a:r>
            <a:r>
              <a:rPr lang="en-US" altLang="zh-CN" sz="1800" b="1" dirty="0" err="1">
                <a:solidFill>
                  <a:schemeClr val="accent2"/>
                </a:solidFill>
                <a:latin typeface="Times New Roman" pitchFamily="18" charset="0"/>
                <a:ea typeface="楷体_GB2312" pitchFamily="49" charset="-122"/>
              </a:rPr>
              <a:t>stdio.h</a:t>
            </a:r>
            <a:r>
              <a:rPr lang="en-US" altLang="zh-CN" sz="1800" b="1" dirty="0">
                <a:solidFill>
                  <a:schemeClr val="accent2"/>
                </a:solidFill>
                <a:latin typeface="Times New Roman" pitchFamily="18" charset="0"/>
                <a:ea typeface="楷体_GB2312" pitchFamily="49" charset="-122"/>
              </a:rPr>
              <a:t>&gt;</a:t>
            </a:r>
          </a:p>
          <a:p>
            <a:pPr marL="342900" indent="-342900">
              <a:lnSpc>
                <a:spcPts val="1600"/>
              </a:lnSpc>
              <a:buClr>
                <a:srgbClr val="FF3300"/>
              </a:buClr>
              <a:buFont typeface="Wingdings" pitchFamily="2" charset="2"/>
              <a:buNone/>
            </a:pPr>
            <a:r>
              <a:rPr lang="en-US" altLang="zh-CN" sz="1800" b="1" dirty="0" err="1">
                <a:solidFill>
                  <a:schemeClr val="accent2"/>
                </a:solidFill>
                <a:latin typeface="Times New Roman" pitchFamily="18" charset="0"/>
                <a:ea typeface="楷体_GB2312" pitchFamily="49" charset="-122"/>
              </a:rPr>
              <a:t>int</a:t>
            </a:r>
            <a:r>
              <a:rPr lang="en-US" altLang="zh-CN" sz="1800" b="1" dirty="0">
                <a:solidFill>
                  <a:schemeClr val="accent2"/>
                </a:solidFill>
                <a:latin typeface="Times New Roman" pitchFamily="18" charset="0"/>
                <a:ea typeface="楷体_GB2312" pitchFamily="49" charset="-122"/>
              </a:rPr>
              <a:t> main</a:t>
            </a:r>
            <a:r>
              <a:rPr lang="en-US" altLang="zh-CN" sz="1800" b="1" dirty="0" smtClean="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chemeClr val="accent2"/>
                </a:solidFill>
                <a:latin typeface="Times New Roman" pitchFamily="18" charset="0"/>
                <a:ea typeface="楷体_GB2312" pitchFamily="49" charset="-122"/>
              </a:rPr>
              <a:t>	</a:t>
            </a:r>
            <a:r>
              <a:rPr lang="en-US" altLang="zh-CN" sz="1800" b="1" dirty="0" smtClean="0">
                <a:solidFill>
                  <a:srgbClr val="FF0000"/>
                </a:solidFill>
                <a:latin typeface="Times New Roman" pitchFamily="18" charset="0"/>
                <a:ea typeface="楷体_GB2312" pitchFamily="49" charset="-122"/>
              </a:rPr>
              <a:t>void </a:t>
            </a:r>
            <a:r>
              <a:rPr lang="en-US" altLang="zh-CN" sz="1800" b="1" dirty="0" err="1" smtClean="0">
                <a:solidFill>
                  <a:srgbClr val="FF0000"/>
                </a:solidFill>
                <a:latin typeface="Times New Roman" pitchFamily="18" charset="0"/>
                <a:ea typeface="楷体_GB2312" pitchFamily="49" charset="-122"/>
              </a:rPr>
              <a:t>print_line</a:t>
            </a:r>
            <a:r>
              <a:rPr lang="en-US" altLang="zh-CN" sz="1800" b="1" dirty="0" smtClean="0">
                <a:solidFill>
                  <a:srgbClr val="FF0000"/>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rgbClr val="FF0000"/>
                </a:solidFill>
                <a:latin typeface="Times New Roman" pitchFamily="18" charset="0"/>
                <a:ea typeface="楷体_GB2312" pitchFamily="49" charset="-122"/>
              </a:rPr>
              <a:t>	void </a:t>
            </a:r>
            <a:r>
              <a:rPr lang="en-US" altLang="zh-CN" sz="1800" b="1" dirty="0" err="1">
                <a:solidFill>
                  <a:srgbClr val="FF0000"/>
                </a:solidFill>
                <a:latin typeface="Times New Roman" pitchFamily="18" charset="0"/>
                <a:ea typeface="楷体_GB2312" pitchFamily="49" charset="-122"/>
              </a:rPr>
              <a:t>print_message</a:t>
            </a:r>
            <a:r>
              <a:rPr lang="en-US" altLang="zh-CN" sz="1800" b="1" dirty="0" smtClean="0">
                <a:solidFill>
                  <a:srgbClr val="FF0000"/>
                </a:solidFill>
                <a:latin typeface="Times New Roman" pitchFamily="18" charset="0"/>
                <a:ea typeface="楷体_GB2312" pitchFamily="49" charset="-122"/>
              </a:rPr>
              <a:t>();</a:t>
            </a:r>
            <a:endParaRPr lang="en-US" altLang="zh-CN" sz="1800" b="1" dirty="0">
              <a:solidFill>
                <a:srgbClr val="FF0000"/>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  </a:t>
            </a:r>
            <a:r>
              <a:rPr lang="en-US" altLang="zh-CN" sz="1800" b="1" dirty="0" smtClean="0">
                <a:solidFill>
                  <a:schemeClr val="accent2"/>
                </a:solidFill>
                <a:latin typeface="Times New Roman" pitchFamily="18" charset="0"/>
                <a:ea typeface="楷体_GB2312" pitchFamily="49" charset="-122"/>
              </a:rPr>
              <a:t>	</a:t>
            </a:r>
            <a:r>
              <a:rPr lang="en-US" altLang="zh-CN" sz="1800" b="1" dirty="0" err="1" smtClean="0">
                <a:solidFill>
                  <a:schemeClr val="accent2"/>
                </a:solidFill>
                <a:latin typeface="Times New Roman" pitchFamily="18" charset="0"/>
                <a:ea typeface="楷体_GB2312" pitchFamily="49" charset="-122"/>
              </a:rPr>
              <a:t>print_line</a:t>
            </a:r>
            <a:r>
              <a:rPr lang="en-US" altLang="zh-CN" sz="1800" b="1" dirty="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  </a:t>
            </a:r>
            <a:r>
              <a:rPr lang="en-US" altLang="zh-CN" sz="1800" b="1" dirty="0" smtClean="0">
                <a:solidFill>
                  <a:schemeClr val="accent2"/>
                </a:solidFill>
                <a:latin typeface="Times New Roman" pitchFamily="18" charset="0"/>
                <a:ea typeface="楷体_GB2312" pitchFamily="49" charset="-122"/>
              </a:rPr>
              <a:t>	</a:t>
            </a:r>
            <a:r>
              <a:rPr lang="en-US" altLang="zh-CN" sz="1800" b="1" dirty="0" err="1" smtClean="0">
                <a:solidFill>
                  <a:schemeClr val="accent2"/>
                </a:solidFill>
                <a:latin typeface="Times New Roman" pitchFamily="18" charset="0"/>
                <a:ea typeface="楷体_GB2312" pitchFamily="49" charset="-122"/>
              </a:rPr>
              <a:t>print_message</a:t>
            </a:r>
            <a:r>
              <a:rPr lang="en-US" altLang="zh-CN" sz="1800" b="1" dirty="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  </a:t>
            </a:r>
            <a:r>
              <a:rPr lang="en-US" altLang="zh-CN" sz="1800" b="1" dirty="0" smtClean="0">
                <a:solidFill>
                  <a:schemeClr val="accent2"/>
                </a:solidFill>
                <a:latin typeface="Times New Roman" pitchFamily="18" charset="0"/>
                <a:ea typeface="楷体_GB2312" pitchFamily="49" charset="-122"/>
              </a:rPr>
              <a:t>	</a:t>
            </a:r>
            <a:r>
              <a:rPr lang="en-US" altLang="zh-CN" sz="1800" b="1" dirty="0" err="1" smtClean="0">
                <a:solidFill>
                  <a:schemeClr val="accent2"/>
                </a:solidFill>
                <a:latin typeface="Times New Roman" pitchFamily="18" charset="0"/>
                <a:ea typeface="楷体_GB2312" pitchFamily="49" charset="-122"/>
              </a:rPr>
              <a:t>print_line</a:t>
            </a:r>
            <a:r>
              <a:rPr lang="en-US" altLang="zh-CN" sz="1800" b="1" dirty="0" smtClean="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	</a:t>
            </a:r>
            <a:r>
              <a:rPr lang="en-US" altLang="zh-CN" sz="1800" b="1" dirty="0" smtClean="0">
                <a:solidFill>
                  <a:schemeClr val="accent2"/>
                </a:solidFill>
                <a:latin typeface="Times New Roman" pitchFamily="18" charset="0"/>
                <a:ea typeface="楷体_GB2312" pitchFamily="49" charset="-122"/>
              </a:rPr>
              <a:t>return 0;</a:t>
            </a:r>
            <a:endParaRPr lang="en-US" altLang="zh-CN" sz="1800" b="1" dirty="0">
              <a:solidFill>
                <a:schemeClr val="accent2"/>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rgbClr val="C00000"/>
                </a:solidFill>
                <a:latin typeface="Times New Roman" pitchFamily="18" charset="0"/>
                <a:ea typeface="楷体_GB2312" pitchFamily="49" charset="-122"/>
              </a:rPr>
              <a:t>void </a:t>
            </a:r>
            <a:r>
              <a:rPr lang="en-US" altLang="zh-CN" sz="1800" b="1" dirty="0" err="1">
                <a:solidFill>
                  <a:srgbClr val="C00000"/>
                </a:solidFill>
                <a:latin typeface="Times New Roman" pitchFamily="18" charset="0"/>
                <a:ea typeface="楷体_GB2312" pitchFamily="49" charset="-122"/>
              </a:rPr>
              <a:t>print_line</a:t>
            </a:r>
            <a:r>
              <a:rPr lang="en-US" altLang="zh-CN" sz="1800" b="1" dirty="0" smtClean="0">
                <a:solidFill>
                  <a:srgbClr val="C00000"/>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rgbClr val="C00000"/>
                </a:solidFill>
                <a:latin typeface="Times New Roman" pitchFamily="18" charset="0"/>
                <a:ea typeface="楷体_GB2312" pitchFamily="49" charset="-122"/>
              </a:rPr>
              <a:t>{</a:t>
            </a:r>
            <a:endParaRPr lang="en-US" altLang="zh-CN" sz="1800" b="1" dirty="0">
              <a:solidFill>
                <a:srgbClr val="C00000"/>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rgbClr val="C00000"/>
                </a:solidFill>
                <a:latin typeface="Times New Roman" pitchFamily="18" charset="0"/>
                <a:ea typeface="楷体_GB2312" pitchFamily="49" charset="-122"/>
              </a:rPr>
              <a:t>  </a:t>
            </a:r>
            <a:r>
              <a:rPr lang="en-US" altLang="zh-CN" sz="1800" b="1" dirty="0" smtClean="0">
                <a:solidFill>
                  <a:srgbClr val="C00000"/>
                </a:solidFill>
                <a:latin typeface="Times New Roman" pitchFamily="18" charset="0"/>
                <a:ea typeface="楷体_GB2312" pitchFamily="49" charset="-122"/>
              </a:rPr>
              <a:t>	</a:t>
            </a:r>
            <a:r>
              <a:rPr lang="en-US" altLang="zh-CN" sz="1800" b="1" dirty="0" err="1" smtClean="0">
                <a:solidFill>
                  <a:srgbClr val="C00000"/>
                </a:solidFill>
                <a:latin typeface="Times New Roman" pitchFamily="18" charset="0"/>
                <a:ea typeface="楷体_GB2312" pitchFamily="49" charset="-122"/>
              </a:rPr>
              <a:t>printf</a:t>
            </a:r>
            <a:r>
              <a:rPr lang="en-US" altLang="zh-CN" sz="1800" b="1" dirty="0">
                <a:solidFill>
                  <a:srgbClr val="C00000"/>
                </a:solidFill>
                <a:latin typeface="Times New Roman" pitchFamily="18" charset="0"/>
                <a:ea typeface="楷体_GB2312" pitchFamily="49" charset="-122"/>
              </a:rPr>
              <a:t>("\n</a:t>
            </a:r>
            <a:r>
              <a:rPr lang="en-US" altLang="zh-CN" sz="1800" b="1" dirty="0" smtClean="0">
                <a:solidFill>
                  <a:srgbClr val="C00000"/>
                </a:solidFill>
                <a:latin typeface="Times New Roman" pitchFamily="18" charset="0"/>
                <a:ea typeface="楷体_GB2312" pitchFamily="49" charset="-122"/>
              </a:rPr>
              <a:t>=========================");</a:t>
            </a:r>
            <a:endParaRPr lang="en-US" altLang="zh-CN" sz="1800" b="1" dirty="0">
              <a:solidFill>
                <a:srgbClr val="C00000"/>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rgbClr val="C00000"/>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rgbClr val="CC0066"/>
                </a:solidFill>
                <a:latin typeface="Times New Roman" pitchFamily="18" charset="0"/>
                <a:ea typeface="楷体_GB2312" pitchFamily="49" charset="-122"/>
              </a:rPr>
              <a:t>void </a:t>
            </a:r>
            <a:r>
              <a:rPr lang="en-US" altLang="zh-CN" sz="1800" b="1" dirty="0" err="1">
                <a:solidFill>
                  <a:srgbClr val="CC0066"/>
                </a:solidFill>
                <a:latin typeface="Times New Roman" pitchFamily="18" charset="0"/>
                <a:ea typeface="楷体_GB2312" pitchFamily="49" charset="-122"/>
              </a:rPr>
              <a:t>print_message</a:t>
            </a:r>
            <a:r>
              <a:rPr lang="en-US" altLang="zh-CN" sz="1800" b="1" dirty="0" smtClean="0">
                <a:solidFill>
                  <a:srgbClr val="CC0066"/>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rgbClr val="CC0066"/>
                </a:solidFill>
                <a:latin typeface="Times New Roman" pitchFamily="18" charset="0"/>
                <a:ea typeface="楷体_GB2312" pitchFamily="49" charset="-122"/>
              </a:rPr>
              <a:t>{</a:t>
            </a:r>
            <a:endParaRPr lang="en-US" altLang="zh-CN" sz="1800" b="1" dirty="0">
              <a:solidFill>
                <a:srgbClr val="CC0066"/>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rgbClr val="CC0066"/>
                </a:solidFill>
                <a:latin typeface="Times New Roman" pitchFamily="18" charset="0"/>
                <a:ea typeface="楷体_GB2312" pitchFamily="49" charset="-122"/>
              </a:rPr>
              <a:t>  </a:t>
            </a:r>
            <a:r>
              <a:rPr lang="en-US" altLang="zh-CN" sz="1800" b="1" dirty="0" smtClean="0">
                <a:solidFill>
                  <a:srgbClr val="CC0066"/>
                </a:solidFill>
                <a:latin typeface="Times New Roman" pitchFamily="18" charset="0"/>
                <a:ea typeface="楷体_GB2312" pitchFamily="49" charset="-122"/>
              </a:rPr>
              <a:t>	</a:t>
            </a:r>
            <a:r>
              <a:rPr lang="en-US" altLang="zh-CN" sz="1800" b="1" dirty="0" err="1" smtClean="0">
                <a:solidFill>
                  <a:srgbClr val="CC0066"/>
                </a:solidFill>
                <a:latin typeface="Times New Roman" pitchFamily="18" charset="0"/>
                <a:ea typeface="楷体_GB2312" pitchFamily="49" charset="-122"/>
              </a:rPr>
              <a:t>printf</a:t>
            </a:r>
            <a:r>
              <a:rPr lang="en-US" altLang="zh-CN" sz="1800" b="1" dirty="0">
                <a:solidFill>
                  <a:srgbClr val="CC0066"/>
                </a:solidFill>
                <a:latin typeface="Times New Roman" pitchFamily="18" charset="0"/>
                <a:ea typeface="楷体_GB2312" pitchFamily="49" charset="-122"/>
              </a:rPr>
              <a:t>("\</a:t>
            </a:r>
            <a:r>
              <a:rPr lang="en-US" altLang="zh-CN" sz="1800" b="1" dirty="0" err="1">
                <a:solidFill>
                  <a:srgbClr val="CC0066"/>
                </a:solidFill>
                <a:latin typeface="Times New Roman" pitchFamily="18" charset="0"/>
                <a:ea typeface="楷体_GB2312" pitchFamily="49" charset="-122"/>
              </a:rPr>
              <a:t>nThis</a:t>
            </a:r>
            <a:r>
              <a:rPr lang="en-US" altLang="zh-CN" sz="1800" b="1" dirty="0">
                <a:solidFill>
                  <a:srgbClr val="CC0066"/>
                </a:solidFill>
                <a:latin typeface="Times New Roman" pitchFamily="18" charset="0"/>
                <a:ea typeface="楷体_GB2312" pitchFamily="49" charset="-122"/>
              </a:rPr>
              <a:t> is a C program.");</a:t>
            </a:r>
          </a:p>
          <a:p>
            <a:pPr marL="342900" indent="-342900">
              <a:lnSpc>
                <a:spcPts val="1600"/>
              </a:lnSpc>
              <a:buClr>
                <a:srgbClr val="FF3300"/>
              </a:buClr>
              <a:buFont typeface="Wingdings" pitchFamily="2" charset="2"/>
              <a:buNone/>
            </a:pPr>
            <a:r>
              <a:rPr lang="en-US" altLang="zh-CN" sz="1800" b="1" dirty="0" smtClean="0">
                <a:solidFill>
                  <a:srgbClr val="CC0066"/>
                </a:solidFill>
                <a:latin typeface="Times New Roman" pitchFamily="18" charset="0"/>
                <a:ea typeface="楷体_GB2312" pitchFamily="49" charset="-122"/>
              </a:rPr>
              <a:t>}</a:t>
            </a:r>
            <a:endParaRPr lang="en-US" altLang="zh-CN" sz="1800" b="1" dirty="0">
              <a:solidFill>
                <a:srgbClr val="CC0066"/>
              </a:solidFill>
              <a:latin typeface="Times New Roman" pitchFamily="18" charset="0"/>
              <a:ea typeface="楷体_GB2312" pitchFamily="49" charset="-122"/>
            </a:endParaRPr>
          </a:p>
        </p:txBody>
      </p:sp>
      <p:sp>
        <p:nvSpPr>
          <p:cNvPr id="2" name="线形标注 2 1"/>
          <p:cNvSpPr/>
          <p:nvPr/>
        </p:nvSpPr>
        <p:spPr bwMode="auto">
          <a:xfrm>
            <a:off x="2971800" y="2590800"/>
            <a:ext cx="2286000" cy="990600"/>
          </a:xfrm>
          <a:prstGeom prst="borderCallout2">
            <a:avLst>
              <a:gd name="adj1" fmla="val 18750"/>
              <a:gd name="adj2" fmla="val -8333"/>
              <a:gd name="adj3" fmla="val 207498"/>
              <a:gd name="adj4" fmla="val -8991"/>
              <a:gd name="adj5" fmla="val 207563"/>
              <a:gd name="adj6" fmla="val -120185"/>
            </a:avLst>
          </a:prstGeom>
          <a:solidFill>
            <a:srgbClr val="FFFF00"/>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r>
              <a:rPr kumimoji="0" lang="zh-CN" altLang="en-US" sz="2400" b="1" i="0" u="none" strike="noStrike" cap="none" normalizeH="0" baseline="0" dirty="0" smtClean="0">
                <a:ln>
                  <a:noFill/>
                </a:ln>
                <a:effectLst/>
                <a:latin typeface="楷体" panose="02010609060101010101" pitchFamily="49" charset="-122"/>
                <a:ea typeface="楷体" panose="02010609060101010101" pitchFamily="49" charset="-122"/>
              </a:rPr>
              <a:t>无参函数</a:t>
            </a:r>
            <a:endParaRPr kumimoji="0" lang="en-US" altLang="zh-CN" sz="2400" b="1" i="0" u="none" strike="noStrike" cap="none" normalizeH="0" baseline="0" dirty="0" smtClean="0">
              <a:ln>
                <a:noFill/>
              </a:ln>
              <a:effectLst/>
              <a:latin typeface="楷体" panose="02010609060101010101" pitchFamily="49" charset="-122"/>
              <a:ea typeface="楷体" panose="02010609060101010101" pitchFamily="49" charset="-122"/>
            </a:endParaRPr>
          </a:p>
          <a:p>
            <a:pPr marL="342900" marR="0" indent="-342900" algn="l" defTabSz="914400" rtl="0" eaLnBrk="1" fontAlgn="base" latinLnBrk="0" hangingPunct="1">
              <a:lnSpc>
                <a:spcPct val="80000"/>
              </a:lnSpc>
              <a:spcBef>
                <a:spcPct val="20000"/>
              </a:spcBef>
              <a:spcAft>
                <a:spcPct val="0"/>
              </a:spcAft>
              <a:buClrTx/>
              <a:buSzTx/>
              <a:buFontTx/>
              <a:buNone/>
              <a:tabLst/>
            </a:pPr>
            <a:r>
              <a:rPr lang="zh-CN" altLang="en-US" sz="2400" b="1" dirty="0" smtClean="0">
                <a:latin typeface="楷体" panose="02010609060101010101" pitchFamily="49" charset="-122"/>
                <a:ea typeface="楷体" panose="02010609060101010101" pitchFamily="49" charset="-122"/>
              </a:rPr>
              <a:t>无返回值函数</a:t>
            </a:r>
            <a:endParaRPr kumimoji="0" lang="zh-CN" altLang="en-US" sz="2400" b="1" i="0" u="none" strike="noStrike" cap="none" normalizeH="0" baseline="0" dirty="0" smtClean="0">
              <a:ln>
                <a:noFill/>
              </a:ln>
              <a:effectLst/>
              <a:latin typeface="楷体" panose="02010609060101010101" pitchFamily="49" charset="-122"/>
              <a:ea typeface="楷体" panose="02010609060101010101" pitchFamily="49" charset="-122"/>
            </a:endParaRPr>
          </a:p>
        </p:txBody>
      </p:sp>
      <p:sp>
        <p:nvSpPr>
          <p:cNvPr id="10" name="线形标注 2 9"/>
          <p:cNvSpPr/>
          <p:nvPr/>
        </p:nvSpPr>
        <p:spPr bwMode="auto">
          <a:xfrm>
            <a:off x="3110552" y="3575713"/>
            <a:ext cx="2286000" cy="990600"/>
          </a:xfrm>
          <a:prstGeom prst="borderCallout2">
            <a:avLst>
              <a:gd name="adj1" fmla="val 18750"/>
              <a:gd name="adj2" fmla="val -8333"/>
              <a:gd name="adj3" fmla="val 207498"/>
              <a:gd name="adj4" fmla="val -8991"/>
              <a:gd name="adj5" fmla="val 207563"/>
              <a:gd name="adj6" fmla="val -120185"/>
            </a:avLst>
          </a:prstGeom>
          <a:solidFill>
            <a:srgbClr val="FFFF00"/>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r>
              <a:rPr kumimoji="0" lang="zh-CN" altLang="en-US" sz="2400" b="1" i="0" u="none" strike="noStrike" cap="none" normalizeH="0" baseline="0" dirty="0" smtClean="0">
                <a:ln>
                  <a:noFill/>
                </a:ln>
                <a:effectLst/>
                <a:latin typeface="楷体" panose="02010609060101010101" pitchFamily="49" charset="-122"/>
                <a:ea typeface="楷体" panose="02010609060101010101" pitchFamily="49" charset="-122"/>
              </a:rPr>
              <a:t>无参函数</a:t>
            </a:r>
            <a:endParaRPr kumimoji="0" lang="en-US" altLang="zh-CN" sz="2400" b="1" i="0" u="none" strike="noStrike" cap="none" normalizeH="0" baseline="0" dirty="0" smtClean="0">
              <a:ln>
                <a:noFill/>
              </a:ln>
              <a:effectLst/>
              <a:latin typeface="楷体" panose="02010609060101010101" pitchFamily="49" charset="-122"/>
              <a:ea typeface="楷体" panose="02010609060101010101" pitchFamily="49" charset="-122"/>
            </a:endParaRPr>
          </a:p>
          <a:p>
            <a:pPr marL="342900" marR="0" indent="-342900" algn="l" defTabSz="914400" rtl="0" eaLnBrk="1" fontAlgn="base" latinLnBrk="0" hangingPunct="1">
              <a:lnSpc>
                <a:spcPct val="80000"/>
              </a:lnSpc>
              <a:spcBef>
                <a:spcPct val="20000"/>
              </a:spcBef>
              <a:spcAft>
                <a:spcPct val="0"/>
              </a:spcAft>
              <a:buClrTx/>
              <a:buSzTx/>
              <a:buFontTx/>
              <a:buNone/>
              <a:tabLst/>
            </a:pPr>
            <a:r>
              <a:rPr lang="zh-CN" altLang="en-US" sz="2400" b="1" dirty="0" smtClean="0">
                <a:latin typeface="楷体" panose="02010609060101010101" pitchFamily="49" charset="-122"/>
                <a:ea typeface="楷体" panose="02010609060101010101" pitchFamily="49" charset="-122"/>
              </a:rPr>
              <a:t>无返回值函数</a:t>
            </a:r>
            <a:endParaRPr kumimoji="0" lang="zh-CN" altLang="en-US" sz="2400" b="1" i="0" u="none" strike="noStrike" cap="none" normalizeH="0" baseline="0" dirty="0" smtClean="0">
              <a:ln>
                <a:noFill/>
              </a:ln>
              <a:effectLst/>
              <a:latin typeface="楷体" panose="02010609060101010101" pitchFamily="49" charset="-122"/>
              <a:ea typeface="楷体" panose="02010609060101010101" pitchFamily="49" charset="-122"/>
            </a:endParaRPr>
          </a:p>
        </p:txBody>
      </p:sp>
      <p:sp>
        <p:nvSpPr>
          <p:cNvPr id="11" name="线形标注 2 10"/>
          <p:cNvSpPr/>
          <p:nvPr/>
        </p:nvSpPr>
        <p:spPr bwMode="auto">
          <a:xfrm>
            <a:off x="6909582" y="824132"/>
            <a:ext cx="2209800" cy="990600"/>
          </a:xfrm>
          <a:prstGeom prst="borderCallout2">
            <a:avLst>
              <a:gd name="adj1" fmla="val 96857"/>
              <a:gd name="adj2" fmla="val 100526"/>
              <a:gd name="adj3" fmla="val 478910"/>
              <a:gd name="adj4" fmla="val 42270"/>
              <a:gd name="adj5" fmla="val 478975"/>
              <a:gd name="adj6" fmla="val -54719"/>
            </a:avLst>
          </a:prstGeom>
          <a:solidFill>
            <a:srgbClr val="FFFF00"/>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r>
              <a:rPr lang="zh-CN" altLang="en-US" sz="2400" b="1" dirty="0">
                <a:latin typeface="楷体" panose="02010609060101010101" pitchFamily="49" charset="-122"/>
                <a:ea typeface="楷体" panose="02010609060101010101" pitchFamily="49" charset="-122"/>
              </a:rPr>
              <a:t>有</a:t>
            </a:r>
            <a:r>
              <a:rPr kumimoji="0" lang="zh-CN" altLang="en-US" sz="2400" b="1" i="0" u="none" strike="noStrike" cap="none" normalizeH="0" baseline="0" dirty="0" smtClean="0">
                <a:ln>
                  <a:noFill/>
                </a:ln>
                <a:effectLst/>
                <a:latin typeface="楷体" panose="02010609060101010101" pitchFamily="49" charset="-122"/>
                <a:ea typeface="楷体" panose="02010609060101010101" pitchFamily="49" charset="-122"/>
              </a:rPr>
              <a:t>参函数</a:t>
            </a:r>
            <a:endParaRPr kumimoji="0" lang="en-US" altLang="zh-CN" sz="2400" b="1" i="0" u="none" strike="noStrike" cap="none" normalizeH="0" baseline="0" dirty="0" smtClean="0">
              <a:ln>
                <a:noFill/>
              </a:ln>
              <a:effectLst/>
              <a:latin typeface="楷体" panose="02010609060101010101" pitchFamily="49" charset="-122"/>
              <a:ea typeface="楷体" panose="02010609060101010101" pitchFamily="49" charset="-122"/>
            </a:endParaRPr>
          </a:p>
          <a:p>
            <a:pPr marL="342900" marR="0" indent="-342900" algn="l" defTabSz="914400" rtl="0" eaLnBrk="1" fontAlgn="base" latinLnBrk="0" hangingPunct="1">
              <a:lnSpc>
                <a:spcPct val="80000"/>
              </a:lnSpc>
              <a:spcBef>
                <a:spcPct val="20000"/>
              </a:spcBef>
              <a:spcAft>
                <a:spcPct val="0"/>
              </a:spcAft>
              <a:buClrTx/>
              <a:buSzTx/>
              <a:buFontTx/>
              <a:buNone/>
              <a:tabLst/>
            </a:pPr>
            <a:r>
              <a:rPr lang="zh-CN" altLang="en-US" sz="2400" b="1" dirty="0">
                <a:latin typeface="楷体" panose="02010609060101010101" pitchFamily="49" charset="-122"/>
                <a:ea typeface="楷体" panose="02010609060101010101" pitchFamily="49" charset="-122"/>
              </a:rPr>
              <a:t>有</a:t>
            </a:r>
            <a:r>
              <a:rPr lang="zh-CN" altLang="en-US" sz="2400" b="1" dirty="0" smtClean="0">
                <a:latin typeface="楷体" panose="02010609060101010101" pitchFamily="49" charset="-122"/>
                <a:ea typeface="楷体" panose="02010609060101010101" pitchFamily="49" charset="-122"/>
              </a:rPr>
              <a:t>返回值函数</a:t>
            </a:r>
            <a:endParaRPr kumimoji="0" lang="zh-CN" altLang="en-US" sz="2400" b="1" i="0" u="none" strike="noStrike" cap="none" normalizeH="0" baseline="0" dirty="0" smtClean="0">
              <a:ln>
                <a:noFill/>
              </a:ln>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30446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3C80521-D9C2-414C-B10D-22C2E158BF6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BE2179-2498-43AC-9955-002E225D3079}" type="slidenum">
              <a:rPr lang="zh-CN" altLang="en-US"/>
              <a:pPr/>
              <a:t>24</a:t>
            </a:fld>
            <a:r>
              <a:rPr lang="en-US" altLang="zh-CN"/>
              <a:t>/23</a:t>
            </a:r>
          </a:p>
        </p:txBody>
      </p:sp>
      <p:sp>
        <p:nvSpPr>
          <p:cNvPr id="640409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zh-CN" altLang="en-US" sz="4000" b="0" dirty="0">
                <a:latin typeface="仿宋"/>
                <a:ea typeface="黑体" pitchFamily="49" charset="-122"/>
              </a:rPr>
              <a:t>空</a:t>
            </a:r>
            <a:r>
              <a:rPr lang="zh-CN" altLang="en-US" sz="4000" b="0" dirty="0" smtClean="0">
                <a:latin typeface="仿宋"/>
                <a:ea typeface="黑体" pitchFamily="49" charset="-122"/>
              </a:rPr>
              <a:t>函数</a:t>
            </a:r>
            <a:endParaRPr lang="en-US" altLang="zh-CN" sz="4000" b="0" dirty="0" smtClean="0">
              <a:solidFill>
                <a:srgbClr val="FF0000"/>
              </a:solidFill>
              <a:latin typeface="黑体" pitchFamily="49" charset="-122"/>
              <a:ea typeface="黑体" pitchFamily="49" charset="-122"/>
            </a:endParaRPr>
          </a:p>
        </p:txBody>
      </p:sp>
      <p:sp>
        <p:nvSpPr>
          <p:cNvPr id="6404099" name="Rectangle 3"/>
          <p:cNvSpPr>
            <a:spLocks noGrp="1" noChangeArrowheads="1"/>
          </p:cNvSpPr>
          <p:nvPr>
            <p:ph type="body" idx="4294967295"/>
          </p:nvPr>
        </p:nvSpPr>
        <p:spPr>
          <a:xfrm>
            <a:off x="228600" y="10668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r>
              <a:rPr lang="zh-CN" altLang="zh-CN" sz="2800" dirty="0">
                <a:solidFill>
                  <a:srgbClr val="000000"/>
                </a:solidFill>
              </a:rPr>
              <a:t>空函数</a:t>
            </a:r>
            <a:r>
              <a:rPr lang="en-US" altLang="zh-CN" sz="2800" dirty="0">
                <a:solidFill>
                  <a:srgbClr val="000000"/>
                </a:solidFill>
              </a:rPr>
              <a:t>:</a:t>
            </a:r>
            <a:r>
              <a:rPr lang="zh-CN" altLang="zh-CN" sz="2800" dirty="0">
                <a:solidFill>
                  <a:srgbClr val="000000"/>
                </a:solidFill>
              </a:rPr>
              <a:t>函数体为空的函数。 </a:t>
            </a:r>
            <a:endParaRPr lang="zh-CN" altLang="en-US" sz="2600" dirty="0">
              <a:sym typeface="Monotype Sorts" pitchFamily="2" charset="2"/>
            </a:endParaRPr>
          </a:p>
          <a:p>
            <a:r>
              <a:rPr lang="zh-CN" altLang="en-US" sz="2600" dirty="0">
                <a:sym typeface="Monotype Sorts" pitchFamily="2" charset="2"/>
              </a:rPr>
              <a:t>说明</a:t>
            </a:r>
          </a:p>
          <a:p>
            <a:pPr lvl="1"/>
            <a:r>
              <a:rPr lang="zh-CN" altLang="en-US" sz="2200" dirty="0">
                <a:sym typeface="Monotype Sorts" pitchFamily="2" charset="2"/>
              </a:rPr>
              <a:t>调用空函数时，什么也不做，没有任何实际作用。只是表明，“这里要调用一个函数”，等以后扩充函数功能时补充上。</a:t>
            </a:r>
          </a:p>
          <a:p>
            <a:pPr lvl="1"/>
            <a:r>
              <a:rPr lang="zh-CN" altLang="en-US" sz="2200" dirty="0">
                <a:sym typeface="Monotype Sorts" pitchFamily="2" charset="2"/>
              </a:rPr>
              <a:t>在程序设计中往往需要确定若干模块，分别由一些函数来实现，而在第一阶段只设计最基本的模块，其他一些次要功能或锦上添花的功能则在以后需要时陆续补上。</a:t>
            </a:r>
          </a:p>
          <a:p>
            <a:pPr lvl="1"/>
            <a:r>
              <a:rPr lang="zh-CN" altLang="en-US" sz="2200" dirty="0">
                <a:sym typeface="Monotype Sorts" pitchFamily="2" charset="2"/>
              </a:rPr>
              <a:t>在编写程序初期，可在将来准备扩充功能的地方写上一个空函数，占一个位置，以后用一个编好的程序代替它。便利程序结构清楚，可读性强。</a:t>
            </a:r>
          </a:p>
        </p:txBody>
      </p:sp>
      <p:sp>
        <p:nvSpPr>
          <p:cNvPr id="7" name="Rectangle 4"/>
          <p:cNvSpPr>
            <a:spLocks noChangeArrowheads="1"/>
          </p:cNvSpPr>
          <p:nvPr/>
        </p:nvSpPr>
        <p:spPr bwMode="auto">
          <a:xfrm>
            <a:off x="5753100" y="5057335"/>
            <a:ext cx="2362200" cy="1143000"/>
          </a:xfrm>
          <a:prstGeom prst="rect">
            <a:avLst/>
          </a:prstGeom>
          <a:solidFill>
            <a:srgbClr val="CCECFF"/>
          </a:solidFill>
          <a:ln w="9525">
            <a:solidFill>
              <a:schemeClr val="tx1"/>
            </a:solidFill>
            <a:miter lim="800000"/>
            <a:headEnd/>
            <a:tailEnd/>
          </a:ln>
          <a:effectLst/>
          <a:extLst/>
        </p:spPr>
        <p:txBody>
          <a:bodyPr anchor="ctr" anchorCtr="0"/>
          <a:lstStyle/>
          <a:p>
            <a:pPr lvl="0" fontAlgn="auto">
              <a:lnSpc>
                <a:spcPct val="100000"/>
              </a:lnSpc>
              <a:spcAft>
                <a:spcPts val="0"/>
              </a:spcAft>
              <a:buClr>
                <a:srgbClr val="31B6FD"/>
              </a:buClr>
              <a:buSzPct val="100000"/>
            </a:pPr>
            <a:r>
              <a:rPr lang="en-US" altLang="zh-CN" b="1" dirty="0" smtClean="0">
                <a:solidFill>
                  <a:srgbClr val="FF0000"/>
                </a:solidFill>
                <a:latin typeface="Candara"/>
                <a:ea typeface="华文楷体"/>
              </a:rPr>
              <a:t>empty()</a:t>
            </a:r>
          </a:p>
          <a:p>
            <a:pPr lvl="0" fontAlgn="auto">
              <a:lnSpc>
                <a:spcPct val="100000"/>
              </a:lnSpc>
              <a:spcAft>
                <a:spcPts val="0"/>
              </a:spcAft>
              <a:buClr>
                <a:srgbClr val="31B6FD"/>
              </a:buClr>
              <a:buSzPct val="100000"/>
            </a:pPr>
            <a:r>
              <a:rPr lang="en-US" altLang="zh-CN" b="1" dirty="0" smtClean="0">
                <a:solidFill>
                  <a:srgbClr val="FF0000"/>
                </a:solidFill>
                <a:latin typeface="Candara"/>
                <a:ea typeface="华文楷体"/>
              </a:rPr>
              <a:t>{</a:t>
            </a:r>
            <a:endParaRPr lang="en-US" altLang="zh-CN" b="1" dirty="0">
              <a:solidFill>
                <a:srgbClr val="FF0000"/>
              </a:solidFill>
              <a:latin typeface="Candara"/>
              <a:ea typeface="华文楷体"/>
            </a:endParaRPr>
          </a:p>
          <a:p>
            <a:pPr lvl="0" fontAlgn="auto">
              <a:lnSpc>
                <a:spcPct val="100000"/>
              </a:lnSpc>
              <a:spcAft>
                <a:spcPts val="0"/>
              </a:spcAft>
              <a:buClr>
                <a:srgbClr val="31B6FD"/>
              </a:buClr>
              <a:buSzPct val="100000"/>
            </a:pPr>
            <a:r>
              <a:rPr lang="en-US" altLang="zh-CN" b="1" dirty="0" smtClean="0">
                <a:solidFill>
                  <a:srgbClr val="FF0000"/>
                </a:solidFill>
                <a:latin typeface="Candara"/>
                <a:ea typeface="华文楷体"/>
              </a:rPr>
              <a:t>}</a:t>
            </a:r>
            <a:endParaRPr lang="en-US" altLang="zh-CN" b="1" dirty="0">
              <a:solidFill>
                <a:srgbClr val="FF0000"/>
              </a:solidFill>
              <a:latin typeface="Candara"/>
              <a:ea typeface="华文楷体"/>
            </a:endParaRPr>
          </a:p>
        </p:txBody>
      </p:sp>
    </p:spTree>
    <p:extLst>
      <p:ext uri="{BB962C8B-B14F-4D97-AF65-F5344CB8AC3E}">
        <p14:creationId xmlns:p14="http://schemas.microsoft.com/office/powerpoint/2010/main" val="3804358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3C80521-D9C2-414C-B10D-22C2E158BF6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BE2179-2498-43AC-9955-002E225D3079}" type="slidenum">
              <a:rPr lang="zh-CN" altLang="en-US"/>
              <a:pPr/>
              <a:t>25</a:t>
            </a:fld>
            <a:r>
              <a:rPr lang="en-US" altLang="zh-CN"/>
              <a:t>/23</a:t>
            </a:r>
          </a:p>
        </p:txBody>
      </p:sp>
      <p:sp>
        <p:nvSpPr>
          <p:cNvPr id="640409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zh-CN" altLang="en-US" sz="4000" b="0" dirty="0" smtClean="0">
                <a:latin typeface="仿宋"/>
                <a:ea typeface="黑体" pitchFamily="49" charset="-122"/>
              </a:rPr>
              <a:t>函数定义语句</a:t>
            </a:r>
            <a:endParaRPr lang="en-US" altLang="zh-CN" sz="4000" b="0" dirty="0" smtClean="0">
              <a:solidFill>
                <a:srgbClr val="FF0000"/>
              </a:solidFill>
              <a:latin typeface="黑体" pitchFamily="49" charset="-122"/>
              <a:ea typeface="黑体" pitchFamily="49" charset="-122"/>
            </a:endParaRPr>
          </a:p>
        </p:txBody>
      </p:sp>
      <p:sp>
        <p:nvSpPr>
          <p:cNvPr id="6404099" name="Rectangle 3"/>
          <p:cNvSpPr>
            <a:spLocks noGrp="1" noChangeArrowheads="1"/>
          </p:cNvSpPr>
          <p:nvPr>
            <p:ph type="body" idx="4294967295"/>
          </p:nvPr>
        </p:nvSpPr>
        <p:spPr>
          <a:xfrm>
            <a:off x="228600" y="2743200"/>
            <a:ext cx="8763000" cy="36576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r>
              <a:rPr lang="zh-CN" altLang="en-US" sz="2400" dirty="0" smtClean="0">
                <a:latin typeface="Times New Roman" panose="02020603050405020304" pitchFamily="18" charset="0"/>
                <a:cs typeface="Times New Roman" panose="02020603050405020304" pitchFamily="18" charset="0"/>
              </a:rPr>
              <a:t>函数</a:t>
            </a:r>
            <a:r>
              <a:rPr lang="zh-CN" altLang="en-US" sz="2400" dirty="0">
                <a:solidFill>
                  <a:srgbClr val="C00000"/>
                </a:solidFill>
                <a:latin typeface="Times New Roman" panose="02020603050405020304" pitchFamily="18" charset="0"/>
                <a:cs typeface="Times New Roman" panose="02020603050405020304" pitchFamily="18" charset="0"/>
              </a:rPr>
              <a:t>类型标识符</a:t>
            </a:r>
            <a:r>
              <a:rPr lang="zh-CN" altLang="en-US" sz="2400" dirty="0">
                <a:latin typeface="Times New Roman" panose="02020603050405020304" pitchFamily="18" charset="0"/>
                <a:cs typeface="Times New Roman" panose="02020603050405020304" pitchFamily="18" charset="0"/>
              </a:rPr>
              <a:t>：函数返回值的类型</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或称为函数的类型</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p>
          <a:p>
            <a:pPr lvl="1" algn="just" eaLnBrk="1" hangingPunct="1"/>
            <a:r>
              <a:rPr lang="zh-CN" altLang="en-US" sz="2000" dirty="0" smtClean="0">
                <a:latin typeface="Times New Roman" panose="02020603050405020304" pitchFamily="18" charset="0"/>
                <a:cs typeface="Times New Roman" panose="02020603050405020304" pitchFamily="18" charset="0"/>
              </a:rPr>
              <a:t>如果</a:t>
            </a:r>
            <a:r>
              <a:rPr lang="zh-CN" altLang="en-US" sz="2000" dirty="0">
                <a:latin typeface="Times New Roman" panose="02020603050405020304" pitchFamily="18" charset="0"/>
                <a:cs typeface="Times New Roman" panose="02020603050405020304" pitchFamily="18" charset="0"/>
              </a:rPr>
              <a:t>函数没有返回值，函数类型标识符应该为</a:t>
            </a:r>
            <a:r>
              <a:rPr lang="en-US" altLang="zh-CN" sz="2000" dirty="0">
                <a:latin typeface="Times New Roman" panose="02020603050405020304" pitchFamily="18" charset="0"/>
                <a:cs typeface="Times New Roman" panose="02020603050405020304" pitchFamily="18" charset="0"/>
              </a:rPr>
              <a:t>void(</a:t>
            </a:r>
            <a:r>
              <a:rPr lang="zh-CN" altLang="en-US" sz="2000" dirty="0">
                <a:latin typeface="Times New Roman" panose="02020603050405020304" pitchFamily="18" charset="0"/>
                <a:cs typeface="Times New Roman" panose="02020603050405020304" pitchFamily="18" charset="0"/>
              </a:rPr>
              <a:t>空类型</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gn="just" eaLnBrk="1" hangingPunct="1"/>
            <a:r>
              <a:rPr lang="zh-CN" altLang="en-US" sz="2000" dirty="0" smtClean="0">
                <a:latin typeface="Times New Roman" panose="02020603050405020304" pitchFamily="18" charset="0"/>
                <a:cs typeface="Times New Roman" panose="02020603050405020304" pitchFamily="18" charset="0"/>
              </a:rPr>
              <a:t>省略</a:t>
            </a:r>
            <a:r>
              <a:rPr lang="zh-CN" altLang="en-US" sz="2000" dirty="0">
                <a:latin typeface="Times New Roman" panose="02020603050405020304" pitchFamily="18" charset="0"/>
                <a:cs typeface="Times New Roman" panose="02020603050405020304" pitchFamily="18" charset="0"/>
              </a:rPr>
              <a:t>函数类型，默认</a:t>
            </a:r>
            <a:r>
              <a:rPr lang="zh-CN" altLang="en-US" sz="2000" dirty="0" smtClean="0">
                <a:latin typeface="Times New Roman" panose="02020603050405020304" pitchFamily="18" charset="0"/>
                <a:cs typeface="Times New Roman" panose="02020603050405020304" pitchFamily="18" charset="0"/>
              </a:rPr>
              <a:t>为</a:t>
            </a:r>
            <a:r>
              <a:rPr lang="en-US" altLang="zh-CN" sz="2000" dirty="0" err="1" smtClean="0">
                <a:latin typeface="Times New Roman" panose="02020603050405020304" pitchFamily="18" charset="0"/>
                <a:cs typeface="Times New Roman" panose="02020603050405020304" pitchFamily="18" charset="0"/>
              </a:rPr>
              <a:t>int</a:t>
            </a:r>
            <a:r>
              <a:rPr lang="zh-CN" altLang="en-US" sz="2000" dirty="0" smtClean="0">
                <a:latin typeface="Times New Roman" panose="02020603050405020304" pitchFamily="18" charset="0"/>
                <a:cs typeface="Times New Roman" panose="02020603050405020304" pitchFamily="18" charset="0"/>
              </a:rPr>
              <a:t>型</a:t>
            </a:r>
            <a:r>
              <a:rPr lang="zh-CN" altLang="en-US" sz="2000" dirty="0">
                <a:latin typeface="Times New Roman" panose="02020603050405020304" pitchFamily="18" charset="0"/>
                <a:cs typeface="Times New Roman" panose="02020603050405020304" pitchFamily="18" charset="0"/>
              </a:rPr>
              <a:t>。</a:t>
            </a:r>
          </a:p>
          <a:p>
            <a:pPr algn="just" eaLnBrk="1" hangingPunct="1"/>
            <a:r>
              <a:rPr lang="zh-CN" altLang="en-US" sz="2400" dirty="0" smtClean="0">
                <a:solidFill>
                  <a:srgbClr val="C00000"/>
                </a:solidFill>
                <a:latin typeface="Times New Roman" panose="02020603050405020304" pitchFamily="18" charset="0"/>
                <a:cs typeface="Times New Roman" panose="02020603050405020304" pitchFamily="18" charset="0"/>
              </a:rPr>
              <a:t>函数</a:t>
            </a:r>
            <a:r>
              <a:rPr lang="zh-CN" altLang="en-US" sz="2400" dirty="0">
                <a:solidFill>
                  <a:srgbClr val="C00000"/>
                </a:solidFill>
                <a:latin typeface="Times New Roman" panose="02020603050405020304" pitchFamily="18" charset="0"/>
                <a:cs typeface="Times New Roman" panose="02020603050405020304" pitchFamily="18" charset="0"/>
              </a:rPr>
              <a:t>名</a:t>
            </a:r>
            <a:r>
              <a:rPr lang="zh-CN" altLang="en-US" sz="2400" dirty="0">
                <a:latin typeface="Times New Roman" panose="02020603050405020304" pitchFamily="18" charset="0"/>
                <a:cs typeface="Times New Roman" panose="02020603050405020304" pitchFamily="18" charset="0"/>
              </a:rPr>
              <a:t>是用户自已定义的一个标识符，应该符合标识符的命名规则。</a:t>
            </a:r>
          </a:p>
          <a:p>
            <a:pPr algn="just" eaLnBrk="1" hangingPunct="1"/>
            <a:r>
              <a:rPr lang="zh-CN" altLang="en-US" sz="2400" dirty="0" smtClean="0">
                <a:latin typeface="Times New Roman" panose="02020603050405020304" pitchFamily="18" charset="0"/>
                <a:cs typeface="Times New Roman" panose="02020603050405020304" pitchFamily="18" charset="0"/>
              </a:rPr>
              <a:t>参数表</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r>
              <a:rPr lang="zh-CN" altLang="en-US" sz="2000" dirty="0" smtClean="0">
                <a:latin typeface="Times New Roman" panose="02020603050405020304" pitchFamily="18" charset="0"/>
                <a:cs typeface="Times New Roman" panose="02020603050405020304" pitchFamily="18" charset="0"/>
              </a:rPr>
              <a:t>定义</a:t>
            </a:r>
            <a:r>
              <a:rPr lang="zh-CN" altLang="en-US" sz="2000" dirty="0">
                <a:latin typeface="Times New Roman" panose="02020603050405020304" pitchFamily="18" charset="0"/>
                <a:cs typeface="Times New Roman" panose="02020603050405020304" pitchFamily="18" charset="0"/>
              </a:rPr>
              <a:t>无参函数时，函数名后的括号内应该为</a:t>
            </a:r>
            <a:r>
              <a:rPr lang="zh-CN" altLang="en-US" sz="2000" dirty="0" smtClean="0">
                <a:latin typeface="Times New Roman" panose="02020603050405020304" pitchFamily="18" charset="0"/>
                <a:cs typeface="Times New Roman" panose="02020603050405020304" pitchFamily="18" charset="0"/>
              </a:rPr>
              <a:t>空。</a:t>
            </a:r>
            <a:endParaRPr lang="en-US" altLang="zh-CN" sz="2000" dirty="0" smtClean="0">
              <a:latin typeface="Times New Roman" panose="02020603050405020304" pitchFamily="18" charset="0"/>
              <a:cs typeface="Times New Roman" panose="02020603050405020304" pitchFamily="18" charset="0"/>
            </a:endParaRPr>
          </a:p>
          <a:p>
            <a:pPr lvl="1" algn="just" eaLnBrk="1" hangingPunct="1"/>
            <a:r>
              <a:rPr lang="zh-CN" altLang="en-US" sz="2000" dirty="0" smtClean="0">
                <a:latin typeface="Times New Roman" panose="02020603050405020304" pitchFamily="18" charset="0"/>
                <a:cs typeface="Times New Roman" panose="02020603050405020304" pitchFamily="18" charset="0"/>
              </a:rPr>
              <a:t>定义</a:t>
            </a:r>
            <a:r>
              <a:rPr lang="zh-CN" altLang="en-US" sz="2000" dirty="0">
                <a:latin typeface="Times New Roman" panose="02020603050405020304" pitchFamily="18" charset="0"/>
                <a:cs typeface="Times New Roman" panose="02020603050405020304" pitchFamily="18" charset="0"/>
              </a:rPr>
              <a:t>有参函数时，函数名后的括号内应该依次列出函数的形式参数，参数之间以逗号分隔，每个参数的说明都应该指定其类型</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1828800" y="1143000"/>
            <a:ext cx="6248400" cy="1600200"/>
          </a:xfrm>
          <a:prstGeom prst="rect">
            <a:avLst/>
          </a:prstGeom>
          <a:solidFill>
            <a:srgbClr val="CCECFF"/>
          </a:solidFill>
          <a:ln w="9525">
            <a:solidFill>
              <a:schemeClr val="tx1"/>
            </a:solidFill>
            <a:miter lim="800000"/>
            <a:headEnd/>
            <a:tailEnd/>
          </a:ln>
          <a:effectLst/>
          <a:extLst/>
        </p:spPr>
        <p:txBody>
          <a:bodyPr anchor="ctr" anchorCtr="0"/>
          <a:lstStyle/>
          <a:p>
            <a:pPr algn="just"/>
            <a:r>
              <a:rPr lang="en-US" altLang="zh-CN" b="1" dirty="0" smtClean="0">
                <a:solidFill>
                  <a:srgbClr val="CC0099"/>
                </a:solidFill>
                <a:latin typeface="Times New Roman" pitchFamily="18" charset="0"/>
                <a:ea typeface="楷体_GB2312" pitchFamily="49" charset="-122"/>
              </a:rPr>
              <a:t>&lt;</a:t>
            </a:r>
            <a:r>
              <a:rPr lang="zh-CN" altLang="en-US" b="1" dirty="0" smtClean="0">
                <a:solidFill>
                  <a:srgbClr val="CC0099"/>
                </a:solidFill>
                <a:latin typeface="Times New Roman" pitchFamily="18" charset="0"/>
                <a:ea typeface="楷体_GB2312" pitchFamily="49" charset="-122"/>
              </a:rPr>
              <a:t>类型</a:t>
            </a:r>
            <a:r>
              <a:rPr lang="zh-CN" altLang="en-US" b="1" dirty="0">
                <a:solidFill>
                  <a:srgbClr val="CC0099"/>
                </a:solidFill>
                <a:latin typeface="Times New Roman" pitchFamily="18" charset="0"/>
                <a:ea typeface="楷体_GB2312" pitchFamily="49" charset="-122"/>
              </a:rPr>
              <a:t>标识符</a:t>
            </a:r>
            <a:r>
              <a:rPr lang="en-US" altLang="zh-CN" b="1" dirty="0">
                <a:solidFill>
                  <a:srgbClr val="CC0099"/>
                </a:solidFill>
                <a:latin typeface="Times New Roman" pitchFamily="18" charset="0"/>
                <a:ea typeface="楷体_GB2312" pitchFamily="49" charset="-122"/>
              </a:rPr>
              <a:t>&gt; &lt;</a:t>
            </a:r>
            <a:r>
              <a:rPr lang="zh-CN" altLang="en-US" b="1" dirty="0">
                <a:solidFill>
                  <a:srgbClr val="CC0099"/>
                </a:solidFill>
                <a:latin typeface="Times New Roman" pitchFamily="18" charset="0"/>
                <a:ea typeface="楷体_GB2312" pitchFamily="49" charset="-122"/>
              </a:rPr>
              <a:t>函数</a:t>
            </a:r>
            <a:r>
              <a:rPr lang="zh-CN" altLang="en-US" b="1" dirty="0" smtClean="0">
                <a:solidFill>
                  <a:srgbClr val="CC0099"/>
                </a:solidFill>
                <a:latin typeface="Times New Roman" pitchFamily="18" charset="0"/>
                <a:ea typeface="楷体_GB2312" pitchFamily="49" charset="-122"/>
              </a:rPr>
              <a:t>名</a:t>
            </a:r>
            <a:r>
              <a:rPr lang="en-US" altLang="zh-CN" b="1" dirty="0" smtClean="0">
                <a:solidFill>
                  <a:srgbClr val="CC0099"/>
                </a:solidFill>
                <a:latin typeface="Times New Roman" pitchFamily="18" charset="0"/>
                <a:ea typeface="楷体_GB2312" pitchFamily="49" charset="-122"/>
              </a:rPr>
              <a:t>&gt;(</a:t>
            </a:r>
            <a:r>
              <a:rPr lang="zh-CN" altLang="en-US" b="1" dirty="0" smtClean="0">
                <a:solidFill>
                  <a:srgbClr val="CC0099"/>
                </a:solidFill>
                <a:latin typeface="Times New Roman" pitchFamily="18" charset="0"/>
                <a:ea typeface="楷体_GB2312" pitchFamily="49" charset="-122"/>
              </a:rPr>
              <a:t>参数</a:t>
            </a:r>
            <a:r>
              <a:rPr lang="zh-CN" altLang="en-US" b="1" dirty="0">
                <a:solidFill>
                  <a:srgbClr val="CC0099"/>
                </a:solidFill>
                <a:latin typeface="Times New Roman" pitchFamily="18" charset="0"/>
                <a:ea typeface="楷体_GB2312" pitchFamily="49" charset="-122"/>
              </a:rPr>
              <a:t>表</a:t>
            </a:r>
            <a:r>
              <a:rPr lang="en-US" altLang="zh-CN" b="1" dirty="0">
                <a:solidFill>
                  <a:srgbClr val="CC0099"/>
                </a:solidFill>
                <a:latin typeface="Times New Roman" pitchFamily="18" charset="0"/>
                <a:ea typeface="楷体_GB2312" pitchFamily="49" charset="-122"/>
              </a:rPr>
              <a:t>)</a:t>
            </a:r>
          </a:p>
          <a:p>
            <a:pPr algn="just"/>
            <a:r>
              <a:rPr lang="en-US" altLang="zh-CN" b="1" dirty="0" smtClean="0">
                <a:solidFill>
                  <a:srgbClr val="FF0000"/>
                </a:solidFill>
                <a:latin typeface="Times New Roman" pitchFamily="18" charset="0"/>
                <a:ea typeface="楷体_GB2312" pitchFamily="49" charset="-122"/>
              </a:rPr>
              <a:t>{</a:t>
            </a:r>
          </a:p>
          <a:p>
            <a:pPr algn="just"/>
            <a:r>
              <a:rPr lang="en-US" altLang="zh-CN" b="1" dirty="0" smtClean="0">
                <a:solidFill>
                  <a:srgbClr val="FF0000"/>
                </a:solidFill>
                <a:latin typeface="Times New Roman" pitchFamily="18" charset="0"/>
                <a:ea typeface="楷体_GB2312" pitchFamily="49" charset="-122"/>
              </a:rPr>
              <a:t>     </a:t>
            </a:r>
            <a:r>
              <a:rPr lang="zh-CN" altLang="en-US" b="1" dirty="0" smtClean="0">
                <a:solidFill>
                  <a:srgbClr val="FF0000"/>
                </a:solidFill>
                <a:latin typeface="Times New Roman" pitchFamily="18" charset="0"/>
                <a:ea typeface="楷体_GB2312" pitchFamily="49" charset="-122"/>
              </a:rPr>
              <a:t>说明</a:t>
            </a:r>
            <a:r>
              <a:rPr lang="zh-CN" altLang="en-US" b="1" dirty="0">
                <a:solidFill>
                  <a:srgbClr val="FF0000"/>
                </a:solidFill>
                <a:latin typeface="Times New Roman" pitchFamily="18" charset="0"/>
                <a:ea typeface="楷体_GB2312" pitchFamily="49" charset="-122"/>
              </a:rPr>
              <a:t>性语句序列</a:t>
            </a:r>
            <a:r>
              <a:rPr lang="zh-CN" altLang="en-US" b="1" dirty="0" smtClean="0">
                <a:solidFill>
                  <a:srgbClr val="FF0000"/>
                </a:solidFill>
                <a:latin typeface="Times New Roman" pitchFamily="18" charset="0"/>
                <a:ea typeface="楷体_GB2312" pitchFamily="49" charset="-122"/>
              </a:rPr>
              <a:t>；</a:t>
            </a:r>
            <a:endParaRPr lang="en-US" altLang="zh-CN" b="1" dirty="0" smtClean="0">
              <a:solidFill>
                <a:srgbClr val="FF0000"/>
              </a:solidFill>
              <a:latin typeface="Times New Roman" pitchFamily="18" charset="0"/>
              <a:ea typeface="楷体_GB2312" pitchFamily="49" charset="-122"/>
            </a:endParaRPr>
          </a:p>
          <a:p>
            <a:pPr algn="just"/>
            <a:r>
              <a:rPr lang="en-US" altLang="zh-CN" b="1" dirty="0">
                <a:solidFill>
                  <a:srgbClr val="FF0000"/>
                </a:solidFill>
                <a:latin typeface="Times New Roman" pitchFamily="18" charset="0"/>
                <a:ea typeface="楷体_GB2312" pitchFamily="49" charset="-122"/>
              </a:rPr>
              <a:t> </a:t>
            </a:r>
            <a:r>
              <a:rPr lang="en-US" altLang="zh-CN" b="1" dirty="0" smtClean="0">
                <a:solidFill>
                  <a:srgbClr val="FF0000"/>
                </a:solidFill>
                <a:latin typeface="Times New Roman" pitchFamily="18" charset="0"/>
                <a:ea typeface="楷体_GB2312" pitchFamily="49" charset="-122"/>
              </a:rPr>
              <a:t>    </a:t>
            </a:r>
            <a:r>
              <a:rPr lang="zh-CN" altLang="en-US" b="1" dirty="0" smtClean="0">
                <a:solidFill>
                  <a:srgbClr val="FF0000"/>
                </a:solidFill>
                <a:latin typeface="Times New Roman" pitchFamily="18" charset="0"/>
                <a:ea typeface="楷体_GB2312" pitchFamily="49" charset="-122"/>
              </a:rPr>
              <a:t>实现</a:t>
            </a:r>
            <a:r>
              <a:rPr lang="zh-CN" altLang="en-US" b="1" dirty="0">
                <a:solidFill>
                  <a:srgbClr val="FF0000"/>
                </a:solidFill>
                <a:latin typeface="Times New Roman" pitchFamily="18" charset="0"/>
                <a:ea typeface="楷体_GB2312" pitchFamily="49" charset="-122"/>
              </a:rPr>
              <a:t>函数功能的</a:t>
            </a:r>
            <a:r>
              <a:rPr lang="zh-CN" altLang="en-US" b="1" dirty="0" smtClean="0">
                <a:solidFill>
                  <a:srgbClr val="FF0000"/>
                </a:solidFill>
                <a:latin typeface="Times New Roman" pitchFamily="18" charset="0"/>
                <a:ea typeface="楷体_GB2312" pitchFamily="49" charset="-122"/>
              </a:rPr>
              <a:t>语句序列；</a:t>
            </a:r>
            <a:endParaRPr lang="en-US" altLang="zh-CN" b="1" dirty="0" smtClean="0">
              <a:solidFill>
                <a:srgbClr val="FF0000"/>
              </a:solidFill>
              <a:latin typeface="Times New Roman" pitchFamily="18" charset="0"/>
              <a:ea typeface="楷体_GB2312" pitchFamily="49" charset="-122"/>
            </a:endParaRPr>
          </a:p>
          <a:p>
            <a:pPr algn="just"/>
            <a:r>
              <a:rPr lang="en-US" altLang="zh-CN" b="1" dirty="0" smtClean="0">
                <a:solidFill>
                  <a:srgbClr val="FF0000"/>
                </a:solidFill>
                <a:latin typeface="Times New Roman" pitchFamily="18" charset="0"/>
                <a:ea typeface="楷体_GB2312" pitchFamily="49" charset="-122"/>
              </a:rPr>
              <a:t>}</a:t>
            </a:r>
            <a:endParaRPr lang="zh-CN" altLang="en-US" b="1" dirty="0">
              <a:solidFill>
                <a:srgbClr val="FF0000"/>
              </a:solidFill>
              <a:latin typeface="Times New Roman" pitchFamily="18" charset="0"/>
              <a:ea typeface="楷体_GB2312" pitchFamily="49" charset="-122"/>
            </a:endParaRPr>
          </a:p>
        </p:txBody>
      </p:sp>
    </p:spTree>
    <p:extLst>
      <p:ext uri="{BB962C8B-B14F-4D97-AF65-F5344CB8AC3E}">
        <p14:creationId xmlns:p14="http://schemas.microsoft.com/office/powerpoint/2010/main" val="1164258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6E80F3C-5F6D-488A-8C40-2D3762B040DE}" type="datetime1">
              <a:rPr lang="zh-CN" altLang="en-US" sz="1400" b="0" smtClean="0">
                <a:latin typeface="Times New Roman" panose="02020603050405020304" pitchFamily="18" charset="0"/>
                <a:ea typeface="宋体" panose="02010600030101010101" pitchFamily="2" charset="-122"/>
              </a:rPr>
              <a:pPr>
                <a:spcBef>
                  <a:spcPct val="0"/>
                </a:spcBef>
                <a:buClrTx/>
                <a:buFontTx/>
                <a:buNone/>
              </a:pPr>
              <a:t>2023/11/13</a:t>
            </a:fld>
            <a:endParaRPr lang="en-US" altLang="zh-CN" sz="1400" b="0" smtClean="0">
              <a:latin typeface="Times New Roman" panose="02020603050405020304" pitchFamily="18" charset="0"/>
              <a:ea typeface="宋体" panose="02010600030101010101" pitchFamily="2" charset="-122"/>
            </a:endParaRPr>
          </a:p>
        </p:txBody>
      </p:sp>
      <p:sp>
        <p:nvSpPr>
          <p:cNvPr id="10243" name="灯片编号占位符 4"/>
          <p:cNvSpPr>
            <a:spLocks noGrp="1"/>
          </p:cNvSpPr>
          <p:nvPr>
            <p:ph type="sldNum" sz="quarter" idx="11"/>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4E1DAAB-BC66-4AE9-A32F-2989E92045F0}" type="slidenum">
              <a:rPr lang="zh-CN" altLang="en-US" sz="1400" b="0">
                <a:latin typeface="Times New Roman" panose="02020603050405020304" pitchFamily="18" charset="0"/>
                <a:ea typeface="宋体" panose="02010600030101010101" pitchFamily="2" charset="-122"/>
              </a:rPr>
              <a:pPr>
                <a:spcBef>
                  <a:spcPct val="0"/>
                </a:spcBef>
                <a:buClrTx/>
                <a:buFontTx/>
                <a:buNone/>
              </a:pPr>
              <a:t>26</a:t>
            </a:fld>
            <a:r>
              <a:rPr lang="en-US" altLang="zh-CN" sz="1400" b="0">
                <a:latin typeface="Times New Roman" panose="02020603050405020304" pitchFamily="18" charset="0"/>
                <a:ea typeface="宋体" panose="02010600030101010101" pitchFamily="2" charset="-122"/>
              </a:rPr>
              <a:t>/119</a:t>
            </a:r>
          </a:p>
        </p:txBody>
      </p:sp>
      <p:sp>
        <p:nvSpPr>
          <p:cNvPr id="10244" name="页脚占位符 5"/>
          <p:cNvSpPr>
            <a:spLocks noGrp="1"/>
          </p:cNvSpPr>
          <p:nvPr>
            <p:ph type="ftr" sz="quarter" idx="12"/>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400" b="0" smtClean="0">
                <a:latin typeface="Times New Roman" panose="02020603050405020304" pitchFamily="18" charset="0"/>
                <a:ea typeface="宋体" panose="02010600030101010101" pitchFamily="2" charset="-122"/>
              </a:rPr>
              <a:t>王化雨 whuayu000@163.com 13306442222</a:t>
            </a:r>
            <a:endParaRPr lang="en-US" altLang="zh-CN" sz="1400" b="0" smtClean="0">
              <a:latin typeface="Times New Roman" panose="02020603050405020304" pitchFamily="18" charset="0"/>
              <a:ea typeface="宋体" panose="02010600030101010101" pitchFamily="2" charset="-122"/>
            </a:endParaRPr>
          </a:p>
        </p:txBody>
      </p:sp>
      <p:sp>
        <p:nvSpPr>
          <p:cNvPr id="2142210" name="Rectangle 2" descr="白色大理石"/>
          <p:cNvSpPr>
            <a:spLocks noGrp="1" noChangeArrowheads="1"/>
          </p:cNvSpPr>
          <p:nvPr>
            <p:ph type="title"/>
          </p:nvPr>
        </p:nvSpPr>
        <p:spPr>
          <a:xfrm>
            <a:off x="152400" y="152400"/>
            <a:ext cx="8229600" cy="914400"/>
          </a:xfrm>
        </p:spPr>
        <p:txBody>
          <a:bodyPr/>
          <a:lstStyle/>
          <a:p>
            <a:pPr eaLnBrk="1" hangingPunct="1">
              <a:defRPr/>
            </a:pPr>
            <a:r>
              <a:rPr lang="zh-CN" altLang="en-US" sz="4400" b="1" dirty="0" smtClean="0">
                <a:solidFill>
                  <a:srgbClr val="8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4400" b="1"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4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4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语言函数</a:t>
            </a:r>
            <a:r>
              <a:rPr lang="zh-CN" altLang="en-US" sz="4400" b="1"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4400" b="1"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内容</a:t>
            </a:r>
            <a:endParaRPr lang="en-US" altLang="zh-CN" sz="4400" b="1"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246" name="Rectangle 3"/>
          <p:cNvSpPr>
            <a:spLocks noGrp="1" noChangeArrowheads="1"/>
          </p:cNvSpPr>
          <p:nvPr>
            <p:ph type="body" idx="1"/>
          </p:nvPr>
        </p:nvSpPr>
        <p:spPr>
          <a:xfrm>
            <a:off x="482600" y="1244600"/>
            <a:ext cx="7974013" cy="4470400"/>
          </a:xfrm>
        </p:spPr>
        <p:txBody>
          <a:bodyPr/>
          <a:lstStyle/>
          <a:p>
            <a:pPr eaLnBrk="1" hangingPunct="1">
              <a:lnSpc>
                <a:spcPct val="150000"/>
              </a:lnSpc>
              <a:buClr>
                <a:srgbClr val="0000FF"/>
              </a:buClr>
            </a:pPr>
            <a:r>
              <a:rPr lang="zh-CN" altLang="en-US" sz="4000"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基本概念</a:t>
            </a:r>
          </a:p>
          <a:p>
            <a:pPr eaLnBrk="1" hangingPunct="1">
              <a:lnSpc>
                <a:spcPct val="150000"/>
              </a:lnSpc>
              <a:buClr>
                <a:srgbClr val="0000FF"/>
              </a:buClr>
            </a:pPr>
            <a:r>
              <a:rPr lang="zh-CN" altLang="en-US" sz="4000" u="sng" dirty="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形参与实参</a:t>
            </a:r>
            <a:endParaRPr lang="en-US" altLang="zh-CN" sz="4000" u="sng" dirty="0">
              <a:solidFill>
                <a:srgbClr val="D60093"/>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buClr>
                <a:srgbClr val="0000FF"/>
              </a:buClr>
            </a:pPr>
            <a:r>
              <a:rPr lang="zh-CN" altLang="en-US" sz="4000"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rPr>
              <a:t>函数的内部变量与返回值</a:t>
            </a:r>
            <a:endParaRPr lang="en-US" altLang="zh-CN" sz="4000"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20379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649BEA11-27DB-4182-80D2-EAAAD90D68F9}"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ECD6E73-053F-4CB0-8B34-84ECB813A3CF}" type="slidenum">
              <a:rPr lang="zh-CN" altLang="en-US"/>
              <a:pPr/>
              <a:t>27</a:t>
            </a:fld>
            <a:r>
              <a:rPr lang="en-US" altLang="zh-CN"/>
              <a:t>/52</a:t>
            </a:r>
          </a:p>
        </p:txBody>
      </p:sp>
      <p:sp>
        <p:nvSpPr>
          <p:cNvPr id="6480898" name="Rectangle 2" descr="白色大理石"/>
          <p:cNvSpPr>
            <a:spLocks noGrp="1" noChangeArrowheads="1"/>
          </p:cNvSpPr>
          <p:nvPr>
            <p:ph type="title" idx="4294967295"/>
          </p:nvPr>
        </p:nvSpPr>
        <p:spPr>
          <a:xfrm>
            <a:off x="457200" y="228600"/>
            <a:ext cx="8534400" cy="609600"/>
          </a:xfrm>
        </p:spPr>
        <p:txBody>
          <a:bodyPr/>
          <a:lstStyle/>
          <a:p>
            <a:pPr>
              <a:lnSpc>
                <a:spcPct val="80000"/>
              </a:lnSpc>
            </a:pPr>
            <a:r>
              <a:rPr lang="zh-CN" altLang="en-US" sz="4000" b="0" smtClean="0">
                <a:solidFill>
                  <a:schemeClr val="accent2"/>
                </a:solidFill>
                <a:latin typeface="黑体" pitchFamily="49" charset="-122"/>
                <a:ea typeface="黑体" pitchFamily="49" charset="-122"/>
              </a:rPr>
              <a:t>形式参数和实际参数</a:t>
            </a:r>
          </a:p>
        </p:txBody>
      </p:sp>
      <p:sp>
        <p:nvSpPr>
          <p:cNvPr id="6480899" name="Rectangle 3"/>
          <p:cNvSpPr>
            <a:spLocks noGrp="1" noChangeArrowheads="1"/>
          </p:cNvSpPr>
          <p:nvPr>
            <p:ph type="body" idx="4294967295"/>
          </p:nvPr>
        </p:nvSpPr>
        <p:spPr>
          <a:xfrm>
            <a:off x="228600" y="12954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r>
              <a:rPr lang="zh-CN" altLang="en-US" sz="3600" dirty="0" smtClean="0">
                <a:latin typeface="Times New Roman" panose="02020603050405020304" pitchFamily="18" charset="0"/>
                <a:cs typeface="Times New Roman" panose="02020603050405020304" pitchFamily="18" charset="0"/>
              </a:rPr>
              <a:t>对于有参函数：</a:t>
            </a:r>
          </a:p>
          <a:p>
            <a:pPr lvl="1" algn="just" eaLnBrk="1" hangingPunct="1"/>
            <a:r>
              <a:rPr lang="zh-CN" altLang="en-US" sz="3200" dirty="0" smtClean="0">
                <a:latin typeface="Times New Roman" panose="02020603050405020304" pitchFamily="18" charset="0"/>
                <a:cs typeface="Times New Roman" panose="02020603050405020304" pitchFamily="18" charset="0"/>
              </a:rPr>
              <a:t>形式参数</a:t>
            </a:r>
            <a:r>
              <a:rPr lang="en-US" altLang="zh-CN" sz="3200" dirty="0" smtClean="0">
                <a:latin typeface="Times New Roman" panose="02020603050405020304" pitchFamily="18" charset="0"/>
                <a:cs typeface="Times New Roman" panose="02020603050405020304" pitchFamily="18" charset="0"/>
              </a:rPr>
              <a:t>(parameter, formal parameter)</a:t>
            </a:r>
            <a:r>
              <a:rPr lang="zh-CN" altLang="en-US" sz="3200" dirty="0" smtClean="0">
                <a:latin typeface="Times New Roman" panose="02020603050405020304" pitchFamily="18" charset="0"/>
                <a:cs typeface="Times New Roman" panose="02020603050405020304" pitchFamily="18" charset="0"/>
              </a:rPr>
              <a:t>是在函数头部定义并在函数体中使用的变量。在被定义的函数中，</a:t>
            </a:r>
            <a:r>
              <a:rPr lang="zh-CN" altLang="en-US" sz="3200" b="1" dirty="0" smtClean="0">
                <a:latin typeface="Times New Roman" panose="02020603050405020304" pitchFamily="18" charset="0"/>
                <a:cs typeface="Times New Roman" panose="02020603050405020304" pitchFamily="18" charset="0"/>
              </a:rPr>
              <a:t>必须指定</a:t>
            </a:r>
            <a:r>
              <a:rPr lang="zh-CN" altLang="en-US" sz="3200" b="1" dirty="0" smtClean="0">
                <a:solidFill>
                  <a:srgbClr val="C00000"/>
                </a:solidFill>
                <a:latin typeface="Times New Roman" panose="02020603050405020304" pitchFamily="18" charset="0"/>
                <a:cs typeface="Times New Roman" panose="02020603050405020304" pitchFamily="18" charset="0"/>
              </a:rPr>
              <a:t>形参的类型</a:t>
            </a:r>
            <a:r>
              <a:rPr lang="zh-CN" altLang="en-US" sz="3200" dirty="0" smtClean="0">
                <a:latin typeface="Times New Roman" panose="02020603050405020304" pitchFamily="18" charset="0"/>
                <a:cs typeface="Times New Roman" panose="02020603050405020304" pitchFamily="18" charset="0"/>
              </a:rPr>
              <a:t>。</a:t>
            </a:r>
          </a:p>
          <a:p>
            <a:pPr lvl="1" algn="just" eaLnBrk="1" hangingPunct="1"/>
            <a:r>
              <a:rPr lang="zh-CN" altLang="en-US" sz="3200" dirty="0" smtClean="0">
                <a:latin typeface="Times New Roman" panose="02020603050405020304" pitchFamily="18" charset="0"/>
                <a:cs typeface="Times New Roman" panose="02020603050405020304" pitchFamily="18" charset="0"/>
              </a:rPr>
              <a:t>实际参数</a:t>
            </a:r>
            <a:r>
              <a:rPr lang="en-US" altLang="zh-CN" sz="3200" dirty="0" smtClean="0">
                <a:latin typeface="Times New Roman" panose="02020603050405020304" pitchFamily="18" charset="0"/>
                <a:cs typeface="Times New Roman" panose="02020603050405020304" pitchFamily="18" charset="0"/>
              </a:rPr>
              <a:t>(argument, actual argument)</a:t>
            </a:r>
            <a:r>
              <a:rPr lang="zh-CN" altLang="en-US" sz="3200" dirty="0" smtClean="0">
                <a:latin typeface="Times New Roman" panose="02020603050405020304" pitchFamily="18" charset="0"/>
                <a:cs typeface="Times New Roman" panose="02020603050405020304" pitchFamily="18" charset="0"/>
              </a:rPr>
              <a:t>是在客户函数中定义并且在函数调用中使用的变量。</a:t>
            </a:r>
            <a:r>
              <a:rPr lang="zh-CN" altLang="en-US" sz="3200" b="1" dirty="0" smtClean="0">
                <a:solidFill>
                  <a:srgbClr val="0000FF"/>
                </a:solidFill>
                <a:latin typeface="Times New Roman" panose="02020603050405020304" pitchFamily="18" charset="0"/>
                <a:cs typeface="Times New Roman" panose="02020603050405020304" pitchFamily="18" charset="0"/>
              </a:rPr>
              <a:t>实参可以是常量、变量或表达式，但要求它们有确定的值</a:t>
            </a:r>
            <a:r>
              <a:rPr lang="zh-CN" altLang="en-US" sz="3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9357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7"/>
          <p:cNvSpPr>
            <a:spLocks noGrp="1" noChangeArrowheads="1"/>
          </p:cNvSpPr>
          <p:nvPr>
            <p:ph type="body" sz="half" idx="1"/>
          </p:nvPr>
        </p:nvSpPr>
        <p:spPr>
          <a:xfrm>
            <a:off x="152401" y="142875"/>
            <a:ext cx="8777288" cy="6572250"/>
          </a:xfrm>
          <a:solidFill>
            <a:srgbClr val="FFFF00"/>
          </a:solidFill>
        </p:spPr>
        <p:txBody>
          <a:bodyPr/>
          <a:lstStyle/>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#include &lt;</a:t>
            </a:r>
            <a:r>
              <a:rPr lang="en-US" altLang="zh-CN" sz="2400" dirty="0" err="1" smtClean="0">
                <a:latin typeface="Times New Roman" panose="02020603050405020304" pitchFamily="18" charset="0"/>
                <a:cs typeface="Times New Roman" panose="02020603050405020304" pitchFamily="18" charset="0"/>
              </a:rPr>
              <a:t>stdio.h</a:t>
            </a:r>
            <a:r>
              <a:rPr lang="en-US" altLang="zh-CN" sz="2400" dirty="0" smtClean="0">
                <a:latin typeface="Times New Roman" panose="02020603050405020304" pitchFamily="18" charset="0"/>
                <a:cs typeface="Times New Roman" panose="02020603050405020304" pitchFamily="18" charset="0"/>
              </a:rPr>
              <a:t>&gt;</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void main()</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max(</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x,int</a:t>
            </a:r>
            <a:r>
              <a:rPr lang="en-US" altLang="zh-CN" sz="2400" dirty="0" smtClean="0">
                <a:latin typeface="Times New Roman" panose="02020603050405020304" pitchFamily="18" charset="0"/>
                <a:cs typeface="Times New Roman" panose="02020603050405020304" pitchFamily="18" charset="0"/>
              </a:rPr>
              <a:t> y);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a,b,c</a:t>
            </a:r>
            <a:r>
              <a:rPr lang="en-US" altLang="zh-CN" sz="2400" dirty="0" smtClean="0">
                <a:latin typeface="Times New Roman" panose="02020603050405020304" pitchFamily="18" charset="0"/>
                <a:cs typeface="Times New Roman" panose="02020603050405020304" pitchFamily="18" charset="0"/>
              </a:rPr>
              <a:t>;   </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printf</a:t>
            </a:r>
            <a:r>
              <a:rPr lang="en-US" altLang="zh-CN" sz="2400" dirty="0" smtClean="0">
                <a:latin typeface="Times New Roman" panose="02020603050405020304" pitchFamily="18" charset="0"/>
                <a:cs typeface="Times New Roman" panose="02020603050405020304" pitchFamily="18" charset="0"/>
              </a:rPr>
              <a:t>(”please input two number:”);</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scanf</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d,%d”,&amp;a,&amp;b</a:t>
            </a:r>
            <a:r>
              <a:rPr lang="en-US" altLang="zh-CN" sz="2400" dirty="0" smtClean="0">
                <a:latin typeface="Times New Roman" panose="02020603050405020304" pitchFamily="18" charset="0"/>
                <a:cs typeface="Times New Roman" panose="02020603050405020304" pitchFamily="18" charset="0"/>
              </a:rPr>
              <a:t>); </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c = </a:t>
            </a:r>
            <a:r>
              <a:rPr lang="en-US" altLang="zh-CN" sz="2400" dirty="0" smtClean="0">
                <a:solidFill>
                  <a:srgbClr val="C00000"/>
                </a:solidFill>
                <a:latin typeface="Times New Roman" panose="02020603050405020304" pitchFamily="18" charset="0"/>
                <a:cs typeface="Times New Roman" panose="02020603050405020304" pitchFamily="18" charset="0"/>
              </a:rPr>
              <a:t>max</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a,b</a:t>
            </a:r>
            <a:r>
              <a:rPr lang="en-US" altLang="zh-CN" sz="2400" dirty="0" smtClean="0">
                <a:latin typeface="Times New Roman" panose="02020603050405020304" pitchFamily="18" charset="0"/>
                <a:cs typeface="Times New Roman" panose="02020603050405020304" pitchFamily="18" charset="0"/>
              </a:rPr>
              <a:t>);   </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printf</a:t>
            </a:r>
            <a:r>
              <a:rPr lang="en-US" altLang="zh-CN" sz="2400" dirty="0" smtClean="0">
                <a:latin typeface="Times New Roman" panose="02020603050405020304" pitchFamily="18" charset="0"/>
                <a:cs typeface="Times New Roman" panose="02020603050405020304" pitchFamily="18" charset="0"/>
              </a:rPr>
              <a:t>(“max is %d\</a:t>
            </a:r>
            <a:r>
              <a:rPr lang="en-US" altLang="zh-CN" sz="2400" dirty="0" err="1" smtClean="0">
                <a:latin typeface="Times New Roman" panose="02020603050405020304" pitchFamily="18" charset="0"/>
                <a:cs typeface="Times New Roman" panose="02020603050405020304" pitchFamily="18" charset="0"/>
              </a:rPr>
              <a:t>n”,c</a:t>
            </a:r>
            <a:r>
              <a:rPr lang="en-US" altLang="zh-CN" sz="2400" dirty="0" smtClean="0">
                <a:latin typeface="Times New Roman" panose="02020603050405020304" pitchFamily="18" charset="0"/>
                <a:cs typeface="Times New Roman" panose="02020603050405020304" pitchFamily="18" charset="0"/>
              </a:rPr>
              <a:t>); </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C00000"/>
                </a:solidFill>
                <a:latin typeface="Times New Roman" panose="02020603050405020304" pitchFamily="18" charset="0"/>
                <a:cs typeface="Times New Roman" panose="02020603050405020304" pitchFamily="18" charset="0"/>
              </a:rPr>
              <a:t>max</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x,int</a:t>
            </a:r>
            <a:r>
              <a:rPr lang="en-US" altLang="zh-CN" sz="2400" dirty="0" smtClean="0">
                <a:latin typeface="Times New Roman" panose="02020603050405020304" pitchFamily="18" charset="0"/>
                <a:cs typeface="Times New Roman" panose="02020603050405020304" pitchFamily="18" charset="0"/>
              </a:rPr>
              <a:t> y) </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z;  </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if (x&gt;y) z=x;</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else z=y;</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return(z);</a:t>
            </a:r>
            <a:endParaRPr lang="zh-CN" altLang="zh-CN" sz="240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a:t>
            </a:r>
            <a:endParaRPr lang="zh-CN" altLang="zh-CN" sz="2400" dirty="0" smtClean="0">
              <a:latin typeface="Times New Roman" panose="02020603050405020304" pitchFamily="18" charset="0"/>
              <a:cs typeface="Times New Roman" panose="02020603050405020304" pitchFamily="18" charset="0"/>
            </a:endParaRPr>
          </a:p>
        </p:txBody>
      </p:sp>
      <p:pic>
        <p:nvPicPr>
          <p:cNvPr id="39939"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62372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1752600" y="3886200"/>
            <a:ext cx="223253" cy="2857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7"/>
          <p:cNvSpPr txBox="1">
            <a:spLocks noChangeArrowheads="1"/>
          </p:cNvSpPr>
          <p:nvPr/>
        </p:nvSpPr>
        <p:spPr bwMode="auto">
          <a:xfrm>
            <a:off x="4857750" y="3669690"/>
            <a:ext cx="1619250" cy="477054"/>
          </a:xfrm>
          <a:prstGeom prst="rect">
            <a:avLst/>
          </a:prstGeom>
          <a:solidFill>
            <a:srgbClr val="FFCCFF"/>
          </a:solidFill>
          <a:ln w="9525">
            <a:noFill/>
            <a:miter lim="800000"/>
            <a:headEnd/>
            <a:tailEnd/>
          </a:ln>
        </p:spPr>
        <p:txBody>
          <a:bodyPr wrap="square">
            <a:spAutoFit/>
          </a:bodyPr>
          <a:lstStyle/>
          <a:p>
            <a:pPr marL="342900" indent="-342900" eaLnBrk="0" hangingPunct="0">
              <a:lnSpc>
                <a:spcPts val="3000"/>
              </a:lnSpc>
              <a:spcBef>
                <a:spcPct val="20000"/>
              </a:spcBef>
              <a:defRPr/>
            </a:pPr>
            <a:r>
              <a:rPr lang="zh-CN" altLang="en-US" sz="2800" b="1" kern="0" dirty="0">
                <a:solidFill>
                  <a:srgbClr val="0000CC"/>
                </a:solidFill>
                <a:latin typeface="楷体" panose="02010609060101010101" pitchFamily="49" charset="-122"/>
                <a:ea typeface="楷体" panose="02010609060101010101" pitchFamily="49" charset="-122"/>
              </a:rPr>
              <a:t>形式参数</a:t>
            </a:r>
            <a:endParaRPr lang="zh-CN" altLang="zh-CN" sz="2800" b="1" kern="0" dirty="0">
              <a:solidFill>
                <a:srgbClr val="0000CC"/>
              </a:solidFill>
              <a:latin typeface="楷体" panose="02010609060101010101" pitchFamily="49" charset="-122"/>
              <a:ea typeface="楷体" panose="02010609060101010101" pitchFamily="49" charset="-122"/>
            </a:endParaRPr>
          </a:p>
        </p:txBody>
      </p:sp>
      <p:sp>
        <p:nvSpPr>
          <p:cNvPr id="7" name="矩形 6"/>
          <p:cNvSpPr>
            <a:spLocks noChangeArrowheads="1"/>
          </p:cNvSpPr>
          <p:nvPr/>
        </p:nvSpPr>
        <p:spPr bwMode="auto">
          <a:xfrm>
            <a:off x="2324322" y="3886200"/>
            <a:ext cx="337332" cy="2857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矩形 7"/>
          <p:cNvSpPr>
            <a:spLocks noChangeArrowheads="1"/>
          </p:cNvSpPr>
          <p:nvPr/>
        </p:nvSpPr>
        <p:spPr bwMode="auto">
          <a:xfrm>
            <a:off x="1600201" y="2395537"/>
            <a:ext cx="533400"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Rectangle 7"/>
          <p:cNvSpPr txBox="1">
            <a:spLocks noChangeArrowheads="1"/>
          </p:cNvSpPr>
          <p:nvPr/>
        </p:nvSpPr>
        <p:spPr bwMode="auto">
          <a:xfrm>
            <a:off x="4857750" y="2500313"/>
            <a:ext cx="1619250" cy="477054"/>
          </a:xfrm>
          <a:prstGeom prst="rect">
            <a:avLst/>
          </a:prstGeom>
          <a:solidFill>
            <a:srgbClr val="FFCCFF"/>
          </a:solidFill>
          <a:ln w="9525">
            <a:noFill/>
            <a:miter lim="800000"/>
            <a:headEnd/>
            <a:tailEnd/>
          </a:ln>
        </p:spPr>
        <p:txBody>
          <a:bodyPr wrap="square">
            <a:spAutoFit/>
          </a:bodyPr>
          <a:lstStyle/>
          <a:p>
            <a:pPr marL="342900" indent="-342900" eaLnBrk="0" hangingPunct="0">
              <a:lnSpc>
                <a:spcPts val="3000"/>
              </a:lnSpc>
              <a:spcBef>
                <a:spcPct val="20000"/>
              </a:spcBef>
              <a:defRPr/>
            </a:pPr>
            <a:r>
              <a:rPr lang="zh-CN" altLang="en-US" sz="2800" b="1" kern="0" dirty="0">
                <a:solidFill>
                  <a:srgbClr val="0000CC"/>
                </a:solidFill>
                <a:latin typeface="楷体" panose="02010609060101010101" pitchFamily="49" charset="-122"/>
                <a:ea typeface="楷体" panose="02010609060101010101" pitchFamily="49" charset="-122"/>
              </a:rPr>
              <a:t>实际参数</a:t>
            </a:r>
            <a:endParaRPr lang="zh-CN" altLang="zh-CN" sz="2800" b="1" kern="0" dirty="0">
              <a:solidFill>
                <a:srgbClr val="0000CC"/>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6608700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88355A5-29E0-4D0E-ADC6-3B79FCFA9CC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5EDED4A-E936-4C88-9A77-635FACECEFE6}" type="slidenum">
              <a:rPr lang="zh-CN" altLang="en-US"/>
              <a:pPr/>
              <a:t>29</a:t>
            </a:fld>
            <a:r>
              <a:rPr lang="en-US" altLang="zh-CN"/>
              <a:t>/52</a:t>
            </a:r>
          </a:p>
        </p:txBody>
      </p:sp>
      <p:sp>
        <p:nvSpPr>
          <p:cNvPr id="6421506"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sz="4000">
                <a:solidFill>
                  <a:srgbClr val="0070C0"/>
                </a:solidFill>
                <a:latin typeface="黑体" pitchFamily="49" charset="-122"/>
                <a:ea typeface="黑体" pitchFamily="49" charset="-122"/>
              </a:rPr>
              <a:t>形参、实参共同完成数据传递</a:t>
            </a:r>
            <a:endParaRPr lang="zh-CN" altLang="en-US" sz="4000">
              <a:solidFill>
                <a:srgbClr val="0070C0"/>
              </a:solidFill>
              <a:latin typeface="黑体" pitchFamily="49" charset="-122"/>
              <a:ea typeface="黑体" pitchFamily="49" charset="-122"/>
              <a:sym typeface="Monotype Sorts" pitchFamily="2" charset="2"/>
            </a:endParaRPr>
          </a:p>
        </p:txBody>
      </p:sp>
      <p:sp>
        <p:nvSpPr>
          <p:cNvPr id="6421507" name="Rectangle 3"/>
          <p:cNvSpPr>
            <a:spLocks noChangeArrowheads="1"/>
          </p:cNvSpPr>
          <p:nvPr/>
        </p:nvSpPr>
        <p:spPr bwMode="auto">
          <a:xfrm>
            <a:off x="381000" y="1143000"/>
            <a:ext cx="85407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调用函数时，大多数情况下，主调函数和被调用函数之间有</a:t>
            </a:r>
            <a:r>
              <a:rPr lang="zh-CN" altLang="en-US" sz="3200" b="1" dirty="0">
                <a:solidFill>
                  <a:schemeClr val="accent2"/>
                </a:solidFill>
                <a:latin typeface="楷体" panose="02010609060101010101" pitchFamily="49" charset="-122"/>
                <a:ea typeface="楷体" panose="02010609060101010101" pitchFamily="49" charset="-122"/>
                <a:sym typeface="Monotype Sorts" pitchFamily="2" charset="2"/>
              </a:rPr>
              <a:t>数据传递关系</a:t>
            </a:r>
            <a:r>
              <a:rPr lang="zh-CN" altLang="en-US" sz="3200" b="1" dirty="0">
                <a:latin typeface="楷体" panose="02010609060101010101" pitchFamily="49" charset="-122"/>
                <a:ea typeface="楷体" panose="02010609060101010101" pitchFamily="49" charset="-122"/>
                <a:sym typeface="Monotype Sorts" pitchFamily="2" charset="2"/>
              </a:rPr>
              <a:t>。</a:t>
            </a:r>
          </a:p>
          <a:p>
            <a:pPr marL="742950" lvl="1" indent="-285750">
              <a:lnSpc>
                <a:spcPct val="150000"/>
              </a:lnSpc>
              <a:buClr>
                <a:schemeClr val="accent2"/>
              </a:buClr>
              <a:buFont typeface="Wingdings" pitchFamily="2" charset="2"/>
              <a:buChar char="ü"/>
            </a:pPr>
            <a:r>
              <a:rPr lang="zh-CN" altLang="en-US" sz="2800" dirty="0">
                <a:latin typeface="楷体" panose="02010609060101010101" pitchFamily="49" charset="-122"/>
                <a:ea typeface="楷体" panose="02010609060101010101" pitchFamily="49" charset="-122"/>
                <a:sym typeface="Monotype Sorts" pitchFamily="2" charset="2"/>
              </a:rPr>
              <a:t>这种传递关系就是通过形参与实参的对应关系完成的。</a:t>
            </a:r>
          </a:p>
          <a:p>
            <a:pPr marL="742950" lvl="1" indent="-285750">
              <a:lnSpc>
                <a:spcPct val="150000"/>
              </a:lnSpc>
              <a:buClr>
                <a:schemeClr val="accent2"/>
              </a:buClr>
              <a:buFont typeface="Wingdings" pitchFamily="2" charset="2"/>
              <a:buChar char="ü"/>
            </a:pPr>
            <a:r>
              <a:rPr lang="zh-CN" altLang="en-US" sz="2800" dirty="0">
                <a:latin typeface="楷体" panose="02010609060101010101" pitchFamily="49" charset="-122"/>
                <a:ea typeface="楷体" panose="02010609060101010101" pitchFamily="49" charset="-122"/>
                <a:sym typeface="Monotype Sorts" pitchFamily="2" charset="2"/>
              </a:rPr>
              <a:t>在调用时将</a:t>
            </a:r>
            <a:r>
              <a:rPr lang="zh-CN" altLang="en-US" sz="2800" b="1" dirty="0">
                <a:solidFill>
                  <a:srgbClr val="FF0000"/>
                </a:solidFill>
                <a:latin typeface="楷体" panose="02010609060101010101" pitchFamily="49" charset="-122"/>
                <a:ea typeface="楷体" panose="02010609060101010101" pitchFamily="49" charset="-122"/>
                <a:sym typeface="Monotype Sorts" pitchFamily="2" charset="2"/>
              </a:rPr>
              <a:t>实参的值赋给形参</a:t>
            </a:r>
            <a:r>
              <a:rPr lang="zh-CN" altLang="en-US" sz="2800" dirty="0">
                <a:latin typeface="楷体" panose="02010609060101010101" pitchFamily="49" charset="-122"/>
                <a:ea typeface="楷体" panose="02010609060101010101" pitchFamily="49" charset="-122"/>
                <a:sym typeface="Monotype Sorts" pitchFamily="2" charset="2"/>
              </a:rPr>
              <a:t>。</a:t>
            </a:r>
          </a:p>
        </p:txBody>
      </p:sp>
    </p:spTree>
    <p:extLst>
      <p:ext uri="{BB962C8B-B14F-4D97-AF65-F5344CB8AC3E}">
        <p14:creationId xmlns:p14="http://schemas.microsoft.com/office/powerpoint/2010/main" val="937463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2D41099-8B59-4B3D-9372-5DCB5D54D7DE}"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26A1339-9A7F-434A-8BCA-AF76687E86CA}" type="slidenum">
              <a:rPr lang="zh-CN" altLang="en-US"/>
              <a:pPr/>
              <a:t>3</a:t>
            </a:fld>
            <a:r>
              <a:rPr lang="en-US" altLang="zh-CN"/>
              <a:t>/23</a:t>
            </a:r>
          </a:p>
        </p:txBody>
      </p:sp>
      <p:sp>
        <p:nvSpPr>
          <p:cNvPr id="6379522"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使用</a:t>
            </a:r>
            <a:r>
              <a:rPr lang="en-US" altLang="zh-CN"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C</a:t>
            </a:r>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函数要掌握的内容</a:t>
            </a:r>
          </a:p>
        </p:txBody>
      </p:sp>
      <p:sp>
        <p:nvSpPr>
          <p:cNvPr id="6379523" name="Rectangle 3"/>
          <p:cNvSpPr>
            <a:spLocks noGrp="1" noChangeArrowheads="1"/>
          </p:cNvSpPr>
          <p:nvPr>
            <p:ph type="body" idx="4294967295"/>
          </p:nvPr>
        </p:nvSpPr>
        <p:spPr>
          <a:xfrm>
            <a:off x="304800" y="1143000"/>
            <a:ext cx="86868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50000"/>
              </a:lnSpc>
            </a:pPr>
            <a:r>
              <a:rPr lang="zh-CN" altLang="en-US" dirty="0" smtClean="0">
                <a:latin typeface="Times New Roman" panose="02020603050405020304" pitchFamily="18" charset="0"/>
                <a:cs typeface="Times New Roman" panose="02020603050405020304" pitchFamily="18" charset="0"/>
              </a:rPr>
              <a:t>与本课程相关的“函数”方法学包括：</a:t>
            </a:r>
            <a:endParaRPr lang="en-US" altLang="zh-CN" dirty="0" smtClean="0">
              <a:latin typeface="Times New Roman" panose="02020603050405020304" pitchFamily="18" charset="0"/>
              <a:cs typeface="Times New Roman" panose="02020603050405020304" pitchFamily="18" charset="0"/>
            </a:endParaRPr>
          </a:p>
          <a:p>
            <a:pPr lvl="1" algn="just" eaLnBrk="1" hangingPunct="1">
              <a:lnSpc>
                <a:spcPct val="150000"/>
              </a:lnSpc>
            </a:pPr>
            <a:r>
              <a:rPr lang="zh-CN" altLang="en-US" dirty="0" smtClean="0">
                <a:latin typeface="Times New Roman" panose="02020603050405020304" pitchFamily="18" charset="0"/>
                <a:cs typeface="Times New Roman" panose="02020603050405020304" pitchFamily="18" charset="0"/>
              </a:rPr>
              <a:t>将哪些</a:t>
            </a:r>
            <a:r>
              <a:rPr lang="zh-CN" altLang="en-US" dirty="0" smtClean="0">
                <a:latin typeface="Times New Roman" panose="02020603050405020304" pitchFamily="18" charset="0"/>
                <a:cs typeface="Times New Roman" panose="02020603050405020304" pitchFamily="18" charset="0"/>
              </a:rPr>
              <a:t>功能定义为一个函数；</a:t>
            </a:r>
            <a:endParaRPr lang="en-US" altLang="zh-CN" dirty="0" smtClean="0">
              <a:latin typeface="Times New Roman" panose="02020603050405020304" pitchFamily="18" charset="0"/>
              <a:cs typeface="Times New Roman" panose="02020603050405020304" pitchFamily="18" charset="0"/>
            </a:endParaRPr>
          </a:p>
          <a:p>
            <a:pPr lvl="1" algn="just" eaLnBrk="1" hangingPunct="1">
              <a:lnSpc>
                <a:spcPct val="150000"/>
              </a:lnSpc>
            </a:pPr>
            <a:r>
              <a:rPr lang="zh-CN" altLang="en-US" dirty="0" smtClean="0">
                <a:latin typeface="Times New Roman" panose="02020603050405020304" pitchFamily="18" charset="0"/>
                <a:cs typeface="Times New Roman" panose="02020603050405020304" pitchFamily="18" charset="0"/>
              </a:rPr>
              <a:t>如何设置函数参数、函数的返回值</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lgn="just" eaLnBrk="1" hangingPunct="1">
              <a:lnSpc>
                <a:spcPct val="150000"/>
              </a:lnSpc>
            </a:pPr>
            <a:r>
              <a:rPr lang="zh-CN" altLang="en-US" b="1" dirty="0" smtClean="0">
                <a:solidFill>
                  <a:srgbClr val="CC0099"/>
                </a:solidFill>
                <a:latin typeface="Times New Roman" panose="02020603050405020304" pitchFamily="18" charset="0"/>
                <a:cs typeface="Times New Roman" panose="02020603050405020304" pitchFamily="18" charset="0"/>
              </a:rPr>
              <a:t>被调函数</a:t>
            </a:r>
            <a:r>
              <a:rPr lang="zh-CN" altLang="en-US" dirty="0">
                <a:latin typeface="Times New Roman" panose="02020603050405020304" pitchFamily="18" charset="0"/>
                <a:cs typeface="Times New Roman" panose="02020603050405020304" pitchFamily="18" charset="0"/>
              </a:rPr>
              <a:t>会不会影响</a:t>
            </a:r>
            <a:r>
              <a:rPr lang="zh-CN" altLang="en-US" b="1" dirty="0">
                <a:solidFill>
                  <a:srgbClr val="FF0000"/>
                </a:solidFill>
                <a:latin typeface="Times New Roman" panose="02020603050405020304" pitchFamily="18" charset="0"/>
                <a:cs typeface="Times New Roman" panose="02020603050405020304" pitchFamily="18" charset="0"/>
              </a:rPr>
              <a:t>主调函数</a:t>
            </a:r>
            <a:r>
              <a:rPr lang="zh-CN" altLang="en-US" dirty="0">
                <a:latin typeface="Times New Roman" panose="02020603050405020304" pitchFamily="18" charset="0"/>
                <a:cs typeface="Times New Roman" panose="02020603050405020304" pitchFamily="18" charset="0"/>
              </a:rPr>
              <a:t>中的变量</a:t>
            </a:r>
            <a:r>
              <a:rPr lang="zh-CN" altLang="en-US" dirty="0" smtClean="0">
                <a:latin typeface="Times New Roman" panose="02020603050405020304" pitchFamily="18" charset="0"/>
                <a:cs typeface="Times New Roman" panose="02020603050405020304" pitchFamily="18" charset="0"/>
              </a:rPr>
              <a:t>值</a:t>
            </a:r>
            <a:r>
              <a:rPr lang="zh-CN" altLang="en-US"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lgn="just" eaLnBrk="1" hangingPunct="1">
              <a:lnSpc>
                <a:spcPct val="150000"/>
              </a:lnSpc>
            </a:pPr>
            <a:r>
              <a:rPr lang="zh-CN" altLang="en-US" b="1" dirty="0" smtClean="0">
                <a:solidFill>
                  <a:srgbClr val="FF0000"/>
                </a:solidFill>
                <a:latin typeface="Times New Roman" panose="02020603050405020304" pitchFamily="18" charset="0"/>
                <a:cs typeface="Times New Roman" panose="02020603050405020304" pitchFamily="18" charset="0"/>
              </a:rPr>
              <a:t>主调函数</a:t>
            </a:r>
            <a:r>
              <a:rPr lang="zh-CN" altLang="en-US" dirty="0" smtClean="0">
                <a:latin typeface="Times New Roman" panose="02020603050405020304" pitchFamily="18" charset="0"/>
                <a:cs typeface="Times New Roman" panose="02020603050405020304" pitchFamily="18" charset="0"/>
              </a:rPr>
              <a:t>如何</a:t>
            </a:r>
            <a:r>
              <a:rPr lang="zh-CN" altLang="en-US" dirty="0" smtClean="0">
                <a:latin typeface="Times New Roman" panose="02020603050405020304" pitchFamily="18" charset="0"/>
                <a:cs typeface="Times New Roman" panose="02020603050405020304" pitchFamily="18" charset="0"/>
              </a:rPr>
              <a:t>利用</a:t>
            </a:r>
            <a:r>
              <a:rPr lang="zh-CN" altLang="en-US" b="1" dirty="0" smtClean="0">
                <a:solidFill>
                  <a:srgbClr val="CC0099"/>
                </a:solidFill>
                <a:latin typeface="Times New Roman" panose="02020603050405020304" pitchFamily="18" charset="0"/>
                <a:cs typeface="Times New Roman" panose="02020603050405020304" pitchFamily="18" charset="0"/>
              </a:rPr>
              <a:t>被调函数</a:t>
            </a:r>
            <a:r>
              <a:rPr lang="zh-CN" altLang="en-US" dirty="0" smtClean="0">
                <a:latin typeface="Times New Roman" panose="02020603050405020304" pitchFamily="18" charset="0"/>
                <a:cs typeface="Times New Roman" panose="02020603050405020304" pitchFamily="18" charset="0"/>
              </a:rPr>
              <a:t>返回（或产生）的</a:t>
            </a:r>
            <a:r>
              <a:rPr lang="zh-CN" altLang="en-US" dirty="0" smtClean="0">
                <a:latin typeface="Times New Roman" panose="02020603050405020304" pitchFamily="18" charset="0"/>
                <a:cs typeface="Times New Roman" panose="02020603050405020304" pitchFamily="18" charset="0"/>
              </a:rPr>
              <a:t>结果</a:t>
            </a:r>
            <a:r>
              <a:rPr lang="en-US" altLang="zh-CN" dirty="0" smtClean="0">
                <a:latin typeface="Times New Roman" panose="02020603050405020304" pitchFamily="18" charset="0"/>
                <a:cs typeface="Times New Roman" panose="02020603050405020304" pitchFamily="18" charset="0"/>
              </a:rPr>
              <a:t>……</a:t>
            </a:r>
            <a:endParaRPr lang="zh-CN" alt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881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789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62372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785813" y="1500188"/>
            <a:ext cx="7858125" cy="4357687"/>
          </a:xfrm>
          <a:prstGeom prst="rect">
            <a:avLst/>
          </a:prstGeom>
          <a:noFill/>
          <a:ln w="9525">
            <a:noFill/>
            <a:miter lim="800000"/>
            <a:headEnd/>
            <a:tailEnd/>
          </a:ln>
        </p:spPr>
        <p:txBody>
          <a:bodyPr/>
          <a:lstStyle/>
          <a:p>
            <a:pPr>
              <a:defRPr/>
            </a:pPr>
            <a:r>
              <a:rPr lang="en-US" altLang="zh-CN" sz="3200" b="1" dirty="0">
                <a:latin typeface="Times New Roman" panose="02020603050405020304" pitchFamily="18" charset="0"/>
                <a:ea typeface="+mn-ea"/>
                <a:cs typeface="Times New Roman" panose="02020603050405020304" pitchFamily="18" charset="0"/>
              </a:rPr>
              <a:t>    </a:t>
            </a:r>
            <a:r>
              <a:rPr lang="en-US" altLang="zh-CN" sz="3200" b="1" dirty="0">
                <a:solidFill>
                  <a:srgbClr val="0000FF"/>
                </a:solidFill>
                <a:latin typeface="Times New Roman" panose="02020603050405020304" pitchFamily="18" charset="0"/>
                <a:ea typeface="+mn-ea"/>
                <a:cs typeface="Times New Roman" panose="02020603050405020304" pitchFamily="18" charset="0"/>
              </a:rPr>
              <a:t> c=max(</a:t>
            </a:r>
            <a:r>
              <a:rPr lang="en-US" altLang="zh-CN" sz="3200" b="1" dirty="0" err="1">
                <a:solidFill>
                  <a:srgbClr val="0000FF"/>
                </a:solidFill>
                <a:latin typeface="Times New Roman" panose="02020603050405020304" pitchFamily="18" charset="0"/>
                <a:ea typeface="+mn-ea"/>
                <a:cs typeface="Times New Roman" panose="02020603050405020304" pitchFamily="18" charset="0"/>
              </a:rPr>
              <a:t>a,b</a:t>
            </a:r>
            <a:r>
              <a:rPr lang="en-US" altLang="zh-CN" sz="3200" b="1" dirty="0">
                <a:solidFill>
                  <a:srgbClr val="0000FF"/>
                </a:solidFill>
                <a:latin typeface="Times New Roman" panose="02020603050405020304" pitchFamily="18" charset="0"/>
                <a:ea typeface="+mn-ea"/>
                <a:cs typeface="Times New Roman" panose="02020603050405020304" pitchFamily="18" charset="0"/>
              </a:rPr>
              <a:t>);</a:t>
            </a:r>
            <a:r>
              <a:rPr lang="en-US" altLang="zh-CN" sz="3200" b="1" dirty="0">
                <a:solidFill>
                  <a:srgbClr val="00B050"/>
                </a:solidFill>
                <a:latin typeface="Times New Roman" panose="02020603050405020304" pitchFamily="18" charset="0"/>
                <a:ea typeface="+mn-ea"/>
                <a:cs typeface="Times New Roman" panose="02020603050405020304" pitchFamily="18" charset="0"/>
              </a:rPr>
              <a:t>      </a:t>
            </a:r>
            <a:r>
              <a:rPr lang="en-US" altLang="zh-CN" sz="3200" b="1" dirty="0" smtClean="0">
                <a:solidFill>
                  <a:srgbClr val="00B050"/>
                </a:solidFill>
                <a:latin typeface="Times New Roman" panose="02020603050405020304" pitchFamily="18" charset="0"/>
                <a:ea typeface="+mn-ea"/>
                <a:cs typeface="Times New Roman" panose="02020603050405020304" pitchFamily="18" charset="0"/>
              </a:rPr>
              <a:t>  </a:t>
            </a:r>
            <a:r>
              <a:rPr lang="zh-CN" altLang="en-US" sz="3200" b="1" dirty="0" smtClean="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main</a:t>
            </a:r>
            <a:r>
              <a:rPr lang="zh-CN" altLang="en-US" sz="3200" b="1" dirty="0">
                <a:latin typeface="Times New Roman" panose="02020603050405020304" pitchFamily="18" charset="0"/>
                <a:ea typeface="+mn-ea"/>
                <a:cs typeface="Times New Roman" panose="02020603050405020304" pitchFamily="18" charset="0"/>
              </a:rPr>
              <a:t>函数）</a:t>
            </a:r>
            <a:endParaRPr lang="en-US" altLang="zh-CN" sz="3200" b="1" dirty="0">
              <a:latin typeface="Times New Roman" panose="02020603050405020304" pitchFamily="18" charset="0"/>
              <a:ea typeface="+mn-ea"/>
              <a:cs typeface="Times New Roman" panose="02020603050405020304" pitchFamily="18" charset="0"/>
            </a:endParaRPr>
          </a:p>
          <a:p>
            <a:pPr>
              <a:defRPr/>
            </a:pPr>
            <a:endParaRPr lang="zh-CN" altLang="zh-CN" sz="3200" b="1" dirty="0">
              <a:latin typeface="Times New Roman" panose="02020603050405020304" pitchFamily="18" charset="0"/>
              <a:ea typeface="+mn-ea"/>
              <a:cs typeface="Times New Roman" panose="02020603050405020304" pitchFamily="18" charset="0"/>
            </a:endParaRPr>
          </a:p>
          <a:p>
            <a:pPr>
              <a:defRPr/>
            </a:pPr>
            <a:r>
              <a:rPr lang="en-US" altLang="zh-CN" sz="3200" b="1" dirty="0" err="1">
                <a:solidFill>
                  <a:srgbClr val="9D138D"/>
                </a:solidFill>
                <a:latin typeface="Times New Roman" panose="02020603050405020304" pitchFamily="18" charset="0"/>
                <a:ea typeface="+mn-ea"/>
                <a:cs typeface="Times New Roman" panose="02020603050405020304" pitchFamily="18" charset="0"/>
              </a:rPr>
              <a:t>int</a:t>
            </a:r>
            <a:r>
              <a:rPr lang="en-US" altLang="zh-CN" sz="3200" b="1" dirty="0">
                <a:solidFill>
                  <a:srgbClr val="9D138D"/>
                </a:solidFill>
                <a:latin typeface="Times New Roman" panose="02020603050405020304" pitchFamily="18" charset="0"/>
                <a:ea typeface="+mn-ea"/>
                <a:cs typeface="Times New Roman" panose="02020603050405020304" pitchFamily="18" charset="0"/>
              </a:rPr>
              <a:t> max(</a:t>
            </a:r>
            <a:r>
              <a:rPr lang="en-US" altLang="zh-CN" sz="3200" b="1" dirty="0" err="1">
                <a:solidFill>
                  <a:srgbClr val="9D138D"/>
                </a:solidFill>
                <a:latin typeface="Times New Roman" panose="02020603050405020304" pitchFamily="18" charset="0"/>
                <a:ea typeface="+mn-ea"/>
                <a:cs typeface="Times New Roman" panose="02020603050405020304" pitchFamily="18" charset="0"/>
              </a:rPr>
              <a:t>int</a:t>
            </a:r>
            <a:r>
              <a:rPr lang="en-US" altLang="zh-CN" sz="3200" b="1" dirty="0">
                <a:solidFill>
                  <a:srgbClr val="9D138D"/>
                </a:solidFill>
                <a:latin typeface="Times New Roman" panose="02020603050405020304" pitchFamily="18" charset="0"/>
                <a:ea typeface="+mn-ea"/>
                <a:cs typeface="Times New Roman" panose="02020603050405020304" pitchFamily="18" charset="0"/>
              </a:rPr>
              <a:t> x, </a:t>
            </a:r>
            <a:r>
              <a:rPr lang="en-US" altLang="zh-CN" sz="3200" b="1" dirty="0" err="1">
                <a:solidFill>
                  <a:srgbClr val="9D138D"/>
                </a:solidFill>
                <a:latin typeface="Times New Roman" panose="02020603050405020304" pitchFamily="18" charset="0"/>
                <a:ea typeface="+mn-ea"/>
                <a:cs typeface="Times New Roman" panose="02020603050405020304" pitchFamily="18" charset="0"/>
              </a:rPr>
              <a:t>int</a:t>
            </a:r>
            <a:r>
              <a:rPr lang="en-US" altLang="zh-CN" sz="3200" b="1" dirty="0">
                <a:solidFill>
                  <a:srgbClr val="9D138D"/>
                </a:solidFill>
                <a:latin typeface="Times New Roman" panose="02020603050405020304" pitchFamily="18" charset="0"/>
                <a:ea typeface="+mn-ea"/>
                <a:cs typeface="Times New Roman" panose="02020603050405020304" pitchFamily="18" charset="0"/>
              </a:rPr>
              <a:t> y)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max</a:t>
            </a:r>
            <a:r>
              <a:rPr lang="zh-CN" altLang="en-US" sz="3200" b="1" dirty="0">
                <a:latin typeface="Times New Roman" panose="02020603050405020304" pitchFamily="18" charset="0"/>
                <a:ea typeface="+mn-ea"/>
                <a:cs typeface="Times New Roman" panose="02020603050405020304" pitchFamily="18" charset="0"/>
              </a:rPr>
              <a:t>函数）</a:t>
            </a:r>
            <a:endParaRPr lang="zh-CN" altLang="zh-CN" sz="3200" b="1" dirty="0">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     </a:t>
            </a:r>
            <a:r>
              <a:rPr lang="en-US" altLang="zh-CN" sz="3200" b="1" dirty="0" err="1">
                <a:solidFill>
                  <a:srgbClr val="9D138D"/>
                </a:solidFill>
                <a:latin typeface="Times New Roman" panose="02020603050405020304" pitchFamily="18" charset="0"/>
                <a:ea typeface="+mn-ea"/>
                <a:cs typeface="Times New Roman" panose="02020603050405020304" pitchFamily="18" charset="0"/>
              </a:rPr>
              <a:t>int</a:t>
            </a:r>
            <a:r>
              <a:rPr lang="en-US" altLang="zh-CN" sz="3200" b="1" dirty="0">
                <a:solidFill>
                  <a:srgbClr val="9D138D"/>
                </a:solidFill>
                <a:latin typeface="Times New Roman" panose="02020603050405020304" pitchFamily="18" charset="0"/>
                <a:ea typeface="+mn-ea"/>
                <a:cs typeface="Times New Roman" panose="02020603050405020304" pitchFamily="18" charset="0"/>
              </a:rPr>
              <a:t> z; </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     z=x&gt;</a:t>
            </a:r>
            <a:r>
              <a:rPr lang="en-US" altLang="zh-CN" sz="3200" b="1" dirty="0" err="1">
                <a:solidFill>
                  <a:srgbClr val="9D138D"/>
                </a:solidFill>
                <a:latin typeface="Times New Roman" panose="02020603050405020304" pitchFamily="18" charset="0"/>
                <a:ea typeface="+mn-ea"/>
                <a:cs typeface="Times New Roman" panose="02020603050405020304" pitchFamily="18" charset="0"/>
              </a:rPr>
              <a:t>y?x:y</a:t>
            </a:r>
            <a:r>
              <a:rPr lang="en-US" altLang="zh-CN" sz="3200" b="1" dirty="0">
                <a:solidFill>
                  <a:srgbClr val="9D138D"/>
                </a:solidFill>
                <a:latin typeface="Times New Roman" panose="02020603050405020304" pitchFamily="18" charset="0"/>
                <a:ea typeface="+mn-ea"/>
                <a:cs typeface="Times New Roman" panose="02020603050405020304" pitchFamily="18" charset="0"/>
              </a:rPr>
              <a:t>; </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     return(z); </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 </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p:txBody>
      </p:sp>
      <p:cxnSp>
        <p:nvCxnSpPr>
          <p:cNvPr id="37892" name="直接连接符 8"/>
          <p:cNvCxnSpPr>
            <a:cxnSpLocks noChangeShapeType="1"/>
          </p:cNvCxnSpPr>
          <p:nvPr/>
        </p:nvCxnSpPr>
        <p:spPr bwMode="auto">
          <a:xfrm>
            <a:off x="714375" y="2286000"/>
            <a:ext cx="7500938"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9" name="直接箭头连接符 55"/>
          <p:cNvCxnSpPr>
            <a:cxnSpLocks noChangeShapeType="1"/>
          </p:cNvCxnSpPr>
          <p:nvPr/>
        </p:nvCxnSpPr>
        <p:spPr bwMode="auto">
          <a:xfrm>
            <a:off x="2819400" y="1928813"/>
            <a:ext cx="83326" cy="6619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0" name="直接箭头连接符 55"/>
          <p:cNvCxnSpPr>
            <a:cxnSpLocks noChangeShapeType="1"/>
          </p:cNvCxnSpPr>
          <p:nvPr/>
        </p:nvCxnSpPr>
        <p:spPr bwMode="auto">
          <a:xfrm>
            <a:off x="3190837" y="1813996"/>
            <a:ext cx="695363" cy="776804"/>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1" name="任意多边形 10"/>
          <p:cNvSpPr>
            <a:spLocks/>
          </p:cNvSpPr>
          <p:nvPr/>
        </p:nvSpPr>
        <p:spPr bwMode="auto">
          <a:xfrm rot="428362">
            <a:off x="390525" y="1987550"/>
            <a:ext cx="2981325" cy="3021013"/>
          </a:xfrm>
          <a:custGeom>
            <a:avLst/>
            <a:gdLst>
              <a:gd name="T0" fmla="*/ 2982885 w 2981195"/>
              <a:gd name="T1" fmla="*/ 2703748 h 3212926"/>
              <a:gd name="T2" fmla="*/ 1253319 w 2981195"/>
              <a:gd name="T3" fmla="*/ 2781307 h 3212926"/>
              <a:gd name="T4" fmla="*/ 350924 w 2981195"/>
              <a:gd name="T5" fmla="*/ 2338062 h 3212926"/>
              <a:gd name="T6" fmla="*/ 37605 w 2981195"/>
              <a:gd name="T7" fmla="*/ 1174579 h 3212926"/>
              <a:gd name="T8" fmla="*/ 288268 w 2981195"/>
              <a:gd name="T9" fmla="*/ 321350 h 3212926"/>
              <a:gd name="T10" fmla="*/ 1767186 w 2981195"/>
              <a:gd name="T11" fmla="*/ 0 h 3212926"/>
              <a:gd name="T12" fmla="*/ 0 60000 65536"/>
              <a:gd name="T13" fmla="*/ 0 60000 65536"/>
              <a:gd name="T14" fmla="*/ 0 60000 65536"/>
              <a:gd name="T15" fmla="*/ 0 60000 65536"/>
              <a:gd name="T16" fmla="*/ 0 60000 65536"/>
              <a:gd name="T17" fmla="*/ 0 60000 65536"/>
              <a:gd name="T18" fmla="*/ 0 w 2981195"/>
              <a:gd name="T19" fmla="*/ 0 h 3212926"/>
              <a:gd name="T20" fmla="*/ 2981195 w 2981195"/>
              <a:gd name="T21" fmla="*/ 3212926 h 3212926"/>
            </a:gdLst>
            <a:ahLst/>
            <a:cxnLst>
              <a:cxn ang="T12">
                <a:pos x="T0" y="T1"/>
              </a:cxn>
              <a:cxn ang="T13">
                <a:pos x="T2" y="T3"/>
              </a:cxn>
              <a:cxn ang="T14">
                <a:pos x="T4" y="T5"/>
              </a:cxn>
              <a:cxn ang="T15">
                <a:pos x="T6" y="T7"/>
              </a:cxn>
              <a:cxn ang="T16">
                <a:pos x="T8" y="T9"/>
              </a:cxn>
              <a:cxn ang="T17">
                <a:pos x="T10" y="T11"/>
              </a:cxn>
            </a:cxnLst>
            <a:rect l="T18" t="T19" r="T20" b="T21"/>
            <a:pathLst>
              <a:path w="2981195" h="3212926">
                <a:moveTo>
                  <a:pt x="2981195" y="3056351"/>
                </a:moveTo>
                <a:cubicBezTo>
                  <a:pt x="2336104" y="3134638"/>
                  <a:pt x="1691014" y="3212926"/>
                  <a:pt x="1252603" y="3144033"/>
                </a:cubicBezTo>
                <a:cubicBezTo>
                  <a:pt x="814192" y="3075140"/>
                  <a:pt x="553233" y="2945704"/>
                  <a:pt x="350729" y="2642992"/>
                </a:cubicBezTo>
                <a:cubicBezTo>
                  <a:pt x="148225" y="2340280"/>
                  <a:pt x="48017" y="1707715"/>
                  <a:pt x="37579" y="1327759"/>
                </a:cubicBezTo>
                <a:cubicBezTo>
                  <a:pt x="27141" y="947803"/>
                  <a:pt x="0" y="584548"/>
                  <a:pt x="288099" y="363255"/>
                </a:cubicBezTo>
                <a:cubicBezTo>
                  <a:pt x="576198" y="141962"/>
                  <a:pt x="1171184" y="70981"/>
                  <a:pt x="1766171" y="0"/>
                </a:cubicBezTo>
              </a:path>
            </a:pathLst>
          </a:custGeom>
          <a:noFill/>
          <a:ln w="38100" cap="flat" cmpd="sng" algn="ctr">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en-US" altLang="zh-CN" b="0" dirty="0" smtClean="0">
                <a:latin typeface="Times New Roman" panose="02020603050405020304" pitchFamily="18" charset="0"/>
                <a:ea typeface="黑体" pitchFamily="49" charset="-122"/>
                <a:cs typeface="Times New Roman" panose="02020603050405020304" pitchFamily="18" charset="0"/>
              </a:rPr>
              <a:t>main</a:t>
            </a:r>
            <a:r>
              <a:rPr lang="zh-CN" altLang="en-US" b="0" dirty="0" smtClean="0">
                <a:latin typeface="Times New Roman" panose="02020603050405020304" pitchFamily="18" charset="0"/>
                <a:ea typeface="黑体" pitchFamily="49" charset="-122"/>
                <a:cs typeface="Times New Roman" panose="02020603050405020304" pitchFamily="18" charset="0"/>
              </a:rPr>
              <a:t>与</a:t>
            </a:r>
            <a:r>
              <a:rPr lang="en-US" altLang="zh-CN" b="0" dirty="0" smtClean="0">
                <a:latin typeface="Times New Roman" panose="02020603050405020304" pitchFamily="18" charset="0"/>
                <a:ea typeface="黑体" pitchFamily="49" charset="-122"/>
                <a:cs typeface="Times New Roman" panose="02020603050405020304" pitchFamily="18" charset="0"/>
              </a:rPr>
              <a:t>max</a:t>
            </a:r>
            <a:r>
              <a:rPr lang="zh-CN" altLang="en-US" b="0" dirty="0" smtClean="0">
                <a:latin typeface="Times New Roman" panose="02020603050405020304" pitchFamily="18" charset="0"/>
                <a:ea typeface="黑体" pitchFamily="49" charset="-122"/>
                <a:cs typeface="Times New Roman" panose="02020603050405020304" pitchFamily="18" charset="0"/>
              </a:rPr>
              <a:t>之间的数据传递</a:t>
            </a:r>
            <a:endParaRPr lang="en-US" altLang="zh-CN" b="0" dirty="0" smtClean="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270682171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Top)">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71706262-B8CC-4608-BE9B-966CDAF959FD}"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78ADB3F2-1F54-4986-A3FB-9DC3ECA110C7}" type="slidenum">
              <a:rPr lang="zh-CN" altLang="en-US"/>
              <a:pPr/>
              <a:t>31</a:t>
            </a:fld>
            <a:r>
              <a:rPr lang="en-US" altLang="zh-CN"/>
              <a:t>/52</a:t>
            </a:r>
          </a:p>
        </p:txBody>
      </p:sp>
      <p:sp>
        <p:nvSpPr>
          <p:cNvPr id="6486018" name="Rectangle 2"/>
          <p:cNvSpPr>
            <a:spLocks noRot="1" noChangeArrowheads="1"/>
          </p:cNvSpPr>
          <p:nvPr/>
        </p:nvSpPr>
        <p:spPr bwMode="auto">
          <a:xfrm>
            <a:off x="301625" y="3048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sz="4000">
                <a:solidFill>
                  <a:srgbClr val="0070C0"/>
                </a:solidFill>
                <a:latin typeface="黑体" pitchFamily="49" charset="-122"/>
                <a:ea typeface="黑体" pitchFamily="49" charset="-122"/>
              </a:rPr>
              <a:t>单向传递</a:t>
            </a:r>
            <a:endParaRPr lang="zh-CN" altLang="en-US" sz="4000">
              <a:solidFill>
                <a:srgbClr val="0070C0"/>
              </a:solidFill>
              <a:latin typeface="黑体" pitchFamily="49" charset="-122"/>
              <a:ea typeface="黑体" pitchFamily="49" charset="-122"/>
              <a:sym typeface="Monotype Sorts" pitchFamily="2" charset="2"/>
            </a:endParaRPr>
          </a:p>
        </p:txBody>
      </p:sp>
      <p:sp>
        <p:nvSpPr>
          <p:cNvPr id="6486019" name="Rectangle 3"/>
          <p:cNvSpPr>
            <a:spLocks noChangeArrowheads="1"/>
          </p:cNvSpPr>
          <p:nvPr/>
        </p:nvSpPr>
        <p:spPr bwMode="auto">
          <a:xfrm>
            <a:off x="381000" y="1143000"/>
            <a:ext cx="85407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实参与形参的类型应相同或</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赋值兼容</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。即类型相同或可以在赋值时互相转换。</a:t>
            </a:r>
          </a:p>
          <a:p>
            <a:pPr marL="342900" indent="-342900">
              <a:lnSpc>
                <a:spcPct val="100000"/>
              </a:lnSpc>
              <a:buClr>
                <a:srgbClr val="FF3300"/>
              </a:buClr>
              <a:buFont typeface="Wingdings" pitchFamily="2" charset="2"/>
              <a:buChar char="Ø"/>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规定，实参变量对形参变量的数据传递是“值传递”，即单向传递，</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只由实参传给形参，而不能由形参传回来给实参。</a:t>
            </a:r>
            <a:r>
              <a:rPr lang="zh-CN" altLang="en-US" sz="28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在内存中，实参单元与形参单元是不同的单元。</a:t>
            </a:r>
          </a:p>
          <a:p>
            <a:pPr marL="342900" indent="-342900">
              <a:lnSpc>
                <a:spcPct val="100000"/>
              </a:lnSpc>
              <a:buClr>
                <a:srgbClr val="FF3300"/>
              </a:buClr>
              <a:buFont typeface="Wingdings" pitchFamily="2" charset="2"/>
              <a:buChar char="Ø"/>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a:p>
            <a:pPr marL="342900" indent="-342900">
              <a:lnSpc>
                <a:spcPct val="100000"/>
              </a:lnSpc>
              <a:buClr>
                <a:srgbClr val="FF3300"/>
              </a:buClr>
              <a:buFont typeface="Wingdings" pitchFamily="2" charset="2"/>
              <a:buChar char="Ø"/>
            </a:pPr>
            <a:r>
              <a:rPr lang="zh-CN" altLang="en-US" sz="28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如果形参是数组名，则</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传递的是</a:t>
            </a:r>
            <a:r>
              <a:rPr lang="zh-CN" altLang="en-US" sz="28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数组首地址</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而不是数组的值</a:t>
            </a:r>
            <a:r>
              <a:rPr lang="zh-CN" altLang="en-US" sz="28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p:txBody>
      </p:sp>
    </p:spTree>
    <p:extLst>
      <p:ext uri="{BB962C8B-B14F-4D97-AF65-F5344CB8AC3E}">
        <p14:creationId xmlns:p14="http://schemas.microsoft.com/office/powerpoint/2010/main" val="4241410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7"/>
          <p:cNvSpPr>
            <a:spLocks noGrp="1" noChangeArrowheads="1"/>
          </p:cNvSpPr>
          <p:nvPr>
            <p:ph type="body" sz="half" idx="1"/>
          </p:nvPr>
        </p:nvSpPr>
        <p:spPr>
          <a:xfrm>
            <a:off x="228600" y="1200149"/>
            <a:ext cx="8458200" cy="1162051"/>
          </a:xfrm>
        </p:spPr>
        <p:txBody>
          <a:bodyPr/>
          <a:lstStyle/>
          <a:p>
            <a:pPr>
              <a:lnSpc>
                <a:spcPct val="150000"/>
              </a:lnSpc>
            </a:pPr>
            <a:r>
              <a:rPr lang="zh-CN" altLang="en-US" sz="2400" dirty="0" smtClean="0">
                <a:sym typeface="Monotype Sorts" pitchFamily="2" charset="2"/>
              </a:rPr>
              <a:t>在</a:t>
            </a:r>
            <a:r>
              <a:rPr lang="zh-CN" altLang="en-US" sz="2400" dirty="0">
                <a:sym typeface="Monotype Sorts" pitchFamily="2" charset="2"/>
              </a:rPr>
              <a:t>定义函数中指定的形参，在未出现函数调用时，它们并不占内存中的存储单元。</a:t>
            </a:r>
          </a:p>
          <a:p>
            <a:pPr>
              <a:lnSpc>
                <a:spcPct val="150000"/>
              </a:lnSpc>
            </a:pPr>
            <a:r>
              <a:rPr lang="zh-CN" altLang="en-US" sz="2400" dirty="0">
                <a:sym typeface="Monotype Sorts" pitchFamily="2" charset="2"/>
              </a:rPr>
              <a:t>在发生函数调用</a:t>
            </a:r>
            <a:r>
              <a:rPr lang="zh-CN" altLang="en-US" sz="2400" dirty="0" smtClean="0">
                <a:sym typeface="Monotype Sorts" pitchFamily="2" charset="2"/>
              </a:rPr>
              <a:t>时</a:t>
            </a:r>
            <a:r>
              <a:rPr lang="zh-CN" altLang="en-US" sz="2400" dirty="0" smtClean="0">
                <a:solidFill>
                  <a:srgbClr val="C00000"/>
                </a:solidFill>
                <a:sym typeface="Monotype Sorts" pitchFamily="2" charset="2"/>
              </a:rPr>
              <a:t>，形参被临时分配内存单元</a:t>
            </a:r>
            <a:r>
              <a:rPr lang="zh-CN" altLang="en-US" sz="2400" dirty="0">
                <a:solidFill>
                  <a:srgbClr val="C00000"/>
                </a:solidFill>
                <a:sym typeface="Monotype Sorts" pitchFamily="2" charset="2"/>
              </a:rPr>
              <a:t>，并将实参对应的值传递给</a:t>
            </a:r>
            <a:r>
              <a:rPr lang="zh-CN" altLang="en-US" sz="2400" dirty="0" smtClean="0">
                <a:solidFill>
                  <a:srgbClr val="C00000"/>
                </a:solidFill>
                <a:sym typeface="Monotype Sorts" pitchFamily="2" charset="2"/>
              </a:rPr>
              <a:t>形参</a:t>
            </a:r>
            <a:r>
              <a:rPr lang="zh-CN" altLang="en-US" sz="2400" dirty="0" smtClean="0">
                <a:sym typeface="Monotype Sorts" pitchFamily="2" charset="2"/>
              </a:rPr>
              <a:t>。</a:t>
            </a:r>
            <a:endParaRPr lang="zh-CN" altLang="en-US" sz="2400" dirty="0">
              <a:sym typeface="Monotype Sorts" pitchFamily="2" charset="2"/>
            </a:endParaRPr>
          </a:p>
        </p:txBody>
      </p:sp>
      <p:pic>
        <p:nvPicPr>
          <p:cNvPr id="40963"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62372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流程图: 过程 10"/>
          <p:cNvSpPr>
            <a:spLocks noChangeArrowheads="1"/>
          </p:cNvSpPr>
          <p:nvPr/>
        </p:nvSpPr>
        <p:spPr bwMode="auto">
          <a:xfrm>
            <a:off x="4071938" y="4286250"/>
            <a:ext cx="642937" cy="571500"/>
          </a:xfrm>
          <a:prstGeom prst="flowChartProcess">
            <a:avLst/>
          </a:prstGeom>
          <a:solidFill>
            <a:schemeClr val="accent1"/>
          </a:solidFill>
          <a:ln w="9525" algn="ctr">
            <a:solidFill>
              <a:schemeClr val="tx1"/>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t>2</a:t>
            </a:r>
            <a:endParaRPr lang="zh-CN" altLang="en-US" sz="3200" b="1"/>
          </a:p>
        </p:txBody>
      </p:sp>
      <p:sp>
        <p:nvSpPr>
          <p:cNvPr id="12" name="TextBox 11"/>
          <p:cNvSpPr txBox="1">
            <a:spLocks noChangeArrowheads="1"/>
          </p:cNvSpPr>
          <p:nvPr/>
        </p:nvSpPr>
        <p:spPr bwMode="auto">
          <a:xfrm>
            <a:off x="3643313" y="4273550"/>
            <a:ext cx="50006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a</a:t>
            </a:r>
            <a:endParaRPr lang="zh-CN" altLang="en-US" sz="3200" b="1">
              <a:latin typeface="Times New Roman" panose="02020603050405020304" pitchFamily="18" charset="0"/>
              <a:cs typeface="Times New Roman" panose="02020603050405020304" pitchFamily="18" charset="0"/>
            </a:endParaRPr>
          </a:p>
        </p:txBody>
      </p:sp>
      <p:sp>
        <p:nvSpPr>
          <p:cNvPr id="13" name="流程图: 过程 12"/>
          <p:cNvSpPr>
            <a:spLocks noChangeArrowheads="1"/>
          </p:cNvSpPr>
          <p:nvPr/>
        </p:nvSpPr>
        <p:spPr bwMode="auto">
          <a:xfrm>
            <a:off x="5214938" y="4286250"/>
            <a:ext cx="642937" cy="571500"/>
          </a:xfrm>
          <a:prstGeom prst="flowChartProcess">
            <a:avLst/>
          </a:prstGeom>
          <a:solidFill>
            <a:schemeClr val="accent1"/>
          </a:solidFill>
          <a:ln w="9525" algn="ctr">
            <a:solidFill>
              <a:schemeClr val="tx1"/>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t>3</a:t>
            </a:r>
            <a:endParaRPr lang="zh-CN" altLang="en-US" sz="3200" b="1"/>
          </a:p>
        </p:txBody>
      </p:sp>
      <p:sp>
        <p:nvSpPr>
          <p:cNvPr id="14" name="TextBox 13"/>
          <p:cNvSpPr txBox="1">
            <a:spLocks noChangeArrowheads="1"/>
          </p:cNvSpPr>
          <p:nvPr/>
        </p:nvSpPr>
        <p:spPr bwMode="auto">
          <a:xfrm>
            <a:off x="5929313" y="4286250"/>
            <a:ext cx="50006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b</a:t>
            </a:r>
            <a:endParaRPr lang="zh-CN" altLang="en-US" sz="3200" b="1">
              <a:latin typeface="Times New Roman" panose="02020603050405020304" pitchFamily="18" charset="0"/>
              <a:cs typeface="Times New Roman" panose="02020603050405020304" pitchFamily="18" charset="0"/>
            </a:endParaRPr>
          </a:p>
        </p:txBody>
      </p:sp>
      <p:sp>
        <p:nvSpPr>
          <p:cNvPr id="15" name="流程图: 过程 14"/>
          <p:cNvSpPr>
            <a:spLocks noChangeArrowheads="1"/>
          </p:cNvSpPr>
          <p:nvPr/>
        </p:nvSpPr>
        <p:spPr bwMode="auto">
          <a:xfrm>
            <a:off x="4071938" y="5372100"/>
            <a:ext cx="642937" cy="571500"/>
          </a:xfrm>
          <a:prstGeom prst="flowChartProcess">
            <a:avLst/>
          </a:prstGeom>
          <a:solidFill>
            <a:schemeClr val="accent1"/>
          </a:solidFill>
          <a:ln w="9525" algn="ctr">
            <a:solidFill>
              <a:schemeClr val="tx1"/>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3200" b="1"/>
          </a:p>
        </p:txBody>
      </p:sp>
      <p:sp>
        <p:nvSpPr>
          <p:cNvPr id="16" name="TextBox 15"/>
          <p:cNvSpPr txBox="1">
            <a:spLocks noChangeArrowheads="1"/>
          </p:cNvSpPr>
          <p:nvPr/>
        </p:nvSpPr>
        <p:spPr bwMode="auto">
          <a:xfrm>
            <a:off x="3643313" y="5345113"/>
            <a:ext cx="50006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x</a:t>
            </a:r>
            <a:endParaRPr lang="zh-CN" altLang="en-US" sz="3200" b="1">
              <a:latin typeface="Times New Roman" panose="02020603050405020304" pitchFamily="18" charset="0"/>
              <a:cs typeface="Times New Roman" panose="02020603050405020304" pitchFamily="18" charset="0"/>
            </a:endParaRPr>
          </a:p>
        </p:txBody>
      </p:sp>
      <p:sp>
        <p:nvSpPr>
          <p:cNvPr id="17" name="流程图: 过程 16"/>
          <p:cNvSpPr>
            <a:spLocks noChangeArrowheads="1"/>
          </p:cNvSpPr>
          <p:nvPr/>
        </p:nvSpPr>
        <p:spPr bwMode="auto">
          <a:xfrm>
            <a:off x="5214938" y="5357813"/>
            <a:ext cx="642937" cy="571500"/>
          </a:xfrm>
          <a:prstGeom prst="flowChartProcess">
            <a:avLst/>
          </a:prstGeom>
          <a:solidFill>
            <a:schemeClr val="accent1"/>
          </a:solidFill>
          <a:ln w="9525" algn="ctr">
            <a:solidFill>
              <a:schemeClr val="tx1"/>
            </a:solidFill>
            <a:miter lim="800000"/>
            <a:headEnd/>
            <a:tailEnd/>
          </a:ln>
        </p:spPr>
        <p:txBody>
          <a:bodyPr wrap="none"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3200" b="1"/>
          </a:p>
        </p:txBody>
      </p:sp>
      <p:sp>
        <p:nvSpPr>
          <p:cNvPr id="18" name="TextBox 17"/>
          <p:cNvSpPr txBox="1">
            <a:spLocks noChangeArrowheads="1"/>
          </p:cNvSpPr>
          <p:nvPr/>
        </p:nvSpPr>
        <p:spPr bwMode="auto">
          <a:xfrm>
            <a:off x="5929313" y="5357813"/>
            <a:ext cx="50006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y</a:t>
            </a:r>
            <a:endParaRPr lang="zh-CN" altLang="en-US" sz="3200" b="1">
              <a:latin typeface="Times New Roman" panose="02020603050405020304" pitchFamily="18" charset="0"/>
              <a:cs typeface="Times New Roman" panose="02020603050405020304" pitchFamily="18" charset="0"/>
            </a:endParaRPr>
          </a:p>
        </p:txBody>
      </p:sp>
      <p:sp>
        <p:nvSpPr>
          <p:cNvPr id="19" name="流程图: 过程 18"/>
          <p:cNvSpPr>
            <a:spLocks noChangeArrowheads="1"/>
          </p:cNvSpPr>
          <p:nvPr/>
        </p:nvSpPr>
        <p:spPr bwMode="auto">
          <a:xfrm>
            <a:off x="4143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rgbClr val="FF0000"/>
                </a:solidFill>
              </a:rPr>
              <a:t>2</a:t>
            </a:r>
            <a:endParaRPr lang="zh-CN" altLang="en-US" sz="3200" b="1" dirty="0">
              <a:solidFill>
                <a:srgbClr val="FF0000"/>
              </a:solidFill>
            </a:endParaRPr>
          </a:p>
        </p:txBody>
      </p:sp>
      <p:sp>
        <p:nvSpPr>
          <p:cNvPr id="20" name="流程图: 过程 19"/>
          <p:cNvSpPr>
            <a:spLocks noChangeArrowheads="1"/>
          </p:cNvSpPr>
          <p:nvPr/>
        </p:nvSpPr>
        <p:spPr bwMode="auto">
          <a:xfrm>
            <a:off x="5286375" y="5372100"/>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rgbClr val="FF0000"/>
                </a:solidFill>
              </a:rPr>
              <a:t>3</a:t>
            </a:r>
            <a:endParaRPr lang="zh-CN" altLang="en-US" sz="3200" b="1" dirty="0">
              <a:solidFill>
                <a:srgbClr val="FF0000"/>
              </a:solidFill>
            </a:endParaRPr>
          </a:p>
        </p:txBody>
      </p:sp>
      <p:cxnSp>
        <p:nvCxnSpPr>
          <p:cNvPr id="21" name="直接连接符 20"/>
          <p:cNvCxnSpPr>
            <a:cxnSpLocks noChangeShapeType="1"/>
          </p:cNvCxnSpPr>
          <p:nvPr/>
        </p:nvCxnSpPr>
        <p:spPr bwMode="auto">
          <a:xfrm flipV="1">
            <a:off x="714375" y="2889251"/>
            <a:ext cx="7515225" cy="80167"/>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2" name="直接连接符 21"/>
          <p:cNvCxnSpPr>
            <a:cxnSpLocks noChangeShapeType="1"/>
          </p:cNvCxnSpPr>
          <p:nvPr/>
        </p:nvCxnSpPr>
        <p:spPr bwMode="auto">
          <a:xfrm flipV="1">
            <a:off x="714375" y="3496469"/>
            <a:ext cx="2790825" cy="17264"/>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3" name="直接连接符 22"/>
          <p:cNvCxnSpPr>
            <a:cxnSpLocks noChangeShapeType="1"/>
          </p:cNvCxnSpPr>
          <p:nvPr/>
        </p:nvCxnSpPr>
        <p:spPr bwMode="auto">
          <a:xfrm>
            <a:off x="2214563" y="5072063"/>
            <a:ext cx="421481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24" name="TextBox 23"/>
          <p:cNvSpPr txBox="1">
            <a:spLocks noChangeArrowheads="1"/>
          </p:cNvSpPr>
          <p:nvPr/>
        </p:nvSpPr>
        <p:spPr bwMode="auto">
          <a:xfrm>
            <a:off x="2214563" y="4286250"/>
            <a:ext cx="114300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r" eaLnBrk="1" hangingPunct="1"/>
            <a:r>
              <a:rPr lang="zh-CN" altLang="en-US" sz="3200" b="1">
                <a:latin typeface="楷体" panose="02010609060101010101" pitchFamily="49" charset="-122"/>
                <a:ea typeface="楷体" panose="02010609060101010101" pitchFamily="49" charset="-122"/>
              </a:rPr>
              <a:t>实参</a:t>
            </a:r>
          </a:p>
        </p:txBody>
      </p:sp>
      <p:sp>
        <p:nvSpPr>
          <p:cNvPr id="25" name="TextBox 24"/>
          <p:cNvSpPr txBox="1">
            <a:spLocks noChangeArrowheads="1"/>
          </p:cNvSpPr>
          <p:nvPr/>
        </p:nvSpPr>
        <p:spPr bwMode="auto">
          <a:xfrm>
            <a:off x="2143125" y="5286375"/>
            <a:ext cx="114300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r" eaLnBrk="1" hangingPunct="1"/>
            <a:r>
              <a:rPr lang="zh-CN" altLang="en-US" sz="3200" b="1">
                <a:latin typeface="楷体" panose="02010609060101010101" pitchFamily="49" charset="-122"/>
                <a:ea typeface="楷体" panose="02010609060101010101" pitchFamily="49" charset="-122"/>
              </a:rPr>
              <a:t>形参</a:t>
            </a:r>
          </a:p>
        </p:txBody>
      </p:sp>
      <p:cxnSp>
        <p:nvCxnSpPr>
          <p:cNvPr id="26" name="直接箭头连接符 55"/>
          <p:cNvCxnSpPr>
            <a:cxnSpLocks noChangeShapeType="1"/>
            <a:stCxn id="11" idx="2"/>
            <a:endCxn id="15" idx="0"/>
          </p:cNvCxnSpPr>
          <p:nvPr/>
        </p:nvCxnSpPr>
        <p:spPr bwMode="auto">
          <a:xfrm>
            <a:off x="4393407" y="4857750"/>
            <a:ext cx="0" cy="5143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 name="直接箭头连接符 55"/>
          <p:cNvCxnSpPr>
            <a:cxnSpLocks noChangeShapeType="1"/>
          </p:cNvCxnSpPr>
          <p:nvPr/>
        </p:nvCxnSpPr>
        <p:spPr bwMode="auto">
          <a:xfrm rot="5400000">
            <a:off x="5322887" y="5106988"/>
            <a:ext cx="500063"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8" name="Rectangle 2" descr="白色大理石"/>
          <p:cNvSpPr>
            <a:spLocks noGrp="1" noChangeArrowheads="1"/>
          </p:cNvSpPr>
          <p:nvPr>
            <p:ph type="title" idx="4294967295"/>
          </p:nvPr>
        </p:nvSpPr>
        <p:spPr>
          <a:xfrm>
            <a:off x="381000" y="304800"/>
            <a:ext cx="8534400" cy="609600"/>
          </a:xfrm>
        </p:spPr>
        <p:txBody>
          <a:bodyPr/>
          <a:lstStyle/>
          <a:p>
            <a:pPr>
              <a:lnSpc>
                <a:spcPct val="80000"/>
              </a:lnSpc>
            </a:pPr>
            <a:r>
              <a:rPr lang="zh-CN" altLang="en-US" b="0" dirty="0" smtClean="0">
                <a:latin typeface="Times New Roman" panose="02020603050405020304" pitchFamily="18" charset="0"/>
                <a:ea typeface="黑体" pitchFamily="49" charset="-122"/>
                <a:cs typeface="Times New Roman" panose="02020603050405020304" pitchFamily="18" charset="0"/>
              </a:rPr>
              <a:t>形参的内存分配</a:t>
            </a:r>
            <a:endParaRPr lang="en-US" altLang="zh-CN" b="0" dirty="0" smtClean="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3072775514"/>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slide(fromLeft)">
                                      <p:cBhvr>
                                        <p:cTn id="24" dur="500"/>
                                        <p:tgtEl>
                                          <p:spTgt spid="21"/>
                                        </p:tgtEl>
                                      </p:cBhvr>
                                    </p:animEffect>
                                  </p:childTnLst>
                                </p:cTn>
                              </p:par>
                            </p:childTnLst>
                          </p:cTn>
                        </p:par>
                        <p:par>
                          <p:cTn id="25" fill="hold" nodeType="afterGroup">
                            <p:stCondLst>
                              <p:cond delay="500"/>
                            </p:stCondLst>
                            <p:childTnLst>
                              <p:par>
                                <p:cTn id="26" presetID="12" presetClass="entr" presetSubtype="8"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slide(fromLeft)">
                                      <p:cBhvr>
                                        <p:cTn id="28" dur="500"/>
                                        <p:tgtEl>
                                          <p:spTgt spid="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linds(horizontal)">
                                      <p:cBhvr>
                                        <p:cTn id="45" dur="500"/>
                                        <p:tgtEl>
                                          <p:spTgt spid="2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linds(horizontal)">
                                      <p:cBhvr>
                                        <p:cTn id="48" dur="500"/>
                                        <p:tgtEl>
                                          <p:spTgt spid="2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slide(fromTop)">
                                      <p:cBhvr>
                                        <p:cTn id="53" dur="500"/>
                                        <p:tgtEl>
                                          <p:spTgt spid="26"/>
                                        </p:tgtEl>
                                      </p:cBhvr>
                                    </p:animEffect>
                                  </p:childTnLst>
                                </p:cTn>
                              </p:par>
                            </p:childTnLst>
                          </p:cTn>
                        </p:par>
                        <p:par>
                          <p:cTn id="54" fill="hold" nodeType="afterGroup">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500"/>
                                        <p:tgtEl>
                                          <p:spTgt spid="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1"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slide(fromTop)">
                                      <p:cBhvr>
                                        <p:cTn id="62" dur="500"/>
                                        <p:tgtEl>
                                          <p:spTgt spid="27"/>
                                        </p:tgtEl>
                                      </p:cBhvr>
                                    </p:animEffect>
                                  </p:childTnLst>
                                </p:cTn>
                              </p:par>
                            </p:childTnLst>
                          </p:cTn>
                        </p:par>
                        <p:par>
                          <p:cTn id="63" fill="hold" nodeType="afterGroup">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linds(horizontal)">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P spid="17" grpId="0" animBg="1"/>
      <p:bldP spid="18" grpId="0"/>
      <p:bldP spid="19" grpId="0"/>
      <p:bldP spid="20" grpId="0"/>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7"/>
          <p:cNvSpPr>
            <a:spLocks noGrp="1" noChangeArrowheads="1"/>
          </p:cNvSpPr>
          <p:nvPr>
            <p:ph type="body" sz="half" idx="1"/>
          </p:nvPr>
        </p:nvSpPr>
        <p:spPr>
          <a:xfrm>
            <a:off x="228600" y="1187449"/>
            <a:ext cx="7915275" cy="4741863"/>
          </a:xfrm>
        </p:spPr>
        <p:txBody>
          <a:bodyPr/>
          <a:lstStyle/>
          <a:p>
            <a:r>
              <a:rPr lang="zh-CN" altLang="zh-CN" dirty="0" smtClean="0"/>
              <a:t>函数调用</a:t>
            </a:r>
            <a:r>
              <a:rPr lang="zh-CN" altLang="en-US" dirty="0" smtClean="0"/>
              <a:t>后</a:t>
            </a:r>
            <a:r>
              <a:rPr lang="zh-CN" altLang="zh-CN" dirty="0" smtClean="0"/>
              <a:t>的</a:t>
            </a:r>
            <a:r>
              <a:rPr lang="zh-CN" altLang="en-US" dirty="0" smtClean="0">
                <a:solidFill>
                  <a:srgbClr val="C00000"/>
                </a:solidFill>
              </a:rPr>
              <a:t>形参、实参</a:t>
            </a:r>
            <a:r>
              <a:rPr lang="zh-CN" altLang="zh-CN" dirty="0" smtClean="0"/>
              <a:t>：</a:t>
            </a:r>
          </a:p>
        </p:txBody>
      </p:sp>
      <p:sp>
        <p:nvSpPr>
          <p:cNvPr id="41988" name="流程图: 过程 10"/>
          <p:cNvSpPr>
            <a:spLocks noChangeArrowheads="1"/>
          </p:cNvSpPr>
          <p:nvPr/>
        </p:nvSpPr>
        <p:spPr bwMode="auto">
          <a:xfrm>
            <a:off x="4071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latin typeface="Times New Roman" panose="02020603050405020304" pitchFamily="18" charset="0"/>
                <a:cs typeface="Times New Roman" panose="02020603050405020304" pitchFamily="18" charset="0"/>
              </a:rPr>
              <a:t>2</a:t>
            </a:r>
            <a:endParaRPr lang="zh-CN" altLang="en-US" sz="3200" b="1">
              <a:latin typeface="Times New Roman" panose="02020603050405020304" pitchFamily="18" charset="0"/>
              <a:cs typeface="Times New Roman" panose="02020603050405020304" pitchFamily="18" charset="0"/>
            </a:endParaRPr>
          </a:p>
        </p:txBody>
      </p:sp>
      <p:sp>
        <p:nvSpPr>
          <p:cNvPr id="41989" name="TextBox 11"/>
          <p:cNvSpPr txBox="1">
            <a:spLocks noChangeArrowheads="1"/>
          </p:cNvSpPr>
          <p:nvPr/>
        </p:nvSpPr>
        <p:spPr bwMode="auto">
          <a:xfrm>
            <a:off x="3643313" y="4273550"/>
            <a:ext cx="50006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a</a:t>
            </a:r>
            <a:endParaRPr lang="zh-CN" altLang="en-US" sz="3200" b="1" dirty="0">
              <a:latin typeface="Times New Roman" panose="02020603050405020304" pitchFamily="18" charset="0"/>
              <a:cs typeface="Times New Roman" panose="02020603050405020304" pitchFamily="18" charset="0"/>
            </a:endParaRPr>
          </a:p>
        </p:txBody>
      </p:sp>
      <p:sp>
        <p:nvSpPr>
          <p:cNvPr id="41990" name="流程图: 过程 12"/>
          <p:cNvSpPr>
            <a:spLocks noChangeArrowheads="1"/>
          </p:cNvSpPr>
          <p:nvPr/>
        </p:nvSpPr>
        <p:spPr bwMode="auto">
          <a:xfrm>
            <a:off x="5214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latin typeface="Times New Roman" panose="02020603050405020304" pitchFamily="18" charset="0"/>
                <a:cs typeface="Times New Roman" panose="02020603050405020304" pitchFamily="18" charset="0"/>
              </a:rPr>
              <a:t>3</a:t>
            </a:r>
            <a:endParaRPr lang="zh-CN" altLang="en-US" sz="3200" b="1">
              <a:latin typeface="Times New Roman" panose="02020603050405020304" pitchFamily="18" charset="0"/>
              <a:cs typeface="Times New Roman" panose="02020603050405020304" pitchFamily="18" charset="0"/>
            </a:endParaRPr>
          </a:p>
        </p:txBody>
      </p:sp>
      <p:sp>
        <p:nvSpPr>
          <p:cNvPr id="41991" name="TextBox 13"/>
          <p:cNvSpPr txBox="1">
            <a:spLocks noChangeArrowheads="1"/>
          </p:cNvSpPr>
          <p:nvPr/>
        </p:nvSpPr>
        <p:spPr bwMode="auto">
          <a:xfrm>
            <a:off x="5929313" y="4286250"/>
            <a:ext cx="50006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b</a:t>
            </a:r>
            <a:endParaRPr lang="zh-CN" altLang="en-US" sz="3200" b="1">
              <a:latin typeface="Times New Roman" panose="02020603050405020304" pitchFamily="18" charset="0"/>
              <a:cs typeface="Times New Roman" panose="02020603050405020304" pitchFamily="18" charset="0"/>
            </a:endParaRPr>
          </a:p>
        </p:txBody>
      </p:sp>
      <p:cxnSp>
        <p:nvCxnSpPr>
          <p:cNvPr id="41998" name="直接连接符 22"/>
          <p:cNvCxnSpPr>
            <a:cxnSpLocks noChangeShapeType="1"/>
          </p:cNvCxnSpPr>
          <p:nvPr/>
        </p:nvCxnSpPr>
        <p:spPr bwMode="auto">
          <a:xfrm>
            <a:off x="2214563" y="5072063"/>
            <a:ext cx="421481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41999" name="TextBox 23"/>
          <p:cNvSpPr txBox="1">
            <a:spLocks noChangeArrowheads="1"/>
          </p:cNvSpPr>
          <p:nvPr/>
        </p:nvSpPr>
        <p:spPr bwMode="auto">
          <a:xfrm>
            <a:off x="2286000" y="4304788"/>
            <a:ext cx="114300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楷体" panose="02010609060101010101" pitchFamily="49" charset="-122"/>
                <a:ea typeface="楷体" panose="02010609060101010101" pitchFamily="49" charset="-122"/>
              </a:rPr>
              <a:t>实参</a:t>
            </a:r>
          </a:p>
        </p:txBody>
      </p:sp>
      <p:grpSp>
        <p:nvGrpSpPr>
          <p:cNvPr id="3" name="组合 2"/>
          <p:cNvGrpSpPr/>
          <p:nvPr/>
        </p:nvGrpSpPr>
        <p:grpSpPr>
          <a:xfrm>
            <a:off x="2214562" y="5304913"/>
            <a:ext cx="4214813" cy="624400"/>
            <a:chOff x="2214562" y="5304913"/>
            <a:chExt cx="4214813" cy="624400"/>
          </a:xfrm>
        </p:grpSpPr>
        <p:sp>
          <p:nvSpPr>
            <p:cNvPr id="41992" name="流程图: 过程 14"/>
            <p:cNvSpPr>
              <a:spLocks noChangeArrowheads="1"/>
            </p:cNvSpPr>
            <p:nvPr/>
          </p:nvSpPr>
          <p:spPr bwMode="auto">
            <a:xfrm>
              <a:off x="4071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3200" b="1">
                <a:latin typeface="Times New Roman" panose="02020603050405020304" pitchFamily="18" charset="0"/>
                <a:cs typeface="Times New Roman" panose="02020603050405020304" pitchFamily="18" charset="0"/>
              </a:endParaRPr>
            </a:p>
          </p:txBody>
        </p:sp>
        <p:sp>
          <p:nvSpPr>
            <p:cNvPr id="41993" name="TextBox 15"/>
            <p:cNvSpPr txBox="1">
              <a:spLocks noChangeArrowheads="1"/>
            </p:cNvSpPr>
            <p:nvPr/>
          </p:nvSpPr>
          <p:spPr bwMode="auto">
            <a:xfrm>
              <a:off x="3643313" y="5345113"/>
              <a:ext cx="50006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x</a:t>
              </a:r>
              <a:endParaRPr lang="zh-CN" altLang="en-US" sz="3200" b="1">
                <a:latin typeface="Times New Roman" panose="02020603050405020304" pitchFamily="18" charset="0"/>
                <a:cs typeface="Times New Roman" panose="02020603050405020304" pitchFamily="18" charset="0"/>
              </a:endParaRPr>
            </a:p>
          </p:txBody>
        </p:sp>
        <p:sp>
          <p:nvSpPr>
            <p:cNvPr id="41994" name="流程图: 过程 16"/>
            <p:cNvSpPr>
              <a:spLocks noChangeArrowheads="1"/>
            </p:cNvSpPr>
            <p:nvPr/>
          </p:nvSpPr>
          <p:spPr bwMode="auto">
            <a:xfrm>
              <a:off x="5214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3200" b="1"/>
            </a:p>
          </p:txBody>
        </p:sp>
        <p:sp>
          <p:nvSpPr>
            <p:cNvPr id="41995" name="TextBox 17"/>
            <p:cNvSpPr txBox="1">
              <a:spLocks noChangeArrowheads="1"/>
            </p:cNvSpPr>
            <p:nvPr/>
          </p:nvSpPr>
          <p:spPr bwMode="auto">
            <a:xfrm>
              <a:off x="5929313" y="5357813"/>
              <a:ext cx="50006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y</a:t>
              </a:r>
              <a:endParaRPr lang="zh-CN" altLang="en-US" sz="3200" b="1">
                <a:latin typeface="Times New Roman" panose="02020603050405020304" pitchFamily="18" charset="0"/>
                <a:cs typeface="Times New Roman" panose="02020603050405020304" pitchFamily="18" charset="0"/>
              </a:endParaRPr>
            </a:p>
          </p:txBody>
        </p:sp>
        <p:sp>
          <p:nvSpPr>
            <p:cNvPr id="41996" name="流程图: 过程 18"/>
            <p:cNvSpPr>
              <a:spLocks noChangeArrowheads="1"/>
            </p:cNvSpPr>
            <p:nvPr/>
          </p:nvSpPr>
          <p:spPr bwMode="auto">
            <a:xfrm>
              <a:off x="4143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FF0000"/>
                  </a:solidFill>
                </a:rPr>
                <a:t>2</a:t>
              </a:r>
              <a:endParaRPr lang="zh-CN" altLang="en-US" sz="3200" b="1">
                <a:solidFill>
                  <a:srgbClr val="FF0000"/>
                </a:solidFill>
              </a:endParaRPr>
            </a:p>
          </p:txBody>
        </p:sp>
        <p:sp>
          <p:nvSpPr>
            <p:cNvPr id="41997" name="流程图: 过程 19"/>
            <p:cNvSpPr>
              <a:spLocks noChangeArrowheads="1"/>
            </p:cNvSpPr>
            <p:nvPr/>
          </p:nvSpPr>
          <p:spPr bwMode="auto">
            <a:xfrm>
              <a:off x="5286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FF0000"/>
                  </a:solidFill>
                  <a:latin typeface="Times New Roman" panose="02020603050405020304" pitchFamily="18" charset="0"/>
                  <a:cs typeface="Times New Roman" panose="02020603050405020304" pitchFamily="18" charset="0"/>
                </a:rPr>
                <a:t>3</a:t>
              </a:r>
              <a:endParaRPr lang="zh-CN" altLang="en-US" sz="3200" b="1">
                <a:solidFill>
                  <a:srgbClr val="FF0000"/>
                </a:solidFill>
                <a:latin typeface="Times New Roman" panose="02020603050405020304" pitchFamily="18" charset="0"/>
                <a:cs typeface="Times New Roman" panose="02020603050405020304" pitchFamily="18" charset="0"/>
              </a:endParaRPr>
            </a:p>
          </p:txBody>
        </p:sp>
        <p:sp>
          <p:nvSpPr>
            <p:cNvPr id="42000" name="TextBox 24"/>
            <p:cNvSpPr txBox="1">
              <a:spLocks noChangeArrowheads="1"/>
            </p:cNvSpPr>
            <p:nvPr/>
          </p:nvSpPr>
          <p:spPr bwMode="auto">
            <a:xfrm>
              <a:off x="2214562" y="5304913"/>
              <a:ext cx="114300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楷体" panose="02010609060101010101" pitchFamily="49" charset="-122"/>
                  <a:ea typeface="楷体" panose="02010609060101010101" pitchFamily="49" charset="-122"/>
                </a:rPr>
                <a:t>形参</a:t>
              </a:r>
            </a:p>
          </p:txBody>
        </p:sp>
      </p:grpSp>
      <p:sp>
        <p:nvSpPr>
          <p:cNvPr id="46" name="Rectangle 3"/>
          <p:cNvSpPr txBox="1">
            <a:spLocks noChangeArrowheads="1"/>
          </p:cNvSpPr>
          <p:nvPr/>
        </p:nvSpPr>
        <p:spPr bwMode="auto">
          <a:xfrm>
            <a:off x="762000" y="1828800"/>
            <a:ext cx="7858125" cy="2286000"/>
          </a:xfrm>
          <a:prstGeom prst="rect">
            <a:avLst/>
          </a:prstGeom>
          <a:noFill/>
          <a:ln w="9525">
            <a:noFill/>
            <a:miter lim="800000"/>
            <a:headEnd/>
            <a:tailEnd/>
          </a:ln>
        </p:spPr>
        <p:txBody>
          <a:bodyPr/>
          <a:lstStyle/>
          <a:p>
            <a:pPr marL="457200" indent="-457200">
              <a:lnSpc>
                <a:spcPct val="100000"/>
              </a:lnSpc>
              <a:buFont typeface="Arial" panose="020B0604020202020204" pitchFamily="34" charset="0"/>
              <a:buChar char="•"/>
              <a:defRPr/>
            </a:pPr>
            <a:r>
              <a:rPr lang="zh-CN" altLang="zh-CN" sz="2800" b="1" dirty="0">
                <a:latin typeface="楷体" panose="02010609060101010101" pitchFamily="49" charset="-122"/>
                <a:ea typeface="楷体" panose="02010609060101010101" pitchFamily="49" charset="-122"/>
              </a:rPr>
              <a:t>调用结束，形参单元被释放</a:t>
            </a:r>
            <a:endParaRPr lang="en-US" altLang="zh-CN" sz="2800" b="1" dirty="0">
              <a:latin typeface="楷体" panose="02010609060101010101" pitchFamily="49" charset="-122"/>
              <a:ea typeface="楷体" panose="02010609060101010101" pitchFamily="49" charset="-122"/>
            </a:endParaRPr>
          </a:p>
          <a:p>
            <a:pPr marL="457200" indent="-457200">
              <a:lnSpc>
                <a:spcPct val="100000"/>
              </a:lnSpc>
              <a:buFont typeface="Arial" panose="020B0604020202020204" pitchFamily="34" charset="0"/>
              <a:buChar char="•"/>
              <a:defRPr/>
            </a:pPr>
            <a:r>
              <a:rPr lang="zh-CN" altLang="zh-CN" sz="2800" b="1" dirty="0">
                <a:latin typeface="楷体" panose="02010609060101010101" pitchFamily="49" charset="-122"/>
                <a:ea typeface="楷体" panose="02010609060101010101" pitchFamily="49" charset="-122"/>
              </a:rPr>
              <a:t>实参单元仍保留并维持原值，没有改变</a:t>
            </a:r>
            <a:endParaRPr lang="en-US" altLang="zh-CN" sz="2800" b="1" dirty="0">
              <a:latin typeface="楷体" panose="02010609060101010101" pitchFamily="49" charset="-122"/>
              <a:ea typeface="楷体" panose="02010609060101010101" pitchFamily="49" charset="-122"/>
            </a:endParaRPr>
          </a:p>
          <a:p>
            <a:pPr marL="457200" indent="-457200">
              <a:lnSpc>
                <a:spcPct val="100000"/>
              </a:lnSpc>
              <a:buFont typeface="Arial" panose="020B0604020202020204" pitchFamily="34" charset="0"/>
              <a:buChar char="•"/>
              <a:defRPr/>
            </a:pPr>
            <a:r>
              <a:rPr lang="zh-CN" altLang="zh-CN" sz="2800" b="1" dirty="0">
                <a:latin typeface="楷体" panose="02010609060101010101" pitchFamily="49" charset="-122"/>
                <a:ea typeface="楷体" panose="02010609060101010101" pitchFamily="49" charset="-122"/>
              </a:rPr>
              <a:t>如果在执行一个被调用函数时，形参的值发生改变，不会改变主调函数的实参的值</a:t>
            </a:r>
          </a:p>
        </p:txBody>
      </p:sp>
      <p:sp>
        <p:nvSpPr>
          <p:cNvPr id="20" name="Rectangle 2" descr="白色大理石"/>
          <p:cNvSpPr>
            <a:spLocks noGrp="1" noChangeArrowheads="1"/>
          </p:cNvSpPr>
          <p:nvPr>
            <p:ph type="title" idx="4294967295"/>
          </p:nvPr>
        </p:nvSpPr>
        <p:spPr>
          <a:xfrm>
            <a:off x="381000" y="304800"/>
            <a:ext cx="8534400" cy="609600"/>
          </a:xfrm>
        </p:spPr>
        <p:txBody>
          <a:bodyPr/>
          <a:lstStyle/>
          <a:p>
            <a:pPr>
              <a:lnSpc>
                <a:spcPct val="80000"/>
              </a:lnSpc>
            </a:pPr>
            <a:r>
              <a:rPr lang="zh-CN" altLang="en-US" b="0" dirty="0" smtClean="0">
                <a:latin typeface="Times New Roman" panose="02020603050405020304" pitchFamily="18" charset="0"/>
                <a:ea typeface="黑体" pitchFamily="49" charset="-122"/>
                <a:cs typeface="Times New Roman" panose="02020603050405020304" pitchFamily="18" charset="0"/>
              </a:rPr>
              <a:t>函数形参内存空间的释放</a:t>
            </a:r>
            <a:endParaRPr lang="en-US" altLang="zh-CN" b="0" dirty="0" smtClean="0">
              <a:solidFill>
                <a:srgbClr val="FF0000"/>
              </a:solidFill>
              <a:latin typeface="Times New Roman" panose="02020603050405020304" pitchFamily="18" charset="0"/>
              <a:ea typeface="黑体" pitchFamily="49" charset="-122"/>
              <a:cs typeface="Times New Roman" panose="02020603050405020304" pitchFamily="18" charset="0"/>
            </a:endParaRPr>
          </a:p>
        </p:txBody>
      </p:sp>
      <p:cxnSp>
        <p:nvCxnSpPr>
          <p:cNvPr id="21" name="直接连接符 20"/>
          <p:cNvCxnSpPr>
            <a:cxnSpLocks noChangeShapeType="1"/>
          </p:cNvCxnSpPr>
          <p:nvPr/>
        </p:nvCxnSpPr>
        <p:spPr bwMode="auto">
          <a:xfrm>
            <a:off x="6288990" y="3352800"/>
            <a:ext cx="224541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2" name="直接连接符 21"/>
          <p:cNvCxnSpPr>
            <a:cxnSpLocks noChangeShapeType="1"/>
          </p:cNvCxnSpPr>
          <p:nvPr/>
        </p:nvCxnSpPr>
        <p:spPr bwMode="auto">
          <a:xfrm flipV="1">
            <a:off x="1371600" y="3810000"/>
            <a:ext cx="5638800" cy="1"/>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3131965" y="2362200"/>
            <a:ext cx="243063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12178864"/>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lide(fromLeft)">
                                      <p:cBhvr>
                                        <p:cTn id="12" dur="500"/>
                                        <p:tgtEl>
                                          <p:spTgt spid="21"/>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slide(from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3"/>
                                        </p:tgtEl>
                                        <p:attrNameLst>
                                          <p:attrName>ppt_x</p:attrName>
                                        </p:attrNameLst>
                                      </p:cBhvr>
                                      <p:tavLst>
                                        <p:tav tm="0">
                                          <p:val>
                                            <p:strVal val="ppt_x"/>
                                          </p:val>
                                        </p:tav>
                                        <p:tav tm="100000">
                                          <p:val>
                                            <p:strVal val="ppt_x"/>
                                          </p:val>
                                        </p:tav>
                                      </p:tavLst>
                                    </p:anim>
                                    <p:anim calcmode="lin" valueType="num">
                                      <p:cBhvr additive="base">
                                        <p:cTn id="21" dur="500"/>
                                        <p:tgtEl>
                                          <p:spTgt spid="3"/>
                                        </p:tgtEl>
                                        <p:attrNameLst>
                                          <p:attrName>ppt_y</p:attrName>
                                        </p:attrNameLst>
                                      </p:cBhvr>
                                      <p:tavLst>
                                        <p:tav tm="0">
                                          <p:val>
                                            <p:strVal val="ppt_y"/>
                                          </p:val>
                                        </p:tav>
                                        <p:tav tm="100000">
                                          <p:val>
                                            <p:strVal val="1+ppt_h/2"/>
                                          </p:val>
                                        </p:tav>
                                      </p:tavLst>
                                    </p:anim>
                                    <p:set>
                                      <p:cBhvr>
                                        <p:cTn id="2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08E2FA29-1CB9-4818-AFF2-DB2001074047}"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5A8B88FD-B5A0-4F56-AC05-0287946464F3}" type="slidenum">
              <a:rPr lang="zh-CN" altLang="en-US"/>
              <a:pPr/>
              <a:t>34</a:t>
            </a:fld>
            <a:r>
              <a:rPr lang="en-US" altLang="zh-CN"/>
              <a:t>/23</a:t>
            </a:r>
          </a:p>
        </p:txBody>
      </p:sp>
      <p:sp>
        <p:nvSpPr>
          <p:cNvPr id="6390786" name="Rectangle 2" descr="白色大理石"/>
          <p:cNvSpPr>
            <a:spLocks noGrp="1" noChangeArrowheads="1"/>
          </p:cNvSpPr>
          <p:nvPr>
            <p:ph type="title" idx="4294967295"/>
          </p:nvPr>
        </p:nvSpPr>
        <p:spPr>
          <a:xfrm>
            <a:off x="457200" y="3048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形式参数占用的内存位置</a:t>
            </a:r>
            <a:endParaRPr lang="en-US" altLang="zh-CN" sz="4000" b="0" dirty="0" smtClean="0">
              <a:solidFill>
                <a:srgbClr val="FF0000"/>
              </a:solidFill>
              <a:latin typeface="黑体" pitchFamily="49" charset="-122"/>
              <a:ea typeface="黑体" pitchFamily="49" charset="-122"/>
            </a:endParaRPr>
          </a:p>
        </p:txBody>
      </p:sp>
      <p:sp>
        <p:nvSpPr>
          <p:cNvPr id="6390787" name="Rectangle 3"/>
          <p:cNvSpPr>
            <a:spLocks noGrp="1" noChangeArrowheads="1"/>
          </p:cNvSpPr>
          <p:nvPr>
            <p:ph type="body" idx="4294967295"/>
          </p:nvPr>
        </p:nvSpPr>
        <p:spPr>
          <a:xfrm>
            <a:off x="76200" y="1066800"/>
            <a:ext cx="8991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spcBef>
                <a:spcPts val="0"/>
              </a:spcBef>
            </a:pPr>
            <a:r>
              <a:rPr lang="zh-CN" altLang="en-US" sz="3600" dirty="0" smtClean="0"/>
              <a:t>形式参数</a:t>
            </a:r>
            <a:r>
              <a:rPr lang="zh-CN" altLang="en-US" sz="3600" dirty="0"/>
              <a:t>被分配的内存单元是单独在空闲内存中分配的</a:t>
            </a:r>
            <a:r>
              <a:rPr lang="zh-CN" altLang="en-US" sz="3600" dirty="0" smtClean="0"/>
              <a:t>。</a:t>
            </a:r>
            <a:endParaRPr lang="en-US" altLang="zh-CN" sz="3600" dirty="0" smtClean="0"/>
          </a:p>
          <a:p>
            <a:pPr lvl="1">
              <a:lnSpc>
                <a:spcPct val="150000"/>
              </a:lnSpc>
              <a:spcBef>
                <a:spcPts val="0"/>
              </a:spcBef>
            </a:pPr>
            <a:r>
              <a:rPr lang="zh-CN" altLang="en-US" sz="3200" dirty="0" smtClean="0"/>
              <a:t>即使</a:t>
            </a:r>
            <a:r>
              <a:rPr lang="zh-CN" altLang="en-US" sz="3200" dirty="0"/>
              <a:t>形式参数变量名称与其它函数中的变量重名，其内存也</a:t>
            </a:r>
            <a:r>
              <a:rPr lang="zh-CN" altLang="en-US" sz="3200" dirty="0" smtClean="0"/>
              <a:t>不是</a:t>
            </a:r>
            <a:r>
              <a:rPr lang="zh-CN" altLang="en-US" sz="3200" u="sng" dirty="0" smtClean="0">
                <a:solidFill>
                  <a:srgbClr val="C00000"/>
                </a:solidFill>
              </a:rPr>
              <a:t>同一</a:t>
            </a:r>
            <a:r>
              <a:rPr lang="zh-CN" altLang="en-US" sz="3200" u="sng" dirty="0">
                <a:solidFill>
                  <a:srgbClr val="C00000"/>
                </a:solidFill>
              </a:rPr>
              <a:t>个地址</a:t>
            </a:r>
            <a:r>
              <a:rPr lang="zh-CN" altLang="en-US" sz="3200" dirty="0"/>
              <a:t>。</a:t>
            </a:r>
          </a:p>
          <a:p>
            <a:pPr lvl="1">
              <a:lnSpc>
                <a:spcPct val="150000"/>
              </a:lnSpc>
              <a:spcBef>
                <a:spcPts val="0"/>
              </a:spcBef>
            </a:pPr>
            <a:r>
              <a:rPr lang="zh-CN" altLang="en-US" sz="3200" dirty="0"/>
              <a:t>甚至</a:t>
            </a:r>
            <a:r>
              <a:rPr lang="zh-CN" altLang="en-US" sz="3200" b="1" dirty="0">
                <a:solidFill>
                  <a:srgbClr val="FF0000"/>
                </a:solidFill>
              </a:rPr>
              <a:t>对于</a:t>
            </a:r>
            <a:r>
              <a:rPr lang="zh-CN" altLang="en-US" sz="3200" b="1" u="sng" dirty="0">
                <a:solidFill>
                  <a:srgbClr val="FF0000"/>
                </a:solidFill>
              </a:rPr>
              <a:t>同一个函数的两次不同调用</a:t>
            </a:r>
            <a:r>
              <a:rPr lang="zh-CN" altLang="en-US" sz="3200" b="1" dirty="0">
                <a:solidFill>
                  <a:srgbClr val="FF0000"/>
                </a:solidFill>
              </a:rPr>
              <a:t>，系统为形式参数所分配的地址也可能是不同的</a:t>
            </a:r>
            <a:r>
              <a:rPr lang="zh-CN" altLang="en-US" sz="3200" dirty="0" smtClean="0"/>
              <a:t>。</a:t>
            </a:r>
            <a:endParaRPr lang="zh-CN" altLang="en-US" sz="3200" dirty="0"/>
          </a:p>
        </p:txBody>
      </p:sp>
    </p:spTree>
    <p:extLst>
      <p:ext uri="{BB962C8B-B14F-4D97-AF65-F5344CB8AC3E}">
        <p14:creationId xmlns:p14="http://schemas.microsoft.com/office/powerpoint/2010/main" val="3213353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6E80F3C-5F6D-488A-8C40-2D3762B040DE}" type="datetime1">
              <a:rPr lang="zh-CN" altLang="en-US" sz="1400" b="0" smtClean="0">
                <a:latin typeface="Times New Roman" panose="02020603050405020304" pitchFamily="18" charset="0"/>
                <a:ea typeface="宋体" panose="02010600030101010101" pitchFamily="2" charset="-122"/>
              </a:rPr>
              <a:pPr>
                <a:spcBef>
                  <a:spcPct val="0"/>
                </a:spcBef>
                <a:buClrTx/>
                <a:buFontTx/>
                <a:buNone/>
              </a:pPr>
              <a:t>2023/11/13</a:t>
            </a:fld>
            <a:endParaRPr lang="en-US" altLang="zh-CN" sz="1400" b="0" smtClean="0">
              <a:latin typeface="Times New Roman" panose="02020603050405020304" pitchFamily="18" charset="0"/>
              <a:ea typeface="宋体" panose="02010600030101010101" pitchFamily="2" charset="-122"/>
            </a:endParaRPr>
          </a:p>
        </p:txBody>
      </p:sp>
      <p:sp>
        <p:nvSpPr>
          <p:cNvPr id="10243" name="灯片编号占位符 4"/>
          <p:cNvSpPr>
            <a:spLocks noGrp="1"/>
          </p:cNvSpPr>
          <p:nvPr>
            <p:ph type="sldNum" sz="quarter" idx="11"/>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4E1DAAB-BC66-4AE9-A32F-2989E92045F0}" type="slidenum">
              <a:rPr lang="zh-CN" altLang="en-US" sz="1400" b="0">
                <a:latin typeface="Times New Roman" panose="02020603050405020304" pitchFamily="18" charset="0"/>
                <a:ea typeface="宋体" panose="02010600030101010101" pitchFamily="2" charset="-122"/>
              </a:rPr>
              <a:pPr>
                <a:spcBef>
                  <a:spcPct val="0"/>
                </a:spcBef>
                <a:buClrTx/>
                <a:buFontTx/>
                <a:buNone/>
              </a:pPr>
              <a:t>35</a:t>
            </a:fld>
            <a:r>
              <a:rPr lang="en-US" altLang="zh-CN" sz="1400" b="0">
                <a:latin typeface="Times New Roman" panose="02020603050405020304" pitchFamily="18" charset="0"/>
                <a:ea typeface="宋体" panose="02010600030101010101" pitchFamily="2" charset="-122"/>
              </a:rPr>
              <a:t>/119</a:t>
            </a:r>
          </a:p>
        </p:txBody>
      </p:sp>
      <p:sp>
        <p:nvSpPr>
          <p:cNvPr id="10244" name="页脚占位符 5"/>
          <p:cNvSpPr>
            <a:spLocks noGrp="1"/>
          </p:cNvSpPr>
          <p:nvPr>
            <p:ph type="ftr" sz="quarter" idx="12"/>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400" b="0" smtClean="0">
                <a:latin typeface="Times New Roman" panose="02020603050405020304" pitchFamily="18" charset="0"/>
                <a:ea typeface="宋体" panose="02010600030101010101" pitchFamily="2" charset="-122"/>
              </a:rPr>
              <a:t>王化雨 whuayu000@163.com 13306442222</a:t>
            </a:r>
            <a:endParaRPr lang="en-US" altLang="zh-CN" sz="1400" b="0" smtClean="0">
              <a:latin typeface="Times New Roman" panose="02020603050405020304" pitchFamily="18" charset="0"/>
              <a:ea typeface="宋体" panose="02010600030101010101" pitchFamily="2" charset="-122"/>
            </a:endParaRPr>
          </a:p>
        </p:txBody>
      </p:sp>
      <p:sp>
        <p:nvSpPr>
          <p:cNvPr id="2142210" name="Rectangle 2" descr="白色大理石"/>
          <p:cNvSpPr>
            <a:spLocks noGrp="1" noChangeArrowheads="1"/>
          </p:cNvSpPr>
          <p:nvPr>
            <p:ph type="title"/>
          </p:nvPr>
        </p:nvSpPr>
        <p:spPr>
          <a:xfrm>
            <a:off x="152400" y="152400"/>
            <a:ext cx="8229600" cy="914400"/>
          </a:xfrm>
        </p:spPr>
        <p:txBody>
          <a:bodyPr/>
          <a:lstStyle/>
          <a:p>
            <a:pPr eaLnBrk="1" hangingPunct="1">
              <a:defRPr/>
            </a:pPr>
            <a:r>
              <a:rPr lang="zh-CN" altLang="en-US" sz="4400" b="1" dirty="0" smtClean="0">
                <a:solidFill>
                  <a:srgbClr val="8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4400" b="1"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4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4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语言函数</a:t>
            </a:r>
            <a:r>
              <a:rPr lang="zh-CN" altLang="en-US" sz="4400" b="1"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4400" b="1"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内容</a:t>
            </a:r>
            <a:endParaRPr lang="en-US" altLang="zh-CN" sz="4400" b="1"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246" name="Rectangle 3"/>
          <p:cNvSpPr>
            <a:spLocks noGrp="1" noChangeArrowheads="1"/>
          </p:cNvSpPr>
          <p:nvPr>
            <p:ph type="body" idx="1"/>
          </p:nvPr>
        </p:nvSpPr>
        <p:spPr>
          <a:xfrm>
            <a:off x="482600" y="1244600"/>
            <a:ext cx="7974013" cy="4470400"/>
          </a:xfrm>
        </p:spPr>
        <p:txBody>
          <a:bodyPr/>
          <a:lstStyle/>
          <a:p>
            <a:pPr eaLnBrk="1" hangingPunct="1">
              <a:lnSpc>
                <a:spcPct val="150000"/>
              </a:lnSpc>
              <a:buClr>
                <a:srgbClr val="0000FF"/>
              </a:buClr>
            </a:pPr>
            <a:r>
              <a:rPr lang="zh-CN" altLang="en-US" sz="4000"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基本概念</a:t>
            </a:r>
          </a:p>
          <a:p>
            <a:pPr eaLnBrk="1" hangingPunct="1">
              <a:lnSpc>
                <a:spcPct val="150000"/>
              </a:lnSpc>
              <a:buClr>
                <a:srgbClr val="0000FF"/>
              </a:buClr>
            </a:pPr>
            <a:r>
              <a:rPr lang="zh-CN" altLang="en-US" sz="4000" dirty="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形参与实参</a:t>
            </a:r>
            <a:endParaRPr lang="en-US" altLang="zh-CN" sz="4000" dirty="0">
              <a:solidFill>
                <a:srgbClr val="D60093"/>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buClr>
                <a:srgbClr val="0000FF"/>
              </a:buClr>
            </a:pPr>
            <a:r>
              <a:rPr lang="zh-CN" altLang="en-US" sz="4000" u="sng" dirty="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函数的内部</a:t>
            </a:r>
            <a:r>
              <a:rPr lang="zh-CN" altLang="en-US" sz="4000" u="sng" dirty="0" smtClean="0">
                <a:solidFill>
                  <a:srgbClr val="D60093"/>
                </a:solidFill>
                <a:latin typeface="Times New Roman" panose="02020603050405020304" pitchFamily="18" charset="0"/>
                <a:ea typeface="黑体" panose="02010609060101010101" pitchFamily="49" charset="-122"/>
                <a:cs typeface="Times New Roman" panose="02020603050405020304" pitchFamily="18" charset="0"/>
              </a:rPr>
              <a:t>变量与返回值</a:t>
            </a:r>
            <a:endParaRPr lang="en-US" altLang="zh-CN" sz="4000" u="sng" dirty="0">
              <a:solidFill>
                <a:srgbClr val="D60093"/>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2214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3C80521-D9C2-414C-B10D-22C2E158BF6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BE2179-2498-43AC-9955-002E225D3079}" type="slidenum">
              <a:rPr lang="zh-CN" altLang="en-US"/>
              <a:pPr/>
              <a:t>36</a:t>
            </a:fld>
            <a:r>
              <a:rPr lang="en-US" altLang="zh-CN"/>
              <a:t>/23</a:t>
            </a:r>
          </a:p>
        </p:txBody>
      </p:sp>
      <p:sp>
        <p:nvSpPr>
          <p:cNvPr id="640409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zh-CN" altLang="en-US" sz="4000" b="0" smtClean="0">
                <a:latin typeface="黑体" pitchFamily="49" charset="-122"/>
                <a:ea typeface="黑体" pitchFamily="49" charset="-122"/>
              </a:rPr>
              <a:t>函数内定义的都是</a:t>
            </a:r>
            <a:r>
              <a:rPr lang="zh-CN" altLang="en-US" sz="4000" b="0" smtClean="0">
                <a:latin typeface="仿宋"/>
                <a:ea typeface="黑体" pitchFamily="49" charset="-122"/>
              </a:rPr>
              <a:t>“</a:t>
            </a:r>
            <a:r>
              <a:rPr lang="zh-CN" altLang="en-US" sz="4000" b="0" smtClean="0">
                <a:latin typeface="黑体" pitchFamily="49" charset="-122"/>
                <a:ea typeface="黑体" pitchFamily="49" charset="-122"/>
              </a:rPr>
              <a:t>局部变量</a:t>
            </a:r>
            <a:r>
              <a:rPr lang="zh-CN" altLang="en-US" sz="4000" b="0" smtClean="0">
                <a:latin typeface="仿宋"/>
                <a:ea typeface="黑体" pitchFamily="49" charset="-122"/>
              </a:rPr>
              <a:t>”</a:t>
            </a:r>
            <a:endParaRPr lang="en-US" altLang="zh-CN" sz="4000" b="0" smtClean="0">
              <a:solidFill>
                <a:srgbClr val="FF0000"/>
              </a:solidFill>
              <a:latin typeface="黑体" pitchFamily="49" charset="-122"/>
              <a:ea typeface="黑体" pitchFamily="49" charset="-122"/>
            </a:endParaRPr>
          </a:p>
        </p:txBody>
      </p:sp>
      <p:sp>
        <p:nvSpPr>
          <p:cNvPr id="6404099" name="Rectangle 3"/>
          <p:cNvSpPr>
            <a:spLocks noGrp="1" noChangeArrowheads="1"/>
          </p:cNvSpPr>
          <p:nvPr>
            <p:ph type="body" idx="4294967295"/>
          </p:nvPr>
        </p:nvSpPr>
        <p:spPr>
          <a:xfrm>
            <a:off x="228600" y="11430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50000"/>
              </a:lnSpc>
            </a:pPr>
            <a:r>
              <a:rPr lang="zh-CN" altLang="en-US" sz="3600" dirty="0" smtClean="0">
                <a:latin typeface="Times New Roman" panose="02020603050405020304" pitchFamily="18" charset="0"/>
                <a:cs typeface="Times New Roman" panose="02020603050405020304" pitchFamily="18" charset="0"/>
              </a:rPr>
              <a:t>每个函数体都有各自的</a:t>
            </a:r>
            <a:r>
              <a:rPr lang="zh-CN" altLang="en-US" sz="3600" dirty="0" smtClean="0">
                <a:solidFill>
                  <a:srgbClr val="FF0000"/>
                </a:solidFill>
                <a:latin typeface="Times New Roman" panose="02020603050405020304" pitchFamily="18" charset="0"/>
                <a:cs typeface="Times New Roman" panose="02020603050405020304" pitchFamily="18" charset="0"/>
              </a:rPr>
              <a:t>名字空间</a:t>
            </a:r>
            <a:r>
              <a:rPr lang="zh-CN" altLang="en-US" sz="3600" dirty="0" smtClean="0">
                <a:latin typeface="Times New Roman" panose="02020603050405020304" pitchFamily="18" charset="0"/>
                <a:cs typeface="Times New Roman" panose="02020603050405020304" pitchFamily="18" charset="0"/>
              </a:rPr>
              <a:t>（作用域）。</a:t>
            </a:r>
            <a:endParaRPr lang="en-US" altLang="zh-CN" sz="3600" dirty="0" smtClean="0">
              <a:latin typeface="Times New Roman" panose="02020603050405020304" pitchFamily="18" charset="0"/>
              <a:cs typeface="Times New Roman" panose="02020603050405020304" pitchFamily="18" charset="0"/>
            </a:endParaRPr>
          </a:p>
          <a:p>
            <a:pPr algn="just" eaLnBrk="1" hangingPunct="1">
              <a:lnSpc>
                <a:spcPct val="150000"/>
              </a:lnSpc>
            </a:pPr>
            <a:r>
              <a:rPr lang="zh-CN" altLang="en-US" sz="3600" dirty="0" smtClean="0">
                <a:latin typeface="Times New Roman" panose="02020603050405020304" pitchFamily="18" charset="0"/>
                <a:cs typeface="Times New Roman" panose="02020603050405020304" pitchFamily="18" charset="0"/>
              </a:rPr>
              <a:t>即在一个函数内定义的</a:t>
            </a:r>
            <a:r>
              <a:rPr lang="zh-CN" altLang="en-US" sz="3600" u="sng" dirty="0" smtClean="0">
                <a:latin typeface="Times New Roman" panose="02020603050405020304" pitchFamily="18" charset="0"/>
                <a:cs typeface="Times New Roman" panose="02020603050405020304" pitchFamily="18" charset="0"/>
              </a:rPr>
              <a:t>局部变量</a:t>
            </a:r>
            <a:r>
              <a:rPr lang="zh-CN" altLang="en-US" sz="3600" dirty="0" smtClean="0">
                <a:latin typeface="Times New Roman" panose="02020603050405020304" pitchFamily="18" charset="0"/>
                <a:cs typeface="Times New Roman" panose="02020603050405020304" pitchFamily="18" charset="0"/>
              </a:rPr>
              <a:t>的名字不会与</a:t>
            </a:r>
            <a:r>
              <a:rPr lang="zh-CN" altLang="en-US" sz="3600" dirty="0" smtClean="0">
                <a:solidFill>
                  <a:srgbClr val="CC0066"/>
                </a:solidFill>
                <a:latin typeface="Times New Roman" panose="02020603050405020304" pitchFamily="18" charset="0"/>
                <a:cs typeface="Times New Roman" panose="02020603050405020304" pitchFamily="18" charset="0"/>
              </a:rPr>
              <a:t>在其他函数内定义的变量的名字</a:t>
            </a:r>
            <a:r>
              <a:rPr lang="zh-CN" altLang="en-US" sz="3600" dirty="0" smtClean="0">
                <a:latin typeface="Times New Roman" panose="02020603050405020304" pitchFamily="18" charset="0"/>
                <a:cs typeface="Times New Roman" panose="02020603050405020304" pitchFamily="18" charset="0"/>
              </a:rPr>
              <a:t>产生冲突。</a:t>
            </a:r>
          </a:p>
        </p:txBody>
      </p:sp>
    </p:spTree>
    <p:extLst>
      <p:ext uri="{BB962C8B-B14F-4D97-AF65-F5344CB8AC3E}">
        <p14:creationId xmlns:p14="http://schemas.microsoft.com/office/powerpoint/2010/main" val="1864251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3C80521-D9C2-414C-B10D-22C2E158BF6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BE2179-2498-43AC-9955-002E225D3079}" type="slidenum">
              <a:rPr lang="zh-CN" altLang="en-US"/>
              <a:pPr/>
              <a:t>37</a:t>
            </a:fld>
            <a:r>
              <a:rPr lang="en-US" altLang="zh-CN"/>
              <a:t>/23</a:t>
            </a:r>
          </a:p>
        </p:txBody>
      </p:sp>
      <p:sp>
        <p:nvSpPr>
          <p:cNvPr id="640409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zh-CN" altLang="en-US" sz="4000" b="0" dirty="0" smtClean="0">
                <a:latin typeface="仿宋"/>
                <a:ea typeface="黑体" pitchFamily="49" charset="-122"/>
              </a:rPr>
              <a:t>函数</a:t>
            </a:r>
            <a:r>
              <a:rPr lang="zh-CN" altLang="en-US" sz="4000" b="0" dirty="0">
                <a:latin typeface="仿宋"/>
                <a:ea typeface="黑体" pitchFamily="49" charset="-122"/>
              </a:rPr>
              <a:t>的返回</a:t>
            </a:r>
            <a:r>
              <a:rPr lang="zh-CN" altLang="en-US" sz="4000" b="0" dirty="0" smtClean="0">
                <a:latin typeface="仿宋"/>
                <a:ea typeface="黑体" pitchFamily="49" charset="-122"/>
              </a:rPr>
              <a:t>值</a:t>
            </a:r>
            <a:endParaRPr lang="en-US" altLang="zh-CN" sz="4000" b="0" dirty="0" smtClean="0">
              <a:solidFill>
                <a:srgbClr val="FF0000"/>
              </a:solidFill>
              <a:latin typeface="黑体" pitchFamily="49" charset="-122"/>
              <a:ea typeface="黑体" pitchFamily="49" charset="-122"/>
            </a:endParaRPr>
          </a:p>
        </p:txBody>
      </p:sp>
      <p:sp>
        <p:nvSpPr>
          <p:cNvPr id="6404099" name="Rectangle 3"/>
          <p:cNvSpPr>
            <a:spLocks noGrp="1" noChangeArrowheads="1"/>
          </p:cNvSpPr>
          <p:nvPr>
            <p:ph type="body" idx="4294967295"/>
          </p:nvPr>
        </p:nvSpPr>
        <p:spPr>
          <a:xfrm>
            <a:off x="228600" y="11430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pPr>
            <a:r>
              <a:rPr lang="zh-CN" altLang="en-US" sz="2800" dirty="0">
                <a:latin typeface="Times New Roman" panose="02020603050405020304" pitchFamily="18" charset="0"/>
                <a:cs typeface="Times New Roman" panose="02020603050405020304" pitchFamily="18" charset="0"/>
                <a:sym typeface="Monotype Sorts" pitchFamily="2" charset="2"/>
              </a:rPr>
              <a:t>通常，希望通过函数调用使主调函数能得到一个确定的值，这就是函数的返回值，也叫</a:t>
            </a:r>
            <a:r>
              <a:rPr lang="zh-CN" altLang="en-US" sz="2800" dirty="0">
                <a:solidFill>
                  <a:srgbClr val="FF0000"/>
                </a:solidFill>
                <a:latin typeface="Times New Roman" panose="02020603050405020304" pitchFamily="18" charset="0"/>
                <a:cs typeface="Times New Roman" panose="02020603050405020304" pitchFamily="18" charset="0"/>
                <a:sym typeface="Monotype Sorts" pitchFamily="2" charset="2"/>
              </a:rPr>
              <a:t>函数值</a:t>
            </a:r>
            <a:r>
              <a:rPr lang="zh-CN" altLang="en-US" sz="2800" dirty="0">
                <a:latin typeface="Times New Roman" panose="02020603050405020304" pitchFamily="18" charset="0"/>
                <a:cs typeface="Times New Roman" panose="02020603050405020304" pitchFamily="18" charset="0"/>
                <a:sym typeface="Monotype Sorts" pitchFamily="2" charset="2"/>
              </a:rPr>
              <a:t>。</a:t>
            </a:r>
          </a:p>
          <a:p>
            <a:pPr>
              <a:lnSpc>
                <a:spcPct val="150000"/>
              </a:lnSpc>
            </a:pPr>
            <a:r>
              <a:rPr lang="zh-CN" altLang="en-US" sz="2800" dirty="0">
                <a:latin typeface="Times New Roman" panose="02020603050405020304" pitchFamily="18" charset="0"/>
                <a:cs typeface="Times New Roman" panose="02020603050405020304" pitchFamily="18" charset="0"/>
                <a:sym typeface="Monotype Sorts" pitchFamily="2" charset="2"/>
              </a:rPr>
              <a:t>函数的返回值是通过函数中的</a:t>
            </a:r>
            <a:r>
              <a:rPr lang="en-US" altLang="zh-CN" sz="2800" dirty="0">
                <a:latin typeface="Times New Roman" panose="02020603050405020304" pitchFamily="18" charset="0"/>
                <a:cs typeface="Times New Roman" panose="02020603050405020304" pitchFamily="18" charset="0"/>
                <a:sym typeface="Monotype Sorts" pitchFamily="2" charset="2"/>
              </a:rPr>
              <a:t>return</a:t>
            </a:r>
            <a:r>
              <a:rPr lang="zh-CN" altLang="en-US" sz="2800" dirty="0">
                <a:latin typeface="Times New Roman" panose="02020603050405020304" pitchFamily="18" charset="0"/>
                <a:cs typeface="Times New Roman" panose="02020603050405020304" pitchFamily="18" charset="0"/>
                <a:sym typeface="Monotype Sorts" pitchFamily="2" charset="2"/>
              </a:rPr>
              <a:t>语句获得的。</a:t>
            </a:r>
            <a:r>
              <a:rPr lang="en-US" altLang="zh-CN" sz="2800" dirty="0">
                <a:latin typeface="Times New Roman" panose="02020603050405020304" pitchFamily="18" charset="0"/>
                <a:cs typeface="Times New Roman" panose="02020603050405020304" pitchFamily="18" charset="0"/>
                <a:sym typeface="Monotype Sorts" pitchFamily="2" charset="2"/>
              </a:rPr>
              <a:t>return</a:t>
            </a:r>
            <a:r>
              <a:rPr lang="zh-CN" altLang="en-US" sz="2800" dirty="0">
                <a:latin typeface="Times New Roman" panose="02020603050405020304" pitchFamily="18" charset="0"/>
                <a:cs typeface="Times New Roman" panose="02020603050405020304" pitchFamily="18" charset="0"/>
                <a:sym typeface="Monotype Sorts" pitchFamily="2" charset="2"/>
              </a:rPr>
              <a:t>语句将被调用函数中的一个确定值带回主调函数中去。</a:t>
            </a:r>
            <a:r>
              <a:rPr lang="zh-CN" altLang="en-US" sz="2800" dirty="0">
                <a:solidFill>
                  <a:srgbClr val="C00000"/>
                </a:solidFill>
                <a:latin typeface="Times New Roman" panose="02020603050405020304" pitchFamily="18" charset="0"/>
                <a:cs typeface="Times New Roman" panose="02020603050405020304" pitchFamily="18" charset="0"/>
                <a:sym typeface="Monotype Sorts" pitchFamily="2" charset="2"/>
              </a:rPr>
              <a:t>如果不需要从被调用函数带回函数值供主调函数使用</a:t>
            </a:r>
            <a:r>
              <a:rPr lang="zh-CN" altLang="en-US" sz="2800" dirty="0">
                <a:latin typeface="Times New Roman" panose="02020603050405020304" pitchFamily="18" charset="0"/>
                <a:cs typeface="Times New Roman" panose="02020603050405020304" pitchFamily="18" charset="0"/>
                <a:sym typeface="Monotype Sorts" pitchFamily="2" charset="2"/>
              </a:rPr>
              <a:t>，则被调用函数中可以不要</a:t>
            </a:r>
            <a:r>
              <a:rPr lang="en-US" altLang="zh-CN" sz="2800" dirty="0">
                <a:latin typeface="Times New Roman" panose="02020603050405020304" pitchFamily="18" charset="0"/>
                <a:cs typeface="Times New Roman" panose="02020603050405020304" pitchFamily="18" charset="0"/>
                <a:sym typeface="Monotype Sorts" pitchFamily="2" charset="2"/>
              </a:rPr>
              <a:t>return</a:t>
            </a:r>
            <a:r>
              <a:rPr lang="zh-CN" altLang="en-US" sz="2800" dirty="0">
                <a:latin typeface="Times New Roman" panose="02020603050405020304" pitchFamily="18" charset="0"/>
                <a:cs typeface="Times New Roman" panose="02020603050405020304" pitchFamily="18" charset="0"/>
                <a:sym typeface="Monotype Sorts" pitchFamily="2" charset="2"/>
              </a:rPr>
              <a:t>语句。</a:t>
            </a:r>
          </a:p>
        </p:txBody>
      </p:sp>
    </p:spTree>
    <p:extLst>
      <p:ext uri="{BB962C8B-B14F-4D97-AF65-F5344CB8AC3E}">
        <p14:creationId xmlns:p14="http://schemas.microsoft.com/office/powerpoint/2010/main" val="2328084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3C80521-D9C2-414C-B10D-22C2E158BF6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BE2179-2498-43AC-9955-002E225D3079}" type="slidenum">
              <a:rPr lang="zh-CN" altLang="en-US"/>
              <a:pPr/>
              <a:t>38</a:t>
            </a:fld>
            <a:r>
              <a:rPr lang="en-US" altLang="zh-CN"/>
              <a:t>/23</a:t>
            </a:r>
          </a:p>
        </p:txBody>
      </p:sp>
      <p:sp>
        <p:nvSpPr>
          <p:cNvPr id="640409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en-US" altLang="zh-CN" sz="4000" b="0" dirty="0" smtClean="0">
                <a:latin typeface="Times New Roman" panose="02020603050405020304" pitchFamily="18" charset="0"/>
                <a:ea typeface="黑体" pitchFamily="49" charset="-122"/>
                <a:cs typeface="Times New Roman" panose="02020603050405020304" pitchFamily="18" charset="0"/>
              </a:rPr>
              <a:t>return</a:t>
            </a:r>
            <a:r>
              <a:rPr lang="zh-CN" altLang="en-US" sz="4000" b="0" dirty="0" smtClean="0">
                <a:latin typeface="Times New Roman" panose="02020603050405020304" pitchFamily="18" charset="0"/>
                <a:ea typeface="黑体" pitchFamily="49" charset="-122"/>
                <a:cs typeface="Times New Roman" panose="02020603050405020304" pitchFamily="18" charset="0"/>
              </a:rPr>
              <a:t>语句</a:t>
            </a:r>
            <a:endParaRPr lang="en-US" altLang="zh-CN" sz="4000" b="0" dirty="0" smtClean="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6404099" name="Rectangle 3"/>
          <p:cNvSpPr>
            <a:spLocks noGrp="1" noChangeArrowheads="1"/>
          </p:cNvSpPr>
          <p:nvPr>
            <p:ph type="body" idx="4294967295"/>
          </p:nvPr>
        </p:nvSpPr>
        <p:spPr>
          <a:xfrm>
            <a:off x="228600" y="11430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pPr>
            <a:r>
              <a:rPr lang="zh-CN" altLang="en-US" dirty="0">
                <a:latin typeface="Times New Roman" panose="02020603050405020304" pitchFamily="18" charset="0"/>
                <a:cs typeface="Times New Roman" panose="02020603050405020304" pitchFamily="18" charset="0"/>
                <a:sym typeface="Monotype Sorts" pitchFamily="2" charset="2"/>
              </a:rPr>
              <a:t>一个函数中可以有多个</a:t>
            </a:r>
            <a:r>
              <a:rPr lang="en-US" altLang="zh-CN" dirty="0">
                <a:latin typeface="Times New Roman" panose="02020603050405020304" pitchFamily="18" charset="0"/>
                <a:cs typeface="Times New Roman" panose="02020603050405020304" pitchFamily="18" charset="0"/>
                <a:sym typeface="Monotype Sorts" pitchFamily="2" charset="2"/>
              </a:rPr>
              <a:t>return</a:t>
            </a:r>
            <a:r>
              <a:rPr lang="zh-CN" altLang="en-US" dirty="0">
                <a:latin typeface="Times New Roman" panose="02020603050405020304" pitchFamily="18" charset="0"/>
                <a:cs typeface="Times New Roman" panose="02020603050405020304" pitchFamily="18" charset="0"/>
                <a:sym typeface="Monotype Sorts" pitchFamily="2" charset="2"/>
              </a:rPr>
              <a:t>语句，执行到哪一个</a:t>
            </a:r>
            <a:r>
              <a:rPr lang="en-US" altLang="zh-CN" dirty="0">
                <a:latin typeface="Times New Roman" panose="02020603050405020304" pitchFamily="18" charset="0"/>
                <a:cs typeface="Times New Roman" panose="02020603050405020304" pitchFamily="18" charset="0"/>
                <a:sym typeface="Monotype Sorts" pitchFamily="2" charset="2"/>
              </a:rPr>
              <a:t>return</a:t>
            </a:r>
            <a:r>
              <a:rPr lang="zh-CN" altLang="en-US" dirty="0">
                <a:latin typeface="Times New Roman" panose="02020603050405020304" pitchFamily="18" charset="0"/>
                <a:cs typeface="Times New Roman" panose="02020603050405020304" pitchFamily="18" charset="0"/>
                <a:sym typeface="Monotype Sorts" pitchFamily="2" charset="2"/>
              </a:rPr>
              <a:t>语句，哪一个语句起作用。</a:t>
            </a:r>
          </a:p>
          <a:p>
            <a:pPr>
              <a:lnSpc>
                <a:spcPct val="150000"/>
              </a:lnSpc>
            </a:pPr>
            <a:r>
              <a:rPr lang="en-US" altLang="zh-CN" dirty="0" smtClean="0">
                <a:solidFill>
                  <a:srgbClr val="0000FF"/>
                </a:solidFill>
                <a:latin typeface="Times New Roman" panose="02020603050405020304" pitchFamily="18" charset="0"/>
                <a:cs typeface="Times New Roman" panose="02020603050405020304" pitchFamily="18" charset="0"/>
                <a:sym typeface="Monotype Sorts" pitchFamily="2" charset="2"/>
              </a:rPr>
              <a:t>return z</a:t>
            </a:r>
            <a:r>
              <a:rPr lang="zh-CN" altLang="en-US" dirty="0" smtClean="0">
                <a:solidFill>
                  <a:srgbClr val="0000FF"/>
                </a:solidFill>
                <a:latin typeface="Times New Roman" panose="02020603050405020304" pitchFamily="18" charset="0"/>
                <a:cs typeface="Times New Roman" panose="02020603050405020304" pitchFamily="18" charset="0"/>
                <a:sym typeface="Monotype Sorts" pitchFamily="2" charset="2"/>
              </a:rPr>
              <a:t>；</a:t>
            </a:r>
            <a:r>
              <a:rPr lang="zh-CN" altLang="en-US" dirty="0">
                <a:latin typeface="Times New Roman" panose="02020603050405020304" pitchFamily="18" charset="0"/>
                <a:cs typeface="Times New Roman" panose="02020603050405020304" pitchFamily="18" charset="0"/>
                <a:sym typeface="Monotype Sorts" pitchFamily="2" charset="2"/>
              </a:rPr>
              <a:t>与</a:t>
            </a:r>
            <a:r>
              <a:rPr lang="en-US" altLang="zh-CN" dirty="0">
                <a:solidFill>
                  <a:srgbClr val="0000FF"/>
                </a:solidFill>
                <a:latin typeface="Times New Roman" panose="02020603050405020304" pitchFamily="18" charset="0"/>
                <a:cs typeface="Times New Roman" panose="02020603050405020304" pitchFamily="18" charset="0"/>
                <a:sym typeface="Monotype Sorts" pitchFamily="2" charset="2"/>
              </a:rPr>
              <a:t>return(z)</a:t>
            </a:r>
            <a:r>
              <a:rPr lang="zh-CN" altLang="en-US" dirty="0">
                <a:solidFill>
                  <a:srgbClr val="0000FF"/>
                </a:solidFill>
                <a:latin typeface="Times New Roman" panose="02020603050405020304" pitchFamily="18" charset="0"/>
                <a:cs typeface="Times New Roman" panose="02020603050405020304" pitchFamily="18" charset="0"/>
                <a:sym typeface="Monotype Sorts" pitchFamily="2" charset="2"/>
              </a:rPr>
              <a:t>；</a:t>
            </a:r>
            <a:r>
              <a:rPr lang="zh-CN" altLang="en-US" dirty="0">
                <a:latin typeface="Times New Roman" panose="02020603050405020304" pitchFamily="18" charset="0"/>
                <a:cs typeface="Times New Roman" panose="02020603050405020304" pitchFamily="18" charset="0"/>
                <a:sym typeface="Monotype Sorts" pitchFamily="2" charset="2"/>
              </a:rPr>
              <a:t>等价。</a:t>
            </a:r>
          </a:p>
          <a:p>
            <a:pPr>
              <a:lnSpc>
                <a:spcPct val="150000"/>
              </a:lnSpc>
            </a:pPr>
            <a:r>
              <a:rPr lang="en-US" altLang="zh-CN" dirty="0">
                <a:latin typeface="Times New Roman" panose="02020603050405020304" pitchFamily="18" charset="0"/>
                <a:cs typeface="Times New Roman" panose="02020603050405020304" pitchFamily="18" charset="0"/>
                <a:sym typeface="Monotype Sorts" pitchFamily="2" charset="2"/>
              </a:rPr>
              <a:t>return</a:t>
            </a:r>
            <a:r>
              <a:rPr lang="zh-CN" altLang="en-US" dirty="0">
                <a:latin typeface="Times New Roman" panose="02020603050405020304" pitchFamily="18" charset="0"/>
                <a:cs typeface="Times New Roman" panose="02020603050405020304" pitchFamily="18" charset="0"/>
                <a:sym typeface="Monotype Sorts" pitchFamily="2" charset="2"/>
              </a:rPr>
              <a:t>后面的值可以是一个表达式。</a:t>
            </a:r>
          </a:p>
        </p:txBody>
      </p:sp>
    </p:spTree>
    <p:extLst>
      <p:ext uri="{BB962C8B-B14F-4D97-AF65-F5344CB8AC3E}">
        <p14:creationId xmlns:p14="http://schemas.microsoft.com/office/powerpoint/2010/main" val="2807791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08E2FA29-1CB9-4818-AFF2-DB2001074047}"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5A8B88FD-B5A0-4F56-AC05-0287946464F3}" type="slidenum">
              <a:rPr lang="zh-CN" altLang="en-US"/>
              <a:pPr/>
              <a:t>39</a:t>
            </a:fld>
            <a:r>
              <a:rPr lang="en-US" altLang="zh-CN"/>
              <a:t>/23</a:t>
            </a:r>
          </a:p>
        </p:txBody>
      </p:sp>
      <p:sp>
        <p:nvSpPr>
          <p:cNvPr id="6390786" name="Rectangle 2" descr="白色大理石"/>
          <p:cNvSpPr>
            <a:spLocks noGrp="1" noChangeArrowheads="1"/>
          </p:cNvSpPr>
          <p:nvPr>
            <p:ph type="title" idx="4294967295"/>
          </p:nvPr>
        </p:nvSpPr>
        <p:spPr>
          <a:xfrm>
            <a:off x="304800" y="304800"/>
            <a:ext cx="8534400" cy="609600"/>
          </a:xfrm>
        </p:spPr>
        <p:txBody>
          <a:bodyPr/>
          <a:lstStyle/>
          <a:p>
            <a:pPr>
              <a:lnSpc>
                <a:spcPct val="80000"/>
              </a:lnSpc>
            </a:pPr>
            <a:r>
              <a:rPr lang="en-US" altLang="zh-CN" b="0" dirty="0" smtClean="0">
                <a:solidFill>
                  <a:schemeClr val="accent2"/>
                </a:solidFill>
                <a:latin typeface="Times New Roman" panose="02020603050405020304" pitchFamily="18" charset="0"/>
                <a:ea typeface="黑体" pitchFamily="49" charset="-122"/>
                <a:cs typeface="Times New Roman" panose="02020603050405020304" pitchFamily="18" charset="0"/>
              </a:rPr>
              <a:t>void</a:t>
            </a:r>
            <a:r>
              <a:rPr lang="zh-CN" altLang="en-US" b="0" dirty="0" smtClean="0">
                <a:solidFill>
                  <a:schemeClr val="accent2"/>
                </a:solidFill>
                <a:latin typeface="Times New Roman" panose="02020603050405020304" pitchFamily="18" charset="0"/>
                <a:ea typeface="黑体" pitchFamily="49" charset="-122"/>
                <a:cs typeface="Times New Roman" panose="02020603050405020304" pitchFamily="18" charset="0"/>
              </a:rPr>
              <a:t>型函数</a:t>
            </a:r>
            <a:endParaRPr lang="zh-CN" altLang="en-US" b="0" dirty="0">
              <a:solidFill>
                <a:schemeClr val="accent2"/>
              </a:solidFill>
              <a:latin typeface="Times New Roman" panose="02020603050405020304" pitchFamily="18" charset="0"/>
              <a:ea typeface="黑体" pitchFamily="49" charset="-122"/>
              <a:cs typeface="Times New Roman" panose="02020603050405020304" pitchFamily="18" charset="0"/>
            </a:endParaRPr>
          </a:p>
        </p:txBody>
      </p:sp>
      <p:sp>
        <p:nvSpPr>
          <p:cNvPr id="6390787" name="Rectangle 3"/>
          <p:cNvSpPr>
            <a:spLocks noGrp="1" noChangeArrowheads="1"/>
          </p:cNvSpPr>
          <p:nvPr>
            <p:ph type="body" idx="4294967295"/>
          </p:nvPr>
        </p:nvSpPr>
        <p:spPr>
          <a:xfrm>
            <a:off x="304800" y="1143000"/>
            <a:ext cx="86868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200000"/>
              </a:lnSpc>
              <a:spcBef>
                <a:spcPts val="0"/>
              </a:spcBef>
            </a:pPr>
            <a:r>
              <a:rPr lang="zh-CN" altLang="en-US" sz="3600" dirty="0" smtClean="0">
                <a:latin typeface="Times New Roman" panose="02020603050405020304" pitchFamily="18" charset="0"/>
                <a:cs typeface="Times New Roman" panose="02020603050405020304" pitchFamily="18" charset="0"/>
              </a:rPr>
              <a:t>为了</a:t>
            </a:r>
            <a:r>
              <a:rPr lang="zh-CN" altLang="en-US" sz="3600" dirty="0">
                <a:latin typeface="Times New Roman" panose="02020603050405020304" pitchFamily="18" charset="0"/>
                <a:cs typeface="Times New Roman" panose="02020603050405020304" pitchFamily="18" charset="0"/>
              </a:rPr>
              <a:t>明确表示“不带回值”，一般用</a:t>
            </a:r>
            <a:r>
              <a:rPr lang="en-US" altLang="zh-CN" sz="3600" dirty="0">
                <a:latin typeface="Times New Roman" panose="02020603050405020304" pitchFamily="18" charset="0"/>
                <a:cs typeface="Times New Roman" panose="02020603050405020304" pitchFamily="18" charset="0"/>
              </a:rPr>
              <a:t>void</a:t>
            </a:r>
            <a:r>
              <a:rPr lang="zh-CN" altLang="en-US" sz="3600" dirty="0">
                <a:latin typeface="Times New Roman" panose="02020603050405020304" pitchFamily="18" charset="0"/>
                <a:cs typeface="Times New Roman" panose="02020603050405020304" pitchFamily="18" charset="0"/>
              </a:rPr>
              <a:t>定义“无类型”（或称空类型）</a:t>
            </a:r>
            <a:r>
              <a:rPr lang="zh-CN" altLang="en-US" sz="3600" dirty="0" smtClean="0">
                <a:latin typeface="Times New Roman" panose="02020603050405020304" pitchFamily="18" charset="0"/>
                <a:cs typeface="Times New Roman" panose="02020603050405020304" pitchFamily="18" charset="0"/>
              </a:rPr>
              <a:t>。</a:t>
            </a:r>
            <a:endParaRPr lang="en-US" altLang="zh-CN" sz="3600" dirty="0" smtClean="0">
              <a:latin typeface="Times New Roman" panose="02020603050405020304" pitchFamily="18" charset="0"/>
              <a:cs typeface="Times New Roman" panose="02020603050405020304" pitchFamily="18" charset="0"/>
            </a:endParaRPr>
          </a:p>
          <a:p>
            <a:pPr>
              <a:lnSpc>
                <a:spcPct val="200000"/>
              </a:lnSpc>
              <a:spcBef>
                <a:spcPts val="0"/>
              </a:spcBef>
            </a:pPr>
            <a:r>
              <a:rPr lang="zh-CN" altLang="en-US" sz="3600" dirty="0" smtClean="0">
                <a:latin typeface="Times New Roman" panose="02020603050405020304" pitchFamily="18" charset="0"/>
                <a:cs typeface="Times New Roman" panose="02020603050405020304" pitchFamily="18" charset="0"/>
              </a:rPr>
              <a:t>如：</a:t>
            </a:r>
            <a:r>
              <a:rPr lang="en-US" altLang="zh-CN" sz="3600" dirty="0" smtClean="0">
                <a:solidFill>
                  <a:srgbClr val="C00000"/>
                </a:solidFill>
                <a:latin typeface="Times New Roman" panose="02020603050405020304" pitchFamily="18" charset="0"/>
                <a:cs typeface="Times New Roman" panose="02020603050405020304" pitchFamily="18" charset="0"/>
              </a:rPr>
              <a:t>void </a:t>
            </a:r>
            <a:r>
              <a:rPr lang="en-US" altLang="zh-CN" sz="3600" dirty="0" err="1">
                <a:solidFill>
                  <a:srgbClr val="C00000"/>
                </a:solidFill>
                <a:latin typeface="Times New Roman" panose="02020603050405020304" pitchFamily="18" charset="0"/>
                <a:cs typeface="Times New Roman" panose="02020603050405020304" pitchFamily="18" charset="0"/>
              </a:rPr>
              <a:t>printstar</a:t>
            </a:r>
            <a:r>
              <a:rPr lang="en-US" altLang="zh-CN" sz="3600" dirty="0">
                <a:solidFill>
                  <a:srgbClr val="C00000"/>
                </a:solidFill>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78582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D971B20-F536-4B7E-90EC-04945E950411}"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FFDDF392-BE38-4C12-BF6F-08AD801A2101}" type="slidenum">
              <a:rPr lang="zh-CN" altLang="en-US"/>
              <a:pPr/>
              <a:t>4</a:t>
            </a:fld>
            <a:r>
              <a:rPr lang="en-US" altLang="zh-CN"/>
              <a:t>/23</a:t>
            </a:r>
          </a:p>
        </p:txBody>
      </p:sp>
      <p:sp>
        <p:nvSpPr>
          <p:cNvPr id="6242306"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242307"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4000" b="0" u="sng" dirty="0">
                <a:solidFill>
                  <a:srgbClr val="FF0000"/>
                </a:solidFill>
                <a:latin typeface="Times New Roman" pitchFamily="18" charset="0"/>
                <a:ea typeface="黑体" pitchFamily="49" charset="-122"/>
              </a:rPr>
              <a:t>函数与模块化程序设计</a:t>
            </a:r>
          </a:p>
          <a:p>
            <a:pPr eaLnBrk="1" hangingPunct="1">
              <a:lnSpc>
                <a:spcPct val="150000"/>
              </a:lnSpc>
              <a:buClr>
                <a:srgbClr val="0000FF"/>
              </a:buClr>
            </a:pPr>
            <a:r>
              <a:rPr lang="en-US" altLang="zh-CN" sz="4000" b="0" dirty="0">
                <a:latin typeface="Times New Roman" pitchFamily="18" charset="0"/>
                <a:ea typeface="黑体" pitchFamily="49" charset="-122"/>
              </a:rPr>
              <a:t>C</a:t>
            </a:r>
            <a:r>
              <a:rPr lang="zh-CN" altLang="en-US" sz="4000" b="0" dirty="0">
                <a:latin typeface="Times New Roman" pitchFamily="18" charset="0"/>
                <a:ea typeface="黑体" pitchFamily="49" charset="-122"/>
              </a:rPr>
              <a:t>语言函数</a:t>
            </a:r>
          </a:p>
          <a:p>
            <a:pPr eaLnBrk="1" hangingPunct="1">
              <a:lnSpc>
                <a:spcPct val="150000"/>
              </a:lnSpc>
              <a:buClr>
                <a:srgbClr val="0000FF"/>
              </a:buClr>
            </a:pPr>
            <a:r>
              <a:rPr lang="zh-CN" altLang="en-US" sz="4000" b="0" dirty="0" smtClean="0">
                <a:latin typeface="Times New Roman" pitchFamily="18" charset="0"/>
                <a:ea typeface="黑体" pitchFamily="49" charset="-122"/>
              </a:rPr>
              <a:t>与函数相关的</a:t>
            </a:r>
            <a:r>
              <a:rPr lang="en-US" altLang="zh-CN" sz="4000" b="0" dirty="0" smtClean="0">
                <a:latin typeface="Times New Roman" pitchFamily="18" charset="0"/>
                <a:ea typeface="黑体" pitchFamily="49" charset="-122"/>
              </a:rPr>
              <a:t>4</a:t>
            </a:r>
            <a:r>
              <a:rPr lang="zh-CN" altLang="en-US" sz="4000" b="0" dirty="0" smtClean="0">
                <a:latin typeface="Times New Roman" pitchFamily="18" charset="0"/>
                <a:ea typeface="黑体" pitchFamily="49" charset="-122"/>
              </a:rPr>
              <a:t>类程序元素</a:t>
            </a:r>
            <a:endParaRPr lang="en-US" altLang="zh-CN" sz="4000" b="0" dirty="0" smtClean="0">
              <a:latin typeface="Times New Roman" pitchFamily="18" charset="0"/>
              <a:ea typeface="黑体" pitchFamily="49" charset="-122"/>
            </a:endParaRPr>
          </a:p>
          <a:p>
            <a:pPr eaLnBrk="1" hangingPunct="1">
              <a:lnSpc>
                <a:spcPct val="150000"/>
              </a:lnSpc>
              <a:buClr>
                <a:srgbClr val="0000FF"/>
              </a:buClr>
            </a:pPr>
            <a:r>
              <a:rPr lang="zh-CN" altLang="en-US" sz="4000" b="0" dirty="0" smtClean="0">
                <a:latin typeface="Times New Roman" pitchFamily="18" charset="0"/>
                <a:ea typeface="黑体" pitchFamily="49" charset="-122"/>
              </a:rPr>
              <a:t>函数</a:t>
            </a:r>
            <a:r>
              <a:rPr lang="zh-CN" altLang="en-US" sz="4000" b="0" dirty="0" smtClean="0">
                <a:latin typeface="Times New Roman" pitchFamily="18" charset="0"/>
                <a:ea typeface="黑体" pitchFamily="49" charset="-122"/>
              </a:rPr>
              <a:t>调用方式</a:t>
            </a:r>
            <a:endParaRPr lang="zh-CN" altLang="en-US" sz="4000" b="0" dirty="0">
              <a:latin typeface="Times New Roman" pitchFamily="18" charset="0"/>
              <a:ea typeface="黑体" pitchFamily="49" charset="-122"/>
            </a:endParaRPr>
          </a:p>
        </p:txBody>
      </p:sp>
    </p:spTree>
    <p:extLst>
      <p:ext uri="{BB962C8B-B14F-4D97-AF65-F5344CB8AC3E}">
        <p14:creationId xmlns:p14="http://schemas.microsoft.com/office/powerpoint/2010/main" val="1477310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3C80521-D9C2-414C-B10D-22C2E158BF6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BE2179-2498-43AC-9955-002E225D3079}" type="slidenum">
              <a:rPr lang="zh-CN" altLang="en-US"/>
              <a:pPr/>
              <a:t>40</a:t>
            </a:fld>
            <a:r>
              <a:rPr lang="en-US" altLang="zh-CN"/>
              <a:t>/23</a:t>
            </a:r>
          </a:p>
        </p:txBody>
      </p:sp>
      <p:sp>
        <p:nvSpPr>
          <p:cNvPr id="640409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zh-CN" altLang="en-US" sz="2800" b="0" dirty="0" smtClean="0">
                <a:latin typeface="仿宋"/>
                <a:ea typeface="黑体" pitchFamily="49" charset="-122"/>
              </a:rPr>
              <a:t>函数的定义和调用例子：</a:t>
            </a:r>
            <a:r>
              <a:rPr lang="zh-CN" altLang="en-US" sz="2800" b="0" dirty="0" smtClean="0">
                <a:solidFill>
                  <a:srgbClr val="FF0000"/>
                </a:solidFill>
                <a:latin typeface="仿宋"/>
                <a:ea typeface="黑体" pitchFamily="49" charset="-122"/>
              </a:rPr>
              <a:t>求两个整数中的较大值</a:t>
            </a:r>
            <a:endParaRPr lang="en-US" altLang="zh-CN" sz="2800" b="0" dirty="0" smtClean="0">
              <a:solidFill>
                <a:srgbClr val="FF0000"/>
              </a:solidFill>
              <a:latin typeface="黑体" pitchFamily="49" charset="-122"/>
              <a:ea typeface="黑体" pitchFamily="49" charset="-122"/>
            </a:endParaRPr>
          </a:p>
        </p:txBody>
      </p:sp>
      <p:sp>
        <p:nvSpPr>
          <p:cNvPr id="6404099" name="Rectangle 3"/>
          <p:cNvSpPr>
            <a:spLocks noGrp="1" noChangeArrowheads="1"/>
          </p:cNvSpPr>
          <p:nvPr>
            <p:ph type="body" idx="4294967295"/>
          </p:nvPr>
        </p:nvSpPr>
        <p:spPr>
          <a:xfrm>
            <a:off x="228600" y="11430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pPr>
            <a:r>
              <a:rPr lang="zh-CN" altLang="en-US" sz="2400" dirty="0" smtClean="0">
                <a:latin typeface="Times New Roman" panose="02020603050405020304" pitchFamily="18" charset="0"/>
                <a:cs typeface="Times New Roman" panose="02020603050405020304" pitchFamily="18" charset="0"/>
                <a:sym typeface="Monotype Sorts" pitchFamily="2" charset="2"/>
              </a:rPr>
              <a:t>输入</a:t>
            </a:r>
            <a:r>
              <a:rPr lang="zh-CN" altLang="en-US" sz="2400" dirty="0">
                <a:latin typeface="Times New Roman" panose="02020603050405020304" pitchFamily="18" charset="0"/>
                <a:cs typeface="Times New Roman" panose="02020603050405020304" pitchFamily="18" charset="0"/>
                <a:sym typeface="Monotype Sorts" pitchFamily="2" charset="2"/>
              </a:rPr>
              <a:t>两个整数，输出二者中的大者。要求在主函数中输入两个整数，用一个函数</a:t>
            </a:r>
            <a:r>
              <a:rPr lang="en-US" altLang="zh-CN" sz="2400" dirty="0">
                <a:latin typeface="Times New Roman" panose="02020603050405020304" pitchFamily="18" charset="0"/>
                <a:cs typeface="Times New Roman" panose="02020603050405020304" pitchFamily="18" charset="0"/>
                <a:sym typeface="Monotype Sorts" pitchFamily="2" charset="2"/>
              </a:rPr>
              <a:t>max</a:t>
            </a:r>
            <a:r>
              <a:rPr lang="zh-CN" altLang="en-US" sz="2400" dirty="0">
                <a:latin typeface="Times New Roman" panose="02020603050405020304" pitchFamily="18" charset="0"/>
                <a:cs typeface="Times New Roman" panose="02020603050405020304" pitchFamily="18" charset="0"/>
                <a:sym typeface="Monotype Sorts" pitchFamily="2" charset="2"/>
              </a:rPr>
              <a:t>求出其中的大者，并在主函数中输出此值</a:t>
            </a:r>
            <a:r>
              <a:rPr lang="zh-CN" altLang="en-US" sz="2400" dirty="0" smtClean="0">
                <a:latin typeface="Times New Roman" panose="02020603050405020304" pitchFamily="18" charset="0"/>
                <a:cs typeface="Times New Roman" panose="02020603050405020304" pitchFamily="18" charset="0"/>
                <a:sym typeface="Monotype Sorts" pitchFamily="2" charset="2"/>
              </a:rPr>
              <a:t>。</a:t>
            </a:r>
            <a:endParaRPr lang="en-US" altLang="zh-CN" sz="2400" dirty="0" smtClean="0">
              <a:latin typeface="Times New Roman" panose="02020603050405020304" pitchFamily="18" charset="0"/>
              <a:cs typeface="Times New Roman" panose="02020603050405020304" pitchFamily="18" charset="0"/>
              <a:sym typeface="Monotype Sorts" pitchFamily="2" charset="2"/>
            </a:endParaRPr>
          </a:p>
          <a:p>
            <a:pPr>
              <a:lnSpc>
                <a:spcPct val="150000"/>
              </a:lnSpc>
            </a:pPr>
            <a:r>
              <a:rPr lang="zh-CN" altLang="en-US" sz="2400" dirty="0" smtClean="0">
                <a:latin typeface="Times New Roman" panose="02020603050405020304" pitchFamily="18" charset="0"/>
                <a:cs typeface="Times New Roman" panose="02020603050405020304" pitchFamily="18" charset="0"/>
                <a:sym typeface="Monotype Sorts" pitchFamily="2" charset="2"/>
              </a:rPr>
              <a:t>解题思路：</a:t>
            </a:r>
            <a:endParaRPr lang="en-US" altLang="zh-CN" sz="2400" dirty="0" smtClean="0">
              <a:latin typeface="Times New Roman" panose="02020603050405020304" pitchFamily="18" charset="0"/>
              <a:cs typeface="Times New Roman" panose="02020603050405020304" pitchFamily="18" charset="0"/>
              <a:sym typeface="Monotype Sorts" pitchFamily="2" charset="2"/>
            </a:endParaRPr>
          </a:p>
          <a:p>
            <a:pPr lvl="1">
              <a:lnSpc>
                <a:spcPct val="150000"/>
              </a:lnSpc>
            </a:pPr>
            <a:r>
              <a:rPr lang="zh-CN" altLang="en-US" sz="2000" b="1" dirty="0" smtClean="0">
                <a:solidFill>
                  <a:srgbClr val="FF0000"/>
                </a:solidFill>
                <a:latin typeface="Times New Roman" panose="02020603050405020304" pitchFamily="18" charset="0"/>
                <a:cs typeface="Times New Roman" panose="02020603050405020304" pitchFamily="18" charset="0"/>
                <a:sym typeface="Monotype Sorts" pitchFamily="2" charset="2"/>
              </a:rPr>
              <a:t>用</a:t>
            </a:r>
            <a:r>
              <a:rPr lang="zh-CN" altLang="en-US" sz="2000" b="1" dirty="0">
                <a:solidFill>
                  <a:srgbClr val="FF0000"/>
                </a:solidFill>
                <a:latin typeface="Times New Roman" panose="02020603050405020304" pitchFamily="18" charset="0"/>
                <a:cs typeface="Times New Roman" panose="02020603050405020304" pitchFamily="18" charset="0"/>
                <a:sym typeface="Monotype Sorts" pitchFamily="2" charset="2"/>
              </a:rPr>
              <a:t>一个</a:t>
            </a:r>
            <a:r>
              <a:rPr lang="en-US" altLang="zh-CN" sz="2000" b="1" dirty="0">
                <a:solidFill>
                  <a:srgbClr val="FF0000"/>
                </a:solidFill>
                <a:latin typeface="Times New Roman" panose="02020603050405020304" pitchFamily="18" charset="0"/>
                <a:cs typeface="Times New Roman" panose="02020603050405020304" pitchFamily="18" charset="0"/>
                <a:sym typeface="Monotype Sorts" pitchFamily="2" charset="2"/>
              </a:rPr>
              <a:t>max</a:t>
            </a:r>
            <a:r>
              <a:rPr lang="zh-CN" altLang="en-US" sz="2000" b="1" dirty="0">
                <a:solidFill>
                  <a:srgbClr val="FF0000"/>
                </a:solidFill>
                <a:latin typeface="Times New Roman" panose="02020603050405020304" pitchFamily="18" charset="0"/>
                <a:cs typeface="Times New Roman" panose="02020603050405020304" pitchFamily="18" charset="0"/>
                <a:sym typeface="Monotype Sorts" pitchFamily="2" charset="2"/>
              </a:rPr>
              <a:t>函数实现比较两个整数</a:t>
            </a:r>
            <a:r>
              <a:rPr lang="zh-CN" altLang="en-US" sz="2000" dirty="0">
                <a:latin typeface="Times New Roman" panose="02020603050405020304" pitchFamily="18" charset="0"/>
                <a:cs typeface="Times New Roman" panose="02020603050405020304" pitchFamily="18" charset="0"/>
                <a:sym typeface="Monotype Sorts" pitchFamily="2" charset="2"/>
              </a:rPr>
              <a:t>，并</a:t>
            </a:r>
            <a:r>
              <a:rPr lang="zh-CN" altLang="en-US" sz="2000" b="1" dirty="0">
                <a:solidFill>
                  <a:srgbClr val="FF0000"/>
                </a:solidFill>
                <a:latin typeface="Times New Roman" panose="02020603050405020304" pitchFamily="18" charset="0"/>
                <a:cs typeface="Times New Roman" panose="02020603050405020304" pitchFamily="18" charset="0"/>
                <a:sym typeface="Monotype Sorts" pitchFamily="2" charset="2"/>
              </a:rPr>
              <a:t>将得到的大数带回主函数</a:t>
            </a:r>
            <a:r>
              <a:rPr lang="zh-CN" altLang="en-US" sz="2000" dirty="0">
                <a:latin typeface="Times New Roman" panose="02020603050405020304" pitchFamily="18" charset="0"/>
                <a:cs typeface="Times New Roman" panose="02020603050405020304" pitchFamily="18" charset="0"/>
                <a:sym typeface="Monotype Sorts" pitchFamily="2" charset="2"/>
              </a:rPr>
              <a:t>。显然，二个整数中的大者也应该是整数，因此</a:t>
            </a:r>
            <a:r>
              <a:rPr lang="en-US" altLang="zh-CN" sz="2000" b="1" dirty="0">
                <a:solidFill>
                  <a:srgbClr val="0000FF"/>
                </a:solidFill>
                <a:latin typeface="Times New Roman" panose="02020603050405020304" pitchFamily="18" charset="0"/>
                <a:cs typeface="Times New Roman" panose="02020603050405020304" pitchFamily="18" charset="0"/>
                <a:sym typeface="Monotype Sorts" pitchFamily="2" charset="2"/>
              </a:rPr>
              <a:t>max</a:t>
            </a:r>
            <a:r>
              <a:rPr lang="zh-CN" altLang="en-US" sz="2000" b="1" dirty="0">
                <a:solidFill>
                  <a:srgbClr val="0000FF"/>
                </a:solidFill>
                <a:latin typeface="Times New Roman" panose="02020603050405020304" pitchFamily="18" charset="0"/>
                <a:cs typeface="Times New Roman" panose="02020603050405020304" pitchFamily="18" charset="0"/>
                <a:sym typeface="Monotype Sorts" pitchFamily="2" charset="2"/>
              </a:rPr>
              <a:t>函数应当是</a:t>
            </a:r>
            <a:r>
              <a:rPr lang="en-US" altLang="zh-CN" sz="2000" b="1" dirty="0" err="1">
                <a:solidFill>
                  <a:srgbClr val="0000FF"/>
                </a:solidFill>
                <a:latin typeface="Times New Roman" panose="02020603050405020304" pitchFamily="18" charset="0"/>
                <a:cs typeface="Times New Roman" panose="02020603050405020304" pitchFamily="18" charset="0"/>
                <a:sym typeface="Monotype Sorts" pitchFamily="2" charset="2"/>
              </a:rPr>
              <a:t>int</a:t>
            </a:r>
            <a:r>
              <a:rPr lang="zh-CN" altLang="en-US" sz="2000" b="1" dirty="0">
                <a:solidFill>
                  <a:srgbClr val="0000FF"/>
                </a:solidFill>
                <a:latin typeface="Times New Roman" panose="02020603050405020304" pitchFamily="18" charset="0"/>
                <a:cs typeface="Times New Roman" panose="02020603050405020304" pitchFamily="18" charset="0"/>
                <a:sym typeface="Monotype Sorts" pitchFamily="2" charset="2"/>
              </a:rPr>
              <a:t>型</a:t>
            </a:r>
            <a:r>
              <a:rPr lang="zh-CN" altLang="en-US" sz="2000" dirty="0">
                <a:latin typeface="Times New Roman" panose="02020603050405020304" pitchFamily="18" charset="0"/>
                <a:cs typeface="Times New Roman" panose="02020603050405020304" pitchFamily="18" charset="0"/>
                <a:sym typeface="Monotype Sorts" pitchFamily="2" charset="2"/>
              </a:rPr>
              <a:t>。</a:t>
            </a:r>
          </a:p>
          <a:p>
            <a:pPr lvl="1">
              <a:lnSpc>
                <a:spcPct val="150000"/>
              </a:lnSpc>
            </a:pPr>
            <a:r>
              <a:rPr lang="zh-CN" altLang="en-US" sz="2000" dirty="0">
                <a:latin typeface="Times New Roman" panose="02020603050405020304" pitchFamily="18" charset="0"/>
                <a:cs typeface="Times New Roman" panose="02020603050405020304" pitchFamily="18" charset="0"/>
                <a:sym typeface="Monotype Sorts" pitchFamily="2" charset="2"/>
              </a:rPr>
              <a:t>两个数是在主函数中输入的，在</a:t>
            </a:r>
            <a:r>
              <a:rPr lang="en-US" altLang="zh-CN" sz="2000" dirty="0">
                <a:latin typeface="Times New Roman" panose="02020603050405020304" pitchFamily="18" charset="0"/>
                <a:cs typeface="Times New Roman" panose="02020603050405020304" pitchFamily="18" charset="0"/>
                <a:sym typeface="Monotype Sorts" pitchFamily="2" charset="2"/>
              </a:rPr>
              <a:t>max</a:t>
            </a:r>
            <a:r>
              <a:rPr lang="zh-CN" altLang="en-US" sz="2000" dirty="0">
                <a:latin typeface="Times New Roman" panose="02020603050405020304" pitchFamily="18" charset="0"/>
                <a:cs typeface="Times New Roman" panose="02020603050405020304" pitchFamily="18" charset="0"/>
                <a:sym typeface="Monotype Sorts" pitchFamily="2" charset="2"/>
              </a:rPr>
              <a:t>函数中进行比较，因此</a:t>
            </a:r>
            <a:r>
              <a:rPr lang="zh-CN" altLang="en-US" sz="2000" b="1" dirty="0">
                <a:solidFill>
                  <a:srgbClr val="CC0066"/>
                </a:solidFill>
                <a:latin typeface="Times New Roman" panose="02020603050405020304" pitchFamily="18" charset="0"/>
                <a:cs typeface="Times New Roman" panose="02020603050405020304" pitchFamily="18" charset="0"/>
                <a:sym typeface="Monotype Sorts" pitchFamily="2" charset="2"/>
              </a:rPr>
              <a:t>应该定义为有参函数，在函数调用时进行数据的传递</a:t>
            </a:r>
            <a:r>
              <a:rPr lang="zh-CN" altLang="en-US" sz="2000" dirty="0" smtClean="0">
                <a:latin typeface="Times New Roman" panose="02020603050405020304" pitchFamily="18" charset="0"/>
                <a:cs typeface="Times New Roman" panose="02020603050405020304" pitchFamily="18" charset="0"/>
                <a:sym typeface="Monotype Sorts" pitchFamily="2" charset="2"/>
              </a:rPr>
              <a:t>。</a:t>
            </a:r>
            <a:endParaRPr lang="zh-CN" altLang="en-US" sz="2000" dirty="0">
              <a:latin typeface="Times New Roman" panose="02020603050405020304" pitchFamily="18" charset="0"/>
              <a:cs typeface="Times New Roman" panose="02020603050405020304" pitchFamily="18" charset="0"/>
              <a:sym typeface="Monotype Sorts" pitchFamily="2" charset="2"/>
            </a:endParaRPr>
          </a:p>
        </p:txBody>
      </p:sp>
    </p:spTree>
    <p:extLst>
      <p:ext uri="{BB962C8B-B14F-4D97-AF65-F5344CB8AC3E}">
        <p14:creationId xmlns:p14="http://schemas.microsoft.com/office/powerpoint/2010/main" val="36029524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3C80521-D9C2-414C-B10D-22C2E158BF6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BE2179-2498-43AC-9955-002E225D3079}" type="slidenum">
              <a:rPr lang="zh-CN" altLang="en-US"/>
              <a:pPr/>
              <a:t>41</a:t>
            </a:fld>
            <a:r>
              <a:rPr lang="en-US" altLang="zh-CN"/>
              <a:t>/23</a:t>
            </a:r>
          </a:p>
        </p:txBody>
      </p:sp>
      <p:sp>
        <p:nvSpPr>
          <p:cNvPr id="640409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en-US" altLang="zh-CN" b="0" dirty="0" smtClean="0">
                <a:latin typeface="Times New Roman" panose="02020603050405020304" pitchFamily="18" charset="0"/>
                <a:ea typeface="黑体" pitchFamily="49" charset="-122"/>
                <a:cs typeface="Times New Roman" panose="02020603050405020304" pitchFamily="18" charset="0"/>
              </a:rPr>
              <a:t>max</a:t>
            </a:r>
            <a:r>
              <a:rPr lang="zh-CN" altLang="en-US" b="0" dirty="0" smtClean="0">
                <a:latin typeface="Times New Roman" panose="02020603050405020304" pitchFamily="18" charset="0"/>
                <a:ea typeface="黑体" pitchFamily="49" charset="-122"/>
                <a:cs typeface="Times New Roman" panose="02020603050405020304" pitchFamily="18" charset="0"/>
              </a:rPr>
              <a:t>函数的定义</a:t>
            </a:r>
            <a:endParaRPr lang="en-US" altLang="zh-CN" b="0" dirty="0" smtClean="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6404099" name="Rectangle 3"/>
          <p:cNvSpPr>
            <a:spLocks noGrp="1" noChangeArrowheads="1"/>
          </p:cNvSpPr>
          <p:nvPr>
            <p:ph type="body" idx="4294967295"/>
          </p:nvPr>
        </p:nvSpPr>
        <p:spPr>
          <a:xfrm>
            <a:off x="228600" y="11430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pPr>
            <a:r>
              <a:rPr lang="zh-CN" altLang="en-US" sz="2000" dirty="0" smtClean="0">
                <a:latin typeface="Times New Roman" panose="02020603050405020304" pitchFamily="18" charset="0"/>
                <a:cs typeface="Times New Roman" panose="02020603050405020304" pitchFamily="18" charset="0"/>
                <a:sym typeface="Monotype Sorts" pitchFamily="2" charset="2"/>
              </a:rPr>
              <a:t>要求</a:t>
            </a:r>
            <a:r>
              <a:rPr lang="en-US" altLang="zh-CN" sz="2000" dirty="0" smtClean="0">
                <a:latin typeface="Times New Roman" panose="02020603050405020304" pitchFamily="18" charset="0"/>
                <a:cs typeface="Times New Roman" panose="02020603050405020304" pitchFamily="18" charset="0"/>
                <a:sym typeface="Monotype Sorts" pitchFamily="2" charset="2"/>
              </a:rPr>
              <a:t>max</a:t>
            </a:r>
            <a:r>
              <a:rPr lang="zh-CN" altLang="en-US" sz="2000" b="1" dirty="0" smtClean="0">
                <a:solidFill>
                  <a:srgbClr val="FF0000"/>
                </a:solidFill>
                <a:latin typeface="Times New Roman" panose="02020603050405020304" pitchFamily="18" charset="0"/>
                <a:cs typeface="Times New Roman" panose="02020603050405020304" pitchFamily="18" charset="0"/>
                <a:sym typeface="Monotype Sorts" pitchFamily="2" charset="2"/>
              </a:rPr>
              <a:t>实现</a:t>
            </a:r>
            <a:r>
              <a:rPr lang="zh-CN" altLang="en-US" sz="2000" b="1" dirty="0">
                <a:solidFill>
                  <a:srgbClr val="FF0000"/>
                </a:solidFill>
                <a:latin typeface="Times New Roman" panose="02020603050405020304" pitchFamily="18" charset="0"/>
                <a:cs typeface="Times New Roman" panose="02020603050405020304" pitchFamily="18" charset="0"/>
                <a:sym typeface="Monotype Sorts" pitchFamily="2" charset="2"/>
              </a:rPr>
              <a:t>比较两个整数</a:t>
            </a:r>
            <a:r>
              <a:rPr lang="zh-CN" altLang="en-US" sz="2000" dirty="0">
                <a:latin typeface="Times New Roman" panose="02020603050405020304" pitchFamily="18" charset="0"/>
                <a:cs typeface="Times New Roman" panose="02020603050405020304" pitchFamily="18" charset="0"/>
                <a:sym typeface="Monotype Sorts" pitchFamily="2" charset="2"/>
              </a:rPr>
              <a:t>，并</a:t>
            </a:r>
            <a:r>
              <a:rPr lang="zh-CN" altLang="en-US" sz="2000" b="1" dirty="0">
                <a:solidFill>
                  <a:srgbClr val="FF0000"/>
                </a:solidFill>
                <a:latin typeface="Times New Roman" panose="02020603050405020304" pitchFamily="18" charset="0"/>
                <a:cs typeface="Times New Roman" panose="02020603050405020304" pitchFamily="18" charset="0"/>
                <a:sym typeface="Monotype Sorts" pitchFamily="2" charset="2"/>
              </a:rPr>
              <a:t>将得到的大数带回主函数</a:t>
            </a:r>
            <a:r>
              <a:rPr lang="zh-CN" altLang="en-US" sz="2000" dirty="0">
                <a:latin typeface="Times New Roman" panose="02020603050405020304" pitchFamily="18" charset="0"/>
                <a:cs typeface="Times New Roman" panose="02020603050405020304" pitchFamily="18" charset="0"/>
                <a:sym typeface="Monotype Sorts" pitchFamily="2" charset="2"/>
              </a:rPr>
              <a:t>。显然，二个整数中的大者也应该是整数，因此</a:t>
            </a:r>
            <a:r>
              <a:rPr lang="en-US" altLang="zh-CN" sz="2000" b="1" dirty="0">
                <a:solidFill>
                  <a:srgbClr val="0000FF"/>
                </a:solidFill>
                <a:latin typeface="Times New Roman" panose="02020603050405020304" pitchFamily="18" charset="0"/>
                <a:cs typeface="Times New Roman" panose="02020603050405020304" pitchFamily="18" charset="0"/>
                <a:sym typeface="Monotype Sorts" pitchFamily="2" charset="2"/>
              </a:rPr>
              <a:t>max</a:t>
            </a:r>
            <a:r>
              <a:rPr lang="zh-CN" altLang="en-US" sz="2000" b="1" dirty="0">
                <a:solidFill>
                  <a:srgbClr val="0000FF"/>
                </a:solidFill>
                <a:latin typeface="Times New Roman" panose="02020603050405020304" pitchFamily="18" charset="0"/>
                <a:cs typeface="Times New Roman" panose="02020603050405020304" pitchFamily="18" charset="0"/>
                <a:sym typeface="Monotype Sorts" pitchFamily="2" charset="2"/>
              </a:rPr>
              <a:t>函数应当是</a:t>
            </a:r>
            <a:r>
              <a:rPr lang="en-US" altLang="zh-CN" sz="2000" b="1" dirty="0" err="1">
                <a:solidFill>
                  <a:srgbClr val="0000FF"/>
                </a:solidFill>
                <a:latin typeface="Times New Roman" panose="02020603050405020304" pitchFamily="18" charset="0"/>
                <a:cs typeface="Times New Roman" panose="02020603050405020304" pitchFamily="18" charset="0"/>
                <a:sym typeface="Monotype Sorts" pitchFamily="2" charset="2"/>
              </a:rPr>
              <a:t>int</a:t>
            </a:r>
            <a:r>
              <a:rPr lang="zh-CN" altLang="en-US" sz="2000" b="1" dirty="0">
                <a:solidFill>
                  <a:srgbClr val="0000FF"/>
                </a:solidFill>
                <a:latin typeface="Times New Roman" panose="02020603050405020304" pitchFamily="18" charset="0"/>
                <a:cs typeface="Times New Roman" panose="02020603050405020304" pitchFamily="18" charset="0"/>
                <a:sym typeface="Monotype Sorts" pitchFamily="2" charset="2"/>
              </a:rPr>
              <a:t>型</a:t>
            </a:r>
            <a:r>
              <a:rPr lang="zh-CN" altLang="en-US" sz="2000" dirty="0">
                <a:latin typeface="Times New Roman" panose="02020603050405020304" pitchFamily="18" charset="0"/>
                <a:cs typeface="Times New Roman" panose="02020603050405020304" pitchFamily="18" charset="0"/>
                <a:sym typeface="Monotype Sorts" pitchFamily="2" charset="2"/>
              </a:rPr>
              <a:t>。</a:t>
            </a:r>
          </a:p>
          <a:p>
            <a:pPr>
              <a:lnSpc>
                <a:spcPct val="150000"/>
              </a:lnSpc>
            </a:pPr>
            <a:r>
              <a:rPr lang="zh-CN" altLang="en-US" sz="2000" dirty="0">
                <a:latin typeface="Times New Roman" panose="02020603050405020304" pitchFamily="18" charset="0"/>
                <a:cs typeface="Times New Roman" panose="02020603050405020304" pitchFamily="18" charset="0"/>
                <a:sym typeface="Monotype Sorts" pitchFamily="2" charset="2"/>
              </a:rPr>
              <a:t>两个数是在主函数中输入的，在</a:t>
            </a:r>
            <a:r>
              <a:rPr lang="en-US" altLang="zh-CN" sz="2000" dirty="0">
                <a:latin typeface="Times New Roman" panose="02020603050405020304" pitchFamily="18" charset="0"/>
                <a:cs typeface="Times New Roman" panose="02020603050405020304" pitchFamily="18" charset="0"/>
                <a:sym typeface="Monotype Sorts" pitchFamily="2" charset="2"/>
              </a:rPr>
              <a:t>max</a:t>
            </a:r>
            <a:r>
              <a:rPr lang="zh-CN" altLang="en-US" sz="2000" dirty="0">
                <a:latin typeface="Times New Roman" panose="02020603050405020304" pitchFamily="18" charset="0"/>
                <a:cs typeface="Times New Roman" panose="02020603050405020304" pitchFamily="18" charset="0"/>
                <a:sym typeface="Monotype Sorts" pitchFamily="2" charset="2"/>
              </a:rPr>
              <a:t>函数中进行比较，因此</a:t>
            </a:r>
            <a:r>
              <a:rPr lang="zh-CN" altLang="en-US" sz="2000" b="1" dirty="0">
                <a:solidFill>
                  <a:srgbClr val="CC0066"/>
                </a:solidFill>
                <a:latin typeface="Times New Roman" panose="02020603050405020304" pitchFamily="18" charset="0"/>
                <a:cs typeface="Times New Roman" panose="02020603050405020304" pitchFamily="18" charset="0"/>
                <a:sym typeface="Monotype Sorts" pitchFamily="2" charset="2"/>
              </a:rPr>
              <a:t>应该定义为有参函数，在函数调用时进行数据的传递</a:t>
            </a:r>
            <a:r>
              <a:rPr lang="zh-CN" altLang="en-US" sz="2000" dirty="0" smtClean="0">
                <a:latin typeface="Times New Roman" panose="02020603050405020304" pitchFamily="18" charset="0"/>
                <a:cs typeface="Times New Roman" panose="02020603050405020304" pitchFamily="18" charset="0"/>
                <a:sym typeface="Monotype Sorts" pitchFamily="2" charset="2"/>
              </a:rPr>
              <a:t>。</a:t>
            </a:r>
            <a:endParaRPr lang="zh-CN" altLang="en-US" sz="2000" dirty="0">
              <a:latin typeface="Times New Roman" panose="02020603050405020304" pitchFamily="18" charset="0"/>
              <a:cs typeface="Times New Roman" panose="02020603050405020304" pitchFamily="18" charset="0"/>
              <a:sym typeface="Monotype Sorts" pitchFamily="2" charset="2"/>
            </a:endParaRPr>
          </a:p>
        </p:txBody>
      </p:sp>
      <p:sp>
        <p:nvSpPr>
          <p:cNvPr id="7" name="Rectangle 7"/>
          <p:cNvSpPr txBox="1">
            <a:spLocks noChangeArrowheads="1"/>
          </p:cNvSpPr>
          <p:nvPr/>
        </p:nvSpPr>
        <p:spPr bwMode="auto">
          <a:xfrm>
            <a:off x="2462213" y="4038600"/>
            <a:ext cx="3938587" cy="2769989"/>
          </a:xfrm>
          <a:prstGeom prst="rect">
            <a:avLst/>
          </a:prstGeom>
          <a:solidFill>
            <a:srgbClr val="FFFF00"/>
          </a:solidFill>
          <a:ln>
            <a:noFill/>
          </a:ln>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ts val="3000"/>
              </a:lnSpc>
              <a:buFont typeface="Wingdings" pitchFamily="2" charset="2"/>
              <a:buNone/>
            </a:pPr>
            <a:r>
              <a:rPr lang="en-US" altLang="zh-CN" sz="2400" kern="0" dirty="0" err="1" smtClean="0">
                <a:latin typeface="Times New Roman" panose="02020603050405020304" pitchFamily="18" charset="0"/>
                <a:cs typeface="Times New Roman" panose="02020603050405020304" pitchFamily="18" charset="0"/>
              </a:rPr>
              <a:t>int</a:t>
            </a:r>
            <a:r>
              <a:rPr lang="en-US" altLang="zh-CN" sz="2400" kern="0" dirty="0" smtClean="0">
                <a:latin typeface="Times New Roman" panose="02020603050405020304" pitchFamily="18" charset="0"/>
                <a:cs typeface="Times New Roman" panose="02020603050405020304" pitchFamily="18" charset="0"/>
              </a:rPr>
              <a:t> max(</a:t>
            </a:r>
            <a:r>
              <a:rPr lang="en-US" altLang="zh-CN" sz="2400" kern="0" dirty="0" err="1" smtClean="0">
                <a:latin typeface="Times New Roman" panose="02020603050405020304" pitchFamily="18" charset="0"/>
                <a:cs typeface="Times New Roman" panose="02020603050405020304" pitchFamily="18" charset="0"/>
              </a:rPr>
              <a:t>int</a:t>
            </a:r>
            <a:r>
              <a:rPr lang="en-US" altLang="zh-CN" sz="2400" kern="0" dirty="0" smtClean="0">
                <a:latin typeface="Times New Roman" panose="02020603050405020304" pitchFamily="18" charset="0"/>
                <a:cs typeface="Times New Roman" panose="02020603050405020304" pitchFamily="18" charset="0"/>
              </a:rPr>
              <a:t> </a:t>
            </a:r>
            <a:r>
              <a:rPr lang="en-US" altLang="zh-CN" sz="2400" kern="0" dirty="0" err="1" smtClean="0">
                <a:latin typeface="Times New Roman" panose="02020603050405020304" pitchFamily="18" charset="0"/>
                <a:cs typeface="Times New Roman" panose="02020603050405020304" pitchFamily="18" charset="0"/>
              </a:rPr>
              <a:t>x,int</a:t>
            </a:r>
            <a:r>
              <a:rPr lang="en-US" altLang="zh-CN" sz="2400" kern="0" dirty="0" smtClean="0">
                <a:latin typeface="Times New Roman" panose="02020603050405020304" pitchFamily="18" charset="0"/>
                <a:cs typeface="Times New Roman" panose="02020603050405020304" pitchFamily="18" charset="0"/>
              </a:rPr>
              <a:t> y) </a:t>
            </a:r>
            <a:endParaRPr lang="zh-CN" altLang="zh-CN" sz="2400" kern="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kern="0" dirty="0" smtClean="0">
                <a:latin typeface="Times New Roman" panose="02020603050405020304" pitchFamily="18" charset="0"/>
                <a:cs typeface="Times New Roman" panose="02020603050405020304" pitchFamily="18" charset="0"/>
              </a:rPr>
              <a:t>{  		</a:t>
            </a:r>
            <a:r>
              <a:rPr lang="en-US" altLang="zh-CN" sz="2400" kern="0" dirty="0" err="1" smtClean="0">
                <a:latin typeface="Times New Roman" panose="02020603050405020304" pitchFamily="18" charset="0"/>
                <a:cs typeface="Times New Roman" panose="02020603050405020304" pitchFamily="18" charset="0"/>
              </a:rPr>
              <a:t>int</a:t>
            </a:r>
            <a:r>
              <a:rPr lang="en-US" altLang="zh-CN" sz="2400" kern="0" dirty="0" smtClean="0">
                <a:latin typeface="Times New Roman" panose="02020603050405020304" pitchFamily="18" charset="0"/>
                <a:cs typeface="Times New Roman" panose="02020603050405020304" pitchFamily="18" charset="0"/>
              </a:rPr>
              <a:t> z;  </a:t>
            </a:r>
            <a:endParaRPr lang="zh-CN" altLang="zh-CN" sz="2400" kern="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kern="0" dirty="0" smtClean="0">
                <a:latin typeface="Times New Roman" panose="02020603050405020304" pitchFamily="18" charset="0"/>
                <a:cs typeface="Times New Roman" panose="02020603050405020304" pitchFamily="18" charset="0"/>
              </a:rPr>
              <a:t>    		if (x&gt;y) z=x;</a:t>
            </a:r>
            <a:endParaRPr lang="zh-CN" altLang="zh-CN" sz="2400" kern="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kern="0" dirty="0" smtClean="0">
                <a:latin typeface="Times New Roman" panose="02020603050405020304" pitchFamily="18" charset="0"/>
                <a:cs typeface="Times New Roman" panose="02020603050405020304" pitchFamily="18" charset="0"/>
              </a:rPr>
              <a:t>    		else z=y;</a:t>
            </a:r>
            <a:endParaRPr lang="zh-CN" altLang="zh-CN" sz="2400" kern="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kern="0" dirty="0" smtClean="0">
                <a:latin typeface="Times New Roman" panose="02020603050405020304" pitchFamily="18" charset="0"/>
                <a:cs typeface="Times New Roman" panose="02020603050405020304" pitchFamily="18" charset="0"/>
              </a:rPr>
              <a:t>    		return(z);</a:t>
            </a:r>
            <a:endParaRPr lang="zh-CN" altLang="zh-CN" sz="2400" kern="0" dirty="0" smtClean="0">
              <a:latin typeface="Times New Roman" panose="02020603050405020304" pitchFamily="18" charset="0"/>
              <a:cs typeface="Times New Roman" panose="02020603050405020304" pitchFamily="18" charset="0"/>
            </a:endParaRPr>
          </a:p>
          <a:p>
            <a:pPr>
              <a:lnSpc>
                <a:spcPts val="3000"/>
              </a:lnSpc>
              <a:buFont typeface="Wingdings" pitchFamily="2" charset="2"/>
              <a:buNone/>
            </a:pPr>
            <a:r>
              <a:rPr lang="en-US" altLang="zh-CN" sz="2400" kern="0" dirty="0" smtClean="0">
                <a:latin typeface="Times New Roman" panose="02020603050405020304" pitchFamily="18" charset="0"/>
                <a:cs typeface="Times New Roman" panose="02020603050405020304" pitchFamily="18" charset="0"/>
              </a:rPr>
              <a:t>} </a:t>
            </a:r>
            <a:endParaRPr lang="zh-CN" altLang="zh-CN" sz="2400" kern="0" dirty="0" smtClean="0">
              <a:latin typeface="Times New Roman" panose="02020603050405020304" pitchFamily="18" charset="0"/>
              <a:cs typeface="Times New Roman" panose="02020603050405020304" pitchFamily="18" charset="0"/>
            </a:endParaRPr>
          </a:p>
        </p:txBody>
      </p:sp>
      <p:sp>
        <p:nvSpPr>
          <p:cNvPr id="8" name="圆角矩形标注 7"/>
          <p:cNvSpPr>
            <a:spLocks noChangeArrowheads="1"/>
          </p:cNvSpPr>
          <p:nvPr/>
        </p:nvSpPr>
        <p:spPr bwMode="auto">
          <a:xfrm>
            <a:off x="5298245" y="3197352"/>
            <a:ext cx="3338513" cy="714375"/>
          </a:xfrm>
          <a:prstGeom prst="wedgeRoundRectCallout">
            <a:avLst>
              <a:gd name="adj1" fmla="val -76362"/>
              <a:gd name="adj2" fmla="val 75411"/>
              <a:gd name="adj3" fmla="val 16667"/>
            </a:avLst>
          </a:prstGeom>
          <a:solidFill>
            <a:srgbClr val="E1FFE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FF0000"/>
                </a:solidFill>
                <a:latin typeface="楷体" panose="02010609060101010101" pitchFamily="49" charset="-122"/>
                <a:ea typeface="楷体" panose="02010609060101010101" pitchFamily="49" charset="-122"/>
              </a:rPr>
              <a:t>参数的个数和类型</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9" name="圆角矩形标注 8"/>
          <p:cNvSpPr>
            <a:spLocks noChangeArrowheads="1"/>
          </p:cNvSpPr>
          <p:nvPr/>
        </p:nvSpPr>
        <p:spPr bwMode="auto">
          <a:xfrm>
            <a:off x="184052" y="3695700"/>
            <a:ext cx="1857375" cy="714375"/>
          </a:xfrm>
          <a:prstGeom prst="wedgeRoundRectCallout">
            <a:avLst>
              <a:gd name="adj1" fmla="val 77155"/>
              <a:gd name="adj2" fmla="val 28501"/>
              <a:gd name="adj3" fmla="val 16667"/>
            </a:avLst>
          </a:prstGeom>
          <a:solidFill>
            <a:srgbClr val="E1FFE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latin typeface="楷体" panose="02010609060101010101" pitchFamily="49" charset="-122"/>
                <a:ea typeface="楷体" panose="02010609060101010101" pitchFamily="49" charset="-122"/>
              </a:rPr>
              <a:t>函数类型</a:t>
            </a:r>
          </a:p>
        </p:txBody>
      </p:sp>
      <p:sp>
        <p:nvSpPr>
          <p:cNvPr id="11" name="圆角矩形标注 10"/>
          <p:cNvSpPr>
            <a:spLocks noChangeArrowheads="1"/>
          </p:cNvSpPr>
          <p:nvPr/>
        </p:nvSpPr>
        <p:spPr bwMode="auto">
          <a:xfrm>
            <a:off x="6348413" y="4499229"/>
            <a:ext cx="2286000" cy="1143000"/>
          </a:xfrm>
          <a:prstGeom prst="wedgeRoundRectCallout">
            <a:avLst>
              <a:gd name="adj1" fmla="val -148195"/>
              <a:gd name="adj2" fmla="val -28983"/>
              <a:gd name="adj3" fmla="val 16667"/>
            </a:avLst>
          </a:prstGeom>
          <a:solidFill>
            <a:srgbClr val="E1FFE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latin typeface="楷体" panose="02010609060101010101" pitchFamily="49" charset="-122"/>
                <a:ea typeface="楷体" panose="02010609060101010101" pitchFamily="49" charset="-122"/>
              </a:rPr>
              <a:t>定义函数内使用的变量</a:t>
            </a:r>
          </a:p>
        </p:txBody>
      </p:sp>
    </p:spTree>
    <p:extLst>
      <p:ext uri="{BB962C8B-B14F-4D97-AF65-F5344CB8AC3E}">
        <p14:creationId xmlns:p14="http://schemas.microsoft.com/office/powerpoint/2010/main" val="11785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3C80521-D9C2-414C-B10D-22C2E158BF68}"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BE2179-2498-43AC-9955-002E225D3079}" type="slidenum">
              <a:rPr lang="zh-CN" altLang="en-US"/>
              <a:pPr/>
              <a:t>42</a:t>
            </a:fld>
            <a:r>
              <a:rPr lang="en-US" altLang="zh-CN"/>
              <a:t>/23</a:t>
            </a:r>
          </a:p>
        </p:txBody>
      </p:sp>
      <p:sp>
        <p:nvSpPr>
          <p:cNvPr id="640409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en-US" altLang="zh-CN" b="0" dirty="0" smtClean="0">
                <a:latin typeface="Times New Roman" panose="02020603050405020304" pitchFamily="18" charset="0"/>
                <a:ea typeface="黑体" pitchFamily="49" charset="-122"/>
                <a:cs typeface="Times New Roman" panose="02020603050405020304" pitchFamily="18" charset="0"/>
              </a:rPr>
              <a:t>main</a:t>
            </a:r>
            <a:r>
              <a:rPr lang="zh-CN" altLang="en-US" b="0" dirty="0" smtClean="0">
                <a:latin typeface="Times New Roman" panose="02020603050405020304" pitchFamily="18" charset="0"/>
                <a:ea typeface="黑体" pitchFamily="49" charset="-122"/>
                <a:cs typeface="Times New Roman" panose="02020603050405020304" pitchFamily="18" charset="0"/>
              </a:rPr>
              <a:t>对</a:t>
            </a:r>
            <a:r>
              <a:rPr lang="en-US" altLang="zh-CN" b="0" dirty="0" smtClean="0">
                <a:latin typeface="Times New Roman" panose="02020603050405020304" pitchFamily="18" charset="0"/>
                <a:ea typeface="黑体" pitchFamily="49" charset="-122"/>
                <a:cs typeface="Times New Roman" panose="02020603050405020304" pitchFamily="18" charset="0"/>
              </a:rPr>
              <a:t>max</a:t>
            </a:r>
            <a:r>
              <a:rPr lang="zh-CN" altLang="en-US" b="0" dirty="0" smtClean="0">
                <a:latin typeface="Times New Roman" panose="02020603050405020304" pitchFamily="18" charset="0"/>
                <a:ea typeface="黑体" pitchFamily="49" charset="-122"/>
                <a:cs typeface="Times New Roman" panose="02020603050405020304" pitchFamily="18" charset="0"/>
              </a:rPr>
              <a:t>函数的调用</a:t>
            </a:r>
            <a:endParaRPr lang="en-US" altLang="zh-CN" b="0" dirty="0" smtClean="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6404099" name="Rectangle 3"/>
          <p:cNvSpPr>
            <a:spLocks noGrp="1" noChangeArrowheads="1"/>
          </p:cNvSpPr>
          <p:nvPr>
            <p:ph type="body" idx="4294967295"/>
          </p:nvPr>
        </p:nvSpPr>
        <p:spPr>
          <a:xfrm>
            <a:off x="228600" y="1143000"/>
            <a:ext cx="26670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pPr>
            <a:r>
              <a:rPr lang="zh-CN" altLang="en-US" sz="2000" dirty="0">
                <a:latin typeface="Times New Roman" panose="02020603050405020304" pitchFamily="18" charset="0"/>
                <a:cs typeface="Times New Roman" panose="02020603050405020304" pitchFamily="18" charset="0"/>
                <a:sym typeface="Monotype Sorts" pitchFamily="2" charset="2"/>
              </a:rPr>
              <a:t>要求在</a:t>
            </a:r>
            <a:r>
              <a:rPr lang="zh-CN" altLang="en-US" sz="2000" dirty="0">
                <a:solidFill>
                  <a:srgbClr val="CC0066"/>
                </a:solidFill>
                <a:latin typeface="Times New Roman" panose="02020603050405020304" pitchFamily="18" charset="0"/>
                <a:cs typeface="Times New Roman" panose="02020603050405020304" pitchFamily="18" charset="0"/>
                <a:sym typeface="Monotype Sorts" pitchFamily="2" charset="2"/>
              </a:rPr>
              <a:t>主函数中输入两个整数</a:t>
            </a:r>
            <a:r>
              <a:rPr lang="zh-CN" altLang="en-US" sz="2000" dirty="0">
                <a:latin typeface="Times New Roman" panose="02020603050405020304" pitchFamily="18" charset="0"/>
                <a:cs typeface="Times New Roman" panose="02020603050405020304" pitchFamily="18" charset="0"/>
                <a:sym typeface="Monotype Sorts" pitchFamily="2" charset="2"/>
              </a:rPr>
              <a:t>，用一个函数</a:t>
            </a:r>
            <a:r>
              <a:rPr lang="en-US" altLang="zh-CN" sz="2000" dirty="0">
                <a:latin typeface="Times New Roman" panose="02020603050405020304" pitchFamily="18" charset="0"/>
                <a:cs typeface="Times New Roman" panose="02020603050405020304" pitchFamily="18" charset="0"/>
                <a:sym typeface="Monotype Sorts" pitchFamily="2" charset="2"/>
              </a:rPr>
              <a:t>max</a:t>
            </a:r>
            <a:r>
              <a:rPr lang="zh-CN" altLang="en-US" sz="2000" dirty="0">
                <a:latin typeface="Times New Roman" panose="02020603050405020304" pitchFamily="18" charset="0"/>
                <a:cs typeface="Times New Roman" panose="02020603050405020304" pitchFamily="18" charset="0"/>
                <a:sym typeface="Monotype Sorts" pitchFamily="2" charset="2"/>
              </a:rPr>
              <a:t>求出其中的大者，并在</a:t>
            </a:r>
            <a:r>
              <a:rPr lang="zh-CN" altLang="en-US" sz="2000" dirty="0">
                <a:solidFill>
                  <a:srgbClr val="CC0066"/>
                </a:solidFill>
                <a:latin typeface="Times New Roman" panose="02020603050405020304" pitchFamily="18" charset="0"/>
                <a:cs typeface="Times New Roman" panose="02020603050405020304" pitchFamily="18" charset="0"/>
                <a:sym typeface="Monotype Sorts" pitchFamily="2" charset="2"/>
              </a:rPr>
              <a:t>主函数中输出此值</a:t>
            </a:r>
            <a:r>
              <a:rPr lang="zh-CN" altLang="en-US" sz="2000" dirty="0" smtClean="0">
                <a:latin typeface="Times New Roman" panose="02020603050405020304" pitchFamily="18" charset="0"/>
                <a:cs typeface="Times New Roman" panose="02020603050405020304" pitchFamily="18" charset="0"/>
                <a:sym typeface="Monotype Sorts" pitchFamily="2" charset="2"/>
              </a:rPr>
              <a:t>。</a:t>
            </a:r>
            <a:endParaRPr lang="zh-CN" altLang="en-US" sz="2000" dirty="0">
              <a:latin typeface="Times New Roman" panose="02020603050405020304" pitchFamily="18" charset="0"/>
              <a:cs typeface="Times New Roman" panose="02020603050405020304" pitchFamily="18" charset="0"/>
              <a:sym typeface="Monotype Sorts" pitchFamily="2" charset="2"/>
            </a:endParaRPr>
          </a:p>
        </p:txBody>
      </p:sp>
      <p:sp>
        <p:nvSpPr>
          <p:cNvPr id="7" name="Rectangle 7"/>
          <p:cNvSpPr txBox="1">
            <a:spLocks noChangeArrowheads="1"/>
          </p:cNvSpPr>
          <p:nvPr/>
        </p:nvSpPr>
        <p:spPr bwMode="auto">
          <a:xfrm>
            <a:off x="3200400" y="1199376"/>
            <a:ext cx="4700587" cy="5570756"/>
          </a:xfrm>
          <a:prstGeom prst="rect">
            <a:avLst/>
          </a:prstGeom>
          <a:solidFill>
            <a:srgbClr val="FFFF00"/>
          </a:solidFill>
          <a:ln>
            <a:noFill/>
          </a:ln>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00000"/>
              </a:lnSpc>
              <a:buNone/>
            </a:pPr>
            <a:r>
              <a:rPr lang="en-US" altLang="zh-CN" sz="2000" kern="0" dirty="0">
                <a:latin typeface="Times New Roman" panose="02020603050405020304" pitchFamily="18" charset="0"/>
                <a:cs typeface="Times New Roman" panose="02020603050405020304" pitchFamily="18" charset="0"/>
              </a:rPr>
              <a:t>#include &lt;</a:t>
            </a:r>
            <a:r>
              <a:rPr lang="en-US" altLang="zh-CN" sz="2000" kern="0" dirty="0" err="1">
                <a:latin typeface="Times New Roman" panose="02020603050405020304" pitchFamily="18" charset="0"/>
                <a:cs typeface="Times New Roman" panose="02020603050405020304" pitchFamily="18" charset="0"/>
              </a:rPr>
              <a:t>stdio.h</a:t>
            </a:r>
            <a:r>
              <a:rPr lang="en-US" altLang="zh-CN" sz="2000" kern="0" dirty="0">
                <a:latin typeface="Times New Roman" panose="02020603050405020304" pitchFamily="18" charset="0"/>
                <a:cs typeface="Times New Roman" panose="02020603050405020304" pitchFamily="18" charset="0"/>
              </a:rPr>
              <a:t>&gt;</a:t>
            </a:r>
          </a:p>
          <a:p>
            <a:pPr>
              <a:lnSpc>
                <a:spcPct val="100000"/>
              </a:lnSpc>
              <a:buNone/>
            </a:pPr>
            <a:r>
              <a:rPr lang="en-US" altLang="zh-CN" sz="2000" kern="0" dirty="0">
                <a:latin typeface="Times New Roman" panose="02020603050405020304" pitchFamily="18" charset="0"/>
                <a:cs typeface="Times New Roman" panose="02020603050405020304" pitchFamily="18" charset="0"/>
              </a:rPr>
              <a:t>void main()</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r>
              <a:rPr lang="en-US" altLang="zh-CN" sz="2000" kern="0" dirty="0" smtClean="0">
                <a:latin typeface="Times New Roman" panose="02020603050405020304" pitchFamily="18" charset="0"/>
                <a:cs typeface="Times New Roman" panose="02020603050405020304" pitchFamily="18" charset="0"/>
              </a:rPr>
              <a:t>	</a:t>
            </a:r>
            <a:r>
              <a:rPr lang="en-US" altLang="zh-CN" sz="2000" kern="0" dirty="0" err="1" smtClean="0">
                <a:latin typeface="Times New Roman" panose="02020603050405020304" pitchFamily="18" charset="0"/>
                <a:cs typeface="Times New Roman" panose="02020603050405020304" pitchFamily="18" charset="0"/>
              </a:rPr>
              <a:t>int</a:t>
            </a:r>
            <a:r>
              <a:rPr lang="en-US" altLang="zh-CN" sz="2000" kern="0" dirty="0" smtClean="0">
                <a:latin typeface="Times New Roman" panose="02020603050405020304" pitchFamily="18" charset="0"/>
                <a:cs typeface="Times New Roman" panose="02020603050405020304" pitchFamily="18" charset="0"/>
              </a:rPr>
              <a:t> </a:t>
            </a:r>
            <a:r>
              <a:rPr lang="en-US" altLang="zh-CN" sz="2000" kern="0" dirty="0">
                <a:latin typeface="Times New Roman" panose="02020603050405020304" pitchFamily="18" charset="0"/>
                <a:cs typeface="Times New Roman" panose="02020603050405020304" pitchFamily="18" charset="0"/>
              </a:rPr>
              <a:t>max(</a:t>
            </a:r>
            <a:r>
              <a:rPr lang="en-US" altLang="zh-CN" sz="2000" kern="0" dirty="0" err="1">
                <a:latin typeface="Times New Roman" panose="02020603050405020304" pitchFamily="18" charset="0"/>
                <a:cs typeface="Times New Roman" panose="02020603050405020304" pitchFamily="18" charset="0"/>
              </a:rPr>
              <a:t>int</a:t>
            </a:r>
            <a:r>
              <a:rPr lang="en-US" altLang="zh-CN" sz="2000" kern="0" dirty="0">
                <a:latin typeface="Times New Roman" panose="02020603050405020304" pitchFamily="18" charset="0"/>
                <a:cs typeface="Times New Roman" panose="02020603050405020304" pitchFamily="18" charset="0"/>
              </a:rPr>
              <a:t> </a:t>
            </a:r>
            <a:r>
              <a:rPr lang="en-US" altLang="zh-CN" sz="2000" kern="0" dirty="0" err="1">
                <a:latin typeface="Times New Roman" panose="02020603050405020304" pitchFamily="18" charset="0"/>
                <a:cs typeface="Times New Roman" panose="02020603050405020304" pitchFamily="18" charset="0"/>
              </a:rPr>
              <a:t>x,int</a:t>
            </a:r>
            <a:r>
              <a:rPr lang="en-US" altLang="zh-CN" sz="2000" kern="0" dirty="0">
                <a:latin typeface="Times New Roman" panose="02020603050405020304" pitchFamily="18" charset="0"/>
                <a:cs typeface="Times New Roman" panose="02020603050405020304" pitchFamily="18" charset="0"/>
              </a:rPr>
              <a:t> y); </a:t>
            </a:r>
            <a:endParaRPr lang="en-US" altLang="zh-CN" sz="2000" kern="0" dirty="0" smtClean="0">
              <a:latin typeface="Times New Roman" panose="02020603050405020304" pitchFamily="18" charset="0"/>
              <a:cs typeface="Times New Roman" panose="02020603050405020304" pitchFamily="18" charset="0"/>
            </a:endParaRP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r>
              <a:rPr lang="en-US" altLang="zh-CN" sz="2000" kern="0" dirty="0" err="1" smtClean="0">
                <a:latin typeface="Times New Roman" panose="02020603050405020304" pitchFamily="18" charset="0"/>
                <a:cs typeface="Times New Roman" panose="02020603050405020304" pitchFamily="18" charset="0"/>
              </a:rPr>
              <a:t>int</a:t>
            </a:r>
            <a:r>
              <a:rPr lang="en-US" altLang="zh-CN" sz="2000" kern="0" dirty="0" smtClean="0">
                <a:latin typeface="Times New Roman" panose="02020603050405020304" pitchFamily="18" charset="0"/>
                <a:cs typeface="Times New Roman" panose="02020603050405020304" pitchFamily="18" charset="0"/>
              </a:rPr>
              <a:t> </a:t>
            </a:r>
            <a:r>
              <a:rPr lang="en-US" altLang="zh-CN" sz="2000" kern="0" dirty="0" err="1">
                <a:latin typeface="Times New Roman" panose="02020603050405020304" pitchFamily="18" charset="0"/>
                <a:cs typeface="Times New Roman" panose="02020603050405020304" pitchFamily="18" charset="0"/>
              </a:rPr>
              <a:t>a,b,c</a:t>
            </a:r>
            <a:r>
              <a:rPr lang="en-US" altLang="zh-CN" sz="2000" kern="0" dirty="0">
                <a:latin typeface="Times New Roman" panose="02020603050405020304" pitchFamily="18" charset="0"/>
                <a:cs typeface="Times New Roman" panose="02020603050405020304" pitchFamily="18" charset="0"/>
              </a:rPr>
              <a:t>;   </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r>
              <a:rPr lang="en-US" altLang="zh-CN" sz="2000" kern="0" dirty="0" smtClean="0">
                <a:latin typeface="Times New Roman" panose="02020603050405020304" pitchFamily="18" charset="0"/>
                <a:cs typeface="Times New Roman" panose="02020603050405020304" pitchFamily="18" charset="0"/>
              </a:rPr>
              <a:t>	</a:t>
            </a:r>
            <a:r>
              <a:rPr lang="en-US" altLang="zh-CN" sz="2000" kern="0" dirty="0" err="1" smtClean="0">
                <a:latin typeface="Times New Roman" panose="02020603050405020304" pitchFamily="18" charset="0"/>
                <a:cs typeface="Times New Roman" panose="02020603050405020304" pitchFamily="18" charset="0"/>
              </a:rPr>
              <a:t>printf</a:t>
            </a:r>
            <a:r>
              <a:rPr lang="en-US" altLang="zh-CN" sz="2000" kern="0" dirty="0">
                <a:latin typeface="Times New Roman" panose="02020603050405020304" pitchFamily="18" charset="0"/>
                <a:cs typeface="Times New Roman" panose="02020603050405020304" pitchFamily="18" charset="0"/>
              </a:rPr>
              <a:t>(”please input two number:”);</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r>
              <a:rPr lang="en-US" altLang="zh-CN" sz="2000" kern="0" dirty="0" smtClean="0">
                <a:latin typeface="Times New Roman" panose="02020603050405020304" pitchFamily="18" charset="0"/>
                <a:cs typeface="Times New Roman" panose="02020603050405020304" pitchFamily="18" charset="0"/>
              </a:rPr>
              <a:t>	</a:t>
            </a:r>
            <a:r>
              <a:rPr lang="en-US" altLang="zh-CN" sz="2000" kern="0" dirty="0" err="1" smtClean="0">
                <a:solidFill>
                  <a:srgbClr val="CC0066"/>
                </a:solidFill>
                <a:latin typeface="Times New Roman" panose="02020603050405020304" pitchFamily="18" charset="0"/>
                <a:cs typeface="Times New Roman" panose="02020603050405020304" pitchFamily="18" charset="0"/>
              </a:rPr>
              <a:t>scanf</a:t>
            </a:r>
            <a:r>
              <a:rPr lang="en-US" altLang="zh-CN" sz="2000" kern="0" dirty="0">
                <a:solidFill>
                  <a:srgbClr val="CC0066"/>
                </a:solidFill>
                <a:latin typeface="Times New Roman" panose="02020603050405020304" pitchFamily="18" charset="0"/>
                <a:cs typeface="Times New Roman" panose="02020603050405020304" pitchFamily="18" charset="0"/>
              </a:rPr>
              <a:t>(“%</a:t>
            </a:r>
            <a:r>
              <a:rPr lang="en-US" altLang="zh-CN" sz="2000" kern="0" dirty="0" err="1">
                <a:solidFill>
                  <a:srgbClr val="CC0066"/>
                </a:solidFill>
                <a:latin typeface="Times New Roman" panose="02020603050405020304" pitchFamily="18" charset="0"/>
                <a:cs typeface="Times New Roman" panose="02020603050405020304" pitchFamily="18" charset="0"/>
              </a:rPr>
              <a:t>d,%d”,&amp;a,&amp;b</a:t>
            </a:r>
            <a:r>
              <a:rPr lang="en-US" altLang="zh-CN" sz="2000" kern="0" dirty="0">
                <a:solidFill>
                  <a:srgbClr val="CC0066"/>
                </a:solidFill>
                <a:latin typeface="Times New Roman" panose="02020603050405020304" pitchFamily="18" charset="0"/>
                <a:cs typeface="Times New Roman" panose="02020603050405020304" pitchFamily="18" charset="0"/>
              </a:rPr>
              <a:t>); </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r>
              <a:rPr lang="en-US" altLang="zh-CN" sz="2000" kern="0" dirty="0" smtClean="0">
                <a:latin typeface="Times New Roman" panose="02020603050405020304" pitchFamily="18" charset="0"/>
                <a:cs typeface="Times New Roman" panose="02020603050405020304" pitchFamily="18" charset="0"/>
              </a:rPr>
              <a:t>	c </a:t>
            </a:r>
            <a:r>
              <a:rPr lang="en-US" altLang="zh-CN" sz="2000" kern="0" dirty="0">
                <a:latin typeface="Times New Roman" panose="02020603050405020304" pitchFamily="18" charset="0"/>
                <a:cs typeface="Times New Roman" panose="02020603050405020304" pitchFamily="18" charset="0"/>
              </a:rPr>
              <a:t>= max(</a:t>
            </a:r>
            <a:r>
              <a:rPr lang="en-US" altLang="zh-CN" sz="2000" kern="0" dirty="0" err="1">
                <a:latin typeface="Times New Roman" panose="02020603050405020304" pitchFamily="18" charset="0"/>
                <a:cs typeface="Times New Roman" panose="02020603050405020304" pitchFamily="18" charset="0"/>
              </a:rPr>
              <a:t>a,b</a:t>
            </a:r>
            <a:r>
              <a:rPr lang="en-US" altLang="zh-CN" sz="2000" kern="0" dirty="0">
                <a:latin typeface="Times New Roman" panose="02020603050405020304" pitchFamily="18" charset="0"/>
                <a:cs typeface="Times New Roman" panose="02020603050405020304" pitchFamily="18" charset="0"/>
              </a:rPr>
              <a:t>);   </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r>
              <a:rPr lang="en-US" altLang="zh-CN" sz="2000" kern="0" dirty="0" smtClean="0">
                <a:latin typeface="Times New Roman" panose="02020603050405020304" pitchFamily="18" charset="0"/>
                <a:cs typeface="Times New Roman" panose="02020603050405020304" pitchFamily="18" charset="0"/>
              </a:rPr>
              <a:t>	</a:t>
            </a:r>
            <a:r>
              <a:rPr lang="en-US" altLang="zh-CN" sz="2000" kern="0" dirty="0" err="1" smtClean="0">
                <a:solidFill>
                  <a:srgbClr val="CC0066"/>
                </a:solidFill>
                <a:latin typeface="Times New Roman" panose="02020603050405020304" pitchFamily="18" charset="0"/>
                <a:cs typeface="Times New Roman" panose="02020603050405020304" pitchFamily="18" charset="0"/>
              </a:rPr>
              <a:t>printf</a:t>
            </a:r>
            <a:r>
              <a:rPr lang="en-US" altLang="zh-CN" sz="2000" kern="0" dirty="0">
                <a:solidFill>
                  <a:srgbClr val="CC0066"/>
                </a:solidFill>
                <a:latin typeface="Times New Roman" panose="02020603050405020304" pitchFamily="18" charset="0"/>
                <a:cs typeface="Times New Roman" panose="02020603050405020304" pitchFamily="18" charset="0"/>
              </a:rPr>
              <a:t>(“max is %d\</a:t>
            </a:r>
            <a:r>
              <a:rPr lang="en-US" altLang="zh-CN" sz="2000" kern="0" dirty="0" err="1">
                <a:solidFill>
                  <a:srgbClr val="CC0066"/>
                </a:solidFill>
                <a:latin typeface="Times New Roman" panose="02020603050405020304" pitchFamily="18" charset="0"/>
                <a:cs typeface="Times New Roman" panose="02020603050405020304" pitchFamily="18" charset="0"/>
              </a:rPr>
              <a:t>n”,c</a:t>
            </a:r>
            <a:r>
              <a:rPr lang="en-US" altLang="zh-CN" sz="2000" kern="0" dirty="0">
                <a:solidFill>
                  <a:srgbClr val="CC0066"/>
                </a:solidFill>
                <a:latin typeface="Times New Roman" panose="02020603050405020304" pitchFamily="18" charset="0"/>
                <a:cs typeface="Times New Roman" panose="02020603050405020304" pitchFamily="18" charset="0"/>
              </a:rPr>
              <a:t>); </a:t>
            </a:r>
          </a:p>
          <a:p>
            <a:pPr>
              <a:lnSpc>
                <a:spcPct val="100000"/>
              </a:lnSpc>
              <a:buNone/>
            </a:pPr>
            <a:r>
              <a:rPr lang="en-US" altLang="zh-CN" sz="2000" kern="0" dirty="0">
                <a:latin typeface="Times New Roman" panose="02020603050405020304" pitchFamily="18" charset="0"/>
                <a:cs typeface="Times New Roman" panose="02020603050405020304" pitchFamily="18" charset="0"/>
              </a:rPr>
              <a:t>} </a:t>
            </a:r>
          </a:p>
          <a:p>
            <a:pPr>
              <a:lnSpc>
                <a:spcPct val="100000"/>
              </a:lnSpc>
              <a:buFont typeface="Wingdings" pitchFamily="2" charset="2"/>
              <a:buNone/>
            </a:pPr>
            <a:r>
              <a:rPr lang="en-US" altLang="zh-CN" sz="2000" kern="0" dirty="0" err="1" smtClean="0">
                <a:latin typeface="Times New Roman" panose="02020603050405020304" pitchFamily="18" charset="0"/>
                <a:cs typeface="Times New Roman" panose="02020603050405020304" pitchFamily="18" charset="0"/>
              </a:rPr>
              <a:t>int</a:t>
            </a:r>
            <a:r>
              <a:rPr lang="en-US" altLang="zh-CN" sz="2000" kern="0" dirty="0" smtClean="0">
                <a:latin typeface="Times New Roman" panose="02020603050405020304" pitchFamily="18" charset="0"/>
                <a:cs typeface="Times New Roman" panose="02020603050405020304" pitchFamily="18" charset="0"/>
              </a:rPr>
              <a:t> max(</a:t>
            </a:r>
            <a:r>
              <a:rPr lang="en-US" altLang="zh-CN" sz="2000" kern="0" dirty="0" err="1" smtClean="0">
                <a:latin typeface="Times New Roman" panose="02020603050405020304" pitchFamily="18" charset="0"/>
                <a:cs typeface="Times New Roman" panose="02020603050405020304" pitchFamily="18" charset="0"/>
              </a:rPr>
              <a:t>int</a:t>
            </a:r>
            <a:r>
              <a:rPr lang="en-US" altLang="zh-CN" sz="2000" kern="0" dirty="0" smtClean="0">
                <a:latin typeface="Times New Roman" panose="02020603050405020304" pitchFamily="18" charset="0"/>
                <a:cs typeface="Times New Roman" panose="02020603050405020304" pitchFamily="18" charset="0"/>
              </a:rPr>
              <a:t> </a:t>
            </a:r>
            <a:r>
              <a:rPr lang="en-US" altLang="zh-CN" sz="2000" kern="0" dirty="0" err="1" smtClean="0">
                <a:latin typeface="Times New Roman" panose="02020603050405020304" pitchFamily="18" charset="0"/>
                <a:cs typeface="Times New Roman" panose="02020603050405020304" pitchFamily="18" charset="0"/>
              </a:rPr>
              <a:t>x,int</a:t>
            </a:r>
            <a:r>
              <a:rPr lang="en-US" altLang="zh-CN" sz="2000" kern="0" dirty="0" smtClean="0">
                <a:latin typeface="Times New Roman" panose="02020603050405020304" pitchFamily="18" charset="0"/>
                <a:cs typeface="Times New Roman" panose="02020603050405020304" pitchFamily="18" charset="0"/>
              </a:rPr>
              <a:t> y) </a:t>
            </a:r>
            <a:endParaRPr lang="zh-CN" altLang="zh-CN" sz="2000" kern="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000" kern="0" dirty="0" smtClean="0">
                <a:latin typeface="Times New Roman" panose="02020603050405020304" pitchFamily="18" charset="0"/>
                <a:cs typeface="Times New Roman" panose="02020603050405020304" pitchFamily="18" charset="0"/>
              </a:rPr>
              <a:t>{  	</a:t>
            </a:r>
            <a:r>
              <a:rPr lang="en-US" altLang="zh-CN" sz="2000" kern="0" dirty="0" err="1" smtClean="0">
                <a:latin typeface="Times New Roman" panose="02020603050405020304" pitchFamily="18" charset="0"/>
                <a:cs typeface="Times New Roman" panose="02020603050405020304" pitchFamily="18" charset="0"/>
              </a:rPr>
              <a:t>int</a:t>
            </a:r>
            <a:r>
              <a:rPr lang="en-US" altLang="zh-CN" sz="2000" kern="0" dirty="0" smtClean="0">
                <a:latin typeface="Times New Roman" panose="02020603050405020304" pitchFamily="18" charset="0"/>
                <a:cs typeface="Times New Roman" panose="02020603050405020304" pitchFamily="18" charset="0"/>
              </a:rPr>
              <a:t> z;  </a:t>
            </a:r>
            <a:endParaRPr lang="zh-CN" altLang="zh-CN" sz="2000" kern="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000" kern="0" dirty="0" smtClean="0">
                <a:latin typeface="Times New Roman" panose="02020603050405020304" pitchFamily="18" charset="0"/>
                <a:cs typeface="Times New Roman" panose="02020603050405020304" pitchFamily="18" charset="0"/>
              </a:rPr>
              <a:t>    	if (x&gt;y) z=x;</a:t>
            </a:r>
            <a:endParaRPr lang="zh-CN" altLang="zh-CN" sz="2000" kern="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000" kern="0" dirty="0" smtClean="0">
                <a:latin typeface="Times New Roman" panose="02020603050405020304" pitchFamily="18" charset="0"/>
                <a:cs typeface="Times New Roman" panose="02020603050405020304" pitchFamily="18" charset="0"/>
              </a:rPr>
              <a:t>    	else z=y;</a:t>
            </a:r>
            <a:endParaRPr lang="zh-CN" altLang="zh-CN" sz="2000" kern="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000" kern="0" dirty="0" smtClean="0">
                <a:latin typeface="Times New Roman" panose="02020603050405020304" pitchFamily="18" charset="0"/>
                <a:cs typeface="Times New Roman" panose="02020603050405020304" pitchFamily="18" charset="0"/>
              </a:rPr>
              <a:t>    	return(z);</a:t>
            </a:r>
            <a:endParaRPr lang="zh-CN" altLang="zh-CN" sz="2000" kern="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000" kern="0" dirty="0" smtClean="0">
                <a:latin typeface="Times New Roman" panose="02020603050405020304" pitchFamily="18" charset="0"/>
                <a:cs typeface="Times New Roman" panose="02020603050405020304" pitchFamily="18" charset="0"/>
              </a:rPr>
              <a:t>} </a:t>
            </a:r>
            <a:endParaRPr lang="zh-CN" altLang="zh-CN" sz="2000" kern="0" dirty="0" smtClean="0">
              <a:latin typeface="Times New Roman" panose="02020603050405020304" pitchFamily="18" charset="0"/>
              <a:cs typeface="Times New Roman" panose="02020603050405020304" pitchFamily="18" charset="0"/>
            </a:endParaRPr>
          </a:p>
        </p:txBody>
      </p:sp>
      <p:sp>
        <p:nvSpPr>
          <p:cNvPr id="8" name="圆角矩形标注 7"/>
          <p:cNvSpPr>
            <a:spLocks noChangeArrowheads="1"/>
          </p:cNvSpPr>
          <p:nvPr/>
        </p:nvSpPr>
        <p:spPr bwMode="auto">
          <a:xfrm>
            <a:off x="6019801" y="428625"/>
            <a:ext cx="2819400" cy="1019175"/>
          </a:xfrm>
          <a:prstGeom prst="wedgeRoundRectCallout">
            <a:avLst>
              <a:gd name="adj1" fmla="val -76152"/>
              <a:gd name="adj2" fmla="val 104452"/>
              <a:gd name="adj3" fmla="val 16667"/>
            </a:avLst>
          </a:prstGeom>
          <a:solidFill>
            <a:srgbClr val="E1FFE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FF0000"/>
                </a:solidFill>
                <a:latin typeface="楷体" panose="02010609060101010101" pitchFamily="49" charset="-122"/>
                <a:ea typeface="楷体" panose="02010609060101010101" pitchFamily="49" charset="-122"/>
              </a:rPr>
              <a:t>对</a:t>
            </a:r>
            <a:r>
              <a:rPr lang="en-US" altLang="zh-CN" sz="2800" b="1" dirty="0" smtClean="0">
                <a:solidFill>
                  <a:srgbClr val="FF0000"/>
                </a:solidFill>
                <a:latin typeface="楷体" panose="02010609060101010101" pitchFamily="49" charset="-122"/>
                <a:ea typeface="楷体" panose="02010609060101010101" pitchFamily="49" charset="-122"/>
              </a:rPr>
              <a:t>max</a:t>
            </a:r>
            <a:r>
              <a:rPr lang="zh-CN" altLang="en-US" sz="2800" b="1" dirty="0" smtClean="0">
                <a:solidFill>
                  <a:srgbClr val="FF0000"/>
                </a:solidFill>
                <a:latin typeface="楷体" panose="02010609060101010101" pitchFamily="49" charset="-122"/>
                <a:ea typeface="楷体" panose="02010609060101010101" pitchFamily="49" charset="-122"/>
              </a:rPr>
              <a:t>函数的声明</a:t>
            </a:r>
            <a:r>
              <a:rPr lang="en-US" altLang="zh-CN" sz="2800" b="1" dirty="0" smtClean="0">
                <a:solidFill>
                  <a:srgbClr val="FF0000"/>
                </a:solidFill>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内部声明</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9" name="圆角矩形标注 8"/>
          <p:cNvSpPr>
            <a:spLocks noChangeArrowheads="1"/>
          </p:cNvSpPr>
          <p:nvPr/>
        </p:nvSpPr>
        <p:spPr bwMode="auto">
          <a:xfrm>
            <a:off x="184052" y="3695700"/>
            <a:ext cx="2482948" cy="1409700"/>
          </a:xfrm>
          <a:prstGeom prst="wedgeRoundRectCallout">
            <a:avLst>
              <a:gd name="adj1" fmla="val 91276"/>
              <a:gd name="adj2" fmla="val -48139"/>
              <a:gd name="adj3" fmla="val 16667"/>
            </a:avLst>
          </a:prstGeom>
          <a:solidFill>
            <a:srgbClr val="E1FFE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FF0000"/>
                </a:solidFill>
                <a:latin typeface="楷体" panose="02010609060101010101" pitchFamily="49" charset="-122"/>
                <a:ea typeface="楷体" panose="02010609060101010101" pitchFamily="49" charset="-122"/>
              </a:rPr>
              <a:t>利用变量</a:t>
            </a:r>
            <a:r>
              <a:rPr lang="en-US" altLang="zh-CN" sz="2800" b="1" dirty="0" smtClean="0">
                <a:solidFill>
                  <a:srgbClr val="FF0000"/>
                </a:solidFill>
                <a:latin typeface="楷体" panose="02010609060101010101" pitchFamily="49" charset="-122"/>
                <a:ea typeface="楷体" panose="02010609060101010101" pitchFamily="49" charset="-122"/>
              </a:rPr>
              <a:t>c</a:t>
            </a:r>
            <a:r>
              <a:rPr lang="zh-CN" altLang="en-US" sz="2800" b="1" dirty="0" smtClean="0">
                <a:solidFill>
                  <a:srgbClr val="FF0000"/>
                </a:solidFill>
                <a:latin typeface="楷体" panose="02010609060101010101" pitchFamily="49" charset="-122"/>
                <a:ea typeface="楷体" panose="02010609060101010101" pitchFamily="49" charset="-122"/>
              </a:rPr>
              <a:t>接受函数</a:t>
            </a:r>
            <a:r>
              <a:rPr lang="en-US" altLang="zh-CN" sz="2800" b="1" dirty="0" smtClean="0">
                <a:solidFill>
                  <a:srgbClr val="FF0000"/>
                </a:solidFill>
                <a:latin typeface="楷体" panose="02010609060101010101" pitchFamily="49" charset="-122"/>
                <a:ea typeface="楷体" panose="02010609060101010101" pitchFamily="49" charset="-122"/>
              </a:rPr>
              <a:t>max</a:t>
            </a:r>
            <a:r>
              <a:rPr lang="zh-CN" altLang="en-US" sz="2800" b="1" dirty="0" smtClean="0">
                <a:solidFill>
                  <a:srgbClr val="FF0000"/>
                </a:solidFill>
                <a:latin typeface="楷体" panose="02010609060101010101" pitchFamily="49" charset="-122"/>
                <a:ea typeface="楷体" panose="02010609060101010101" pitchFamily="49" charset="-122"/>
              </a:rPr>
              <a:t>的返回值</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1" name="圆角矩形标注 10"/>
          <p:cNvSpPr>
            <a:spLocks noChangeArrowheads="1"/>
          </p:cNvSpPr>
          <p:nvPr/>
        </p:nvSpPr>
        <p:spPr bwMode="auto">
          <a:xfrm>
            <a:off x="6553200" y="3261360"/>
            <a:ext cx="2705100" cy="1143000"/>
          </a:xfrm>
          <a:prstGeom prst="wedgeRoundRectCallout">
            <a:avLst>
              <a:gd name="adj1" fmla="val -107658"/>
              <a:gd name="adj2" fmla="val -19137"/>
              <a:gd name="adj3" fmla="val 16667"/>
            </a:avLst>
          </a:prstGeom>
          <a:solidFill>
            <a:srgbClr val="E1FFE1"/>
          </a:solidFill>
          <a:ln w="9525" algn="ctr">
            <a:solidFill>
              <a:schemeClr val="tx1"/>
            </a:solidFill>
            <a:miter lim="800000"/>
            <a:headEnd/>
            <a:tailEnd/>
          </a:ln>
        </p:spPr>
        <p:txBody>
          <a:bodyPr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FF0000"/>
                </a:solidFill>
                <a:latin typeface="楷体" panose="02010609060101010101" pitchFamily="49" charset="-122"/>
                <a:ea typeface="楷体" panose="02010609060101010101" pitchFamily="49" charset="-122"/>
              </a:rPr>
              <a:t>调用</a:t>
            </a:r>
            <a:r>
              <a:rPr lang="en-US" altLang="zh-CN" sz="2800" b="1" dirty="0" smtClean="0">
                <a:solidFill>
                  <a:srgbClr val="FF0000"/>
                </a:solidFill>
                <a:latin typeface="楷体" panose="02010609060101010101" pitchFamily="49" charset="-122"/>
                <a:ea typeface="楷体" panose="02010609060101010101" pitchFamily="49" charset="-122"/>
              </a:rPr>
              <a:t>max,</a:t>
            </a:r>
            <a:r>
              <a:rPr lang="zh-CN" altLang="en-US" sz="2800" b="1" dirty="0" smtClean="0">
                <a:solidFill>
                  <a:srgbClr val="FF0000"/>
                </a:solidFill>
                <a:latin typeface="楷体" panose="02010609060101010101" pitchFamily="49" charset="-122"/>
                <a:ea typeface="楷体" panose="02010609060101010101" pitchFamily="49" charset="-122"/>
              </a:rPr>
              <a:t>使用两个实参</a:t>
            </a:r>
            <a:r>
              <a:rPr lang="en-US" altLang="zh-CN" sz="2800" b="1" dirty="0" smtClean="0">
                <a:solidFill>
                  <a:srgbClr val="FF0000"/>
                </a:solidFill>
                <a:latin typeface="楷体" panose="02010609060101010101" pitchFamily="49" charset="-122"/>
                <a:ea typeface="楷体" panose="02010609060101010101" pitchFamily="49" charset="-122"/>
              </a:rPr>
              <a:t>a</a:t>
            </a:r>
            <a:r>
              <a:rPr lang="zh-CN" altLang="en-US" sz="2800" b="1" dirty="0" smtClean="0">
                <a:solidFill>
                  <a:srgbClr val="FF0000"/>
                </a:solidFill>
                <a:latin typeface="楷体" panose="02010609060101010101" pitchFamily="49" charset="-122"/>
                <a:ea typeface="楷体" panose="02010609060101010101" pitchFamily="49" charset="-122"/>
              </a:rPr>
              <a:t>和</a:t>
            </a:r>
            <a:r>
              <a:rPr lang="en-US" altLang="zh-CN" sz="2800" b="1" dirty="0" smtClean="0">
                <a:solidFill>
                  <a:srgbClr val="FF0000"/>
                </a:solidFill>
                <a:latin typeface="楷体" panose="02010609060101010101" pitchFamily="49" charset="-122"/>
                <a:ea typeface="楷体" panose="02010609060101010101" pitchFamily="49" charset="-122"/>
              </a:rPr>
              <a:t>b</a:t>
            </a:r>
            <a:endParaRPr lang="zh-CN" altLang="en-US" sz="28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7409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785813" y="1500188"/>
            <a:ext cx="7858125" cy="4357687"/>
          </a:xfrm>
          <a:prstGeom prst="rect">
            <a:avLst/>
          </a:prstGeom>
          <a:noFill/>
          <a:ln w="9525">
            <a:noFill/>
            <a:miter lim="800000"/>
            <a:headEnd/>
            <a:tailEnd/>
          </a:ln>
        </p:spPr>
        <p:txBody>
          <a:bodyPr/>
          <a:lstStyle/>
          <a:p>
            <a:pPr>
              <a:defRPr/>
            </a:pPr>
            <a:r>
              <a:rPr lang="en-US" altLang="zh-CN" sz="3200" b="1" dirty="0">
                <a:latin typeface="Times New Roman" panose="02020603050405020304" pitchFamily="18" charset="0"/>
                <a:ea typeface="+mn-ea"/>
                <a:cs typeface="Times New Roman" panose="02020603050405020304" pitchFamily="18" charset="0"/>
              </a:rPr>
              <a:t>    </a:t>
            </a:r>
            <a:r>
              <a:rPr lang="en-US" altLang="zh-CN" sz="3200" b="1" dirty="0">
                <a:solidFill>
                  <a:srgbClr val="0000FF"/>
                </a:solidFill>
                <a:latin typeface="Times New Roman" panose="02020603050405020304" pitchFamily="18" charset="0"/>
                <a:ea typeface="+mn-ea"/>
                <a:cs typeface="Times New Roman" panose="02020603050405020304" pitchFamily="18" charset="0"/>
              </a:rPr>
              <a:t> c=max(</a:t>
            </a:r>
            <a:r>
              <a:rPr lang="en-US" altLang="zh-CN" sz="3200" b="1" dirty="0" err="1">
                <a:solidFill>
                  <a:srgbClr val="0000FF"/>
                </a:solidFill>
                <a:latin typeface="Times New Roman" panose="02020603050405020304" pitchFamily="18" charset="0"/>
                <a:ea typeface="+mn-ea"/>
                <a:cs typeface="Times New Roman" panose="02020603050405020304" pitchFamily="18" charset="0"/>
              </a:rPr>
              <a:t>a,b</a:t>
            </a:r>
            <a:r>
              <a:rPr lang="en-US" altLang="zh-CN" sz="3200" b="1" dirty="0">
                <a:solidFill>
                  <a:srgbClr val="0000FF"/>
                </a:solidFill>
                <a:latin typeface="Times New Roman" panose="02020603050405020304" pitchFamily="18" charset="0"/>
                <a:ea typeface="+mn-ea"/>
                <a:cs typeface="Times New Roman" panose="02020603050405020304" pitchFamily="18" charset="0"/>
              </a:rPr>
              <a:t>);</a:t>
            </a:r>
            <a:r>
              <a:rPr lang="en-US" altLang="zh-CN" sz="3200" b="1" dirty="0">
                <a:solidFill>
                  <a:srgbClr val="00B050"/>
                </a:solidFill>
                <a:latin typeface="Times New Roman" panose="02020603050405020304" pitchFamily="18" charset="0"/>
                <a:ea typeface="+mn-ea"/>
                <a:cs typeface="Times New Roman" panose="02020603050405020304" pitchFamily="18" charset="0"/>
              </a:rPr>
              <a:t>      </a:t>
            </a:r>
            <a:r>
              <a:rPr lang="en-US" altLang="zh-CN" sz="3200" b="1" dirty="0" smtClean="0">
                <a:solidFill>
                  <a:srgbClr val="00B050"/>
                </a:solidFill>
                <a:latin typeface="Times New Roman" panose="02020603050405020304" pitchFamily="18" charset="0"/>
                <a:ea typeface="+mn-ea"/>
                <a:cs typeface="Times New Roman" panose="02020603050405020304" pitchFamily="18" charset="0"/>
              </a:rPr>
              <a:t>  </a:t>
            </a:r>
            <a:r>
              <a:rPr lang="zh-CN" altLang="en-US" sz="3200" b="1" dirty="0" smtClean="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main</a:t>
            </a:r>
            <a:r>
              <a:rPr lang="zh-CN" altLang="en-US" sz="3200" b="1" dirty="0">
                <a:latin typeface="Times New Roman" panose="02020603050405020304" pitchFamily="18" charset="0"/>
                <a:ea typeface="+mn-ea"/>
                <a:cs typeface="Times New Roman" panose="02020603050405020304" pitchFamily="18" charset="0"/>
              </a:rPr>
              <a:t>函数）</a:t>
            </a:r>
            <a:endParaRPr lang="en-US" altLang="zh-CN" sz="3200" b="1" dirty="0">
              <a:latin typeface="Times New Roman" panose="02020603050405020304" pitchFamily="18" charset="0"/>
              <a:ea typeface="+mn-ea"/>
              <a:cs typeface="Times New Roman" panose="02020603050405020304" pitchFamily="18" charset="0"/>
            </a:endParaRPr>
          </a:p>
          <a:p>
            <a:pPr>
              <a:defRPr/>
            </a:pPr>
            <a:endParaRPr lang="zh-CN" altLang="zh-CN" sz="3200" b="1" dirty="0">
              <a:latin typeface="Times New Roman" panose="02020603050405020304" pitchFamily="18" charset="0"/>
              <a:ea typeface="+mn-ea"/>
              <a:cs typeface="Times New Roman" panose="02020603050405020304" pitchFamily="18" charset="0"/>
            </a:endParaRPr>
          </a:p>
          <a:p>
            <a:pPr>
              <a:defRPr/>
            </a:pPr>
            <a:r>
              <a:rPr lang="en-US" altLang="zh-CN" sz="3200" b="1" dirty="0" err="1">
                <a:solidFill>
                  <a:srgbClr val="9D138D"/>
                </a:solidFill>
                <a:latin typeface="Times New Roman" panose="02020603050405020304" pitchFamily="18" charset="0"/>
                <a:ea typeface="+mn-ea"/>
                <a:cs typeface="Times New Roman" panose="02020603050405020304" pitchFamily="18" charset="0"/>
              </a:rPr>
              <a:t>int</a:t>
            </a:r>
            <a:r>
              <a:rPr lang="en-US" altLang="zh-CN" sz="3200" b="1" dirty="0">
                <a:solidFill>
                  <a:srgbClr val="9D138D"/>
                </a:solidFill>
                <a:latin typeface="Times New Roman" panose="02020603050405020304" pitchFamily="18" charset="0"/>
                <a:ea typeface="+mn-ea"/>
                <a:cs typeface="Times New Roman" panose="02020603050405020304" pitchFamily="18" charset="0"/>
              </a:rPr>
              <a:t> max(</a:t>
            </a:r>
            <a:r>
              <a:rPr lang="en-US" altLang="zh-CN" sz="3200" b="1" dirty="0" err="1">
                <a:solidFill>
                  <a:srgbClr val="9D138D"/>
                </a:solidFill>
                <a:latin typeface="Times New Roman" panose="02020603050405020304" pitchFamily="18" charset="0"/>
                <a:ea typeface="+mn-ea"/>
                <a:cs typeface="Times New Roman" panose="02020603050405020304" pitchFamily="18" charset="0"/>
              </a:rPr>
              <a:t>int</a:t>
            </a:r>
            <a:r>
              <a:rPr lang="en-US" altLang="zh-CN" sz="3200" b="1" dirty="0">
                <a:solidFill>
                  <a:srgbClr val="9D138D"/>
                </a:solidFill>
                <a:latin typeface="Times New Roman" panose="02020603050405020304" pitchFamily="18" charset="0"/>
                <a:ea typeface="+mn-ea"/>
                <a:cs typeface="Times New Roman" panose="02020603050405020304" pitchFamily="18" charset="0"/>
              </a:rPr>
              <a:t> x, </a:t>
            </a:r>
            <a:r>
              <a:rPr lang="en-US" altLang="zh-CN" sz="3200" b="1" dirty="0" err="1">
                <a:solidFill>
                  <a:srgbClr val="9D138D"/>
                </a:solidFill>
                <a:latin typeface="Times New Roman" panose="02020603050405020304" pitchFamily="18" charset="0"/>
                <a:ea typeface="+mn-ea"/>
                <a:cs typeface="Times New Roman" panose="02020603050405020304" pitchFamily="18" charset="0"/>
              </a:rPr>
              <a:t>int</a:t>
            </a:r>
            <a:r>
              <a:rPr lang="en-US" altLang="zh-CN" sz="3200" b="1" dirty="0">
                <a:solidFill>
                  <a:srgbClr val="9D138D"/>
                </a:solidFill>
                <a:latin typeface="Times New Roman" panose="02020603050405020304" pitchFamily="18" charset="0"/>
                <a:ea typeface="+mn-ea"/>
                <a:cs typeface="Times New Roman" panose="02020603050405020304" pitchFamily="18" charset="0"/>
              </a:rPr>
              <a:t> y)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max</a:t>
            </a:r>
            <a:r>
              <a:rPr lang="zh-CN" altLang="en-US" sz="3200" b="1" dirty="0">
                <a:latin typeface="Times New Roman" panose="02020603050405020304" pitchFamily="18" charset="0"/>
                <a:ea typeface="+mn-ea"/>
                <a:cs typeface="Times New Roman" panose="02020603050405020304" pitchFamily="18" charset="0"/>
              </a:rPr>
              <a:t>函数）</a:t>
            </a:r>
            <a:endParaRPr lang="zh-CN" altLang="zh-CN" sz="3200" b="1" dirty="0">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     </a:t>
            </a:r>
            <a:r>
              <a:rPr lang="en-US" altLang="zh-CN" sz="3200" b="1" dirty="0" err="1">
                <a:solidFill>
                  <a:srgbClr val="9D138D"/>
                </a:solidFill>
                <a:latin typeface="Times New Roman" panose="02020603050405020304" pitchFamily="18" charset="0"/>
                <a:ea typeface="+mn-ea"/>
                <a:cs typeface="Times New Roman" panose="02020603050405020304" pitchFamily="18" charset="0"/>
              </a:rPr>
              <a:t>int</a:t>
            </a:r>
            <a:r>
              <a:rPr lang="en-US" altLang="zh-CN" sz="3200" b="1" dirty="0">
                <a:solidFill>
                  <a:srgbClr val="9D138D"/>
                </a:solidFill>
                <a:latin typeface="Times New Roman" panose="02020603050405020304" pitchFamily="18" charset="0"/>
                <a:ea typeface="+mn-ea"/>
                <a:cs typeface="Times New Roman" panose="02020603050405020304" pitchFamily="18" charset="0"/>
              </a:rPr>
              <a:t> z; </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     z=x&gt;</a:t>
            </a:r>
            <a:r>
              <a:rPr lang="en-US" altLang="zh-CN" sz="3200" b="1" dirty="0" err="1">
                <a:solidFill>
                  <a:srgbClr val="9D138D"/>
                </a:solidFill>
                <a:latin typeface="Times New Roman" panose="02020603050405020304" pitchFamily="18" charset="0"/>
                <a:ea typeface="+mn-ea"/>
                <a:cs typeface="Times New Roman" panose="02020603050405020304" pitchFamily="18" charset="0"/>
              </a:rPr>
              <a:t>y?x:y</a:t>
            </a:r>
            <a:r>
              <a:rPr lang="en-US" altLang="zh-CN" sz="3200" b="1" dirty="0">
                <a:solidFill>
                  <a:srgbClr val="9D138D"/>
                </a:solidFill>
                <a:latin typeface="Times New Roman" panose="02020603050405020304" pitchFamily="18" charset="0"/>
                <a:ea typeface="+mn-ea"/>
                <a:cs typeface="Times New Roman" panose="02020603050405020304" pitchFamily="18" charset="0"/>
              </a:rPr>
              <a:t>; </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     return(z); </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a:p>
            <a:pPr>
              <a:defRPr/>
            </a:pPr>
            <a:r>
              <a:rPr lang="en-US" altLang="zh-CN" sz="3200" b="1" dirty="0">
                <a:solidFill>
                  <a:srgbClr val="9D138D"/>
                </a:solidFill>
                <a:latin typeface="Times New Roman" panose="02020603050405020304" pitchFamily="18" charset="0"/>
                <a:ea typeface="+mn-ea"/>
                <a:cs typeface="Times New Roman" panose="02020603050405020304" pitchFamily="18" charset="0"/>
              </a:rPr>
              <a:t>} </a:t>
            </a:r>
            <a:endParaRPr lang="zh-CN" altLang="zh-CN" sz="3200" b="1" dirty="0">
              <a:solidFill>
                <a:srgbClr val="9D138D"/>
              </a:solidFill>
              <a:latin typeface="Times New Roman" panose="02020603050405020304" pitchFamily="18" charset="0"/>
              <a:ea typeface="+mn-ea"/>
              <a:cs typeface="Times New Roman" panose="02020603050405020304" pitchFamily="18" charset="0"/>
            </a:endParaRPr>
          </a:p>
        </p:txBody>
      </p:sp>
      <p:cxnSp>
        <p:nvCxnSpPr>
          <p:cNvPr id="37892" name="直接连接符 8"/>
          <p:cNvCxnSpPr>
            <a:cxnSpLocks noChangeShapeType="1"/>
          </p:cNvCxnSpPr>
          <p:nvPr/>
        </p:nvCxnSpPr>
        <p:spPr bwMode="auto">
          <a:xfrm>
            <a:off x="714375" y="2286000"/>
            <a:ext cx="7500938"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9" name="直接箭头连接符 55"/>
          <p:cNvCxnSpPr>
            <a:cxnSpLocks noChangeShapeType="1"/>
          </p:cNvCxnSpPr>
          <p:nvPr/>
        </p:nvCxnSpPr>
        <p:spPr bwMode="auto">
          <a:xfrm>
            <a:off x="2819400" y="1928813"/>
            <a:ext cx="83326" cy="6619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0" name="直接箭头连接符 55"/>
          <p:cNvCxnSpPr>
            <a:cxnSpLocks noChangeShapeType="1"/>
          </p:cNvCxnSpPr>
          <p:nvPr/>
        </p:nvCxnSpPr>
        <p:spPr bwMode="auto">
          <a:xfrm>
            <a:off x="3190837" y="1813996"/>
            <a:ext cx="695363" cy="776804"/>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1" name="任意多边形 10"/>
          <p:cNvSpPr>
            <a:spLocks/>
          </p:cNvSpPr>
          <p:nvPr/>
        </p:nvSpPr>
        <p:spPr bwMode="auto">
          <a:xfrm rot="428362">
            <a:off x="390525" y="1987550"/>
            <a:ext cx="2981325" cy="3021013"/>
          </a:xfrm>
          <a:custGeom>
            <a:avLst/>
            <a:gdLst>
              <a:gd name="T0" fmla="*/ 2982885 w 2981195"/>
              <a:gd name="T1" fmla="*/ 2703748 h 3212926"/>
              <a:gd name="T2" fmla="*/ 1253319 w 2981195"/>
              <a:gd name="T3" fmla="*/ 2781307 h 3212926"/>
              <a:gd name="T4" fmla="*/ 350924 w 2981195"/>
              <a:gd name="T5" fmla="*/ 2338062 h 3212926"/>
              <a:gd name="T6" fmla="*/ 37605 w 2981195"/>
              <a:gd name="T7" fmla="*/ 1174579 h 3212926"/>
              <a:gd name="T8" fmla="*/ 288268 w 2981195"/>
              <a:gd name="T9" fmla="*/ 321350 h 3212926"/>
              <a:gd name="T10" fmla="*/ 1767186 w 2981195"/>
              <a:gd name="T11" fmla="*/ 0 h 3212926"/>
              <a:gd name="T12" fmla="*/ 0 60000 65536"/>
              <a:gd name="T13" fmla="*/ 0 60000 65536"/>
              <a:gd name="T14" fmla="*/ 0 60000 65536"/>
              <a:gd name="T15" fmla="*/ 0 60000 65536"/>
              <a:gd name="T16" fmla="*/ 0 60000 65536"/>
              <a:gd name="T17" fmla="*/ 0 60000 65536"/>
              <a:gd name="T18" fmla="*/ 0 w 2981195"/>
              <a:gd name="T19" fmla="*/ 0 h 3212926"/>
              <a:gd name="T20" fmla="*/ 2981195 w 2981195"/>
              <a:gd name="T21" fmla="*/ 3212926 h 3212926"/>
            </a:gdLst>
            <a:ahLst/>
            <a:cxnLst>
              <a:cxn ang="T12">
                <a:pos x="T0" y="T1"/>
              </a:cxn>
              <a:cxn ang="T13">
                <a:pos x="T2" y="T3"/>
              </a:cxn>
              <a:cxn ang="T14">
                <a:pos x="T4" y="T5"/>
              </a:cxn>
              <a:cxn ang="T15">
                <a:pos x="T6" y="T7"/>
              </a:cxn>
              <a:cxn ang="T16">
                <a:pos x="T8" y="T9"/>
              </a:cxn>
              <a:cxn ang="T17">
                <a:pos x="T10" y="T11"/>
              </a:cxn>
            </a:cxnLst>
            <a:rect l="T18" t="T19" r="T20" b="T21"/>
            <a:pathLst>
              <a:path w="2981195" h="3212926">
                <a:moveTo>
                  <a:pt x="2981195" y="3056351"/>
                </a:moveTo>
                <a:cubicBezTo>
                  <a:pt x="2336104" y="3134638"/>
                  <a:pt x="1691014" y="3212926"/>
                  <a:pt x="1252603" y="3144033"/>
                </a:cubicBezTo>
                <a:cubicBezTo>
                  <a:pt x="814192" y="3075140"/>
                  <a:pt x="553233" y="2945704"/>
                  <a:pt x="350729" y="2642992"/>
                </a:cubicBezTo>
                <a:cubicBezTo>
                  <a:pt x="148225" y="2340280"/>
                  <a:pt x="48017" y="1707715"/>
                  <a:pt x="37579" y="1327759"/>
                </a:cubicBezTo>
                <a:cubicBezTo>
                  <a:pt x="27141" y="947803"/>
                  <a:pt x="0" y="584548"/>
                  <a:pt x="288099" y="363255"/>
                </a:cubicBezTo>
                <a:cubicBezTo>
                  <a:pt x="576198" y="141962"/>
                  <a:pt x="1171184" y="70981"/>
                  <a:pt x="1766171" y="0"/>
                </a:cubicBezTo>
              </a:path>
            </a:pathLst>
          </a:custGeom>
          <a:noFill/>
          <a:ln w="38100" cap="flat" cmpd="sng" algn="ctr">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en-US" altLang="zh-CN" b="0" dirty="0" smtClean="0">
                <a:latin typeface="Times New Roman" panose="02020603050405020304" pitchFamily="18" charset="0"/>
                <a:ea typeface="黑体" pitchFamily="49" charset="-122"/>
                <a:cs typeface="Times New Roman" panose="02020603050405020304" pitchFamily="18" charset="0"/>
              </a:rPr>
              <a:t>main</a:t>
            </a:r>
            <a:r>
              <a:rPr lang="zh-CN" altLang="en-US" b="0" dirty="0" smtClean="0">
                <a:latin typeface="Times New Roman" panose="02020603050405020304" pitchFamily="18" charset="0"/>
                <a:ea typeface="黑体" pitchFamily="49" charset="-122"/>
                <a:cs typeface="Times New Roman" panose="02020603050405020304" pitchFamily="18" charset="0"/>
              </a:rPr>
              <a:t>与</a:t>
            </a:r>
            <a:r>
              <a:rPr lang="en-US" altLang="zh-CN" b="0" dirty="0" smtClean="0">
                <a:latin typeface="Times New Roman" panose="02020603050405020304" pitchFamily="18" charset="0"/>
                <a:ea typeface="黑体" pitchFamily="49" charset="-122"/>
                <a:cs typeface="Times New Roman" panose="02020603050405020304" pitchFamily="18" charset="0"/>
              </a:rPr>
              <a:t>max</a:t>
            </a:r>
            <a:r>
              <a:rPr lang="zh-CN" altLang="en-US" b="0" dirty="0" smtClean="0">
                <a:latin typeface="Times New Roman" panose="02020603050405020304" pitchFamily="18" charset="0"/>
                <a:ea typeface="黑体" pitchFamily="49" charset="-122"/>
                <a:cs typeface="Times New Roman" panose="02020603050405020304" pitchFamily="18" charset="0"/>
              </a:rPr>
              <a:t>之间的数据传递</a:t>
            </a:r>
            <a:endParaRPr lang="en-US" altLang="zh-CN" b="0" dirty="0" smtClean="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12" name="圆角矩形标注 11"/>
          <p:cNvSpPr>
            <a:spLocks noChangeArrowheads="1"/>
          </p:cNvSpPr>
          <p:nvPr/>
        </p:nvSpPr>
        <p:spPr bwMode="auto">
          <a:xfrm>
            <a:off x="6948488" y="1524000"/>
            <a:ext cx="1981200" cy="2348651"/>
          </a:xfrm>
          <a:prstGeom prst="wedgeRoundRectCallout">
            <a:avLst>
              <a:gd name="adj1" fmla="val -219469"/>
              <a:gd name="adj2" fmla="val -20104"/>
              <a:gd name="adj3" fmla="val 16667"/>
            </a:avLst>
          </a:prstGeom>
          <a:solidFill>
            <a:srgbClr val="E1FFE1"/>
          </a:solidFill>
          <a:ln w="9525" algn="ctr">
            <a:solidFill>
              <a:schemeClr val="tx1"/>
            </a:solidFill>
            <a:miter lim="800000"/>
            <a:headEnd/>
            <a:tailEnd/>
          </a:ln>
        </p:spPr>
        <p:txBody>
          <a:bodyPr wrap="square"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main</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通过实参</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将参与运算的值传递</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用虚参接受这两个值。</a:t>
            </a:r>
            <a:endPar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圆角矩形标注 13"/>
          <p:cNvSpPr>
            <a:spLocks noChangeArrowheads="1"/>
          </p:cNvSpPr>
          <p:nvPr/>
        </p:nvSpPr>
        <p:spPr bwMode="auto">
          <a:xfrm>
            <a:off x="5562600" y="4662951"/>
            <a:ext cx="2819400" cy="1736646"/>
          </a:xfrm>
          <a:prstGeom prst="wedgeRoundRectCallout">
            <a:avLst>
              <a:gd name="adj1" fmla="val -165581"/>
              <a:gd name="adj2" fmla="val -29014"/>
              <a:gd name="adj3" fmla="val 16667"/>
            </a:avLst>
          </a:prstGeom>
          <a:solidFill>
            <a:srgbClr val="E1FFE1"/>
          </a:solidFill>
          <a:ln w="9525" algn="ctr">
            <a:solidFill>
              <a:schemeClr val="tx1"/>
            </a:solidFill>
            <a:miter lim="800000"/>
            <a:headEnd/>
            <a:tailEnd/>
          </a:ln>
        </p:spPr>
        <p:txBody>
          <a:bodyPr wrap="square" anchor="ctr" anchorCtr="1">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通过返回值将运算结果回传给</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main</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函数，</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main</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通过变量</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接受这个返还值。</a:t>
            </a:r>
            <a:endPar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2909182"/>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Top)">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D971B20-F536-4B7E-90EC-04945E950411}"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FFDDF392-BE38-4C12-BF6F-08AD801A2101}" type="slidenum">
              <a:rPr lang="zh-CN" altLang="en-US"/>
              <a:pPr/>
              <a:t>44</a:t>
            </a:fld>
            <a:r>
              <a:rPr lang="en-US" altLang="zh-CN"/>
              <a:t>/23</a:t>
            </a:r>
          </a:p>
        </p:txBody>
      </p:sp>
      <p:sp>
        <p:nvSpPr>
          <p:cNvPr id="6242306"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242307"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4000" b="0" dirty="0">
                <a:solidFill>
                  <a:srgbClr val="FF0000"/>
                </a:solidFill>
                <a:latin typeface="Times New Roman" pitchFamily="18" charset="0"/>
                <a:ea typeface="黑体" pitchFamily="49" charset="-122"/>
              </a:rPr>
              <a:t>函数与模块化程序设计</a:t>
            </a:r>
          </a:p>
          <a:p>
            <a:pPr eaLnBrk="1" hangingPunct="1">
              <a:lnSpc>
                <a:spcPct val="150000"/>
              </a:lnSpc>
              <a:buClr>
                <a:srgbClr val="0000FF"/>
              </a:buClr>
            </a:pPr>
            <a:r>
              <a:rPr lang="en-US" altLang="zh-CN" sz="4000" b="0" dirty="0">
                <a:solidFill>
                  <a:srgbClr val="FF0000"/>
                </a:solidFill>
                <a:latin typeface="Times New Roman" pitchFamily="18" charset="0"/>
                <a:ea typeface="黑体" pitchFamily="49" charset="-122"/>
              </a:rPr>
              <a:t>C</a:t>
            </a:r>
            <a:r>
              <a:rPr lang="zh-CN" altLang="en-US" sz="4000" b="0" dirty="0" smtClean="0">
                <a:solidFill>
                  <a:srgbClr val="FF0000"/>
                </a:solidFill>
                <a:latin typeface="Times New Roman" pitchFamily="18" charset="0"/>
                <a:ea typeface="黑体" pitchFamily="49" charset="-122"/>
              </a:rPr>
              <a:t>语言函数</a:t>
            </a:r>
            <a:endParaRPr lang="zh-CN" altLang="en-US" sz="4000" b="0" dirty="0">
              <a:solidFill>
                <a:srgbClr val="FF0000"/>
              </a:solidFill>
              <a:latin typeface="Times New Roman" pitchFamily="18" charset="0"/>
              <a:ea typeface="黑体" pitchFamily="49" charset="-122"/>
            </a:endParaRPr>
          </a:p>
          <a:p>
            <a:pPr eaLnBrk="1" hangingPunct="1">
              <a:lnSpc>
                <a:spcPct val="150000"/>
              </a:lnSpc>
              <a:buClr>
                <a:srgbClr val="0000FF"/>
              </a:buClr>
            </a:pPr>
            <a:r>
              <a:rPr lang="zh-CN" altLang="en-US" sz="4000" b="0" u="sng" dirty="0">
                <a:solidFill>
                  <a:srgbClr val="FF0000"/>
                </a:solidFill>
                <a:latin typeface="Times New Roman" pitchFamily="18" charset="0"/>
                <a:ea typeface="黑体" pitchFamily="49" charset="-122"/>
              </a:rPr>
              <a:t>与函数相关的</a:t>
            </a:r>
            <a:r>
              <a:rPr lang="en-US" altLang="zh-CN" sz="4000" b="0" u="sng" dirty="0">
                <a:solidFill>
                  <a:srgbClr val="FF0000"/>
                </a:solidFill>
                <a:latin typeface="Times New Roman" pitchFamily="18" charset="0"/>
                <a:ea typeface="黑体" pitchFamily="49" charset="-122"/>
              </a:rPr>
              <a:t>4</a:t>
            </a:r>
            <a:r>
              <a:rPr lang="zh-CN" altLang="en-US" sz="4000" b="0" u="sng" dirty="0">
                <a:solidFill>
                  <a:srgbClr val="FF0000"/>
                </a:solidFill>
                <a:latin typeface="Times New Roman" pitchFamily="18" charset="0"/>
                <a:ea typeface="黑体" pitchFamily="49" charset="-122"/>
              </a:rPr>
              <a:t>类程序</a:t>
            </a:r>
            <a:r>
              <a:rPr lang="zh-CN" altLang="en-US" sz="4000" b="0" u="sng" dirty="0" smtClean="0">
                <a:solidFill>
                  <a:srgbClr val="FF0000"/>
                </a:solidFill>
                <a:latin typeface="Times New Roman" pitchFamily="18" charset="0"/>
                <a:ea typeface="黑体" pitchFamily="49" charset="-122"/>
              </a:rPr>
              <a:t>元素</a:t>
            </a:r>
            <a:endParaRPr lang="en-US" altLang="zh-CN" sz="4000" b="0" u="sng" dirty="0" smtClean="0">
              <a:solidFill>
                <a:srgbClr val="FF0000"/>
              </a:solidFill>
              <a:latin typeface="Times New Roman" pitchFamily="18" charset="0"/>
              <a:ea typeface="黑体" pitchFamily="49" charset="-122"/>
            </a:endParaRPr>
          </a:p>
          <a:p>
            <a:pPr eaLnBrk="1" hangingPunct="1">
              <a:lnSpc>
                <a:spcPct val="150000"/>
              </a:lnSpc>
              <a:buClr>
                <a:srgbClr val="0000FF"/>
              </a:buClr>
            </a:pPr>
            <a:r>
              <a:rPr lang="zh-CN" altLang="en-US" sz="4000" b="0" dirty="0">
                <a:latin typeface="Times New Roman" pitchFamily="18" charset="0"/>
                <a:ea typeface="黑体" pitchFamily="49" charset="-122"/>
              </a:rPr>
              <a:t>函数</a:t>
            </a:r>
            <a:r>
              <a:rPr lang="zh-CN" altLang="en-US" sz="4000" b="0" dirty="0" smtClean="0">
                <a:latin typeface="Times New Roman" pitchFamily="18" charset="0"/>
                <a:ea typeface="黑体" pitchFamily="49" charset="-122"/>
              </a:rPr>
              <a:t>调用方式</a:t>
            </a:r>
            <a:endParaRPr lang="zh-CN" altLang="en-US" sz="4000" b="0" dirty="0">
              <a:latin typeface="Times New Roman" pitchFamily="18" charset="0"/>
              <a:ea typeface="黑体" pitchFamily="49" charset="-122"/>
            </a:endParaRPr>
          </a:p>
        </p:txBody>
      </p:sp>
    </p:spTree>
    <p:extLst>
      <p:ext uri="{BB962C8B-B14F-4D97-AF65-F5344CB8AC3E}">
        <p14:creationId xmlns:p14="http://schemas.microsoft.com/office/powerpoint/2010/main" val="20947834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376BADC-E219-4205-BB89-1AFFC151B384}"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2B5DC68-A36A-4A0D-97BB-C098CA2348CB}" type="slidenum">
              <a:rPr lang="zh-CN" altLang="en-US"/>
              <a:pPr/>
              <a:t>45</a:t>
            </a:fld>
            <a:r>
              <a:rPr lang="en-US" altLang="zh-CN"/>
              <a:t>/23</a:t>
            </a:r>
          </a:p>
        </p:txBody>
      </p:sp>
      <p:sp>
        <p:nvSpPr>
          <p:cNvPr id="6381570" name="Rectangle 2" descr="白色大理石"/>
          <p:cNvSpPr>
            <a:spLocks noGrp="1" noChangeArrowheads="1"/>
          </p:cNvSpPr>
          <p:nvPr>
            <p:ph type="title" idx="4294967295"/>
          </p:nvPr>
        </p:nvSpPr>
        <p:spPr>
          <a:xfrm>
            <a:off x="457200" y="152400"/>
            <a:ext cx="8534400" cy="609600"/>
          </a:xfrm>
        </p:spPr>
        <p:txBody>
          <a:bodyPr/>
          <a:lstStyle/>
          <a:p>
            <a:r>
              <a:rPr lang="zh-CN" altLang="en-US" sz="4000" b="0" smtClean="0">
                <a:solidFill>
                  <a:schemeClr val="accent2"/>
                </a:solidFill>
                <a:latin typeface="黑体" pitchFamily="49" charset="-122"/>
                <a:ea typeface="黑体" pitchFamily="49" charset="-122"/>
              </a:rPr>
              <a:t>与函数相关的程序四个元素</a:t>
            </a:r>
          </a:p>
        </p:txBody>
      </p:sp>
      <p:sp>
        <p:nvSpPr>
          <p:cNvPr id="6381571" name="Rectangle 3"/>
          <p:cNvSpPr>
            <a:spLocks noGrp="1" noChangeArrowheads="1"/>
          </p:cNvSpPr>
          <p:nvPr>
            <p:ph type="body" idx="4294967295"/>
          </p:nvPr>
        </p:nvSpPr>
        <p:spPr>
          <a:xfrm>
            <a:off x="228600" y="10668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50000"/>
              </a:lnSpc>
            </a:pPr>
            <a:r>
              <a:rPr lang="zh-CN" altLang="en-GB" sz="3600" dirty="0" smtClean="0">
                <a:latin typeface="Times New Roman" panose="02020603050405020304" pitchFamily="18" charset="0"/>
                <a:cs typeface="Times New Roman" panose="02020603050405020304" pitchFamily="18" charset="0"/>
              </a:rPr>
              <a:t>在</a:t>
            </a:r>
            <a:r>
              <a:rPr lang="en-GB" altLang="zh-CN" sz="3600" dirty="0" smtClean="0">
                <a:latin typeface="Times New Roman" panose="02020603050405020304" pitchFamily="18" charset="0"/>
                <a:cs typeface="Times New Roman" panose="02020603050405020304" pitchFamily="18" charset="0"/>
              </a:rPr>
              <a:t>C</a:t>
            </a:r>
            <a:r>
              <a:rPr lang="zh-CN" altLang="en-GB" sz="3600" dirty="0" smtClean="0">
                <a:latin typeface="Times New Roman" panose="02020603050405020304" pitchFamily="18" charset="0"/>
                <a:cs typeface="Times New Roman" panose="02020603050405020304" pitchFamily="18" charset="0"/>
              </a:rPr>
              <a:t>程序中使用函数，需要在程序的</a:t>
            </a:r>
            <a:r>
              <a:rPr lang="en-GB" altLang="zh-CN" sz="3600" dirty="0" smtClean="0">
                <a:latin typeface="Times New Roman" panose="02020603050405020304" pitchFamily="18" charset="0"/>
                <a:cs typeface="Times New Roman" panose="02020603050405020304" pitchFamily="18" charset="0"/>
              </a:rPr>
              <a:t>4</a:t>
            </a:r>
            <a:r>
              <a:rPr lang="zh-CN" altLang="en-GB" sz="3600" dirty="0" smtClean="0">
                <a:latin typeface="Times New Roman" panose="02020603050405020304" pitchFamily="18" charset="0"/>
                <a:cs typeface="Times New Roman" panose="02020603050405020304" pitchFamily="18" charset="0"/>
              </a:rPr>
              <a:t>个元素之间进行协调：</a:t>
            </a:r>
          </a:p>
          <a:p>
            <a:pPr lvl="1" algn="just" eaLnBrk="1" hangingPunct="1">
              <a:lnSpc>
                <a:spcPct val="150000"/>
              </a:lnSpc>
            </a:pPr>
            <a:r>
              <a:rPr lang="zh-CN" altLang="en-US" sz="3200" dirty="0" smtClean="0">
                <a:latin typeface="Times New Roman" panose="02020603050405020304" pitchFamily="18" charset="0"/>
                <a:cs typeface="Times New Roman" panose="02020603050405020304" pitchFamily="18" charset="0"/>
              </a:rPr>
              <a:t>函数声明</a:t>
            </a:r>
          </a:p>
          <a:p>
            <a:pPr lvl="1" algn="just" eaLnBrk="1" hangingPunct="1">
              <a:lnSpc>
                <a:spcPct val="150000"/>
              </a:lnSpc>
            </a:pPr>
            <a:r>
              <a:rPr lang="zh-CN" altLang="en-US" sz="3200" dirty="0" smtClean="0">
                <a:latin typeface="Times New Roman" panose="02020603050405020304" pitchFamily="18" charset="0"/>
                <a:cs typeface="Times New Roman" panose="02020603050405020304" pitchFamily="18" charset="0"/>
              </a:rPr>
              <a:t>函数头</a:t>
            </a:r>
          </a:p>
          <a:p>
            <a:pPr lvl="1" algn="just" eaLnBrk="1" hangingPunct="1">
              <a:lnSpc>
                <a:spcPct val="150000"/>
              </a:lnSpc>
            </a:pPr>
            <a:r>
              <a:rPr lang="zh-CN" altLang="en-US" sz="3200" dirty="0" smtClean="0">
                <a:latin typeface="Times New Roman" panose="02020603050405020304" pitchFamily="18" charset="0"/>
                <a:cs typeface="Times New Roman" panose="02020603050405020304" pitchFamily="18" charset="0"/>
              </a:rPr>
              <a:t>函数体</a:t>
            </a:r>
          </a:p>
          <a:p>
            <a:pPr lvl="1" algn="just" eaLnBrk="1" hangingPunct="1">
              <a:lnSpc>
                <a:spcPct val="150000"/>
              </a:lnSpc>
            </a:pPr>
            <a:r>
              <a:rPr lang="zh-CN" altLang="en-US" sz="3200" dirty="0" smtClean="0">
                <a:latin typeface="Times New Roman" panose="02020603050405020304" pitchFamily="18" charset="0"/>
                <a:cs typeface="Times New Roman" panose="02020603050405020304" pitchFamily="18" charset="0"/>
              </a:rPr>
              <a:t>函数调用</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7617B06-7CB6-4FC6-9E30-E97A79B8C990}" type="datetime1">
              <a:rPr lang="zh-CN" altLang="en-US" sz="1400" b="0" smtClean="0">
                <a:latin typeface="Times New Roman" panose="02020603050405020304" pitchFamily="18" charset="0"/>
                <a:ea typeface="宋体" panose="02010600030101010101" pitchFamily="2" charset="-122"/>
              </a:rPr>
              <a:pPr>
                <a:spcBef>
                  <a:spcPct val="0"/>
                </a:spcBef>
                <a:buClrTx/>
                <a:buFontTx/>
                <a:buNone/>
              </a:pPr>
              <a:t>2023/11/13</a:t>
            </a:fld>
            <a:endParaRPr lang="en-US" altLang="zh-CN" sz="1400" b="0" smtClean="0">
              <a:latin typeface="Times New Roman" panose="02020603050405020304" pitchFamily="18" charset="0"/>
              <a:ea typeface="宋体" panose="02010600030101010101" pitchFamily="2" charset="-122"/>
            </a:endParaRPr>
          </a:p>
        </p:txBody>
      </p:sp>
      <p:sp>
        <p:nvSpPr>
          <p:cNvPr id="49155" name="灯片编号占位符 4"/>
          <p:cNvSpPr>
            <a:spLocks noGrp="1"/>
          </p:cNvSpPr>
          <p:nvPr>
            <p:ph type="sldNum" sz="quarter" idx="11"/>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034F032-CFD2-419D-ACF0-761E2285B8FD}" type="slidenum">
              <a:rPr lang="zh-CN" altLang="en-US" sz="1400" b="0" smtClean="0">
                <a:latin typeface="Times New Roman" panose="02020603050405020304" pitchFamily="18" charset="0"/>
                <a:ea typeface="宋体" panose="02010600030101010101" pitchFamily="2" charset="-122"/>
              </a:rPr>
              <a:pPr>
                <a:spcBef>
                  <a:spcPct val="0"/>
                </a:spcBef>
                <a:buClrTx/>
                <a:buFontTx/>
                <a:buNone/>
              </a:pPr>
              <a:t>46</a:t>
            </a:fld>
            <a:r>
              <a:rPr lang="en-US" altLang="zh-CN" sz="1400" b="0" smtClean="0">
                <a:latin typeface="Times New Roman" panose="02020603050405020304" pitchFamily="18" charset="0"/>
                <a:ea typeface="宋体" panose="02010600030101010101" pitchFamily="2" charset="-122"/>
              </a:rPr>
              <a:t>/119</a:t>
            </a:r>
          </a:p>
        </p:txBody>
      </p:sp>
      <p:sp>
        <p:nvSpPr>
          <p:cNvPr id="49156" name="页脚占位符 5"/>
          <p:cNvSpPr>
            <a:spLocks noGrp="1"/>
          </p:cNvSpPr>
          <p:nvPr>
            <p:ph type="ftr" sz="quarter" idx="12"/>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400" b="0" smtClean="0">
                <a:latin typeface="Times New Roman" panose="02020603050405020304" pitchFamily="18" charset="0"/>
                <a:ea typeface="宋体" panose="02010600030101010101" pitchFamily="2" charset="-122"/>
              </a:rPr>
              <a:t>王化雨 whuayu000@163.com 13306442222</a:t>
            </a:r>
            <a:endParaRPr lang="en-US" altLang="zh-CN" sz="1400" b="0" smtClean="0">
              <a:latin typeface="Times New Roman" panose="02020603050405020304" pitchFamily="18" charset="0"/>
              <a:ea typeface="宋体" panose="02010600030101010101" pitchFamily="2" charset="-122"/>
            </a:endParaRPr>
          </a:p>
        </p:txBody>
      </p:sp>
      <p:sp>
        <p:nvSpPr>
          <p:cNvPr id="49157" name="Rectangle 2" descr="白色大理石"/>
          <p:cNvSpPr>
            <a:spLocks noGrp="1" noChangeArrowheads="1"/>
          </p:cNvSpPr>
          <p:nvPr>
            <p:ph type="title"/>
          </p:nvPr>
        </p:nvSpPr>
        <p:spPr>
          <a:xfrm>
            <a:off x="457200" y="228600"/>
            <a:ext cx="8229600" cy="685800"/>
          </a:xfrm>
        </p:spPr>
        <p:txBody>
          <a:bodyPr/>
          <a:lstStyle/>
          <a:p>
            <a:pPr eaLnBrk="1" hangingPunct="1"/>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C</a:t>
            </a:r>
            <a:r>
              <a:rPr lang="zh-CN" altLang="en-US"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函数相关的</a:t>
            </a:r>
            <a:r>
              <a:rPr lang="en-US" altLang="zh-CN"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altLang="en-US"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个语句元素</a:t>
            </a:r>
            <a:endParaRPr lang="zh-CN" altLang="en-GB"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158" name="Rectangle 3"/>
          <p:cNvSpPr>
            <a:spLocks noGrp="1" noChangeArrowheads="1"/>
          </p:cNvSpPr>
          <p:nvPr>
            <p:ph type="body" idx="1"/>
          </p:nvPr>
        </p:nvSpPr>
        <p:spPr>
          <a:xfrm>
            <a:off x="381000" y="1219200"/>
            <a:ext cx="8610600" cy="5257800"/>
          </a:xfrm>
        </p:spPr>
        <p:txBody>
          <a:bodyPr/>
          <a:lstStyle/>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u="sng" dirty="0" smtClean="0">
                <a:solidFill>
                  <a:srgbClr val="660066"/>
                </a:solidFill>
                <a:ea typeface="黑体" panose="02010609060101010101" pitchFamily="49" charset="-122"/>
              </a:rPr>
              <a:t>函数声明</a:t>
            </a:r>
            <a:endParaRPr lang="zh-CN" altLang="en-GB" sz="4000" u="sng" dirty="0" smtClean="0">
              <a:solidFill>
                <a:srgbClr val="660066"/>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smtClean="0">
                <a:solidFill>
                  <a:schemeClr val="folHlink"/>
                </a:solidFill>
                <a:ea typeface="黑体" panose="02010609060101010101" pitchFamily="49" charset="-122"/>
              </a:rPr>
              <a:t>函数头</a:t>
            </a:r>
            <a:endParaRPr lang="en-US" altLang="zh-CN" sz="4000" dirty="0" smtClean="0">
              <a:solidFill>
                <a:schemeClr val="folHlink"/>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smtClean="0">
                <a:solidFill>
                  <a:schemeClr val="folHlink"/>
                </a:solidFill>
                <a:ea typeface="黑体" panose="02010609060101010101" pitchFamily="49" charset="-122"/>
              </a:rPr>
              <a:t>函数体</a:t>
            </a:r>
            <a:endParaRPr lang="zh-CN" altLang="en-GB" sz="4000" dirty="0" smtClean="0">
              <a:solidFill>
                <a:schemeClr val="folHlink"/>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smtClean="0">
                <a:solidFill>
                  <a:schemeClr val="folHlink"/>
                </a:solidFill>
                <a:ea typeface="黑体" panose="02010609060101010101" pitchFamily="49" charset="-122"/>
              </a:rPr>
              <a:t>函数调用</a:t>
            </a:r>
            <a:endParaRPr lang="zh-CN" altLang="en-GB" sz="4000" dirty="0" smtClean="0">
              <a:solidFill>
                <a:schemeClr val="folHlink"/>
              </a:solidFill>
              <a:ea typeface="黑体" panose="02010609060101010101" pitchFamily="49" charset="-122"/>
            </a:endParaRPr>
          </a:p>
        </p:txBody>
      </p:sp>
    </p:spTree>
    <p:extLst>
      <p:ext uri="{BB962C8B-B14F-4D97-AF65-F5344CB8AC3E}">
        <p14:creationId xmlns:p14="http://schemas.microsoft.com/office/powerpoint/2010/main" val="30821968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57BECB78-1906-448F-97AF-059E04DF326B}"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28E364A5-94B6-49D2-B3B1-F54643103A26}" type="slidenum">
              <a:rPr lang="zh-CN" altLang="en-US"/>
              <a:pPr/>
              <a:t>47</a:t>
            </a:fld>
            <a:r>
              <a:rPr lang="en-US" altLang="zh-CN"/>
              <a:t>/23</a:t>
            </a:r>
          </a:p>
        </p:txBody>
      </p:sp>
      <p:sp>
        <p:nvSpPr>
          <p:cNvPr id="6383618" name="Rectangle 2"/>
          <p:cNvSpPr>
            <a:spLocks noGrp="1" noChangeArrowheads="1"/>
          </p:cNvSpPr>
          <p:nvPr>
            <p:ph type="body" idx="4294967295"/>
          </p:nvPr>
        </p:nvSpPr>
        <p:spPr>
          <a:xfrm>
            <a:off x="152400" y="1219200"/>
            <a:ext cx="8839200" cy="4724400"/>
          </a:xfrm>
        </p:spPr>
        <p:txBody>
          <a:bodyPr/>
          <a:lstStyle/>
          <a:p>
            <a:pPr>
              <a:lnSpc>
                <a:spcPct val="150000"/>
              </a:lnSpc>
            </a:pPr>
            <a:r>
              <a:rPr lang="zh-CN" altLang="zh-CN" sz="2800" dirty="0" smtClean="0">
                <a:latin typeface="Times New Roman" panose="02020603050405020304" pitchFamily="18" charset="0"/>
                <a:cs typeface="Times New Roman" panose="02020603050405020304" pitchFamily="18" charset="0"/>
              </a:rPr>
              <a:t>函数</a:t>
            </a:r>
            <a:r>
              <a:rPr lang="zh-CN" altLang="zh-CN" sz="2800" dirty="0">
                <a:latin typeface="Times New Roman" panose="02020603050405020304" pitchFamily="18" charset="0"/>
                <a:cs typeface="Times New Roman" panose="02020603050405020304" pitchFamily="18" charset="0"/>
              </a:rPr>
              <a:t>一定要先定义后</a:t>
            </a:r>
            <a:r>
              <a:rPr lang="zh-CN" altLang="zh-CN" sz="2800" dirty="0" smtClean="0">
                <a:latin typeface="Times New Roman" panose="02020603050405020304" pitchFamily="18" charset="0"/>
                <a:cs typeface="Times New Roman" panose="02020603050405020304" pitchFamily="18" charset="0"/>
              </a:rPr>
              <a:t>使用</a:t>
            </a:r>
            <a:r>
              <a:rPr lang="zh-CN" altLang="en-US" sz="2800" dirty="0" smtClean="0">
                <a:latin typeface="Times New Roman" panose="02020603050405020304" pitchFamily="18" charset="0"/>
                <a:cs typeface="Times New Roman" panose="02020603050405020304" pitchFamily="18" charset="0"/>
              </a:rPr>
              <a:t>。</a:t>
            </a:r>
            <a:r>
              <a:rPr lang="zh-CN" altLang="zh-CN" sz="2800" dirty="0" smtClean="0">
                <a:solidFill>
                  <a:srgbClr val="0000FF"/>
                </a:solidFill>
                <a:latin typeface="Times New Roman" panose="02020603050405020304" pitchFamily="18" charset="0"/>
                <a:cs typeface="Times New Roman" panose="02020603050405020304" pitchFamily="18" charset="0"/>
              </a:rPr>
              <a:t>如果</a:t>
            </a:r>
            <a:r>
              <a:rPr lang="zh-CN" altLang="zh-CN" sz="2800" dirty="0">
                <a:solidFill>
                  <a:srgbClr val="0000FF"/>
                </a:solidFill>
                <a:latin typeface="Times New Roman" panose="02020603050405020304" pitchFamily="18" charset="0"/>
                <a:cs typeface="Times New Roman" panose="02020603050405020304" pitchFamily="18" charset="0"/>
              </a:rPr>
              <a:t>定义放在了调用它的函数之后，那么一定要在调用它的函数的开始处对这个函数进行</a:t>
            </a:r>
            <a:r>
              <a:rPr lang="zh-CN" altLang="zh-CN" sz="2800" dirty="0" smtClean="0">
                <a:solidFill>
                  <a:srgbClr val="FF0000"/>
                </a:solidFill>
                <a:latin typeface="Times New Roman" panose="02020603050405020304" pitchFamily="18" charset="0"/>
                <a:cs typeface="Times New Roman" panose="02020603050405020304" pitchFamily="18" charset="0"/>
              </a:rPr>
              <a:t>声明</a:t>
            </a:r>
            <a:r>
              <a:rPr lang="zh-CN" altLang="zh-CN"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pPr>
              <a:lnSpc>
                <a:spcPts val="3700"/>
              </a:lnSpc>
            </a:pPr>
            <a:r>
              <a:rPr lang="zh-CN" altLang="zh-CN" sz="2800" dirty="0" smtClean="0">
                <a:solidFill>
                  <a:srgbClr val="C00000"/>
                </a:solidFill>
                <a:latin typeface="Times New Roman" panose="02020603050405020304" pitchFamily="18" charset="0"/>
                <a:cs typeface="Times New Roman" panose="02020603050405020304" pitchFamily="18" charset="0"/>
              </a:rPr>
              <a:t>函数</a:t>
            </a:r>
            <a:r>
              <a:rPr lang="zh-CN" altLang="zh-CN" sz="2800" dirty="0">
                <a:solidFill>
                  <a:srgbClr val="C00000"/>
                </a:solidFill>
                <a:latin typeface="Times New Roman" panose="02020603050405020304" pitchFamily="18" charset="0"/>
                <a:cs typeface="Times New Roman" panose="02020603050405020304" pitchFamily="18" charset="0"/>
              </a:rPr>
              <a:t>声明语句</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函数定义的首部</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第一行</a:t>
            </a:r>
            <a:r>
              <a:rPr lang="en-US" altLang="zh-CN" sz="2800" dirty="0">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加分号</a:t>
            </a:r>
            <a:r>
              <a:rPr lang="zh-CN" altLang="zh-CN" sz="2800" dirty="0">
                <a:latin typeface="Times New Roman" panose="02020603050405020304" pitchFamily="18" charset="0"/>
                <a:cs typeface="Times New Roman" panose="02020603050405020304" pitchFamily="18" charset="0"/>
              </a:rPr>
              <a:t>：</a:t>
            </a:r>
          </a:p>
          <a:p>
            <a:pPr marL="0" indent="0" algn="ctr">
              <a:lnSpc>
                <a:spcPts val="3700"/>
              </a:lnSpc>
              <a:buNone/>
            </a:pPr>
            <a:r>
              <a:rPr lang="en-US" altLang="zh-CN" sz="2800" dirty="0" smtClean="0">
                <a:solidFill>
                  <a:srgbClr val="0000FF"/>
                </a:solidFill>
                <a:latin typeface="Times New Roman" panose="02020603050405020304" pitchFamily="18" charset="0"/>
                <a:cs typeface="Times New Roman" panose="02020603050405020304" pitchFamily="18" charset="0"/>
              </a:rPr>
              <a:t>double </a:t>
            </a:r>
            <a:r>
              <a:rPr lang="en-US" altLang="zh-CN" sz="2800" dirty="0">
                <a:solidFill>
                  <a:srgbClr val="0000FF"/>
                </a:solidFill>
                <a:latin typeface="Times New Roman" panose="02020603050405020304" pitchFamily="18" charset="0"/>
                <a:cs typeface="Times New Roman" panose="02020603050405020304" pitchFamily="18" charset="0"/>
              </a:rPr>
              <a:t>max(double </a:t>
            </a:r>
            <a:r>
              <a:rPr lang="en-US" altLang="zh-CN" sz="2800" dirty="0" err="1">
                <a:solidFill>
                  <a:srgbClr val="0000FF"/>
                </a:solidFill>
                <a:latin typeface="Times New Roman" panose="02020603050405020304" pitchFamily="18" charset="0"/>
                <a:cs typeface="Times New Roman" panose="02020603050405020304" pitchFamily="18" charset="0"/>
              </a:rPr>
              <a:t>x,double</a:t>
            </a:r>
            <a:r>
              <a:rPr lang="en-US" altLang="zh-CN" sz="2800" dirty="0">
                <a:solidFill>
                  <a:srgbClr val="0000FF"/>
                </a:solidFill>
                <a:latin typeface="Times New Roman" panose="02020603050405020304" pitchFamily="18" charset="0"/>
                <a:cs typeface="Times New Roman" panose="02020603050405020304" pitchFamily="18" charset="0"/>
              </a:rPr>
              <a:t> y);</a:t>
            </a:r>
            <a:endParaRPr lang="zh-CN" altLang="zh-CN" sz="2800" dirty="0">
              <a:solidFill>
                <a:srgbClr val="0000FF"/>
              </a:solidFill>
              <a:latin typeface="Times New Roman" panose="02020603050405020304" pitchFamily="18" charset="0"/>
              <a:cs typeface="Times New Roman" panose="02020603050405020304" pitchFamily="18" charset="0"/>
            </a:endParaRPr>
          </a:p>
          <a:p>
            <a:pPr>
              <a:lnSpc>
                <a:spcPts val="3700"/>
              </a:lnSpc>
            </a:pPr>
            <a:r>
              <a:rPr lang="zh-CN" altLang="zh-CN" sz="2800" dirty="0" smtClean="0">
                <a:latin typeface="Times New Roman" panose="02020603050405020304" pitchFamily="18" charset="0"/>
                <a:cs typeface="Times New Roman" panose="02020603050405020304" pitchFamily="18" charset="0"/>
              </a:rPr>
              <a:t>函数</a:t>
            </a:r>
            <a:r>
              <a:rPr lang="zh-CN" altLang="zh-CN" sz="2800" dirty="0">
                <a:latin typeface="Times New Roman" panose="02020603050405020304" pitchFamily="18" charset="0"/>
                <a:cs typeface="Times New Roman" panose="02020603050405020304" pitchFamily="18" charset="0"/>
              </a:rPr>
              <a:t>声明语句中，形参列表中</a:t>
            </a:r>
            <a:r>
              <a:rPr lang="zh-CN" altLang="zh-CN" sz="2800" dirty="0">
                <a:solidFill>
                  <a:srgbClr val="C00000"/>
                </a:solidFill>
                <a:latin typeface="Times New Roman" panose="02020603050405020304" pitchFamily="18" charset="0"/>
                <a:cs typeface="Times New Roman" panose="02020603050405020304" pitchFamily="18" charset="0"/>
              </a:rPr>
              <a:t>可以</a:t>
            </a:r>
            <a:r>
              <a:rPr lang="zh-CN" altLang="en-US" sz="2800" dirty="0" smtClean="0">
                <a:solidFill>
                  <a:srgbClr val="C00000"/>
                </a:solidFill>
                <a:latin typeface="Times New Roman" panose="02020603050405020304" pitchFamily="18" charset="0"/>
                <a:cs typeface="Times New Roman" panose="02020603050405020304" pitchFamily="18" charset="0"/>
              </a:rPr>
              <a:t>省略参数名，只保留参数类型</a:t>
            </a:r>
            <a:r>
              <a:rPr lang="zh-CN" altLang="zh-CN"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pPr marL="0" indent="0" algn="ctr">
              <a:lnSpc>
                <a:spcPts val="3700"/>
              </a:lnSpc>
              <a:buNone/>
            </a:pPr>
            <a:r>
              <a:rPr lang="en-US" altLang="zh-CN" sz="2800" dirty="0" smtClean="0">
                <a:solidFill>
                  <a:srgbClr val="0000FF"/>
                </a:solidFill>
                <a:latin typeface="Times New Roman" panose="02020603050405020304" pitchFamily="18" charset="0"/>
                <a:cs typeface="Times New Roman" panose="02020603050405020304" pitchFamily="18" charset="0"/>
              </a:rPr>
              <a:t>double </a:t>
            </a:r>
            <a:r>
              <a:rPr lang="en-US" altLang="zh-CN" sz="2800" dirty="0">
                <a:solidFill>
                  <a:srgbClr val="0000FF"/>
                </a:solidFill>
                <a:latin typeface="Times New Roman" panose="02020603050405020304" pitchFamily="18" charset="0"/>
                <a:cs typeface="Times New Roman" panose="02020603050405020304" pitchFamily="18" charset="0"/>
              </a:rPr>
              <a:t>max(</a:t>
            </a:r>
            <a:r>
              <a:rPr lang="en-US" altLang="zh-CN" sz="2800" dirty="0" err="1">
                <a:solidFill>
                  <a:srgbClr val="0000FF"/>
                </a:solidFill>
                <a:latin typeface="Times New Roman" panose="02020603050405020304" pitchFamily="18" charset="0"/>
                <a:cs typeface="Times New Roman" panose="02020603050405020304" pitchFamily="18" charset="0"/>
              </a:rPr>
              <a:t>double,double</a:t>
            </a:r>
            <a:r>
              <a:rPr lang="en-US" altLang="zh-CN" sz="2800" dirty="0" smtClean="0">
                <a:solidFill>
                  <a:srgbClr val="0000FF"/>
                </a:solidFill>
                <a:latin typeface="Times New Roman" panose="02020603050405020304" pitchFamily="18" charset="0"/>
                <a:cs typeface="Times New Roman" panose="02020603050405020304" pitchFamily="18" charset="0"/>
              </a:rPr>
              <a:t>);</a:t>
            </a:r>
            <a:endParaRPr lang="zh-CN" altLang="zh-CN" sz="2800" dirty="0">
              <a:solidFill>
                <a:srgbClr val="0000FF"/>
              </a:solidFill>
              <a:latin typeface="Times New Roman" panose="02020603050405020304" pitchFamily="18" charset="0"/>
              <a:cs typeface="Times New Roman" panose="02020603050405020304" pitchFamily="18" charset="0"/>
            </a:endParaRPr>
          </a:p>
        </p:txBody>
      </p:sp>
      <p:sp>
        <p:nvSpPr>
          <p:cNvPr id="638361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5000"/>
              </a:lnSpc>
            </a:pPr>
            <a:r>
              <a:rPr lang="zh-CN" altLang="en-US" sz="4000" b="0" dirty="0" smtClean="0">
                <a:solidFill>
                  <a:schemeClr val="accent2"/>
                </a:solidFill>
                <a:latin typeface="黑体" pitchFamily="49" charset="-122"/>
                <a:ea typeface="黑体" pitchFamily="49" charset="-122"/>
              </a:rPr>
              <a:t>函数声明</a:t>
            </a:r>
            <a:endParaRPr lang="zh-CN" altLang="en-US" sz="4000" b="0" dirty="0" smtClean="0">
              <a:solidFill>
                <a:srgbClr val="FF0000"/>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57BECB78-1906-448F-97AF-059E04DF326B}"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28E364A5-94B6-49D2-B3B1-F54643103A26}" type="slidenum">
              <a:rPr lang="zh-CN" altLang="en-US"/>
              <a:pPr/>
              <a:t>48</a:t>
            </a:fld>
            <a:r>
              <a:rPr lang="en-US" altLang="zh-CN"/>
              <a:t>/23</a:t>
            </a:r>
          </a:p>
        </p:txBody>
      </p:sp>
      <p:sp>
        <p:nvSpPr>
          <p:cNvPr id="6383618" name="Rectangle 2"/>
          <p:cNvSpPr>
            <a:spLocks noGrp="1" noChangeArrowheads="1"/>
          </p:cNvSpPr>
          <p:nvPr>
            <p:ph type="body" idx="4294967295"/>
          </p:nvPr>
        </p:nvSpPr>
        <p:spPr>
          <a:xfrm>
            <a:off x="152400" y="1219200"/>
            <a:ext cx="8839200" cy="4724400"/>
          </a:xfrm>
        </p:spPr>
        <p:txBody>
          <a:bodyPr/>
          <a:lstStyle/>
          <a:p>
            <a:pPr>
              <a:lnSpc>
                <a:spcPts val="3100"/>
              </a:lnSpc>
            </a:pPr>
            <a:r>
              <a:rPr lang="zh-CN" altLang="en-US" sz="2400" dirty="0" smtClean="0">
                <a:latin typeface="Times New Roman" panose="02020603050405020304" pitchFamily="18" charset="0"/>
                <a:cs typeface="Times New Roman" panose="02020603050405020304" pitchFamily="18" charset="0"/>
              </a:rPr>
              <a:t>被</a:t>
            </a:r>
            <a:r>
              <a:rPr lang="zh-CN" altLang="en-US" sz="2400" dirty="0">
                <a:latin typeface="Times New Roman" panose="02020603050405020304" pitchFamily="18" charset="0"/>
                <a:cs typeface="Times New Roman" panose="02020603050405020304" pitchFamily="18" charset="0"/>
              </a:rPr>
              <a:t>调用函数必须是已经存在的</a:t>
            </a:r>
            <a:r>
              <a:rPr lang="zh-CN" altLang="en-US" sz="2400" dirty="0" smtClean="0">
                <a:latin typeface="Times New Roman" panose="02020603050405020304" pitchFamily="18" charset="0"/>
                <a:cs typeface="Times New Roman" panose="02020603050405020304" pitchFamily="18" charset="0"/>
              </a:rPr>
              <a:t>函数</a:t>
            </a:r>
            <a:r>
              <a:rPr lang="en-US" altLang="zh-CN" sz="2400" dirty="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库</a:t>
            </a:r>
            <a:r>
              <a:rPr lang="zh-CN" altLang="en-US" sz="2400" dirty="0">
                <a:latin typeface="Times New Roman" panose="02020603050405020304" pitchFamily="18" charset="0"/>
                <a:cs typeface="Times New Roman" panose="02020603050405020304" pitchFamily="18" charset="0"/>
              </a:rPr>
              <a:t>函数或用户自己定义的</a:t>
            </a:r>
            <a:r>
              <a:rPr lang="zh-CN" altLang="en-US" sz="2400" dirty="0" smtClean="0">
                <a:latin typeface="Times New Roman" panose="02020603050405020304" pitchFamily="18" charset="0"/>
                <a:cs typeface="Times New Roman" panose="02020603050405020304" pitchFamily="18" charset="0"/>
              </a:rPr>
              <a:t>函数；</a:t>
            </a:r>
            <a:endParaRPr lang="zh-CN" altLang="en-US" sz="2400" dirty="0">
              <a:latin typeface="Times New Roman" panose="02020603050405020304" pitchFamily="18" charset="0"/>
              <a:cs typeface="Times New Roman" panose="02020603050405020304" pitchFamily="18" charset="0"/>
            </a:endParaRPr>
          </a:p>
          <a:p>
            <a:pPr lvl="1">
              <a:lnSpc>
                <a:spcPts val="3100"/>
              </a:lnSpc>
            </a:pPr>
            <a:r>
              <a:rPr lang="zh-CN" altLang="en-US" sz="2000" dirty="0">
                <a:latin typeface="Times New Roman" panose="02020603050405020304" pitchFamily="18" charset="0"/>
                <a:cs typeface="Times New Roman" panose="02020603050405020304" pitchFamily="18" charset="0"/>
              </a:rPr>
              <a:t>如果使用库函数，一般还应该在本文件开头用</a:t>
            </a:r>
            <a:r>
              <a:rPr lang="en-US" altLang="zh-CN" sz="2000" dirty="0">
                <a:latin typeface="Times New Roman" panose="02020603050405020304" pitchFamily="18" charset="0"/>
                <a:cs typeface="Times New Roman" panose="02020603050405020304" pitchFamily="18" charset="0"/>
              </a:rPr>
              <a:t>#include</a:t>
            </a:r>
            <a:r>
              <a:rPr lang="zh-CN" altLang="en-US" sz="2000" dirty="0">
                <a:latin typeface="Times New Roman" panose="02020603050405020304" pitchFamily="18" charset="0"/>
                <a:cs typeface="Times New Roman" panose="02020603050405020304" pitchFamily="18" charset="0"/>
              </a:rPr>
              <a:t>命令将调用有关库函数时所需用到的信息“包含”到本文件中。如</a:t>
            </a:r>
            <a:r>
              <a:rPr lang="zh-CN" altLang="en-US" sz="2000" dirty="0" smtClean="0">
                <a:latin typeface="Times New Roman" panose="02020603050405020304" pitchFamily="18" charset="0"/>
                <a:cs typeface="Times New Roman" panose="02020603050405020304" pitchFamily="18" charset="0"/>
              </a:rPr>
              <a:t>：</a:t>
            </a:r>
            <a:r>
              <a:rPr lang="en-US" altLang="zh-CN" sz="2000" b="1" dirty="0" smtClean="0">
                <a:solidFill>
                  <a:srgbClr val="C00000"/>
                </a:solidFill>
                <a:latin typeface="Times New Roman" panose="02020603050405020304" pitchFamily="18" charset="0"/>
                <a:cs typeface="Times New Roman" panose="02020603050405020304" pitchFamily="18" charset="0"/>
              </a:rPr>
              <a:t>#</a:t>
            </a:r>
            <a:r>
              <a:rPr lang="en-US" altLang="zh-CN" sz="2000" b="1" dirty="0">
                <a:solidFill>
                  <a:srgbClr val="C00000"/>
                </a:solidFill>
                <a:latin typeface="Times New Roman" panose="02020603050405020304" pitchFamily="18" charset="0"/>
                <a:cs typeface="Times New Roman" panose="02020603050405020304" pitchFamily="18" charset="0"/>
              </a:rPr>
              <a:t>include &lt;</a:t>
            </a:r>
            <a:r>
              <a:rPr lang="en-US" altLang="zh-CN" sz="2000" b="1" dirty="0" err="1">
                <a:solidFill>
                  <a:srgbClr val="C00000"/>
                </a:solidFill>
                <a:latin typeface="Times New Roman" panose="02020603050405020304" pitchFamily="18" charset="0"/>
                <a:cs typeface="Times New Roman" panose="02020603050405020304" pitchFamily="18" charset="0"/>
              </a:rPr>
              <a:t>stdio.h</a:t>
            </a:r>
            <a:r>
              <a:rPr lang="en-US" altLang="zh-CN" sz="2000" b="1" dirty="0">
                <a:solidFill>
                  <a:srgbClr val="C00000"/>
                </a:solidFill>
                <a:latin typeface="Times New Roman" panose="02020603050405020304" pitchFamily="18" charset="0"/>
                <a:cs typeface="Times New Roman" panose="02020603050405020304" pitchFamily="18" charset="0"/>
              </a:rPr>
              <a:t>&gt;</a:t>
            </a:r>
          </a:p>
          <a:p>
            <a:pPr lvl="1">
              <a:lnSpc>
                <a:spcPts val="3100"/>
              </a:lnSpc>
            </a:pPr>
            <a:r>
              <a:rPr lang="zh-CN" altLang="en-US" sz="2000" dirty="0">
                <a:latin typeface="Times New Roman" panose="02020603050405020304" pitchFamily="18" charset="0"/>
                <a:cs typeface="Times New Roman" panose="02020603050405020304" pitchFamily="18" charset="0"/>
              </a:rPr>
              <a:t>如果使用用户自己定义的函数，而且该函数与调用它的函数（即主调函数）在同一个文件中，一般还应该在主调函数中对被调用的函数作</a:t>
            </a:r>
            <a:r>
              <a:rPr lang="zh-CN" altLang="en-US" sz="2000" b="1" dirty="0">
                <a:solidFill>
                  <a:srgbClr val="FF0000"/>
                </a:solidFill>
                <a:latin typeface="Times New Roman" panose="02020603050405020304" pitchFamily="18" charset="0"/>
                <a:cs typeface="Times New Roman" panose="02020603050405020304" pitchFamily="18" charset="0"/>
              </a:rPr>
              <a:t>声明（</a:t>
            </a:r>
            <a:r>
              <a:rPr lang="en-US" altLang="zh-CN" sz="2000" b="1" dirty="0">
                <a:solidFill>
                  <a:srgbClr val="FF0000"/>
                </a:solidFill>
                <a:latin typeface="Times New Roman" panose="02020603050405020304" pitchFamily="18" charset="0"/>
                <a:cs typeface="Times New Roman" panose="02020603050405020304" pitchFamily="18" charset="0"/>
              </a:rPr>
              <a:t>declaration)</a:t>
            </a:r>
            <a:r>
              <a:rPr lang="zh-CN" altLang="en-US" sz="2000" dirty="0">
                <a:latin typeface="Times New Roman" panose="02020603050405020304" pitchFamily="18" charset="0"/>
                <a:cs typeface="Times New Roman" panose="02020603050405020304" pitchFamily="18" charset="0"/>
              </a:rPr>
              <a:t>，即向编译系统声明将要调用此函数，并将有关信息通知编译系统。</a:t>
            </a:r>
          </a:p>
          <a:p>
            <a:pPr lvl="1">
              <a:lnSpc>
                <a:spcPts val="3100"/>
              </a:lnSpc>
            </a:pPr>
            <a:r>
              <a:rPr lang="zh-CN" altLang="en-US" sz="2000" dirty="0">
                <a:latin typeface="Times New Roman" panose="02020603050405020304" pitchFamily="18" charset="0"/>
                <a:cs typeface="Times New Roman" panose="02020603050405020304" pitchFamily="18" charset="0"/>
              </a:rPr>
              <a:t>如果被调用函数的定义出现在主调函数之前，可以不必加以</a:t>
            </a:r>
            <a:r>
              <a:rPr lang="zh-CN" altLang="en-US" sz="2000" b="1" dirty="0">
                <a:solidFill>
                  <a:srgbClr val="FF0000"/>
                </a:solidFill>
                <a:latin typeface="Times New Roman" panose="02020603050405020304" pitchFamily="18" charset="0"/>
                <a:cs typeface="Times New Roman" panose="02020603050405020304" pitchFamily="18" charset="0"/>
              </a:rPr>
              <a:t>声明</a:t>
            </a:r>
            <a:r>
              <a:rPr lang="zh-CN" altLang="en-US" sz="2000" dirty="0">
                <a:latin typeface="Times New Roman" panose="02020603050405020304" pitchFamily="18" charset="0"/>
                <a:cs typeface="Times New Roman" panose="02020603050405020304" pitchFamily="18" charset="0"/>
              </a:rPr>
              <a:t>。因为编译系统已经先知道了已定义的函数。</a:t>
            </a:r>
          </a:p>
          <a:p>
            <a:pPr lvl="1">
              <a:lnSpc>
                <a:spcPts val="3100"/>
              </a:lnSpc>
            </a:pPr>
            <a:r>
              <a:rPr lang="zh-CN" altLang="en-US" sz="2000" dirty="0">
                <a:latin typeface="Times New Roman" panose="02020603050405020304" pitchFamily="18" charset="0"/>
                <a:cs typeface="Times New Roman" panose="02020603050405020304" pitchFamily="18" charset="0"/>
              </a:rPr>
              <a:t>如果已在所有函数定义之前，在函数的外部已做了函数声明，则在各个主调函数中不必对所调用的函数再作声明。</a:t>
            </a:r>
          </a:p>
        </p:txBody>
      </p:sp>
      <p:sp>
        <p:nvSpPr>
          <p:cNvPr id="638361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5000"/>
              </a:lnSpc>
            </a:pPr>
            <a:r>
              <a:rPr lang="zh-CN" altLang="en-US" sz="3600" b="0" dirty="0" smtClean="0">
                <a:solidFill>
                  <a:schemeClr val="accent2"/>
                </a:solidFill>
                <a:latin typeface="黑体" pitchFamily="49" charset="-122"/>
                <a:ea typeface="黑体" pitchFamily="49" charset="-122"/>
              </a:rPr>
              <a:t>一</a:t>
            </a:r>
            <a:r>
              <a:rPr lang="zh-CN" altLang="en-US" sz="3600" b="0" dirty="0">
                <a:solidFill>
                  <a:schemeClr val="accent2"/>
                </a:solidFill>
                <a:latin typeface="黑体" pitchFamily="49" charset="-122"/>
                <a:ea typeface="黑体" pitchFamily="49" charset="-122"/>
              </a:rPr>
              <a:t>个</a:t>
            </a:r>
            <a:r>
              <a:rPr lang="zh-CN" altLang="en-US" sz="3600" b="0" dirty="0" smtClean="0">
                <a:solidFill>
                  <a:schemeClr val="accent2"/>
                </a:solidFill>
                <a:latin typeface="黑体" pitchFamily="49" charset="-122"/>
                <a:ea typeface="黑体" pitchFamily="49" charset="-122"/>
              </a:rPr>
              <a:t>函数调用</a:t>
            </a:r>
            <a:r>
              <a:rPr lang="zh-CN" altLang="en-US" sz="3600" b="0" dirty="0">
                <a:solidFill>
                  <a:schemeClr val="accent2"/>
                </a:solidFill>
                <a:latin typeface="黑体" pitchFamily="49" charset="-122"/>
                <a:ea typeface="黑体" pitchFamily="49" charset="-122"/>
              </a:rPr>
              <a:t>另一个</a:t>
            </a:r>
            <a:r>
              <a:rPr lang="zh-CN" altLang="en-US" sz="3600" b="0" dirty="0" smtClean="0">
                <a:solidFill>
                  <a:schemeClr val="accent2"/>
                </a:solidFill>
                <a:latin typeface="黑体" pitchFamily="49" charset="-122"/>
                <a:ea typeface="黑体" pitchFamily="49" charset="-122"/>
              </a:rPr>
              <a:t>函数的</a:t>
            </a:r>
            <a:r>
              <a:rPr lang="zh-CN" altLang="en-US" sz="3600" b="0" dirty="0">
                <a:solidFill>
                  <a:schemeClr val="accent2"/>
                </a:solidFill>
                <a:latin typeface="黑体" pitchFamily="49" charset="-122"/>
                <a:ea typeface="黑体" pitchFamily="49" charset="-122"/>
              </a:rPr>
              <a:t>条件</a:t>
            </a:r>
            <a:endParaRPr lang="zh-CN" altLang="en-US" sz="3600" b="0" dirty="0" smtClean="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242907481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57BECB78-1906-448F-97AF-059E04DF326B}"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28E364A5-94B6-49D2-B3B1-F54643103A26}" type="slidenum">
              <a:rPr lang="zh-CN" altLang="en-US"/>
              <a:pPr/>
              <a:t>49</a:t>
            </a:fld>
            <a:r>
              <a:rPr lang="en-US" altLang="zh-CN"/>
              <a:t>/23</a:t>
            </a:r>
          </a:p>
        </p:txBody>
      </p:sp>
      <p:sp>
        <p:nvSpPr>
          <p:cNvPr id="6383618" name="Rectangle 2"/>
          <p:cNvSpPr>
            <a:spLocks noGrp="1" noChangeArrowheads="1"/>
          </p:cNvSpPr>
          <p:nvPr>
            <p:ph type="body" idx="4294967295"/>
          </p:nvPr>
        </p:nvSpPr>
        <p:spPr>
          <a:xfrm>
            <a:off x="152400" y="1219200"/>
            <a:ext cx="8839200" cy="4724400"/>
          </a:xfrm>
        </p:spPr>
        <p:txBody>
          <a:bodyPr/>
          <a:lstStyle/>
          <a:p>
            <a:pPr>
              <a:lnSpc>
                <a:spcPct val="150000"/>
              </a:lnSpc>
            </a:pPr>
            <a:r>
              <a:rPr lang="zh-CN" altLang="en-US" sz="2800" dirty="0" smtClean="0">
                <a:latin typeface="Times New Roman" panose="02020603050405020304" pitchFamily="18" charset="0"/>
                <a:cs typeface="Times New Roman" panose="02020603050405020304" pitchFamily="18" charset="0"/>
              </a:rPr>
              <a:t>所谓</a:t>
            </a:r>
            <a:r>
              <a:rPr lang="zh-CN" altLang="en-US" sz="2800" dirty="0" smtClean="0">
                <a:solidFill>
                  <a:srgbClr val="FF0000"/>
                </a:solidFill>
                <a:latin typeface="Times New Roman" panose="02020603050405020304" pitchFamily="18" charset="0"/>
                <a:cs typeface="Times New Roman" panose="02020603050405020304" pitchFamily="18" charset="0"/>
              </a:rPr>
              <a:t>函数原型</a:t>
            </a:r>
            <a:r>
              <a:rPr lang="zh-CN" altLang="en-US" sz="2800" dirty="0" smtClean="0">
                <a:latin typeface="Times New Roman" panose="02020603050405020304" pitchFamily="18" charset="0"/>
                <a:cs typeface="Times New Roman" panose="02020603050405020304" pitchFamily="18" charset="0"/>
              </a:rPr>
              <a:t>就是</a:t>
            </a:r>
            <a:r>
              <a:rPr lang="zh-CN" altLang="en-US" sz="2800" dirty="0">
                <a:latin typeface="Times New Roman" panose="02020603050405020304" pitchFamily="18" charset="0"/>
                <a:cs typeface="Times New Roman" panose="02020603050405020304" pitchFamily="18" charset="0"/>
              </a:rPr>
              <a:t>函数本身定义</a:t>
            </a:r>
            <a:r>
              <a:rPr lang="zh-CN" altLang="en-US" sz="2800" dirty="0" smtClean="0">
                <a:latin typeface="Times New Roman" panose="02020603050405020304" pitchFamily="18" charset="0"/>
                <a:cs typeface="Times New Roman" panose="02020603050405020304" pitchFamily="18" charset="0"/>
              </a:rPr>
              <a:t>的形式。通过</a:t>
            </a:r>
            <a:r>
              <a:rPr lang="zh-CN" altLang="en-US" sz="2800" dirty="0">
                <a:latin typeface="Times New Roman" panose="02020603050405020304" pitchFamily="18" charset="0"/>
                <a:cs typeface="Times New Roman" panose="02020603050405020304" pitchFamily="18" charset="0"/>
              </a:rPr>
              <a:t>原型可以确认函数的</a:t>
            </a:r>
            <a:r>
              <a:rPr lang="zh-CN" altLang="en-US" sz="2800" dirty="0">
                <a:solidFill>
                  <a:srgbClr val="FF0000"/>
                </a:solidFill>
                <a:latin typeface="Times New Roman" panose="02020603050405020304" pitchFamily="18" charset="0"/>
                <a:cs typeface="Times New Roman" panose="02020603050405020304" pitchFamily="18" charset="0"/>
              </a:rPr>
              <a:t>返回值类型</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dirty="0" err="1">
                <a:solidFill>
                  <a:srgbClr val="FF0000"/>
                </a:solidFill>
                <a:latin typeface="Times New Roman" panose="02020603050405020304" pitchFamily="18" charset="0"/>
                <a:cs typeface="Times New Roman" panose="02020603050405020304" pitchFamily="18" charset="0"/>
              </a:rPr>
              <a:t>return_type</a:t>
            </a:r>
            <a:r>
              <a:rPr lang="en-US" altLang="zh-CN" sz="2800" dirty="0" smtClean="0">
                <a:solidFill>
                  <a:srgbClr val="FF0000"/>
                </a:solidFill>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，以及</a:t>
            </a:r>
            <a:r>
              <a:rPr lang="zh-CN" altLang="en-US" sz="2800" dirty="0">
                <a:solidFill>
                  <a:srgbClr val="FF0000"/>
                </a:solidFill>
                <a:latin typeface="Times New Roman" panose="02020603050405020304" pitchFamily="18" charset="0"/>
                <a:cs typeface="Times New Roman" panose="02020603050405020304" pitchFamily="18" charset="0"/>
              </a:rPr>
              <a:t>需要多少个参数</a:t>
            </a:r>
            <a:r>
              <a:rPr lang="zh-CN" altLang="en-US" sz="2800" dirty="0">
                <a:latin typeface="Times New Roman" panose="02020603050405020304" pitchFamily="18" charset="0"/>
                <a:cs typeface="Times New Roman" panose="02020603050405020304" pitchFamily="18" charset="0"/>
              </a:rPr>
              <a:t>，每个</a:t>
            </a:r>
            <a:r>
              <a:rPr lang="zh-CN" altLang="en-US" sz="2800" dirty="0">
                <a:solidFill>
                  <a:srgbClr val="FF0000"/>
                </a:solidFill>
                <a:latin typeface="Times New Roman" panose="02020603050405020304" pitchFamily="18" charset="0"/>
                <a:cs typeface="Times New Roman" panose="02020603050405020304" pitchFamily="18" charset="0"/>
              </a:rPr>
              <a:t>参数的类型是</a:t>
            </a:r>
            <a:r>
              <a:rPr lang="zh-CN" altLang="en-US" sz="2800" dirty="0" smtClean="0">
                <a:solidFill>
                  <a:srgbClr val="FF0000"/>
                </a:solidFill>
                <a:latin typeface="Times New Roman" panose="02020603050405020304" pitchFamily="18" charset="0"/>
                <a:cs typeface="Times New Roman" panose="02020603050405020304" pitchFamily="18" charset="0"/>
              </a:rPr>
              <a:t>什么</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函数原型的格式：</a:t>
            </a:r>
            <a:endParaRPr lang="en-US" altLang="zh-CN" sz="2800" dirty="0" smtClean="0">
              <a:latin typeface="Times New Roman" panose="02020603050405020304" pitchFamily="18" charset="0"/>
              <a:cs typeface="Times New Roman" panose="02020603050405020304" pitchFamily="18" charset="0"/>
            </a:endParaRPr>
          </a:p>
          <a:p>
            <a:pPr marL="0" indent="0" algn="ctr">
              <a:lnSpc>
                <a:spcPct val="150000"/>
              </a:lnSpc>
              <a:buNone/>
            </a:pPr>
            <a:r>
              <a:rPr lang="en-US" altLang="zh-CN" dirty="0" err="1" smtClean="0">
                <a:solidFill>
                  <a:srgbClr val="CC0099"/>
                </a:solidFill>
                <a:latin typeface="Times New Roman" panose="02020603050405020304" pitchFamily="18" charset="0"/>
                <a:cs typeface="Times New Roman" panose="02020603050405020304" pitchFamily="18" charset="0"/>
              </a:rPr>
              <a:t>return_type</a:t>
            </a:r>
            <a:r>
              <a:rPr lang="en-US" altLang="zh-CN" dirty="0" smtClean="0">
                <a:solidFill>
                  <a:srgbClr val="CC0099"/>
                </a:solidFill>
                <a:latin typeface="Times New Roman" panose="02020603050405020304" pitchFamily="18" charset="0"/>
                <a:cs typeface="Times New Roman" panose="02020603050405020304" pitchFamily="18" charset="0"/>
              </a:rPr>
              <a:t> </a:t>
            </a:r>
            <a:r>
              <a:rPr lang="en-US" altLang="zh-CN" dirty="0" err="1">
                <a:solidFill>
                  <a:srgbClr val="CC0099"/>
                </a:solidFill>
                <a:latin typeface="Times New Roman" panose="02020603050405020304" pitchFamily="18" charset="0"/>
                <a:cs typeface="Times New Roman" panose="02020603050405020304" pitchFamily="18" charset="0"/>
              </a:rPr>
              <a:t>func_name</a:t>
            </a:r>
            <a:r>
              <a:rPr lang="en-US" altLang="zh-CN" dirty="0">
                <a:solidFill>
                  <a:srgbClr val="CC0099"/>
                </a:solidFill>
                <a:latin typeface="Times New Roman" panose="02020603050405020304" pitchFamily="18" charset="0"/>
                <a:cs typeface="Times New Roman" panose="02020603050405020304" pitchFamily="18" charset="0"/>
              </a:rPr>
              <a:t>(</a:t>
            </a:r>
            <a:r>
              <a:rPr lang="en-US" altLang="zh-CN" dirty="0" err="1">
                <a:solidFill>
                  <a:srgbClr val="CC0099"/>
                </a:solidFill>
                <a:latin typeface="Times New Roman" panose="02020603050405020304" pitchFamily="18" charset="0"/>
                <a:cs typeface="Times New Roman" panose="02020603050405020304" pitchFamily="18" charset="0"/>
              </a:rPr>
              <a:t>arg_list</a:t>
            </a:r>
            <a:r>
              <a:rPr lang="en-US" altLang="zh-CN" dirty="0">
                <a:solidFill>
                  <a:srgbClr val="CC0099"/>
                </a:solidFill>
                <a:latin typeface="Times New Roman" panose="02020603050405020304" pitchFamily="18" charset="0"/>
                <a:cs typeface="Times New Roman" panose="02020603050405020304" pitchFamily="18" charset="0"/>
              </a:rPr>
              <a:t>);</a:t>
            </a:r>
            <a:endParaRPr lang="zh-CN" altLang="en-US" dirty="0">
              <a:solidFill>
                <a:srgbClr val="CC0099"/>
              </a:solidFill>
              <a:latin typeface="Times New Roman" panose="02020603050405020304" pitchFamily="18" charset="0"/>
              <a:cs typeface="Times New Roman" panose="02020603050405020304" pitchFamily="18" charset="0"/>
            </a:endParaRPr>
          </a:p>
        </p:txBody>
      </p:sp>
      <p:sp>
        <p:nvSpPr>
          <p:cNvPr id="638361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5000"/>
              </a:lnSpc>
            </a:pPr>
            <a:r>
              <a:rPr lang="zh-CN" altLang="en-US" sz="3600" b="0" dirty="0" smtClean="0">
                <a:solidFill>
                  <a:schemeClr val="accent2"/>
                </a:solidFill>
                <a:latin typeface="黑体" pitchFamily="49" charset="-122"/>
                <a:ea typeface="黑体" pitchFamily="49" charset="-122"/>
              </a:rPr>
              <a:t>利用“函数原型”完成函数声明</a:t>
            </a:r>
            <a:endParaRPr lang="zh-CN" altLang="en-US" sz="3600" b="0" dirty="0" smtClean="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33718564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4627DAB-9EC7-4436-86D5-E431D5D11A5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24B3CC4-58D5-4A2A-AD50-8798905CF6BE}" type="slidenum">
              <a:rPr lang="zh-CN" altLang="en-US"/>
              <a:pPr/>
              <a:t>5</a:t>
            </a:fld>
            <a:r>
              <a:rPr lang="en-US" altLang="zh-CN"/>
              <a:t>/23</a:t>
            </a:r>
          </a:p>
        </p:txBody>
      </p:sp>
      <p:sp>
        <p:nvSpPr>
          <p:cNvPr id="6398978" name="Rectangle 2" descr="白色大理石"/>
          <p:cNvSpPr>
            <a:spLocks noGrp="1" noChangeArrowheads="1"/>
          </p:cNvSpPr>
          <p:nvPr>
            <p:ph type="title" idx="4294967295"/>
          </p:nvPr>
        </p:nvSpPr>
        <p:spPr>
          <a:xfrm>
            <a:off x="457200" y="152400"/>
            <a:ext cx="8534400" cy="609600"/>
          </a:xfrm>
        </p:spPr>
        <p:txBody>
          <a:bodyPr/>
          <a:lstStyle/>
          <a:p>
            <a:r>
              <a:rPr lang="zh-CN" altLang="en-US" sz="4000" b="0" smtClean="0">
                <a:solidFill>
                  <a:schemeClr val="accent2"/>
                </a:solidFill>
                <a:latin typeface="黑体" pitchFamily="49" charset="-122"/>
                <a:ea typeface="黑体" pitchFamily="49" charset="-122"/>
              </a:rPr>
              <a:t>程序模块化有助于提高质量</a:t>
            </a:r>
          </a:p>
        </p:txBody>
      </p:sp>
      <p:sp>
        <p:nvSpPr>
          <p:cNvPr id="6398979" name="Rectangle 3"/>
          <p:cNvSpPr>
            <a:spLocks noGrp="1" noChangeArrowheads="1"/>
          </p:cNvSpPr>
          <p:nvPr>
            <p:ph type="body" idx="4294967295"/>
          </p:nvPr>
        </p:nvSpPr>
        <p:spPr>
          <a:xfrm>
            <a:off x="152400" y="1104900"/>
            <a:ext cx="87630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50000"/>
              </a:lnSpc>
            </a:pPr>
            <a:r>
              <a:rPr lang="zh-CN" altLang="en-GB" dirty="0"/>
              <a:t>一个较大的程序一般应分为若干个程序模块，每一个模块用来实现一个特定的功能。</a:t>
            </a:r>
          </a:p>
          <a:p>
            <a:pPr lvl="1" algn="just" eaLnBrk="1" hangingPunct="1">
              <a:lnSpc>
                <a:spcPct val="150000"/>
              </a:lnSpc>
            </a:pPr>
            <a:r>
              <a:rPr lang="zh-CN" altLang="en-GB" dirty="0" smtClean="0"/>
              <a:t>程序模块化使得我们可以将软件的开发工作分配给若干个程序员共同完成。</a:t>
            </a:r>
          </a:p>
          <a:p>
            <a:pPr lvl="1" algn="just" eaLnBrk="1" hangingPunct="1">
              <a:lnSpc>
                <a:spcPct val="150000"/>
              </a:lnSpc>
            </a:pPr>
            <a:r>
              <a:rPr lang="zh-CN" altLang="en-GB" dirty="0" smtClean="0"/>
              <a:t>对于不同的模块划分，程序的质量可能会有很大的不同：</a:t>
            </a:r>
            <a:r>
              <a:rPr lang="zh-CN" altLang="en-GB" dirty="0" smtClean="0">
                <a:solidFill>
                  <a:srgbClr val="FF0000"/>
                </a:solidFill>
              </a:rPr>
              <a:t>独立的模块使程序更容易理解和维护</a:t>
            </a:r>
            <a:r>
              <a:rPr lang="zh-CN" altLang="en-GB" dirty="0" smtClean="0"/>
              <a:t>。</a:t>
            </a:r>
          </a:p>
        </p:txBody>
      </p:sp>
    </p:spTree>
    <p:extLst>
      <p:ext uri="{BB962C8B-B14F-4D97-AF65-F5344CB8AC3E}">
        <p14:creationId xmlns:p14="http://schemas.microsoft.com/office/powerpoint/2010/main" val="28253658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57BECB78-1906-448F-97AF-059E04DF326B}"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28E364A5-94B6-49D2-B3B1-F54643103A26}" type="slidenum">
              <a:rPr lang="zh-CN" altLang="en-US"/>
              <a:pPr/>
              <a:t>50</a:t>
            </a:fld>
            <a:r>
              <a:rPr lang="en-US" altLang="zh-CN"/>
              <a:t>/23</a:t>
            </a:r>
          </a:p>
        </p:txBody>
      </p:sp>
      <p:sp>
        <p:nvSpPr>
          <p:cNvPr id="6383618" name="Rectangle 2"/>
          <p:cNvSpPr>
            <a:spLocks noGrp="1" noChangeArrowheads="1"/>
          </p:cNvSpPr>
          <p:nvPr>
            <p:ph type="body" idx="4294967295"/>
          </p:nvPr>
        </p:nvSpPr>
        <p:spPr>
          <a:xfrm>
            <a:off x="152400" y="1066800"/>
            <a:ext cx="8839200" cy="1143000"/>
          </a:xfrm>
        </p:spPr>
        <p:txBody>
          <a:bodyPr/>
          <a:lstStyle/>
          <a:p>
            <a:pPr algn="just" eaLnBrk="1" hangingPunct="1">
              <a:lnSpc>
                <a:spcPct val="90000"/>
              </a:lnSpc>
            </a:pPr>
            <a:r>
              <a:rPr lang="zh-CN" altLang="en-US" sz="2000" dirty="0" smtClean="0"/>
              <a:t>函数</a:t>
            </a:r>
            <a:r>
              <a:rPr lang="zh-CN" altLang="en-US" sz="2000" u="sng" dirty="0" smtClean="0">
                <a:solidFill>
                  <a:srgbClr val="FF3300"/>
                </a:solidFill>
              </a:rPr>
              <a:t>声明语句</a:t>
            </a:r>
            <a:r>
              <a:rPr lang="zh-CN" altLang="en-US" sz="2000" dirty="0" smtClean="0"/>
              <a:t>可以在函数体的内部（左例）</a:t>
            </a:r>
            <a:r>
              <a:rPr lang="en-US" altLang="zh-CN" sz="2000" dirty="0" smtClean="0"/>
              <a:t>——</a:t>
            </a:r>
            <a:r>
              <a:rPr lang="zh-CN" altLang="en-US" sz="2000" dirty="0" smtClean="0">
                <a:solidFill>
                  <a:srgbClr val="FF0000"/>
                </a:solidFill>
              </a:rPr>
              <a:t>内部声明</a:t>
            </a:r>
            <a:r>
              <a:rPr lang="zh-CN" altLang="en-US" sz="2000" dirty="0" smtClean="0"/>
              <a:t>，也可以在函数体外部（右例）</a:t>
            </a:r>
            <a:r>
              <a:rPr lang="en-US" altLang="zh-CN" sz="2000" dirty="0" smtClean="0"/>
              <a:t>——</a:t>
            </a:r>
            <a:r>
              <a:rPr lang="zh-CN" altLang="en-US" sz="2000" dirty="0" smtClean="0">
                <a:solidFill>
                  <a:srgbClr val="FF0000"/>
                </a:solidFill>
              </a:rPr>
              <a:t>全局声明</a:t>
            </a:r>
            <a:r>
              <a:rPr lang="zh-CN" altLang="en-US" sz="2000" dirty="0" smtClean="0"/>
              <a:t>。</a:t>
            </a:r>
            <a:endParaRPr lang="en-US" altLang="zh-CN" sz="2000" dirty="0" smtClean="0"/>
          </a:p>
        </p:txBody>
      </p:sp>
      <p:sp>
        <p:nvSpPr>
          <p:cNvPr id="6383619" name="Rectangle 3"/>
          <p:cNvSpPr>
            <a:spLocks noGrp="1" noChangeArrowheads="1"/>
          </p:cNvSpPr>
          <p:nvPr>
            <p:ph type="title" idx="4294967295"/>
          </p:nvPr>
        </p:nvSpPr>
        <p:spPr>
          <a:xfrm>
            <a:off x="3810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5000"/>
              </a:lnSpc>
            </a:pPr>
            <a:r>
              <a:rPr lang="zh-CN" altLang="en-US" sz="4000" b="0" dirty="0" smtClean="0">
                <a:solidFill>
                  <a:schemeClr val="accent2"/>
                </a:solidFill>
                <a:latin typeface="黑体" pitchFamily="49" charset="-122"/>
                <a:ea typeface="黑体" pitchFamily="49" charset="-122"/>
              </a:rPr>
              <a:t>函数声明语句的位置</a:t>
            </a:r>
            <a:endParaRPr lang="zh-CN" altLang="en-US" sz="4000" b="0" dirty="0" smtClean="0">
              <a:solidFill>
                <a:srgbClr val="FF0000"/>
              </a:solidFill>
              <a:latin typeface="黑体" pitchFamily="49" charset="-122"/>
              <a:ea typeface="黑体" pitchFamily="49" charset="-122"/>
            </a:endParaRPr>
          </a:p>
        </p:txBody>
      </p:sp>
      <p:sp>
        <p:nvSpPr>
          <p:cNvPr id="6383620" name="Rectangle 4"/>
          <p:cNvSpPr>
            <a:spLocks noChangeArrowheads="1"/>
          </p:cNvSpPr>
          <p:nvPr/>
        </p:nvSpPr>
        <p:spPr bwMode="auto">
          <a:xfrm>
            <a:off x="5562600" y="1905000"/>
            <a:ext cx="3276600"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#include &lt;</a:t>
            </a:r>
            <a:r>
              <a:rPr lang="en-US" altLang="zh-CN" b="1" dirty="0" err="1">
                <a:solidFill>
                  <a:schemeClr val="accent2"/>
                </a:solidFill>
                <a:latin typeface="Times New Roman" pitchFamily="18" charset="0"/>
                <a:ea typeface="楷体_GB2312" pitchFamily="49" charset="-122"/>
              </a:rPr>
              <a:t>stdio.h</a:t>
            </a:r>
            <a:r>
              <a:rPr lang="en-US" altLang="zh-CN" b="1" dirty="0">
                <a:solidFill>
                  <a:schemeClr val="accent2"/>
                </a:solidFill>
                <a:latin typeface="Times New Roman" pitchFamily="18" charset="0"/>
                <a:ea typeface="楷体_GB2312" pitchFamily="49" charset="-122"/>
              </a:rPr>
              <a:t>&gt;</a:t>
            </a:r>
          </a:p>
          <a:p>
            <a:pPr marL="342900" indent="-342900" eaLnBrk="0" hangingPunct="0">
              <a:lnSpc>
                <a:spcPct val="85000"/>
              </a:lnSpc>
              <a:spcBef>
                <a:spcPct val="0"/>
              </a:spcBef>
              <a:buClr>
                <a:srgbClr val="FF3300"/>
              </a:buClr>
              <a:buFont typeface="Wingdings" pitchFamily="2" charset="2"/>
              <a:buNone/>
            </a:pPr>
            <a:r>
              <a:rPr lang="en-US" altLang="zh-CN" b="1" dirty="0" err="1">
                <a:solidFill>
                  <a:srgbClr val="FF0000"/>
                </a:solidFill>
                <a:latin typeface="Times New Roman" pitchFamily="18" charset="0"/>
                <a:ea typeface="楷体_GB2312" pitchFamily="49" charset="-122"/>
              </a:rPr>
              <a:t>int</a:t>
            </a:r>
            <a:r>
              <a:rPr lang="en-US" altLang="zh-CN" b="1" dirty="0">
                <a:solidFill>
                  <a:srgbClr val="FF0000"/>
                </a:solidFill>
                <a:latin typeface="Times New Roman" pitchFamily="18" charset="0"/>
                <a:ea typeface="楷体_GB2312" pitchFamily="49" charset="-122"/>
              </a:rPr>
              <a:t> add(</a:t>
            </a:r>
            <a:r>
              <a:rPr lang="en-US" altLang="zh-CN" b="1" dirty="0" err="1">
                <a:solidFill>
                  <a:srgbClr val="FF0000"/>
                </a:solidFill>
                <a:latin typeface="Times New Roman" pitchFamily="18" charset="0"/>
                <a:ea typeface="楷体_GB2312" pitchFamily="49" charset="-122"/>
              </a:rPr>
              <a:t>int,int</a:t>
            </a:r>
            <a:r>
              <a:rPr lang="en-US" altLang="zh-CN" b="1" dirty="0">
                <a:solidFill>
                  <a:srgbClr val="FF0000"/>
                </a:solidFill>
                <a:latin typeface="Times New Roman" pitchFamily="18" charset="0"/>
                <a:ea typeface="楷体_GB2312" pitchFamily="49" charset="-122"/>
              </a:rPr>
              <a:t>);</a:t>
            </a:r>
            <a:r>
              <a:rPr lang="en-US" altLang="zh-CN" b="1" dirty="0">
                <a:solidFill>
                  <a:schemeClr val="accent2"/>
                </a:solidFill>
                <a:latin typeface="Times New Roman" pitchFamily="18" charset="0"/>
                <a:ea typeface="楷体_GB2312" pitchFamily="49" charset="-122"/>
              </a:rPr>
              <a:t> </a:t>
            </a:r>
          </a:p>
          <a:p>
            <a:pPr marL="342900" indent="-342900" eaLnBrk="0" hangingPunct="0">
              <a:lnSpc>
                <a:spcPct val="85000"/>
              </a:lnSpc>
              <a:spcBef>
                <a:spcPct val="0"/>
              </a:spcBef>
              <a:buClr>
                <a:srgbClr val="FF3300"/>
              </a:buClr>
              <a:buFont typeface="Wingdings" pitchFamily="2" charset="2"/>
              <a:buNone/>
            </a:pPr>
            <a:r>
              <a:rPr lang="en-US" altLang="zh-CN" b="1" dirty="0" err="1" smtClean="0">
                <a:solidFill>
                  <a:schemeClr val="accent2"/>
                </a:solidFill>
                <a:latin typeface="Times New Roman" pitchFamily="18" charset="0"/>
                <a:ea typeface="楷体_GB2312" pitchFamily="49" charset="-122"/>
              </a:rPr>
              <a:t>int</a:t>
            </a:r>
            <a:r>
              <a:rPr lang="en-US" altLang="zh-CN" b="1" dirty="0" smtClean="0">
                <a:solidFill>
                  <a:schemeClr val="accent2"/>
                </a:solidFill>
                <a:latin typeface="Times New Roman" pitchFamily="18" charset="0"/>
                <a:ea typeface="楷体_GB2312" pitchFamily="49" charset="-122"/>
              </a:rPr>
              <a:t> </a:t>
            </a:r>
            <a:r>
              <a:rPr lang="en-US" altLang="zh-CN" b="1" dirty="0">
                <a:solidFill>
                  <a:schemeClr val="accent2"/>
                </a:solidFill>
                <a:latin typeface="Times New Roman" pitchFamily="18" charset="0"/>
                <a:ea typeface="楷体_GB2312" pitchFamily="49" charset="-122"/>
              </a:rPr>
              <a:t>main()</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int</a:t>
            </a: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a,b,c</a:t>
            </a: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a=5; b=7;</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c=add(</a:t>
            </a:r>
            <a:r>
              <a:rPr lang="en-US" altLang="zh-CN" b="1" dirty="0" err="1">
                <a:solidFill>
                  <a:schemeClr val="accent2"/>
                </a:solidFill>
                <a:latin typeface="Times New Roman" pitchFamily="18" charset="0"/>
                <a:ea typeface="楷体_GB2312" pitchFamily="49" charset="-122"/>
              </a:rPr>
              <a:t>a,b</a:t>
            </a: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printf</a:t>
            </a: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a+b</a:t>
            </a:r>
            <a:r>
              <a:rPr lang="en-US" altLang="zh-CN" b="1" dirty="0">
                <a:solidFill>
                  <a:schemeClr val="accent2"/>
                </a:solidFill>
                <a:latin typeface="Times New Roman" pitchFamily="18" charset="0"/>
                <a:ea typeface="楷体_GB2312" pitchFamily="49" charset="-122"/>
              </a:rPr>
              <a:t>=%d\n”, c</a:t>
            </a:r>
            <a:r>
              <a:rPr lang="en-US" altLang="zh-CN" b="1" dirty="0" smtClean="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smtClean="0">
                <a:solidFill>
                  <a:schemeClr val="accent2"/>
                </a:solidFill>
                <a:latin typeface="Times New Roman" pitchFamily="18" charset="0"/>
                <a:ea typeface="楷体_GB2312" pitchFamily="49" charset="-122"/>
              </a:rPr>
              <a:t>return 0;</a:t>
            </a:r>
            <a:endParaRPr lang="en-US" altLang="zh-CN" b="1" dirty="0">
              <a:solidFill>
                <a:schemeClr val="accent2"/>
              </a:solidFill>
              <a:latin typeface="Times New Roman" pitchFamily="18" charset="0"/>
              <a:ea typeface="楷体_GB2312" pitchFamily="49" charset="-122"/>
            </a:endParaRP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err="1">
                <a:solidFill>
                  <a:srgbClr val="CC0099"/>
                </a:solidFill>
                <a:latin typeface="Times New Roman" pitchFamily="18" charset="0"/>
                <a:ea typeface="楷体_GB2312" pitchFamily="49" charset="-122"/>
              </a:rPr>
              <a:t>int</a:t>
            </a:r>
            <a:r>
              <a:rPr lang="en-US" altLang="zh-CN" b="1" dirty="0">
                <a:solidFill>
                  <a:srgbClr val="CC0099"/>
                </a:solidFill>
                <a:latin typeface="Times New Roman" pitchFamily="18" charset="0"/>
                <a:ea typeface="楷体_GB2312" pitchFamily="49" charset="-122"/>
              </a:rPr>
              <a:t> add(</a:t>
            </a:r>
            <a:r>
              <a:rPr lang="en-US" altLang="zh-CN" b="1" dirty="0" err="1">
                <a:solidFill>
                  <a:srgbClr val="CC0099"/>
                </a:solidFill>
                <a:latin typeface="Times New Roman" pitchFamily="18" charset="0"/>
                <a:ea typeface="楷体_GB2312" pitchFamily="49" charset="-122"/>
              </a:rPr>
              <a:t>int</a:t>
            </a:r>
            <a:r>
              <a:rPr lang="en-US" altLang="zh-CN" b="1" dirty="0">
                <a:solidFill>
                  <a:srgbClr val="CC0099"/>
                </a:solidFill>
                <a:latin typeface="Times New Roman" pitchFamily="18" charset="0"/>
                <a:ea typeface="楷体_GB2312" pitchFamily="49" charset="-122"/>
              </a:rPr>
              <a:t> x, </a:t>
            </a:r>
            <a:r>
              <a:rPr lang="en-US" altLang="zh-CN" b="1" dirty="0" err="1">
                <a:solidFill>
                  <a:srgbClr val="CC0099"/>
                </a:solidFill>
                <a:latin typeface="Times New Roman" pitchFamily="18" charset="0"/>
                <a:ea typeface="楷体_GB2312" pitchFamily="49" charset="-122"/>
              </a:rPr>
              <a:t>int</a:t>
            </a:r>
            <a:r>
              <a:rPr lang="en-US" altLang="zh-CN" b="1" dirty="0">
                <a:solidFill>
                  <a:srgbClr val="CC0099"/>
                </a:solidFill>
                <a:latin typeface="Times New Roman" pitchFamily="18" charset="0"/>
                <a:ea typeface="楷体_GB2312" pitchFamily="49" charset="-122"/>
              </a:rPr>
              <a:t> y)</a:t>
            </a:r>
          </a:p>
          <a:p>
            <a:pPr marL="342900" indent="-342900">
              <a:lnSpc>
                <a:spcPct val="85000"/>
              </a:lnSpc>
              <a:buClr>
                <a:srgbClr val="FF3300"/>
              </a:buClr>
              <a:buFont typeface="Wingdings" pitchFamily="2" charset="2"/>
              <a:buNone/>
            </a:pPr>
            <a:r>
              <a:rPr lang="en-US" altLang="zh-CN" b="1" dirty="0">
                <a:solidFill>
                  <a:srgbClr val="CC0099"/>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CC0099"/>
                </a:solidFill>
                <a:latin typeface="Times New Roman" pitchFamily="18" charset="0"/>
                <a:ea typeface="楷体_GB2312" pitchFamily="49" charset="-122"/>
              </a:rPr>
              <a:t>   return </a:t>
            </a:r>
            <a:r>
              <a:rPr lang="en-US" altLang="zh-CN" b="1" dirty="0" err="1">
                <a:solidFill>
                  <a:srgbClr val="CC0099"/>
                </a:solidFill>
                <a:latin typeface="Times New Roman" pitchFamily="18" charset="0"/>
                <a:ea typeface="楷体_GB2312" pitchFamily="49" charset="-122"/>
              </a:rPr>
              <a:t>x+y</a:t>
            </a:r>
            <a:r>
              <a:rPr lang="en-US" altLang="zh-CN" b="1" dirty="0">
                <a:solidFill>
                  <a:srgbClr val="CC0099"/>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CC0099"/>
                </a:solidFill>
                <a:latin typeface="Times New Roman" pitchFamily="18" charset="0"/>
                <a:ea typeface="楷体_GB2312" pitchFamily="49" charset="-122"/>
              </a:rPr>
              <a:t>}</a:t>
            </a:r>
          </a:p>
        </p:txBody>
      </p:sp>
      <p:sp>
        <p:nvSpPr>
          <p:cNvPr id="7" name="Rectangle 4"/>
          <p:cNvSpPr>
            <a:spLocks noChangeArrowheads="1"/>
          </p:cNvSpPr>
          <p:nvPr/>
        </p:nvSpPr>
        <p:spPr bwMode="auto">
          <a:xfrm>
            <a:off x="152400" y="1752600"/>
            <a:ext cx="5257800" cy="4724400"/>
          </a:xfrm>
          <a:prstGeom prst="rect">
            <a:avLst/>
          </a:prstGeom>
          <a:solidFill>
            <a:schemeClr val="bg1"/>
          </a:solidFill>
          <a:ln w="9525">
            <a:solidFill>
              <a:schemeClr val="tx1"/>
            </a:solidFill>
            <a:miter lim="800000"/>
            <a:headEnd/>
            <a:tailEnd/>
          </a:ln>
          <a:effectLst/>
          <a:extLst/>
        </p:spPr>
        <p:txBody>
          <a:bodyPr/>
          <a:lstStyle/>
          <a:p>
            <a:pPr marL="342900" indent="-342900">
              <a:lnSpc>
                <a:spcPts val="1600"/>
              </a:lnSpc>
              <a:buClr>
                <a:srgbClr val="FF3300"/>
              </a:buClr>
              <a:buFont typeface="Wingdings" pitchFamily="2" charset="2"/>
              <a:buNone/>
            </a:pPr>
            <a:r>
              <a:rPr lang="en-US" altLang="zh-CN" sz="1800" b="1" dirty="0" smtClean="0">
                <a:solidFill>
                  <a:schemeClr val="accent2"/>
                </a:solidFill>
                <a:latin typeface="Times New Roman" pitchFamily="18" charset="0"/>
                <a:ea typeface="楷体_GB2312" pitchFamily="49" charset="-122"/>
              </a:rPr>
              <a:t>#</a:t>
            </a:r>
            <a:r>
              <a:rPr lang="en-US" altLang="zh-CN" sz="1800" b="1" dirty="0">
                <a:solidFill>
                  <a:schemeClr val="accent2"/>
                </a:solidFill>
                <a:latin typeface="Times New Roman" pitchFamily="18" charset="0"/>
                <a:ea typeface="楷体_GB2312" pitchFamily="49" charset="-122"/>
              </a:rPr>
              <a:t>include&lt;</a:t>
            </a:r>
            <a:r>
              <a:rPr lang="en-US" altLang="zh-CN" sz="1800" b="1" dirty="0" err="1">
                <a:solidFill>
                  <a:schemeClr val="accent2"/>
                </a:solidFill>
                <a:latin typeface="Times New Roman" pitchFamily="18" charset="0"/>
                <a:ea typeface="楷体_GB2312" pitchFamily="49" charset="-122"/>
              </a:rPr>
              <a:t>stdio.h</a:t>
            </a:r>
            <a:r>
              <a:rPr lang="en-US" altLang="zh-CN" sz="1800" b="1" dirty="0">
                <a:solidFill>
                  <a:schemeClr val="accent2"/>
                </a:solidFill>
                <a:latin typeface="Times New Roman" pitchFamily="18" charset="0"/>
                <a:ea typeface="楷体_GB2312" pitchFamily="49" charset="-122"/>
              </a:rPr>
              <a:t>&gt;</a:t>
            </a:r>
          </a:p>
          <a:p>
            <a:pPr marL="342900" indent="-342900">
              <a:lnSpc>
                <a:spcPts val="1600"/>
              </a:lnSpc>
              <a:buClr>
                <a:srgbClr val="FF3300"/>
              </a:buClr>
              <a:buFont typeface="Wingdings" pitchFamily="2" charset="2"/>
              <a:buNone/>
            </a:pPr>
            <a:r>
              <a:rPr lang="en-US" altLang="zh-CN" sz="1800" b="1" dirty="0" err="1">
                <a:solidFill>
                  <a:schemeClr val="accent2"/>
                </a:solidFill>
                <a:latin typeface="Times New Roman" pitchFamily="18" charset="0"/>
                <a:ea typeface="楷体_GB2312" pitchFamily="49" charset="-122"/>
              </a:rPr>
              <a:t>int</a:t>
            </a:r>
            <a:r>
              <a:rPr lang="en-US" altLang="zh-CN" sz="1800" b="1" dirty="0">
                <a:solidFill>
                  <a:schemeClr val="accent2"/>
                </a:solidFill>
                <a:latin typeface="Times New Roman" pitchFamily="18" charset="0"/>
                <a:ea typeface="楷体_GB2312" pitchFamily="49" charset="-122"/>
              </a:rPr>
              <a:t> main</a:t>
            </a:r>
            <a:r>
              <a:rPr lang="en-US" altLang="zh-CN" sz="1800" b="1" dirty="0" smtClean="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chemeClr val="accent2"/>
                </a:solidFill>
                <a:latin typeface="Times New Roman" pitchFamily="18" charset="0"/>
                <a:ea typeface="楷体_GB2312" pitchFamily="49" charset="-122"/>
              </a:rPr>
              <a:t>	</a:t>
            </a:r>
            <a:r>
              <a:rPr lang="en-US" altLang="zh-CN" sz="1800" b="1" dirty="0" smtClean="0">
                <a:solidFill>
                  <a:srgbClr val="FF0000"/>
                </a:solidFill>
                <a:latin typeface="Times New Roman" pitchFamily="18" charset="0"/>
                <a:ea typeface="楷体_GB2312" pitchFamily="49" charset="-122"/>
              </a:rPr>
              <a:t>void </a:t>
            </a:r>
            <a:r>
              <a:rPr lang="en-US" altLang="zh-CN" sz="1800" b="1" dirty="0" err="1" smtClean="0">
                <a:solidFill>
                  <a:srgbClr val="FF0000"/>
                </a:solidFill>
                <a:latin typeface="Times New Roman" pitchFamily="18" charset="0"/>
                <a:ea typeface="楷体_GB2312" pitchFamily="49" charset="-122"/>
              </a:rPr>
              <a:t>print_line</a:t>
            </a:r>
            <a:r>
              <a:rPr lang="en-US" altLang="zh-CN" sz="1800" b="1" dirty="0" smtClean="0">
                <a:solidFill>
                  <a:srgbClr val="FF0000"/>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rgbClr val="FF0000"/>
                </a:solidFill>
                <a:latin typeface="Times New Roman" pitchFamily="18" charset="0"/>
                <a:ea typeface="楷体_GB2312" pitchFamily="49" charset="-122"/>
              </a:rPr>
              <a:t>	void </a:t>
            </a:r>
            <a:r>
              <a:rPr lang="en-US" altLang="zh-CN" sz="1800" b="1" dirty="0" err="1">
                <a:solidFill>
                  <a:srgbClr val="FF0000"/>
                </a:solidFill>
                <a:latin typeface="Times New Roman" pitchFamily="18" charset="0"/>
                <a:ea typeface="楷体_GB2312" pitchFamily="49" charset="-122"/>
              </a:rPr>
              <a:t>print_message</a:t>
            </a:r>
            <a:r>
              <a:rPr lang="en-US" altLang="zh-CN" sz="1800" b="1" dirty="0" smtClean="0">
                <a:solidFill>
                  <a:srgbClr val="FF0000"/>
                </a:solidFill>
                <a:latin typeface="Times New Roman" pitchFamily="18" charset="0"/>
                <a:ea typeface="楷体_GB2312" pitchFamily="49" charset="-122"/>
              </a:rPr>
              <a:t>();</a:t>
            </a:r>
            <a:endParaRPr lang="en-US" altLang="zh-CN" sz="1800" b="1" dirty="0">
              <a:solidFill>
                <a:srgbClr val="FF0000"/>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  </a:t>
            </a:r>
            <a:r>
              <a:rPr lang="en-US" altLang="zh-CN" sz="1800" b="1" dirty="0" smtClean="0">
                <a:solidFill>
                  <a:schemeClr val="accent2"/>
                </a:solidFill>
                <a:latin typeface="Times New Roman" pitchFamily="18" charset="0"/>
                <a:ea typeface="楷体_GB2312" pitchFamily="49" charset="-122"/>
              </a:rPr>
              <a:t>	</a:t>
            </a:r>
            <a:r>
              <a:rPr lang="en-US" altLang="zh-CN" sz="1800" b="1" dirty="0" err="1" smtClean="0">
                <a:solidFill>
                  <a:schemeClr val="accent2"/>
                </a:solidFill>
                <a:latin typeface="Times New Roman" pitchFamily="18" charset="0"/>
                <a:ea typeface="楷体_GB2312" pitchFamily="49" charset="-122"/>
              </a:rPr>
              <a:t>print_line</a:t>
            </a:r>
            <a:r>
              <a:rPr lang="en-US" altLang="zh-CN" sz="1800" b="1" dirty="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  </a:t>
            </a:r>
            <a:r>
              <a:rPr lang="en-US" altLang="zh-CN" sz="1800" b="1" dirty="0" smtClean="0">
                <a:solidFill>
                  <a:schemeClr val="accent2"/>
                </a:solidFill>
                <a:latin typeface="Times New Roman" pitchFamily="18" charset="0"/>
                <a:ea typeface="楷体_GB2312" pitchFamily="49" charset="-122"/>
              </a:rPr>
              <a:t>	</a:t>
            </a:r>
            <a:r>
              <a:rPr lang="en-US" altLang="zh-CN" sz="1800" b="1" dirty="0" err="1" smtClean="0">
                <a:solidFill>
                  <a:schemeClr val="accent2"/>
                </a:solidFill>
                <a:latin typeface="Times New Roman" pitchFamily="18" charset="0"/>
                <a:ea typeface="楷体_GB2312" pitchFamily="49" charset="-122"/>
              </a:rPr>
              <a:t>print_message</a:t>
            </a:r>
            <a:r>
              <a:rPr lang="en-US" altLang="zh-CN" sz="1800" b="1" dirty="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  </a:t>
            </a:r>
            <a:r>
              <a:rPr lang="en-US" altLang="zh-CN" sz="1800" b="1" dirty="0" smtClean="0">
                <a:solidFill>
                  <a:schemeClr val="accent2"/>
                </a:solidFill>
                <a:latin typeface="Times New Roman" pitchFamily="18" charset="0"/>
                <a:ea typeface="楷体_GB2312" pitchFamily="49" charset="-122"/>
              </a:rPr>
              <a:t>	</a:t>
            </a:r>
            <a:r>
              <a:rPr lang="en-US" altLang="zh-CN" sz="1800" b="1" dirty="0" err="1" smtClean="0">
                <a:solidFill>
                  <a:schemeClr val="accent2"/>
                </a:solidFill>
                <a:latin typeface="Times New Roman" pitchFamily="18" charset="0"/>
                <a:ea typeface="楷体_GB2312" pitchFamily="49" charset="-122"/>
              </a:rPr>
              <a:t>print_line</a:t>
            </a:r>
            <a:r>
              <a:rPr lang="en-US" altLang="zh-CN" sz="1800" b="1" dirty="0" smtClean="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	</a:t>
            </a:r>
            <a:r>
              <a:rPr lang="en-US" altLang="zh-CN" sz="1800" b="1" dirty="0" smtClean="0">
                <a:solidFill>
                  <a:schemeClr val="accent2"/>
                </a:solidFill>
                <a:latin typeface="Times New Roman" pitchFamily="18" charset="0"/>
                <a:ea typeface="楷体_GB2312" pitchFamily="49" charset="-122"/>
              </a:rPr>
              <a:t>return 0</a:t>
            </a:r>
            <a:endParaRPr lang="en-US" altLang="zh-CN" sz="1800" b="1" dirty="0">
              <a:solidFill>
                <a:schemeClr val="accent2"/>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chemeClr val="accent2"/>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rgbClr val="C00000"/>
                </a:solidFill>
                <a:latin typeface="Times New Roman" pitchFamily="18" charset="0"/>
                <a:ea typeface="楷体_GB2312" pitchFamily="49" charset="-122"/>
              </a:rPr>
              <a:t>void </a:t>
            </a:r>
            <a:r>
              <a:rPr lang="en-US" altLang="zh-CN" sz="1800" b="1" dirty="0" err="1">
                <a:solidFill>
                  <a:srgbClr val="C00000"/>
                </a:solidFill>
                <a:latin typeface="Times New Roman" pitchFamily="18" charset="0"/>
                <a:ea typeface="楷体_GB2312" pitchFamily="49" charset="-122"/>
              </a:rPr>
              <a:t>print_line</a:t>
            </a:r>
            <a:r>
              <a:rPr lang="en-US" altLang="zh-CN" sz="1800" b="1" dirty="0" smtClean="0">
                <a:solidFill>
                  <a:srgbClr val="C00000"/>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rgbClr val="C00000"/>
                </a:solidFill>
                <a:latin typeface="Times New Roman" pitchFamily="18" charset="0"/>
                <a:ea typeface="楷体_GB2312" pitchFamily="49" charset="-122"/>
              </a:rPr>
              <a:t>{</a:t>
            </a:r>
            <a:endParaRPr lang="en-US" altLang="zh-CN" sz="1800" b="1" dirty="0">
              <a:solidFill>
                <a:srgbClr val="C00000"/>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rgbClr val="C00000"/>
                </a:solidFill>
                <a:latin typeface="Times New Roman" pitchFamily="18" charset="0"/>
                <a:ea typeface="楷体_GB2312" pitchFamily="49" charset="-122"/>
              </a:rPr>
              <a:t>  </a:t>
            </a:r>
            <a:r>
              <a:rPr lang="en-US" altLang="zh-CN" sz="1800" b="1" dirty="0" smtClean="0">
                <a:solidFill>
                  <a:srgbClr val="C00000"/>
                </a:solidFill>
                <a:latin typeface="Times New Roman" pitchFamily="18" charset="0"/>
                <a:ea typeface="楷体_GB2312" pitchFamily="49" charset="-122"/>
              </a:rPr>
              <a:t>	</a:t>
            </a:r>
            <a:r>
              <a:rPr lang="en-US" altLang="zh-CN" sz="1800" b="1" dirty="0" err="1" smtClean="0">
                <a:solidFill>
                  <a:srgbClr val="C00000"/>
                </a:solidFill>
                <a:latin typeface="Times New Roman" pitchFamily="18" charset="0"/>
                <a:ea typeface="楷体_GB2312" pitchFamily="49" charset="-122"/>
              </a:rPr>
              <a:t>printf</a:t>
            </a:r>
            <a:r>
              <a:rPr lang="en-US" altLang="zh-CN" sz="1800" b="1" dirty="0">
                <a:solidFill>
                  <a:srgbClr val="C00000"/>
                </a:solidFill>
                <a:latin typeface="Times New Roman" pitchFamily="18" charset="0"/>
                <a:ea typeface="楷体_GB2312" pitchFamily="49" charset="-122"/>
              </a:rPr>
              <a:t>("\n</a:t>
            </a:r>
            <a:r>
              <a:rPr lang="en-US" altLang="zh-CN" sz="1800" b="1" dirty="0" smtClean="0">
                <a:solidFill>
                  <a:srgbClr val="C00000"/>
                </a:solidFill>
                <a:latin typeface="Times New Roman" pitchFamily="18" charset="0"/>
                <a:ea typeface="楷体_GB2312" pitchFamily="49" charset="-122"/>
              </a:rPr>
              <a:t>=========================");</a:t>
            </a:r>
            <a:endParaRPr lang="en-US" altLang="zh-CN" sz="1800" b="1" dirty="0">
              <a:solidFill>
                <a:srgbClr val="C00000"/>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rgbClr val="C00000"/>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a:solidFill>
                  <a:srgbClr val="CC0066"/>
                </a:solidFill>
                <a:latin typeface="Times New Roman" pitchFamily="18" charset="0"/>
                <a:ea typeface="楷体_GB2312" pitchFamily="49" charset="-122"/>
              </a:rPr>
              <a:t>void </a:t>
            </a:r>
            <a:r>
              <a:rPr lang="en-US" altLang="zh-CN" sz="1800" b="1" dirty="0" err="1">
                <a:solidFill>
                  <a:srgbClr val="CC0066"/>
                </a:solidFill>
                <a:latin typeface="Times New Roman" pitchFamily="18" charset="0"/>
                <a:ea typeface="楷体_GB2312" pitchFamily="49" charset="-122"/>
              </a:rPr>
              <a:t>print_message</a:t>
            </a:r>
            <a:r>
              <a:rPr lang="en-US" altLang="zh-CN" sz="1800" b="1" dirty="0" smtClean="0">
                <a:solidFill>
                  <a:srgbClr val="CC0066"/>
                </a:solidFill>
                <a:latin typeface="Times New Roman" pitchFamily="18" charset="0"/>
                <a:ea typeface="楷体_GB2312" pitchFamily="49" charset="-122"/>
              </a:rPr>
              <a:t>()</a:t>
            </a:r>
          </a:p>
          <a:p>
            <a:pPr marL="342900" indent="-342900">
              <a:lnSpc>
                <a:spcPts val="1600"/>
              </a:lnSpc>
              <a:buClr>
                <a:srgbClr val="FF3300"/>
              </a:buClr>
              <a:buFont typeface="Wingdings" pitchFamily="2" charset="2"/>
              <a:buNone/>
            </a:pPr>
            <a:r>
              <a:rPr lang="en-US" altLang="zh-CN" sz="1800" b="1" dirty="0" smtClean="0">
                <a:solidFill>
                  <a:srgbClr val="CC0066"/>
                </a:solidFill>
                <a:latin typeface="Times New Roman" pitchFamily="18" charset="0"/>
                <a:ea typeface="楷体_GB2312" pitchFamily="49" charset="-122"/>
              </a:rPr>
              <a:t>{</a:t>
            </a:r>
            <a:endParaRPr lang="en-US" altLang="zh-CN" sz="1800" b="1" dirty="0">
              <a:solidFill>
                <a:srgbClr val="CC0066"/>
              </a:solidFill>
              <a:latin typeface="Times New Roman" pitchFamily="18" charset="0"/>
              <a:ea typeface="楷体_GB2312" pitchFamily="49" charset="-122"/>
            </a:endParaRPr>
          </a:p>
          <a:p>
            <a:pPr marL="342900" indent="-342900">
              <a:lnSpc>
                <a:spcPts val="1600"/>
              </a:lnSpc>
              <a:buClr>
                <a:srgbClr val="FF3300"/>
              </a:buClr>
              <a:buFont typeface="Wingdings" pitchFamily="2" charset="2"/>
              <a:buNone/>
            </a:pPr>
            <a:r>
              <a:rPr lang="en-US" altLang="zh-CN" sz="1800" b="1" dirty="0">
                <a:solidFill>
                  <a:srgbClr val="CC0066"/>
                </a:solidFill>
                <a:latin typeface="Times New Roman" pitchFamily="18" charset="0"/>
                <a:ea typeface="楷体_GB2312" pitchFamily="49" charset="-122"/>
              </a:rPr>
              <a:t>  </a:t>
            </a:r>
            <a:r>
              <a:rPr lang="en-US" altLang="zh-CN" sz="1800" b="1" dirty="0" smtClean="0">
                <a:solidFill>
                  <a:srgbClr val="CC0066"/>
                </a:solidFill>
                <a:latin typeface="Times New Roman" pitchFamily="18" charset="0"/>
                <a:ea typeface="楷体_GB2312" pitchFamily="49" charset="-122"/>
              </a:rPr>
              <a:t>	</a:t>
            </a:r>
            <a:r>
              <a:rPr lang="en-US" altLang="zh-CN" sz="1800" b="1" dirty="0" err="1" smtClean="0">
                <a:solidFill>
                  <a:srgbClr val="CC0066"/>
                </a:solidFill>
                <a:latin typeface="Times New Roman" pitchFamily="18" charset="0"/>
                <a:ea typeface="楷体_GB2312" pitchFamily="49" charset="-122"/>
              </a:rPr>
              <a:t>printf</a:t>
            </a:r>
            <a:r>
              <a:rPr lang="en-US" altLang="zh-CN" sz="1800" b="1" dirty="0">
                <a:solidFill>
                  <a:srgbClr val="CC0066"/>
                </a:solidFill>
                <a:latin typeface="Times New Roman" pitchFamily="18" charset="0"/>
                <a:ea typeface="楷体_GB2312" pitchFamily="49" charset="-122"/>
              </a:rPr>
              <a:t>("\</a:t>
            </a:r>
            <a:r>
              <a:rPr lang="en-US" altLang="zh-CN" sz="1800" b="1" dirty="0" err="1">
                <a:solidFill>
                  <a:srgbClr val="CC0066"/>
                </a:solidFill>
                <a:latin typeface="Times New Roman" pitchFamily="18" charset="0"/>
                <a:ea typeface="楷体_GB2312" pitchFamily="49" charset="-122"/>
              </a:rPr>
              <a:t>nThis</a:t>
            </a:r>
            <a:r>
              <a:rPr lang="en-US" altLang="zh-CN" sz="1800" b="1" dirty="0">
                <a:solidFill>
                  <a:srgbClr val="CC0066"/>
                </a:solidFill>
                <a:latin typeface="Times New Roman" pitchFamily="18" charset="0"/>
                <a:ea typeface="楷体_GB2312" pitchFamily="49" charset="-122"/>
              </a:rPr>
              <a:t> is a C program.");</a:t>
            </a:r>
          </a:p>
          <a:p>
            <a:pPr marL="342900" indent="-342900">
              <a:lnSpc>
                <a:spcPts val="1600"/>
              </a:lnSpc>
              <a:buClr>
                <a:srgbClr val="FF3300"/>
              </a:buClr>
              <a:buFont typeface="Wingdings" pitchFamily="2" charset="2"/>
              <a:buNone/>
            </a:pPr>
            <a:r>
              <a:rPr lang="en-US" altLang="zh-CN" sz="1800" b="1" dirty="0" smtClean="0">
                <a:solidFill>
                  <a:srgbClr val="CC0066"/>
                </a:solidFill>
                <a:latin typeface="Times New Roman" pitchFamily="18" charset="0"/>
                <a:ea typeface="楷体_GB2312" pitchFamily="49" charset="-122"/>
              </a:rPr>
              <a:t>}</a:t>
            </a:r>
            <a:endParaRPr lang="en-US" altLang="zh-CN" sz="1800" b="1" dirty="0">
              <a:solidFill>
                <a:srgbClr val="CC0066"/>
              </a:solidFill>
              <a:latin typeface="Times New Roman" pitchFamily="18" charset="0"/>
              <a:ea typeface="楷体_GB2312" pitchFamily="49" charset="-122"/>
            </a:endParaRPr>
          </a:p>
        </p:txBody>
      </p:sp>
    </p:spTree>
    <p:extLst>
      <p:ext uri="{BB962C8B-B14F-4D97-AF65-F5344CB8AC3E}">
        <p14:creationId xmlns:p14="http://schemas.microsoft.com/office/powerpoint/2010/main" val="160402226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D2DB9CB-9D86-4479-A1B4-2143C8EB43B3}"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6601F75-4F9C-402B-AD12-98DEA5A7DD48}" type="slidenum">
              <a:rPr lang="zh-CN" altLang="en-US"/>
              <a:pPr/>
              <a:t>51</a:t>
            </a:fld>
            <a:r>
              <a:rPr lang="en-US" altLang="zh-CN"/>
              <a:t>/52</a:t>
            </a:r>
          </a:p>
        </p:txBody>
      </p:sp>
      <p:sp>
        <p:nvSpPr>
          <p:cNvPr id="6434818" name="Rectangle 2"/>
          <p:cNvSpPr>
            <a:spLocks noRot="1" noChangeArrowheads="1"/>
          </p:cNvSpPr>
          <p:nvPr/>
        </p:nvSpPr>
        <p:spPr bwMode="auto">
          <a:xfrm>
            <a:off x="301625" y="228600"/>
            <a:ext cx="854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sz="4000" dirty="0">
                <a:solidFill>
                  <a:srgbClr val="0070C0"/>
                </a:solidFill>
                <a:latin typeface="黑体" pitchFamily="49" charset="-122"/>
                <a:ea typeface="黑体" pitchFamily="49" charset="-122"/>
              </a:rPr>
              <a:t>多个函数时经常</a:t>
            </a:r>
            <a:r>
              <a:rPr lang="zh-CN" altLang="en-US" sz="4000" dirty="0" smtClean="0">
                <a:solidFill>
                  <a:srgbClr val="0070C0"/>
                </a:solidFill>
                <a:latin typeface="黑体" pitchFamily="49" charset="-122"/>
                <a:ea typeface="黑体" pitchFamily="49" charset="-122"/>
              </a:rPr>
              <a:t>使用全局声明</a:t>
            </a:r>
            <a:endParaRPr lang="zh-CN" altLang="en-US" sz="4000" dirty="0">
              <a:solidFill>
                <a:srgbClr val="0070C0"/>
              </a:solidFill>
              <a:latin typeface="黑体" pitchFamily="49" charset="-122"/>
              <a:ea typeface="黑体" pitchFamily="49" charset="-122"/>
              <a:sym typeface="Monotype Sorts" pitchFamily="2" charset="2"/>
            </a:endParaRPr>
          </a:p>
        </p:txBody>
      </p:sp>
      <p:sp>
        <p:nvSpPr>
          <p:cNvPr id="6434819" name="Rectangle 3"/>
          <p:cNvSpPr>
            <a:spLocks noChangeArrowheads="1"/>
          </p:cNvSpPr>
          <p:nvPr/>
        </p:nvSpPr>
        <p:spPr bwMode="auto">
          <a:xfrm>
            <a:off x="1295400" y="1219200"/>
            <a:ext cx="6400800" cy="4876800"/>
          </a:xfrm>
          <a:prstGeom prst="rect">
            <a:avLst/>
          </a:prstGeom>
          <a:solidFill>
            <a:srgbClr val="FFFF00"/>
          </a:solidFill>
          <a:ln>
            <a:noFill/>
          </a:ln>
          <a:effectLst/>
          <a:extLst/>
        </p:spPr>
        <p:txBody>
          <a:bodyPr/>
          <a:lstStyle/>
          <a:p>
            <a:pPr marL="742950" lvl="1" indent="-285750">
              <a:lnSpc>
                <a:spcPct val="100000"/>
              </a:lnSpc>
              <a:buClr>
                <a:schemeClr val="accent2"/>
              </a:buClr>
              <a:buFont typeface="Wingdings" pitchFamily="2" charset="2"/>
              <a:buNone/>
            </a:pPr>
            <a:r>
              <a:rPr lang="en-US" altLang="zh-CN" sz="2400" b="1" dirty="0">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char letter(</a:t>
            </a:r>
            <a:r>
              <a:rPr lang="en-US" altLang="zh-CN" sz="2400" b="1" dirty="0" err="1">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char,char</a:t>
            </a:r>
            <a:r>
              <a:rPr lang="en-US" altLang="zh-CN" sz="2400" b="1" dirty="0">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a:t>
            </a:r>
          </a:p>
          <a:p>
            <a:pPr marL="742950" lvl="1" indent="-285750">
              <a:lnSpc>
                <a:spcPct val="100000"/>
              </a:lnSpc>
              <a:buClr>
                <a:schemeClr val="accent2"/>
              </a:buClr>
              <a:buFont typeface="Wingdings" pitchFamily="2" charset="2"/>
              <a:buNone/>
            </a:pPr>
            <a:r>
              <a:rPr lang="en-US" altLang="zh-CN" sz="2400" b="1" dirty="0">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float f(</a:t>
            </a:r>
            <a:r>
              <a:rPr lang="en-US" altLang="zh-CN" sz="2400" b="1" dirty="0" err="1">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float,float</a:t>
            </a:r>
            <a:r>
              <a:rPr lang="en-US" altLang="zh-CN" sz="2400" b="1" dirty="0">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a:t>
            </a:r>
          </a:p>
          <a:p>
            <a:pPr marL="742950" lvl="1" indent="-285750">
              <a:lnSpc>
                <a:spcPct val="100000"/>
              </a:lnSpc>
              <a:buClr>
                <a:schemeClr val="accent2"/>
              </a:buClr>
              <a:buFont typeface="Wingdings" pitchFamily="2" charset="2"/>
              <a:buNone/>
            </a:pPr>
            <a:r>
              <a:rPr lang="en-US" altLang="zh-CN" sz="2400" b="1" dirty="0" err="1">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int</a:t>
            </a:r>
            <a:r>
              <a:rPr lang="en-US" altLang="zh-CN" sz="2400" b="1" dirty="0">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 </a:t>
            </a:r>
            <a:r>
              <a:rPr lang="en-US" altLang="zh-CN" sz="2400" b="1" dirty="0" err="1">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i</a:t>
            </a:r>
            <a:r>
              <a:rPr lang="en-US" altLang="zh-CN" sz="2400" b="1" dirty="0">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a:t>
            </a:r>
            <a:r>
              <a:rPr lang="en-US" altLang="zh-CN" sz="2400" b="1" dirty="0" err="1">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float,float</a:t>
            </a:r>
            <a:r>
              <a:rPr lang="en-US" altLang="zh-CN" sz="2400" b="1" dirty="0">
                <a:solidFill>
                  <a:srgbClr val="FF0066"/>
                </a:solidFill>
                <a:latin typeface="Times New Roman" panose="02020603050405020304" pitchFamily="18" charset="0"/>
                <a:ea typeface="楷体_GB2312" pitchFamily="49" charset="-122"/>
                <a:cs typeface="Times New Roman" panose="02020603050405020304" pitchFamily="18" charset="0"/>
                <a:sym typeface="Monotype Sorts" pitchFamily="2" charset="2"/>
              </a:rPr>
              <a:t>);</a:t>
            </a:r>
          </a:p>
          <a:p>
            <a:pPr marL="742950" lvl="1" indent="-285750">
              <a:lnSpc>
                <a:spcPct val="100000"/>
              </a:lnSpc>
              <a:buClr>
                <a:schemeClr val="accent2"/>
              </a:buClr>
              <a:buFont typeface="Wingdings" pitchFamily="2" charset="2"/>
              <a:buNone/>
            </a:pPr>
            <a:r>
              <a:rPr lang="en-US" altLang="zh-CN" sz="2400" b="1" dirty="0" err="1" smtClean="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int</a:t>
            </a:r>
            <a:r>
              <a:rPr lang="en-US" altLang="zh-CN" sz="2400" b="1" dirty="0" smtClean="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 </a:t>
            </a: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main()</a:t>
            </a:r>
          </a:p>
          <a:p>
            <a:pPr marL="742950" lvl="1" indent="-285750">
              <a:lnSpc>
                <a:spcPct val="100000"/>
              </a:lnSpc>
              <a:buClr>
                <a:schemeClr val="accent2"/>
              </a:buClr>
              <a:buFont typeface="Wingdings" pitchFamily="2" charset="2"/>
              <a:buNone/>
            </a:pP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	{……}</a:t>
            </a:r>
          </a:p>
          <a:p>
            <a:pPr marL="742950" lvl="1" indent="-285750">
              <a:lnSpc>
                <a:spcPct val="100000"/>
              </a:lnSpc>
              <a:buClr>
                <a:schemeClr val="accent2"/>
              </a:buClr>
              <a:buFont typeface="Wingdings" pitchFamily="2" charset="2"/>
              <a:buNone/>
            </a:pP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char letter(char c1,char c2)</a:t>
            </a:r>
          </a:p>
          <a:p>
            <a:pPr marL="742950" lvl="1" indent="-285750">
              <a:lnSpc>
                <a:spcPct val="100000"/>
              </a:lnSpc>
              <a:buClr>
                <a:schemeClr val="accent2"/>
              </a:buClr>
              <a:buFont typeface="Wingdings" pitchFamily="2" charset="2"/>
              <a:buNone/>
            </a:pP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	{……}</a:t>
            </a:r>
          </a:p>
          <a:p>
            <a:pPr marL="742950" lvl="1" indent="-285750">
              <a:lnSpc>
                <a:spcPct val="100000"/>
              </a:lnSpc>
              <a:buClr>
                <a:schemeClr val="accent2"/>
              </a:buClr>
              <a:buFont typeface="Wingdings" pitchFamily="2" charset="2"/>
              <a:buNone/>
            </a:pP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float f(float </a:t>
            </a:r>
            <a:r>
              <a:rPr lang="en-US" altLang="zh-CN" sz="2400" b="1" dirty="0" err="1">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x,float</a:t>
            </a: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 y)</a:t>
            </a:r>
          </a:p>
          <a:p>
            <a:pPr marL="742950" lvl="1" indent="-285750">
              <a:lnSpc>
                <a:spcPct val="100000"/>
              </a:lnSpc>
              <a:buClr>
                <a:schemeClr val="accent2"/>
              </a:buClr>
              <a:buFont typeface="Wingdings" pitchFamily="2" charset="2"/>
              <a:buNone/>
            </a:pP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	{……}</a:t>
            </a:r>
          </a:p>
          <a:p>
            <a:pPr marL="742950" lvl="1" indent="-285750">
              <a:lnSpc>
                <a:spcPct val="100000"/>
              </a:lnSpc>
              <a:buClr>
                <a:schemeClr val="accent2"/>
              </a:buClr>
              <a:buFont typeface="Wingdings" pitchFamily="2" charset="2"/>
              <a:buNone/>
            </a:pPr>
            <a:r>
              <a:rPr lang="en-US" altLang="zh-CN" sz="2400" b="1" dirty="0" err="1">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int</a:t>
            </a: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 </a:t>
            </a:r>
            <a:r>
              <a:rPr lang="en-US" altLang="zh-CN" sz="2400" b="1" dirty="0" err="1">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i</a:t>
            </a: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(float </a:t>
            </a:r>
            <a:r>
              <a:rPr lang="en-US" altLang="zh-CN" sz="2400" b="1" dirty="0" err="1">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j,float</a:t>
            </a: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 k)</a:t>
            </a:r>
          </a:p>
          <a:p>
            <a:pPr marL="742950" lvl="1" indent="-285750">
              <a:lnSpc>
                <a:spcPct val="100000"/>
              </a:lnSpc>
              <a:buClr>
                <a:schemeClr val="accent2"/>
              </a:buClr>
              <a:buFont typeface="Wingdings" pitchFamily="2" charset="2"/>
              <a:buNone/>
            </a:pPr>
            <a:r>
              <a:rPr lang="en-US" altLang="zh-CN" sz="2400" b="1" dirty="0">
                <a:solidFill>
                  <a:schemeClr val="accent2"/>
                </a:solidFill>
                <a:latin typeface="Times New Roman" panose="02020603050405020304" pitchFamily="18" charset="0"/>
                <a:ea typeface="楷体_GB2312" pitchFamily="49" charset="-122"/>
                <a:cs typeface="Times New Roman" panose="02020603050405020304" pitchFamily="18" charset="0"/>
                <a:sym typeface="Monotype Sorts" pitchFamily="2" charset="2"/>
              </a:rPr>
              <a:t>	{……}</a:t>
            </a:r>
          </a:p>
        </p:txBody>
      </p:sp>
    </p:spTree>
    <p:extLst>
      <p:ext uri="{BB962C8B-B14F-4D97-AF65-F5344CB8AC3E}">
        <p14:creationId xmlns:p14="http://schemas.microsoft.com/office/powerpoint/2010/main" val="4072772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7617B06-7CB6-4FC6-9E30-E97A79B8C990}" type="datetime1">
              <a:rPr lang="zh-CN" altLang="en-US" sz="1400" b="0" smtClean="0">
                <a:latin typeface="Times New Roman" panose="02020603050405020304" pitchFamily="18" charset="0"/>
                <a:ea typeface="宋体" panose="02010600030101010101" pitchFamily="2" charset="-122"/>
              </a:rPr>
              <a:pPr>
                <a:spcBef>
                  <a:spcPct val="0"/>
                </a:spcBef>
                <a:buClrTx/>
                <a:buFontTx/>
                <a:buNone/>
              </a:pPr>
              <a:t>2023/11/13</a:t>
            </a:fld>
            <a:endParaRPr lang="en-US" altLang="zh-CN" sz="1400" b="0" smtClean="0">
              <a:latin typeface="Times New Roman" panose="02020603050405020304" pitchFamily="18" charset="0"/>
              <a:ea typeface="宋体" panose="02010600030101010101" pitchFamily="2" charset="-122"/>
            </a:endParaRPr>
          </a:p>
        </p:txBody>
      </p:sp>
      <p:sp>
        <p:nvSpPr>
          <p:cNvPr id="49155" name="灯片编号占位符 4"/>
          <p:cNvSpPr>
            <a:spLocks noGrp="1"/>
          </p:cNvSpPr>
          <p:nvPr>
            <p:ph type="sldNum" sz="quarter" idx="11"/>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034F032-CFD2-419D-ACF0-761E2285B8FD}" type="slidenum">
              <a:rPr lang="zh-CN" altLang="en-US" sz="1400" b="0" smtClean="0">
                <a:latin typeface="Times New Roman" panose="02020603050405020304" pitchFamily="18" charset="0"/>
                <a:ea typeface="宋体" panose="02010600030101010101" pitchFamily="2" charset="-122"/>
              </a:rPr>
              <a:pPr>
                <a:spcBef>
                  <a:spcPct val="0"/>
                </a:spcBef>
                <a:buClrTx/>
                <a:buFontTx/>
                <a:buNone/>
              </a:pPr>
              <a:t>52</a:t>
            </a:fld>
            <a:r>
              <a:rPr lang="en-US" altLang="zh-CN" sz="1400" b="0" smtClean="0">
                <a:latin typeface="Times New Roman" panose="02020603050405020304" pitchFamily="18" charset="0"/>
                <a:ea typeface="宋体" panose="02010600030101010101" pitchFamily="2" charset="-122"/>
              </a:rPr>
              <a:t>/119</a:t>
            </a:r>
          </a:p>
        </p:txBody>
      </p:sp>
      <p:sp>
        <p:nvSpPr>
          <p:cNvPr id="49156" name="页脚占位符 5"/>
          <p:cNvSpPr>
            <a:spLocks noGrp="1"/>
          </p:cNvSpPr>
          <p:nvPr>
            <p:ph type="ftr" sz="quarter" idx="12"/>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400" b="0" smtClean="0">
                <a:latin typeface="Times New Roman" panose="02020603050405020304" pitchFamily="18" charset="0"/>
                <a:ea typeface="宋体" panose="02010600030101010101" pitchFamily="2" charset="-122"/>
              </a:rPr>
              <a:t>王化雨 whuayu000@163.com 13306442222</a:t>
            </a:r>
            <a:endParaRPr lang="en-US" altLang="zh-CN" sz="1400" b="0" smtClean="0">
              <a:latin typeface="Times New Roman" panose="02020603050405020304" pitchFamily="18" charset="0"/>
              <a:ea typeface="宋体" panose="02010600030101010101" pitchFamily="2" charset="-122"/>
            </a:endParaRPr>
          </a:p>
        </p:txBody>
      </p:sp>
      <p:sp>
        <p:nvSpPr>
          <p:cNvPr id="49157" name="Rectangle 2" descr="白色大理石"/>
          <p:cNvSpPr>
            <a:spLocks noGrp="1" noChangeArrowheads="1"/>
          </p:cNvSpPr>
          <p:nvPr>
            <p:ph type="title"/>
          </p:nvPr>
        </p:nvSpPr>
        <p:spPr>
          <a:xfrm>
            <a:off x="457200" y="228600"/>
            <a:ext cx="8229600" cy="685800"/>
          </a:xfrm>
        </p:spPr>
        <p:txBody>
          <a:bodyPr/>
          <a:lstStyle/>
          <a:p>
            <a:pPr eaLnBrk="1" hangingPunct="1"/>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C</a:t>
            </a:r>
            <a:r>
              <a:rPr lang="zh-CN" altLang="en-US"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函数相关的</a:t>
            </a:r>
            <a:r>
              <a:rPr lang="en-US" altLang="zh-CN"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altLang="en-US"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个语句元素</a:t>
            </a:r>
            <a:endParaRPr lang="zh-CN" altLang="en-GB"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158" name="Rectangle 3"/>
          <p:cNvSpPr>
            <a:spLocks noGrp="1" noChangeArrowheads="1"/>
          </p:cNvSpPr>
          <p:nvPr>
            <p:ph type="body" idx="1"/>
          </p:nvPr>
        </p:nvSpPr>
        <p:spPr>
          <a:xfrm>
            <a:off x="381000" y="1219200"/>
            <a:ext cx="8610600" cy="5257800"/>
          </a:xfrm>
        </p:spPr>
        <p:txBody>
          <a:bodyPr/>
          <a:lstStyle/>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smtClean="0">
                <a:solidFill>
                  <a:srgbClr val="660066"/>
                </a:solidFill>
                <a:ea typeface="黑体" panose="02010609060101010101" pitchFamily="49" charset="-122"/>
              </a:rPr>
              <a:t>函数声明</a:t>
            </a:r>
            <a:endParaRPr lang="zh-CN" altLang="en-GB" sz="4000" dirty="0" smtClean="0">
              <a:solidFill>
                <a:srgbClr val="660066"/>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u="sng" dirty="0">
                <a:solidFill>
                  <a:srgbClr val="660066"/>
                </a:solidFill>
                <a:ea typeface="黑体" panose="02010609060101010101" pitchFamily="49" charset="-122"/>
              </a:rPr>
              <a:t>函数头</a:t>
            </a:r>
            <a:endParaRPr lang="en-US" altLang="zh-CN" sz="4000" u="sng" dirty="0">
              <a:solidFill>
                <a:srgbClr val="660066"/>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smtClean="0">
                <a:solidFill>
                  <a:schemeClr val="folHlink"/>
                </a:solidFill>
                <a:ea typeface="黑体" panose="02010609060101010101" pitchFamily="49" charset="-122"/>
              </a:rPr>
              <a:t>函数体</a:t>
            </a:r>
            <a:endParaRPr lang="zh-CN" altLang="en-GB" sz="4000" dirty="0" smtClean="0">
              <a:solidFill>
                <a:schemeClr val="folHlink"/>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smtClean="0">
                <a:solidFill>
                  <a:schemeClr val="folHlink"/>
                </a:solidFill>
                <a:ea typeface="黑体" panose="02010609060101010101" pitchFamily="49" charset="-122"/>
              </a:rPr>
              <a:t>函数调用</a:t>
            </a:r>
            <a:endParaRPr lang="zh-CN" altLang="en-GB" sz="4000" dirty="0" smtClean="0">
              <a:solidFill>
                <a:schemeClr val="folHlink"/>
              </a:solidFill>
              <a:ea typeface="黑体" panose="02010609060101010101" pitchFamily="49" charset="-122"/>
            </a:endParaRPr>
          </a:p>
        </p:txBody>
      </p:sp>
    </p:spTree>
    <p:extLst>
      <p:ext uri="{BB962C8B-B14F-4D97-AF65-F5344CB8AC3E}">
        <p14:creationId xmlns:p14="http://schemas.microsoft.com/office/powerpoint/2010/main" val="38696276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4CECCC3-9B9B-468A-9ABB-35F03F3B57C3}"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23C24D4-F945-4C1E-A223-10638B145AD8}" type="slidenum">
              <a:rPr lang="zh-CN" altLang="en-US"/>
              <a:pPr/>
              <a:t>53</a:t>
            </a:fld>
            <a:r>
              <a:rPr lang="en-US" altLang="zh-CN"/>
              <a:t>/52</a:t>
            </a:r>
          </a:p>
        </p:txBody>
      </p:sp>
      <p:sp>
        <p:nvSpPr>
          <p:cNvPr id="6491138" name="Rectangle 2" descr="白色大理石"/>
          <p:cNvSpPr>
            <a:spLocks noGrp="1" noChangeArrowheads="1"/>
          </p:cNvSpPr>
          <p:nvPr>
            <p:ph type="title" idx="4294967295"/>
          </p:nvPr>
        </p:nvSpPr>
        <p:spPr>
          <a:xfrm>
            <a:off x="457200" y="303213"/>
            <a:ext cx="8534400" cy="458787"/>
          </a:xfrm>
        </p:spPr>
        <p:txBody>
          <a:bodyPr/>
          <a:lstStyle/>
          <a:p>
            <a:r>
              <a:rPr lang="zh-CN" altLang="en-US" sz="4000" b="0" smtClean="0">
                <a:latin typeface="黑体" pitchFamily="49" charset="-122"/>
                <a:ea typeface="黑体" pitchFamily="49" charset="-122"/>
              </a:rPr>
              <a:t>函数声明与函数定义</a:t>
            </a:r>
          </a:p>
        </p:txBody>
      </p:sp>
      <p:sp>
        <p:nvSpPr>
          <p:cNvPr id="6491139" name="Rectangle 3"/>
          <p:cNvSpPr>
            <a:spLocks noGrp="1" noChangeArrowheads="1"/>
          </p:cNvSpPr>
          <p:nvPr>
            <p:ph type="body" idx="4294967295"/>
          </p:nvPr>
        </p:nvSpPr>
        <p:spPr>
          <a:xfrm>
            <a:off x="152400" y="1066800"/>
            <a:ext cx="8839200" cy="5181600"/>
          </a:xfrm>
        </p:spPr>
        <p:txBody>
          <a:bodyPr/>
          <a:lstStyle/>
          <a:p>
            <a:pPr eaLnBrk="1" hangingPunct="1">
              <a:lnSpc>
                <a:spcPct val="150000"/>
              </a:lnSpc>
            </a:pPr>
            <a:r>
              <a:rPr lang="zh-CN" altLang="en-US" sz="2800" dirty="0" smtClean="0">
                <a:sym typeface="Monotype Sorts" pitchFamily="2" charset="2"/>
              </a:rPr>
              <a:t>函数</a:t>
            </a:r>
            <a:r>
              <a:rPr lang="zh-CN" altLang="en-US" sz="2800" dirty="0" smtClean="0">
                <a:solidFill>
                  <a:srgbClr val="CC0099"/>
                </a:solidFill>
                <a:sym typeface="Monotype Sorts" pitchFamily="2" charset="2"/>
              </a:rPr>
              <a:t>定义</a:t>
            </a:r>
            <a:r>
              <a:rPr lang="zh-CN" altLang="en-US" sz="2800" dirty="0" smtClean="0">
                <a:sym typeface="Monotype Sorts" pitchFamily="2" charset="2"/>
              </a:rPr>
              <a:t>和函数</a:t>
            </a:r>
            <a:r>
              <a:rPr lang="zh-CN" altLang="en-US" sz="2800" dirty="0" smtClean="0">
                <a:solidFill>
                  <a:srgbClr val="CC0099"/>
                </a:solidFill>
                <a:sym typeface="Monotype Sorts" pitchFamily="2" charset="2"/>
              </a:rPr>
              <a:t>声明</a:t>
            </a:r>
            <a:r>
              <a:rPr lang="zh-CN" altLang="en-US" sz="2800" dirty="0" smtClean="0">
                <a:sym typeface="Monotype Sorts" pitchFamily="2" charset="2"/>
              </a:rPr>
              <a:t>不一样：</a:t>
            </a:r>
          </a:p>
          <a:p>
            <a:pPr lvl="1" eaLnBrk="1" hangingPunct="1">
              <a:lnSpc>
                <a:spcPct val="150000"/>
              </a:lnSpc>
            </a:pPr>
            <a:r>
              <a:rPr lang="zh-CN" altLang="en-US" sz="2400" dirty="0" smtClean="0">
                <a:solidFill>
                  <a:schemeClr val="accent2"/>
                </a:solidFill>
                <a:sym typeface="Monotype Sorts" pitchFamily="2" charset="2"/>
              </a:rPr>
              <a:t>定义</a:t>
            </a:r>
            <a:r>
              <a:rPr lang="zh-CN" altLang="en-US" sz="2400" dirty="0" smtClean="0">
                <a:sym typeface="Monotype Sorts" pitchFamily="2" charset="2"/>
              </a:rPr>
              <a:t>是指对函数功能的确立，包括指定函数名、函数类型、形参及其类型、函数体等，它是一个完整的独立的函数单位；</a:t>
            </a:r>
          </a:p>
          <a:p>
            <a:pPr lvl="1" eaLnBrk="1" hangingPunct="1">
              <a:lnSpc>
                <a:spcPct val="150000"/>
              </a:lnSpc>
            </a:pPr>
            <a:r>
              <a:rPr lang="zh-CN" altLang="en-US" sz="2400" dirty="0" smtClean="0">
                <a:solidFill>
                  <a:schemeClr val="accent2"/>
                </a:solidFill>
                <a:sym typeface="Monotype Sorts" pitchFamily="2" charset="2"/>
              </a:rPr>
              <a:t>声明</a:t>
            </a:r>
            <a:r>
              <a:rPr lang="zh-CN" altLang="en-US" sz="2400" dirty="0" smtClean="0">
                <a:sym typeface="Monotype Sorts" pitchFamily="2" charset="2"/>
              </a:rPr>
              <a:t>则是把函数名、函数类型、形参类型、形参个数及顺序通知编译系统，以便在调用该函数时进行正确性检查。</a:t>
            </a:r>
          </a:p>
          <a:p>
            <a:pPr eaLnBrk="1" hangingPunct="1">
              <a:lnSpc>
                <a:spcPct val="150000"/>
              </a:lnSpc>
            </a:pPr>
            <a:r>
              <a:rPr lang="zh-CN" altLang="en-US" sz="2800" dirty="0" smtClean="0">
                <a:sym typeface="Monotype Sorts" pitchFamily="2" charset="2"/>
              </a:rPr>
              <a:t>事实上，只有在调用后面定义的函数时，才需进行函数声明，即预先说明。</a:t>
            </a:r>
          </a:p>
        </p:txBody>
      </p:sp>
    </p:spTree>
    <p:extLst>
      <p:ext uri="{BB962C8B-B14F-4D97-AF65-F5344CB8AC3E}">
        <p14:creationId xmlns:p14="http://schemas.microsoft.com/office/powerpoint/2010/main" val="34308549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8"/>
          <p:cNvSpPr>
            <a:spLocks noGrp="1" noChangeArrowheads="1"/>
          </p:cNvSpPr>
          <p:nvPr>
            <p:ph type="dt" sz="half" idx="10"/>
          </p:nvPr>
        </p:nvSpPr>
        <p:spPr>
          <a:ln/>
        </p:spPr>
        <p:txBody>
          <a:bodyPr/>
          <a:lstStyle/>
          <a:p>
            <a:fld id="{A2AF51E7-9107-480B-AF5A-B856FB024C69}" type="datetime1">
              <a:rPr lang="zh-CN" altLang="en-US"/>
              <a:pPr/>
              <a:t>2023/11/13</a:t>
            </a:fld>
            <a:endParaRPr lang="en-US" altLang="zh-CN"/>
          </a:p>
        </p:txBody>
      </p:sp>
      <p:sp>
        <p:nvSpPr>
          <p:cNvPr id="10"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1" name="Rectangle 10"/>
          <p:cNvSpPr>
            <a:spLocks noGrp="1" noChangeArrowheads="1"/>
          </p:cNvSpPr>
          <p:nvPr>
            <p:ph type="sldNum" sz="quarter" idx="12"/>
          </p:nvPr>
        </p:nvSpPr>
        <p:spPr>
          <a:ln/>
        </p:spPr>
        <p:txBody>
          <a:bodyPr/>
          <a:lstStyle/>
          <a:p>
            <a:fld id="{3326CF25-E375-4092-900D-0ABDF6F64745}" type="slidenum">
              <a:rPr lang="zh-CN" altLang="en-US"/>
              <a:pPr/>
              <a:t>54</a:t>
            </a:fld>
            <a:r>
              <a:rPr lang="en-US" altLang="zh-CN"/>
              <a:t>/23</a:t>
            </a:r>
          </a:p>
        </p:txBody>
      </p:sp>
      <p:sp>
        <p:nvSpPr>
          <p:cNvPr id="6402050" name="Rectangle 2" descr="白色大理石"/>
          <p:cNvSpPr>
            <a:spLocks noGrp="1" noChangeArrowheads="1"/>
          </p:cNvSpPr>
          <p:nvPr>
            <p:ph type="title" idx="4294967295"/>
          </p:nvPr>
        </p:nvSpPr>
        <p:spPr>
          <a:xfrm>
            <a:off x="457200" y="152400"/>
            <a:ext cx="8534400" cy="609600"/>
          </a:xfrm>
        </p:spPr>
        <p:txBody>
          <a:bodyPr/>
          <a:lstStyle/>
          <a:p>
            <a:r>
              <a:rPr lang="zh-CN" altLang="en-US" sz="4000" b="0" smtClean="0">
                <a:solidFill>
                  <a:schemeClr val="accent2"/>
                </a:solidFill>
                <a:latin typeface="黑体" pitchFamily="49" charset="-122"/>
                <a:ea typeface="黑体" pitchFamily="49" charset="-122"/>
              </a:rPr>
              <a:t>函数头</a:t>
            </a:r>
            <a:r>
              <a:rPr lang="en-US" altLang="zh-CN" sz="4000" b="0" smtClean="0">
                <a:solidFill>
                  <a:srgbClr val="CC0099"/>
                </a:solidFill>
                <a:latin typeface="黑体" pitchFamily="49" charset="-122"/>
                <a:ea typeface="黑体" pitchFamily="49" charset="-122"/>
              </a:rPr>
              <a:t>+</a:t>
            </a:r>
            <a:r>
              <a:rPr lang="zh-CN" altLang="en-US" sz="4000" b="0" smtClean="0">
                <a:solidFill>
                  <a:schemeClr val="accent2"/>
                </a:solidFill>
                <a:latin typeface="黑体" pitchFamily="49" charset="-122"/>
                <a:ea typeface="黑体" pitchFamily="49" charset="-122"/>
              </a:rPr>
              <a:t>函数体</a:t>
            </a:r>
            <a:r>
              <a:rPr lang="en-US" altLang="zh-CN" sz="4000" b="0" smtClean="0">
                <a:solidFill>
                  <a:srgbClr val="CC0099"/>
                </a:solidFill>
                <a:latin typeface="黑体" pitchFamily="49" charset="-122"/>
                <a:ea typeface="黑体" pitchFamily="49" charset="-122"/>
              </a:rPr>
              <a:t>=</a:t>
            </a:r>
            <a:r>
              <a:rPr lang="zh-CN" altLang="en-US" sz="4000" b="0" smtClean="0">
                <a:solidFill>
                  <a:schemeClr val="accent2"/>
                </a:solidFill>
                <a:latin typeface="黑体" pitchFamily="49" charset="-122"/>
                <a:ea typeface="黑体" pitchFamily="49" charset="-122"/>
              </a:rPr>
              <a:t>函数定义</a:t>
            </a:r>
          </a:p>
        </p:txBody>
      </p:sp>
      <p:sp>
        <p:nvSpPr>
          <p:cNvPr id="6402051" name="Rectangle 3"/>
          <p:cNvSpPr>
            <a:spLocks noGrp="1" noChangeArrowheads="1"/>
          </p:cNvSpPr>
          <p:nvPr>
            <p:ph type="body" idx="4294967295"/>
          </p:nvPr>
        </p:nvSpPr>
        <p:spPr>
          <a:xfrm>
            <a:off x="228600" y="12954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r>
              <a:rPr lang="zh-CN" altLang="en-US" dirty="0" smtClean="0"/>
              <a:t>函数头与函数体组成一个完整的</a:t>
            </a:r>
            <a:r>
              <a:rPr lang="zh-CN" altLang="en-US" dirty="0" smtClean="0">
                <a:solidFill>
                  <a:srgbClr val="FF0000"/>
                </a:solidFill>
              </a:rPr>
              <a:t>函数定义。</a:t>
            </a:r>
          </a:p>
          <a:p>
            <a:pPr algn="just" eaLnBrk="1" hangingPunct="1"/>
            <a:r>
              <a:rPr lang="zh-CN" altLang="en-US" dirty="0" smtClean="0">
                <a:solidFill>
                  <a:srgbClr val="FF0000"/>
                </a:solidFill>
              </a:rPr>
              <a:t>函数</a:t>
            </a:r>
            <a:r>
              <a:rPr lang="zh-CN" altLang="en-US" dirty="0" smtClean="0"/>
              <a:t>定义的一般语法形式：</a:t>
            </a:r>
          </a:p>
          <a:p>
            <a:pPr lvl="1" algn="just" eaLnBrk="1" hangingPunct="1">
              <a:buFont typeface="Wingdings" pitchFamily="2" charset="2"/>
              <a:buNone/>
            </a:pPr>
            <a:r>
              <a:rPr lang="en-US" altLang="zh-CN" b="1" dirty="0" smtClean="0">
                <a:solidFill>
                  <a:srgbClr val="CC0099"/>
                </a:solidFill>
              </a:rPr>
              <a:t>&lt;</a:t>
            </a:r>
            <a:r>
              <a:rPr lang="zh-CN" altLang="en-US" b="1" dirty="0" smtClean="0">
                <a:solidFill>
                  <a:srgbClr val="CC0099"/>
                </a:solidFill>
              </a:rPr>
              <a:t>类型标识符</a:t>
            </a:r>
            <a:r>
              <a:rPr lang="en-US" altLang="zh-CN" b="1" dirty="0" smtClean="0">
                <a:solidFill>
                  <a:srgbClr val="CC0099"/>
                </a:solidFill>
              </a:rPr>
              <a:t>&gt; &lt;</a:t>
            </a:r>
            <a:r>
              <a:rPr lang="zh-CN" altLang="en-US" b="1" dirty="0" smtClean="0">
                <a:solidFill>
                  <a:srgbClr val="CC0099"/>
                </a:solidFill>
              </a:rPr>
              <a:t>函数名说明符</a:t>
            </a:r>
            <a:r>
              <a:rPr lang="en-US" altLang="zh-CN" b="1" dirty="0" smtClean="0">
                <a:solidFill>
                  <a:srgbClr val="CC0099"/>
                </a:solidFill>
              </a:rPr>
              <a:t>&gt;(</a:t>
            </a:r>
            <a:r>
              <a:rPr lang="zh-CN" altLang="en-US" b="1" dirty="0" smtClean="0">
                <a:solidFill>
                  <a:srgbClr val="CC0099"/>
                </a:solidFill>
              </a:rPr>
              <a:t>形式参数表</a:t>
            </a:r>
            <a:r>
              <a:rPr lang="en-US" altLang="zh-CN" b="1" dirty="0" smtClean="0">
                <a:solidFill>
                  <a:srgbClr val="CC0099"/>
                </a:solidFill>
              </a:rPr>
              <a:t>)</a:t>
            </a:r>
          </a:p>
          <a:p>
            <a:pPr lvl="1" algn="just" eaLnBrk="1" hangingPunct="1">
              <a:buFont typeface="Wingdings" pitchFamily="2" charset="2"/>
              <a:buNone/>
            </a:pPr>
            <a:r>
              <a:rPr lang="en-US" altLang="zh-CN" b="1" dirty="0" smtClean="0">
                <a:solidFill>
                  <a:srgbClr val="FF0000"/>
                </a:solidFill>
              </a:rPr>
              <a:t>{</a:t>
            </a:r>
          </a:p>
          <a:p>
            <a:pPr lvl="1" algn="just" eaLnBrk="1" hangingPunct="1">
              <a:buFont typeface="Wingdings" pitchFamily="2" charset="2"/>
              <a:buNone/>
            </a:pPr>
            <a:r>
              <a:rPr lang="en-US" altLang="zh-CN" b="1" dirty="0" smtClean="0">
                <a:solidFill>
                  <a:srgbClr val="FF0000"/>
                </a:solidFill>
              </a:rPr>
              <a:t>    </a:t>
            </a:r>
            <a:r>
              <a:rPr lang="zh-CN" altLang="en-US" b="1" dirty="0" smtClean="0">
                <a:solidFill>
                  <a:srgbClr val="FF0000"/>
                </a:solidFill>
              </a:rPr>
              <a:t>说明性语句序列；</a:t>
            </a:r>
          </a:p>
          <a:p>
            <a:pPr lvl="1" algn="just" eaLnBrk="1" hangingPunct="1">
              <a:buFont typeface="Wingdings" pitchFamily="2" charset="2"/>
              <a:buNone/>
            </a:pPr>
            <a:r>
              <a:rPr lang="zh-CN" altLang="en-US" b="1" dirty="0" smtClean="0">
                <a:solidFill>
                  <a:srgbClr val="FF0000"/>
                </a:solidFill>
              </a:rPr>
              <a:t>    实现函数功能的语句系列；</a:t>
            </a:r>
          </a:p>
          <a:p>
            <a:pPr lvl="1" algn="just" eaLnBrk="1" hangingPunct="1">
              <a:buFont typeface="Wingdings" pitchFamily="2" charset="2"/>
              <a:buNone/>
            </a:pPr>
            <a:r>
              <a:rPr lang="en-US" altLang="zh-CN" b="1" dirty="0" smtClean="0">
                <a:solidFill>
                  <a:srgbClr val="FF0000"/>
                </a:solidFill>
              </a:rPr>
              <a:t>}</a:t>
            </a:r>
            <a:endParaRPr lang="zh-CN" altLang="en-US" b="1" dirty="0" smtClean="0">
              <a:solidFill>
                <a:srgbClr val="FF0000"/>
              </a:solidFill>
            </a:endParaRPr>
          </a:p>
        </p:txBody>
      </p:sp>
      <p:sp>
        <p:nvSpPr>
          <p:cNvPr id="6402052" name="Oval 4"/>
          <p:cNvSpPr>
            <a:spLocks noChangeArrowheads="1"/>
          </p:cNvSpPr>
          <p:nvPr/>
        </p:nvSpPr>
        <p:spPr bwMode="auto">
          <a:xfrm>
            <a:off x="447822" y="2300068"/>
            <a:ext cx="7696200" cy="9906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2053" name="AutoShape 5"/>
          <p:cNvSpPr>
            <a:spLocks noChangeArrowheads="1"/>
          </p:cNvSpPr>
          <p:nvPr/>
        </p:nvSpPr>
        <p:spPr bwMode="auto">
          <a:xfrm>
            <a:off x="6400800" y="3429000"/>
            <a:ext cx="2514600" cy="990600"/>
          </a:xfrm>
          <a:prstGeom prst="cloudCallout">
            <a:avLst>
              <a:gd name="adj1" fmla="val -27848"/>
              <a:gd name="adj2" fmla="val -89852"/>
            </a:avLst>
          </a:prstGeom>
          <a:solidFill>
            <a:schemeClr val="bg1"/>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marL="342900" indent="-342900" algn="ctr"/>
            <a:r>
              <a:rPr lang="zh-CN" altLang="en-US" sz="3200">
                <a:ea typeface="黑体" pitchFamily="49" charset="-122"/>
              </a:rPr>
              <a:t>函数头</a:t>
            </a:r>
          </a:p>
        </p:txBody>
      </p:sp>
      <p:sp>
        <p:nvSpPr>
          <p:cNvPr id="6402055" name="Oval 7"/>
          <p:cNvSpPr>
            <a:spLocks noChangeArrowheads="1"/>
          </p:cNvSpPr>
          <p:nvPr/>
        </p:nvSpPr>
        <p:spPr bwMode="auto">
          <a:xfrm>
            <a:off x="152400" y="2590800"/>
            <a:ext cx="5410200" cy="29718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2056" name="AutoShape 8"/>
          <p:cNvSpPr>
            <a:spLocks noChangeArrowheads="1"/>
          </p:cNvSpPr>
          <p:nvPr/>
        </p:nvSpPr>
        <p:spPr bwMode="auto">
          <a:xfrm>
            <a:off x="6094828" y="5181600"/>
            <a:ext cx="2743200" cy="762000"/>
          </a:xfrm>
          <a:prstGeom prst="cloudCallout">
            <a:avLst>
              <a:gd name="adj1" fmla="val -86528"/>
              <a:gd name="adj2" fmla="val -89821"/>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3200">
                <a:ea typeface="黑体" pitchFamily="49" charset="-122"/>
              </a:rPr>
              <a:t>函数体</a:t>
            </a:r>
          </a:p>
        </p:txBody>
      </p:sp>
    </p:spTree>
    <p:extLst>
      <p:ext uri="{BB962C8B-B14F-4D97-AF65-F5344CB8AC3E}">
        <p14:creationId xmlns:p14="http://schemas.microsoft.com/office/powerpoint/2010/main" val="330561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0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402053"/>
                                        </p:tgtEl>
                                        <p:attrNameLst>
                                          <p:attrName>style.visibility</p:attrName>
                                        </p:attrNameLst>
                                      </p:cBhvr>
                                      <p:to>
                                        <p:strVal val="visible"/>
                                      </p:to>
                                    </p:set>
                                    <p:animEffect transition="in" filter="barn(inVertical)">
                                      <p:cBhvr>
                                        <p:cTn id="11" dur="500"/>
                                        <p:tgtEl>
                                          <p:spTgt spid="640205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6402055"/>
                                        </p:tgtEl>
                                        <p:attrNameLst>
                                          <p:attrName>style.visibility</p:attrName>
                                        </p:attrNameLst>
                                      </p:cBhvr>
                                      <p:to>
                                        <p:strVal val="visible"/>
                                      </p:to>
                                    </p:set>
                                    <p:animEffect transition="in" filter="blinds(vertical)">
                                      <p:cBhvr>
                                        <p:cTn id="16" dur="500"/>
                                        <p:tgtEl>
                                          <p:spTgt spid="6402055"/>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6402056"/>
                                        </p:tgtEl>
                                        <p:attrNameLst>
                                          <p:attrName>style.visibility</p:attrName>
                                        </p:attrNameLst>
                                      </p:cBhvr>
                                      <p:to>
                                        <p:strVal val="visible"/>
                                      </p:to>
                                    </p:set>
                                    <p:animEffect transition="in" filter="blinds(vertical)">
                                      <p:cBhvr>
                                        <p:cTn id="19" dur="500"/>
                                        <p:tgtEl>
                                          <p:spTgt spid="640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2052" grpId="0" animBg="1"/>
      <p:bldP spid="6402053" grpId="0" animBg="1"/>
      <p:bldP spid="6402055" grpId="0" animBg="1"/>
      <p:bldP spid="6402056"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7F69DE65-EBA8-4B9C-A2F4-1D83D75FDCEA}" type="datetime1">
              <a:rPr lang="zh-CN" altLang="en-US"/>
              <a:pPr/>
              <a:t>2023/11/13</a:t>
            </a:fld>
            <a:endParaRPr lang="en-US" altLang="zh-CN"/>
          </a:p>
        </p:txBody>
      </p:sp>
      <p:sp>
        <p:nvSpPr>
          <p:cNvPr id="7" name="Rectangle 10"/>
          <p:cNvSpPr>
            <a:spLocks noGrp="1" noChangeArrowheads="1"/>
          </p:cNvSpPr>
          <p:nvPr>
            <p:ph type="sldNum" sz="quarter" idx="12"/>
          </p:nvPr>
        </p:nvSpPr>
        <p:spPr>
          <a:ln/>
        </p:spPr>
        <p:txBody>
          <a:bodyPr/>
          <a:lstStyle/>
          <a:p>
            <a:fld id="{F60046FB-19E7-486D-8D5A-BE645DBEC7BD}" type="slidenum">
              <a:rPr lang="zh-CN" altLang="en-US"/>
              <a:pPr/>
              <a:t>55</a:t>
            </a:fld>
            <a:r>
              <a:rPr lang="en-US" altLang="zh-CN"/>
              <a:t>/23</a:t>
            </a:r>
          </a:p>
        </p:txBody>
      </p:sp>
      <p:sp>
        <p:nvSpPr>
          <p:cNvPr id="6384642" name="Rectangle 2" descr="白色大理石"/>
          <p:cNvSpPr>
            <a:spLocks noGrp="1" noChangeArrowheads="1"/>
          </p:cNvSpPr>
          <p:nvPr>
            <p:ph type="title" idx="4294967295"/>
          </p:nvPr>
        </p:nvSpPr>
        <p:spPr>
          <a:xfrm>
            <a:off x="457200" y="2286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函数头部</a:t>
            </a:r>
            <a:endParaRPr lang="zh-CN" altLang="en-US" sz="4000" b="0" dirty="0" smtClean="0">
              <a:solidFill>
                <a:srgbClr val="FF0000"/>
              </a:solidFill>
              <a:latin typeface="黑体" pitchFamily="49" charset="-122"/>
              <a:ea typeface="黑体" pitchFamily="49" charset="-122"/>
            </a:endParaRPr>
          </a:p>
        </p:txBody>
      </p:sp>
      <p:sp>
        <p:nvSpPr>
          <p:cNvPr id="6384643" name="Rectangle 3"/>
          <p:cNvSpPr>
            <a:spLocks noGrp="1" noChangeArrowheads="1"/>
          </p:cNvSpPr>
          <p:nvPr>
            <p:ph type="body" idx="4294967295"/>
          </p:nvPr>
        </p:nvSpPr>
        <p:spPr>
          <a:xfrm>
            <a:off x="228600" y="1219200"/>
            <a:ext cx="8610600" cy="15240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r>
              <a:rPr lang="zh-CN" altLang="en-US" smtClean="0"/>
              <a:t>函数头部指出函数接口，包括：</a:t>
            </a:r>
          </a:p>
          <a:p>
            <a:pPr lvl="1" algn="just" eaLnBrk="1" hangingPunct="1"/>
            <a:r>
              <a:rPr lang="zh-CN" altLang="en-US" smtClean="0">
                <a:solidFill>
                  <a:srgbClr val="CC0099"/>
                </a:solidFill>
              </a:rPr>
              <a:t>返回值的类型</a:t>
            </a:r>
          </a:p>
        </p:txBody>
      </p:sp>
      <p:sp>
        <p:nvSpPr>
          <p:cNvPr id="6384644" name="Rectangle 4"/>
          <p:cNvSpPr>
            <a:spLocks noChangeArrowheads="1"/>
          </p:cNvSpPr>
          <p:nvPr/>
        </p:nvSpPr>
        <p:spPr bwMode="auto">
          <a:xfrm>
            <a:off x="5638800" y="1752600"/>
            <a:ext cx="3352800"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lnSpc>
                <a:spcPct val="85000"/>
              </a:lnSpc>
              <a:spcBef>
                <a:spcPct val="0"/>
              </a:spcBef>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#include &lt;</a:t>
            </a:r>
            <a:r>
              <a:rPr lang="en-US" altLang="zh-CN" b="1" dirty="0" err="1">
                <a:solidFill>
                  <a:schemeClr val="accent2"/>
                </a:solidFill>
                <a:latin typeface="Times New Roman" pitchFamily="18" charset="0"/>
                <a:ea typeface="楷体_GB2312" pitchFamily="49" charset="-122"/>
              </a:rPr>
              <a:t>stdio.h</a:t>
            </a:r>
            <a:r>
              <a:rPr lang="en-US" altLang="zh-CN" b="1" dirty="0">
                <a:solidFill>
                  <a:schemeClr val="accent2"/>
                </a:solidFill>
                <a:latin typeface="Times New Roman" pitchFamily="18" charset="0"/>
                <a:ea typeface="楷体_GB2312" pitchFamily="49" charset="-122"/>
              </a:rPr>
              <a:t>&gt;</a:t>
            </a:r>
          </a:p>
          <a:p>
            <a:pPr marL="342900" indent="-342900" eaLnBrk="0" hangingPunct="0">
              <a:lnSpc>
                <a:spcPct val="85000"/>
              </a:lnSpc>
              <a:spcBef>
                <a:spcPct val="0"/>
              </a:spcBef>
              <a:buClr>
                <a:srgbClr val="FF3300"/>
              </a:buClr>
              <a:buFont typeface="Wingdings" pitchFamily="2" charset="2"/>
              <a:buNone/>
            </a:pPr>
            <a:r>
              <a:rPr lang="en-US" altLang="zh-CN" b="1" dirty="0" err="1">
                <a:solidFill>
                  <a:schemeClr val="accent2"/>
                </a:solidFill>
                <a:latin typeface="Times New Roman" pitchFamily="18" charset="0"/>
                <a:ea typeface="楷体_GB2312" pitchFamily="49" charset="-122"/>
              </a:rPr>
              <a:t>int</a:t>
            </a:r>
            <a:r>
              <a:rPr lang="en-US" altLang="zh-CN" b="1" dirty="0">
                <a:solidFill>
                  <a:schemeClr val="accent2"/>
                </a:solidFill>
                <a:latin typeface="Times New Roman" pitchFamily="18" charset="0"/>
                <a:ea typeface="楷体_GB2312" pitchFamily="49" charset="-122"/>
              </a:rPr>
              <a:t> add(</a:t>
            </a:r>
            <a:r>
              <a:rPr lang="en-US" altLang="zh-CN" b="1" dirty="0" err="1">
                <a:solidFill>
                  <a:schemeClr val="accent2"/>
                </a:solidFill>
                <a:latin typeface="Times New Roman" pitchFamily="18" charset="0"/>
                <a:ea typeface="楷体_GB2312" pitchFamily="49" charset="-122"/>
              </a:rPr>
              <a:t>int,int</a:t>
            </a:r>
            <a:r>
              <a:rPr lang="en-US" altLang="zh-CN" b="1" dirty="0">
                <a:solidFill>
                  <a:schemeClr val="accent2"/>
                </a:solidFill>
                <a:latin typeface="Times New Roman" pitchFamily="18" charset="0"/>
                <a:ea typeface="楷体_GB2312" pitchFamily="49" charset="-122"/>
              </a:rPr>
              <a:t>); </a:t>
            </a:r>
          </a:p>
          <a:p>
            <a:pPr marL="342900" indent="-342900" eaLnBrk="0" hangingPunct="0">
              <a:lnSpc>
                <a:spcPct val="85000"/>
              </a:lnSpc>
              <a:spcBef>
                <a:spcPct val="0"/>
              </a:spcBef>
              <a:buClr>
                <a:srgbClr val="FF3300"/>
              </a:buClr>
              <a:buFont typeface="Wingdings" pitchFamily="2" charset="2"/>
              <a:buNone/>
            </a:pPr>
            <a:r>
              <a:rPr lang="en-US" altLang="zh-CN" b="1" dirty="0" err="1">
                <a:solidFill>
                  <a:srgbClr val="FF0000"/>
                </a:solidFill>
                <a:latin typeface="Times New Roman" pitchFamily="18" charset="0"/>
                <a:ea typeface="楷体_GB2312" pitchFamily="49" charset="-122"/>
              </a:rPr>
              <a:t>int</a:t>
            </a:r>
            <a:r>
              <a:rPr lang="en-US" altLang="zh-CN" b="1" dirty="0" smtClean="0">
                <a:solidFill>
                  <a:srgbClr val="FF0000"/>
                </a:solidFill>
                <a:latin typeface="Times New Roman" pitchFamily="18" charset="0"/>
                <a:ea typeface="楷体_GB2312" pitchFamily="49" charset="-122"/>
              </a:rPr>
              <a:t> </a:t>
            </a:r>
            <a:r>
              <a:rPr lang="en-US" altLang="zh-CN" b="1" dirty="0">
                <a:solidFill>
                  <a:srgbClr val="FF0000"/>
                </a:solidFill>
                <a:latin typeface="Times New Roman" pitchFamily="18" charset="0"/>
                <a:ea typeface="楷体_GB2312" pitchFamily="49" charset="-122"/>
              </a:rPr>
              <a:t>main()</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int</a:t>
            </a: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a,b,c</a:t>
            </a: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a=5; b=7;</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c= add(</a:t>
            </a:r>
            <a:r>
              <a:rPr lang="en-US" altLang="zh-CN" b="1" dirty="0" err="1">
                <a:solidFill>
                  <a:schemeClr val="accent2"/>
                </a:solidFill>
                <a:latin typeface="Times New Roman" pitchFamily="18" charset="0"/>
                <a:ea typeface="楷体_GB2312" pitchFamily="49" charset="-122"/>
              </a:rPr>
              <a:t>a,b</a:t>
            </a: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printf</a:t>
            </a:r>
            <a:r>
              <a:rPr lang="en-US" altLang="zh-CN" b="1" dirty="0">
                <a:solidFill>
                  <a:schemeClr val="accent2"/>
                </a:solidFill>
                <a:latin typeface="Times New Roman" pitchFamily="18" charset="0"/>
                <a:ea typeface="楷体_GB2312" pitchFamily="49" charset="-122"/>
              </a:rPr>
              <a:t>( “</a:t>
            </a:r>
            <a:r>
              <a:rPr lang="en-US" altLang="zh-CN" b="1" dirty="0" err="1">
                <a:solidFill>
                  <a:schemeClr val="accent2"/>
                </a:solidFill>
                <a:latin typeface="Times New Roman" pitchFamily="18" charset="0"/>
                <a:ea typeface="楷体_GB2312" pitchFamily="49" charset="-122"/>
              </a:rPr>
              <a:t>a+b</a:t>
            </a:r>
            <a:r>
              <a:rPr lang="en-US" altLang="zh-CN" b="1" dirty="0">
                <a:solidFill>
                  <a:schemeClr val="accent2"/>
                </a:solidFill>
                <a:latin typeface="Times New Roman" pitchFamily="18" charset="0"/>
                <a:ea typeface="楷体_GB2312" pitchFamily="49" charset="-122"/>
              </a:rPr>
              <a:t>=%d\n”, c</a:t>
            </a:r>
            <a:r>
              <a:rPr lang="en-US" altLang="zh-CN" b="1" dirty="0" smtClean="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a:t>
            </a:r>
            <a:r>
              <a:rPr lang="en-US" altLang="zh-CN" b="1" dirty="0" smtClean="0">
                <a:solidFill>
                  <a:schemeClr val="accent2"/>
                </a:solidFill>
                <a:latin typeface="Times New Roman" pitchFamily="18" charset="0"/>
                <a:ea typeface="楷体_GB2312" pitchFamily="49" charset="-122"/>
              </a:rPr>
              <a:t>return 0;</a:t>
            </a:r>
            <a:endParaRPr lang="en-US" altLang="zh-CN" b="1" dirty="0">
              <a:solidFill>
                <a:schemeClr val="accent2"/>
              </a:solidFill>
              <a:latin typeface="Times New Roman" pitchFamily="18" charset="0"/>
              <a:ea typeface="楷体_GB2312" pitchFamily="49" charset="-122"/>
            </a:endParaRP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err="1">
                <a:solidFill>
                  <a:srgbClr val="FF0000"/>
                </a:solidFill>
                <a:latin typeface="Times New Roman" pitchFamily="18" charset="0"/>
                <a:ea typeface="楷体_GB2312" pitchFamily="49" charset="-122"/>
              </a:rPr>
              <a:t>int</a:t>
            </a:r>
            <a:r>
              <a:rPr lang="en-US" altLang="zh-CN" b="1" dirty="0">
                <a:solidFill>
                  <a:srgbClr val="FF0000"/>
                </a:solidFill>
                <a:latin typeface="Times New Roman" pitchFamily="18" charset="0"/>
                <a:ea typeface="楷体_GB2312" pitchFamily="49" charset="-122"/>
              </a:rPr>
              <a:t> add(</a:t>
            </a:r>
            <a:r>
              <a:rPr lang="en-US" altLang="zh-CN" b="1" dirty="0" err="1">
                <a:solidFill>
                  <a:srgbClr val="FF0000"/>
                </a:solidFill>
                <a:latin typeface="Times New Roman" pitchFamily="18" charset="0"/>
                <a:ea typeface="楷体_GB2312" pitchFamily="49" charset="-122"/>
              </a:rPr>
              <a:t>int</a:t>
            </a:r>
            <a:r>
              <a:rPr lang="en-US" altLang="zh-CN" b="1" dirty="0">
                <a:solidFill>
                  <a:srgbClr val="FF0000"/>
                </a:solidFill>
                <a:latin typeface="Times New Roman" pitchFamily="18" charset="0"/>
                <a:ea typeface="楷体_GB2312" pitchFamily="49" charset="-122"/>
              </a:rPr>
              <a:t> x, </a:t>
            </a:r>
            <a:r>
              <a:rPr lang="en-US" altLang="zh-CN" b="1" dirty="0" err="1">
                <a:solidFill>
                  <a:srgbClr val="FF0000"/>
                </a:solidFill>
                <a:latin typeface="Times New Roman" pitchFamily="18" charset="0"/>
                <a:ea typeface="楷体_GB2312" pitchFamily="49" charset="-122"/>
              </a:rPr>
              <a:t>int</a:t>
            </a:r>
            <a:r>
              <a:rPr lang="en-US" altLang="zh-CN" b="1" dirty="0">
                <a:solidFill>
                  <a:srgbClr val="FF0000"/>
                </a:solidFill>
                <a:latin typeface="Times New Roman" pitchFamily="18" charset="0"/>
                <a:ea typeface="楷体_GB2312" pitchFamily="49" charset="-122"/>
              </a:rPr>
              <a:t> y)</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   return </a:t>
            </a:r>
            <a:r>
              <a:rPr lang="en-US" altLang="zh-CN" b="1" dirty="0" err="1">
                <a:solidFill>
                  <a:schemeClr val="accent2"/>
                </a:solidFill>
                <a:latin typeface="Times New Roman" pitchFamily="18" charset="0"/>
                <a:ea typeface="楷体_GB2312" pitchFamily="49" charset="-122"/>
              </a:rPr>
              <a:t>x+y</a:t>
            </a:r>
            <a:r>
              <a:rPr lang="en-US" altLang="zh-CN" b="1" dirty="0">
                <a:solidFill>
                  <a:schemeClr val="accent2"/>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chemeClr val="accent2"/>
                </a:solidFill>
                <a:latin typeface="Times New Roman" pitchFamily="18" charset="0"/>
                <a:ea typeface="楷体_GB2312" pitchFamily="49" charset="-122"/>
              </a:rPr>
              <a:t>}</a:t>
            </a:r>
          </a:p>
        </p:txBody>
      </p:sp>
      <p:sp>
        <p:nvSpPr>
          <p:cNvPr id="6384645" name="Rectangle 5"/>
          <p:cNvSpPr>
            <a:spLocks noChangeArrowheads="1"/>
          </p:cNvSpPr>
          <p:nvPr/>
        </p:nvSpPr>
        <p:spPr bwMode="auto">
          <a:xfrm>
            <a:off x="228600" y="2286000"/>
            <a:ext cx="5257800" cy="40386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marL="742950" lvl="1" indent="-285750" algn="just">
              <a:lnSpc>
                <a:spcPct val="100000"/>
              </a:lnSpc>
              <a:buClr>
                <a:schemeClr val="accent2"/>
              </a:buClr>
              <a:buFont typeface="Wingdings" pitchFamily="2" charset="2"/>
              <a:buChar char="ü"/>
            </a:pPr>
            <a:r>
              <a:rPr lang="zh-CN" altLang="en-US" sz="2800"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函数的名字</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函数名可由函数设计者命名，可以是任何一个不重复的合法的标识符（唯一的例外是，主函数必须命名为</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main</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gn="just">
              <a:lnSpc>
                <a:spcPct val="1000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带有形式参数</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如果有</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类型和名字的</a:t>
            </a:r>
            <a:r>
              <a:rPr lang="zh-CN" altLang="en-US" sz="2800"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参数表</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位于括号中</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无参函数也要保留括号</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6118536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7617B06-7CB6-4FC6-9E30-E97A79B8C990}" type="datetime1">
              <a:rPr lang="zh-CN" altLang="en-US" sz="1400" b="0" smtClean="0">
                <a:latin typeface="Times New Roman" panose="02020603050405020304" pitchFamily="18" charset="0"/>
                <a:ea typeface="宋体" panose="02010600030101010101" pitchFamily="2" charset="-122"/>
              </a:rPr>
              <a:pPr>
                <a:spcBef>
                  <a:spcPct val="0"/>
                </a:spcBef>
                <a:buClrTx/>
                <a:buFontTx/>
                <a:buNone/>
              </a:pPr>
              <a:t>2023/11/13</a:t>
            </a:fld>
            <a:endParaRPr lang="en-US" altLang="zh-CN" sz="1400" b="0" smtClean="0">
              <a:latin typeface="Times New Roman" panose="02020603050405020304" pitchFamily="18" charset="0"/>
              <a:ea typeface="宋体" panose="02010600030101010101" pitchFamily="2" charset="-122"/>
            </a:endParaRPr>
          </a:p>
        </p:txBody>
      </p:sp>
      <p:sp>
        <p:nvSpPr>
          <p:cNvPr id="49155" name="灯片编号占位符 4"/>
          <p:cNvSpPr>
            <a:spLocks noGrp="1"/>
          </p:cNvSpPr>
          <p:nvPr>
            <p:ph type="sldNum" sz="quarter" idx="11"/>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034F032-CFD2-419D-ACF0-761E2285B8FD}" type="slidenum">
              <a:rPr lang="zh-CN" altLang="en-US" sz="1400" b="0" smtClean="0">
                <a:latin typeface="Times New Roman" panose="02020603050405020304" pitchFamily="18" charset="0"/>
                <a:ea typeface="宋体" panose="02010600030101010101" pitchFamily="2" charset="-122"/>
              </a:rPr>
              <a:pPr>
                <a:spcBef>
                  <a:spcPct val="0"/>
                </a:spcBef>
                <a:buClrTx/>
                <a:buFontTx/>
                <a:buNone/>
              </a:pPr>
              <a:t>56</a:t>
            </a:fld>
            <a:r>
              <a:rPr lang="en-US" altLang="zh-CN" sz="1400" b="0" smtClean="0">
                <a:latin typeface="Times New Roman" panose="02020603050405020304" pitchFamily="18" charset="0"/>
                <a:ea typeface="宋体" panose="02010600030101010101" pitchFamily="2" charset="-122"/>
              </a:rPr>
              <a:t>/119</a:t>
            </a:r>
          </a:p>
        </p:txBody>
      </p:sp>
      <p:sp>
        <p:nvSpPr>
          <p:cNvPr id="49156" name="页脚占位符 5"/>
          <p:cNvSpPr>
            <a:spLocks noGrp="1"/>
          </p:cNvSpPr>
          <p:nvPr>
            <p:ph type="ftr" sz="quarter" idx="12"/>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400" b="0" smtClean="0">
                <a:latin typeface="Times New Roman" panose="02020603050405020304" pitchFamily="18" charset="0"/>
                <a:ea typeface="宋体" panose="02010600030101010101" pitchFamily="2" charset="-122"/>
              </a:rPr>
              <a:t>王化雨 whuayu000@163.com 13306442222</a:t>
            </a:r>
            <a:endParaRPr lang="en-US" altLang="zh-CN" sz="1400" b="0" smtClean="0">
              <a:latin typeface="Times New Roman" panose="02020603050405020304" pitchFamily="18" charset="0"/>
              <a:ea typeface="宋体" panose="02010600030101010101" pitchFamily="2" charset="-122"/>
            </a:endParaRPr>
          </a:p>
        </p:txBody>
      </p:sp>
      <p:sp>
        <p:nvSpPr>
          <p:cNvPr id="49157" name="Rectangle 2" descr="白色大理石"/>
          <p:cNvSpPr>
            <a:spLocks noGrp="1" noChangeArrowheads="1"/>
          </p:cNvSpPr>
          <p:nvPr>
            <p:ph type="title"/>
          </p:nvPr>
        </p:nvSpPr>
        <p:spPr>
          <a:xfrm>
            <a:off x="457200" y="228600"/>
            <a:ext cx="8229600" cy="685800"/>
          </a:xfrm>
        </p:spPr>
        <p:txBody>
          <a:bodyPr/>
          <a:lstStyle/>
          <a:p>
            <a:pPr eaLnBrk="1" hangingPunct="1"/>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C</a:t>
            </a:r>
            <a:r>
              <a:rPr lang="zh-CN" altLang="en-US"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函数相关的</a:t>
            </a:r>
            <a:r>
              <a:rPr lang="en-US" altLang="zh-CN"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altLang="en-US"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个语句元素</a:t>
            </a:r>
            <a:endParaRPr lang="zh-CN" altLang="en-GB"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158" name="Rectangle 3"/>
          <p:cNvSpPr>
            <a:spLocks noGrp="1" noChangeArrowheads="1"/>
          </p:cNvSpPr>
          <p:nvPr>
            <p:ph type="body" idx="1"/>
          </p:nvPr>
        </p:nvSpPr>
        <p:spPr>
          <a:xfrm>
            <a:off x="381000" y="1219200"/>
            <a:ext cx="8610600" cy="5257800"/>
          </a:xfrm>
        </p:spPr>
        <p:txBody>
          <a:bodyPr/>
          <a:lstStyle/>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smtClean="0">
                <a:solidFill>
                  <a:srgbClr val="660066"/>
                </a:solidFill>
                <a:ea typeface="黑体" panose="02010609060101010101" pitchFamily="49" charset="-122"/>
              </a:rPr>
              <a:t>函数声明</a:t>
            </a:r>
            <a:endParaRPr lang="zh-CN" altLang="en-GB" sz="4000" dirty="0" smtClean="0">
              <a:solidFill>
                <a:srgbClr val="660066"/>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a:solidFill>
                  <a:srgbClr val="660066"/>
                </a:solidFill>
                <a:ea typeface="黑体" panose="02010609060101010101" pitchFamily="49" charset="-122"/>
              </a:rPr>
              <a:t>函数头</a:t>
            </a:r>
            <a:endParaRPr lang="en-US" altLang="zh-CN" sz="4000" dirty="0">
              <a:solidFill>
                <a:srgbClr val="660066"/>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u="sng" dirty="0">
                <a:solidFill>
                  <a:srgbClr val="660066"/>
                </a:solidFill>
                <a:ea typeface="黑体" panose="02010609060101010101" pitchFamily="49" charset="-122"/>
              </a:rPr>
              <a:t>函数体</a:t>
            </a:r>
            <a:endParaRPr lang="zh-CN" altLang="en-GB" sz="4000" u="sng" dirty="0">
              <a:solidFill>
                <a:srgbClr val="660066"/>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smtClean="0">
                <a:solidFill>
                  <a:schemeClr val="folHlink"/>
                </a:solidFill>
                <a:ea typeface="黑体" panose="02010609060101010101" pitchFamily="49" charset="-122"/>
              </a:rPr>
              <a:t>函数调用</a:t>
            </a:r>
            <a:endParaRPr lang="zh-CN" altLang="en-GB" sz="4000" dirty="0" smtClean="0">
              <a:solidFill>
                <a:schemeClr val="folHlink"/>
              </a:solidFill>
              <a:ea typeface="黑体" panose="02010609060101010101" pitchFamily="49" charset="-122"/>
            </a:endParaRPr>
          </a:p>
        </p:txBody>
      </p:sp>
    </p:spTree>
    <p:extLst>
      <p:ext uri="{BB962C8B-B14F-4D97-AF65-F5344CB8AC3E}">
        <p14:creationId xmlns:p14="http://schemas.microsoft.com/office/powerpoint/2010/main" val="3959055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33987A79-B60A-4A05-9AA4-70591CCE51AC}" type="datetime1">
              <a:rPr lang="zh-CN" altLang="en-US"/>
              <a:pPr/>
              <a:t>2023/11/13</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32783223-2D8E-498C-9390-E15F6B2E8C16}" type="slidenum">
              <a:rPr lang="zh-CN" altLang="en-US"/>
              <a:pPr/>
              <a:t>57</a:t>
            </a:fld>
            <a:r>
              <a:rPr lang="en-US" altLang="zh-CN"/>
              <a:t>/23</a:t>
            </a:r>
          </a:p>
        </p:txBody>
      </p:sp>
      <p:sp>
        <p:nvSpPr>
          <p:cNvPr id="6386690"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函数体</a:t>
            </a:r>
            <a:endParaRPr lang="en-US" altLang="zh-CN" sz="4000" b="0" dirty="0" smtClean="0">
              <a:solidFill>
                <a:srgbClr val="FF0000"/>
              </a:solidFill>
              <a:latin typeface="黑体" pitchFamily="49" charset="-122"/>
              <a:ea typeface="黑体" pitchFamily="49" charset="-122"/>
            </a:endParaRPr>
          </a:p>
        </p:txBody>
      </p:sp>
      <p:sp>
        <p:nvSpPr>
          <p:cNvPr id="6386691" name="Rectangle 3"/>
          <p:cNvSpPr>
            <a:spLocks noGrp="1" noChangeArrowheads="1"/>
          </p:cNvSpPr>
          <p:nvPr>
            <p:ph type="body" idx="4294967295"/>
          </p:nvPr>
        </p:nvSpPr>
        <p:spPr>
          <a:xfrm>
            <a:off x="152400" y="1295400"/>
            <a:ext cx="5334000" cy="4724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30000"/>
              </a:lnSpc>
            </a:pPr>
            <a:r>
              <a:rPr lang="zh-CN" altLang="en-US" dirty="0" smtClean="0"/>
              <a:t>函数体，由一对花括号括起来的语句序列，是一个语句块</a:t>
            </a:r>
            <a:r>
              <a:rPr lang="zh-CN" altLang="en-US" dirty="0" smtClean="0"/>
              <a:t>。</a:t>
            </a:r>
            <a:endParaRPr lang="en-US" altLang="zh-CN" dirty="0" smtClean="0"/>
          </a:p>
          <a:p>
            <a:pPr lvl="1" algn="just" eaLnBrk="1" hangingPunct="1">
              <a:lnSpc>
                <a:spcPct val="130000"/>
              </a:lnSpc>
            </a:pPr>
            <a:r>
              <a:rPr lang="zh-CN" altLang="en-US" dirty="0" smtClean="0"/>
              <a:t>该</a:t>
            </a:r>
            <a:r>
              <a:rPr lang="zh-CN" altLang="en-US" dirty="0" smtClean="0"/>
              <a:t>函数所应实现的功能由这个语句块中的语句完成。</a:t>
            </a:r>
          </a:p>
          <a:p>
            <a:pPr lvl="1" algn="just" eaLnBrk="1" hangingPunct="1">
              <a:lnSpc>
                <a:spcPct val="130000"/>
              </a:lnSpc>
            </a:pPr>
            <a:r>
              <a:rPr lang="zh-CN" altLang="en-US" dirty="0" smtClean="0"/>
              <a:t>每个语句都以分号结束，但</a:t>
            </a:r>
            <a:r>
              <a:rPr lang="zh-CN" altLang="en-US" dirty="0" smtClean="0">
                <a:solidFill>
                  <a:srgbClr val="CC0099"/>
                </a:solidFill>
              </a:rPr>
              <a:t>块本身的结束不需要分号</a:t>
            </a:r>
            <a:r>
              <a:rPr lang="zh-CN" altLang="en-US" dirty="0" smtClean="0"/>
              <a:t>。</a:t>
            </a:r>
          </a:p>
        </p:txBody>
      </p:sp>
      <p:sp>
        <p:nvSpPr>
          <p:cNvPr id="6386692" name="Rectangle 4"/>
          <p:cNvSpPr>
            <a:spLocks noChangeArrowheads="1"/>
          </p:cNvSpPr>
          <p:nvPr/>
        </p:nvSpPr>
        <p:spPr bwMode="auto">
          <a:xfrm>
            <a:off x="5638800" y="1371600"/>
            <a:ext cx="335280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lnSpc>
                <a:spcPct val="85000"/>
              </a:lnSpc>
              <a:spcBef>
                <a:spcPct val="0"/>
              </a:spcBef>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#include &lt;</a:t>
            </a:r>
            <a:r>
              <a:rPr lang="en-US" altLang="zh-CN" b="1" dirty="0" err="1">
                <a:solidFill>
                  <a:srgbClr val="0000FF"/>
                </a:solidFill>
                <a:latin typeface="Times New Roman" pitchFamily="18" charset="0"/>
                <a:ea typeface="楷体_GB2312" pitchFamily="49" charset="-122"/>
              </a:rPr>
              <a:t>stdio.h</a:t>
            </a:r>
            <a:r>
              <a:rPr lang="en-US" altLang="zh-CN" b="1" dirty="0">
                <a:solidFill>
                  <a:srgbClr val="0000FF"/>
                </a:solidFill>
                <a:latin typeface="Times New Roman" pitchFamily="18" charset="0"/>
                <a:ea typeface="楷体_GB2312" pitchFamily="49" charset="-122"/>
              </a:rPr>
              <a:t>&gt;</a:t>
            </a:r>
          </a:p>
          <a:p>
            <a:pPr marL="342900" indent="-342900" eaLnBrk="0" hangingPunct="0">
              <a:lnSpc>
                <a:spcPct val="85000"/>
              </a:lnSpc>
              <a:spcBef>
                <a:spcPct val="0"/>
              </a:spcBef>
              <a:buClr>
                <a:srgbClr val="FF3300"/>
              </a:buClr>
              <a:buFont typeface="Wingdings" pitchFamily="2" charset="2"/>
              <a:buNone/>
            </a:pPr>
            <a:r>
              <a:rPr lang="en-US" altLang="zh-CN" b="1" dirty="0" err="1">
                <a:solidFill>
                  <a:srgbClr val="0000FF"/>
                </a:solidFill>
                <a:latin typeface="Times New Roman" pitchFamily="18" charset="0"/>
                <a:ea typeface="楷体_GB2312" pitchFamily="49" charset="-122"/>
              </a:rPr>
              <a:t>int</a:t>
            </a:r>
            <a:r>
              <a:rPr lang="en-US" altLang="zh-CN" b="1" dirty="0">
                <a:solidFill>
                  <a:srgbClr val="0000FF"/>
                </a:solidFill>
                <a:latin typeface="Times New Roman" pitchFamily="18" charset="0"/>
                <a:ea typeface="楷体_GB2312" pitchFamily="49" charset="-122"/>
              </a:rPr>
              <a:t> add(</a:t>
            </a:r>
            <a:r>
              <a:rPr lang="en-US" altLang="zh-CN" b="1" dirty="0" err="1">
                <a:solidFill>
                  <a:srgbClr val="0000FF"/>
                </a:solidFill>
                <a:latin typeface="Times New Roman" pitchFamily="18" charset="0"/>
                <a:ea typeface="楷体_GB2312" pitchFamily="49" charset="-122"/>
              </a:rPr>
              <a:t>int,int</a:t>
            </a:r>
            <a:r>
              <a:rPr lang="en-US" altLang="zh-CN" b="1" dirty="0">
                <a:solidFill>
                  <a:srgbClr val="0000FF"/>
                </a:solidFill>
                <a:latin typeface="Times New Roman" pitchFamily="18" charset="0"/>
                <a:ea typeface="楷体_GB2312" pitchFamily="49" charset="-122"/>
              </a:rPr>
              <a:t>); </a:t>
            </a:r>
          </a:p>
          <a:p>
            <a:pPr marL="342900" indent="-342900" eaLnBrk="0" hangingPunct="0">
              <a:lnSpc>
                <a:spcPct val="85000"/>
              </a:lnSpc>
              <a:spcBef>
                <a:spcPct val="0"/>
              </a:spcBef>
              <a:buClr>
                <a:srgbClr val="FF3300"/>
              </a:buClr>
              <a:buFont typeface="Wingdings" pitchFamily="2" charset="2"/>
              <a:buNone/>
            </a:pPr>
            <a:r>
              <a:rPr lang="en-US" altLang="zh-CN" b="1" dirty="0" err="1" smtClean="0">
                <a:solidFill>
                  <a:srgbClr val="0000FF"/>
                </a:solidFill>
                <a:latin typeface="Times New Roman" pitchFamily="18" charset="0"/>
                <a:ea typeface="楷体_GB2312" pitchFamily="49" charset="-122"/>
              </a:rPr>
              <a:t>int</a:t>
            </a:r>
            <a:r>
              <a:rPr lang="en-US" altLang="zh-CN" b="1" dirty="0" smtClean="0">
                <a:solidFill>
                  <a:srgbClr val="0000FF"/>
                </a:solidFill>
                <a:latin typeface="Times New Roman" pitchFamily="18" charset="0"/>
                <a:ea typeface="楷体_GB2312" pitchFamily="49" charset="-122"/>
              </a:rPr>
              <a:t> </a:t>
            </a:r>
            <a:r>
              <a:rPr lang="en-US" altLang="zh-CN" b="1" dirty="0">
                <a:solidFill>
                  <a:srgbClr val="0000FF"/>
                </a:solidFill>
                <a:latin typeface="Times New Roman" pitchFamily="18" charset="0"/>
                <a:ea typeface="楷体_GB2312" pitchFamily="49" charset="-122"/>
              </a:rPr>
              <a:t>main()</a:t>
            </a: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	</a:t>
            </a: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	</a:t>
            </a:r>
            <a:r>
              <a:rPr lang="en-US" altLang="zh-CN" b="1" dirty="0" err="1">
                <a:solidFill>
                  <a:srgbClr val="FF0000"/>
                </a:solidFill>
                <a:latin typeface="Times New Roman" pitchFamily="18" charset="0"/>
                <a:ea typeface="楷体_GB2312" pitchFamily="49" charset="-122"/>
              </a:rPr>
              <a:t>int</a:t>
            </a:r>
            <a:r>
              <a:rPr lang="en-US" altLang="zh-CN" b="1" dirty="0">
                <a:solidFill>
                  <a:srgbClr val="FF0000"/>
                </a:solidFill>
                <a:latin typeface="Times New Roman" pitchFamily="18" charset="0"/>
                <a:ea typeface="楷体_GB2312" pitchFamily="49" charset="-122"/>
              </a:rPr>
              <a:t> </a:t>
            </a:r>
            <a:r>
              <a:rPr lang="en-US" altLang="zh-CN" b="1" dirty="0" err="1">
                <a:solidFill>
                  <a:srgbClr val="FF0000"/>
                </a:solidFill>
                <a:latin typeface="Times New Roman" pitchFamily="18" charset="0"/>
                <a:ea typeface="楷体_GB2312" pitchFamily="49" charset="-122"/>
              </a:rPr>
              <a:t>a,b,c</a:t>
            </a:r>
            <a:r>
              <a:rPr lang="en-US" altLang="zh-CN" b="1" dirty="0">
                <a:solidFill>
                  <a:srgbClr val="FF0000"/>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 	a=5; b=7;</a:t>
            </a: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 	c= add(</a:t>
            </a:r>
            <a:r>
              <a:rPr lang="en-US" altLang="zh-CN" b="1" dirty="0" err="1">
                <a:solidFill>
                  <a:srgbClr val="FF0000"/>
                </a:solidFill>
                <a:latin typeface="Times New Roman" pitchFamily="18" charset="0"/>
                <a:ea typeface="楷体_GB2312" pitchFamily="49" charset="-122"/>
              </a:rPr>
              <a:t>a,b</a:t>
            </a:r>
            <a:r>
              <a:rPr lang="en-US" altLang="zh-CN" b="1" dirty="0">
                <a:solidFill>
                  <a:srgbClr val="FF0000"/>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	</a:t>
            </a:r>
            <a:r>
              <a:rPr lang="en-US" altLang="zh-CN" b="1" dirty="0" err="1">
                <a:solidFill>
                  <a:srgbClr val="FF0000"/>
                </a:solidFill>
                <a:latin typeface="Times New Roman" pitchFamily="18" charset="0"/>
                <a:ea typeface="楷体_GB2312" pitchFamily="49" charset="-122"/>
              </a:rPr>
              <a:t>printf</a:t>
            </a:r>
            <a:r>
              <a:rPr lang="en-US" altLang="zh-CN" b="1" dirty="0">
                <a:solidFill>
                  <a:srgbClr val="FF0000"/>
                </a:solidFill>
                <a:latin typeface="Times New Roman" pitchFamily="18" charset="0"/>
                <a:ea typeface="楷体_GB2312" pitchFamily="49" charset="-122"/>
              </a:rPr>
              <a:t>( “</a:t>
            </a:r>
            <a:r>
              <a:rPr lang="en-US" altLang="zh-CN" b="1" dirty="0" err="1">
                <a:solidFill>
                  <a:srgbClr val="FF0000"/>
                </a:solidFill>
                <a:latin typeface="Times New Roman" pitchFamily="18" charset="0"/>
                <a:ea typeface="楷体_GB2312" pitchFamily="49" charset="-122"/>
              </a:rPr>
              <a:t>a+b</a:t>
            </a:r>
            <a:r>
              <a:rPr lang="en-US" altLang="zh-CN" b="1" dirty="0">
                <a:solidFill>
                  <a:srgbClr val="FF0000"/>
                </a:solidFill>
                <a:latin typeface="Times New Roman" pitchFamily="18" charset="0"/>
                <a:ea typeface="楷体_GB2312" pitchFamily="49" charset="-122"/>
              </a:rPr>
              <a:t>=%d\n”, c</a:t>
            </a:r>
            <a:r>
              <a:rPr lang="en-US" altLang="zh-CN" b="1" dirty="0" smtClean="0">
                <a:solidFill>
                  <a:srgbClr val="FF0000"/>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	</a:t>
            </a:r>
            <a:r>
              <a:rPr lang="en-US" altLang="zh-CN" b="1" dirty="0" smtClean="0">
                <a:solidFill>
                  <a:srgbClr val="FF0000"/>
                </a:solidFill>
                <a:latin typeface="Times New Roman" pitchFamily="18" charset="0"/>
                <a:ea typeface="楷体_GB2312" pitchFamily="49" charset="-122"/>
              </a:rPr>
              <a:t>return 0;</a:t>
            </a:r>
            <a:endParaRPr lang="en-US" altLang="zh-CN" b="1" dirty="0">
              <a:solidFill>
                <a:srgbClr val="FF0000"/>
              </a:solidFill>
              <a:latin typeface="Times New Roman" pitchFamily="18" charset="0"/>
              <a:ea typeface="楷体_GB2312" pitchFamily="49" charset="-122"/>
            </a:endParaRP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err="1">
                <a:solidFill>
                  <a:srgbClr val="0000FF"/>
                </a:solidFill>
                <a:latin typeface="Times New Roman" pitchFamily="18" charset="0"/>
                <a:ea typeface="楷体_GB2312" pitchFamily="49" charset="-122"/>
              </a:rPr>
              <a:t>int</a:t>
            </a:r>
            <a:r>
              <a:rPr lang="en-US" altLang="zh-CN" b="1" dirty="0">
                <a:solidFill>
                  <a:srgbClr val="0000FF"/>
                </a:solidFill>
                <a:latin typeface="Times New Roman" pitchFamily="18" charset="0"/>
                <a:ea typeface="楷体_GB2312" pitchFamily="49" charset="-122"/>
              </a:rPr>
              <a:t> add(</a:t>
            </a:r>
            <a:r>
              <a:rPr lang="en-US" altLang="zh-CN" b="1" dirty="0" err="1">
                <a:solidFill>
                  <a:srgbClr val="0000FF"/>
                </a:solidFill>
                <a:latin typeface="Times New Roman" pitchFamily="18" charset="0"/>
                <a:ea typeface="楷体_GB2312" pitchFamily="49" charset="-122"/>
              </a:rPr>
              <a:t>int</a:t>
            </a:r>
            <a:r>
              <a:rPr lang="en-US" altLang="zh-CN" b="1" dirty="0">
                <a:solidFill>
                  <a:srgbClr val="0000FF"/>
                </a:solidFill>
                <a:latin typeface="Times New Roman" pitchFamily="18" charset="0"/>
                <a:ea typeface="楷体_GB2312" pitchFamily="49" charset="-122"/>
              </a:rPr>
              <a:t> x, </a:t>
            </a:r>
            <a:r>
              <a:rPr lang="en-US" altLang="zh-CN" b="1" dirty="0" err="1">
                <a:solidFill>
                  <a:srgbClr val="0000FF"/>
                </a:solidFill>
                <a:latin typeface="Times New Roman" pitchFamily="18" charset="0"/>
                <a:ea typeface="楷体_GB2312" pitchFamily="49" charset="-122"/>
              </a:rPr>
              <a:t>int</a:t>
            </a:r>
            <a:r>
              <a:rPr lang="en-US" altLang="zh-CN" b="1" dirty="0">
                <a:solidFill>
                  <a:srgbClr val="0000FF"/>
                </a:solidFill>
                <a:latin typeface="Times New Roman" pitchFamily="18" charset="0"/>
                <a:ea typeface="楷体_GB2312" pitchFamily="49" charset="-122"/>
              </a:rPr>
              <a:t> y)</a:t>
            </a: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   return </a:t>
            </a:r>
            <a:r>
              <a:rPr lang="en-US" altLang="zh-CN" b="1" dirty="0" err="1">
                <a:solidFill>
                  <a:srgbClr val="FF0000"/>
                </a:solidFill>
                <a:latin typeface="Times New Roman" pitchFamily="18" charset="0"/>
                <a:ea typeface="楷体_GB2312" pitchFamily="49" charset="-122"/>
              </a:rPr>
              <a:t>x+y</a:t>
            </a:r>
            <a:r>
              <a:rPr lang="en-US" altLang="zh-CN" b="1" dirty="0">
                <a:solidFill>
                  <a:srgbClr val="FF0000"/>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FF0000"/>
                </a:solidFill>
                <a:latin typeface="Times New Roman" pitchFamily="18" charset="0"/>
                <a:ea typeface="楷体_GB2312" pitchFamily="49" charset="-122"/>
              </a:rPr>
              <a:t>}</a:t>
            </a:r>
          </a:p>
        </p:txBody>
      </p:sp>
    </p:spTree>
    <p:extLst>
      <p:ext uri="{BB962C8B-B14F-4D97-AF65-F5344CB8AC3E}">
        <p14:creationId xmlns:p14="http://schemas.microsoft.com/office/powerpoint/2010/main" val="20200187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7617B06-7CB6-4FC6-9E30-E97A79B8C990}" type="datetime1">
              <a:rPr lang="zh-CN" altLang="en-US" sz="1400" b="0" smtClean="0">
                <a:latin typeface="Times New Roman" panose="02020603050405020304" pitchFamily="18" charset="0"/>
                <a:ea typeface="宋体" panose="02010600030101010101" pitchFamily="2" charset="-122"/>
              </a:rPr>
              <a:pPr>
                <a:spcBef>
                  <a:spcPct val="0"/>
                </a:spcBef>
                <a:buClrTx/>
                <a:buFontTx/>
                <a:buNone/>
              </a:pPr>
              <a:t>2023/11/13</a:t>
            </a:fld>
            <a:endParaRPr lang="en-US" altLang="zh-CN" sz="1400" b="0" smtClean="0">
              <a:latin typeface="Times New Roman" panose="02020603050405020304" pitchFamily="18" charset="0"/>
              <a:ea typeface="宋体" panose="02010600030101010101" pitchFamily="2" charset="-122"/>
            </a:endParaRPr>
          </a:p>
        </p:txBody>
      </p:sp>
      <p:sp>
        <p:nvSpPr>
          <p:cNvPr id="49155" name="灯片编号占位符 4"/>
          <p:cNvSpPr>
            <a:spLocks noGrp="1"/>
          </p:cNvSpPr>
          <p:nvPr>
            <p:ph type="sldNum" sz="quarter" idx="11"/>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034F032-CFD2-419D-ACF0-761E2285B8FD}" type="slidenum">
              <a:rPr lang="zh-CN" altLang="en-US" sz="1400" b="0" smtClean="0">
                <a:latin typeface="Times New Roman" panose="02020603050405020304" pitchFamily="18" charset="0"/>
                <a:ea typeface="宋体" panose="02010600030101010101" pitchFamily="2" charset="-122"/>
              </a:rPr>
              <a:pPr>
                <a:spcBef>
                  <a:spcPct val="0"/>
                </a:spcBef>
                <a:buClrTx/>
                <a:buFontTx/>
                <a:buNone/>
              </a:pPr>
              <a:t>58</a:t>
            </a:fld>
            <a:r>
              <a:rPr lang="en-US" altLang="zh-CN" sz="1400" b="0" smtClean="0">
                <a:latin typeface="Times New Roman" panose="02020603050405020304" pitchFamily="18" charset="0"/>
                <a:ea typeface="宋体" panose="02010600030101010101" pitchFamily="2" charset="-122"/>
              </a:rPr>
              <a:t>/119</a:t>
            </a:r>
          </a:p>
        </p:txBody>
      </p:sp>
      <p:sp>
        <p:nvSpPr>
          <p:cNvPr id="49156" name="页脚占位符 5"/>
          <p:cNvSpPr>
            <a:spLocks noGrp="1"/>
          </p:cNvSpPr>
          <p:nvPr>
            <p:ph type="ftr" sz="quarter" idx="12"/>
          </p:nvPr>
        </p:nvSpPr>
        <p:spPr>
          <a:noFill/>
        </p:spPr>
        <p:txBody>
          <a:bodyPr/>
          <a:lstStyle>
            <a:lvl1pPr>
              <a:spcBef>
                <a:spcPct val="20000"/>
              </a:spcBef>
              <a:buClr>
                <a:srgbClr val="FF3300"/>
              </a:buClr>
              <a:buFont typeface="Wingdings" panose="05000000000000000000" pitchFamily="2" charset="2"/>
              <a:buChar char="Ø"/>
              <a:defRPr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ü"/>
              <a:defRPr sz="2800">
                <a:solidFill>
                  <a:schemeClr val="tx1"/>
                </a:solidFill>
                <a:latin typeface="Arial Narrow" panose="020B0606020202030204" pitchFamily="34" charset="0"/>
                <a:ea typeface="楷体_GB2312" pitchFamily="49" charset="-122"/>
              </a:defRPr>
            </a:lvl2pPr>
            <a:lvl3pPr marL="1143000" indent="-228600">
              <a:spcBef>
                <a:spcPct val="20000"/>
              </a:spcBef>
              <a:buClr>
                <a:schemeClr val="hlink"/>
              </a:buClr>
              <a:buChar char="o"/>
              <a:defRPr sz="2400" b="1">
                <a:solidFill>
                  <a:schemeClr val="accent2"/>
                </a:solidFill>
                <a:latin typeface="Arial" panose="020B0604020202020204" pitchFamily="34" charset="0"/>
                <a:ea typeface="楷体_GB2312"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400" b="0" smtClean="0">
                <a:latin typeface="Times New Roman" panose="02020603050405020304" pitchFamily="18" charset="0"/>
                <a:ea typeface="宋体" panose="02010600030101010101" pitchFamily="2" charset="-122"/>
              </a:rPr>
              <a:t>王化雨 whuayu000@163.com 13306442222</a:t>
            </a:r>
            <a:endParaRPr lang="en-US" altLang="zh-CN" sz="1400" b="0" smtClean="0">
              <a:latin typeface="Times New Roman" panose="02020603050405020304" pitchFamily="18" charset="0"/>
              <a:ea typeface="宋体" panose="02010600030101010101" pitchFamily="2" charset="-122"/>
            </a:endParaRPr>
          </a:p>
        </p:txBody>
      </p:sp>
      <p:sp>
        <p:nvSpPr>
          <p:cNvPr id="49157" name="Rectangle 2" descr="白色大理石"/>
          <p:cNvSpPr>
            <a:spLocks noGrp="1" noChangeArrowheads="1"/>
          </p:cNvSpPr>
          <p:nvPr>
            <p:ph type="title"/>
          </p:nvPr>
        </p:nvSpPr>
        <p:spPr>
          <a:xfrm>
            <a:off x="457200" y="228600"/>
            <a:ext cx="8229600" cy="685800"/>
          </a:xfrm>
        </p:spPr>
        <p:txBody>
          <a:bodyPr/>
          <a:lstStyle/>
          <a:p>
            <a:pPr eaLnBrk="1" hangingPunct="1"/>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C</a:t>
            </a:r>
            <a:r>
              <a:rPr lang="zh-CN" altLang="en-US"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函数相关的</a:t>
            </a:r>
            <a:r>
              <a:rPr lang="en-US" altLang="zh-CN"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altLang="en-US"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个语句元素</a:t>
            </a:r>
            <a:endParaRPr lang="zh-CN" altLang="en-GB" sz="4400" dirty="0" smtClean="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158" name="Rectangle 3"/>
          <p:cNvSpPr>
            <a:spLocks noGrp="1" noChangeArrowheads="1"/>
          </p:cNvSpPr>
          <p:nvPr>
            <p:ph type="body" idx="1"/>
          </p:nvPr>
        </p:nvSpPr>
        <p:spPr>
          <a:xfrm>
            <a:off x="381000" y="1219200"/>
            <a:ext cx="8610600" cy="5257800"/>
          </a:xfrm>
        </p:spPr>
        <p:txBody>
          <a:bodyPr/>
          <a:lstStyle/>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smtClean="0">
                <a:solidFill>
                  <a:srgbClr val="660066"/>
                </a:solidFill>
                <a:ea typeface="黑体" panose="02010609060101010101" pitchFamily="49" charset="-122"/>
              </a:rPr>
              <a:t>函数声明</a:t>
            </a:r>
            <a:endParaRPr lang="zh-CN" altLang="en-GB" sz="4000" dirty="0" smtClean="0">
              <a:solidFill>
                <a:srgbClr val="660066"/>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a:solidFill>
                  <a:srgbClr val="660066"/>
                </a:solidFill>
                <a:ea typeface="黑体" panose="02010609060101010101" pitchFamily="49" charset="-122"/>
              </a:rPr>
              <a:t>函数头</a:t>
            </a:r>
            <a:endParaRPr lang="en-US" altLang="zh-CN" sz="4000" dirty="0">
              <a:solidFill>
                <a:srgbClr val="660066"/>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dirty="0">
                <a:solidFill>
                  <a:srgbClr val="660066"/>
                </a:solidFill>
                <a:ea typeface="黑体" panose="02010609060101010101" pitchFamily="49" charset="-122"/>
              </a:rPr>
              <a:t>函数体</a:t>
            </a:r>
            <a:endParaRPr lang="zh-CN" altLang="en-GB" sz="4000" dirty="0">
              <a:solidFill>
                <a:srgbClr val="660066"/>
              </a:solidFill>
              <a:ea typeface="黑体" panose="02010609060101010101" pitchFamily="49" charset="-122"/>
            </a:endParaRPr>
          </a:p>
          <a:p>
            <a:pPr marL="609600" indent="-609600" eaLnBrk="1" hangingPunct="1">
              <a:lnSpc>
                <a:spcPct val="130000"/>
              </a:lnSpc>
              <a:spcBef>
                <a:spcPct val="10000"/>
              </a:spcBef>
              <a:buClr>
                <a:schemeClr val="folHlink"/>
              </a:buClr>
              <a:buSzPct val="90000"/>
              <a:buFont typeface="Wingdings" panose="05000000000000000000" pitchFamily="2" charset="2"/>
              <a:buAutoNum type="arabicPeriod"/>
            </a:pPr>
            <a:r>
              <a:rPr lang="zh-CN" altLang="en-US" sz="4000" u="sng" dirty="0">
                <a:solidFill>
                  <a:srgbClr val="660066"/>
                </a:solidFill>
                <a:ea typeface="黑体" panose="02010609060101010101" pitchFamily="49" charset="-122"/>
              </a:rPr>
              <a:t>函数调用</a:t>
            </a:r>
            <a:endParaRPr lang="zh-CN" altLang="en-GB" sz="4000" u="sng" dirty="0">
              <a:solidFill>
                <a:srgbClr val="660066"/>
              </a:solidFill>
              <a:ea typeface="黑体" panose="02010609060101010101" pitchFamily="49" charset="-122"/>
            </a:endParaRPr>
          </a:p>
        </p:txBody>
      </p:sp>
    </p:spTree>
    <p:extLst>
      <p:ext uri="{BB962C8B-B14F-4D97-AF65-F5344CB8AC3E}">
        <p14:creationId xmlns:p14="http://schemas.microsoft.com/office/powerpoint/2010/main" val="1244931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C5A3BE23-776D-40F1-A9F8-6904584AB9F6}" type="datetime1">
              <a:rPr lang="zh-CN" altLang="en-US"/>
              <a:pPr/>
              <a:t>2023/11/13</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CE3262FC-ECDA-44A8-8E94-3C63C57C37AE}" type="slidenum">
              <a:rPr lang="zh-CN" altLang="en-US"/>
              <a:pPr/>
              <a:t>59</a:t>
            </a:fld>
            <a:r>
              <a:rPr lang="en-US" altLang="zh-CN"/>
              <a:t>/23</a:t>
            </a:r>
          </a:p>
        </p:txBody>
      </p:sp>
      <p:sp>
        <p:nvSpPr>
          <p:cNvPr id="638873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函数调用</a:t>
            </a:r>
            <a:endParaRPr lang="en-US" altLang="zh-CN" sz="4000" b="0" dirty="0" smtClean="0">
              <a:solidFill>
                <a:srgbClr val="FF0000"/>
              </a:solidFill>
              <a:latin typeface="黑体" pitchFamily="49" charset="-122"/>
              <a:ea typeface="黑体" pitchFamily="49" charset="-122"/>
            </a:endParaRPr>
          </a:p>
        </p:txBody>
      </p:sp>
      <p:sp>
        <p:nvSpPr>
          <p:cNvPr id="6388739" name="Rectangle 3"/>
          <p:cNvSpPr>
            <a:spLocks noGrp="1" noChangeArrowheads="1"/>
          </p:cNvSpPr>
          <p:nvPr>
            <p:ph type="body" idx="4294967295"/>
          </p:nvPr>
        </p:nvSpPr>
        <p:spPr>
          <a:xfrm>
            <a:off x="228600" y="1143000"/>
            <a:ext cx="52578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r>
              <a:rPr lang="zh-CN" altLang="en-US" sz="2400" dirty="0" smtClean="0">
                <a:solidFill>
                  <a:srgbClr val="CC0099"/>
                </a:solidFill>
                <a:latin typeface="Times New Roman" panose="02020603050405020304" pitchFamily="18" charset="0"/>
                <a:cs typeface="Times New Roman" panose="02020603050405020304" pitchFamily="18" charset="0"/>
              </a:rPr>
              <a:t>函数调用</a:t>
            </a:r>
            <a:r>
              <a:rPr lang="zh-CN" altLang="en-US" sz="2400" dirty="0" smtClean="0">
                <a:latin typeface="Times New Roman" panose="02020603050405020304" pitchFamily="18" charset="0"/>
                <a:cs typeface="Times New Roman" panose="02020603050405020304" pitchFamily="18" charset="0"/>
              </a:rPr>
              <a:t>由函数名后面接着写在一对括号里的</a:t>
            </a:r>
            <a:r>
              <a:rPr lang="zh-CN" altLang="en-US" sz="2400" u="sng" dirty="0" smtClean="0">
                <a:solidFill>
                  <a:srgbClr val="CC0099"/>
                </a:solidFill>
                <a:latin typeface="Times New Roman" panose="02020603050405020304" pitchFamily="18" charset="0"/>
                <a:cs typeface="Times New Roman" panose="02020603050405020304" pitchFamily="18" charset="0"/>
              </a:rPr>
              <a:t>实际参数</a:t>
            </a:r>
            <a:r>
              <a:rPr lang="zh-CN" altLang="en-US" sz="2400" dirty="0" smtClean="0">
                <a:latin typeface="Times New Roman" panose="02020603050405020304" pitchFamily="18" charset="0"/>
                <a:cs typeface="Times New Roman" panose="02020603050405020304" pitchFamily="18" charset="0"/>
              </a:rPr>
              <a:t>表组成。</a:t>
            </a:r>
          </a:p>
          <a:p>
            <a:pPr algn="just" eaLnBrk="1" hangingPunct="1"/>
            <a:r>
              <a:rPr lang="zh-CN" altLang="en-US" sz="2400" dirty="0" smtClean="0">
                <a:latin typeface="Times New Roman" panose="02020603050405020304" pitchFamily="18" charset="0"/>
                <a:cs typeface="Times New Roman" panose="02020603050405020304" pitchFamily="18" charset="0"/>
              </a:rPr>
              <a:t>如果没有参数，仍要保留一对括号。</a:t>
            </a:r>
          </a:p>
          <a:p>
            <a:pPr algn="just" eaLnBrk="1" hangingPunct="1"/>
            <a:r>
              <a:rPr lang="zh-CN" altLang="en-US" sz="2400" dirty="0" smtClean="0">
                <a:latin typeface="Times New Roman" panose="02020603050405020304" pitchFamily="18" charset="0"/>
                <a:cs typeface="Times New Roman" panose="02020603050405020304" pitchFamily="18" charset="0"/>
              </a:rPr>
              <a:t>如果函数有返回值，一般在主调函数</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调用函数、客户函数</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中会</a:t>
            </a:r>
            <a:r>
              <a:rPr lang="zh-CN" altLang="en-US" sz="2400" dirty="0" smtClean="0">
                <a:solidFill>
                  <a:srgbClr val="CC0099"/>
                </a:solidFill>
                <a:latin typeface="Times New Roman" panose="02020603050405020304" pitchFamily="18" charset="0"/>
                <a:cs typeface="Times New Roman" panose="02020603050405020304" pitchFamily="18" charset="0"/>
              </a:rPr>
              <a:t>使用与函数类型相同的变量接收函数的返回值</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spcBef>
                <a:spcPts val="0"/>
              </a:spcBef>
            </a:pPr>
            <a:r>
              <a:rPr lang="zh-CN" altLang="en-US" sz="2400" dirty="0">
                <a:latin typeface="Times New Roman" panose="02020603050405020304" pitchFamily="18" charset="0"/>
                <a:cs typeface="Times New Roman" panose="02020603050405020304" pitchFamily="18" charset="0"/>
              </a:rPr>
              <a:t>例如前面例子中多次出现的下列语句都是函数调用</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lvl="1">
              <a:spcBef>
                <a:spcPts val="0"/>
              </a:spcBef>
            </a:pPr>
            <a:r>
              <a:rPr lang="en-US" altLang="zh-CN" sz="2000" b="1" dirty="0" err="1" smtClean="0">
                <a:solidFill>
                  <a:srgbClr val="FF0000"/>
                </a:solidFill>
                <a:latin typeface="Times New Roman" panose="02020603050405020304" pitchFamily="18" charset="0"/>
                <a:cs typeface="Times New Roman" panose="02020603050405020304" pitchFamily="18" charset="0"/>
              </a:rPr>
              <a:t>print_star</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p>
          <a:p>
            <a:pPr lvl="1">
              <a:spcBef>
                <a:spcPts val="0"/>
              </a:spcBef>
            </a:pPr>
            <a:r>
              <a:rPr lang="en-US" altLang="zh-CN" sz="2000" dirty="0" err="1" smtClean="0">
                <a:latin typeface="Times New Roman" panose="02020603050405020304" pitchFamily="18" charset="0"/>
                <a:cs typeface="Times New Roman" panose="02020603050405020304" pitchFamily="18" charset="0"/>
              </a:rPr>
              <a:t>printf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n%d</a:t>
            </a:r>
            <a:r>
              <a:rPr lang="en-US" altLang="zh-CN" sz="2000" dirty="0">
                <a:latin typeface="Times New Roman" panose="02020603050405020304" pitchFamily="18" charset="0"/>
                <a:cs typeface="Times New Roman" panose="02020603050405020304" pitchFamily="18" charset="0"/>
              </a:rPr>
              <a:t>",</a:t>
            </a:r>
            <a:r>
              <a:rPr lang="en-US" altLang="zh-CN" sz="2000" b="1" dirty="0">
                <a:solidFill>
                  <a:srgbClr val="C00000"/>
                </a:solidFill>
                <a:latin typeface="Times New Roman" panose="02020603050405020304" pitchFamily="18" charset="0"/>
                <a:cs typeface="Times New Roman" panose="02020603050405020304" pitchFamily="18" charset="0"/>
              </a:rPr>
              <a:t>add(5,8</a:t>
            </a:r>
            <a:r>
              <a:rPr lang="en-US" altLang="zh-CN" sz="2000" b="1" dirty="0" smtClean="0">
                <a:solidFill>
                  <a:srgbClr val="C00000"/>
                </a:solidFill>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t>
            </a:r>
          </a:p>
          <a:p>
            <a:pPr lvl="1">
              <a:spcBef>
                <a:spcPts val="0"/>
              </a:spcBef>
            </a:pPr>
            <a:r>
              <a:rPr lang="en-US" altLang="zh-CN" sz="2000" dirty="0" smtClean="0">
                <a:latin typeface="Times New Roman" panose="02020603050405020304" pitchFamily="18" charset="0"/>
                <a:cs typeface="Times New Roman" panose="02020603050405020304" pitchFamily="18" charset="0"/>
              </a:rPr>
              <a:t>m=</a:t>
            </a:r>
            <a:r>
              <a:rPr lang="en-US" altLang="zh-CN" sz="2000" b="1" dirty="0" smtClean="0">
                <a:solidFill>
                  <a:srgbClr val="0000FF"/>
                </a:solidFill>
                <a:latin typeface="Times New Roman" panose="02020603050405020304" pitchFamily="18" charset="0"/>
                <a:cs typeface="Times New Roman" panose="02020603050405020304" pitchFamily="18" charset="0"/>
              </a:rPr>
              <a:t>max(</a:t>
            </a:r>
            <a:r>
              <a:rPr lang="en-US" altLang="zh-CN" sz="2000" b="1" dirty="0" err="1" smtClean="0">
                <a:solidFill>
                  <a:srgbClr val="0000FF"/>
                </a:solidFill>
                <a:latin typeface="Times New Roman" panose="02020603050405020304" pitchFamily="18" charset="0"/>
                <a:cs typeface="Times New Roman" panose="02020603050405020304" pitchFamily="18" charset="0"/>
              </a:rPr>
              <a:t>a,b</a:t>
            </a:r>
            <a:r>
              <a:rPr lang="en-US" altLang="zh-CN" sz="2000" b="1" dirty="0">
                <a:solidFill>
                  <a:srgbClr val="0000FF"/>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p>
          <a:p>
            <a:pPr algn="just" eaLnBrk="1" hangingPunct="1"/>
            <a:endParaRPr lang="zh-CN" altLang="en-US" sz="2400" dirty="0" smtClean="0">
              <a:latin typeface="Times New Roman" panose="02020603050405020304" pitchFamily="18" charset="0"/>
              <a:cs typeface="Times New Roman" panose="02020603050405020304" pitchFamily="18" charset="0"/>
            </a:endParaRPr>
          </a:p>
        </p:txBody>
      </p:sp>
      <p:sp>
        <p:nvSpPr>
          <p:cNvPr id="6388742" name="Rectangle 6"/>
          <p:cNvSpPr>
            <a:spLocks noChangeArrowheads="1"/>
          </p:cNvSpPr>
          <p:nvPr/>
        </p:nvSpPr>
        <p:spPr bwMode="auto">
          <a:xfrm>
            <a:off x="5715000" y="1219200"/>
            <a:ext cx="3352800" cy="464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lnSpc>
                <a:spcPct val="85000"/>
              </a:lnSpc>
              <a:spcBef>
                <a:spcPct val="0"/>
              </a:spcBef>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#include &lt;</a:t>
            </a:r>
            <a:r>
              <a:rPr lang="en-US" altLang="zh-CN" b="1" dirty="0" err="1">
                <a:solidFill>
                  <a:srgbClr val="0000FF"/>
                </a:solidFill>
                <a:latin typeface="Times New Roman" pitchFamily="18" charset="0"/>
                <a:ea typeface="楷体_GB2312" pitchFamily="49" charset="-122"/>
              </a:rPr>
              <a:t>stdio.h</a:t>
            </a:r>
            <a:r>
              <a:rPr lang="en-US" altLang="zh-CN" b="1" dirty="0">
                <a:solidFill>
                  <a:srgbClr val="0000FF"/>
                </a:solidFill>
                <a:latin typeface="Times New Roman" pitchFamily="18" charset="0"/>
                <a:ea typeface="楷体_GB2312" pitchFamily="49" charset="-122"/>
              </a:rPr>
              <a:t>&gt;</a:t>
            </a:r>
          </a:p>
          <a:p>
            <a:pPr marL="342900" indent="-342900" eaLnBrk="0" hangingPunct="0">
              <a:lnSpc>
                <a:spcPct val="85000"/>
              </a:lnSpc>
              <a:spcBef>
                <a:spcPct val="0"/>
              </a:spcBef>
              <a:buClr>
                <a:srgbClr val="FF3300"/>
              </a:buClr>
              <a:buFont typeface="Wingdings" pitchFamily="2" charset="2"/>
              <a:buNone/>
            </a:pPr>
            <a:r>
              <a:rPr lang="en-US" altLang="zh-CN" b="1" dirty="0" err="1">
                <a:solidFill>
                  <a:srgbClr val="0000FF"/>
                </a:solidFill>
                <a:latin typeface="Times New Roman" pitchFamily="18" charset="0"/>
                <a:ea typeface="楷体_GB2312" pitchFamily="49" charset="-122"/>
              </a:rPr>
              <a:t>int</a:t>
            </a:r>
            <a:r>
              <a:rPr lang="en-US" altLang="zh-CN" b="1" dirty="0">
                <a:solidFill>
                  <a:srgbClr val="0000FF"/>
                </a:solidFill>
                <a:latin typeface="Times New Roman" pitchFamily="18" charset="0"/>
                <a:ea typeface="楷体_GB2312" pitchFamily="49" charset="-122"/>
              </a:rPr>
              <a:t> add(</a:t>
            </a:r>
            <a:r>
              <a:rPr lang="en-US" altLang="zh-CN" b="1" dirty="0" err="1">
                <a:solidFill>
                  <a:srgbClr val="0000FF"/>
                </a:solidFill>
                <a:latin typeface="Times New Roman" pitchFamily="18" charset="0"/>
                <a:ea typeface="楷体_GB2312" pitchFamily="49" charset="-122"/>
              </a:rPr>
              <a:t>int,int</a:t>
            </a:r>
            <a:r>
              <a:rPr lang="en-US" altLang="zh-CN" b="1" dirty="0">
                <a:solidFill>
                  <a:srgbClr val="0000FF"/>
                </a:solidFill>
                <a:latin typeface="Times New Roman" pitchFamily="18" charset="0"/>
                <a:ea typeface="楷体_GB2312" pitchFamily="49" charset="-122"/>
              </a:rPr>
              <a:t>); </a:t>
            </a:r>
          </a:p>
          <a:p>
            <a:pPr marL="342900" indent="-342900" eaLnBrk="0" hangingPunct="0">
              <a:lnSpc>
                <a:spcPct val="85000"/>
              </a:lnSpc>
              <a:spcBef>
                <a:spcPct val="0"/>
              </a:spcBef>
              <a:buClr>
                <a:srgbClr val="FF3300"/>
              </a:buClr>
              <a:buFont typeface="Wingdings" pitchFamily="2" charset="2"/>
              <a:buNone/>
            </a:pPr>
            <a:r>
              <a:rPr lang="en-US" altLang="zh-CN" b="1" dirty="0" err="1" smtClean="0">
                <a:solidFill>
                  <a:srgbClr val="0000FF"/>
                </a:solidFill>
                <a:latin typeface="Times New Roman" pitchFamily="18" charset="0"/>
                <a:ea typeface="楷体_GB2312" pitchFamily="49" charset="-122"/>
              </a:rPr>
              <a:t>int</a:t>
            </a:r>
            <a:r>
              <a:rPr lang="en-US" altLang="zh-CN" b="1" dirty="0" smtClean="0">
                <a:solidFill>
                  <a:srgbClr val="0000FF"/>
                </a:solidFill>
                <a:latin typeface="Times New Roman" pitchFamily="18" charset="0"/>
                <a:ea typeface="楷体_GB2312" pitchFamily="49" charset="-122"/>
              </a:rPr>
              <a:t> </a:t>
            </a:r>
            <a:r>
              <a:rPr lang="en-US" altLang="zh-CN" b="1" dirty="0">
                <a:solidFill>
                  <a:srgbClr val="0000FF"/>
                </a:solidFill>
                <a:latin typeface="Times New Roman" pitchFamily="18" charset="0"/>
                <a:ea typeface="楷体_GB2312" pitchFamily="49" charset="-122"/>
              </a:rPr>
              <a:t>main()</a:t>
            </a: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	</a:t>
            </a: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	</a:t>
            </a:r>
            <a:r>
              <a:rPr lang="en-US" altLang="zh-CN" b="1" dirty="0" err="1">
                <a:solidFill>
                  <a:srgbClr val="0000FF"/>
                </a:solidFill>
                <a:latin typeface="Times New Roman" pitchFamily="18" charset="0"/>
                <a:ea typeface="楷体_GB2312" pitchFamily="49" charset="-122"/>
              </a:rPr>
              <a:t>int</a:t>
            </a:r>
            <a:r>
              <a:rPr lang="en-US" altLang="zh-CN" b="1" dirty="0">
                <a:solidFill>
                  <a:srgbClr val="0000FF"/>
                </a:solidFill>
                <a:latin typeface="Times New Roman" pitchFamily="18" charset="0"/>
                <a:ea typeface="楷体_GB2312" pitchFamily="49" charset="-122"/>
              </a:rPr>
              <a:t> </a:t>
            </a:r>
            <a:r>
              <a:rPr lang="en-US" altLang="zh-CN" b="1" dirty="0" err="1">
                <a:solidFill>
                  <a:srgbClr val="0000FF"/>
                </a:solidFill>
                <a:latin typeface="Times New Roman" pitchFamily="18" charset="0"/>
                <a:ea typeface="楷体_GB2312" pitchFamily="49" charset="-122"/>
              </a:rPr>
              <a:t>a,b,c</a:t>
            </a:r>
            <a:r>
              <a:rPr lang="en-US" altLang="zh-CN" b="1" dirty="0">
                <a:solidFill>
                  <a:srgbClr val="0000FF"/>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 	a=5; b=7;</a:t>
            </a: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 	c= </a:t>
            </a:r>
            <a:r>
              <a:rPr lang="en-US" altLang="zh-CN" b="1" dirty="0">
                <a:solidFill>
                  <a:srgbClr val="FF0000"/>
                </a:solidFill>
                <a:latin typeface="Times New Roman" pitchFamily="18" charset="0"/>
                <a:ea typeface="楷体_GB2312" pitchFamily="49" charset="-122"/>
              </a:rPr>
              <a:t>add(</a:t>
            </a:r>
            <a:r>
              <a:rPr lang="en-US" altLang="zh-CN" b="1" dirty="0" err="1">
                <a:solidFill>
                  <a:srgbClr val="FF0000"/>
                </a:solidFill>
                <a:latin typeface="Times New Roman" pitchFamily="18" charset="0"/>
                <a:ea typeface="楷体_GB2312" pitchFamily="49" charset="-122"/>
              </a:rPr>
              <a:t>a,b</a:t>
            </a:r>
            <a:r>
              <a:rPr lang="en-US" altLang="zh-CN" b="1" dirty="0">
                <a:solidFill>
                  <a:srgbClr val="0000FF"/>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	</a:t>
            </a:r>
            <a:r>
              <a:rPr lang="en-US" altLang="zh-CN" b="1" dirty="0" err="1">
                <a:solidFill>
                  <a:srgbClr val="0000FF"/>
                </a:solidFill>
                <a:latin typeface="Times New Roman" pitchFamily="18" charset="0"/>
                <a:ea typeface="楷体_GB2312" pitchFamily="49" charset="-122"/>
              </a:rPr>
              <a:t>printf</a:t>
            </a:r>
            <a:r>
              <a:rPr lang="en-US" altLang="zh-CN" b="1" dirty="0">
                <a:solidFill>
                  <a:srgbClr val="0000FF"/>
                </a:solidFill>
                <a:latin typeface="Times New Roman" pitchFamily="18" charset="0"/>
                <a:ea typeface="楷体_GB2312" pitchFamily="49" charset="-122"/>
              </a:rPr>
              <a:t>( “</a:t>
            </a:r>
            <a:r>
              <a:rPr lang="en-US" altLang="zh-CN" b="1" dirty="0" err="1">
                <a:solidFill>
                  <a:srgbClr val="0000FF"/>
                </a:solidFill>
                <a:latin typeface="Times New Roman" pitchFamily="18" charset="0"/>
                <a:ea typeface="楷体_GB2312" pitchFamily="49" charset="-122"/>
              </a:rPr>
              <a:t>a+b</a:t>
            </a:r>
            <a:r>
              <a:rPr lang="en-US" altLang="zh-CN" b="1" dirty="0">
                <a:solidFill>
                  <a:srgbClr val="0000FF"/>
                </a:solidFill>
                <a:latin typeface="Times New Roman" pitchFamily="18" charset="0"/>
                <a:ea typeface="楷体_GB2312" pitchFamily="49" charset="-122"/>
              </a:rPr>
              <a:t>=%d\n”, c</a:t>
            </a:r>
            <a:r>
              <a:rPr lang="en-US" altLang="zh-CN" b="1" dirty="0" smtClean="0">
                <a:solidFill>
                  <a:srgbClr val="0000FF"/>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	</a:t>
            </a:r>
            <a:r>
              <a:rPr lang="en-US" altLang="zh-CN" b="1" dirty="0" smtClean="0">
                <a:solidFill>
                  <a:srgbClr val="0000FF"/>
                </a:solidFill>
                <a:latin typeface="Times New Roman" pitchFamily="18" charset="0"/>
                <a:ea typeface="楷体_GB2312" pitchFamily="49" charset="-122"/>
              </a:rPr>
              <a:t>return 0;</a:t>
            </a:r>
            <a:endParaRPr lang="en-US" altLang="zh-CN" b="1" dirty="0">
              <a:solidFill>
                <a:srgbClr val="0000FF"/>
              </a:solidFill>
              <a:latin typeface="Times New Roman" pitchFamily="18" charset="0"/>
              <a:ea typeface="楷体_GB2312" pitchFamily="49" charset="-122"/>
            </a:endParaRP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err="1">
                <a:solidFill>
                  <a:srgbClr val="0000FF"/>
                </a:solidFill>
                <a:latin typeface="Times New Roman" pitchFamily="18" charset="0"/>
                <a:ea typeface="楷体_GB2312" pitchFamily="49" charset="-122"/>
              </a:rPr>
              <a:t>int</a:t>
            </a:r>
            <a:r>
              <a:rPr lang="en-US" altLang="zh-CN" b="1" dirty="0">
                <a:solidFill>
                  <a:srgbClr val="0000FF"/>
                </a:solidFill>
                <a:latin typeface="Times New Roman" pitchFamily="18" charset="0"/>
                <a:ea typeface="楷体_GB2312" pitchFamily="49" charset="-122"/>
              </a:rPr>
              <a:t> add(</a:t>
            </a:r>
            <a:r>
              <a:rPr lang="en-US" altLang="zh-CN" b="1" dirty="0" err="1">
                <a:solidFill>
                  <a:srgbClr val="0000FF"/>
                </a:solidFill>
                <a:latin typeface="Times New Roman" pitchFamily="18" charset="0"/>
                <a:ea typeface="楷体_GB2312" pitchFamily="49" charset="-122"/>
              </a:rPr>
              <a:t>int</a:t>
            </a:r>
            <a:r>
              <a:rPr lang="en-US" altLang="zh-CN" b="1" dirty="0">
                <a:solidFill>
                  <a:srgbClr val="0000FF"/>
                </a:solidFill>
                <a:latin typeface="Times New Roman" pitchFamily="18" charset="0"/>
                <a:ea typeface="楷体_GB2312" pitchFamily="49" charset="-122"/>
              </a:rPr>
              <a:t> x, </a:t>
            </a:r>
            <a:r>
              <a:rPr lang="en-US" altLang="zh-CN" b="1" dirty="0" err="1">
                <a:solidFill>
                  <a:srgbClr val="0000FF"/>
                </a:solidFill>
                <a:latin typeface="Times New Roman" pitchFamily="18" charset="0"/>
                <a:ea typeface="楷体_GB2312" pitchFamily="49" charset="-122"/>
              </a:rPr>
              <a:t>int</a:t>
            </a:r>
            <a:r>
              <a:rPr lang="en-US" altLang="zh-CN" b="1" dirty="0">
                <a:solidFill>
                  <a:srgbClr val="0000FF"/>
                </a:solidFill>
                <a:latin typeface="Times New Roman" pitchFamily="18" charset="0"/>
                <a:ea typeface="楷体_GB2312" pitchFamily="49" charset="-122"/>
              </a:rPr>
              <a:t> y)</a:t>
            </a: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   return </a:t>
            </a:r>
            <a:r>
              <a:rPr lang="en-US" altLang="zh-CN" b="1" dirty="0" err="1">
                <a:solidFill>
                  <a:srgbClr val="0000FF"/>
                </a:solidFill>
                <a:latin typeface="Times New Roman" pitchFamily="18" charset="0"/>
                <a:ea typeface="楷体_GB2312" pitchFamily="49" charset="-122"/>
              </a:rPr>
              <a:t>x+y</a:t>
            </a:r>
            <a:r>
              <a:rPr lang="en-US" altLang="zh-CN" b="1" dirty="0">
                <a:solidFill>
                  <a:srgbClr val="0000FF"/>
                </a:solidFill>
                <a:latin typeface="Times New Roman" pitchFamily="18" charset="0"/>
                <a:ea typeface="楷体_GB2312" pitchFamily="49" charset="-122"/>
              </a:rPr>
              <a:t>;</a:t>
            </a:r>
          </a:p>
          <a:p>
            <a:pPr marL="342900" indent="-342900">
              <a:lnSpc>
                <a:spcPct val="85000"/>
              </a:lnSpc>
              <a:buClr>
                <a:srgbClr val="FF3300"/>
              </a:buClr>
              <a:buFont typeface="Wingdings" pitchFamily="2" charset="2"/>
              <a:buNone/>
            </a:pPr>
            <a:r>
              <a:rPr lang="en-US" altLang="zh-CN" b="1" dirty="0">
                <a:solidFill>
                  <a:srgbClr val="0000FF"/>
                </a:solidFill>
                <a:latin typeface="Times New Roman" pitchFamily="18" charset="0"/>
                <a:ea typeface="楷体_GB2312" pitchFamily="49" charset="-122"/>
              </a:rPr>
              <a:t>}</a:t>
            </a:r>
          </a:p>
        </p:txBody>
      </p:sp>
    </p:spTree>
    <p:extLst>
      <p:ext uri="{BB962C8B-B14F-4D97-AF65-F5344CB8AC3E}">
        <p14:creationId xmlns:p14="http://schemas.microsoft.com/office/powerpoint/2010/main" val="3532271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4627DAB-9EC7-4436-86D5-E431D5D11A5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24B3CC4-58D5-4A2A-AD50-8798905CF6BE}" type="slidenum">
              <a:rPr lang="zh-CN" altLang="en-US"/>
              <a:pPr/>
              <a:t>6</a:t>
            </a:fld>
            <a:r>
              <a:rPr lang="en-US" altLang="zh-CN"/>
              <a:t>/23</a:t>
            </a:r>
          </a:p>
        </p:txBody>
      </p:sp>
      <p:sp>
        <p:nvSpPr>
          <p:cNvPr id="6398978" name="Rectangle 2" descr="白色大理石"/>
          <p:cNvSpPr>
            <a:spLocks noGrp="1" noChangeArrowheads="1"/>
          </p:cNvSpPr>
          <p:nvPr>
            <p:ph type="title" idx="4294967295"/>
          </p:nvPr>
        </p:nvSpPr>
        <p:spPr>
          <a:xfrm>
            <a:off x="381000" y="304800"/>
            <a:ext cx="8534400" cy="609600"/>
          </a:xfrm>
        </p:spPr>
        <p:txBody>
          <a:bodyPr/>
          <a:lstStyle/>
          <a:p>
            <a:r>
              <a:rPr lang="en-US" altLang="zh-CN"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C</a:t>
            </a:r>
            <a:r>
              <a:rPr lang="zh-CN" altLang="en-US" sz="4000" b="0" dirty="0">
                <a:solidFill>
                  <a:schemeClr val="accent2"/>
                </a:solidFill>
                <a:latin typeface="Times New Roman" panose="02020603050405020304" pitchFamily="18" charset="0"/>
                <a:ea typeface="黑体" pitchFamily="49" charset="-122"/>
                <a:cs typeface="Times New Roman" panose="02020603050405020304" pitchFamily="18" charset="0"/>
              </a:rPr>
              <a:t>程序模块就是</a:t>
            </a:r>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“函数”</a:t>
            </a:r>
          </a:p>
        </p:txBody>
      </p:sp>
      <p:sp>
        <p:nvSpPr>
          <p:cNvPr id="6398979" name="Rectangle 3"/>
          <p:cNvSpPr>
            <a:spLocks noGrp="1" noChangeArrowheads="1"/>
          </p:cNvSpPr>
          <p:nvPr>
            <p:ph type="body" idx="4294967295"/>
          </p:nvPr>
        </p:nvSpPr>
        <p:spPr>
          <a:xfrm>
            <a:off x="152400" y="1104900"/>
            <a:ext cx="3813174"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50000"/>
              </a:lnSpc>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中，模块的作用是由函数完成的。</a:t>
            </a:r>
          </a:p>
          <a:p>
            <a:pPr algn="just" eaLnBrk="1" hangingPunct="1">
              <a:lnSpc>
                <a:spcPct val="150000"/>
              </a:lnSpc>
            </a:pPr>
            <a:r>
              <a:rPr lang="zh-CN" altLang="en-US" sz="2400" dirty="0">
                <a:latin typeface="Times New Roman" panose="02020603050405020304" pitchFamily="18" charset="0"/>
                <a:cs typeface="Times New Roman" panose="02020603050405020304" pitchFamily="18" charset="0"/>
              </a:rPr>
              <a:t>一个</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程序可由一个主函数和若干的函数构成</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lnSpc>
                <a:spcPct val="150000"/>
              </a:lnSpc>
            </a:pPr>
            <a:r>
              <a:rPr lang="zh-CN" altLang="en-US" sz="2000" dirty="0" smtClean="0">
                <a:latin typeface="Times New Roman" panose="02020603050405020304" pitchFamily="18" charset="0"/>
                <a:cs typeface="Times New Roman" panose="02020603050405020304" pitchFamily="18" charset="0"/>
              </a:rPr>
              <a:t>由</a:t>
            </a:r>
            <a:r>
              <a:rPr lang="zh-CN" altLang="en-US" sz="2000" dirty="0">
                <a:latin typeface="Times New Roman" panose="02020603050405020304" pitchFamily="18" charset="0"/>
                <a:cs typeface="Times New Roman" panose="02020603050405020304" pitchFamily="18" charset="0"/>
              </a:rPr>
              <a:t>主函数调用其他函数，其他函数也可以互相调用</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gn="just" eaLnBrk="1" hangingPunct="1">
              <a:lnSpc>
                <a:spcPct val="150000"/>
              </a:lnSpc>
            </a:pPr>
            <a:r>
              <a:rPr lang="zh-CN" altLang="en-US" sz="2000" dirty="0" smtClean="0">
                <a:latin typeface="Times New Roman" panose="02020603050405020304" pitchFamily="18" charset="0"/>
                <a:cs typeface="Times New Roman" panose="02020603050405020304" pitchFamily="18" charset="0"/>
              </a:rPr>
              <a:t>同</a:t>
            </a:r>
            <a:r>
              <a:rPr lang="zh-CN" altLang="en-US" sz="2000" dirty="0">
                <a:latin typeface="Times New Roman" panose="02020603050405020304" pitchFamily="18" charset="0"/>
                <a:cs typeface="Times New Roman" panose="02020603050405020304" pitchFamily="18" charset="0"/>
              </a:rPr>
              <a:t>一个函数可以被一个或多个函数调用任意多次。</a:t>
            </a:r>
          </a:p>
        </p:txBody>
      </p:sp>
      <p:grpSp>
        <p:nvGrpSpPr>
          <p:cNvPr id="7" name="组合 6"/>
          <p:cNvGrpSpPr/>
          <p:nvPr/>
        </p:nvGrpSpPr>
        <p:grpSpPr>
          <a:xfrm>
            <a:off x="4038600" y="1423988"/>
            <a:ext cx="4929188" cy="4214812"/>
            <a:chOff x="1857375" y="1785938"/>
            <a:chExt cx="4929188" cy="4214812"/>
          </a:xfrm>
        </p:grpSpPr>
        <p:sp>
          <p:nvSpPr>
            <p:cNvPr id="8" name="流程图: 过程 7"/>
            <p:cNvSpPr>
              <a:spLocks noChangeArrowheads="1"/>
            </p:cNvSpPr>
            <p:nvPr/>
          </p:nvSpPr>
          <p:spPr bwMode="auto">
            <a:xfrm>
              <a:off x="3643313" y="1785938"/>
              <a:ext cx="1428750" cy="500062"/>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main</a:t>
              </a:r>
              <a:endParaRPr lang="zh-CN" altLang="en-US" sz="2400" b="1"/>
            </a:p>
          </p:txBody>
        </p:sp>
        <p:sp>
          <p:nvSpPr>
            <p:cNvPr id="9" name="流程图: 过程 8"/>
            <p:cNvSpPr>
              <a:spLocks noChangeArrowheads="1"/>
            </p:cNvSpPr>
            <p:nvPr/>
          </p:nvSpPr>
          <p:spPr bwMode="auto">
            <a:xfrm>
              <a:off x="2071688" y="3071813"/>
              <a:ext cx="785812" cy="500062"/>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a</a:t>
              </a:r>
              <a:endParaRPr lang="zh-CN" altLang="en-US" sz="2400" b="1"/>
            </a:p>
          </p:txBody>
        </p:sp>
        <p:sp>
          <p:nvSpPr>
            <p:cNvPr id="10" name="流程图: 过程 9"/>
            <p:cNvSpPr>
              <a:spLocks noChangeArrowheads="1"/>
            </p:cNvSpPr>
            <p:nvPr/>
          </p:nvSpPr>
          <p:spPr bwMode="auto">
            <a:xfrm>
              <a:off x="4000500" y="3071813"/>
              <a:ext cx="785813" cy="500062"/>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b</a:t>
              </a:r>
              <a:endParaRPr lang="zh-CN" altLang="en-US" sz="2400" b="1"/>
            </a:p>
          </p:txBody>
        </p:sp>
        <p:sp>
          <p:nvSpPr>
            <p:cNvPr id="11" name="流程图: 过程 10"/>
            <p:cNvSpPr>
              <a:spLocks noChangeArrowheads="1"/>
            </p:cNvSpPr>
            <p:nvPr/>
          </p:nvSpPr>
          <p:spPr bwMode="auto">
            <a:xfrm>
              <a:off x="5857875" y="3071813"/>
              <a:ext cx="785813" cy="500062"/>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c</a:t>
              </a:r>
              <a:endParaRPr lang="zh-CN" altLang="en-US" sz="2400" b="1"/>
            </a:p>
          </p:txBody>
        </p:sp>
        <p:sp>
          <p:nvSpPr>
            <p:cNvPr id="12" name="流程图: 过程 11"/>
            <p:cNvSpPr>
              <a:spLocks noChangeArrowheads="1"/>
            </p:cNvSpPr>
            <p:nvPr/>
          </p:nvSpPr>
          <p:spPr bwMode="auto">
            <a:xfrm>
              <a:off x="3429000"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f</a:t>
              </a:r>
              <a:endParaRPr lang="zh-CN" altLang="en-US" sz="2400" b="1"/>
            </a:p>
          </p:txBody>
        </p:sp>
        <p:sp>
          <p:nvSpPr>
            <p:cNvPr id="13" name="流程图: 过程 12"/>
            <p:cNvSpPr>
              <a:spLocks noChangeArrowheads="1"/>
            </p:cNvSpPr>
            <p:nvPr/>
          </p:nvSpPr>
          <p:spPr bwMode="auto">
            <a:xfrm>
              <a:off x="4143375"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g</a:t>
              </a:r>
              <a:endParaRPr lang="zh-CN" altLang="en-US" sz="2400" b="1"/>
            </a:p>
          </p:txBody>
        </p:sp>
        <p:sp>
          <p:nvSpPr>
            <p:cNvPr id="14" name="流程图: 过程 13"/>
            <p:cNvSpPr>
              <a:spLocks noChangeArrowheads="1"/>
            </p:cNvSpPr>
            <p:nvPr/>
          </p:nvSpPr>
          <p:spPr bwMode="auto">
            <a:xfrm>
              <a:off x="5143500"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h</a:t>
              </a:r>
              <a:endParaRPr lang="zh-CN" altLang="en-US" sz="2400" b="1"/>
            </a:p>
          </p:txBody>
        </p:sp>
        <p:sp>
          <p:nvSpPr>
            <p:cNvPr id="15" name="流程图: 过程 14"/>
            <p:cNvSpPr>
              <a:spLocks noChangeArrowheads="1"/>
            </p:cNvSpPr>
            <p:nvPr/>
          </p:nvSpPr>
          <p:spPr bwMode="auto">
            <a:xfrm>
              <a:off x="1857375"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d</a:t>
              </a:r>
              <a:endParaRPr lang="zh-CN" altLang="en-US" sz="2400" b="1"/>
            </a:p>
          </p:txBody>
        </p:sp>
        <p:sp>
          <p:nvSpPr>
            <p:cNvPr id="16" name="流程图: 过程 15"/>
            <p:cNvSpPr>
              <a:spLocks noChangeArrowheads="1"/>
            </p:cNvSpPr>
            <p:nvPr/>
          </p:nvSpPr>
          <p:spPr bwMode="auto">
            <a:xfrm>
              <a:off x="2571750"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e</a:t>
              </a:r>
              <a:endParaRPr lang="zh-CN" altLang="en-US" sz="2400" b="1"/>
            </a:p>
          </p:txBody>
        </p:sp>
        <p:sp>
          <p:nvSpPr>
            <p:cNvPr id="17" name="流程图: 过程 16"/>
            <p:cNvSpPr>
              <a:spLocks noChangeArrowheads="1"/>
            </p:cNvSpPr>
            <p:nvPr/>
          </p:nvSpPr>
          <p:spPr bwMode="auto">
            <a:xfrm>
              <a:off x="6215063"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i</a:t>
              </a:r>
              <a:endParaRPr lang="zh-CN" altLang="en-US" sz="2400" b="1"/>
            </a:p>
          </p:txBody>
        </p:sp>
        <p:sp>
          <p:nvSpPr>
            <p:cNvPr id="18" name="流程图: 过程 17"/>
            <p:cNvSpPr>
              <a:spLocks noChangeArrowheads="1"/>
            </p:cNvSpPr>
            <p:nvPr/>
          </p:nvSpPr>
          <p:spPr bwMode="auto">
            <a:xfrm>
              <a:off x="3429000" y="5500688"/>
              <a:ext cx="571500" cy="500062"/>
            </a:xfrm>
            <a:prstGeom prst="flowChartProcess">
              <a:avLst/>
            </a:prstGeom>
            <a:solidFill>
              <a:schemeClr val="accent1"/>
            </a:solidFill>
            <a:ln w="38100" algn="ctr">
              <a:solidFill>
                <a:schemeClr val="tx1"/>
              </a:solidFill>
              <a:miter lim="800000"/>
              <a:headEnd/>
              <a:tailEnd/>
            </a:ln>
          </p:spPr>
          <p:txBody>
            <a:bodyPr wrap="none" lIns="0" tIns="0" rIns="0" bIns="0" anchor="ctr" anchorCtr="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e</a:t>
              </a:r>
              <a:endParaRPr lang="zh-CN" altLang="en-US" sz="2400" b="1"/>
            </a:p>
          </p:txBody>
        </p:sp>
        <p:cxnSp>
          <p:nvCxnSpPr>
            <p:cNvPr id="19" name="直接箭头连接符 18"/>
            <p:cNvCxnSpPr>
              <a:cxnSpLocks noChangeShapeType="1"/>
            </p:cNvCxnSpPr>
            <p:nvPr/>
          </p:nvCxnSpPr>
          <p:spPr bwMode="auto">
            <a:xfrm rot="5400000">
              <a:off x="4001294" y="3929857"/>
              <a:ext cx="714375"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19"/>
            <p:cNvCxnSpPr>
              <a:cxnSpLocks noChangeShapeType="1"/>
              <a:stCxn id="8" idx="2"/>
              <a:endCxn id="9" idx="0"/>
            </p:cNvCxnSpPr>
            <p:nvPr/>
          </p:nvCxnSpPr>
          <p:spPr bwMode="auto">
            <a:xfrm rot="5400000">
              <a:off x="3017837" y="1731963"/>
              <a:ext cx="785813" cy="18938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1" name="直接箭头连接符 20"/>
            <p:cNvCxnSpPr>
              <a:cxnSpLocks noChangeShapeType="1"/>
              <a:stCxn id="8" idx="2"/>
              <a:endCxn id="11" idx="0"/>
            </p:cNvCxnSpPr>
            <p:nvPr/>
          </p:nvCxnSpPr>
          <p:spPr bwMode="auto">
            <a:xfrm rot="16200000" flipH="1">
              <a:off x="4911725" y="1731963"/>
              <a:ext cx="785813" cy="18938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21"/>
            <p:cNvCxnSpPr>
              <a:cxnSpLocks noChangeShapeType="1"/>
              <a:stCxn id="10" idx="2"/>
            </p:cNvCxnSpPr>
            <p:nvPr/>
          </p:nvCxnSpPr>
          <p:spPr bwMode="auto">
            <a:xfrm rot="5400000">
              <a:off x="3696494" y="3590131"/>
              <a:ext cx="714375" cy="677863"/>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3" name="直接箭头连接符 22"/>
            <p:cNvCxnSpPr>
              <a:cxnSpLocks noChangeShapeType="1"/>
              <a:stCxn id="10" idx="2"/>
              <a:endCxn id="14" idx="0"/>
            </p:cNvCxnSpPr>
            <p:nvPr/>
          </p:nvCxnSpPr>
          <p:spPr bwMode="auto">
            <a:xfrm rot="16200000" flipH="1">
              <a:off x="4553744" y="3410744"/>
              <a:ext cx="714375" cy="103663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4" name="直接箭头连接符 23"/>
            <p:cNvCxnSpPr>
              <a:cxnSpLocks noChangeShapeType="1"/>
              <a:endCxn id="14" idx="0"/>
            </p:cNvCxnSpPr>
            <p:nvPr/>
          </p:nvCxnSpPr>
          <p:spPr bwMode="auto">
            <a:xfrm rot="10800000" flipV="1">
              <a:off x="5429250" y="3571875"/>
              <a:ext cx="785813" cy="714375"/>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24"/>
            <p:cNvCxnSpPr>
              <a:cxnSpLocks noChangeShapeType="1"/>
              <a:stCxn id="11" idx="2"/>
            </p:cNvCxnSpPr>
            <p:nvPr/>
          </p:nvCxnSpPr>
          <p:spPr bwMode="auto">
            <a:xfrm rot="16200000" flipH="1">
              <a:off x="6019006" y="3804444"/>
              <a:ext cx="714375" cy="24923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6" name="直接箭头连接符 25"/>
            <p:cNvCxnSpPr>
              <a:cxnSpLocks noChangeShapeType="1"/>
              <a:endCxn id="15" idx="0"/>
            </p:cNvCxnSpPr>
            <p:nvPr/>
          </p:nvCxnSpPr>
          <p:spPr bwMode="auto">
            <a:xfrm rot="5400000">
              <a:off x="1929606" y="3785394"/>
              <a:ext cx="714375" cy="28733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7" name="直接箭头连接符 26"/>
            <p:cNvCxnSpPr>
              <a:cxnSpLocks noChangeShapeType="1"/>
            </p:cNvCxnSpPr>
            <p:nvPr/>
          </p:nvCxnSpPr>
          <p:spPr bwMode="auto">
            <a:xfrm rot="16200000" flipH="1">
              <a:off x="2267744" y="3804444"/>
              <a:ext cx="714375" cy="24923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27"/>
            <p:cNvCxnSpPr>
              <a:cxnSpLocks noChangeShapeType="1"/>
            </p:cNvCxnSpPr>
            <p:nvPr/>
          </p:nvCxnSpPr>
          <p:spPr bwMode="auto">
            <a:xfrm rot="5400000">
              <a:off x="3358356" y="5142707"/>
              <a:ext cx="71437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9" name="直接箭头连接符 28"/>
            <p:cNvCxnSpPr>
              <a:cxnSpLocks noChangeShapeType="1"/>
              <a:stCxn id="14" idx="1"/>
              <a:endCxn id="13" idx="3"/>
            </p:cNvCxnSpPr>
            <p:nvPr/>
          </p:nvCxnSpPr>
          <p:spPr bwMode="auto">
            <a:xfrm rot="10800000">
              <a:off x="4714875" y="4537075"/>
              <a:ext cx="42862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29"/>
            <p:cNvCxnSpPr>
              <a:cxnSpLocks noChangeShapeType="1"/>
              <a:endCxn id="10" idx="0"/>
            </p:cNvCxnSpPr>
            <p:nvPr/>
          </p:nvCxnSpPr>
          <p:spPr bwMode="auto">
            <a:xfrm rot="16200000" flipH="1">
              <a:off x="3982244" y="2661444"/>
              <a:ext cx="785813" cy="34925"/>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482053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08E2FA29-1CB9-4818-AFF2-DB2001074047}"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5A8B88FD-B5A0-4F56-AC05-0287946464F3}" type="slidenum">
              <a:rPr lang="zh-CN" altLang="en-US"/>
              <a:pPr/>
              <a:t>60</a:t>
            </a:fld>
            <a:r>
              <a:rPr lang="en-US" altLang="zh-CN"/>
              <a:t>/23</a:t>
            </a:r>
          </a:p>
        </p:txBody>
      </p:sp>
      <p:sp>
        <p:nvSpPr>
          <p:cNvPr id="6390786" name="Rectangle 2" descr="白色大理石"/>
          <p:cNvSpPr>
            <a:spLocks noGrp="1" noChangeArrowheads="1"/>
          </p:cNvSpPr>
          <p:nvPr>
            <p:ph type="title" idx="4294967295"/>
          </p:nvPr>
        </p:nvSpPr>
        <p:spPr>
          <a:xfrm>
            <a:off x="457200" y="1524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函数</a:t>
            </a:r>
            <a:r>
              <a:rPr lang="zh-CN" altLang="en-US" sz="4000" b="0" dirty="0">
                <a:solidFill>
                  <a:schemeClr val="accent2"/>
                </a:solidFill>
                <a:latin typeface="黑体" pitchFamily="49" charset="-122"/>
                <a:ea typeface="黑体" pitchFamily="49" charset="-122"/>
              </a:rPr>
              <a:t>调用的一般形式</a:t>
            </a:r>
            <a:endParaRPr lang="en-US" altLang="zh-CN" sz="4000" b="0" dirty="0" smtClean="0">
              <a:solidFill>
                <a:srgbClr val="FF0000"/>
              </a:solidFill>
              <a:latin typeface="黑体" pitchFamily="49" charset="-122"/>
              <a:ea typeface="黑体" pitchFamily="49" charset="-122"/>
            </a:endParaRPr>
          </a:p>
        </p:txBody>
      </p:sp>
      <p:sp>
        <p:nvSpPr>
          <p:cNvPr id="6390787" name="Rectangle 3"/>
          <p:cNvSpPr>
            <a:spLocks noGrp="1" noChangeArrowheads="1"/>
          </p:cNvSpPr>
          <p:nvPr>
            <p:ph type="body" idx="4294967295"/>
          </p:nvPr>
        </p:nvSpPr>
        <p:spPr>
          <a:xfrm>
            <a:off x="228600" y="2057400"/>
            <a:ext cx="8763000" cy="41910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spcBef>
                <a:spcPts val="0"/>
              </a:spcBef>
            </a:pPr>
            <a:r>
              <a:rPr lang="zh-CN" altLang="en-US" sz="2800" dirty="0" smtClean="0">
                <a:latin typeface="Times New Roman" panose="02020603050405020304" pitchFamily="18" charset="0"/>
                <a:cs typeface="Times New Roman" panose="02020603050405020304" pitchFamily="18" charset="0"/>
              </a:rPr>
              <a:t>调用</a:t>
            </a:r>
            <a:r>
              <a:rPr lang="zh-CN" altLang="en-US" sz="2800" dirty="0">
                <a:latin typeface="Times New Roman" panose="02020603050405020304" pitchFamily="18" charset="0"/>
                <a:cs typeface="Times New Roman" panose="02020603050405020304" pitchFamily="18" charset="0"/>
              </a:rPr>
              <a:t>无参函数，实在参数列表为空，括号不能省略。</a:t>
            </a:r>
            <a:r>
              <a:rPr lang="zh-CN" altLang="en-US" sz="2800" dirty="0" smtClean="0">
                <a:latin typeface="Times New Roman" panose="02020603050405020304" pitchFamily="18" charset="0"/>
                <a:cs typeface="Times New Roman" panose="02020603050405020304" pitchFamily="18" charset="0"/>
              </a:rPr>
              <a:t>例如：</a:t>
            </a:r>
            <a:r>
              <a:rPr lang="en-US" altLang="zh-CN" sz="2400" b="1" dirty="0" err="1" smtClean="0">
                <a:solidFill>
                  <a:srgbClr val="FF0000"/>
                </a:solidFill>
                <a:latin typeface="Times New Roman" panose="02020603050405020304" pitchFamily="18" charset="0"/>
                <a:cs typeface="Times New Roman" panose="02020603050405020304" pitchFamily="18" charset="0"/>
              </a:rPr>
              <a:t>getchar</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p>
          <a:p>
            <a:pPr>
              <a:lnSpc>
                <a:spcPct val="150000"/>
              </a:lnSpc>
              <a:spcBef>
                <a:spcPts val="0"/>
              </a:spcBef>
            </a:pPr>
            <a:r>
              <a:rPr lang="zh-CN" altLang="en-US" sz="2800" dirty="0" smtClean="0">
                <a:latin typeface="Times New Roman" panose="02020603050405020304" pitchFamily="18" charset="0"/>
                <a:cs typeface="Times New Roman" panose="02020603050405020304" pitchFamily="18" charset="0"/>
              </a:rPr>
              <a:t>调用</a:t>
            </a:r>
            <a:r>
              <a:rPr lang="zh-CN" altLang="en-US" sz="2800" dirty="0">
                <a:latin typeface="Times New Roman" panose="02020603050405020304" pitchFamily="18" charset="0"/>
                <a:cs typeface="Times New Roman" panose="02020603050405020304" pitchFamily="18" charset="0"/>
              </a:rPr>
              <a:t>有参函数，应加上</a:t>
            </a:r>
            <a:r>
              <a:rPr lang="zh-CN" altLang="en-US" sz="2800" dirty="0">
                <a:solidFill>
                  <a:srgbClr val="FF0000"/>
                </a:solidFill>
                <a:latin typeface="Times New Roman" panose="02020603050405020304" pitchFamily="18" charset="0"/>
                <a:cs typeface="Times New Roman" panose="02020603050405020304" pitchFamily="18" charset="0"/>
              </a:rPr>
              <a:t>实在参数</a:t>
            </a:r>
            <a:r>
              <a:rPr lang="zh-CN" altLang="en-US" sz="2800" dirty="0">
                <a:latin typeface="Times New Roman" panose="02020603050405020304" pitchFamily="18" charset="0"/>
                <a:cs typeface="Times New Roman" panose="02020603050405020304" pitchFamily="18" charset="0"/>
              </a:rPr>
              <a:t>。</a:t>
            </a:r>
          </a:p>
          <a:p>
            <a:pPr lvl="1">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实在参数</a:t>
            </a:r>
            <a:r>
              <a:rPr lang="zh-CN" altLang="en-US" sz="2400" dirty="0">
                <a:latin typeface="Times New Roman" panose="02020603050405020304" pitchFamily="18" charset="0"/>
                <a:cs typeface="Times New Roman" panose="02020603050405020304" pitchFamily="18" charset="0"/>
              </a:rPr>
              <a:t>是合法的表达式，逗号分隔。</a:t>
            </a:r>
          </a:p>
          <a:p>
            <a:pPr lvl="1">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实在参数</a:t>
            </a:r>
            <a:r>
              <a:rPr lang="zh-CN" altLang="en-US" sz="2400" dirty="0">
                <a:latin typeface="Times New Roman" panose="02020603050405020304" pitchFamily="18" charset="0"/>
                <a:cs typeface="Times New Roman" panose="02020603050405020304" pitchFamily="18" charset="0"/>
              </a:rPr>
              <a:t>与形式参数要一一对应，个数相同，类型一致或相容。</a:t>
            </a:r>
            <a:r>
              <a:rPr lang="zh-CN" altLang="en-US" sz="2400" dirty="0" smtClean="0">
                <a:latin typeface="Times New Roman" panose="02020603050405020304" pitchFamily="18" charset="0"/>
                <a:cs typeface="Times New Roman" panose="02020603050405020304" pitchFamily="18" charset="0"/>
              </a:rPr>
              <a:t>例如下面语句对</a:t>
            </a:r>
            <a:r>
              <a:rPr lang="en-US" altLang="zh-CN" sz="2400" dirty="0" smtClean="0">
                <a:latin typeface="Times New Roman" panose="02020603050405020304" pitchFamily="18" charset="0"/>
                <a:cs typeface="Times New Roman" panose="02020603050405020304" pitchFamily="18" charset="0"/>
              </a:rPr>
              <a:t>max</a:t>
            </a:r>
            <a:r>
              <a:rPr lang="zh-CN" altLang="en-US" sz="2400" dirty="0" smtClean="0">
                <a:latin typeface="Times New Roman" panose="02020603050405020304" pitchFamily="18" charset="0"/>
                <a:cs typeface="Times New Roman" panose="02020603050405020304" pitchFamily="18" charset="0"/>
              </a:rPr>
              <a:t>函数的调用：</a:t>
            </a:r>
            <a:endParaRPr lang="en-US" altLang="zh-CN" sz="2400" dirty="0" smtClean="0">
              <a:latin typeface="Times New Roman" panose="02020603050405020304" pitchFamily="18" charset="0"/>
              <a:cs typeface="Times New Roman" panose="02020603050405020304" pitchFamily="18" charset="0"/>
            </a:endParaRPr>
          </a:p>
          <a:p>
            <a:pPr marL="457200" lvl="1" indent="0" algn="ctr">
              <a:lnSpc>
                <a:spcPct val="150000"/>
              </a:lnSpc>
              <a:spcBef>
                <a:spcPts val="0"/>
              </a:spcBef>
              <a:buNone/>
            </a:pPr>
            <a:r>
              <a:rPr lang="en-US" altLang="zh-CN" sz="2400" b="1" dirty="0" err="1" smtClean="0">
                <a:solidFill>
                  <a:srgbClr val="FF0000"/>
                </a:solidFill>
                <a:latin typeface="Times New Roman" panose="02020603050405020304" pitchFamily="18" charset="0"/>
                <a:cs typeface="Times New Roman" panose="02020603050405020304" pitchFamily="18" charset="0"/>
              </a:rPr>
              <a:t>printf</a:t>
            </a:r>
            <a:r>
              <a:rPr lang="en-US" altLang="zh-CN" sz="2400" b="1" dirty="0" smtClean="0">
                <a:solidFill>
                  <a:srgbClr val="FF0000"/>
                </a:solidFill>
                <a:latin typeface="Times New Roman" panose="02020603050405020304" pitchFamily="18" charset="0"/>
                <a:cs typeface="Times New Roman" panose="02020603050405020304" pitchFamily="18" charset="0"/>
              </a:rPr>
              <a:t>(“max=%d\</a:t>
            </a:r>
            <a:r>
              <a:rPr lang="en-US" altLang="zh-CN" sz="2400" b="1" dirty="0" err="1" smtClean="0">
                <a:solidFill>
                  <a:srgbClr val="FF0000"/>
                </a:solidFill>
                <a:latin typeface="Times New Roman" panose="02020603050405020304" pitchFamily="18" charset="0"/>
                <a:cs typeface="Times New Roman" panose="02020603050405020304" pitchFamily="18" charset="0"/>
              </a:rPr>
              <a:t>n",</a:t>
            </a:r>
            <a:r>
              <a:rPr lang="en-US" altLang="zh-CN" sz="2400" b="1" dirty="0" err="1" smtClean="0">
                <a:solidFill>
                  <a:srgbClr val="0000FF"/>
                </a:solidFill>
                <a:latin typeface="Times New Roman" panose="02020603050405020304" pitchFamily="18" charset="0"/>
                <a:cs typeface="Times New Roman" panose="02020603050405020304" pitchFamily="18" charset="0"/>
              </a:rPr>
              <a:t>max</a:t>
            </a:r>
            <a:r>
              <a:rPr lang="en-US" altLang="zh-CN" sz="2400" b="1" dirty="0" smtClean="0">
                <a:solidFill>
                  <a:srgbClr val="0000FF"/>
                </a:solidFill>
                <a:latin typeface="Times New Roman" panose="02020603050405020304" pitchFamily="18" charset="0"/>
                <a:cs typeface="Times New Roman" panose="02020603050405020304" pitchFamily="18" charset="0"/>
              </a:rPr>
              <a:t>(</a:t>
            </a:r>
            <a:r>
              <a:rPr lang="en-US" altLang="zh-CN" sz="2400" b="1" dirty="0" err="1" smtClean="0">
                <a:solidFill>
                  <a:srgbClr val="0000FF"/>
                </a:solidFill>
                <a:latin typeface="Times New Roman" panose="02020603050405020304" pitchFamily="18" charset="0"/>
                <a:cs typeface="Times New Roman" panose="02020603050405020304" pitchFamily="18" charset="0"/>
              </a:rPr>
              <a:t>x,y</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p>
        </p:txBody>
      </p:sp>
      <p:sp>
        <p:nvSpPr>
          <p:cNvPr id="7" name="Rectangle 4"/>
          <p:cNvSpPr>
            <a:spLocks noChangeArrowheads="1"/>
          </p:cNvSpPr>
          <p:nvPr/>
        </p:nvSpPr>
        <p:spPr bwMode="auto">
          <a:xfrm>
            <a:off x="2667000" y="1126509"/>
            <a:ext cx="5029200" cy="778491"/>
          </a:xfrm>
          <a:prstGeom prst="rect">
            <a:avLst/>
          </a:prstGeom>
          <a:solidFill>
            <a:srgbClr val="CCECFF"/>
          </a:solidFill>
          <a:ln w="9525">
            <a:solidFill>
              <a:schemeClr val="tx1"/>
            </a:solidFill>
            <a:miter lim="800000"/>
            <a:headEnd/>
            <a:tailEnd/>
          </a:ln>
          <a:effectLst/>
          <a:extLst/>
        </p:spPr>
        <p:txBody>
          <a:bodyPr anchor="ctr" anchorCtr="0"/>
          <a:lstStyle/>
          <a:p>
            <a:pPr lvl="0" fontAlgn="auto">
              <a:lnSpc>
                <a:spcPct val="100000"/>
              </a:lnSpc>
              <a:spcAft>
                <a:spcPts val="0"/>
              </a:spcAft>
              <a:buClr>
                <a:srgbClr val="31B6FD"/>
              </a:buClr>
              <a:buSzPct val="100000"/>
            </a:pPr>
            <a:r>
              <a:rPr lang="zh-CN" altLang="en-US" sz="3600" b="1" dirty="0">
                <a:solidFill>
                  <a:srgbClr val="FF0000"/>
                </a:solidFill>
                <a:latin typeface="Candara"/>
                <a:ea typeface="华文楷体"/>
              </a:rPr>
              <a:t>函数名</a:t>
            </a:r>
            <a:r>
              <a:rPr lang="en-US" altLang="zh-CN" sz="3600" b="1" dirty="0">
                <a:solidFill>
                  <a:srgbClr val="FF0000"/>
                </a:solidFill>
                <a:latin typeface="Candara"/>
                <a:ea typeface="华文楷体"/>
              </a:rPr>
              <a:t>(</a:t>
            </a:r>
            <a:r>
              <a:rPr lang="zh-CN" altLang="en-US" sz="3600" b="1" dirty="0">
                <a:solidFill>
                  <a:srgbClr val="FF0000"/>
                </a:solidFill>
                <a:latin typeface="Candara"/>
                <a:ea typeface="华文楷体"/>
              </a:rPr>
              <a:t>实在参数列表</a:t>
            </a:r>
            <a:r>
              <a:rPr lang="en-US" altLang="zh-CN" sz="3600" b="1" dirty="0">
                <a:solidFill>
                  <a:srgbClr val="FF0000"/>
                </a:solidFill>
                <a:latin typeface="Candara"/>
                <a:ea typeface="华文楷体"/>
              </a:rPr>
              <a:t>)</a:t>
            </a:r>
          </a:p>
        </p:txBody>
      </p:sp>
    </p:spTree>
    <p:extLst>
      <p:ext uri="{BB962C8B-B14F-4D97-AF65-F5344CB8AC3E}">
        <p14:creationId xmlns:p14="http://schemas.microsoft.com/office/powerpoint/2010/main" val="42011729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08E2FA29-1CB9-4818-AFF2-DB2001074047}"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5A8B88FD-B5A0-4F56-AC05-0287946464F3}" type="slidenum">
              <a:rPr lang="zh-CN" altLang="en-US"/>
              <a:pPr/>
              <a:t>61</a:t>
            </a:fld>
            <a:r>
              <a:rPr lang="en-US" altLang="zh-CN"/>
              <a:t>/23</a:t>
            </a:r>
          </a:p>
        </p:txBody>
      </p:sp>
      <p:sp>
        <p:nvSpPr>
          <p:cNvPr id="6390786" name="Rectangle 2" descr="白色大理石"/>
          <p:cNvSpPr>
            <a:spLocks noGrp="1" noChangeArrowheads="1"/>
          </p:cNvSpPr>
          <p:nvPr>
            <p:ph type="title" idx="4294967295"/>
          </p:nvPr>
        </p:nvSpPr>
        <p:spPr>
          <a:xfrm>
            <a:off x="457200" y="1524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没有返回值函数的调用</a:t>
            </a:r>
            <a:endParaRPr lang="en-US" altLang="zh-CN" sz="4000" b="0" dirty="0" smtClean="0">
              <a:solidFill>
                <a:srgbClr val="FF0000"/>
              </a:solidFill>
              <a:latin typeface="黑体" pitchFamily="49" charset="-122"/>
              <a:ea typeface="黑体" pitchFamily="49" charset="-122"/>
            </a:endParaRPr>
          </a:p>
        </p:txBody>
      </p:sp>
      <p:sp>
        <p:nvSpPr>
          <p:cNvPr id="6390787" name="Rectangle 3"/>
          <p:cNvSpPr>
            <a:spLocks noGrp="1" noChangeArrowheads="1"/>
          </p:cNvSpPr>
          <p:nvPr>
            <p:ph type="body" idx="4294967295"/>
          </p:nvPr>
        </p:nvSpPr>
        <p:spPr>
          <a:xfrm>
            <a:off x="228600" y="11430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r>
              <a:rPr lang="zh-CN" altLang="en-US" sz="2400" smtClean="0">
                <a:latin typeface="Times New Roman" panose="02020603050405020304" pitchFamily="18" charset="0"/>
                <a:cs typeface="Times New Roman" panose="02020603050405020304" pitchFamily="18" charset="0"/>
              </a:rPr>
              <a:t>如果函数没有返回值</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函数类型是</a:t>
            </a:r>
            <a:r>
              <a:rPr lang="en-US" altLang="zh-CN" sz="2400" smtClean="0">
                <a:latin typeface="Times New Roman" panose="02020603050405020304" pitchFamily="18" charset="0"/>
                <a:cs typeface="Times New Roman" panose="02020603050405020304" pitchFamily="18" charset="0"/>
              </a:rPr>
              <a:t>void)</a:t>
            </a:r>
            <a:r>
              <a:rPr lang="zh-CN" altLang="en-US" sz="2400" smtClean="0">
                <a:latin typeface="Times New Roman" panose="02020603050405020304" pitchFamily="18" charset="0"/>
                <a:cs typeface="Times New Roman" panose="02020603050405020304" pitchFamily="18" charset="0"/>
              </a:rPr>
              <a:t>，调用函数时直接写函数名与实际参数即可，不要写关键字</a:t>
            </a:r>
            <a:r>
              <a:rPr lang="en-US" altLang="zh-CN" sz="2400" smtClean="0">
                <a:latin typeface="Times New Roman" panose="02020603050405020304" pitchFamily="18" charset="0"/>
                <a:cs typeface="Times New Roman" panose="02020603050405020304" pitchFamily="18" charset="0"/>
              </a:rPr>
              <a:t>void</a:t>
            </a:r>
            <a:r>
              <a:rPr lang="zh-CN" altLang="en-US" sz="2400" smtClean="0">
                <a:latin typeface="Times New Roman" panose="02020603050405020304" pitchFamily="18" charset="0"/>
                <a:cs typeface="Times New Roman" panose="02020603050405020304" pitchFamily="18" charset="0"/>
              </a:rPr>
              <a:t>。</a:t>
            </a:r>
          </a:p>
        </p:txBody>
      </p:sp>
      <p:sp>
        <p:nvSpPr>
          <p:cNvPr id="6390788" name="Rectangle 4"/>
          <p:cNvSpPr>
            <a:spLocks noChangeArrowheads="1"/>
          </p:cNvSpPr>
          <p:nvPr/>
        </p:nvSpPr>
        <p:spPr bwMode="auto">
          <a:xfrm>
            <a:off x="228600" y="1981200"/>
            <a:ext cx="5562600" cy="449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#include &lt;</a:t>
            </a:r>
            <a:r>
              <a:rPr lang="en-US" altLang="zh-CN" sz="1800" dirty="0" err="1">
                <a:latin typeface="Times New Roman" pitchFamily="18" charset="0"/>
                <a:ea typeface="楷体_GB2312" pitchFamily="49" charset="-122"/>
              </a:rPr>
              <a:t>stdio.h</a:t>
            </a:r>
            <a:r>
              <a:rPr lang="en-US" altLang="zh-CN" sz="1800" dirty="0">
                <a:latin typeface="Times New Roman" pitchFamily="18" charset="0"/>
                <a:ea typeface="楷体_GB2312" pitchFamily="49" charset="-122"/>
              </a:rPr>
              <a:t>&gt;			</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#include &lt;</a:t>
            </a:r>
            <a:r>
              <a:rPr lang="en-US" altLang="zh-CN" sz="1800" dirty="0" err="1">
                <a:latin typeface="Times New Roman" pitchFamily="18" charset="0"/>
                <a:ea typeface="楷体_GB2312" pitchFamily="49" charset="-122"/>
              </a:rPr>
              <a:t>math.h</a:t>
            </a:r>
            <a:r>
              <a:rPr lang="en-US" altLang="zh-CN" sz="1800" dirty="0">
                <a:latin typeface="Times New Roman" pitchFamily="18" charset="0"/>
                <a:ea typeface="楷体_GB2312" pitchFamily="49" charset="-122"/>
              </a:rPr>
              <a:t>&gt;</a:t>
            </a:r>
          </a:p>
          <a:p>
            <a:pPr marL="342900" indent="-342900" eaLnBrk="0" hangingPunct="0">
              <a:lnSpc>
                <a:spcPct val="85000"/>
              </a:lnSpc>
              <a:spcBef>
                <a:spcPct val="0"/>
              </a:spcBef>
              <a:buClr>
                <a:srgbClr val="FF3300"/>
              </a:buClr>
              <a:buFont typeface="Wingdings" pitchFamily="2" charset="2"/>
              <a:buNone/>
            </a:pPr>
            <a:r>
              <a:rPr lang="en-US" altLang="zh-CN" sz="1800" dirty="0" err="1">
                <a:latin typeface="Times New Roman" pitchFamily="18" charset="0"/>
                <a:ea typeface="楷体_GB2312" pitchFamily="49" charset="-122"/>
              </a:rPr>
              <a:t>const</a:t>
            </a:r>
            <a:r>
              <a:rPr lang="en-US" altLang="zh-CN" sz="1800" dirty="0">
                <a:latin typeface="Times New Roman" pitchFamily="18" charset="0"/>
                <a:ea typeface="楷体_GB2312" pitchFamily="49" charset="-122"/>
              </a:rPr>
              <a:t> double PI=3.1415926;</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void </a:t>
            </a:r>
            <a:r>
              <a:rPr lang="en-US" altLang="zh-CN" sz="1800" dirty="0" err="1">
                <a:latin typeface="Times New Roman" pitchFamily="18" charset="0"/>
                <a:ea typeface="楷体_GB2312" pitchFamily="49" charset="-122"/>
              </a:rPr>
              <a:t>displayInitialGreeting</a:t>
            </a:r>
            <a:r>
              <a:rPr lang="en-US" altLang="zh-CN" sz="1800" dirty="0">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	</a:t>
            </a:r>
            <a:r>
              <a:rPr lang="en-US" altLang="zh-CN" sz="1800" dirty="0" err="1">
                <a:latin typeface="Times New Roman" pitchFamily="18" charset="0"/>
                <a:ea typeface="楷体_GB2312" pitchFamily="49" charset="-122"/>
              </a:rPr>
              <a:t>printf</a:t>
            </a:r>
            <a:r>
              <a:rPr lang="en-US" altLang="zh-CN" sz="1800" dirty="0">
                <a:latin typeface="Times New Roman" pitchFamily="18" charset="0"/>
                <a:ea typeface="楷体_GB2312" pitchFamily="49" charset="-122"/>
              </a:rPr>
              <a:t>( "Welcome to the C++ World!\n");	</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void </a:t>
            </a:r>
            <a:r>
              <a:rPr lang="en-US" altLang="zh-CN" sz="1800" dirty="0" err="1">
                <a:latin typeface="Times New Roman" pitchFamily="18" charset="0"/>
                <a:ea typeface="楷体_GB2312" pitchFamily="49" charset="-122"/>
              </a:rPr>
              <a:t>displayResult</a:t>
            </a:r>
            <a:r>
              <a:rPr lang="en-US" altLang="zh-CN" sz="1800" dirty="0">
                <a:latin typeface="Times New Roman" pitchFamily="18" charset="0"/>
                <a:ea typeface="楷体_GB2312" pitchFamily="49" charset="-122"/>
              </a:rPr>
              <a:t>(double y){</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	</a:t>
            </a:r>
            <a:r>
              <a:rPr lang="en-US" altLang="zh-CN" sz="1800" dirty="0" err="1">
                <a:latin typeface="Times New Roman" pitchFamily="18" charset="0"/>
                <a:ea typeface="楷体_GB2312" pitchFamily="49" charset="-122"/>
              </a:rPr>
              <a:t>printf</a:t>
            </a:r>
            <a:r>
              <a:rPr lang="en-US" altLang="zh-CN" sz="1800" dirty="0">
                <a:latin typeface="Times New Roman" pitchFamily="18" charset="0"/>
                <a:ea typeface="楷体_GB2312" pitchFamily="49" charset="-122"/>
              </a:rPr>
              <a:t>( "In that world, pi square is %f \n", y);</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	</a:t>
            </a:r>
            <a:r>
              <a:rPr lang="en-US" altLang="zh-CN" sz="1800" dirty="0" err="1">
                <a:latin typeface="Times New Roman" pitchFamily="18" charset="0"/>
                <a:ea typeface="楷体_GB2312" pitchFamily="49" charset="-122"/>
              </a:rPr>
              <a:t>printf</a:t>
            </a:r>
            <a:r>
              <a:rPr lang="en-US" altLang="zh-CN" sz="1800" dirty="0">
                <a:latin typeface="Times New Roman" pitchFamily="18" charset="0"/>
                <a:ea typeface="楷体_GB2312" pitchFamily="49" charset="-122"/>
              </a:rPr>
              <a:t>( "Have a nice day!\n");</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sz="1800" dirty="0" err="1">
                <a:latin typeface="Times New Roman" pitchFamily="18" charset="0"/>
                <a:ea typeface="楷体_GB2312" pitchFamily="49" charset="-122"/>
              </a:rPr>
              <a:t>int</a:t>
            </a:r>
            <a:r>
              <a:rPr lang="en-US" altLang="zh-CN" sz="1800" dirty="0" smtClean="0">
                <a:latin typeface="Times New Roman" pitchFamily="18" charset="0"/>
                <a:ea typeface="楷体_GB2312" pitchFamily="49" charset="-122"/>
              </a:rPr>
              <a:t> main(){</a:t>
            </a:r>
            <a:endParaRPr lang="en-US" altLang="zh-CN" sz="1800" dirty="0">
              <a:latin typeface="Times New Roman" pitchFamily="18" charset="0"/>
              <a:ea typeface="楷体_GB2312" pitchFamily="49" charset="-122"/>
            </a:endParaRP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	double x=</a:t>
            </a:r>
            <a:r>
              <a:rPr lang="en-US" altLang="zh-CN" sz="1800" dirty="0" err="1">
                <a:latin typeface="Times New Roman" pitchFamily="18" charset="0"/>
                <a:ea typeface="楷体_GB2312" pitchFamily="49" charset="-122"/>
              </a:rPr>
              <a:t>PI,y</a:t>
            </a:r>
            <a:r>
              <a:rPr lang="en-US" altLang="zh-CN" sz="1800" dirty="0">
                <a:latin typeface="Times New Roman" pitchFamily="18" charset="0"/>
                <a:ea typeface="楷体_GB2312" pitchFamily="49" charset="-122"/>
              </a:rPr>
              <a:t>=1,z; </a:t>
            </a:r>
          </a:p>
          <a:p>
            <a:pPr marL="342900" indent="-342900" eaLnBrk="0" hangingPunct="0">
              <a:lnSpc>
                <a:spcPct val="85000"/>
              </a:lnSpc>
              <a:spcBef>
                <a:spcPct val="0"/>
              </a:spcBef>
              <a:buClr>
                <a:srgbClr val="FF3300"/>
              </a:buClr>
              <a:buFont typeface="Wingdings" pitchFamily="2" charset="2"/>
              <a:buNone/>
            </a:pPr>
            <a:r>
              <a:rPr lang="en-US" altLang="zh-CN" sz="1800" dirty="0">
                <a:solidFill>
                  <a:schemeClr val="accent2"/>
                </a:solidFill>
                <a:latin typeface="Times New Roman" pitchFamily="18" charset="0"/>
                <a:ea typeface="楷体_GB2312" pitchFamily="49" charset="-122"/>
              </a:rPr>
              <a:t>	</a:t>
            </a:r>
            <a:r>
              <a:rPr lang="en-US" altLang="zh-CN" sz="1800" dirty="0" err="1">
                <a:solidFill>
                  <a:srgbClr val="FF0000"/>
                </a:solidFill>
                <a:latin typeface="Times New Roman" pitchFamily="18" charset="0"/>
                <a:ea typeface="楷体_GB2312" pitchFamily="49" charset="-122"/>
              </a:rPr>
              <a:t>displayInitialGreeting</a:t>
            </a:r>
            <a:r>
              <a:rPr lang="en-US" altLang="zh-CN" sz="1800" dirty="0">
                <a:solidFill>
                  <a:srgbClr val="FF0000"/>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	z=y+1;</a:t>
            </a:r>
          </a:p>
          <a:p>
            <a:pPr marL="342900" indent="-342900" eaLnBrk="0" hangingPunct="0">
              <a:lnSpc>
                <a:spcPct val="85000"/>
              </a:lnSpc>
              <a:spcBef>
                <a:spcPct val="0"/>
              </a:spcBef>
              <a:buClr>
                <a:srgbClr val="FF3300"/>
              </a:buClr>
              <a:buFont typeface="Wingdings" pitchFamily="2" charset="2"/>
              <a:buNone/>
            </a:pPr>
            <a:r>
              <a:rPr lang="en-US" altLang="zh-CN" sz="1800" dirty="0">
                <a:latin typeface="Times New Roman" pitchFamily="18" charset="0"/>
                <a:ea typeface="楷体_GB2312" pitchFamily="49" charset="-122"/>
              </a:rPr>
              <a:t>	y=</a:t>
            </a:r>
            <a:r>
              <a:rPr lang="en-US" altLang="zh-CN" sz="1800" dirty="0" err="1">
                <a:latin typeface="Times New Roman" pitchFamily="18" charset="0"/>
                <a:ea typeface="楷体_GB2312" pitchFamily="49" charset="-122"/>
              </a:rPr>
              <a:t>pow</a:t>
            </a:r>
            <a:r>
              <a:rPr lang="en-US" altLang="zh-CN" sz="1800" dirty="0">
                <a:latin typeface="Times New Roman" pitchFamily="18" charset="0"/>
                <a:ea typeface="楷体_GB2312" pitchFamily="49" charset="-122"/>
              </a:rPr>
              <a:t>(</a:t>
            </a:r>
            <a:r>
              <a:rPr lang="en-US" altLang="zh-CN" sz="1800" dirty="0" err="1">
                <a:latin typeface="Times New Roman" pitchFamily="18" charset="0"/>
                <a:ea typeface="楷体_GB2312" pitchFamily="49" charset="-122"/>
              </a:rPr>
              <a:t>x,z</a:t>
            </a:r>
            <a:r>
              <a:rPr lang="en-US" altLang="zh-CN" sz="1800" dirty="0">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sz="1800" dirty="0">
                <a:solidFill>
                  <a:schemeClr val="accent2"/>
                </a:solidFill>
                <a:latin typeface="Times New Roman" pitchFamily="18" charset="0"/>
                <a:ea typeface="楷体_GB2312" pitchFamily="49" charset="-122"/>
              </a:rPr>
              <a:t>	</a:t>
            </a:r>
            <a:r>
              <a:rPr lang="en-US" altLang="zh-CN" sz="1800" dirty="0" err="1">
                <a:solidFill>
                  <a:srgbClr val="FF0000"/>
                </a:solidFill>
                <a:latin typeface="Times New Roman" pitchFamily="18" charset="0"/>
                <a:ea typeface="楷体_GB2312" pitchFamily="49" charset="-122"/>
              </a:rPr>
              <a:t>displayResult</a:t>
            </a:r>
            <a:r>
              <a:rPr lang="en-US" altLang="zh-CN" sz="1800" dirty="0">
                <a:solidFill>
                  <a:srgbClr val="FF0000"/>
                </a:solidFill>
                <a:latin typeface="Times New Roman" pitchFamily="18" charset="0"/>
                <a:ea typeface="楷体_GB2312" pitchFamily="49" charset="-122"/>
              </a:rPr>
              <a:t>(y</a:t>
            </a:r>
            <a:r>
              <a:rPr lang="en-US" altLang="zh-CN" sz="1800" dirty="0" smtClean="0">
                <a:solidFill>
                  <a:srgbClr val="FF0000"/>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sz="1800" dirty="0">
                <a:solidFill>
                  <a:srgbClr val="FF0000"/>
                </a:solidFill>
                <a:latin typeface="Times New Roman" pitchFamily="18" charset="0"/>
                <a:ea typeface="楷体_GB2312" pitchFamily="49" charset="-122"/>
              </a:rPr>
              <a:t>	</a:t>
            </a:r>
            <a:r>
              <a:rPr lang="en-US" altLang="zh-CN" sz="1800" dirty="0" smtClean="0">
                <a:latin typeface="Times New Roman" pitchFamily="18" charset="0"/>
                <a:ea typeface="楷体_GB2312" pitchFamily="49" charset="-122"/>
              </a:rPr>
              <a:t>return 0;</a:t>
            </a:r>
            <a:endParaRPr lang="en-US" altLang="zh-CN" sz="1800" dirty="0">
              <a:latin typeface="Times New Roman" pitchFamily="18" charset="0"/>
              <a:ea typeface="楷体_GB2312" pitchFamily="49" charset="-122"/>
            </a:endParaRPr>
          </a:p>
          <a:p>
            <a:pPr marL="342900" indent="-342900" eaLnBrk="0" hangingPunct="0">
              <a:lnSpc>
                <a:spcPct val="85000"/>
              </a:lnSpc>
              <a:spcBef>
                <a:spcPct val="0"/>
              </a:spcBef>
              <a:buClr>
                <a:srgbClr val="FF3300"/>
              </a:buClr>
              <a:buFont typeface="Wingdings" pitchFamily="2" charset="2"/>
              <a:buNone/>
            </a:pPr>
            <a:r>
              <a:rPr lang="en-US" altLang="zh-CN" sz="1800" dirty="0">
                <a:solidFill>
                  <a:schemeClr val="accent2"/>
                </a:solidFill>
                <a:latin typeface="Times New Roman" pitchFamily="18" charset="0"/>
                <a:ea typeface="楷体_GB2312" pitchFamily="49" charset="-122"/>
              </a:rPr>
              <a:t>}	</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080" b="77635"/>
          <a:stretch/>
        </p:blipFill>
        <p:spPr bwMode="auto">
          <a:xfrm>
            <a:off x="3264845" y="4895566"/>
            <a:ext cx="5802955" cy="188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32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08E2FA29-1CB9-4818-AFF2-DB2001074047}"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5A8B88FD-B5A0-4F56-AC05-0287946464F3}" type="slidenum">
              <a:rPr lang="zh-CN" altLang="en-US"/>
              <a:pPr/>
              <a:t>62</a:t>
            </a:fld>
            <a:r>
              <a:rPr lang="en-US" altLang="zh-CN"/>
              <a:t>/23</a:t>
            </a:r>
          </a:p>
        </p:txBody>
      </p:sp>
      <p:sp>
        <p:nvSpPr>
          <p:cNvPr id="6390786" name="Rectangle 2" descr="白色大理石"/>
          <p:cNvSpPr>
            <a:spLocks noGrp="1" noChangeArrowheads="1"/>
          </p:cNvSpPr>
          <p:nvPr>
            <p:ph type="title" idx="4294967295"/>
          </p:nvPr>
        </p:nvSpPr>
        <p:spPr>
          <a:xfrm>
            <a:off x="457200" y="1524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函数调用过程</a:t>
            </a:r>
            <a:endParaRPr lang="en-US" altLang="zh-CN" sz="4000" b="0" dirty="0" smtClean="0">
              <a:solidFill>
                <a:srgbClr val="FF0000"/>
              </a:solidFill>
              <a:latin typeface="黑体" pitchFamily="49" charset="-122"/>
              <a:ea typeface="黑体" pitchFamily="49" charset="-122"/>
            </a:endParaRPr>
          </a:p>
        </p:txBody>
      </p:sp>
      <p:sp>
        <p:nvSpPr>
          <p:cNvPr id="6390787" name="Rectangle 3"/>
          <p:cNvSpPr>
            <a:spLocks noGrp="1" noChangeArrowheads="1"/>
          </p:cNvSpPr>
          <p:nvPr>
            <p:ph type="body" idx="4294967295"/>
          </p:nvPr>
        </p:nvSpPr>
        <p:spPr>
          <a:xfrm>
            <a:off x="228600" y="1143000"/>
            <a:ext cx="861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spcBef>
                <a:spcPts val="0"/>
              </a:spcBef>
            </a:pPr>
            <a:r>
              <a:rPr lang="zh-CN" altLang="en-US" sz="2800" dirty="0" smtClean="0">
                <a:latin typeface="Times New Roman" panose="02020603050405020304" pitchFamily="18" charset="0"/>
                <a:cs typeface="Times New Roman" panose="02020603050405020304" pitchFamily="18" charset="0"/>
              </a:rPr>
              <a:t>首先</a:t>
            </a:r>
            <a:r>
              <a:rPr lang="zh-CN" altLang="en-US" sz="2800" dirty="0">
                <a:latin typeface="Times New Roman" panose="02020603050405020304" pitchFamily="18" charset="0"/>
                <a:cs typeface="Times New Roman" panose="02020603050405020304" pitchFamily="18" charset="0"/>
              </a:rPr>
              <a:t>为函数的所有形式参数在内存中的空闲区域</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栈区</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分配内存，</a:t>
            </a:r>
          </a:p>
          <a:p>
            <a:pPr>
              <a:lnSpc>
                <a:spcPct val="150000"/>
              </a:lnSpc>
              <a:spcBef>
                <a:spcPts val="0"/>
              </a:spcBef>
            </a:pPr>
            <a:r>
              <a:rPr lang="zh-CN" altLang="en-US" sz="2800" dirty="0">
                <a:latin typeface="Times New Roman" panose="02020603050405020304" pitchFamily="18" charset="0"/>
                <a:cs typeface="Times New Roman" panose="02020603050405020304" pitchFamily="18" charset="0"/>
              </a:rPr>
              <a:t>再</a:t>
            </a:r>
            <a:r>
              <a:rPr lang="zh-CN" altLang="en-US" sz="2800" dirty="0">
                <a:solidFill>
                  <a:srgbClr val="FF0000"/>
                </a:solidFill>
                <a:latin typeface="Times New Roman" panose="02020603050405020304" pitchFamily="18" charset="0"/>
                <a:cs typeface="Times New Roman" panose="02020603050405020304" pitchFamily="18" charset="0"/>
              </a:rPr>
              <a:t>将所有实在参数的值计算出来</a:t>
            </a:r>
            <a:r>
              <a:rPr lang="zh-CN" altLang="en-US" sz="2800" dirty="0">
                <a:latin typeface="Times New Roman" panose="02020603050405020304" pitchFamily="18" charset="0"/>
                <a:cs typeface="Times New Roman" panose="02020603050405020304" pitchFamily="18" charset="0"/>
              </a:rPr>
              <a:t>，</a:t>
            </a:r>
            <a:r>
              <a:rPr lang="zh-CN" altLang="en-US" sz="2800" dirty="0">
                <a:solidFill>
                  <a:srgbClr val="0000FF"/>
                </a:solidFill>
                <a:latin typeface="Times New Roman" panose="02020603050405020304" pitchFamily="18" charset="0"/>
                <a:cs typeface="Times New Roman" panose="02020603050405020304" pitchFamily="18" charset="0"/>
              </a:rPr>
              <a:t>依次赋值给对应的形式参数</a:t>
            </a:r>
            <a:r>
              <a:rPr lang="zh-CN" altLang="en-US" sz="2800" dirty="0">
                <a:latin typeface="Times New Roman" panose="02020603050405020304" pitchFamily="18" charset="0"/>
                <a:cs typeface="Times New Roman" panose="02020603050405020304" pitchFamily="18" charset="0"/>
              </a:rPr>
              <a:t>。然后进入函数体开始执行函数，</a:t>
            </a:r>
          </a:p>
          <a:p>
            <a:pPr lvl="1">
              <a:lnSpc>
                <a:spcPct val="150000"/>
              </a:lnSpc>
              <a:spcBef>
                <a:spcPts val="0"/>
              </a:spcBef>
            </a:pPr>
            <a:r>
              <a:rPr lang="zh-CN" altLang="en-US" sz="2400" dirty="0">
                <a:latin typeface="Times New Roman" panose="02020603050405020304" pitchFamily="18" charset="0"/>
                <a:cs typeface="Times New Roman" panose="02020603050405020304" pitchFamily="18" charset="0"/>
              </a:rPr>
              <a:t>如果执行完成或遇到</a:t>
            </a:r>
            <a:r>
              <a:rPr lang="en-US" altLang="zh-CN" sz="2400" dirty="0">
                <a:latin typeface="Times New Roman" panose="02020603050405020304" pitchFamily="18" charset="0"/>
                <a:cs typeface="Times New Roman" panose="02020603050405020304" pitchFamily="18" charset="0"/>
              </a:rPr>
              <a:t>return</a:t>
            </a:r>
            <a:r>
              <a:rPr lang="zh-CN" altLang="en-US" sz="2400" dirty="0">
                <a:latin typeface="Times New Roman" panose="02020603050405020304" pitchFamily="18" charset="0"/>
                <a:cs typeface="Times New Roman" panose="02020603050405020304" pitchFamily="18" charset="0"/>
              </a:rPr>
              <a:t>语句时，函数结束</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如果</a:t>
            </a:r>
            <a:r>
              <a:rPr lang="zh-CN" altLang="en-US" sz="2400" dirty="0">
                <a:latin typeface="Times New Roman" panose="02020603050405020304" pitchFamily="18" charset="0"/>
                <a:cs typeface="Times New Roman" panose="02020603050405020304" pitchFamily="18" charset="0"/>
              </a:rPr>
              <a:t>有返回值的，将返回值带回</a:t>
            </a:r>
            <a:r>
              <a:rPr lang="zh-CN" altLang="en-US" sz="2400" dirty="0" smtClean="0">
                <a:latin typeface="Times New Roman" panose="02020603050405020304" pitchFamily="18" charset="0"/>
                <a:cs typeface="Times New Roman" panose="02020603050405020304" pitchFamily="18" charset="0"/>
              </a:rPr>
              <a:t>到</a:t>
            </a:r>
            <a:r>
              <a:rPr lang="zh-CN" altLang="en-US" sz="2400" dirty="0" smtClean="0">
                <a:solidFill>
                  <a:srgbClr val="CC0099"/>
                </a:solidFill>
                <a:latin typeface="Times New Roman" panose="02020603050405020304" pitchFamily="18" charset="0"/>
                <a:cs typeface="Times New Roman" panose="02020603050405020304" pitchFamily="18" charset="0"/>
              </a:rPr>
              <a:t>主调函数</a:t>
            </a:r>
            <a:r>
              <a:rPr lang="zh-CN" altLang="en-US" sz="2400" dirty="0" smtClean="0">
                <a:latin typeface="Times New Roman" panose="02020603050405020304" pitchFamily="18" charset="0"/>
                <a:cs typeface="Times New Roman" panose="02020603050405020304" pitchFamily="18" charset="0"/>
              </a:rPr>
              <a:t>的</a:t>
            </a:r>
            <a:r>
              <a:rPr lang="zh-CN" altLang="en-US" sz="2400" dirty="0" smtClean="0">
                <a:latin typeface="Times New Roman" panose="02020603050405020304" pitchFamily="18" charset="0"/>
                <a:cs typeface="Times New Roman" panose="02020603050405020304" pitchFamily="18" charset="0"/>
              </a:rPr>
              <a:t>调用</a:t>
            </a:r>
            <a:r>
              <a:rPr lang="zh-CN" altLang="en-US" sz="2400" dirty="0">
                <a:latin typeface="Times New Roman" panose="02020603050405020304" pitchFamily="18" charset="0"/>
                <a:cs typeface="Times New Roman" panose="02020603050405020304" pitchFamily="18" charset="0"/>
              </a:rPr>
              <a:t>处</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7760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08E2FA29-1CB9-4818-AFF2-DB2001074047}" type="datetime1">
              <a:rPr lang="zh-CN" altLang="en-US"/>
              <a:pPr/>
              <a:t>2023/11/13</a:t>
            </a:fld>
            <a:endParaRPr lang="en-US" altLang="zh-CN"/>
          </a:p>
        </p:txBody>
      </p:sp>
      <p:sp>
        <p:nvSpPr>
          <p:cNvPr id="6" name="Rectangle 10"/>
          <p:cNvSpPr>
            <a:spLocks noGrp="1" noChangeArrowheads="1"/>
          </p:cNvSpPr>
          <p:nvPr>
            <p:ph type="sldNum" sz="quarter" idx="12"/>
          </p:nvPr>
        </p:nvSpPr>
        <p:spPr>
          <a:ln/>
        </p:spPr>
        <p:txBody>
          <a:bodyPr/>
          <a:lstStyle/>
          <a:p>
            <a:fld id="{5A8B88FD-B5A0-4F56-AC05-0287946464F3}" type="slidenum">
              <a:rPr lang="zh-CN" altLang="en-US"/>
              <a:pPr/>
              <a:t>63</a:t>
            </a:fld>
            <a:r>
              <a:rPr lang="en-US" altLang="zh-CN"/>
              <a:t>/23</a:t>
            </a:r>
          </a:p>
        </p:txBody>
      </p:sp>
      <p:sp>
        <p:nvSpPr>
          <p:cNvPr id="6390786" name="Rectangle 2" descr="白色大理石"/>
          <p:cNvSpPr>
            <a:spLocks noGrp="1" noChangeArrowheads="1"/>
          </p:cNvSpPr>
          <p:nvPr>
            <p:ph type="title" idx="4294967295"/>
          </p:nvPr>
        </p:nvSpPr>
        <p:spPr>
          <a:xfrm>
            <a:off x="457200" y="1524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函数参数的值传递</a:t>
            </a:r>
            <a:endParaRPr lang="en-US" altLang="zh-CN" sz="4000" b="0" dirty="0" smtClean="0">
              <a:solidFill>
                <a:srgbClr val="FF0000"/>
              </a:solidFill>
              <a:latin typeface="黑体" pitchFamily="49" charset="-122"/>
              <a:ea typeface="黑体" pitchFamily="49" charset="-122"/>
            </a:endParaRPr>
          </a:p>
        </p:txBody>
      </p:sp>
      <p:sp>
        <p:nvSpPr>
          <p:cNvPr id="6390787" name="Rectangle 3"/>
          <p:cNvSpPr>
            <a:spLocks noGrp="1" noChangeArrowheads="1"/>
          </p:cNvSpPr>
          <p:nvPr>
            <p:ph type="body" idx="4294967295"/>
          </p:nvPr>
        </p:nvSpPr>
        <p:spPr>
          <a:xfrm>
            <a:off x="76200" y="990600"/>
            <a:ext cx="89154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spcBef>
                <a:spcPts val="0"/>
              </a:spcBef>
            </a:pPr>
            <a:r>
              <a:rPr lang="zh-CN" altLang="en-US" dirty="0" smtClean="0"/>
              <a:t>调用</a:t>
            </a:r>
            <a:r>
              <a:rPr lang="zh-CN" altLang="en-US" dirty="0"/>
              <a:t>函数时将</a:t>
            </a:r>
            <a:r>
              <a:rPr lang="zh-CN" altLang="en-US" dirty="0">
                <a:solidFill>
                  <a:srgbClr val="C00000"/>
                </a:solidFill>
              </a:rPr>
              <a:t>实在参数的值计算出来，依次赋值给对应的形式参数</a:t>
            </a:r>
            <a:r>
              <a:rPr lang="zh-CN" altLang="en-US" dirty="0"/>
              <a:t>这一过程也称为</a:t>
            </a:r>
            <a:r>
              <a:rPr lang="zh-CN" altLang="en-US" dirty="0">
                <a:solidFill>
                  <a:srgbClr val="FF0000"/>
                </a:solidFill>
              </a:rPr>
              <a:t>参数的值传递</a:t>
            </a:r>
            <a:r>
              <a:rPr lang="zh-CN" altLang="en-US" dirty="0"/>
              <a:t>。</a:t>
            </a:r>
          </a:p>
          <a:p>
            <a:pPr lvl="1">
              <a:lnSpc>
                <a:spcPct val="150000"/>
              </a:lnSpc>
              <a:spcBef>
                <a:spcPts val="0"/>
              </a:spcBef>
            </a:pPr>
            <a:r>
              <a:rPr lang="zh-CN" altLang="en-US" dirty="0"/>
              <a:t>这种方式下</a:t>
            </a:r>
            <a:r>
              <a:rPr lang="zh-CN" altLang="en-US" b="1" dirty="0">
                <a:solidFill>
                  <a:srgbClr val="FF0000"/>
                </a:solidFill>
              </a:rPr>
              <a:t>实在参数与形式参数之间只是一个普通的</a:t>
            </a:r>
            <a:r>
              <a:rPr lang="zh-CN" altLang="en-US" b="1" u="sng" dirty="0">
                <a:solidFill>
                  <a:srgbClr val="FF0000"/>
                </a:solidFill>
              </a:rPr>
              <a:t>赋值</a:t>
            </a:r>
            <a:r>
              <a:rPr lang="zh-CN" altLang="en-US" b="1" u="sng" dirty="0" smtClean="0">
                <a:solidFill>
                  <a:srgbClr val="FF0000"/>
                </a:solidFill>
              </a:rPr>
              <a:t>关系</a:t>
            </a:r>
            <a:r>
              <a:rPr lang="zh-CN" altLang="en-US" dirty="0" smtClean="0"/>
              <a:t>。</a:t>
            </a:r>
            <a:endParaRPr lang="en-US" altLang="zh-CN" dirty="0" smtClean="0"/>
          </a:p>
          <a:p>
            <a:pPr lvl="1">
              <a:lnSpc>
                <a:spcPct val="150000"/>
              </a:lnSpc>
              <a:spcBef>
                <a:spcPts val="0"/>
              </a:spcBef>
            </a:pPr>
            <a:r>
              <a:rPr lang="zh-CN" altLang="en-US" dirty="0" smtClean="0"/>
              <a:t>值</a:t>
            </a:r>
            <a:r>
              <a:rPr lang="zh-CN" altLang="en-US" dirty="0"/>
              <a:t>传递完成以后，</a:t>
            </a:r>
            <a:r>
              <a:rPr lang="zh-CN" altLang="en-US" b="1" u="sng" dirty="0">
                <a:solidFill>
                  <a:srgbClr val="C00000"/>
                </a:solidFill>
              </a:rPr>
              <a:t>实在参数</a:t>
            </a:r>
            <a:r>
              <a:rPr lang="zh-CN" altLang="en-US" b="1" dirty="0">
                <a:solidFill>
                  <a:srgbClr val="C00000"/>
                </a:solidFill>
              </a:rPr>
              <a:t>与</a:t>
            </a:r>
            <a:r>
              <a:rPr lang="zh-CN" altLang="en-US" b="1" u="sng" dirty="0">
                <a:solidFill>
                  <a:srgbClr val="C00000"/>
                </a:solidFill>
              </a:rPr>
              <a:t>形式参数</a:t>
            </a:r>
            <a:r>
              <a:rPr lang="zh-CN" altLang="en-US" b="1" dirty="0">
                <a:solidFill>
                  <a:srgbClr val="C00000"/>
                </a:solidFill>
              </a:rPr>
              <a:t>之间将不存在任何关系</a:t>
            </a:r>
            <a:r>
              <a:rPr lang="zh-CN" altLang="en-US" dirty="0"/>
              <a:t>，</a:t>
            </a:r>
            <a:r>
              <a:rPr lang="zh-CN" altLang="en-US" b="1" dirty="0">
                <a:solidFill>
                  <a:srgbClr val="0000FF"/>
                </a:solidFill>
              </a:rPr>
              <a:t>函数中形式参数值的改变，不能影响</a:t>
            </a:r>
            <a:r>
              <a:rPr lang="zh-CN" altLang="en-US" b="1" dirty="0" smtClean="0">
                <a:solidFill>
                  <a:srgbClr val="0000FF"/>
                </a:solidFill>
              </a:rPr>
              <a:t>实在参数</a:t>
            </a:r>
            <a:r>
              <a:rPr lang="zh-CN" altLang="en-US" dirty="0"/>
              <a:t>。</a:t>
            </a:r>
          </a:p>
        </p:txBody>
      </p:sp>
    </p:spTree>
    <p:extLst>
      <p:ext uri="{BB962C8B-B14F-4D97-AF65-F5344CB8AC3E}">
        <p14:creationId xmlns:p14="http://schemas.microsoft.com/office/powerpoint/2010/main" val="26070838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10505C1-619B-4E1B-9FBD-D024F8FC2129}"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165EBBF6-E443-43C3-B125-70D5E4545372}" type="slidenum">
              <a:rPr lang="zh-CN" altLang="en-US"/>
              <a:pPr/>
              <a:t>64</a:t>
            </a:fld>
            <a:r>
              <a:rPr lang="en-US" altLang="zh-CN"/>
              <a:t>/52</a:t>
            </a:r>
          </a:p>
        </p:txBody>
      </p:sp>
      <p:sp>
        <p:nvSpPr>
          <p:cNvPr id="6436866" name="Rectangle 2" descr="白色大理石"/>
          <p:cNvSpPr>
            <a:spLocks noGrp="1" noChangeArrowheads="1"/>
          </p:cNvSpPr>
          <p:nvPr>
            <p:ph type="title" idx="4294967295"/>
          </p:nvPr>
        </p:nvSpPr>
        <p:spPr>
          <a:xfrm>
            <a:off x="457200" y="152400"/>
            <a:ext cx="8534400" cy="609600"/>
          </a:xfrm>
        </p:spPr>
        <p:txBody>
          <a:bodyPr/>
          <a:lstStyle/>
          <a:p>
            <a:r>
              <a:rPr lang="zh-CN" altLang="en-US" b="0" smtClean="0">
                <a:latin typeface="黑体" pitchFamily="49" charset="-122"/>
                <a:ea typeface="黑体" pitchFamily="49" charset="-122"/>
              </a:rPr>
              <a:t>函数调用机制 </a:t>
            </a:r>
          </a:p>
        </p:txBody>
      </p:sp>
      <p:sp>
        <p:nvSpPr>
          <p:cNvPr id="6436867" name="Rectangle 3"/>
          <p:cNvSpPr>
            <a:spLocks noGrp="1" noChangeArrowheads="1"/>
          </p:cNvSpPr>
          <p:nvPr>
            <p:ph type="body" idx="4294967295"/>
          </p:nvPr>
        </p:nvSpPr>
        <p:spPr>
          <a:xfrm>
            <a:off x="228600" y="1149350"/>
            <a:ext cx="8520113" cy="5175250"/>
          </a:xfrm>
        </p:spPr>
        <p:txBody>
          <a:bodyPr/>
          <a:lstStyle/>
          <a:p>
            <a:pPr eaLnBrk="1" hangingPunct="1">
              <a:lnSpc>
                <a:spcPts val="3300"/>
              </a:lnSpc>
            </a:pPr>
            <a:r>
              <a:rPr lang="zh-CN" altLang="en-US" sz="2400" dirty="0" smtClean="0">
                <a:latin typeface="Times New Roman" panose="02020603050405020304" pitchFamily="18" charset="0"/>
                <a:cs typeface="Times New Roman" panose="02020603050405020304" pitchFamily="18" charset="0"/>
              </a:rPr>
              <a:t> 一个</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源程序经过编译以后形成与源程序主名相同但后缀为</a:t>
            </a:r>
            <a:r>
              <a:rPr lang="en-US" altLang="zh-CN" sz="2400" dirty="0" smtClean="0">
                <a:latin typeface="Times New Roman" panose="02020603050405020304" pitchFamily="18" charset="0"/>
                <a:cs typeface="Times New Roman" panose="02020603050405020304" pitchFamily="18" charset="0"/>
              </a:rPr>
              <a:t>.exe</a:t>
            </a:r>
            <a:r>
              <a:rPr lang="zh-CN" altLang="en-US" sz="2400" dirty="0" smtClean="0">
                <a:latin typeface="Times New Roman" panose="02020603050405020304" pitchFamily="18" charset="0"/>
                <a:cs typeface="Times New Roman" panose="02020603050405020304" pitchFamily="18" charset="0"/>
              </a:rPr>
              <a:t>的可执行文件，且存放在外存储器中。</a:t>
            </a:r>
          </a:p>
          <a:p>
            <a:pPr eaLnBrk="1" hangingPunct="1">
              <a:lnSpc>
                <a:spcPts val="3300"/>
              </a:lnSpc>
            </a:pPr>
            <a:r>
              <a:rPr lang="zh-CN" altLang="en-US" sz="2400" dirty="0" smtClean="0">
                <a:latin typeface="Times New Roman" panose="02020603050405020304" pitchFamily="18" charset="0"/>
                <a:cs typeface="Times New Roman" panose="02020603050405020304" pitchFamily="18" charset="0"/>
              </a:rPr>
              <a:t>当该 </a:t>
            </a:r>
            <a:r>
              <a:rPr lang="en-US" altLang="zh-CN" sz="2400" dirty="0" smtClean="0">
                <a:latin typeface="Times New Roman" panose="02020603050405020304" pitchFamily="18" charset="0"/>
                <a:cs typeface="Times New Roman" panose="02020603050405020304" pitchFamily="18" charset="0"/>
              </a:rPr>
              <a:t>.exe</a:t>
            </a:r>
            <a:r>
              <a:rPr lang="zh-CN" altLang="en-US" sz="2400" dirty="0" smtClean="0">
                <a:latin typeface="Times New Roman" panose="02020603050405020304" pitchFamily="18" charset="0"/>
                <a:cs typeface="Times New Roman" panose="02020603050405020304" pitchFamily="18" charset="0"/>
              </a:rPr>
              <a:t>的可执行程序被运行时，首先从外存将程序代码装载到内存的代码区，然后从</a:t>
            </a:r>
            <a:r>
              <a:rPr lang="en-US" altLang="zh-CN" sz="2400" dirty="0" smtClean="0">
                <a:latin typeface="Times New Roman" panose="02020603050405020304" pitchFamily="18" charset="0"/>
                <a:cs typeface="Times New Roman" panose="02020603050405020304" pitchFamily="18" charset="0"/>
              </a:rPr>
              <a:t>main</a:t>
            </a:r>
            <a:r>
              <a:rPr lang="zh-CN" altLang="en-US" sz="2400" dirty="0" smtClean="0">
                <a:latin typeface="Times New Roman" panose="02020603050405020304" pitchFamily="18" charset="0"/>
                <a:cs typeface="Times New Roman" panose="02020603050405020304" pitchFamily="18" charset="0"/>
              </a:rPr>
              <a:t>函数的起始处开始执行。</a:t>
            </a:r>
          </a:p>
          <a:p>
            <a:pPr eaLnBrk="1" hangingPunct="1">
              <a:lnSpc>
                <a:spcPts val="3300"/>
              </a:lnSpc>
            </a:pPr>
            <a:r>
              <a:rPr lang="zh-CN" altLang="en-US" sz="2400" dirty="0" smtClean="0">
                <a:latin typeface="Times New Roman" panose="02020603050405020304" pitchFamily="18" charset="0"/>
                <a:cs typeface="Times New Roman" panose="02020603050405020304" pitchFamily="18" charset="0"/>
              </a:rPr>
              <a:t>程序在执行过程中，</a:t>
            </a:r>
            <a:r>
              <a:rPr lang="zh-CN" altLang="en-US" sz="2400" dirty="0" smtClean="0">
                <a:solidFill>
                  <a:srgbClr val="0000FF"/>
                </a:solidFill>
                <a:latin typeface="Times New Roman" panose="02020603050405020304" pitchFamily="18" charset="0"/>
                <a:cs typeface="Times New Roman" panose="02020603050405020304" pitchFamily="18" charset="0"/>
              </a:rPr>
              <a:t>如果遇到了对其它函数的调用</a:t>
            </a:r>
            <a:r>
              <a:rPr lang="zh-CN" altLang="en-US" sz="2400" dirty="0" smtClean="0">
                <a:latin typeface="Times New Roman" panose="02020603050405020304" pitchFamily="18" charset="0"/>
                <a:cs typeface="Times New Roman" panose="02020603050405020304" pitchFamily="18" charset="0"/>
              </a:rPr>
              <a:t>，则暂停当前函数的执行，保存下一条指令的地址</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即返回地址，作为从子函数返回后继续执行的入口点</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，并</a:t>
            </a:r>
            <a:r>
              <a:rPr lang="zh-CN" altLang="en-US" sz="2400" dirty="0" smtClean="0">
                <a:solidFill>
                  <a:srgbClr val="FF0000"/>
                </a:solidFill>
                <a:latin typeface="Times New Roman" panose="02020603050405020304" pitchFamily="18" charset="0"/>
                <a:cs typeface="Times New Roman" panose="02020603050405020304" pitchFamily="18" charset="0"/>
              </a:rPr>
              <a:t>保存现场</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solidFill>
                  <a:srgbClr val="FF0000"/>
                </a:solidFill>
                <a:latin typeface="Times New Roman" panose="02020603050405020304" pitchFamily="18" charset="0"/>
                <a:cs typeface="Times New Roman" panose="02020603050405020304" pitchFamily="18" charset="0"/>
              </a:rPr>
              <a:t>主要是一些寄存器的内容</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，然后转到子函数的入口地址，执行子函数。</a:t>
            </a:r>
          </a:p>
          <a:p>
            <a:pPr eaLnBrk="1" hangingPunct="1">
              <a:lnSpc>
                <a:spcPts val="3300"/>
              </a:lnSpc>
            </a:pPr>
            <a:r>
              <a:rPr lang="zh-CN" altLang="en-US" sz="2400" dirty="0" smtClean="0">
                <a:latin typeface="Times New Roman" panose="02020603050405020304" pitchFamily="18" charset="0"/>
                <a:cs typeface="Times New Roman" panose="02020603050405020304" pitchFamily="18" charset="0"/>
              </a:rPr>
              <a:t>当遇到</a:t>
            </a:r>
            <a:r>
              <a:rPr lang="en-US" altLang="zh-CN" sz="2400" dirty="0" smtClean="0">
                <a:latin typeface="Times New Roman" panose="02020603050405020304" pitchFamily="18" charset="0"/>
                <a:cs typeface="Times New Roman" panose="02020603050405020304" pitchFamily="18" charset="0"/>
              </a:rPr>
              <a:t>return</a:t>
            </a:r>
            <a:r>
              <a:rPr lang="zh-CN" altLang="en-US" sz="2400" dirty="0" smtClean="0">
                <a:latin typeface="Times New Roman" panose="02020603050405020304" pitchFamily="18" charset="0"/>
                <a:cs typeface="Times New Roman" panose="02020603050405020304" pitchFamily="18" charset="0"/>
              </a:rPr>
              <a:t>语句或者子函数结束时，则</a:t>
            </a:r>
            <a:r>
              <a:rPr lang="zh-CN" altLang="en-US" sz="2400" dirty="0" smtClean="0">
                <a:solidFill>
                  <a:srgbClr val="C00000"/>
                </a:solidFill>
                <a:latin typeface="Times New Roman" panose="02020603050405020304" pitchFamily="18" charset="0"/>
                <a:cs typeface="Times New Roman" panose="02020603050405020304" pitchFamily="18" charset="0"/>
              </a:rPr>
              <a:t>恢复先前保存的现场，并从先前保存的返回地址开始继续执行</a:t>
            </a:r>
            <a:r>
              <a:rPr lang="zh-CN" alt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356409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AC8B995E-A08F-4926-8484-F084D34B0016}" type="datetime1">
              <a:rPr lang="zh-CN" altLang="en-US"/>
              <a:pPr/>
              <a:t>2023/11/13</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6E0A8CB4-AB97-48F5-B2E3-524E4B90E5FD}" type="slidenum">
              <a:rPr lang="zh-CN" altLang="en-US"/>
              <a:pPr/>
              <a:t>65</a:t>
            </a:fld>
            <a:r>
              <a:rPr lang="en-US" altLang="zh-CN"/>
              <a:t>/52</a:t>
            </a:r>
          </a:p>
        </p:txBody>
      </p:sp>
      <p:graphicFrame>
        <p:nvGraphicFramePr>
          <p:cNvPr id="6437890" name="Object 2"/>
          <p:cNvGraphicFramePr>
            <a:graphicFrameLocks noChangeAspect="1"/>
          </p:cNvGraphicFramePr>
          <p:nvPr/>
        </p:nvGraphicFramePr>
        <p:xfrm>
          <a:off x="0" y="0"/>
          <a:ext cx="914400" cy="179388"/>
        </p:xfrm>
        <a:graphic>
          <a:graphicData uri="http://schemas.openxmlformats.org/presentationml/2006/ole">
            <mc:AlternateContent xmlns:mc="http://schemas.openxmlformats.org/markup-compatibility/2006">
              <mc:Choice xmlns:v="urn:schemas-microsoft-com:vml" Requires="v">
                <p:oleObj spid="_x0000_s2050" name="Equation" r:id="rId4" imgW="914400" imgH="179640" progId="Equation.DSMT4">
                  <p:embed/>
                </p:oleObj>
              </mc:Choice>
              <mc:Fallback>
                <p:oleObj name="Equation" r:id="rId4" imgW="914400" imgH="179640" progId="Equation.DSMT4">
                  <p:embed/>
                  <p:pic>
                    <p:nvPicPr>
                      <p:cNvPr id="64378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37891" name="Object 3"/>
          <p:cNvGraphicFramePr>
            <a:graphicFrameLocks noChangeAspect="1"/>
          </p:cNvGraphicFramePr>
          <p:nvPr/>
        </p:nvGraphicFramePr>
        <p:xfrm>
          <a:off x="304800" y="1524000"/>
          <a:ext cx="8839200" cy="3190875"/>
        </p:xfrm>
        <a:graphic>
          <a:graphicData uri="http://schemas.openxmlformats.org/presentationml/2006/ole">
            <mc:AlternateContent xmlns:mc="http://schemas.openxmlformats.org/markup-compatibility/2006">
              <mc:Choice xmlns:v="urn:schemas-microsoft-com:vml" Requires="v">
                <p:oleObj spid="_x0000_s2051" name="Image" r:id="rId6" imgW="16525714" imgH="5965714" progId="Photoshop.Image.6">
                  <p:embed/>
                </p:oleObj>
              </mc:Choice>
              <mc:Fallback>
                <p:oleObj name="Image" r:id="rId6" imgW="16525714" imgH="5965714" progId="Photoshop.Image.6">
                  <p:embed/>
                  <p:pic>
                    <p:nvPicPr>
                      <p:cNvPr id="643789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524000"/>
                        <a:ext cx="883920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37892" name="Rectangle 4"/>
          <p:cNvSpPr>
            <a:spLocks noGrp="1" noChangeArrowheads="1"/>
          </p:cNvSpPr>
          <p:nvPr>
            <p:ph type="title" idx="4294967295"/>
          </p:nvPr>
        </p:nvSpPr>
        <p:spPr>
          <a:xfrm>
            <a:off x="457200" y="1524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smtClean="0">
                <a:latin typeface="黑体" pitchFamily="49" charset="-122"/>
                <a:ea typeface="黑体" pitchFamily="49" charset="-122"/>
              </a:rPr>
              <a:t>函数调用和返回示意图 </a:t>
            </a:r>
          </a:p>
        </p:txBody>
      </p:sp>
    </p:spTree>
    <p:extLst>
      <p:ext uri="{BB962C8B-B14F-4D97-AF65-F5344CB8AC3E}">
        <p14:creationId xmlns:p14="http://schemas.microsoft.com/office/powerpoint/2010/main" val="197077452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D971B20-F536-4B7E-90EC-04945E950411}"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FFDDF392-BE38-4C12-BF6F-08AD801A2101}" type="slidenum">
              <a:rPr lang="zh-CN" altLang="en-US"/>
              <a:pPr/>
              <a:t>66</a:t>
            </a:fld>
            <a:r>
              <a:rPr lang="en-US" altLang="zh-CN"/>
              <a:t>/23</a:t>
            </a:r>
          </a:p>
        </p:txBody>
      </p:sp>
      <p:sp>
        <p:nvSpPr>
          <p:cNvPr id="6242306"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242307"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4000" b="0" dirty="0">
                <a:solidFill>
                  <a:srgbClr val="FF0000"/>
                </a:solidFill>
                <a:latin typeface="Times New Roman" pitchFamily="18" charset="0"/>
                <a:ea typeface="黑体" pitchFamily="49" charset="-122"/>
              </a:rPr>
              <a:t>函数与模块化程序设计</a:t>
            </a:r>
          </a:p>
          <a:p>
            <a:pPr eaLnBrk="1" hangingPunct="1">
              <a:lnSpc>
                <a:spcPct val="150000"/>
              </a:lnSpc>
              <a:buClr>
                <a:srgbClr val="0000FF"/>
              </a:buClr>
            </a:pPr>
            <a:r>
              <a:rPr lang="en-US" altLang="zh-CN" sz="4000" b="0" dirty="0">
                <a:solidFill>
                  <a:srgbClr val="FF0000"/>
                </a:solidFill>
                <a:latin typeface="Times New Roman" pitchFamily="18" charset="0"/>
                <a:ea typeface="黑体" pitchFamily="49" charset="-122"/>
              </a:rPr>
              <a:t>C</a:t>
            </a:r>
            <a:r>
              <a:rPr lang="zh-CN" altLang="en-US" sz="4000" b="0" dirty="0" smtClean="0">
                <a:solidFill>
                  <a:srgbClr val="FF0000"/>
                </a:solidFill>
                <a:latin typeface="Times New Roman" pitchFamily="18" charset="0"/>
                <a:ea typeface="黑体" pitchFamily="49" charset="-122"/>
              </a:rPr>
              <a:t>语言函数</a:t>
            </a:r>
            <a:endParaRPr lang="zh-CN" altLang="en-US" sz="4000" b="0" dirty="0">
              <a:solidFill>
                <a:srgbClr val="FF0000"/>
              </a:solidFill>
              <a:latin typeface="Times New Roman" pitchFamily="18" charset="0"/>
              <a:ea typeface="黑体" pitchFamily="49" charset="-122"/>
            </a:endParaRPr>
          </a:p>
          <a:p>
            <a:pPr eaLnBrk="1" hangingPunct="1">
              <a:lnSpc>
                <a:spcPct val="150000"/>
              </a:lnSpc>
              <a:buClr>
                <a:srgbClr val="0000FF"/>
              </a:buClr>
            </a:pPr>
            <a:r>
              <a:rPr lang="zh-CN" altLang="en-US" sz="4000" b="0" dirty="0">
                <a:solidFill>
                  <a:srgbClr val="FF0000"/>
                </a:solidFill>
                <a:latin typeface="Times New Roman" pitchFamily="18" charset="0"/>
                <a:ea typeface="黑体" pitchFamily="49" charset="-122"/>
              </a:rPr>
              <a:t>与函数相关的</a:t>
            </a:r>
            <a:r>
              <a:rPr lang="en-US" altLang="zh-CN" sz="4000" b="0" dirty="0">
                <a:solidFill>
                  <a:srgbClr val="FF0000"/>
                </a:solidFill>
                <a:latin typeface="Times New Roman" pitchFamily="18" charset="0"/>
                <a:ea typeface="黑体" pitchFamily="49" charset="-122"/>
              </a:rPr>
              <a:t>4</a:t>
            </a:r>
            <a:r>
              <a:rPr lang="zh-CN" altLang="en-US" sz="4000" b="0" dirty="0">
                <a:solidFill>
                  <a:srgbClr val="FF0000"/>
                </a:solidFill>
                <a:latin typeface="Times New Roman" pitchFamily="18" charset="0"/>
                <a:ea typeface="黑体" pitchFamily="49" charset="-122"/>
              </a:rPr>
              <a:t>类程序</a:t>
            </a:r>
            <a:r>
              <a:rPr lang="zh-CN" altLang="en-US" sz="4000" b="0" dirty="0" smtClean="0">
                <a:solidFill>
                  <a:srgbClr val="FF0000"/>
                </a:solidFill>
                <a:latin typeface="Times New Roman" pitchFamily="18" charset="0"/>
                <a:ea typeface="黑体" pitchFamily="49" charset="-122"/>
              </a:rPr>
              <a:t>元素</a:t>
            </a:r>
            <a:endParaRPr lang="en-US" altLang="zh-CN" sz="4000" b="0" dirty="0" smtClean="0">
              <a:solidFill>
                <a:srgbClr val="FF0000"/>
              </a:solidFill>
              <a:latin typeface="Times New Roman" pitchFamily="18" charset="0"/>
              <a:ea typeface="黑体" pitchFamily="49" charset="-122"/>
            </a:endParaRPr>
          </a:p>
          <a:p>
            <a:pPr eaLnBrk="1" hangingPunct="1">
              <a:lnSpc>
                <a:spcPct val="150000"/>
              </a:lnSpc>
              <a:buClr>
                <a:srgbClr val="0000FF"/>
              </a:buClr>
            </a:pPr>
            <a:r>
              <a:rPr lang="zh-CN" altLang="en-US" sz="4000" b="0" u="sng" dirty="0">
                <a:solidFill>
                  <a:srgbClr val="FF0000"/>
                </a:solidFill>
                <a:latin typeface="Times New Roman" pitchFamily="18" charset="0"/>
                <a:ea typeface="黑体" pitchFamily="49" charset="-122"/>
              </a:rPr>
              <a:t>函数</a:t>
            </a:r>
            <a:r>
              <a:rPr lang="zh-CN" altLang="en-US" sz="4000" b="0" u="sng" dirty="0" smtClean="0">
                <a:solidFill>
                  <a:srgbClr val="FF0000"/>
                </a:solidFill>
                <a:latin typeface="Times New Roman" pitchFamily="18" charset="0"/>
                <a:ea typeface="黑体" pitchFamily="49" charset="-122"/>
              </a:rPr>
              <a:t>调用方式</a:t>
            </a:r>
            <a:endParaRPr lang="zh-CN" altLang="en-US" sz="4000" b="0" u="sng" dirty="0">
              <a:solidFill>
                <a:srgbClr val="FF0000"/>
              </a:solidFill>
              <a:latin typeface="Times New Roman" pitchFamily="18" charset="0"/>
              <a:ea typeface="黑体" pitchFamily="49" charset="-122"/>
            </a:endParaRPr>
          </a:p>
        </p:txBody>
      </p:sp>
    </p:spTree>
    <p:extLst>
      <p:ext uri="{BB962C8B-B14F-4D97-AF65-F5344CB8AC3E}">
        <p14:creationId xmlns:p14="http://schemas.microsoft.com/office/powerpoint/2010/main" val="4510694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C5A3BE23-776D-40F1-A9F8-6904584AB9F6}" type="datetime1">
              <a:rPr lang="zh-CN" altLang="en-US"/>
              <a:pPr/>
              <a:t>2023/11/13</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CE3262FC-ECDA-44A8-8E94-3C63C57C37AE}" type="slidenum">
              <a:rPr lang="zh-CN" altLang="en-US"/>
              <a:pPr/>
              <a:t>67</a:t>
            </a:fld>
            <a:r>
              <a:rPr lang="en-US" altLang="zh-CN"/>
              <a:t>/23</a:t>
            </a:r>
          </a:p>
        </p:txBody>
      </p:sp>
      <p:sp>
        <p:nvSpPr>
          <p:cNvPr id="6388738" name="Rectangle 2" descr="白色大理石"/>
          <p:cNvSpPr>
            <a:spLocks noGrp="1" noChangeArrowheads="1"/>
          </p:cNvSpPr>
          <p:nvPr>
            <p:ph type="title" idx="4294967295"/>
          </p:nvPr>
        </p:nvSpPr>
        <p:spPr>
          <a:xfrm>
            <a:off x="381000" y="228600"/>
            <a:ext cx="8534400" cy="609600"/>
          </a:xfrm>
        </p:spPr>
        <p:txBody>
          <a:bodyPr/>
          <a:lstStyle/>
          <a:p>
            <a:pPr>
              <a:lnSpc>
                <a:spcPct val="80000"/>
              </a:lnSpc>
            </a:pPr>
            <a:r>
              <a:rPr lang="zh-CN" altLang="en-US" sz="4000" b="0" dirty="0" smtClean="0">
                <a:solidFill>
                  <a:schemeClr val="accent2"/>
                </a:solidFill>
                <a:latin typeface="黑体" pitchFamily="49" charset="-122"/>
                <a:ea typeface="黑体" pitchFamily="49" charset="-122"/>
              </a:rPr>
              <a:t>函数调用的形式</a:t>
            </a:r>
            <a:endParaRPr lang="en-US" altLang="zh-CN" sz="4000" b="0" dirty="0" smtClean="0">
              <a:solidFill>
                <a:srgbClr val="FF0000"/>
              </a:solidFill>
              <a:latin typeface="黑体" pitchFamily="49" charset="-122"/>
              <a:ea typeface="黑体" pitchFamily="49" charset="-122"/>
            </a:endParaRPr>
          </a:p>
        </p:txBody>
      </p:sp>
      <p:sp>
        <p:nvSpPr>
          <p:cNvPr id="6388739" name="Rectangle 3"/>
          <p:cNvSpPr>
            <a:spLocks noGrp="1" noChangeArrowheads="1"/>
          </p:cNvSpPr>
          <p:nvPr>
            <p:ph type="body" idx="4294967295"/>
          </p:nvPr>
        </p:nvSpPr>
        <p:spPr>
          <a:xfrm>
            <a:off x="228600" y="1143000"/>
            <a:ext cx="86868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spcBef>
                <a:spcPts val="0"/>
              </a:spcBef>
            </a:pPr>
            <a:r>
              <a:rPr lang="zh-CN" altLang="en-US" sz="2800" dirty="0" smtClean="0">
                <a:latin typeface="Times New Roman" panose="02020603050405020304" pitchFamily="18" charset="0"/>
                <a:cs typeface="Times New Roman" panose="02020603050405020304" pitchFamily="18" charset="0"/>
              </a:rPr>
              <a:t>函数调用形式有</a:t>
            </a:r>
            <a:r>
              <a:rPr lang="en-US" altLang="zh-CN" sz="2800" dirty="0" smtClean="0">
                <a:latin typeface="Times New Roman" panose="02020603050405020304" pitchFamily="18" charset="0"/>
                <a:cs typeface="Times New Roman" panose="02020603050405020304" pitchFamily="18" charset="0"/>
              </a:rPr>
              <a:t>3</a:t>
            </a:r>
            <a:r>
              <a:rPr lang="zh-CN" altLang="en-US" sz="2800" dirty="0" smtClean="0">
                <a:latin typeface="Times New Roman" panose="02020603050405020304" pitchFamily="18" charset="0"/>
                <a:cs typeface="Times New Roman" panose="02020603050405020304" pitchFamily="18" charset="0"/>
              </a:rPr>
              <a:t>种：</a:t>
            </a:r>
            <a:endParaRPr lang="zh-CN" altLang="en-US" sz="2800" dirty="0">
              <a:latin typeface="Times New Roman" panose="02020603050405020304" pitchFamily="18" charset="0"/>
              <a:cs typeface="Times New Roman" panose="02020603050405020304" pitchFamily="18" charset="0"/>
            </a:endParaRPr>
          </a:p>
          <a:p>
            <a:pPr lvl="1">
              <a:lnSpc>
                <a:spcPct val="150000"/>
              </a:lnSpc>
              <a:spcBef>
                <a:spcPts val="0"/>
              </a:spcBef>
            </a:pPr>
            <a:r>
              <a:rPr lang="zh-CN" altLang="en-US" sz="2600" dirty="0" smtClean="0">
                <a:latin typeface="Times New Roman" panose="02020603050405020304" pitchFamily="18" charset="0"/>
                <a:cs typeface="Times New Roman" panose="02020603050405020304" pitchFamily="18" charset="0"/>
              </a:rPr>
              <a:t>函数调用专门作为一个语句：</a:t>
            </a:r>
            <a:endParaRPr lang="en-US" altLang="zh-CN" sz="2600" dirty="0" smtClean="0">
              <a:latin typeface="Times New Roman" panose="02020603050405020304" pitchFamily="18" charset="0"/>
              <a:cs typeface="Times New Roman" panose="02020603050405020304" pitchFamily="18" charset="0"/>
            </a:endParaRPr>
          </a:p>
          <a:p>
            <a:pPr lvl="2">
              <a:lnSpc>
                <a:spcPct val="150000"/>
              </a:lnSpc>
              <a:spcBef>
                <a:spcPts val="0"/>
              </a:spcBef>
            </a:pPr>
            <a:r>
              <a:rPr lang="en-US" altLang="zh-CN" b="1" dirty="0" err="1" smtClean="0">
                <a:solidFill>
                  <a:srgbClr val="FF0000"/>
                </a:solidFill>
                <a:latin typeface="Times New Roman" panose="02020603050405020304" pitchFamily="18" charset="0"/>
                <a:cs typeface="Times New Roman" panose="02020603050405020304" pitchFamily="18" charset="0"/>
              </a:rPr>
              <a:t>print_star</a:t>
            </a:r>
            <a:r>
              <a:rPr lang="en-US" altLang="zh-CN" b="1"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lnSpc>
                <a:spcPct val="150000"/>
              </a:lnSpc>
              <a:spcBef>
                <a:spcPts val="0"/>
              </a:spcBef>
            </a:pPr>
            <a:r>
              <a:rPr lang="en-US" altLang="zh-CN" dirty="0" err="1" smtClean="0">
                <a:latin typeface="Times New Roman" panose="02020603050405020304" pitchFamily="18" charset="0"/>
                <a:cs typeface="Times New Roman" panose="02020603050405020304" pitchFamily="18" charset="0"/>
              </a:rPr>
              <a:t>hanoi</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,'A','B','C</a:t>
            </a:r>
            <a:r>
              <a:rPr lang="en-US" altLang="zh-CN" dirty="0" smtClean="0">
                <a:latin typeface="Times New Roman" panose="02020603050405020304" pitchFamily="18" charset="0"/>
                <a:cs typeface="Times New Roman" panose="02020603050405020304" pitchFamily="18" charset="0"/>
              </a:rPr>
              <a:t>');</a:t>
            </a:r>
          </a:p>
          <a:p>
            <a:pPr lvl="2">
              <a:lnSpc>
                <a:spcPct val="150000"/>
              </a:lnSpc>
              <a:spcBef>
                <a:spcPts val="0"/>
              </a:spcBef>
            </a:pPr>
            <a:r>
              <a:rPr lang="en-US" altLang="zh-CN" dirty="0" err="1">
                <a:latin typeface="Times New Roman" pitchFamily="18" charset="0"/>
                <a:ea typeface="楷体_GB2312" pitchFamily="49" charset="-122"/>
                <a:sym typeface="Monotype Sorts" pitchFamily="2" charset="2"/>
              </a:rPr>
              <a:t>stepNumber</a:t>
            </a:r>
            <a:r>
              <a:rPr lang="zh-CN" altLang="zh-CN" dirty="0" smtClean="0">
                <a:latin typeface="Times New Roman" pitchFamily="18" charset="0"/>
                <a:ea typeface="楷体_GB2312" pitchFamily="49" charset="-122"/>
                <a:sym typeface="Monotype Sorts" pitchFamily="2" charset="2"/>
              </a:rPr>
              <a:t>()</a:t>
            </a:r>
            <a:r>
              <a:rPr lang="en-US" altLang="zh-CN" dirty="0" smtClean="0">
                <a:latin typeface="Times New Roman" pitchFamily="18" charset="0"/>
                <a:ea typeface="楷体_GB2312" pitchFamily="49" charset="-122"/>
                <a:sym typeface="Monotype Sorts" pitchFamily="2" charset="2"/>
              </a:rPr>
              <a:t>;</a:t>
            </a:r>
            <a:endParaRPr lang="en-US" altLang="zh-CN" dirty="0">
              <a:latin typeface="Times New Roman" panose="02020603050405020304" pitchFamily="18" charset="0"/>
              <a:cs typeface="Times New Roman" panose="02020603050405020304" pitchFamily="18" charset="0"/>
            </a:endParaRPr>
          </a:p>
          <a:p>
            <a:pPr lvl="1">
              <a:lnSpc>
                <a:spcPct val="150000"/>
              </a:lnSpc>
              <a:spcBef>
                <a:spcPts val="0"/>
              </a:spcBef>
            </a:pPr>
            <a:r>
              <a:rPr lang="zh-CN" altLang="en-US" sz="2600" dirty="0" smtClean="0">
                <a:latin typeface="Times New Roman" panose="02020603050405020304" pitchFamily="18" charset="0"/>
                <a:cs typeface="Times New Roman" panose="02020603050405020304" pitchFamily="18" charset="0"/>
              </a:rPr>
              <a:t>函数调用作为一个函数参数：</a:t>
            </a:r>
            <a:r>
              <a:rPr lang="en-US" altLang="zh-CN" sz="2600" dirty="0" err="1" smtClean="0">
                <a:latin typeface="Times New Roman" panose="02020603050405020304" pitchFamily="18" charset="0"/>
                <a:cs typeface="Times New Roman" panose="02020603050405020304" pitchFamily="18" charset="0"/>
              </a:rPr>
              <a:t>printf</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n%d</a:t>
            </a:r>
            <a:r>
              <a:rPr lang="en-US" altLang="zh-CN" sz="2600" dirty="0">
                <a:latin typeface="Times New Roman" panose="02020603050405020304" pitchFamily="18" charset="0"/>
                <a:cs typeface="Times New Roman" panose="02020603050405020304" pitchFamily="18" charset="0"/>
              </a:rPr>
              <a:t>",</a:t>
            </a:r>
            <a:r>
              <a:rPr lang="en-US" altLang="zh-CN" sz="2600" b="1" dirty="0">
                <a:solidFill>
                  <a:srgbClr val="C00000"/>
                </a:solidFill>
                <a:latin typeface="Times New Roman" panose="02020603050405020304" pitchFamily="18" charset="0"/>
                <a:cs typeface="Times New Roman" panose="02020603050405020304" pitchFamily="18" charset="0"/>
              </a:rPr>
              <a:t>add(5,8</a:t>
            </a:r>
            <a:r>
              <a:rPr lang="en-US" altLang="zh-CN" sz="2600" b="1" dirty="0" smtClean="0">
                <a:solidFill>
                  <a:srgbClr val="C00000"/>
                </a:solidFill>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p>
          <a:p>
            <a:pPr lvl="1">
              <a:lnSpc>
                <a:spcPct val="150000"/>
              </a:lnSpc>
              <a:spcBef>
                <a:spcPts val="0"/>
              </a:spcBef>
            </a:pPr>
            <a:r>
              <a:rPr lang="zh-CN" altLang="en-US" sz="2600" dirty="0" smtClean="0">
                <a:latin typeface="Times New Roman" panose="02020603050405020304" pitchFamily="18" charset="0"/>
                <a:cs typeface="Times New Roman" panose="02020603050405020304" pitchFamily="18" charset="0"/>
              </a:rPr>
              <a:t>函数出现在表达式中：</a:t>
            </a:r>
            <a:r>
              <a:rPr lang="en-US" altLang="zh-CN" sz="2600" dirty="0" smtClean="0">
                <a:latin typeface="Times New Roman" panose="02020603050405020304" pitchFamily="18" charset="0"/>
                <a:cs typeface="Times New Roman" panose="02020603050405020304" pitchFamily="18" charset="0"/>
              </a:rPr>
              <a:t>m=</a:t>
            </a:r>
            <a:r>
              <a:rPr lang="en-US" altLang="zh-CN" sz="2600" b="1" dirty="0" smtClean="0">
                <a:solidFill>
                  <a:srgbClr val="0000FF"/>
                </a:solidFill>
                <a:latin typeface="Times New Roman" panose="02020603050405020304" pitchFamily="18" charset="0"/>
                <a:cs typeface="Times New Roman" panose="02020603050405020304" pitchFamily="18" charset="0"/>
              </a:rPr>
              <a:t>max(</a:t>
            </a:r>
            <a:r>
              <a:rPr lang="en-US" altLang="zh-CN" sz="2600" b="1" dirty="0" err="1" smtClean="0">
                <a:solidFill>
                  <a:srgbClr val="0000FF"/>
                </a:solidFill>
                <a:latin typeface="Times New Roman" panose="02020603050405020304" pitchFamily="18" charset="0"/>
                <a:cs typeface="Times New Roman" panose="02020603050405020304" pitchFamily="18" charset="0"/>
              </a:rPr>
              <a:t>a,b</a:t>
            </a:r>
            <a:r>
              <a:rPr lang="en-US" altLang="zh-CN" sz="2600" b="1" dirty="0" smtClean="0">
                <a:solidFill>
                  <a:srgbClr val="0000FF"/>
                </a:solidFill>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7122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dt" sz="half" idx="10"/>
          </p:nvPr>
        </p:nvSpPr>
        <p:spPr>
          <a:ln/>
        </p:spPr>
        <p:txBody>
          <a:bodyPr/>
          <a:lstStyle/>
          <a:p>
            <a:fld id="{F8D10510-75E3-4343-A3DA-9F23EBCC67A0}" type="datetime1">
              <a:rPr lang="zh-CN" altLang="en-US"/>
              <a:pPr/>
              <a:t>2023/11/13</a:t>
            </a:fld>
            <a:endParaRPr lang="en-US" altLang="zh-CN"/>
          </a:p>
        </p:txBody>
      </p:sp>
      <p:sp>
        <p:nvSpPr>
          <p:cNvPr id="8"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9" name="Rectangle 10"/>
          <p:cNvSpPr>
            <a:spLocks noGrp="1" noChangeArrowheads="1"/>
          </p:cNvSpPr>
          <p:nvPr>
            <p:ph type="sldNum" sz="quarter" idx="12"/>
          </p:nvPr>
        </p:nvSpPr>
        <p:spPr>
          <a:ln/>
        </p:spPr>
        <p:txBody>
          <a:bodyPr/>
          <a:lstStyle/>
          <a:p>
            <a:fld id="{FD5EAAAB-51B0-43C6-96DA-B37A29BF8851}" type="slidenum">
              <a:rPr lang="zh-CN" altLang="en-US"/>
              <a:pPr/>
              <a:t>68</a:t>
            </a:fld>
            <a:r>
              <a:rPr lang="en-US" altLang="zh-CN"/>
              <a:t>/52</a:t>
            </a:r>
          </a:p>
        </p:txBody>
      </p:sp>
      <p:sp>
        <p:nvSpPr>
          <p:cNvPr id="6429698" name="Rectangle 2"/>
          <p:cNvSpPr>
            <a:spLocks noRot="1" noChangeArrowheads="1"/>
          </p:cNvSpPr>
          <p:nvPr/>
        </p:nvSpPr>
        <p:spPr bwMode="auto">
          <a:xfrm>
            <a:off x="301625" y="228600"/>
            <a:ext cx="8540750" cy="5334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sz="4000">
                <a:solidFill>
                  <a:srgbClr val="0070C0"/>
                </a:solidFill>
                <a:latin typeface="黑体" pitchFamily="49" charset="-122"/>
                <a:ea typeface="黑体" pitchFamily="49" charset="-122"/>
              </a:rPr>
              <a:t>函数调用方式的举例</a:t>
            </a:r>
            <a:endParaRPr lang="zh-CN" altLang="en-US" sz="4000">
              <a:solidFill>
                <a:srgbClr val="0070C0"/>
              </a:solidFill>
              <a:latin typeface="黑体" pitchFamily="49" charset="-122"/>
              <a:ea typeface="黑体" pitchFamily="49" charset="-122"/>
              <a:sym typeface="Monotype Sorts" pitchFamily="2" charset="2"/>
            </a:endParaRPr>
          </a:p>
        </p:txBody>
      </p:sp>
      <p:sp>
        <p:nvSpPr>
          <p:cNvPr id="6429699" name="Rectangle 3"/>
          <p:cNvSpPr>
            <a:spLocks noChangeArrowheads="1"/>
          </p:cNvSpPr>
          <p:nvPr/>
        </p:nvSpPr>
        <p:spPr bwMode="auto">
          <a:xfrm>
            <a:off x="381000" y="1219200"/>
            <a:ext cx="8305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lnSpc>
                <a:spcPct val="85000"/>
              </a:lnSpc>
              <a:spcBef>
                <a:spcPct val="0"/>
              </a:spcBef>
              <a:buClr>
                <a:srgbClr val="FF3300"/>
              </a:buClr>
              <a:buFont typeface="Wingdings" pitchFamily="2" charset="2"/>
              <a:buNone/>
            </a:pPr>
            <a:r>
              <a:rPr lang="en-US" altLang="zh-CN" dirty="0" smtClean="0">
                <a:solidFill>
                  <a:schemeClr val="accent2"/>
                </a:solidFill>
                <a:latin typeface="Times New Roman" pitchFamily="18" charset="0"/>
                <a:ea typeface="楷体_GB2312" pitchFamily="49" charset="-122"/>
              </a:rPr>
              <a:t>#</a:t>
            </a:r>
            <a:r>
              <a:rPr lang="en-US" altLang="zh-CN" dirty="0">
                <a:solidFill>
                  <a:schemeClr val="accent2"/>
                </a:solidFill>
                <a:latin typeface="Times New Roman" pitchFamily="18" charset="0"/>
                <a:ea typeface="楷体_GB2312" pitchFamily="49" charset="-122"/>
              </a:rPr>
              <a:t>include &lt;</a:t>
            </a:r>
            <a:r>
              <a:rPr lang="en-US" altLang="zh-CN" dirty="0" err="1">
                <a:solidFill>
                  <a:schemeClr val="accent2"/>
                </a:solidFill>
                <a:latin typeface="Times New Roman" pitchFamily="18" charset="0"/>
                <a:ea typeface="楷体_GB2312" pitchFamily="49" charset="-122"/>
              </a:rPr>
              <a:t>stdio.h</a:t>
            </a:r>
            <a:r>
              <a:rPr lang="en-US" altLang="zh-CN" dirty="0">
                <a:solidFill>
                  <a:schemeClr val="accent2"/>
                </a:solidFill>
                <a:latin typeface="Times New Roman" pitchFamily="18" charset="0"/>
                <a:ea typeface="楷体_GB2312" pitchFamily="49" charset="-122"/>
              </a:rPr>
              <a:t>&gt;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void </a:t>
            </a:r>
            <a:r>
              <a:rPr lang="en-US" altLang="zh-CN" dirty="0" err="1">
                <a:solidFill>
                  <a:schemeClr val="accent2"/>
                </a:solidFill>
                <a:latin typeface="Times New Roman" pitchFamily="18" charset="0"/>
                <a:ea typeface="楷体_GB2312" pitchFamily="49" charset="-122"/>
              </a:rPr>
              <a:t>displayInitialGreeting</a:t>
            </a:r>
            <a:r>
              <a:rPr lang="en-US" altLang="zh-CN" dirty="0">
                <a:solidFill>
                  <a:schemeClr val="accent2"/>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a:t>
            </a:r>
            <a:r>
              <a:rPr lang="en-US" altLang="zh-CN" dirty="0" err="1">
                <a:solidFill>
                  <a:schemeClr val="accent2"/>
                </a:solidFill>
                <a:latin typeface="Times New Roman" pitchFamily="18" charset="0"/>
                <a:ea typeface="楷体_GB2312" pitchFamily="49" charset="-122"/>
              </a:rPr>
              <a:t>printf</a:t>
            </a:r>
            <a:r>
              <a:rPr lang="en-US" altLang="zh-CN" dirty="0">
                <a:solidFill>
                  <a:schemeClr val="accent2"/>
                </a:solidFill>
                <a:latin typeface="Times New Roman" pitchFamily="18" charset="0"/>
                <a:ea typeface="楷体_GB2312" pitchFamily="49" charset="-122"/>
              </a:rPr>
              <a:t>("Welcome to the C++ World!\</a:t>
            </a:r>
            <a:r>
              <a:rPr lang="en-US" altLang="zh-CN" dirty="0" err="1">
                <a:solidFill>
                  <a:schemeClr val="accent2"/>
                </a:solidFill>
                <a:latin typeface="Times New Roman" pitchFamily="18" charset="0"/>
                <a:ea typeface="楷体_GB2312" pitchFamily="49" charset="-122"/>
              </a:rPr>
              <a:t>nPlease</a:t>
            </a:r>
            <a:r>
              <a:rPr lang="en-US" altLang="zh-CN" dirty="0">
                <a:solidFill>
                  <a:schemeClr val="accent2"/>
                </a:solidFill>
                <a:latin typeface="Times New Roman" pitchFamily="18" charset="0"/>
                <a:ea typeface="楷体_GB2312" pitchFamily="49" charset="-122"/>
              </a:rPr>
              <a:t> input 3 integers: ");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float sum(float x, float y, float z) {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return </a:t>
            </a:r>
            <a:r>
              <a:rPr lang="en-US" altLang="zh-CN" dirty="0" err="1">
                <a:solidFill>
                  <a:schemeClr val="accent2"/>
                </a:solidFill>
                <a:latin typeface="Times New Roman" pitchFamily="18" charset="0"/>
                <a:ea typeface="楷体_GB2312" pitchFamily="49" charset="-122"/>
              </a:rPr>
              <a:t>x+y+z</a:t>
            </a:r>
            <a:r>
              <a:rPr lang="en-US" altLang="zh-CN" dirty="0">
                <a:solidFill>
                  <a:schemeClr val="accent2"/>
                </a:solidFill>
                <a:latin typeface="Times New Roman" pitchFamily="18" charset="0"/>
                <a:ea typeface="楷体_GB2312" pitchFamily="49" charset="-122"/>
              </a:rPr>
              <a:t>;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float max(float x, float y) {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return x&gt;</a:t>
            </a:r>
            <a:r>
              <a:rPr lang="en-US" altLang="zh-CN" dirty="0" err="1">
                <a:solidFill>
                  <a:schemeClr val="accent2"/>
                </a:solidFill>
                <a:latin typeface="Times New Roman" pitchFamily="18" charset="0"/>
                <a:ea typeface="楷体_GB2312" pitchFamily="49" charset="-122"/>
              </a:rPr>
              <a:t>y?x:y</a:t>
            </a:r>
            <a:r>
              <a:rPr lang="en-US" altLang="zh-CN" dirty="0">
                <a:solidFill>
                  <a:schemeClr val="accent2"/>
                </a:solidFill>
                <a:latin typeface="Times New Roman" pitchFamily="18" charset="0"/>
                <a:ea typeface="楷体_GB2312" pitchFamily="49" charset="-122"/>
              </a:rPr>
              <a:t>;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dirty="0" err="1">
                <a:solidFill>
                  <a:schemeClr val="accent2"/>
                </a:solidFill>
                <a:latin typeface="Times New Roman" pitchFamily="18" charset="0"/>
                <a:ea typeface="楷体_GB2312" pitchFamily="49" charset="-122"/>
              </a:rPr>
              <a:t>int</a:t>
            </a:r>
            <a:r>
              <a:rPr lang="en-US" altLang="zh-CN" dirty="0" smtClean="0">
                <a:solidFill>
                  <a:schemeClr val="accent2"/>
                </a:solidFill>
                <a:latin typeface="Times New Roman" pitchFamily="18" charset="0"/>
                <a:ea typeface="楷体_GB2312" pitchFamily="49" charset="-122"/>
              </a:rPr>
              <a:t> main(){</a:t>
            </a:r>
            <a:endParaRPr lang="en-US" altLang="zh-CN" dirty="0">
              <a:solidFill>
                <a:schemeClr val="accent2"/>
              </a:solidFill>
              <a:latin typeface="Times New Roman" pitchFamily="18" charset="0"/>
              <a:ea typeface="楷体_GB2312" pitchFamily="49" charset="-122"/>
            </a:endParaRP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float a, b, c, d;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a:t>
            </a:r>
            <a:r>
              <a:rPr lang="en-US" altLang="zh-CN" b="1" dirty="0" err="1">
                <a:solidFill>
                  <a:srgbClr val="FF0000"/>
                </a:solidFill>
                <a:latin typeface="Times New Roman" pitchFamily="18" charset="0"/>
                <a:ea typeface="楷体_GB2312" pitchFamily="49" charset="-122"/>
              </a:rPr>
              <a:t>displayInitialGreeting</a:t>
            </a:r>
            <a:r>
              <a:rPr lang="en-US" altLang="zh-CN" b="1" dirty="0">
                <a:solidFill>
                  <a:srgbClr val="FF0000"/>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a:t>
            </a:r>
            <a:r>
              <a:rPr lang="en-US" altLang="zh-CN" dirty="0" err="1">
                <a:solidFill>
                  <a:schemeClr val="accent2"/>
                </a:solidFill>
                <a:latin typeface="Times New Roman" pitchFamily="18" charset="0"/>
                <a:ea typeface="楷体_GB2312" pitchFamily="49" charset="-122"/>
              </a:rPr>
              <a:t>scanf</a:t>
            </a:r>
            <a:r>
              <a:rPr lang="en-US" altLang="zh-CN" dirty="0">
                <a:solidFill>
                  <a:schemeClr val="accent2"/>
                </a:solidFill>
                <a:latin typeface="Times New Roman" pitchFamily="18" charset="0"/>
                <a:ea typeface="楷体_GB2312" pitchFamily="49" charset="-122"/>
              </a:rPr>
              <a:t>("%</a:t>
            </a:r>
            <a:r>
              <a:rPr lang="en-US" altLang="zh-CN" dirty="0" err="1">
                <a:solidFill>
                  <a:schemeClr val="accent2"/>
                </a:solidFill>
                <a:latin typeface="Times New Roman" pitchFamily="18" charset="0"/>
                <a:ea typeface="楷体_GB2312" pitchFamily="49" charset="-122"/>
              </a:rPr>
              <a:t>f%f%f</a:t>
            </a:r>
            <a:r>
              <a:rPr lang="en-US" altLang="zh-CN" dirty="0">
                <a:solidFill>
                  <a:schemeClr val="accent2"/>
                </a:solidFill>
                <a:latin typeface="Times New Roman" pitchFamily="18" charset="0"/>
                <a:ea typeface="楷体_GB2312" pitchFamily="49" charset="-122"/>
              </a:rPr>
              <a:t>",&amp;</a:t>
            </a:r>
            <a:r>
              <a:rPr lang="en-US" altLang="zh-CN" dirty="0" err="1">
                <a:solidFill>
                  <a:schemeClr val="accent2"/>
                </a:solidFill>
                <a:latin typeface="Times New Roman" pitchFamily="18" charset="0"/>
                <a:ea typeface="楷体_GB2312" pitchFamily="49" charset="-122"/>
              </a:rPr>
              <a:t>a,&amp;b,&amp;c</a:t>
            </a:r>
            <a:r>
              <a:rPr lang="en-US" altLang="zh-CN" dirty="0">
                <a:solidFill>
                  <a:schemeClr val="accent2"/>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d=</a:t>
            </a:r>
            <a:r>
              <a:rPr lang="en-US" altLang="zh-CN" b="1" dirty="0">
                <a:solidFill>
                  <a:srgbClr val="FF0000"/>
                </a:solidFill>
                <a:latin typeface="Times New Roman" pitchFamily="18" charset="0"/>
                <a:ea typeface="楷体_GB2312" pitchFamily="49" charset="-122"/>
              </a:rPr>
              <a:t>sum(a, b, c)</a:t>
            </a:r>
            <a:r>
              <a:rPr lang="en-US" altLang="zh-CN" dirty="0">
                <a:solidFill>
                  <a:schemeClr val="accent2"/>
                </a:solidFill>
                <a:latin typeface="Times New Roman" pitchFamily="18" charset="0"/>
                <a:ea typeface="楷体_GB2312" pitchFamily="49" charset="-122"/>
              </a:rPr>
              <a:t>/3.0f;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a:t>
            </a:r>
            <a:r>
              <a:rPr lang="en-US" altLang="zh-CN" dirty="0" err="1">
                <a:solidFill>
                  <a:schemeClr val="accent2"/>
                </a:solidFill>
                <a:latin typeface="Times New Roman" pitchFamily="18" charset="0"/>
                <a:ea typeface="楷体_GB2312" pitchFamily="49" charset="-122"/>
              </a:rPr>
              <a:t>printf</a:t>
            </a:r>
            <a:r>
              <a:rPr lang="en-US" altLang="zh-CN" dirty="0">
                <a:solidFill>
                  <a:schemeClr val="accent2"/>
                </a:solidFill>
                <a:latin typeface="Times New Roman" pitchFamily="18" charset="0"/>
                <a:ea typeface="楷体_GB2312" pitchFamily="49" charset="-122"/>
              </a:rPr>
              <a:t>("the average of %f, %f and %f is %f\</a:t>
            </a:r>
            <a:r>
              <a:rPr lang="en-US" altLang="zh-CN" dirty="0" err="1">
                <a:solidFill>
                  <a:schemeClr val="accent2"/>
                </a:solidFill>
                <a:latin typeface="Times New Roman" pitchFamily="18" charset="0"/>
                <a:ea typeface="楷体_GB2312" pitchFamily="49" charset="-122"/>
              </a:rPr>
              <a:t>n",a</a:t>
            </a:r>
            <a:r>
              <a:rPr lang="en-US" altLang="zh-CN" dirty="0">
                <a:solidFill>
                  <a:schemeClr val="accent2"/>
                </a:solidFill>
                <a:latin typeface="Times New Roman" pitchFamily="18" charset="0"/>
                <a:ea typeface="楷体_GB2312" pitchFamily="49" charset="-122"/>
              </a:rPr>
              <a:t>, b, c, d);</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d=max(a, </a:t>
            </a:r>
            <a:r>
              <a:rPr lang="en-US" altLang="zh-CN" b="1" dirty="0">
                <a:solidFill>
                  <a:srgbClr val="FF0000"/>
                </a:solidFill>
                <a:latin typeface="Times New Roman" pitchFamily="18" charset="0"/>
                <a:ea typeface="楷体_GB2312" pitchFamily="49" charset="-122"/>
              </a:rPr>
              <a:t>max(</a:t>
            </a:r>
            <a:r>
              <a:rPr lang="en-US" altLang="zh-CN" b="1" dirty="0" err="1">
                <a:solidFill>
                  <a:srgbClr val="FF0000"/>
                </a:solidFill>
                <a:latin typeface="Times New Roman" pitchFamily="18" charset="0"/>
                <a:ea typeface="楷体_GB2312" pitchFamily="49" charset="-122"/>
              </a:rPr>
              <a:t>b,c</a:t>
            </a:r>
            <a:r>
              <a:rPr lang="en-US" altLang="zh-CN" b="1" dirty="0">
                <a:solidFill>
                  <a:srgbClr val="FF0000"/>
                </a:solidFill>
                <a:latin typeface="Times New Roman" pitchFamily="18" charset="0"/>
                <a:ea typeface="楷体_GB2312" pitchFamily="49" charset="-122"/>
              </a:rPr>
              <a:t>)</a:t>
            </a:r>
            <a:r>
              <a:rPr lang="en-US" altLang="zh-CN" dirty="0">
                <a:solidFill>
                  <a:schemeClr val="accent2"/>
                </a:solidFill>
                <a:latin typeface="Times New Roman" pitchFamily="18" charset="0"/>
                <a:ea typeface="楷体_GB2312" pitchFamily="49" charset="-122"/>
              </a:rPr>
              <a:t>); </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a:t>
            </a:r>
            <a:r>
              <a:rPr lang="en-US" altLang="zh-CN" dirty="0" err="1">
                <a:solidFill>
                  <a:schemeClr val="accent2"/>
                </a:solidFill>
                <a:latin typeface="Times New Roman" pitchFamily="18" charset="0"/>
                <a:ea typeface="楷体_GB2312" pitchFamily="49" charset="-122"/>
              </a:rPr>
              <a:t>printf</a:t>
            </a:r>
            <a:r>
              <a:rPr lang="en-US" altLang="zh-CN" dirty="0">
                <a:solidFill>
                  <a:schemeClr val="accent2"/>
                </a:solidFill>
                <a:latin typeface="Times New Roman" pitchFamily="18" charset="0"/>
                <a:ea typeface="楷体_GB2312" pitchFamily="49" charset="-122"/>
              </a:rPr>
              <a:t>("the biggest of %f, %f and %f is %f\</a:t>
            </a:r>
            <a:r>
              <a:rPr lang="en-US" altLang="zh-CN" dirty="0" err="1">
                <a:solidFill>
                  <a:schemeClr val="accent2"/>
                </a:solidFill>
                <a:latin typeface="Times New Roman" pitchFamily="18" charset="0"/>
                <a:ea typeface="楷体_GB2312" pitchFamily="49" charset="-122"/>
              </a:rPr>
              <a:t>n",a</a:t>
            </a:r>
            <a:r>
              <a:rPr lang="en-US" altLang="zh-CN" dirty="0">
                <a:solidFill>
                  <a:schemeClr val="accent2"/>
                </a:solidFill>
                <a:latin typeface="Times New Roman" pitchFamily="18" charset="0"/>
                <a:ea typeface="楷体_GB2312" pitchFamily="49" charset="-122"/>
              </a:rPr>
              <a:t>, b, c, d</a:t>
            </a:r>
            <a:r>
              <a:rPr lang="en-US" altLang="zh-CN" dirty="0" smtClean="0">
                <a:solidFill>
                  <a:schemeClr val="accent2"/>
                </a:solidFill>
                <a:latin typeface="Times New Roman" pitchFamily="18" charset="0"/>
                <a:ea typeface="楷体_GB2312" pitchFamily="49" charset="-122"/>
              </a:rPr>
              <a:t>);</a:t>
            </a: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a:t>
            </a:r>
            <a:r>
              <a:rPr lang="en-US" altLang="zh-CN" dirty="0" smtClean="0">
                <a:solidFill>
                  <a:schemeClr val="accent2"/>
                </a:solidFill>
                <a:latin typeface="Times New Roman" pitchFamily="18" charset="0"/>
                <a:ea typeface="楷体_GB2312" pitchFamily="49" charset="-122"/>
              </a:rPr>
              <a:t>return 0;</a:t>
            </a:r>
            <a:endParaRPr lang="en-US" altLang="zh-CN" dirty="0">
              <a:solidFill>
                <a:schemeClr val="accent2"/>
              </a:solidFill>
              <a:latin typeface="Times New Roman" pitchFamily="18" charset="0"/>
              <a:ea typeface="楷体_GB2312" pitchFamily="49" charset="-122"/>
            </a:endParaRPr>
          </a:p>
          <a:p>
            <a:pPr marL="342900" indent="-342900" eaLnBrk="0" hangingPunct="0">
              <a:lnSpc>
                <a:spcPct val="85000"/>
              </a:lnSpc>
              <a:spcBef>
                <a:spcPct val="0"/>
              </a:spcBef>
              <a:buClr>
                <a:srgbClr val="FF3300"/>
              </a:buClr>
              <a:buFont typeface="Wingdings" pitchFamily="2" charset="2"/>
              <a:buNone/>
            </a:pPr>
            <a:r>
              <a:rPr lang="en-US" altLang="zh-CN" dirty="0">
                <a:solidFill>
                  <a:schemeClr val="accent2"/>
                </a:solidFill>
                <a:latin typeface="Times New Roman" pitchFamily="18" charset="0"/>
                <a:ea typeface="楷体_GB2312" pitchFamily="49" charset="-122"/>
              </a:rPr>
              <a:t>}	</a:t>
            </a:r>
          </a:p>
        </p:txBody>
      </p:sp>
      <p:sp>
        <p:nvSpPr>
          <p:cNvPr id="6429700" name="AutoShape 4"/>
          <p:cNvSpPr>
            <a:spLocks noChangeArrowheads="1"/>
          </p:cNvSpPr>
          <p:nvPr/>
        </p:nvSpPr>
        <p:spPr bwMode="auto">
          <a:xfrm>
            <a:off x="2362200" y="3352800"/>
            <a:ext cx="2362200" cy="609600"/>
          </a:xfrm>
          <a:prstGeom prst="cloudCallout">
            <a:avLst>
              <a:gd name="adj1" fmla="val -55778"/>
              <a:gd name="adj2" fmla="val 120315"/>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400" b="1">
                <a:solidFill>
                  <a:srgbClr val="C00000"/>
                </a:solidFill>
                <a:latin typeface="楷体" panose="02010609060101010101" pitchFamily="49" charset="-122"/>
                <a:ea typeface="楷体" panose="02010609060101010101" pitchFamily="49" charset="-122"/>
              </a:rPr>
              <a:t>函数语句</a:t>
            </a:r>
          </a:p>
        </p:txBody>
      </p:sp>
      <p:sp>
        <p:nvSpPr>
          <p:cNvPr id="6429701" name="AutoShape 5"/>
          <p:cNvSpPr>
            <a:spLocks noChangeArrowheads="1"/>
          </p:cNvSpPr>
          <p:nvPr/>
        </p:nvSpPr>
        <p:spPr bwMode="auto">
          <a:xfrm>
            <a:off x="3276600" y="4114800"/>
            <a:ext cx="2895600" cy="609600"/>
          </a:xfrm>
          <a:prstGeom prst="cloudCallout">
            <a:avLst>
              <a:gd name="adj1" fmla="val -68505"/>
              <a:gd name="adj2" fmla="val 86981"/>
            </a:avLst>
          </a:prstGeom>
          <a:solidFill>
            <a:srgbClr val="339966"/>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400" b="1">
                <a:latin typeface="楷体" panose="02010609060101010101" pitchFamily="49" charset="-122"/>
                <a:ea typeface="楷体" panose="02010609060101010101" pitchFamily="49" charset="-122"/>
              </a:rPr>
              <a:t>函数表达式</a:t>
            </a:r>
          </a:p>
        </p:txBody>
      </p:sp>
      <p:sp>
        <p:nvSpPr>
          <p:cNvPr id="6429702" name="AutoShape 6"/>
          <p:cNvSpPr>
            <a:spLocks noChangeArrowheads="1"/>
          </p:cNvSpPr>
          <p:nvPr/>
        </p:nvSpPr>
        <p:spPr bwMode="auto">
          <a:xfrm>
            <a:off x="3962400" y="6096000"/>
            <a:ext cx="2590800" cy="609600"/>
          </a:xfrm>
          <a:prstGeom prst="cloudCallout">
            <a:avLst>
              <a:gd name="adj1" fmla="val -90074"/>
              <a:gd name="adj2" fmla="val -127606"/>
            </a:avLst>
          </a:prstGeom>
          <a:solidFill>
            <a:srgbClr val="FF9F9F"/>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400" b="1">
                <a:solidFill>
                  <a:srgbClr val="0000FF"/>
                </a:solidFill>
                <a:latin typeface="楷体" panose="02010609060101010101" pitchFamily="49" charset="-122"/>
                <a:ea typeface="楷体" panose="02010609060101010101" pitchFamily="49" charset="-122"/>
              </a:rPr>
              <a:t>函数参数</a:t>
            </a:r>
          </a:p>
        </p:txBody>
      </p:sp>
      <p:pic>
        <p:nvPicPr>
          <p:cNvPr id="64450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7827" b="73793"/>
          <a:stretch/>
        </p:blipFill>
        <p:spPr bwMode="auto">
          <a:xfrm>
            <a:off x="2806703" y="0"/>
            <a:ext cx="6261097" cy="1484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15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29700"/>
                                        </p:tgtEl>
                                        <p:attrNameLst>
                                          <p:attrName>style.visibility</p:attrName>
                                        </p:attrNameLst>
                                      </p:cBhvr>
                                      <p:to>
                                        <p:strVal val="visible"/>
                                      </p:to>
                                    </p:set>
                                    <p:animEffect transition="in" filter="box(in)">
                                      <p:cBhvr>
                                        <p:cTn id="7" dur="500"/>
                                        <p:tgtEl>
                                          <p:spTgt spid="64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29701"/>
                                        </p:tgtEl>
                                        <p:attrNameLst>
                                          <p:attrName>style.visibility</p:attrName>
                                        </p:attrNameLst>
                                      </p:cBhvr>
                                      <p:to>
                                        <p:strVal val="visible"/>
                                      </p:to>
                                    </p:set>
                                    <p:animEffect transition="in" filter="blinds(horizontal)">
                                      <p:cBhvr>
                                        <p:cTn id="12" dur="500"/>
                                        <p:tgtEl>
                                          <p:spTgt spid="6429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429702"/>
                                        </p:tgtEl>
                                        <p:attrNameLst>
                                          <p:attrName>style.visibility</p:attrName>
                                        </p:attrNameLst>
                                      </p:cBhvr>
                                      <p:to>
                                        <p:strVal val="visible"/>
                                      </p:to>
                                    </p:set>
                                    <p:animEffect transition="in" filter="checkerboard(across)">
                                      <p:cBhvr>
                                        <p:cTn id="17" dur="500"/>
                                        <p:tgtEl>
                                          <p:spTgt spid="642970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445058"/>
                                        </p:tgtEl>
                                        <p:attrNameLst>
                                          <p:attrName>style.visibility</p:attrName>
                                        </p:attrNameLst>
                                      </p:cBhvr>
                                      <p:to>
                                        <p:strVal val="visible"/>
                                      </p:to>
                                    </p:set>
                                    <p:anim calcmode="lin" valueType="num">
                                      <p:cBhvr additive="base">
                                        <p:cTn id="22" dur="500" fill="hold"/>
                                        <p:tgtEl>
                                          <p:spTgt spid="6445058"/>
                                        </p:tgtEl>
                                        <p:attrNameLst>
                                          <p:attrName>ppt_x</p:attrName>
                                        </p:attrNameLst>
                                      </p:cBhvr>
                                      <p:tavLst>
                                        <p:tav tm="0">
                                          <p:val>
                                            <p:strVal val="#ppt_x"/>
                                          </p:val>
                                        </p:tav>
                                        <p:tav tm="100000">
                                          <p:val>
                                            <p:strVal val="#ppt_x"/>
                                          </p:val>
                                        </p:tav>
                                      </p:tavLst>
                                    </p:anim>
                                    <p:anim calcmode="lin" valueType="num">
                                      <p:cBhvr additive="base">
                                        <p:cTn id="23" dur="500" fill="hold"/>
                                        <p:tgtEl>
                                          <p:spTgt spid="64450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9700" grpId="0" animBg="1"/>
      <p:bldP spid="6429701" grpId="0" animBg="1"/>
      <p:bldP spid="642970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dt" sz="quarter" idx="10"/>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fld id="{C261EBF0-80F2-4025-8683-6B7F700366A4}" type="datetime1">
              <a:rPr lang="zh-CN" altLang="en-US" sz="1400"/>
              <a:pPr/>
              <a:t>2023/11/13</a:t>
            </a:fld>
            <a:endParaRPr lang="en-US" altLang="zh-CN" sz="1400"/>
          </a:p>
        </p:txBody>
      </p:sp>
      <p:sp>
        <p:nvSpPr>
          <p:cNvPr id="45059" name="Rectangle 9"/>
          <p:cNvSpPr>
            <a:spLocks noGrp="1" noChangeArrowheads="1"/>
          </p:cNvSpPr>
          <p:nvPr>
            <p:ph type="ftr" sz="quarter" idx="11"/>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r>
              <a:rPr lang="zh-CN" altLang="en-US" sz="1400"/>
              <a:t>王化雨 whuayu000@163.com 13306442222</a:t>
            </a:r>
            <a:endParaRPr lang="en-US" altLang="zh-CN" sz="1400"/>
          </a:p>
        </p:txBody>
      </p:sp>
      <p:sp>
        <p:nvSpPr>
          <p:cNvPr id="45060" name="Rectangle 10"/>
          <p:cNvSpPr>
            <a:spLocks noGrp="1" noChangeArrowheads="1"/>
          </p:cNvSpPr>
          <p:nvPr>
            <p:ph type="sldNum" sz="quarter" idx="12"/>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fld id="{484C1BE8-6AFC-440E-AC88-7E14A5557FE2}" type="slidenum">
              <a:rPr lang="zh-CN" altLang="en-US" sz="1400"/>
              <a:pPr/>
              <a:t>69</a:t>
            </a:fld>
            <a:r>
              <a:rPr lang="en-US" altLang="zh-CN" sz="1400"/>
              <a:t>/43</a:t>
            </a:r>
          </a:p>
        </p:txBody>
      </p:sp>
      <p:sp>
        <p:nvSpPr>
          <p:cNvPr id="45061" name="Rectangle 2" descr="白色大理石"/>
          <p:cNvSpPr>
            <a:spLocks noGrp="1" noChangeArrowheads="1"/>
          </p:cNvSpPr>
          <p:nvPr>
            <p:ph type="title" idx="4294967295"/>
          </p:nvPr>
        </p:nvSpPr>
        <p:spPr>
          <a:xfrm>
            <a:off x="457200" y="152400"/>
            <a:ext cx="8534400" cy="609600"/>
          </a:xfrm>
        </p:spPr>
        <p:txBody>
          <a:bodyPr/>
          <a:lstStyle/>
          <a:p>
            <a:r>
              <a:rPr lang="zh-CN" altLang="en-US" dirty="0" smtClean="0">
                <a:solidFill>
                  <a:srgbClr val="C00000"/>
                </a:solidFill>
                <a:latin typeface="黑体" pitchFamily="49" charset="-122"/>
                <a:ea typeface="黑体" pitchFamily="49" charset="-122"/>
              </a:rPr>
              <a:t>教材第</a:t>
            </a:r>
            <a:r>
              <a:rPr lang="en-US" altLang="zh-CN" dirty="0" smtClean="0">
                <a:solidFill>
                  <a:srgbClr val="C00000"/>
                </a:solidFill>
                <a:latin typeface="黑体" pitchFamily="49" charset="-122"/>
                <a:ea typeface="黑体" pitchFamily="49" charset="-122"/>
              </a:rPr>
              <a:t>7</a:t>
            </a:r>
            <a:r>
              <a:rPr lang="zh-CN" altLang="en-US" dirty="0" smtClean="0">
                <a:solidFill>
                  <a:srgbClr val="C00000"/>
                </a:solidFill>
                <a:latin typeface="黑体" pitchFamily="49" charset="-122"/>
                <a:ea typeface="黑体" pitchFamily="49" charset="-122"/>
              </a:rPr>
              <a:t>章习题</a:t>
            </a:r>
            <a:endParaRPr lang="en-US" altLang="zh-CN" dirty="0" smtClean="0">
              <a:solidFill>
                <a:srgbClr val="C00000"/>
              </a:solidFill>
              <a:latin typeface="黑体" pitchFamily="49" charset="-122"/>
              <a:ea typeface="隶书" pitchFamily="49" charset="-122"/>
            </a:endParaRPr>
          </a:p>
        </p:txBody>
      </p:sp>
      <p:sp>
        <p:nvSpPr>
          <p:cNvPr id="45062" name="Rectangle 3"/>
          <p:cNvSpPr>
            <a:spLocks noGrp="1" noChangeArrowheads="1"/>
          </p:cNvSpPr>
          <p:nvPr>
            <p:ph type="body" idx="4294967295"/>
          </p:nvPr>
        </p:nvSpPr>
        <p:spPr>
          <a:xfrm>
            <a:off x="228600" y="1143000"/>
            <a:ext cx="8686800" cy="5257800"/>
          </a:xfrm>
        </p:spPr>
        <p:txBody>
          <a:bodyPr/>
          <a:lstStyle/>
          <a:p>
            <a:pPr marL="609600" indent="-609600" eaLnBrk="1" hangingPunct="1">
              <a:lnSpc>
                <a:spcPct val="150000"/>
              </a:lnSpc>
              <a:buClr>
                <a:srgbClr val="FF0066"/>
              </a:buClr>
              <a:buFont typeface="Wingdings" pitchFamily="2" charset="2"/>
              <a:buAutoNum type="arabicPeriod"/>
            </a:pPr>
            <a:r>
              <a:rPr lang="zh-CN" altLang="en-US" sz="3600" dirty="0" smtClean="0">
                <a:latin typeface="Times New Roman" panose="02020603050405020304" pitchFamily="18" charset="0"/>
                <a:cs typeface="Times New Roman" panose="02020603050405020304" pitchFamily="18" charset="0"/>
              </a:rPr>
              <a:t>习题</a:t>
            </a:r>
            <a:r>
              <a:rPr lang="en-US" altLang="zh-CN" sz="3600" dirty="0" smtClean="0">
                <a:latin typeface="Times New Roman" panose="02020603050405020304" pitchFamily="18" charset="0"/>
                <a:cs typeface="Times New Roman" panose="02020603050405020304" pitchFamily="18" charset="0"/>
              </a:rPr>
              <a:t>1</a:t>
            </a:r>
            <a:r>
              <a:rPr lang="zh-CN" altLang="en-US" sz="3600" dirty="0" smtClean="0">
                <a:latin typeface="Times New Roman" panose="02020603050405020304" pitchFamily="18" charset="0"/>
                <a:cs typeface="Times New Roman" panose="02020603050405020304" pitchFamily="18" charset="0"/>
              </a:rPr>
              <a:t>：最大公约数和最小公倍数</a:t>
            </a:r>
            <a:endParaRPr lang="en-US" altLang="zh-CN" sz="3600" dirty="0">
              <a:latin typeface="Times New Roman" panose="02020603050405020304" pitchFamily="18" charset="0"/>
              <a:cs typeface="Times New Roman" panose="02020603050405020304" pitchFamily="18" charset="0"/>
            </a:endParaRPr>
          </a:p>
          <a:p>
            <a:pPr marL="609600" indent="-609600" eaLnBrk="1" hangingPunct="1">
              <a:lnSpc>
                <a:spcPct val="150000"/>
              </a:lnSpc>
              <a:buClr>
                <a:srgbClr val="FF0066"/>
              </a:buClr>
              <a:buFont typeface="Wingdings" pitchFamily="2" charset="2"/>
              <a:buAutoNum type="arabicPeriod"/>
            </a:pPr>
            <a:r>
              <a:rPr lang="zh-CN" altLang="en-US" sz="3600" dirty="0" smtClean="0">
                <a:latin typeface="Times New Roman" panose="02020603050405020304" pitchFamily="18" charset="0"/>
                <a:cs typeface="Times New Roman" panose="02020603050405020304" pitchFamily="18" charset="0"/>
              </a:rPr>
              <a:t>习题</a:t>
            </a:r>
            <a:r>
              <a:rPr lang="en-US" altLang="zh-CN" sz="3600" dirty="0" smtClean="0">
                <a:latin typeface="Times New Roman" panose="02020603050405020304" pitchFamily="18" charset="0"/>
                <a:cs typeface="Times New Roman" panose="02020603050405020304" pitchFamily="18" charset="0"/>
              </a:rPr>
              <a:t>3</a:t>
            </a:r>
            <a:r>
              <a:rPr lang="zh-CN" altLang="en-US" sz="3600" dirty="0" smtClean="0">
                <a:latin typeface="Times New Roman" panose="02020603050405020304" pitchFamily="18" charset="0"/>
                <a:cs typeface="Times New Roman" panose="02020603050405020304" pitchFamily="18" charset="0"/>
              </a:rPr>
              <a:t>：判断素数</a:t>
            </a:r>
            <a:endParaRPr lang="en-US" altLang="zh-CN" sz="3600" dirty="0">
              <a:latin typeface="Times New Roman" panose="02020603050405020304" pitchFamily="18" charset="0"/>
              <a:cs typeface="Times New Roman" panose="02020603050405020304" pitchFamily="18" charset="0"/>
            </a:endParaRPr>
          </a:p>
          <a:p>
            <a:pPr marL="609600" indent="-609600" eaLnBrk="1" hangingPunct="1">
              <a:lnSpc>
                <a:spcPct val="150000"/>
              </a:lnSpc>
              <a:buClr>
                <a:srgbClr val="FF0066"/>
              </a:buClr>
              <a:buFont typeface="Wingdings" pitchFamily="2" charset="2"/>
              <a:buAutoNum type="arabicPeriod"/>
            </a:pPr>
            <a:r>
              <a:rPr lang="zh-CN" altLang="en-US" sz="3600" dirty="0" smtClean="0">
                <a:latin typeface="Times New Roman" panose="02020603050405020304" pitchFamily="18" charset="0"/>
                <a:cs typeface="Times New Roman" panose="02020603050405020304" pitchFamily="18" charset="0"/>
              </a:rPr>
              <a:t>习题</a:t>
            </a:r>
            <a:r>
              <a:rPr lang="en-US" altLang="zh-CN" sz="3600" dirty="0" smtClean="0">
                <a:latin typeface="Times New Roman" panose="02020603050405020304" pitchFamily="18" charset="0"/>
                <a:cs typeface="Times New Roman" panose="02020603050405020304" pitchFamily="18" charset="0"/>
              </a:rPr>
              <a:t>4</a:t>
            </a:r>
            <a:r>
              <a:rPr lang="zh-CN" altLang="en-US" sz="3600" smtClean="0">
                <a:latin typeface="Times New Roman" panose="02020603050405020304" pitchFamily="18" charset="0"/>
                <a:cs typeface="Times New Roman" panose="02020603050405020304" pitchFamily="18" charset="0"/>
              </a:rPr>
              <a:t>：二维数组转置</a:t>
            </a:r>
            <a:endParaRPr lang="en-US" altLang="zh-CN" sz="3600" dirty="0">
              <a:latin typeface="Times New Roman" panose="02020603050405020304" pitchFamily="18" charset="0"/>
              <a:cs typeface="Times New Roman" panose="02020603050405020304" pitchFamily="18" charset="0"/>
            </a:endParaRPr>
          </a:p>
        </p:txBody>
      </p:sp>
      <p:sp>
        <p:nvSpPr>
          <p:cNvPr id="45063" name="Rectangle 4"/>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223125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4627DAB-9EC7-4436-86D5-E431D5D11A5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24B3CC4-58D5-4A2A-AD50-8798905CF6BE}" type="slidenum">
              <a:rPr lang="zh-CN" altLang="en-US"/>
              <a:pPr/>
              <a:t>7</a:t>
            </a:fld>
            <a:r>
              <a:rPr lang="en-US" altLang="zh-CN"/>
              <a:t>/23</a:t>
            </a:r>
          </a:p>
        </p:txBody>
      </p:sp>
      <p:sp>
        <p:nvSpPr>
          <p:cNvPr id="6398978" name="Rectangle 2" descr="白色大理石"/>
          <p:cNvSpPr>
            <a:spLocks noGrp="1" noChangeArrowheads="1"/>
          </p:cNvSpPr>
          <p:nvPr>
            <p:ph type="title" idx="4294967295"/>
          </p:nvPr>
        </p:nvSpPr>
        <p:spPr>
          <a:xfrm>
            <a:off x="381000" y="304800"/>
            <a:ext cx="8534400" cy="609600"/>
          </a:xfrm>
        </p:spPr>
        <p:txBody>
          <a:bodyPr/>
          <a:lstStyle/>
          <a:p>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程序</a:t>
            </a:r>
            <a:r>
              <a:rPr lang="zh-CN" altLang="en-US" sz="4000" b="0" dirty="0">
                <a:solidFill>
                  <a:schemeClr val="accent2"/>
                </a:solidFill>
                <a:latin typeface="Times New Roman" panose="02020603050405020304" pitchFamily="18" charset="0"/>
                <a:ea typeface="黑体" pitchFamily="49" charset="-122"/>
                <a:cs typeface="Times New Roman" panose="02020603050405020304" pitchFamily="18" charset="0"/>
              </a:rPr>
              <a:t>、</a:t>
            </a:r>
            <a:r>
              <a:rPr lang="en-US" altLang="zh-CN" sz="4000" b="0" dirty="0">
                <a:solidFill>
                  <a:schemeClr val="accent2"/>
                </a:solidFill>
                <a:latin typeface="Times New Roman" panose="02020603050405020304" pitchFamily="18" charset="0"/>
                <a:ea typeface="黑体" pitchFamily="49" charset="-122"/>
                <a:cs typeface="Times New Roman" panose="02020603050405020304" pitchFamily="18" charset="0"/>
              </a:rPr>
              <a:t>(</a:t>
            </a:r>
            <a:r>
              <a:rPr lang="zh-CN" altLang="en-US" sz="4000" b="0" dirty="0">
                <a:solidFill>
                  <a:schemeClr val="accent2"/>
                </a:solidFill>
                <a:latin typeface="Times New Roman" panose="02020603050405020304" pitchFamily="18" charset="0"/>
                <a:ea typeface="黑体" pitchFamily="49" charset="-122"/>
                <a:cs typeface="Times New Roman" panose="02020603050405020304" pitchFamily="18" charset="0"/>
              </a:rPr>
              <a:t>源程序</a:t>
            </a:r>
            <a:r>
              <a:rPr lang="en-US" altLang="zh-CN" sz="4000" b="0" dirty="0">
                <a:solidFill>
                  <a:schemeClr val="accent2"/>
                </a:solidFill>
                <a:latin typeface="Times New Roman" panose="02020603050405020304" pitchFamily="18" charset="0"/>
                <a:ea typeface="黑体" pitchFamily="49" charset="-122"/>
                <a:cs typeface="Times New Roman" panose="02020603050405020304" pitchFamily="18" charset="0"/>
              </a:rPr>
              <a:t>)</a:t>
            </a:r>
            <a:r>
              <a:rPr lang="zh-CN" altLang="en-US" sz="4000" b="0" dirty="0">
                <a:solidFill>
                  <a:schemeClr val="accent2"/>
                </a:solidFill>
                <a:latin typeface="Times New Roman" panose="02020603050405020304" pitchFamily="18" charset="0"/>
                <a:ea typeface="黑体" pitchFamily="49" charset="-122"/>
                <a:cs typeface="Times New Roman" panose="02020603050405020304" pitchFamily="18" charset="0"/>
              </a:rPr>
              <a:t>文件、</a:t>
            </a:r>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函数</a:t>
            </a:r>
          </a:p>
        </p:txBody>
      </p:sp>
      <p:sp>
        <p:nvSpPr>
          <p:cNvPr id="6398979" name="Rectangle 3"/>
          <p:cNvSpPr>
            <a:spLocks noGrp="1" noChangeArrowheads="1"/>
          </p:cNvSpPr>
          <p:nvPr>
            <p:ph type="body" idx="4294967295"/>
          </p:nvPr>
        </p:nvSpPr>
        <p:spPr>
          <a:xfrm>
            <a:off x="228600" y="1143000"/>
            <a:ext cx="87630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ct val="150000"/>
              </a:lnSpc>
            </a:pPr>
            <a:r>
              <a:rPr lang="zh-CN" altLang="en-US" sz="2400" dirty="0">
                <a:latin typeface="Times New Roman" panose="02020603050405020304" pitchFamily="18" charset="0"/>
                <a:cs typeface="Times New Roman" panose="02020603050405020304" pitchFamily="18" charset="0"/>
              </a:rPr>
              <a:t>一个源程序文件由一个或多个函数组成</a:t>
            </a:r>
            <a:r>
              <a:rPr lang="zh-CN" altLang="en-US" sz="2400" dirty="0" smtClean="0">
                <a:latin typeface="Times New Roman" panose="02020603050405020304" pitchFamily="18" charset="0"/>
                <a:cs typeface="Times New Roman" panose="02020603050405020304" pitchFamily="18" charset="0"/>
              </a:rPr>
              <a:t>。</a:t>
            </a:r>
            <a:r>
              <a:rPr lang="zh-CN" altLang="en-US" sz="2400" dirty="0" smtClean="0">
                <a:solidFill>
                  <a:srgbClr val="FF0000"/>
                </a:solidFill>
                <a:latin typeface="Times New Roman" panose="02020603050405020304" pitchFamily="18" charset="0"/>
                <a:cs typeface="Times New Roman" panose="02020603050405020304" pitchFamily="18" charset="0"/>
              </a:rPr>
              <a:t>一</a:t>
            </a:r>
            <a:r>
              <a:rPr lang="zh-CN" altLang="en-US" sz="2400" dirty="0">
                <a:solidFill>
                  <a:srgbClr val="FF0000"/>
                </a:solidFill>
                <a:latin typeface="Times New Roman" panose="02020603050405020304" pitchFamily="18" charset="0"/>
                <a:cs typeface="Times New Roman" panose="02020603050405020304" pitchFamily="18" charset="0"/>
              </a:rPr>
              <a:t>个源程序文件是一个编译单位，即以源程序为单位进行编译，而不是以函数为单位进行编译</a:t>
            </a:r>
            <a:r>
              <a:rPr lang="zh-CN" altLang="en-US" sz="2400" dirty="0">
                <a:latin typeface="Times New Roman" panose="02020603050405020304" pitchFamily="18" charset="0"/>
                <a:cs typeface="Times New Roman" panose="02020603050405020304" pitchFamily="18" charset="0"/>
              </a:rPr>
              <a:t>。</a:t>
            </a:r>
          </a:p>
          <a:p>
            <a:pPr algn="just" eaLnBrk="1" hangingPunct="1">
              <a:lnSpc>
                <a:spcPct val="150000"/>
              </a:lnSpc>
            </a:pPr>
            <a:r>
              <a:rPr lang="zh-CN" altLang="en-US" sz="2400" dirty="0">
                <a:latin typeface="Times New Roman" panose="02020603050405020304" pitchFamily="18" charset="0"/>
                <a:cs typeface="Times New Roman" panose="02020603050405020304" pitchFamily="18" charset="0"/>
              </a:rPr>
              <a:t>一个</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程序由一个或多个源程序文件组成。</a:t>
            </a:r>
          </a:p>
          <a:p>
            <a:pPr lvl="1" algn="just" eaLnBrk="1" hangingPunct="1">
              <a:lnSpc>
                <a:spcPct val="150000"/>
              </a:lnSpc>
            </a:pPr>
            <a:r>
              <a:rPr lang="zh-CN" altLang="en-US" sz="2000" dirty="0">
                <a:latin typeface="Times New Roman" panose="02020603050405020304" pitchFamily="18" charset="0"/>
                <a:cs typeface="Times New Roman" panose="02020603050405020304" pitchFamily="18" charset="0"/>
              </a:rPr>
              <a:t>对较大的程序，一般不希望全放在一个文件中，而将函数和其他内容（如预定义）分别放在若干个源文件中，再由若干源文件组成一个</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程序。</a:t>
            </a:r>
          </a:p>
          <a:p>
            <a:pPr lvl="1" algn="just" eaLnBrk="1" hangingPunct="1">
              <a:lnSpc>
                <a:spcPct val="150000"/>
              </a:lnSpc>
            </a:pPr>
            <a:r>
              <a:rPr lang="zh-CN" altLang="en-US" sz="2000" dirty="0">
                <a:latin typeface="Times New Roman" panose="02020603050405020304" pitchFamily="18" charset="0"/>
                <a:cs typeface="Times New Roman" panose="02020603050405020304" pitchFamily="18" charset="0"/>
              </a:rPr>
              <a:t>这样可以分别编写、分别编译，提高高度效率。</a:t>
            </a:r>
          </a:p>
          <a:p>
            <a:pPr algn="just" eaLnBrk="1" hangingPunct="1">
              <a:lnSpc>
                <a:spcPct val="150000"/>
              </a:lnSpc>
            </a:pPr>
            <a:r>
              <a:rPr lang="zh-CN" altLang="en-US" sz="2400" dirty="0">
                <a:latin typeface="Times New Roman" panose="02020603050405020304" pitchFamily="18" charset="0"/>
                <a:cs typeface="Times New Roman" panose="02020603050405020304" pitchFamily="18" charset="0"/>
              </a:rPr>
              <a:t>一个函数可以为多个</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程序调用。</a:t>
            </a:r>
          </a:p>
        </p:txBody>
      </p:sp>
    </p:spTree>
    <p:extLst>
      <p:ext uri="{BB962C8B-B14F-4D97-AF65-F5344CB8AC3E}">
        <p14:creationId xmlns:p14="http://schemas.microsoft.com/office/powerpoint/2010/main" val="26243924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白色大理石"/>
          <p:cNvSpPr>
            <a:spLocks noGrp="1" noChangeArrowheads="1"/>
          </p:cNvSpPr>
          <p:nvPr>
            <p:ph type="ctrTitle"/>
          </p:nvPr>
        </p:nvSpPr>
        <p:spPr>
          <a:xfrm>
            <a:off x="1600200" y="1524000"/>
            <a:ext cx="5943600" cy="2743200"/>
          </a:xfrm>
        </p:spPr>
        <p:txBody>
          <a:bodyPr/>
          <a:lstStyle/>
          <a:p>
            <a:pPr algn="l" eaLnBrk="1" hangingPunct="1"/>
            <a:r>
              <a:rPr lang="zh-CN" altLang="en-US" sz="7200" smtClean="0">
                <a:solidFill>
                  <a:srgbClr val="FF3300"/>
                </a:solidFill>
                <a:latin typeface="楷体_GB2312" pitchFamily="49" charset="-122"/>
                <a:ea typeface="楷体_GB2312" pitchFamily="49" charset="-122"/>
              </a:rPr>
              <a:t>谢谢大家</a:t>
            </a:r>
            <a:br>
              <a:rPr lang="zh-CN" altLang="en-US" sz="7200" smtClean="0">
                <a:solidFill>
                  <a:srgbClr val="FF3300"/>
                </a:solidFill>
                <a:latin typeface="楷体_GB2312" pitchFamily="49" charset="-122"/>
                <a:ea typeface="楷体_GB2312" pitchFamily="49" charset="-122"/>
              </a:rPr>
            </a:br>
            <a:r>
              <a:rPr lang="zh-CN" altLang="en-US" sz="7200" smtClean="0">
                <a:solidFill>
                  <a:srgbClr val="FF3300"/>
                </a:solidFill>
                <a:latin typeface="楷体_GB2312" pitchFamily="49" charset="-122"/>
                <a:ea typeface="楷体_GB2312" pitchFamily="49" charset="-122"/>
              </a:rPr>
              <a:t>    欢迎指教</a:t>
            </a:r>
          </a:p>
        </p:txBody>
      </p:sp>
      <p:sp>
        <p:nvSpPr>
          <p:cNvPr id="53251" name="Rectangle 3"/>
          <p:cNvSpPr>
            <a:spLocks noGrp="1" noChangeArrowheads="1"/>
          </p:cNvSpPr>
          <p:nvPr>
            <p:ph type="subTitle" idx="1"/>
          </p:nvPr>
        </p:nvSpPr>
        <p:spPr>
          <a:xfrm>
            <a:off x="1066800" y="4876800"/>
            <a:ext cx="7543800" cy="1524000"/>
          </a:xfrm>
          <a:noFill/>
        </p:spPr>
        <p:txBody>
          <a:bodyPr/>
          <a:lstStyle/>
          <a:p>
            <a:pPr algn="l" eaLnBrk="1" hangingPunct="1"/>
            <a:r>
              <a:rPr lang="zh-CN" altLang="en-US" sz="3200" smtClean="0"/>
              <a:t>电    话：13306442222</a:t>
            </a:r>
          </a:p>
          <a:p>
            <a:pPr algn="l" eaLnBrk="1" hangingPunct="1"/>
            <a:r>
              <a:rPr lang="zh-CN" altLang="en-US" sz="3200" smtClean="0"/>
              <a:t>电子信箱：</a:t>
            </a:r>
            <a:r>
              <a:rPr lang="en-US" altLang="zh-CN" sz="3200" smtClean="0">
                <a:latin typeface="Times New Roman" pitchFamily="18" charset="0"/>
              </a:rPr>
              <a:t>whuayu000@163.com</a:t>
            </a:r>
          </a:p>
        </p:txBody>
      </p:sp>
      <p:pic>
        <p:nvPicPr>
          <p:cNvPr id="53252" name="Picture 4" descr="Boy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04800"/>
            <a:ext cx="10461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4627DAB-9EC7-4436-86D5-E431D5D11A50}"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24B3CC4-58D5-4A2A-AD50-8798905CF6BE}" type="slidenum">
              <a:rPr lang="zh-CN" altLang="en-US"/>
              <a:pPr/>
              <a:t>8</a:t>
            </a:fld>
            <a:r>
              <a:rPr lang="en-US" altLang="zh-CN"/>
              <a:t>/23</a:t>
            </a:r>
          </a:p>
        </p:txBody>
      </p:sp>
      <p:sp>
        <p:nvSpPr>
          <p:cNvPr id="6398978" name="Rectangle 2" descr="白色大理石"/>
          <p:cNvSpPr>
            <a:spLocks noGrp="1" noChangeArrowheads="1"/>
          </p:cNvSpPr>
          <p:nvPr>
            <p:ph type="title" idx="4294967295"/>
          </p:nvPr>
        </p:nvSpPr>
        <p:spPr>
          <a:xfrm>
            <a:off x="381000" y="304800"/>
            <a:ext cx="8534400" cy="609600"/>
          </a:xfrm>
        </p:spPr>
        <p:txBody>
          <a:bodyPr/>
          <a:lstStyle/>
          <a:p>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一</a:t>
            </a:r>
            <a:r>
              <a:rPr lang="zh-CN" altLang="en-US" sz="4000" b="0" dirty="0">
                <a:solidFill>
                  <a:schemeClr val="accent2"/>
                </a:solidFill>
                <a:latin typeface="Times New Roman" panose="02020603050405020304" pitchFamily="18" charset="0"/>
                <a:ea typeface="黑体" pitchFamily="49" charset="-122"/>
                <a:cs typeface="Times New Roman" panose="02020603050405020304" pitchFamily="18" charset="0"/>
              </a:rPr>
              <a:t>个源程序文件由多个函数</a:t>
            </a:r>
            <a:r>
              <a:rPr lang="zh-CN" altLang="en-US" sz="4000" b="0" dirty="0" smtClean="0">
                <a:solidFill>
                  <a:schemeClr val="accent2"/>
                </a:solidFill>
                <a:latin typeface="Times New Roman" panose="02020603050405020304" pitchFamily="18" charset="0"/>
                <a:ea typeface="黑体" pitchFamily="49" charset="-122"/>
                <a:cs typeface="Times New Roman" panose="02020603050405020304" pitchFamily="18" charset="0"/>
              </a:rPr>
              <a:t>组成</a:t>
            </a:r>
          </a:p>
        </p:txBody>
      </p:sp>
      <p:sp>
        <p:nvSpPr>
          <p:cNvPr id="6398979" name="Rectangle 3"/>
          <p:cNvSpPr>
            <a:spLocks noGrp="1" noChangeArrowheads="1"/>
          </p:cNvSpPr>
          <p:nvPr>
            <p:ph type="body" idx="4294967295"/>
          </p:nvPr>
        </p:nvSpPr>
        <p:spPr>
          <a:xfrm>
            <a:off x="228600" y="1143000"/>
            <a:ext cx="48006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nSpc>
                <a:spcPct val="150000"/>
              </a:lnSpc>
            </a:pPr>
            <a:r>
              <a:rPr lang="zh-CN" altLang="en-US" sz="2800" dirty="0">
                <a:latin typeface="Times New Roman" panose="02020603050405020304" pitchFamily="18" charset="0"/>
                <a:cs typeface="Times New Roman" panose="02020603050405020304" pitchFamily="18" charset="0"/>
                <a:sym typeface="Monotype Sorts" pitchFamily="2" charset="2"/>
              </a:rPr>
              <a:t>一个源程序文件由一个或多个函数组成。</a:t>
            </a:r>
            <a:endParaRPr lang="en-US" altLang="zh-CN" sz="2800" dirty="0">
              <a:latin typeface="Times New Roman" panose="02020603050405020304" pitchFamily="18" charset="0"/>
              <a:cs typeface="Times New Roman" panose="02020603050405020304" pitchFamily="18" charset="0"/>
              <a:sym typeface="Monotype Sorts" pitchFamily="2" charset="2"/>
            </a:endParaRPr>
          </a:p>
          <a:p>
            <a:pPr>
              <a:lnSpc>
                <a:spcPct val="150000"/>
              </a:lnSpc>
            </a:pPr>
            <a:r>
              <a:rPr lang="zh-CN" altLang="en-US" sz="2800" dirty="0">
                <a:latin typeface="Times New Roman" panose="02020603050405020304" pitchFamily="18" charset="0"/>
                <a:cs typeface="Times New Roman" panose="02020603050405020304" pitchFamily="18" charset="0"/>
                <a:sym typeface="Monotype Sorts" pitchFamily="2" charset="2"/>
              </a:rPr>
              <a:t>一个源程序文件是一个编译单位，即以</a:t>
            </a:r>
            <a:r>
              <a:rPr lang="zh-CN" altLang="en-US" sz="2800" dirty="0">
                <a:solidFill>
                  <a:srgbClr val="FF0000"/>
                </a:solidFill>
                <a:latin typeface="Times New Roman" panose="02020603050405020304" pitchFamily="18" charset="0"/>
                <a:cs typeface="Times New Roman" panose="02020603050405020304" pitchFamily="18" charset="0"/>
                <a:sym typeface="Monotype Sorts" pitchFamily="2" charset="2"/>
              </a:rPr>
              <a:t>源程序文件</a:t>
            </a:r>
            <a:r>
              <a:rPr lang="zh-CN" altLang="en-US" sz="2800" dirty="0">
                <a:latin typeface="Times New Roman" panose="02020603050405020304" pitchFamily="18" charset="0"/>
                <a:cs typeface="Times New Roman" panose="02020603050405020304" pitchFamily="18" charset="0"/>
                <a:sym typeface="Monotype Sorts" pitchFamily="2" charset="2"/>
              </a:rPr>
              <a:t>为单位进行编译，而不是以函数为单位进行编译。</a:t>
            </a:r>
            <a:endParaRPr lang="en-US" altLang="zh-CN" sz="2800" dirty="0">
              <a:latin typeface="Times New Roman" panose="02020603050405020304" pitchFamily="18" charset="0"/>
              <a:cs typeface="Times New Roman" panose="02020603050405020304" pitchFamily="18" charset="0"/>
              <a:sym typeface="Monotype Sorts" pitchFamily="2" charset="2"/>
            </a:endParaRPr>
          </a:p>
          <a:p>
            <a:pPr>
              <a:lnSpc>
                <a:spcPct val="150000"/>
              </a:lnSpc>
            </a:pPr>
            <a:r>
              <a:rPr lang="zh-CN" altLang="en-US" sz="2800" dirty="0">
                <a:latin typeface="Times New Roman" panose="02020603050405020304" pitchFamily="18" charset="0"/>
                <a:cs typeface="Times New Roman" panose="02020603050405020304" pitchFamily="18" charset="0"/>
                <a:sym typeface="Monotype Sorts" pitchFamily="2" charset="2"/>
              </a:rPr>
              <a:t>右边</a:t>
            </a:r>
            <a:r>
              <a:rPr lang="zh-CN" altLang="en-US" sz="2800" dirty="0" smtClean="0">
                <a:latin typeface="Times New Roman" panose="02020603050405020304" pitchFamily="18" charset="0"/>
                <a:cs typeface="Times New Roman" panose="02020603050405020304" pitchFamily="18" charset="0"/>
                <a:sym typeface="Monotype Sorts" pitchFamily="2" charset="2"/>
              </a:rPr>
              <a:t>是教材例</a:t>
            </a:r>
            <a:r>
              <a:rPr lang="en-US" altLang="zh-CN" sz="2800" dirty="0" smtClean="0">
                <a:latin typeface="Times New Roman" panose="02020603050405020304" pitchFamily="18" charset="0"/>
                <a:cs typeface="Times New Roman" panose="02020603050405020304" pitchFamily="18" charset="0"/>
                <a:sym typeface="Monotype Sorts" pitchFamily="2" charset="2"/>
              </a:rPr>
              <a:t>1.3</a:t>
            </a:r>
            <a:r>
              <a:rPr lang="zh-CN" altLang="en-US" sz="2800" dirty="0" smtClean="0">
                <a:latin typeface="Times New Roman" panose="02020603050405020304" pitchFamily="18" charset="0"/>
                <a:cs typeface="Times New Roman" panose="02020603050405020304" pitchFamily="18" charset="0"/>
                <a:sym typeface="Monotype Sorts" pitchFamily="2" charset="2"/>
              </a:rPr>
              <a:t>。</a:t>
            </a:r>
            <a:endParaRPr lang="zh-CN" altLang="en-US" sz="2800" dirty="0">
              <a:latin typeface="Times New Roman" panose="02020603050405020304" pitchFamily="18" charset="0"/>
              <a:cs typeface="Times New Roman" panose="02020603050405020304" pitchFamily="18" charset="0"/>
              <a:sym typeface="Monotype Sorts" pitchFamily="2" charset="2"/>
            </a:endParaRPr>
          </a:p>
        </p:txBody>
      </p:sp>
      <p:sp>
        <p:nvSpPr>
          <p:cNvPr id="7" name="Rectangle 4"/>
          <p:cNvSpPr>
            <a:spLocks noChangeArrowheads="1"/>
          </p:cNvSpPr>
          <p:nvPr/>
        </p:nvSpPr>
        <p:spPr bwMode="auto">
          <a:xfrm>
            <a:off x="5797296" y="1017889"/>
            <a:ext cx="3270504" cy="5687711"/>
          </a:xfrm>
          <a:prstGeom prst="rect">
            <a:avLst/>
          </a:prstGeom>
          <a:solidFill>
            <a:srgbClr val="FFFF00"/>
          </a:solidFill>
          <a:ln w="57150">
            <a:noFill/>
            <a:miter lim="800000"/>
            <a:headEnd/>
            <a:tailEnd/>
          </a:ln>
          <a:effectLst/>
          <a:extLst/>
        </p:spPr>
        <p:txBody>
          <a:bodyPr wrap="square" anchor="t" anchorCtr="0">
            <a:spAutoFit/>
          </a:bodyPr>
          <a:lstStyle/>
          <a:p>
            <a:pPr marL="342900" indent="-342900">
              <a:lnSpc>
                <a:spcPct val="100000"/>
              </a:lnSpc>
            </a:pPr>
            <a:r>
              <a:rPr lang="en-US" altLang="zh-CN" sz="1800" dirty="0"/>
              <a:t># include &lt;</a:t>
            </a:r>
            <a:r>
              <a:rPr lang="en-US" altLang="zh-CN" sz="1800" dirty="0" err="1"/>
              <a:t>stdio.h</a:t>
            </a:r>
            <a:r>
              <a:rPr lang="en-US" altLang="zh-CN" sz="1800" dirty="0"/>
              <a:t>&gt;</a:t>
            </a:r>
          </a:p>
          <a:p>
            <a:pPr marL="342900" indent="-342900">
              <a:lnSpc>
                <a:spcPct val="100000"/>
              </a:lnSpc>
            </a:pPr>
            <a:r>
              <a:rPr lang="en-US" altLang="zh-CN" sz="1800" dirty="0" err="1" smtClean="0"/>
              <a:t>int</a:t>
            </a:r>
            <a:r>
              <a:rPr lang="en-US" altLang="zh-CN" sz="1800" dirty="0" smtClean="0"/>
              <a:t> </a:t>
            </a:r>
            <a:r>
              <a:rPr lang="en-US" altLang="zh-CN" sz="1800" dirty="0"/>
              <a:t>main()</a:t>
            </a:r>
          </a:p>
          <a:p>
            <a:pPr marL="342900" indent="-342900">
              <a:lnSpc>
                <a:spcPct val="100000"/>
              </a:lnSpc>
            </a:pPr>
            <a:r>
              <a:rPr lang="en-US" altLang="zh-CN" sz="1800" dirty="0"/>
              <a:t>{</a:t>
            </a:r>
          </a:p>
          <a:p>
            <a:pPr marL="342900" indent="-342900">
              <a:lnSpc>
                <a:spcPct val="100000"/>
              </a:lnSpc>
            </a:pPr>
            <a:r>
              <a:rPr lang="en-US" altLang="zh-CN" sz="1800" dirty="0"/>
              <a:t>	</a:t>
            </a:r>
            <a:r>
              <a:rPr lang="en-US" altLang="zh-CN" sz="1800" dirty="0" err="1"/>
              <a:t>int</a:t>
            </a:r>
            <a:r>
              <a:rPr lang="en-US" altLang="zh-CN" sz="1800" dirty="0"/>
              <a:t> </a:t>
            </a:r>
            <a:r>
              <a:rPr lang="en-US" altLang="zh-CN" sz="1800" dirty="0" smtClean="0"/>
              <a:t>max(</a:t>
            </a:r>
            <a:r>
              <a:rPr lang="en-US" altLang="zh-CN" sz="1800" dirty="0" err="1" smtClean="0"/>
              <a:t>int</a:t>
            </a:r>
            <a:r>
              <a:rPr lang="en-US" altLang="zh-CN" sz="1800" dirty="0" smtClean="0"/>
              <a:t> </a:t>
            </a:r>
            <a:r>
              <a:rPr lang="en-US" altLang="zh-CN" sz="1800" dirty="0" err="1"/>
              <a:t>x,int</a:t>
            </a:r>
            <a:r>
              <a:rPr lang="en-US" altLang="zh-CN" sz="1800" dirty="0"/>
              <a:t> </a:t>
            </a:r>
            <a:r>
              <a:rPr lang="en-US" altLang="zh-CN" sz="1800" dirty="0" smtClean="0"/>
              <a:t>y);</a:t>
            </a:r>
            <a:endParaRPr lang="en-US" altLang="zh-CN" sz="1800" dirty="0"/>
          </a:p>
          <a:p>
            <a:pPr marL="342900" indent="-342900">
              <a:lnSpc>
                <a:spcPct val="100000"/>
              </a:lnSpc>
            </a:pPr>
            <a:r>
              <a:rPr lang="en-US" altLang="zh-CN" sz="1800" dirty="0"/>
              <a:t>	</a:t>
            </a:r>
            <a:r>
              <a:rPr lang="en-US" altLang="zh-CN" sz="1800" dirty="0" err="1"/>
              <a:t>int</a:t>
            </a:r>
            <a:r>
              <a:rPr lang="en-US" altLang="zh-CN" sz="1800" dirty="0"/>
              <a:t> </a:t>
            </a:r>
            <a:r>
              <a:rPr lang="en-US" altLang="zh-CN" sz="1800" dirty="0" err="1" smtClean="0"/>
              <a:t>a,b,c</a:t>
            </a:r>
            <a:r>
              <a:rPr lang="en-US" altLang="zh-CN" sz="1800" dirty="0" smtClean="0"/>
              <a:t>;</a:t>
            </a:r>
            <a:endParaRPr lang="en-US" altLang="zh-CN" sz="1800" dirty="0"/>
          </a:p>
          <a:p>
            <a:pPr marL="342900" indent="-342900">
              <a:lnSpc>
                <a:spcPct val="100000"/>
              </a:lnSpc>
            </a:pPr>
            <a:r>
              <a:rPr lang="en-US" altLang="zh-CN" sz="1800" dirty="0"/>
              <a:t>	</a:t>
            </a:r>
            <a:r>
              <a:rPr lang="en-US" altLang="zh-CN" sz="1800" dirty="0" err="1"/>
              <a:t>scanf</a:t>
            </a:r>
            <a:r>
              <a:rPr lang="en-US" altLang="zh-CN" sz="1800" dirty="0"/>
              <a:t>("%</a:t>
            </a:r>
            <a:r>
              <a:rPr lang="en-US" altLang="zh-CN" sz="1800" dirty="0" err="1"/>
              <a:t>d%d%d</a:t>
            </a:r>
            <a:r>
              <a:rPr lang="en-US" altLang="zh-CN" sz="1800" dirty="0"/>
              <a:t>",&amp;</a:t>
            </a:r>
            <a:r>
              <a:rPr lang="en-US" altLang="zh-CN" sz="1800" dirty="0" err="1"/>
              <a:t>a,&amp;</a:t>
            </a:r>
            <a:r>
              <a:rPr lang="en-US" altLang="zh-CN" sz="1800" dirty="0" err="1" smtClean="0"/>
              <a:t>b</a:t>
            </a:r>
            <a:r>
              <a:rPr lang="en-US" altLang="zh-CN" sz="1800" dirty="0" smtClean="0"/>
              <a:t>);</a:t>
            </a:r>
            <a:endParaRPr lang="en-US" altLang="zh-CN" sz="1800" dirty="0"/>
          </a:p>
          <a:p>
            <a:pPr marL="342900" indent="-342900">
              <a:lnSpc>
                <a:spcPct val="100000"/>
              </a:lnSpc>
            </a:pPr>
            <a:r>
              <a:rPr lang="en-US" altLang="zh-CN" sz="1800" dirty="0"/>
              <a:t>	c</a:t>
            </a:r>
            <a:r>
              <a:rPr lang="en-US" altLang="zh-CN" sz="1800" dirty="0" smtClean="0"/>
              <a:t>=max(</a:t>
            </a:r>
            <a:r>
              <a:rPr lang="en-US" altLang="zh-CN" sz="1800" dirty="0" err="1" smtClean="0"/>
              <a:t>a,b</a:t>
            </a:r>
            <a:r>
              <a:rPr lang="en-US" altLang="zh-CN" sz="1800" dirty="0" smtClean="0"/>
              <a:t>);</a:t>
            </a:r>
            <a:endParaRPr lang="en-US" altLang="zh-CN" sz="1800" dirty="0"/>
          </a:p>
          <a:p>
            <a:pPr marL="342900" indent="-342900">
              <a:lnSpc>
                <a:spcPct val="100000"/>
              </a:lnSpc>
            </a:pPr>
            <a:r>
              <a:rPr lang="en-US" altLang="zh-CN" sz="1800" dirty="0"/>
              <a:t>	</a:t>
            </a:r>
            <a:r>
              <a:rPr lang="en-US" altLang="zh-CN" sz="1800" dirty="0" err="1"/>
              <a:t>printf</a:t>
            </a:r>
            <a:r>
              <a:rPr lang="en-US" altLang="zh-CN" sz="1800" dirty="0"/>
              <a:t>("max=%d\</a:t>
            </a:r>
            <a:r>
              <a:rPr lang="en-US" altLang="zh-CN" sz="1800" dirty="0" err="1"/>
              <a:t>n</a:t>
            </a:r>
            <a:r>
              <a:rPr lang="en-US" altLang="zh-CN" sz="1800" dirty="0" err="1" smtClean="0"/>
              <a:t>",c</a:t>
            </a:r>
            <a:r>
              <a:rPr lang="en-US" altLang="zh-CN" sz="1800" dirty="0" smtClean="0"/>
              <a:t>);</a:t>
            </a:r>
            <a:endParaRPr lang="en-US" altLang="zh-CN" sz="1800" dirty="0"/>
          </a:p>
          <a:p>
            <a:pPr marL="342900" indent="-342900">
              <a:lnSpc>
                <a:spcPct val="100000"/>
              </a:lnSpc>
            </a:pPr>
            <a:r>
              <a:rPr lang="en-US" altLang="zh-CN" sz="1800" dirty="0"/>
              <a:t>	return 0;</a:t>
            </a:r>
          </a:p>
          <a:p>
            <a:pPr marL="342900" indent="-342900">
              <a:lnSpc>
                <a:spcPct val="100000"/>
              </a:lnSpc>
            </a:pPr>
            <a:r>
              <a:rPr lang="en-US" altLang="zh-CN" sz="1800" dirty="0"/>
              <a:t>}</a:t>
            </a:r>
          </a:p>
          <a:p>
            <a:pPr marL="342900" indent="-342900">
              <a:lnSpc>
                <a:spcPct val="100000"/>
              </a:lnSpc>
            </a:pPr>
            <a:r>
              <a:rPr lang="en-US" altLang="zh-CN" sz="1800" dirty="0" err="1" smtClean="0"/>
              <a:t>int</a:t>
            </a:r>
            <a:r>
              <a:rPr lang="en-US" altLang="zh-CN" sz="1800" dirty="0" smtClean="0"/>
              <a:t> max(</a:t>
            </a:r>
            <a:r>
              <a:rPr lang="en-US" altLang="zh-CN" sz="1800" dirty="0" err="1" smtClean="0"/>
              <a:t>int</a:t>
            </a:r>
            <a:r>
              <a:rPr lang="en-US" altLang="zh-CN" sz="1800" dirty="0" smtClean="0"/>
              <a:t> </a:t>
            </a:r>
            <a:r>
              <a:rPr lang="en-US" altLang="zh-CN" sz="1800" dirty="0" err="1"/>
              <a:t>x,int</a:t>
            </a:r>
            <a:r>
              <a:rPr lang="en-US" altLang="zh-CN" sz="1800" dirty="0"/>
              <a:t> </a:t>
            </a:r>
            <a:r>
              <a:rPr lang="en-US" altLang="zh-CN" sz="1800" dirty="0" smtClean="0"/>
              <a:t>y)</a:t>
            </a:r>
            <a:endParaRPr lang="en-US" altLang="zh-CN" sz="1800" dirty="0"/>
          </a:p>
          <a:p>
            <a:pPr marL="342900" indent="-342900">
              <a:lnSpc>
                <a:spcPct val="100000"/>
              </a:lnSpc>
            </a:pPr>
            <a:r>
              <a:rPr lang="en-US" altLang="zh-CN" sz="1800" dirty="0"/>
              <a:t>{</a:t>
            </a:r>
          </a:p>
          <a:p>
            <a:pPr marL="342900" indent="-342900">
              <a:lnSpc>
                <a:spcPct val="100000"/>
              </a:lnSpc>
            </a:pPr>
            <a:r>
              <a:rPr lang="en-US" altLang="zh-CN" sz="1800" dirty="0"/>
              <a:t>	</a:t>
            </a:r>
            <a:r>
              <a:rPr lang="en-US" altLang="zh-CN" sz="1800" dirty="0" err="1"/>
              <a:t>int</a:t>
            </a:r>
            <a:r>
              <a:rPr lang="en-US" altLang="zh-CN" sz="1800" dirty="0"/>
              <a:t> z</a:t>
            </a:r>
            <a:r>
              <a:rPr lang="en-US" altLang="zh-CN" sz="1800" dirty="0" smtClean="0"/>
              <a:t>;</a:t>
            </a:r>
            <a:endParaRPr lang="en-US" altLang="zh-CN" sz="1800" dirty="0"/>
          </a:p>
          <a:p>
            <a:pPr marL="342900" indent="-342900">
              <a:lnSpc>
                <a:spcPct val="100000"/>
              </a:lnSpc>
            </a:pPr>
            <a:r>
              <a:rPr lang="zh-CN" altLang="en-US" sz="1800" dirty="0"/>
              <a:t>	</a:t>
            </a:r>
            <a:r>
              <a:rPr lang="en-US" altLang="zh-CN" sz="1800" dirty="0" smtClean="0"/>
              <a:t>if(x&gt;y) z=x</a:t>
            </a:r>
            <a:r>
              <a:rPr lang="en-US" altLang="zh-CN" sz="1800" dirty="0"/>
              <a:t>;</a:t>
            </a:r>
          </a:p>
          <a:p>
            <a:pPr marL="342900" indent="-342900">
              <a:lnSpc>
                <a:spcPct val="100000"/>
              </a:lnSpc>
            </a:pPr>
            <a:r>
              <a:rPr lang="en-US" altLang="zh-CN" sz="1800" dirty="0"/>
              <a:t>	</a:t>
            </a:r>
            <a:r>
              <a:rPr lang="en-US" altLang="zh-CN" sz="1800" dirty="0" smtClean="0"/>
              <a:t>else z=y</a:t>
            </a:r>
            <a:r>
              <a:rPr lang="en-US" altLang="zh-CN" sz="1800" dirty="0"/>
              <a:t>;</a:t>
            </a:r>
          </a:p>
          <a:p>
            <a:pPr marL="342900" indent="-342900">
              <a:lnSpc>
                <a:spcPct val="100000"/>
              </a:lnSpc>
            </a:pPr>
            <a:r>
              <a:rPr lang="en-US" altLang="zh-CN" sz="1800" dirty="0"/>
              <a:t>	return </a:t>
            </a:r>
            <a:r>
              <a:rPr lang="en-US" altLang="zh-CN" sz="1800" dirty="0" smtClean="0"/>
              <a:t>z;</a:t>
            </a:r>
            <a:endParaRPr lang="en-US" altLang="zh-CN" sz="1800" dirty="0"/>
          </a:p>
          <a:p>
            <a:pPr marL="342900" indent="-342900">
              <a:lnSpc>
                <a:spcPct val="100000"/>
              </a:lnSpc>
            </a:pPr>
            <a:r>
              <a:rPr lang="en-US" altLang="zh-CN" sz="1800" dirty="0"/>
              <a:t>}</a:t>
            </a:r>
          </a:p>
        </p:txBody>
      </p:sp>
    </p:spTree>
    <p:extLst>
      <p:ext uri="{BB962C8B-B14F-4D97-AF65-F5344CB8AC3E}">
        <p14:creationId xmlns:p14="http://schemas.microsoft.com/office/powerpoint/2010/main" val="2933145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2D41099-8B59-4B3D-9372-5DCB5D54D7DE}" type="datetime1">
              <a:rPr lang="zh-CN" altLang="en-US"/>
              <a:pPr/>
              <a:t>2023/11/13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26A1339-9A7F-434A-8BCA-AF76687E86CA}" type="slidenum">
              <a:rPr lang="zh-CN" altLang="en-US"/>
              <a:pPr/>
              <a:t>9</a:t>
            </a:fld>
            <a:r>
              <a:rPr lang="en-US" altLang="zh-CN"/>
              <a:t>/23</a:t>
            </a:r>
          </a:p>
        </p:txBody>
      </p:sp>
      <p:sp>
        <p:nvSpPr>
          <p:cNvPr id="6379522" name="Rectangle 2" descr="白色大理石"/>
          <p:cNvSpPr>
            <a:spLocks noGrp="1" noChangeArrowheads="1"/>
          </p:cNvSpPr>
          <p:nvPr>
            <p:ph type="title" idx="4294967295"/>
          </p:nvPr>
        </p:nvSpPr>
        <p:spPr>
          <a:xfrm>
            <a:off x="457200" y="228600"/>
            <a:ext cx="8534400" cy="609600"/>
          </a:xfrm>
        </p:spPr>
        <p:txBody>
          <a:bodyPr/>
          <a:lstStyle/>
          <a:p>
            <a:r>
              <a:rPr lang="zh-CN" altLang="en-US" sz="3600" b="0" dirty="0" smtClean="0">
                <a:solidFill>
                  <a:schemeClr val="accent2"/>
                </a:solidFill>
                <a:latin typeface="Times New Roman" panose="02020603050405020304" pitchFamily="18" charset="0"/>
                <a:ea typeface="黑体" pitchFamily="49" charset="-122"/>
                <a:cs typeface="Times New Roman" panose="02020603050405020304" pitchFamily="18" charset="0"/>
              </a:rPr>
              <a:t>一</a:t>
            </a:r>
            <a:r>
              <a:rPr lang="zh-CN" altLang="en-US" sz="3600" b="0" dirty="0">
                <a:solidFill>
                  <a:schemeClr val="accent2"/>
                </a:solidFill>
                <a:latin typeface="Times New Roman" panose="02020603050405020304" pitchFamily="18" charset="0"/>
                <a:ea typeface="黑体" pitchFamily="49" charset="-122"/>
                <a:cs typeface="Times New Roman" panose="02020603050405020304" pitchFamily="18" charset="0"/>
              </a:rPr>
              <a:t>个</a:t>
            </a:r>
            <a:r>
              <a:rPr lang="en-US" altLang="zh-CN" sz="3600" b="0" dirty="0">
                <a:solidFill>
                  <a:schemeClr val="accent2"/>
                </a:solidFill>
                <a:latin typeface="Times New Roman" panose="02020603050405020304" pitchFamily="18" charset="0"/>
                <a:ea typeface="黑体" pitchFamily="49" charset="-122"/>
                <a:cs typeface="Times New Roman" panose="02020603050405020304" pitchFamily="18" charset="0"/>
              </a:rPr>
              <a:t>C</a:t>
            </a:r>
            <a:r>
              <a:rPr lang="zh-CN" altLang="en-US" sz="3600" b="0" dirty="0">
                <a:solidFill>
                  <a:schemeClr val="accent2"/>
                </a:solidFill>
                <a:latin typeface="Times New Roman" panose="02020603050405020304" pitchFamily="18" charset="0"/>
                <a:ea typeface="黑体" pitchFamily="49" charset="-122"/>
                <a:cs typeface="Times New Roman" panose="02020603050405020304" pitchFamily="18" charset="0"/>
              </a:rPr>
              <a:t>程序由多个源程序文件</a:t>
            </a:r>
            <a:r>
              <a:rPr lang="zh-CN" altLang="en-US" sz="3600" b="0" dirty="0" smtClean="0">
                <a:solidFill>
                  <a:schemeClr val="accent2"/>
                </a:solidFill>
                <a:latin typeface="Times New Roman" panose="02020603050405020304" pitchFamily="18" charset="0"/>
                <a:ea typeface="黑体" pitchFamily="49" charset="-122"/>
                <a:cs typeface="Times New Roman" panose="02020603050405020304" pitchFamily="18" charset="0"/>
              </a:rPr>
              <a:t>组成</a:t>
            </a:r>
          </a:p>
        </p:txBody>
      </p:sp>
      <p:sp>
        <p:nvSpPr>
          <p:cNvPr id="6379523" name="Rectangle 3"/>
          <p:cNvSpPr>
            <a:spLocks noGrp="1" noChangeArrowheads="1"/>
          </p:cNvSpPr>
          <p:nvPr>
            <p:ph type="body" idx="4294967295"/>
          </p:nvPr>
        </p:nvSpPr>
        <p:spPr>
          <a:xfrm>
            <a:off x="76200" y="1066800"/>
            <a:ext cx="2819400" cy="5105400"/>
          </a:xfrm>
          <a:noFill/>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Lst>
        </p:spPr>
        <p:txBody>
          <a:bodyPr/>
          <a:lstStyle/>
          <a:p>
            <a:pPr algn="just" eaLnBrk="1" hangingPunct="1">
              <a:lnSpc>
                <a:spcPts val="2600"/>
              </a:lnSpc>
            </a:pPr>
            <a:r>
              <a:rPr lang="zh-CN" altLang="zh-CN" sz="1800" dirty="0">
                <a:latin typeface="Times New Roman" panose="02020603050405020304" pitchFamily="18" charset="0"/>
                <a:cs typeface="Times New Roman" panose="02020603050405020304" pitchFamily="18" charset="0"/>
              </a:rPr>
              <a:t>编程要求：给定</a:t>
            </a:r>
            <a:r>
              <a:rPr lang="en-US" altLang="zh-CN" sz="1800" dirty="0">
                <a:latin typeface="Times New Roman" panose="02020603050405020304" pitchFamily="18" charset="0"/>
                <a:cs typeface="Times New Roman" panose="02020603050405020304" pitchFamily="18" charset="0"/>
              </a:rPr>
              <a:t>b</a:t>
            </a:r>
            <a:r>
              <a:rPr lang="zh-CN" altLang="zh-CN" sz="1800" dirty="0">
                <a:latin typeface="Times New Roman" panose="02020603050405020304" pitchFamily="18" charset="0"/>
                <a:cs typeface="Times New Roman" panose="02020603050405020304" pitchFamily="18" charset="0"/>
              </a:rPr>
              <a:t>的值，输入</a:t>
            </a:r>
            <a:r>
              <a:rPr lang="en-US" altLang="zh-CN" sz="1800" dirty="0">
                <a:latin typeface="Times New Roman" panose="02020603050405020304" pitchFamily="18" charset="0"/>
                <a:cs typeface="Times New Roman" panose="02020603050405020304" pitchFamily="18" charset="0"/>
              </a:rPr>
              <a:t>a</a:t>
            </a:r>
            <a:r>
              <a:rPr lang="zh-CN" altLang="zh-CN"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m</a:t>
            </a:r>
            <a:r>
              <a:rPr lang="zh-CN" altLang="zh-CN" sz="1800" dirty="0">
                <a:latin typeface="Times New Roman" panose="02020603050405020304" pitchFamily="18" charset="0"/>
                <a:cs typeface="Times New Roman" panose="02020603050405020304" pitchFamily="18" charset="0"/>
              </a:rPr>
              <a:t>，求</a:t>
            </a:r>
            <a:r>
              <a:rPr lang="en-US" altLang="zh-CN" sz="1800" dirty="0">
                <a:latin typeface="Times New Roman" panose="02020603050405020304" pitchFamily="18" charset="0"/>
                <a:cs typeface="Times New Roman" panose="02020603050405020304" pitchFamily="18" charset="0"/>
              </a:rPr>
              <a:t>a*b</a:t>
            </a:r>
            <a:r>
              <a:rPr lang="zh-CN" altLang="zh-CN"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a</a:t>
            </a:r>
            <a:r>
              <a:rPr lang="en-US" altLang="zh-CN" sz="1800" baseline="30000" dirty="0">
                <a:latin typeface="Times New Roman" panose="02020603050405020304" pitchFamily="18" charset="0"/>
                <a:cs typeface="Times New Roman" panose="02020603050405020304" pitchFamily="18" charset="0"/>
              </a:rPr>
              <a:t>m</a:t>
            </a:r>
            <a:r>
              <a:rPr lang="zh-CN" altLang="zh-CN" sz="1800" dirty="0">
                <a:latin typeface="Times New Roman" panose="02020603050405020304" pitchFamily="18" charset="0"/>
                <a:cs typeface="Times New Roman" panose="02020603050405020304" pitchFamily="18" charset="0"/>
              </a:rPr>
              <a:t>的值。</a:t>
            </a:r>
            <a:endParaRPr lang="en-US" altLang="zh-CN" sz="1800" dirty="0" smtClean="0">
              <a:latin typeface="Times New Roman" panose="02020603050405020304" pitchFamily="18" charset="0"/>
              <a:cs typeface="Times New Roman" panose="02020603050405020304" pitchFamily="18" charset="0"/>
            </a:endParaRPr>
          </a:p>
          <a:p>
            <a:pPr algn="just" eaLnBrk="1" hangingPunct="1">
              <a:lnSpc>
                <a:spcPts val="2600"/>
              </a:lnSpc>
            </a:pPr>
            <a:r>
              <a:rPr lang="zh-CN" altLang="en-US" sz="1800" dirty="0" smtClean="0">
                <a:latin typeface="Times New Roman" panose="02020603050405020304" pitchFamily="18" charset="0"/>
                <a:cs typeface="Times New Roman" panose="02020603050405020304" pitchFamily="18" charset="0"/>
              </a:rPr>
              <a:t>分别创建两个</a:t>
            </a:r>
            <a:r>
              <a:rPr lang="en-US" altLang="zh-CN" sz="1800" dirty="0" smtClean="0">
                <a:latin typeface="Times New Roman" panose="02020603050405020304" pitchFamily="18" charset="0"/>
                <a:cs typeface="Times New Roman" panose="02020603050405020304" pitchFamily="18" charset="0"/>
              </a:rPr>
              <a:t>C</a:t>
            </a:r>
            <a:r>
              <a:rPr lang="zh-CN" altLang="en-US" sz="1800" dirty="0" smtClean="0">
                <a:latin typeface="Times New Roman" panose="02020603050405020304" pitchFamily="18" charset="0"/>
                <a:cs typeface="Times New Roman" panose="02020603050405020304" pitchFamily="18" charset="0"/>
              </a:rPr>
              <a:t>文件，</a:t>
            </a:r>
            <a:r>
              <a:rPr lang="zh-CN" altLang="en-US" sz="1800" dirty="0">
                <a:latin typeface="Times New Roman" panose="02020603050405020304" pitchFamily="18" charset="0"/>
                <a:cs typeface="Times New Roman" panose="02020603050405020304" pitchFamily="18" charset="0"/>
              </a:rPr>
              <a:t>其中文件</a:t>
            </a:r>
            <a:r>
              <a:rPr lang="en-US" altLang="zh-CN" sz="1800" dirty="0">
                <a:latin typeface="Times New Roman" panose="02020603050405020304" pitchFamily="18" charset="0"/>
                <a:cs typeface="Times New Roman" panose="02020603050405020304" pitchFamily="18" charset="0"/>
              </a:rPr>
              <a:t>file1.c</a:t>
            </a:r>
            <a:r>
              <a:rPr lang="zh-CN" altLang="en-US" sz="1800" dirty="0">
                <a:latin typeface="Times New Roman" panose="02020603050405020304" pitchFamily="18" charset="0"/>
                <a:cs typeface="Times New Roman" panose="02020603050405020304" pitchFamily="18" charset="0"/>
              </a:rPr>
              <a:t>包含主函数，另一个文件</a:t>
            </a:r>
            <a:r>
              <a:rPr lang="en-US" altLang="zh-CN" sz="1800" dirty="0">
                <a:latin typeface="Times New Roman" panose="02020603050405020304" pitchFamily="18" charset="0"/>
                <a:cs typeface="Times New Roman" panose="02020603050405020304" pitchFamily="18" charset="0"/>
              </a:rPr>
              <a:t>file2.c</a:t>
            </a:r>
            <a:r>
              <a:rPr lang="zh-CN" altLang="en-US" sz="1800" dirty="0">
                <a:latin typeface="Times New Roman" panose="02020603050405020304" pitchFamily="18" charset="0"/>
                <a:cs typeface="Times New Roman" panose="02020603050405020304" pitchFamily="18" charset="0"/>
              </a:rPr>
              <a:t>包含</a:t>
            </a:r>
            <a:r>
              <a:rPr lang="zh-CN" altLang="en-US" sz="1800" dirty="0" smtClean="0">
                <a:latin typeface="Times New Roman" panose="02020603050405020304" pitchFamily="18" charset="0"/>
                <a:cs typeface="Times New Roman" panose="02020603050405020304" pitchFamily="18" charset="0"/>
              </a:rPr>
              <a:t>求幂的</a:t>
            </a:r>
            <a:r>
              <a:rPr lang="zh-CN" altLang="en-US" sz="1800" dirty="0">
                <a:latin typeface="Times New Roman" panose="02020603050405020304" pitchFamily="18" charset="0"/>
                <a:cs typeface="Times New Roman" panose="02020603050405020304" pitchFamily="18" charset="0"/>
              </a:rPr>
              <a:t>函数</a:t>
            </a:r>
            <a:r>
              <a:rPr lang="en-US" altLang="zh-CN" sz="1800" dirty="0">
                <a:latin typeface="Times New Roman" panose="02020603050405020304" pitchFamily="18" charset="0"/>
                <a:cs typeface="Times New Roman" panose="02020603050405020304" pitchFamily="18" charset="0"/>
              </a:rPr>
              <a:t>power</a:t>
            </a:r>
            <a:r>
              <a:rPr lang="zh-CN" altLang="en-US" sz="1800" dirty="0">
                <a:latin typeface="Times New Roman" panose="02020603050405020304" pitchFamily="18" charset="0"/>
                <a:cs typeface="Times New Roman" panose="02020603050405020304" pitchFamily="18" charset="0"/>
              </a:rPr>
              <a:t>。</a:t>
            </a:r>
          </a:p>
          <a:p>
            <a:pPr lvl="1" algn="just" eaLnBrk="1" hangingPunct="1">
              <a:lnSpc>
                <a:spcPts val="2600"/>
              </a:lnSpc>
            </a:pPr>
            <a:r>
              <a:rPr lang="zh-CN" altLang="en-US" sz="1600" dirty="0">
                <a:latin typeface="Times New Roman" panose="02020603050405020304" pitchFamily="18" charset="0"/>
                <a:cs typeface="Times New Roman" panose="02020603050405020304" pitchFamily="18" charset="0"/>
              </a:rPr>
              <a:t>在</a:t>
            </a:r>
            <a:r>
              <a:rPr lang="en-US" altLang="zh-CN" sz="1600" dirty="0">
                <a:latin typeface="Times New Roman" panose="02020603050405020304" pitchFamily="18" charset="0"/>
                <a:cs typeface="Times New Roman" panose="02020603050405020304" pitchFamily="18" charset="0"/>
              </a:rPr>
              <a:t>file1</a:t>
            </a:r>
            <a:r>
              <a:rPr lang="zh-CN" altLang="en-US" sz="1600" dirty="0">
                <a:latin typeface="Times New Roman" panose="02020603050405020304" pitchFamily="18" charset="0"/>
                <a:cs typeface="Times New Roman" panose="02020603050405020304" pitchFamily="18" charset="0"/>
              </a:rPr>
              <a:t>文件中定义外部变量</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，在</a:t>
            </a:r>
            <a:r>
              <a:rPr lang="en-US" altLang="zh-CN" sz="1600" dirty="0">
                <a:latin typeface="Times New Roman" panose="02020603050405020304" pitchFamily="18" charset="0"/>
                <a:cs typeface="Times New Roman" panose="02020603050405020304" pitchFamily="18" charset="0"/>
              </a:rPr>
              <a:t>file2</a:t>
            </a:r>
            <a:r>
              <a:rPr lang="zh-CN" altLang="en-US" sz="1600" dirty="0">
                <a:latin typeface="Times New Roman" panose="02020603050405020304" pitchFamily="18" charset="0"/>
                <a:cs typeface="Times New Roman" panose="02020603050405020304" pitchFamily="18" charset="0"/>
              </a:rPr>
              <a:t>中用</a:t>
            </a:r>
            <a:r>
              <a:rPr lang="en-US" altLang="zh-CN" sz="1600" dirty="0">
                <a:latin typeface="Times New Roman" panose="02020603050405020304" pitchFamily="18" charset="0"/>
                <a:cs typeface="Times New Roman" panose="02020603050405020304" pitchFamily="18" charset="0"/>
              </a:rPr>
              <a:t>extern</a:t>
            </a:r>
            <a:r>
              <a:rPr lang="zh-CN" altLang="en-US" sz="1600" dirty="0">
                <a:latin typeface="Times New Roman" panose="02020603050405020304" pitchFamily="18" charset="0"/>
                <a:cs typeface="Times New Roman" panose="02020603050405020304" pitchFamily="18" charset="0"/>
              </a:rPr>
              <a:t>声明外部变量</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，把</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的作用域扩展到</a:t>
            </a:r>
            <a:r>
              <a:rPr lang="en-US" altLang="zh-CN" sz="1600" dirty="0">
                <a:latin typeface="Times New Roman" panose="02020603050405020304" pitchFamily="18" charset="0"/>
                <a:cs typeface="Times New Roman" panose="02020603050405020304" pitchFamily="18" charset="0"/>
              </a:rPr>
              <a:t>file2</a:t>
            </a:r>
            <a:r>
              <a:rPr lang="zh-CN" altLang="en-US" sz="1600" dirty="0">
                <a:latin typeface="Times New Roman" panose="02020603050405020304" pitchFamily="18" charset="0"/>
                <a:cs typeface="Times New Roman" panose="02020603050405020304" pitchFamily="18" charset="0"/>
              </a:rPr>
              <a:t>文件。</a:t>
            </a:r>
          </a:p>
          <a:p>
            <a:pPr lvl="1" algn="just" eaLnBrk="1" hangingPunct="1">
              <a:lnSpc>
                <a:spcPts val="2600"/>
              </a:lnSpc>
            </a:pPr>
            <a:r>
              <a:rPr lang="en-US" altLang="zh-CN" sz="1600" dirty="0">
                <a:latin typeface="Times New Roman" panose="02020603050405020304" pitchFamily="18" charset="0"/>
                <a:cs typeface="Times New Roman" panose="02020603050405020304" pitchFamily="18" charset="0"/>
              </a:rPr>
              <a:t>file1.c</a:t>
            </a:r>
            <a:r>
              <a:rPr lang="zh-CN" altLang="en-US" sz="1600" dirty="0">
                <a:latin typeface="Times New Roman" panose="02020603050405020304" pitchFamily="18" charset="0"/>
                <a:cs typeface="Times New Roman" panose="02020603050405020304" pitchFamily="18" charset="0"/>
              </a:rPr>
              <a:t>与</a:t>
            </a:r>
            <a:r>
              <a:rPr lang="en-US" altLang="zh-CN" sz="1600" dirty="0">
                <a:latin typeface="Times New Roman" panose="02020603050405020304" pitchFamily="18" charset="0"/>
                <a:cs typeface="Times New Roman" panose="02020603050405020304" pitchFamily="18" charset="0"/>
              </a:rPr>
              <a:t>file2.c</a:t>
            </a:r>
            <a:r>
              <a:rPr lang="zh-CN" altLang="en-US" sz="1600" dirty="0">
                <a:latin typeface="Times New Roman" panose="02020603050405020304" pitchFamily="18" charset="0"/>
                <a:cs typeface="Times New Roman" panose="02020603050405020304" pitchFamily="18" charset="0"/>
              </a:rPr>
              <a:t>在一个文件夹中。</a:t>
            </a:r>
          </a:p>
        </p:txBody>
      </p:sp>
      <p:sp>
        <p:nvSpPr>
          <p:cNvPr id="7" name="Rectangle 4"/>
          <p:cNvSpPr>
            <a:spLocks noChangeArrowheads="1"/>
          </p:cNvSpPr>
          <p:nvPr/>
        </p:nvSpPr>
        <p:spPr bwMode="auto">
          <a:xfrm>
            <a:off x="2971800" y="1225486"/>
            <a:ext cx="5562600" cy="5022914"/>
          </a:xfrm>
          <a:prstGeom prst="rect">
            <a:avLst/>
          </a:prstGeom>
          <a:solidFill>
            <a:srgbClr val="FFFF00"/>
          </a:solidFill>
          <a:ln w="57150">
            <a:noFill/>
            <a:miter lim="800000"/>
            <a:headEnd/>
            <a:tailEnd/>
          </a:ln>
          <a:effectLst/>
          <a:extLst/>
        </p:spPr>
        <p:txBody>
          <a:bodyPr wrap="square" anchor="t" anchorCtr="0">
            <a:spAutoFit/>
          </a:bodyPr>
          <a:lstStyle/>
          <a:p>
            <a:pPr marL="342900" indent="-342900">
              <a:lnSpc>
                <a:spcPct val="100000"/>
              </a:lnSpc>
            </a:pPr>
            <a:r>
              <a:rPr lang="en-US" altLang="zh-CN" sz="1800" dirty="0"/>
              <a:t>#include &lt;</a:t>
            </a:r>
            <a:r>
              <a:rPr lang="en-US" altLang="zh-CN" sz="1800" dirty="0" err="1"/>
              <a:t>stdio.h</a:t>
            </a:r>
            <a:r>
              <a:rPr lang="en-US" altLang="zh-CN" sz="1800" dirty="0"/>
              <a:t>&gt;</a:t>
            </a:r>
          </a:p>
          <a:p>
            <a:pPr marL="342900" indent="-342900">
              <a:lnSpc>
                <a:spcPct val="100000"/>
              </a:lnSpc>
            </a:pPr>
            <a:r>
              <a:rPr lang="en-US" altLang="zh-CN" sz="1800" dirty="0"/>
              <a:t>#include "file2.c"</a:t>
            </a:r>
          </a:p>
          <a:p>
            <a:pPr marL="342900" indent="-342900">
              <a:lnSpc>
                <a:spcPct val="100000"/>
              </a:lnSpc>
            </a:pPr>
            <a:r>
              <a:rPr lang="en-US" altLang="zh-CN" sz="1800" b="1" dirty="0" err="1">
                <a:solidFill>
                  <a:srgbClr val="FF0000"/>
                </a:solidFill>
              </a:rPr>
              <a:t>int</a:t>
            </a:r>
            <a:r>
              <a:rPr lang="en-US" altLang="zh-CN" sz="1800" b="1" dirty="0">
                <a:solidFill>
                  <a:srgbClr val="FF0000"/>
                </a:solidFill>
              </a:rPr>
              <a:t> A;</a:t>
            </a:r>
          </a:p>
          <a:p>
            <a:pPr marL="342900" indent="-342900">
              <a:lnSpc>
                <a:spcPct val="100000"/>
              </a:lnSpc>
            </a:pPr>
            <a:r>
              <a:rPr lang="en-US" altLang="zh-CN" sz="1800" dirty="0" err="1"/>
              <a:t>int</a:t>
            </a:r>
            <a:r>
              <a:rPr lang="en-US" altLang="zh-CN" sz="1800" dirty="0"/>
              <a:t> main()</a:t>
            </a:r>
          </a:p>
          <a:p>
            <a:pPr marL="342900" indent="-342900">
              <a:lnSpc>
                <a:spcPct val="100000"/>
              </a:lnSpc>
            </a:pPr>
            <a:r>
              <a:rPr lang="en-US" altLang="zh-CN" sz="1800" dirty="0"/>
              <a:t>{</a:t>
            </a:r>
          </a:p>
          <a:p>
            <a:pPr marL="342900" indent="-342900">
              <a:lnSpc>
                <a:spcPct val="100000"/>
              </a:lnSpc>
            </a:pPr>
            <a:r>
              <a:rPr lang="en-US" altLang="zh-CN" sz="1800" dirty="0"/>
              <a:t>	</a:t>
            </a:r>
            <a:r>
              <a:rPr lang="en-US" altLang="zh-CN" sz="1800" dirty="0" err="1"/>
              <a:t>int</a:t>
            </a:r>
            <a:r>
              <a:rPr lang="en-US" altLang="zh-CN" sz="1800" dirty="0"/>
              <a:t> power(</a:t>
            </a:r>
            <a:r>
              <a:rPr lang="en-US" altLang="zh-CN" sz="1800" dirty="0" err="1"/>
              <a:t>int</a:t>
            </a:r>
            <a:r>
              <a:rPr lang="en-US" altLang="zh-CN" sz="1800" dirty="0"/>
              <a:t>);</a:t>
            </a:r>
          </a:p>
          <a:p>
            <a:pPr marL="342900" indent="-342900">
              <a:lnSpc>
                <a:spcPct val="100000"/>
              </a:lnSpc>
            </a:pPr>
            <a:r>
              <a:rPr lang="en-US" altLang="zh-CN" sz="1800" dirty="0"/>
              <a:t>	</a:t>
            </a:r>
            <a:r>
              <a:rPr lang="en-US" altLang="zh-CN" sz="1800" dirty="0" err="1"/>
              <a:t>int</a:t>
            </a:r>
            <a:r>
              <a:rPr lang="en-US" altLang="zh-CN" sz="1800" dirty="0"/>
              <a:t> b=3,c,d,m;</a:t>
            </a:r>
          </a:p>
          <a:p>
            <a:pPr marL="342900" indent="-342900">
              <a:lnSpc>
                <a:spcPct val="100000"/>
              </a:lnSpc>
            </a:pPr>
            <a:r>
              <a:rPr lang="en-US" altLang="zh-CN" sz="1800" dirty="0"/>
              <a:t>	</a:t>
            </a:r>
            <a:r>
              <a:rPr lang="en-US" altLang="zh-CN" sz="1800" dirty="0" err="1"/>
              <a:t>printf</a:t>
            </a:r>
            <a:r>
              <a:rPr lang="en-US" altLang="zh-CN" sz="1800" dirty="0"/>
              <a:t>("enter the number a and its power m</a:t>
            </a:r>
            <a:r>
              <a:rPr lang="en-US" altLang="zh-CN" sz="1800" dirty="0" smtClean="0"/>
              <a:t>:");</a:t>
            </a:r>
            <a:endParaRPr lang="en-US" altLang="zh-CN" sz="1800" dirty="0"/>
          </a:p>
          <a:p>
            <a:pPr marL="342900" indent="-342900">
              <a:lnSpc>
                <a:spcPct val="100000"/>
              </a:lnSpc>
            </a:pPr>
            <a:r>
              <a:rPr lang="en-US" altLang="zh-CN" sz="1800" dirty="0"/>
              <a:t>	</a:t>
            </a:r>
            <a:r>
              <a:rPr lang="en-US" altLang="zh-CN" sz="1800" dirty="0" err="1"/>
              <a:t>scanf</a:t>
            </a:r>
            <a:r>
              <a:rPr lang="en-US" altLang="zh-CN" sz="1800" dirty="0"/>
              <a:t>("%</a:t>
            </a:r>
            <a:r>
              <a:rPr lang="en-US" altLang="zh-CN" sz="1800" dirty="0" err="1"/>
              <a:t>d%d</a:t>
            </a:r>
            <a:r>
              <a:rPr lang="en-US" altLang="zh-CN" sz="1800" dirty="0"/>
              <a:t>",&amp;</a:t>
            </a:r>
            <a:r>
              <a:rPr lang="en-US" altLang="zh-CN" sz="1800" dirty="0" err="1"/>
              <a:t>A,&amp;m</a:t>
            </a:r>
            <a:r>
              <a:rPr lang="en-US" altLang="zh-CN" sz="1800" dirty="0"/>
              <a:t>);</a:t>
            </a:r>
          </a:p>
          <a:p>
            <a:pPr marL="342900" indent="-342900">
              <a:lnSpc>
                <a:spcPct val="100000"/>
              </a:lnSpc>
            </a:pPr>
            <a:r>
              <a:rPr lang="en-US" altLang="zh-CN" sz="1800" dirty="0"/>
              <a:t>	c=A*b;</a:t>
            </a:r>
          </a:p>
          <a:p>
            <a:pPr marL="342900" indent="-342900">
              <a:lnSpc>
                <a:spcPct val="100000"/>
              </a:lnSpc>
            </a:pPr>
            <a:r>
              <a:rPr lang="en-US" altLang="zh-CN" sz="1800" dirty="0"/>
              <a:t>	</a:t>
            </a:r>
            <a:r>
              <a:rPr lang="en-US" altLang="zh-CN" sz="1800" dirty="0" err="1"/>
              <a:t>printf</a:t>
            </a:r>
            <a:r>
              <a:rPr lang="en-US" altLang="zh-CN" sz="1800" dirty="0"/>
              <a:t>("%d*%d=%d\n",</a:t>
            </a:r>
            <a:r>
              <a:rPr lang="en-US" altLang="zh-CN" sz="1800" dirty="0" err="1"/>
              <a:t>A,b,c</a:t>
            </a:r>
            <a:r>
              <a:rPr lang="en-US" altLang="zh-CN" sz="1800" dirty="0"/>
              <a:t>);</a:t>
            </a:r>
          </a:p>
          <a:p>
            <a:pPr marL="342900" indent="-342900">
              <a:lnSpc>
                <a:spcPct val="100000"/>
              </a:lnSpc>
            </a:pPr>
            <a:r>
              <a:rPr lang="en-US" altLang="zh-CN" sz="1800" dirty="0"/>
              <a:t>	d=power(m);</a:t>
            </a:r>
          </a:p>
          <a:p>
            <a:pPr marL="342900" indent="-342900">
              <a:lnSpc>
                <a:spcPct val="100000"/>
              </a:lnSpc>
            </a:pPr>
            <a:r>
              <a:rPr lang="en-US" altLang="zh-CN" sz="1800" dirty="0"/>
              <a:t>	</a:t>
            </a:r>
            <a:r>
              <a:rPr lang="en-US" altLang="zh-CN" sz="1800" dirty="0" err="1"/>
              <a:t>printf</a:t>
            </a:r>
            <a:r>
              <a:rPr lang="en-US" altLang="zh-CN" sz="1800" dirty="0"/>
              <a:t>("%d**%d=%d\n",</a:t>
            </a:r>
            <a:r>
              <a:rPr lang="en-US" altLang="zh-CN" sz="1800" dirty="0" err="1"/>
              <a:t>A,m,d</a:t>
            </a:r>
            <a:r>
              <a:rPr lang="en-US" altLang="zh-CN" sz="1800" dirty="0"/>
              <a:t>);</a:t>
            </a:r>
          </a:p>
          <a:p>
            <a:pPr marL="342900" indent="-342900">
              <a:lnSpc>
                <a:spcPct val="100000"/>
              </a:lnSpc>
            </a:pPr>
            <a:r>
              <a:rPr lang="en-US" altLang="zh-CN" sz="1800" dirty="0"/>
              <a:t>	return 0;</a:t>
            </a:r>
          </a:p>
          <a:p>
            <a:pPr marL="342900" indent="-342900">
              <a:lnSpc>
                <a:spcPct val="100000"/>
              </a:lnSpc>
            </a:pPr>
            <a:r>
              <a:rPr lang="en-US" altLang="zh-CN" sz="1800" dirty="0"/>
              <a:t>}</a:t>
            </a:r>
          </a:p>
        </p:txBody>
      </p:sp>
      <p:sp>
        <p:nvSpPr>
          <p:cNvPr id="8" name="Rectangle 4"/>
          <p:cNvSpPr>
            <a:spLocks noChangeArrowheads="1"/>
          </p:cNvSpPr>
          <p:nvPr/>
        </p:nvSpPr>
        <p:spPr bwMode="auto">
          <a:xfrm>
            <a:off x="6858000" y="885277"/>
            <a:ext cx="2209800" cy="2696123"/>
          </a:xfrm>
          <a:prstGeom prst="rect">
            <a:avLst/>
          </a:prstGeom>
          <a:solidFill>
            <a:srgbClr val="9999FF"/>
          </a:solidFill>
          <a:ln w="57150">
            <a:noFill/>
            <a:miter lim="800000"/>
            <a:headEnd/>
            <a:tailEnd/>
          </a:ln>
          <a:effectLst/>
          <a:extLst/>
        </p:spPr>
        <p:txBody>
          <a:bodyPr wrap="square" anchor="t" anchorCtr="0">
            <a:spAutoFit/>
          </a:bodyPr>
          <a:lstStyle/>
          <a:p>
            <a:pPr marL="342900" indent="-342900">
              <a:lnSpc>
                <a:spcPct val="100000"/>
              </a:lnSpc>
            </a:pPr>
            <a:r>
              <a:rPr lang="en-US" altLang="zh-CN" sz="1800" b="1" dirty="0">
                <a:solidFill>
                  <a:srgbClr val="FF0000"/>
                </a:solidFill>
              </a:rPr>
              <a:t>extern A;</a:t>
            </a:r>
          </a:p>
          <a:p>
            <a:pPr marL="342900" indent="-342900">
              <a:lnSpc>
                <a:spcPct val="100000"/>
              </a:lnSpc>
            </a:pPr>
            <a:r>
              <a:rPr lang="en-US" altLang="zh-CN" sz="1800" dirty="0" err="1"/>
              <a:t>int</a:t>
            </a:r>
            <a:r>
              <a:rPr lang="en-US" altLang="zh-CN" sz="1800" dirty="0"/>
              <a:t> power(</a:t>
            </a:r>
            <a:r>
              <a:rPr lang="en-US" altLang="zh-CN" sz="1800" dirty="0" err="1"/>
              <a:t>int</a:t>
            </a:r>
            <a:r>
              <a:rPr lang="en-US" altLang="zh-CN" sz="1800" dirty="0"/>
              <a:t> n)</a:t>
            </a:r>
          </a:p>
          <a:p>
            <a:pPr marL="342900" indent="-342900">
              <a:lnSpc>
                <a:spcPct val="100000"/>
              </a:lnSpc>
            </a:pPr>
            <a:r>
              <a:rPr lang="en-US" altLang="zh-CN" sz="1800" dirty="0"/>
              <a:t>{</a:t>
            </a:r>
          </a:p>
          <a:p>
            <a:pPr marL="342900" indent="-342900">
              <a:lnSpc>
                <a:spcPct val="100000"/>
              </a:lnSpc>
            </a:pPr>
            <a:r>
              <a:rPr lang="en-US" altLang="zh-CN" sz="1800" dirty="0"/>
              <a:t>	</a:t>
            </a:r>
            <a:r>
              <a:rPr lang="en-US" altLang="zh-CN" sz="1800" dirty="0" err="1"/>
              <a:t>int</a:t>
            </a:r>
            <a:r>
              <a:rPr lang="en-US" altLang="zh-CN" sz="1800" dirty="0"/>
              <a:t> </a:t>
            </a:r>
            <a:r>
              <a:rPr lang="en-US" altLang="zh-CN" sz="1800" dirty="0" err="1"/>
              <a:t>i,y</a:t>
            </a:r>
            <a:r>
              <a:rPr lang="en-US" altLang="zh-CN" sz="1800" dirty="0"/>
              <a:t>=1;</a:t>
            </a:r>
          </a:p>
          <a:p>
            <a:pPr marL="342900" indent="-342900">
              <a:lnSpc>
                <a:spcPct val="100000"/>
              </a:lnSpc>
            </a:pPr>
            <a:r>
              <a:rPr lang="en-US" altLang="zh-CN" sz="1800" dirty="0"/>
              <a:t>	for(</a:t>
            </a:r>
            <a:r>
              <a:rPr lang="en-US" altLang="zh-CN" sz="1800" dirty="0" err="1"/>
              <a:t>i</a:t>
            </a:r>
            <a:r>
              <a:rPr lang="en-US" altLang="zh-CN" sz="1800" dirty="0"/>
              <a:t>=1;i&lt;=</a:t>
            </a:r>
            <a:r>
              <a:rPr lang="en-US" altLang="zh-CN" sz="1800" dirty="0" err="1"/>
              <a:t>n;i</a:t>
            </a:r>
            <a:r>
              <a:rPr lang="en-US" altLang="zh-CN" sz="1800" dirty="0"/>
              <a:t>++)</a:t>
            </a:r>
          </a:p>
          <a:p>
            <a:pPr marL="342900" indent="-342900">
              <a:lnSpc>
                <a:spcPct val="100000"/>
              </a:lnSpc>
            </a:pPr>
            <a:r>
              <a:rPr lang="en-US" altLang="zh-CN" sz="1800" dirty="0"/>
              <a:t>		y*=A;</a:t>
            </a:r>
          </a:p>
          <a:p>
            <a:pPr marL="342900" indent="-342900">
              <a:lnSpc>
                <a:spcPct val="100000"/>
              </a:lnSpc>
            </a:pPr>
            <a:r>
              <a:rPr lang="en-US" altLang="zh-CN" sz="1800" dirty="0"/>
              <a:t>	return(y);</a:t>
            </a:r>
          </a:p>
          <a:p>
            <a:pPr marL="342900" indent="-342900">
              <a:lnSpc>
                <a:spcPct val="100000"/>
              </a:lnSpc>
            </a:pPr>
            <a:r>
              <a:rPr lang="en-US" altLang="zh-CN" sz="1800" dirty="0"/>
              <a:t>}</a:t>
            </a:r>
          </a:p>
        </p:txBody>
      </p:sp>
      <p:pic>
        <p:nvPicPr>
          <p:cNvPr id="9" name="图片 8"/>
          <p:cNvPicPr>
            <a:picLocks noChangeAspect="1"/>
          </p:cNvPicPr>
          <p:nvPr/>
        </p:nvPicPr>
        <p:blipFill>
          <a:blip r:embed="rId3"/>
          <a:stretch>
            <a:fillRect/>
          </a:stretch>
        </p:blipFill>
        <p:spPr>
          <a:xfrm>
            <a:off x="4572000" y="5486400"/>
            <a:ext cx="4671308" cy="1352550"/>
          </a:xfrm>
          <a:prstGeom prst="rect">
            <a:avLst/>
          </a:prstGeom>
        </p:spPr>
      </p:pic>
    </p:spTree>
    <p:extLst>
      <p:ext uri="{BB962C8B-B14F-4D97-AF65-F5344CB8AC3E}">
        <p14:creationId xmlns:p14="http://schemas.microsoft.com/office/powerpoint/2010/main" val="1190620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Settings\yanbo.zhang\Application Data\Microsoft\Templates\PPT-模板.pot</Template>
  <TotalTime>47227</TotalTime>
  <Words>6460</Words>
  <Application>Microsoft Office PowerPoint</Application>
  <PresentationFormat>全屏显示(4:3)</PresentationFormat>
  <Paragraphs>869</Paragraphs>
  <Slides>70</Slides>
  <Notes>50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9" baseType="lpstr">
      <vt:lpstr>Candara</vt:lpstr>
      <vt:lpstr>Monotype Sorts</vt:lpstr>
      <vt:lpstr>方正舒体</vt:lpstr>
      <vt:lpstr>仿宋</vt:lpstr>
      <vt:lpstr>仿宋_GB2312</vt:lpstr>
      <vt:lpstr>黑体</vt:lpstr>
      <vt:lpstr>华文楷体</vt:lpstr>
      <vt:lpstr>华文中宋</vt:lpstr>
      <vt:lpstr>楷体</vt:lpstr>
      <vt:lpstr>楷体_GB2312</vt:lpstr>
      <vt:lpstr>隶书</vt:lpstr>
      <vt:lpstr>宋体</vt:lpstr>
      <vt:lpstr>Arial</vt:lpstr>
      <vt:lpstr>Arial Narrow</vt:lpstr>
      <vt:lpstr>Times New Roman</vt:lpstr>
      <vt:lpstr>Wingdings</vt:lpstr>
      <vt:lpstr>PPT-模板</vt:lpstr>
      <vt:lpstr>Equation</vt:lpstr>
      <vt:lpstr>Image</vt:lpstr>
      <vt:lpstr>PowerPoint 演示文稿</vt:lpstr>
      <vt:lpstr>C函数属于方法学范畴</vt:lpstr>
      <vt:lpstr>使用C函数要掌握的内容</vt:lpstr>
      <vt:lpstr>本讲内容</vt:lpstr>
      <vt:lpstr>程序模块化有助于提高质量</vt:lpstr>
      <vt:lpstr>C程序模块就是“函数”</vt:lpstr>
      <vt:lpstr>程序、(源程序)文件、函数</vt:lpstr>
      <vt:lpstr>一个源程序文件由多个函数组成</vt:lpstr>
      <vt:lpstr>一个C程序由多个源程序文件组成</vt:lpstr>
      <vt:lpstr>调用函数对程序流程的影响</vt:lpstr>
      <vt:lpstr>本讲内容</vt:lpstr>
      <vt:lpstr> “C语言函数”内容</vt:lpstr>
      <vt:lpstr>C函数是互相独立的</vt:lpstr>
      <vt:lpstr>main函数与其他函数</vt:lpstr>
      <vt:lpstr>主调函数与被调函数 </vt:lpstr>
      <vt:lpstr>库函数与用户自定义函数</vt:lpstr>
      <vt:lpstr>C语言的库函数</vt:lpstr>
      <vt:lpstr>C语言的常用库函数</vt:lpstr>
      <vt:lpstr>利用时间函数输出系统当前日期和时间</vt:lpstr>
      <vt:lpstr>有参函数与无参函数</vt:lpstr>
      <vt:lpstr>PowerPoint 演示文稿</vt:lpstr>
      <vt:lpstr>有返回值函数与无返回值函数</vt:lpstr>
      <vt:lpstr>函数程序举例</vt:lpstr>
      <vt:lpstr>空函数</vt:lpstr>
      <vt:lpstr>函数定义语句</vt:lpstr>
      <vt:lpstr> “C语言函数”内容</vt:lpstr>
      <vt:lpstr>形式参数和实际参数</vt:lpstr>
      <vt:lpstr>PowerPoint 演示文稿</vt:lpstr>
      <vt:lpstr>PowerPoint 演示文稿</vt:lpstr>
      <vt:lpstr>main与max之间的数据传递</vt:lpstr>
      <vt:lpstr>PowerPoint 演示文稿</vt:lpstr>
      <vt:lpstr>形参的内存分配</vt:lpstr>
      <vt:lpstr>函数形参内存空间的释放</vt:lpstr>
      <vt:lpstr>形式参数占用的内存位置</vt:lpstr>
      <vt:lpstr> “C语言函数”内容</vt:lpstr>
      <vt:lpstr>函数内定义的都是“局部变量”</vt:lpstr>
      <vt:lpstr>函数的返回值</vt:lpstr>
      <vt:lpstr>return语句</vt:lpstr>
      <vt:lpstr>void型函数</vt:lpstr>
      <vt:lpstr>函数的定义和调用例子：求两个整数中的较大值</vt:lpstr>
      <vt:lpstr>max函数的定义</vt:lpstr>
      <vt:lpstr>main对max函数的调用</vt:lpstr>
      <vt:lpstr>main与max之间的数据传递</vt:lpstr>
      <vt:lpstr>本讲内容</vt:lpstr>
      <vt:lpstr>与函数相关的程序四个元素</vt:lpstr>
      <vt:lpstr>与C函数相关的4个语句元素</vt:lpstr>
      <vt:lpstr>函数声明</vt:lpstr>
      <vt:lpstr>一个函数调用另一个函数的条件</vt:lpstr>
      <vt:lpstr>利用“函数原型”完成函数声明</vt:lpstr>
      <vt:lpstr>函数声明语句的位置</vt:lpstr>
      <vt:lpstr>PowerPoint 演示文稿</vt:lpstr>
      <vt:lpstr>与C函数相关的4个语句元素</vt:lpstr>
      <vt:lpstr>函数声明与函数定义</vt:lpstr>
      <vt:lpstr>函数头+函数体=函数定义</vt:lpstr>
      <vt:lpstr>函数头部</vt:lpstr>
      <vt:lpstr>与C函数相关的4个语句元素</vt:lpstr>
      <vt:lpstr>函数体</vt:lpstr>
      <vt:lpstr>与C函数相关的4个语句元素</vt:lpstr>
      <vt:lpstr>函数调用</vt:lpstr>
      <vt:lpstr>函数调用的一般形式</vt:lpstr>
      <vt:lpstr>没有返回值函数的调用</vt:lpstr>
      <vt:lpstr>函数调用过程</vt:lpstr>
      <vt:lpstr>函数参数的值传递</vt:lpstr>
      <vt:lpstr>函数调用机制 </vt:lpstr>
      <vt:lpstr>函数调用和返回示意图 </vt:lpstr>
      <vt:lpstr>本讲内容</vt:lpstr>
      <vt:lpstr>函数调用的形式</vt:lpstr>
      <vt:lpstr>PowerPoint 演示文稿</vt:lpstr>
      <vt:lpstr>教材第7章习题</vt:lpstr>
      <vt:lpstr>谢谢大家     欢迎指教</vt:lpstr>
    </vt:vector>
  </TitlesOfParts>
  <Company>Aptech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dc:creator>
  <cp:lastModifiedBy>WHY</cp:lastModifiedBy>
  <cp:revision>834</cp:revision>
  <dcterms:created xsi:type="dcterms:W3CDTF">2001-09-11T11:00:57Z</dcterms:created>
  <dcterms:modified xsi:type="dcterms:W3CDTF">2023-11-13T07:20:20Z</dcterms:modified>
</cp:coreProperties>
</file>