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75"/>
  </p:notesMasterIdLst>
  <p:handoutMasterIdLst>
    <p:handoutMasterId r:id="rId76"/>
  </p:handoutMasterIdLst>
  <p:sldIdLst>
    <p:sldId id="584" r:id="rId2"/>
    <p:sldId id="2932" r:id="rId3"/>
    <p:sldId id="3079" r:id="rId4"/>
    <p:sldId id="3081" r:id="rId5"/>
    <p:sldId id="3080" r:id="rId6"/>
    <p:sldId id="3022" r:id="rId7"/>
    <p:sldId id="3082" r:id="rId8"/>
    <p:sldId id="3023" r:id="rId9"/>
    <p:sldId id="3104" r:id="rId10"/>
    <p:sldId id="3024" r:id="rId11"/>
    <p:sldId id="3025" r:id="rId12"/>
    <p:sldId id="3026" r:id="rId13"/>
    <p:sldId id="3099" r:id="rId14"/>
    <p:sldId id="3027" r:id="rId15"/>
    <p:sldId id="3097" r:id="rId16"/>
    <p:sldId id="3028" r:id="rId17"/>
    <p:sldId id="3029" r:id="rId18"/>
    <p:sldId id="3112" r:id="rId19"/>
    <p:sldId id="3031" r:id="rId20"/>
    <p:sldId id="3113" r:id="rId21"/>
    <p:sldId id="3114" r:id="rId22"/>
    <p:sldId id="3115" r:id="rId23"/>
    <p:sldId id="3116" r:id="rId24"/>
    <p:sldId id="3035" r:id="rId25"/>
    <p:sldId id="3098" r:id="rId26"/>
    <p:sldId id="3117" r:id="rId27"/>
    <p:sldId id="3037" r:id="rId28"/>
    <p:sldId id="3086" r:id="rId29"/>
    <p:sldId id="3087" r:id="rId30"/>
    <p:sldId id="3038" r:id="rId31"/>
    <p:sldId id="3088" r:id="rId32"/>
    <p:sldId id="3039" r:id="rId33"/>
    <p:sldId id="3089" r:id="rId34"/>
    <p:sldId id="3040" r:id="rId35"/>
    <p:sldId id="3041" r:id="rId36"/>
    <p:sldId id="3090" r:id="rId37"/>
    <p:sldId id="3118" r:id="rId38"/>
    <p:sldId id="3119" r:id="rId39"/>
    <p:sldId id="3120" r:id="rId40"/>
    <p:sldId id="3043" r:id="rId41"/>
    <p:sldId id="3094" r:id="rId42"/>
    <p:sldId id="3122" r:id="rId43"/>
    <p:sldId id="3123" r:id="rId44"/>
    <p:sldId id="3129" r:id="rId45"/>
    <p:sldId id="3130" r:id="rId46"/>
    <p:sldId id="3131" r:id="rId47"/>
    <p:sldId id="3132" r:id="rId48"/>
    <p:sldId id="3133" r:id="rId49"/>
    <p:sldId id="3044" r:id="rId50"/>
    <p:sldId id="3045" r:id="rId51"/>
    <p:sldId id="3046" r:id="rId52"/>
    <p:sldId id="3047" r:id="rId53"/>
    <p:sldId id="3048" r:id="rId54"/>
    <p:sldId id="3121" r:id="rId55"/>
    <p:sldId id="3049" r:id="rId56"/>
    <p:sldId id="3095" r:id="rId57"/>
    <p:sldId id="3060" r:id="rId58"/>
    <p:sldId id="3134" r:id="rId59"/>
    <p:sldId id="3135" r:id="rId60"/>
    <p:sldId id="3136" r:id="rId61"/>
    <p:sldId id="3109" r:id="rId62"/>
    <p:sldId id="3072" r:id="rId63"/>
    <p:sldId id="3073" r:id="rId64"/>
    <p:sldId id="3074" r:id="rId65"/>
    <p:sldId id="3137" r:id="rId66"/>
    <p:sldId id="3138" r:id="rId67"/>
    <p:sldId id="3139" r:id="rId68"/>
    <p:sldId id="3140" r:id="rId69"/>
    <p:sldId id="3142" r:id="rId70"/>
    <p:sldId id="3141" r:id="rId71"/>
    <p:sldId id="3076" r:id="rId72"/>
    <p:sldId id="3077" r:id="rId73"/>
    <p:sldId id="257" r:id="rId74"/>
  </p:sldIdLst>
  <p:sldSz cx="9144000" cy="6858000" type="screen4x3"/>
  <p:notesSz cx="6858000" cy="9144000"/>
  <p:defaultTextStyle>
    <a:defPPr>
      <a:defRPr lang="en-US"/>
    </a:defPPr>
    <a:lvl1pPr algn="l" rtl="0" fontAlgn="base">
      <a:lnSpc>
        <a:spcPct val="80000"/>
      </a:lnSpc>
      <a:spcBef>
        <a:spcPct val="20000"/>
      </a:spcBef>
      <a:spcAft>
        <a:spcPct val="0"/>
      </a:spcAft>
      <a:defRPr sz="4000" kern="1200">
        <a:solidFill>
          <a:schemeClr val="tx1"/>
        </a:solidFill>
        <a:latin typeface="Arial" pitchFamily="34" charset="0"/>
        <a:ea typeface="宋体" pitchFamily="2" charset="-122"/>
        <a:cs typeface="+mn-cs"/>
      </a:defRPr>
    </a:lvl1pPr>
    <a:lvl2pPr marL="457200" algn="l" rtl="0" fontAlgn="base">
      <a:lnSpc>
        <a:spcPct val="80000"/>
      </a:lnSpc>
      <a:spcBef>
        <a:spcPct val="20000"/>
      </a:spcBef>
      <a:spcAft>
        <a:spcPct val="0"/>
      </a:spcAft>
      <a:defRPr sz="4000" kern="1200">
        <a:solidFill>
          <a:schemeClr val="tx1"/>
        </a:solidFill>
        <a:latin typeface="Arial" pitchFamily="34" charset="0"/>
        <a:ea typeface="宋体" pitchFamily="2" charset="-122"/>
        <a:cs typeface="+mn-cs"/>
      </a:defRPr>
    </a:lvl2pPr>
    <a:lvl3pPr marL="914400" algn="l" rtl="0" fontAlgn="base">
      <a:lnSpc>
        <a:spcPct val="80000"/>
      </a:lnSpc>
      <a:spcBef>
        <a:spcPct val="20000"/>
      </a:spcBef>
      <a:spcAft>
        <a:spcPct val="0"/>
      </a:spcAft>
      <a:defRPr sz="4000" kern="1200">
        <a:solidFill>
          <a:schemeClr val="tx1"/>
        </a:solidFill>
        <a:latin typeface="Arial" pitchFamily="34" charset="0"/>
        <a:ea typeface="宋体" pitchFamily="2" charset="-122"/>
        <a:cs typeface="+mn-cs"/>
      </a:defRPr>
    </a:lvl3pPr>
    <a:lvl4pPr marL="1371600" algn="l" rtl="0" fontAlgn="base">
      <a:lnSpc>
        <a:spcPct val="80000"/>
      </a:lnSpc>
      <a:spcBef>
        <a:spcPct val="20000"/>
      </a:spcBef>
      <a:spcAft>
        <a:spcPct val="0"/>
      </a:spcAft>
      <a:defRPr sz="4000" kern="1200">
        <a:solidFill>
          <a:schemeClr val="tx1"/>
        </a:solidFill>
        <a:latin typeface="Arial" pitchFamily="34" charset="0"/>
        <a:ea typeface="宋体" pitchFamily="2" charset="-122"/>
        <a:cs typeface="+mn-cs"/>
      </a:defRPr>
    </a:lvl4pPr>
    <a:lvl5pPr marL="1828800" algn="l" rtl="0" fontAlgn="base">
      <a:lnSpc>
        <a:spcPct val="80000"/>
      </a:lnSpc>
      <a:spcBef>
        <a:spcPct val="20000"/>
      </a:spcBef>
      <a:spcAft>
        <a:spcPct val="0"/>
      </a:spcAft>
      <a:defRPr sz="4000" kern="1200">
        <a:solidFill>
          <a:schemeClr val="tx1"/>
        </a:solidFill>
        <a:latin typeface="Arial" pitchFamily="34" charset="0"/>
        <a:ea typeface="宋体" pitchFamily="2" charset="-122"/>
        <a:cs typeface="+mn-cs"/>
      </a:defRPr>
    </a:lvl5pPr>
    <a:lvl6pPr marL="2286000" algn="l" defTabSz="914400" rtl="0" eaLnBrk="1" latinLnBrk="0" hangingPunct="1">
      <a:defRPr sz="4000" kern="1200">
        <a:solidFill>
          <a:schemeClr val="tx1"/>
        </a:solidFill>
        <a:latin typeface="Arial" pitchFamily="34" charset="0"/>
        <a:ea typeface="宋体" pitchFamily="2" charset="-122"/>
        <a:cs typeface="+mn-cs"/>
      </a:defRPr>
    </a:lvl6pPr>
    <a:lvl7pPr marL="2743200" algn="l" defTabSz="914400" rtl="0" eaLnBrk="1" latinLnBrk="0" hangingPunct="1">
      <a:defRPr sz="4000" kern="1200">
        <a:solidFill>
          <a:schemeClr val="tx1"/>
        </a:solidFill>
        <a:latin typeface="Arial" pitchFamily="34" charset="0"/>
        <a:ea typeface="宋体" pitchFamily="2" charset="-122"/>
        <a:cs typeface="+mn-cs"/>
      </a:defRPr>
    </a:lvl7pPr>
    <a:lvl8pPr marL="3200400" algn="l" defTabSz="914400" rtl="0" eaLnBrk="1" latinLnBrk="0" hangingPunct="1">
      <a:defRPr sz="4000" kern="1200">
        <a:solidFill>
          <a:schemeClr val="tx1"/>
        </a:solidFill>
        <a:latin typeface="Arial" pitchFamily="34" charset="0"/>
        <a:ea typeface="宋体" pitchFamily="2" charset="-122"/>
        <a:cs typeface="+mn-cs"/>
      </a:defRPr>
    </a:lvl8pPr>
    <a:lvl9pPr marL="3657600" algn="l" defTabSz="914400" rtl="0" eaLnBrk="1" latinLnBrk="0" hangingPunct="1">
      <a:defRPr sz="40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orient="horz" pos="816">
          <p15:clr>
            <a:srgbClr val="A4A3A4"/>
          </p15:clr>
        </p15:guide>
        <p15:guide id="3" orient="horz" pos="1536">
          <p15:clr>
            <a:srgbClr val="A4A3A4"/>
          </p15:clr>
        </p15:guide>
        <p15:guide id="4" pos="2880">
          <p15:clr>
            <a:srgbClr val="A4A3A4"/>
          </p15:clr>
        </p15:guide>
        <p15:guide id="5" pos="384">
          <p15:clr>
            <a:srgbClr val="A4A3A4"/>
          </p15:clr>
        </p15:guide>
        <p15:guide id="6" pos="55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CCFFFF"/>
    <a:srgbClr val="CCECFF"/>
    <a:srgbClr val="0000FF"/>
    <a:srgbClr val="FF0000"/>
    <a:srgbClr val="CC0099"/>
    <a:srgbClr val="CC0066"/>
    <a:srgbClr val="003366"/>
    <a:srgbClr val="FFFF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05" autoAdjust="0"/>
    <p:restoredTop sz="94622" autoAdjust="0"/>
  </p:normalViewPr>
  <p:slideViewPr>
    <p:cSldViewPr>
      <p:cViewPr varScale="1">
        <p:scale>
          <a:sx n="68" d="100"/>
          <a:sy n="68" d="100"/>
        </p:scale>
        <p:origin x="1710" y="78"/>
      </p:cViewPr>
      <p:guideLst>
        <p:guide orient="horz" pos="2160"/>
        <p:guide orient="horz" pos="816"/>
        <p:guide orient="horz" pos="1536"/>
        <p:guide pos="2880"/>
        <p:guide pos="384"/>
        <p:guide pos="5568"/>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Lst>
  </p:outlineViewPr>
  <p:notesTextViewPr>
    <p:cViewPr>
      <p:scale>
        <a:sx n="100" d="100"/>
        <a:sy n="100" d="100"/>
      </p:scale>
      <p:origin x="0" y="0"/>
    </p:cViewPr>
  </p:notesTextViewPr>
  <p:sorterViewPr>
    <p:cViewPr>
      <p:scale>
        <a:sx n="66" d="100"/>
        <a:sy n="66" d="100"/>
      </p:scale>
      <p:origin x="0" y="1908"/>
    </p:cViewPr>
  </p:sorterViewPr>
  <p:notesViewPr>
    <p:cSldViewPr>
      <p:cViewPr varScale="1">
        <p:scale>
          <a:sx n="55" d="100"/>
          <a:sy n="55" d="100"/>
        </p:scale>
        <p:origin x="-264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8" Type="http://schemas.openxmlformats.org/officeDocument/2006/relationships/slide" Target="slides/slide18.xml"/><Relationship Id="rId13" Type="http://schemas.openxmlformats.org/officeDocument/2006/relationships/slide" Target="slides/slide26.xml"/><Relationship Id="rId18" Type="http://schemas.openxmlformats.org/officeDocument/2006/relationships/slide" Target="slides/slide66.xml"/><Relationship Id="rId3" Type="http://schemas.openxmlformats.org/officeDocument/2006/relationships/slide" Target="slides/slide10.xml"/><Relationship Id="rId7" Type="http://schemas.openxmlformats.org/officeDocument/2006/relationships/slide" Target="slides/slide14.xml"/><Relationship Id="rId12" Type="http://schemas.openxmlformats.org/officeDocument/2006/relationships/slide" Target="slides/slide23.xml"/><Relationship Id="rId17" Type="http://schemas.openxmlformats.org/officeDocument/2006/relationships/slide" Target="slides/slide65.xml"/><Relationship Id="rId2" Type="http://schemas.openxmlformats.org/officeDocument/2006/relationships/slide" Target="slides/slide9.xml"/><Relationship Id="rId16" Type="http://schemas.openxmlformats.org/officeDocument/2006/relationships/slide" Target="slides/slide39.xml"/><Relationship Id="rId1" Type="http://schemas.openxmlformats.org/officeDocument/2006/relationships/slide" Target="slides/slide8.xml"/><Relationship Id="rId6" Type="http://schemas.openxmlformats.org/officeDocument/2006/relationships/slide" Target="slides/slide13.xml"/><Relationship Id="rId11" Type="http://schemas.openxmlformats.org/officeDocument/2006/relationships/slide" Target="slides/slide22.xml"/><Relationship Id="rId5" Type="http://schemas.openxmlformats.org/officeDocument/2006/relationships/slide" Target="slides/slide12.xml"/><Relationship Id="rId15" Type="http://schemas.openxmlformats.org/officeDocument/2006/relationships/slide" Target="slides/slide38.xml"/><Relationship Id="rId10" Type="http://schemas.openxmlformats.org/officeDocument/2006/relationships/slide" Target="slides/slide21.xml"/><Relationship Id="rId4" Type="http://schemas.openxmlformats.org/officeDocument/2006/relationships/slide" Target="slides/slide11.xml"/><Relationship Id="rId9" Type="http://schemas.openxmlformats.org/officeDocument/2006/relationships/slide" Target="slides/slide20.xml"/><Relationship Id="rId14"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zh-CN" altLang="en-US"/>
          </a:p>
        </p:txBody>
      </p:sp>
      <p:sp>
        <p:nvSpPr>
          <p:cNvPr id="13414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450DE7AE-560F-487B-AE8C-733C2D68BCE4}" type="datetimeFigureOut">
              <a:rPr lang="zh-CN" altLang="en-US"/>
              <a:pPr/>
              <a:t>2023/11/13</a:t>
            </a:fld>
            <a:endParaRPr lang="en-US" altLang="zh-CN"/>
          </a:p>
        </p:txBody>
      </p:sp>
      <p:sp>
        <p:nvSpPr>
          <p:cNvPr id="13414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ltLang="zh-CN"/>
          </a:p>
        </p:txBody>
      </p:sp>
      <p:sp>
        <p:nvSpPr>
          <p:cNvPr id="134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42BE4028-9309-476A-843A-AA2108C37A0A}" type="slidenum">
              <a:rPr lang="zh-CN" altLang="en-US"/>
              <a:pPr/>
              <a:t>‹#›</a:t>
            </a:fld>
            <a:endParaRPr lang="en-US" altLang="zh-CN"/>
          </a:p>
        </p:txBody>
      </p:sp>
    </p:spTree>
    <p:extLst>
      <p:ext uri="{BB962C8B-B14F-4D97-AF65-F5344CB8AC3E}">
        <p14:creationId xmlns:p14="http://schemas.microsoft.com/office/powerpoint/2010/main" val="41758162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Tree>
    <p:extLst>
      <p:ext uri="{BB962C8B-B14F-4D97-AF65-F5344CB8AC3E}">
        <p14:creationId xmlns:p14="http://schemas.microsoft.com/office/powerpoint/2010/main" val="3207643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r" eaLnBrk="1" hangingPunct="1">
              <a:lnSpc>
                <a:spcPct val="100000"/>
              </a:lnSpc>
              <a:spcBef>
                <a:spcPct val="0"/>
              </a:spcBef>
            </a:pPr>
            <a:fld id="{E63118CD-06DF-474C-98B8-67F10E5BE4A7}" type="slidenum">
              <a:rPr lang="zh-CN" altLang="en-US" sz="1200">
                <a:latin typeface="Times New Roman" pitchFamily="18" charset="0"/>
              </a:rPr>
              <a:pPr algn="r" eaLnBrk="1" hangingPunct="1">
                <a:lnSpc>
                  <a:spcPct val="100000"/>
                </a:lnSpc>
                <a:spcBef>
                  <a:spcPct val="0"/>
                </a:spcBef>
              </a:pPr>
              <a:t>1</a:t>
            </a:fld>
            <a:endParaRPr lang="en-US" altLang="zh-CN" sz="1200">
              <a:latin typeface="Times New Roman"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6978" name="Rectangle 2"/>
          <p:cNvSpPr>
            <a:spLocks noGrp="1" noRot="1" noChangeAspect="1" noChangeArrowheads="1" noTextEdit="1"/>
          </p:cNvSpPr>
          <p:nvPr>
            <p:ph type="sldImg"/>
          </p:nvPr>
        </p:nvSpPr>
        <p:spPr>
          <a:ln/>
        </p:spPr>
      </p:sp>
      <p:sp>
        <p:nvSpPr>
          <p:cNvPr id="652697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9026" name="Rectangle 2"/>
          <p:cNvSpPr>
            <a:spLocks noGrp="1" noRot="1" noChangeAspect="1" noChangeArrowheads="1" noTextEdit="1"/>
          </p:cNvSpPr>
          <p:nvPr>
            <p:ph type="sldImg"/>
          </p:nvPr>
        </p:nvSpPr>
        <p:spPr>
          <a:ln/>
        </p:spPr>
      </p:sp>
      <p:sp>
        <p:nvSpPr>
          <p:cNvPr id="652902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0546" name="Rectangle 2"/>
          <p:cNvSpPr>
            <a:spLocks noGrp="1" noRot="1" noChangeAspect="1" noChangeArrowheads="1" noTextEdit="1"/>
          </p:cNvSpPr>
          <p:nvPr>
            <p:ph type="sldImg"/>
          </p:nvPr>
        </p:nvSpPr>
        <p:spPr>
          <a:ln/>
        </p:spPr>
      </p:sp>
      <p:sp>
        <p:nvSpPr>
          <p:cNvPr id="638054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150490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25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r" eaLnBrk="1" hangingPunct="1">
              <a:lnSpc>
                <a:spcPct val="100000"/>
              </a:lnSpc>
              <a:spcBef>
                <a:spcPct val="0"/>
              </a:spcBef>
            </a:pPr>
            <a:fld id="{5CA8685E-2164-4A78-A00D-49F60860BB03}" type="slidenum">
              <a:rPr lang="zh-CN" altLang="en-US" sz="1200">
                <a:latin typeface="Times New Roman" pitchFamily="18" charset="0"/>
              </a:rPr>
              <a:pPr algn="r" eaLnBrk="1" hangingPunct="1">
                <a:lnSpc>
                  <a:spcPct val="100000"/>
                </a:lnSpc>
                <a:spcBef>
                  <a:spcPct val="0"/>
                </a:spcBef>
              </a:pPr>
              <a:t>61</a:t>
            </a:fld>
            <a:endParaRPr lang="en-US" altLang="zh-CN" sz="1200">
              <a:latin typeface="Times New Roman" pitchFamily="18" charset="0"/>
            </a:endParaRPr>
          </a:p>
        </p:txBody>
      </p:sp>
      <p:sp>
        <p:nvSpPr>
          <p:cNvPr id="6592515" name="Rectangle 2"/>
          <p:cNvSpPr>
            <a:spLocks noGrp="1" noRot="1" noChangeAspect="1" noChangeArrowheads="1" noTextEdit="1"/>
          </p:cNvSpPr>
          <p:nvPr>
            <p:ph type="sldImg"/>
          </p:nvPr>
        </p:nvSpPr>
        <p:spPr>
          <a:solidFill>
            <a:srgbClr val="FFFFFF"/>
          </a:solidFill>
          <a:ln/>
        </p:spPr>
      </p:sp>
      <p:sp>
        <p:nvSpPr>
          <p:cNvPr id="6592516"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spcBef>
                <a:spcPct val="0"/>
              </a:spcBef>
            </a:pPr>
            <a:endParaRPr lang="zh-CN" altLang="en-US" sz="2400" smtClean="0"/>
          </a:p>
        </p:txBody>
      </p:sp>
    </p:spTree>
    <p:extLst>
      <p:ext uri="{BB962C8B-B14F-4D97-AF65-F5344CB8AC3E}">
        <p14:creationId xmlns:p14="http://schemas.microsoft.com/office/powerpoint/2010/main" val="1597471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9746" name="Rectangle 2"/>
          <p:cNvSpPr>
            <a:spLocks noGrp="1" noRot="1" noChangeAspect="1" noChangeArrowheads="1" noTextEdit="1"/>
          </p:cNvSpPr>
          <p:nvPr>
            <p:ph type="sldImg"/>
          </p:nvPr>
        </p:nvSpPr>
        <p:spPr>
          <a:ln/>
        </p:spPr>
      </p:sp>
      <p:sp>
        <p:nvSpPr>
          <p:cNvPr id="655974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1794" name="Rectangle 2"/>
          <p:cNvSpPr>
            <a:spLocks noGrp="1" noRot="1" noChangeAspect="1" noChangeArrowheads="1" noTextEdit="1"/>
          </p:cNvSpPr>
          <p:nvPr>
            <p:ph type="sldImg"/>
          </p:nvPr>
        </p:nvSpPr>
        <p:spPr>
          <a:ln/>
        </p:spPr>
      </p:sp>
      <p:sp>
        <p:nvSpPr>
          <p:cNvPr id="656179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r" eaLnBrk="1" hangingPunct="1">
              <a:lnSpc>
                <a:spcPct val="100000"/>
              </a:lnSpc>
              <a:spcBef>
                <a:spcPct val="0"/>
              </a:spcBef>
            </a:pPr>
            <a:fld id="{B1742F26-3D35-403F-910B-E68921C04D87}" type="slidenum">
              <a:rPr lang="zh-CN" altLang="en-US" sz="1200">
                <a:latin typeface="Times New Roman" pitchFamily="18" charset="0"/>
              </a:rPr>
              <a:pPr algn="r" eaLnBrk="1" hangingPunct="1">
                <a:lnSpc>
                  <a:spcPct val="100000"/>
                </a:lnSpc>
                <a:spcBef>
                  <a:spcPct val="0"/>
                </a:spcBef>
              </a:pPr>
              <a:t>73</a:t>
            </a:fld>
            <a:endParaRPr lang="en-US" altLang="zh-CN" sz="1200">
              <a:latin typeface="Times New Roman" pitchFamily="18" charset="0"/>
            </a:endParaRPr>
          </a:p>
        </p:txBody>
      </p:sp>
      <p:sp>
        <p:nvSpPr>
          <p:cNvPr id="104451" name="Rectangle 2"/>
          <p:cNvSpPr>
            <a:spLocks noGrp="1" noRot="1" noChangeAspect="1" noChangeArrowheads="1" noTextEdit="1"/>
          </p:cNvSpPr>
          <p:nvPr>
            <p:ph type="sldImg"/>
          </p:nvPr>
        </p:nvSpPr>
        <p:spPr>
          <a:solidFill>
            <a:srgbClr val="FFFFFF"/>
          </a:solidFill>
          <a:ln/>
        </p:spPr>
      </p:sp>
      <p:sp>
        <p:nvSpPr>
          <p:cNvPr id="1044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333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r" eaLnBrk="1" hangingPunct="1">
              <a:lnSpc>
                <a:spcPct val="100000"/>
              </a:lnSpc>
              <a:spcBef>
                <a:spcPct val="0"/>
              </a:spcBef>
            </a:pPr>
            <a:fld id="{5C329656-C7C6-4ED0-B044-53D8AFC133D4}" type="slidenum">
              <a:rPr lang="zh-CN" altLang="en-US" sz="1200">
                <a:latin typeface="Times New Roman" pitchFamily="18" charset="0"/>
              </a:rPr>
              <a:pPr algn="r" eaLnBrk="1" hangingPunct="1">
                <a:lnSpc>
                  <a:spcPct val="100000"/>
                </a:lnSpc>
                <a:spcBef>
                  <a:spcPct val="0"/>
                </a:spcBef>
              </a:pPr>
              <a:t>2</a:t>
            </a:fld>
            <a:endParaRPr lang="en-US" altLang="zh-CN" sz="1200">
              <a:latin typeface="Times New Roman" pitchFamily="18" charset="0"/>
            </a:endParaRPr>
          </a:p>
        </p:txBody>
      </p:sp>
      <p:sp>
        <p:nvSpPr>
          <p:cNvPr id="6243331" name="Rectangle 2"/>
          <p:cNvSpPr>
            <a:spLocks noGrp="1" noRot="1" noChangeAspect="1" noChangeArrowheads="1" noTextEdit="1"/>
          </p:cNvSpPr>
          <p:nvPr>
            <p:ph type="sldImg"/>
          </p:nvPr>
        </p:nvSpPr>
        <p:spPr>
          <a:solidFill>
            <a:srgbClr val="FFFFFF"/>
          </a:solidFill>
          <a:ln/>
        </p:spPr>
      </p:sp>
      <p:sp>
        <p:nvSpPr>
          <p:cNvPr id="6243332"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spcBef>
                <a:spcPct val="0"/>
              </a:spcBef>
            </a:pPr>
            <a:endParaRPr lang="zh-CN" altLang="en-US" sz="24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8306" name="Rectangle 2"/>
          <p:cNvSpPr>
            <a:spLocks noGrp="1" noRot="1" noChangeAspect="1" noChangeArrowheads="1" noTextEdit="1"/>
          </p:cNvSpPr>
          <p:nvPr>
            <p:ph type="sldImg"/>
          </p:nvPr>
        </p:nvSpPr>
        <p:spPr>
          <a:ln/>
        </p:spPr>
      </p:sp>
      <p:sp>
        <p:nvSpPr>
          <p:cNvPr id="649830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04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r" eaLnBrk="1" hangingPunct="1">
              <a:lnSpc>
                <a:spcPct val="100000"/>
              </a:lnSpc>
              <a:spcBef>
                <a:spcPct val="0"/>
              </a:spcBef>
            </a:pPr>
            <a:fld id="{E79806D7-AD53-44B9-B757-922533F842A0}" type="slidenum">
              <a:rPr lang="zh-CN" altLang="en-US" sz="1200">
                <a:latin typeface="Times New Roman" pitchFamily="18" charset="0"/>
              </a:rPr>
              <a:pPr algn="r" eaLnBrk="1" hangingPunct="1">
                <a:lnSpc>
                  <a:spcPct val="100000"/>
                </a:lnSpc>
                <a:spcBef>
                  <a:spcPct val="0"/>
                </a:spcBef>
              </a:pPr>
              <a:t>15</a:t>
            </a:fld>
            <a:endParaRPr lang="en-US" altLang="zh-CN" sz="1200">
              <a:latin typeface="Times New Roman" pitchFamily="18" charset="0"/>
            </a:endParaRPr>
          </a:p>
        </p:txBody>
      </p:sp>
      <p:sp>
        <p:nvSpPr>
          <p:cNvPr id="6590467" name="Rectangle 2"/>
          <p:cNvSpPr>
            <a:spLocks noGrp="1" noRot="1" noChangeAspect="1" noChangeArrowheads="1" noTextEdit="1"/>
          </p:cNvSpPr>
          <p:nvPr>
            <p:ph type="sldImg"/>
          </p:nvPr>
        </p:nvSpPr>
        <p:spPr>
          <a:solidFill>
            <a:srgbClr val="FFFFFF"/>
          </a:solidFill>
          <a:ln/>
        </p:spPr>
      </p:sp>
      <p:sp>
        <p:nvSpPr>
          <p:cNvPr id="6590468"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spcBef>
                <a:spcPct val="0"/>
              </a:spcBef>
            </a:pPr>
            <a:endParaRPr lang="zh-CN" altLang="en-US" sz="24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0594" name="Rectangle 2"/>
          <p:cNvSpPr>
            <a:spLocks noGrp="1" noRot="1" noChangeAspect="1" noChangeArrowheads="1" noTextEdit="1"/>
          </p:cNvSpPr>
          <p:nvPr>
            <p:ph type="sldImg"/>
          </p:nvPr>
        </p:nvSpPr>
        <p:spPr>
          <a:ln/>
        </p:spPr>
      </p:sp>
      <p:sp>
        <p:nvSpPr>
          <p:cNvPr id="651059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900" smtClean="0">
                <a:sym typeface="Monotype Sorts" pitchFamily="2" charset="2"/>
              </a:rPr>
              <a:t>谭</a:t>
            </a:r>
            <a:r>
              <a:rPr lang="en-US" altLang="zh-CN" sz="900" smtClean="0">
                <a:sym typeface="Monotype Sorts" pitchFamily="2" charset="2"/>
              </a:rPr>
              <a:t>P172</a:t>
            </a:r>
            <a:r>
              <a:rPr lang="zh-CN" altLang="en-US" sz="900" smtClean="0">
                <a:sym typeface="Monotype Sorts" pitchFamily="2" charset="2"/>
              </a:rPr>
              <a:t>例8.16</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25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r" eaLnBrk="1" hangingPunct="1">
              <a:lnSpc>
                <a:spcPct val="100000"/>
              </a:lnSpc>
              <a:spcBef>
                <a:spcPct val="0"/>
              </a:spcBef>
            </a:pPr>
            <a:fld id="{5CA8685E-2164-4A78-A00D-49F60860BB03}" type="slidenum">
              <a:rPr lang="zh-CN" altLang="en-US" sz="1200">
                <a:latin typeface="Times New Roman" pitchFamily="18" charset="0"/>
              </a:rPr>
              <a:pPr algn="r" eaLnBrk="1" hangingPunct="1">
                <a:lnSpc>
                  <a:spcPct val="100000"/>
                </a:lnSpc>
                <a:spcBef>
                  <a:spcPct val="0"/>
                </a:spcBef>
              </a:pPr>
              <a:t>25</a:t>
            </a:fld>
            <a:endParaRPr lang="en-US" altLang="zh-CN" sz="1200">
              <a:latin typeface="Times New Roman" pitchFamily="18" charset="0"/>
            </a:endParaRPr>
          </a:p>
        </p:txBody>
      </p:sp>
      <p:sp>
        <p:nvSpPr>
          <p:cNvPr id="6592515" name="Rectangle 2"/>
          <p:cNvSpPr>
            <a:spLocks noGrp="1" noRot="1" noChangeAspect="1" noChangeArrowheads="1" noTextEdit="1"/>
          </p:cNvSpPr>
          <p:nvPr>
            <p:ph type="sldImg"/>
          </p:nvPr>
        </p:nvSpPr>
        <p:spPr>
          <a:solidFill>
            <a:srgbClr val="FFFFFF"/>
          </a:solidFill>
          <a:ln/>
        </p:spPr>
      </p:sp>
      <p:sp>
        <p:nvSpPr>
          <p:cNvPr id="6592516"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spcBef>
                <a:spcPct val="0"/>
              </a:spcBef>
            </a:pPr>
            <a:endParaRPr lang="zh-CN" altLang="en-US" sz="24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7762" name="Rectangle 2"/>
          <p:cNvSpPr>
            <a:spLocks noGrp="1" noRot="1" noChangeAspect="1" noChangeArrowheads="1" noTextEdit="1"/>
          </p:cNvSpPr>
          <p:nvPr>
            <p:ph type="sldImg"/>
          </p:nvPr>
        </p:nvSpPr>
        <p:spPr>
          <a:ln/>
        </p:spPr>
      </p:sp>
      <p:sp>
        <p:nvSpPr>
          <p:cNvPr id="651776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谭</a:t>
            </a:r>
            <a:r>
              <a:rPr lang="zh-CN" altLang="en-US" b="1" smtClean="0"/>
              <a:t>8.17</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1858" name="Rectangle 2"/>
          <p:cNvSpPr>
            <a:spLocks noGrp="1" noRot="1" noChangeAspect="1" noChangeArrowheads="1" noTextEdit="1"/>
          </p:cNvSpPr>
          <p:nvPr>
            <p:ph type="sldImg"/>
          </p:nvPr>
        </p:nvSpPr>
        <p:spPr>
          <a:ln/>
        </p:spPr>
      </p:sp>
      <p:sp>
        <p:nvSpPr>
          <p:cNvPr id="652185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谭</a:t>
            </a:r>
            <a:r>
              <a:rPr lang="zh-CN" altLang="en-US" b="1" smtClean="0"/>
              <a:t>8.18</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3906" name="Rectangle 2"/>
          <p:cNvSpPr>
            <a:spLocks noGrp="1" noRot="1" noChangeAspect="1" noChangeArrowheads="1" noTextEdit="1"/>
          </p:cNvSpPr>
          <p:nvPr>
            <p:ph type="sldImg"/>
          </p:nvPr>
        </p:nvSpPr>
        <p:spPr>
          <a:ln/>
        </p:spPr>
      </p:sp>
      <p:sp>
        <p:nvSpPr>
          <p:cNvPr id="652390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sym typeface="Monotype Sorts" pitchFamily="2" charset="2"/>
              </a:rPr>
              <a:t>寄存器变量的使用与普通变量没什么不同，只了解概念即可。</a:t>
            </a:r>
          </a:p>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4" Type="http://schemas.openxmlformats.org/officeDocument/2006/relationships/image" Target="../media/image3.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w1"/>
          <p:cNvPicPr>
            <a:picLocks noChangeAspect="1" noChangeArrowheads="1" noCrop="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76200"/>
            <a:ext cx="53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h3"/>
          <p:cNvPicPr>
            <a:picLocks noChangeAspect="1" noChangeArrowheads="1" noCrop="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 y="15240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y2"/>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5800" y="533400"/>
            <a:ext cx="457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10"/>
          <p:cNvSpPr>
            <a:spLocks noChangeArrowheads="1" noChangeShapeType="1" noTextEdit="1"/>
          </p:cNvSpPr>
          <p:nvPr userDrawn="1"/>
        </p:nvSpPr>
        <p:spPr bwMode="auto">
          <a:xfrm>
            <a:off x="1066800" y="304800"/>
            <a:ext cx="1295400" cy="609600"/>
          </a:xfrm>
          <a:prstGeom prst="rect">
            <a:avLst/>
          </a:prstGeom>
        </p:spPr>
        <p:txBody>
          <a:bodyPr wrap="none" fromWordArt="1">
            <a:prstTxWarp prst="textFadeUp">
              <a:avLst>
                <a:gd name="adj" fmla="val 11014"/>
              </a:avLst>
            </a:prstTxWarp>
          </a:bodyPr>
          <a:lstStyle/>
          <a:p>
            <a:pPr algn="ctr"/>
            <a:r>
              <a:rPr lang="zh-CN" altLang="en-US" sz="4400" kern="10">
                <a:ln w="12700">
                  <a:solidFill>
                    <a:srgbClr val="B2B2B2"/>
                  </a:solidFill>
                  <a:round/>
                  <a:headEnd/>
                  <a:tailEnd/>
                </a:ln>
                <a:gradFill rotWithShape="1">
                  <a:gsLst>
                    <a:gs pos="0">
                      <a:srgbClr val="520402"/>
                    </a:gs>
                    <a:gs pos="100000">
                      <a:srgbClr val="FFCC00"/>
                    </a:gs>
                  </a:gsLst>
                  <a:lin ang="5400000" scaled="1"/>
                </a:gradFill>
                <a:effectLst>
                  <a:outerShdw dist="35921" dir="2700000" sy="50000" rotWithShape="0">
                    <a:srgbClr val="875B0D"/>
                  </a:outerShdw>
                </a:effectLst>
                <a:latin typeface="方正舒体"/>
                <a:ea typeface="方正舒体"/>
              </a:rPr>
              <a:t>王化雨</a:t>
            </a:r>
          </a:p>
        </p:txBody>
      </p:sp>
      <p:sp>
        <p:nvSpPr>
          <p:cNvPr id="241666" name="Rectangle 2"/>
          <p:cNvSpPr>
            <a:spLocks noGrp="1" noChangeArrowheads="1"/>
          </p:cNvSpPr>
          <p:nvPr>
            <p:ph type="ctrTitle"/>
          </p:nvPr>
        </p:nvSpPr>
        <p:spPr>
          <a:xfrm>
            <a:off x="684213" y="2708275"/>
            <a:ext cx="7772400" cy="1470025"/>
          </a:xfrm>
        </p:spPr>
        <p:txBody>
          <a:bodyPr/>
          <a:lstStyle>
            <a:lvl1pPr algn="ctr">
              <a:defRPr sz="4800">
                <a:latin typeface="Times New Roman" pitchFamily="18" charset="0"/>
              </a:defRPr>
            </a:lvl1pPr>
          </a:lstStyle>
          <a:p>
            <a:r>
              <a:rPr lang="zh-CN" altLang="en-US"/>
              <a:t>单击此处编辑母版标题样式</a:t>
            </a:r>
          </a:p>
        </p:txBody>
      </p:sp>
      <p:sp>
        <p:nvSpPr>
          <p:cNvPr id="241667" name="Rectangle 3"/>
          <p:cNvSpPr>
            <a:spLocks noGrp="1" noChangeArrowheads="1"/>
          </p:cNvSpPr>
          <p:nvPr>
            <p:ph type="subTitle" idx="1"/>
          </p:nvPr>
        </p:nvSpPr>
        <p:spPr>
          <a:xfrm>
            <a:off x="1403350" y="1700213"/>
            <a:ext cx="6400800" cy="863600"/>
          </a:xfrm>
        </p:spPr>
        <p:txBody>
          <a:bodyPr/>
          <a:lstStyle>
            <a:lvl1pPr marL="0" indent="0" algn="ctr">
              <a:buFont typeface="Wingdings" pitchFamily="2" charset="2"/>
              <a:buNone/>
              <a:defRPr sz="4000" b="0">
                <a:ea typeface="仿宋_GB2312" pitchFamily="49" charset="-122"/>
              </a:defRPr>
            </a:lvl1pPr>
          </a:lstStyle>
          <a:p>
            <a:r>
              <a:rPr lang="zh-CN" altLang="en-US"/>
              <a:t>单击此处编辑母版副标题样式</a:t>
            </a:r>
          </a:p>
        </p:txBody>
      </p:sp>
    </p:spTree>
    <p:extLst>
      <p:ext uri="{BB962C8B-B14F-4D97-AF65-F5344CB8AC3E}">
        <p14:creationId xmlns:p14="http://schemas.microsoft.com/office/powerpoint/2010/main" val="2461089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
          <p:cNvSpPr>
            <a:spLocks noGrp="1" noChangeArrowheads="1"/>
          </p:cNvSpPr>
          <p:nvPr>
            <p:ph type="dt" sz="half" idx="10"/>
          </p:nvPr>
        </p:nvSpPr>
        <p:spPr>
          <a:ln/>
        </p:spPr>
        <p:txBody>
          <a:bodyPr/>
          <a:lstStyle>
            <a:lvl1pPr>
              <a:defRPr/>
            </a:lvl1pPr>
          </a:lstStyle>
          <a:p>
            <a:pPr>
              <a:defRPr/>
            </a:pPr>
            <a:fld id="{E9FA0CCB-E29C-46C1-BAB5-49C09AD34A3A}" type="datetime1">
              <a:rPr lang="zh-CN" altLang="en-US"/>
              <a:pPr>
                <a:defRPr/>
              </a:pPr>
              <a:t>2023/11/13</a:t>
            </a:fld>
            <a:endParaRPr lang="en-US" altLang="zh-CN"/>
          </a:p>
        </p:txBody>
      </p:sp>
      <p:sp>
        <p:nvSpPr>
          <p:cNvPr id="5" name="Rectangle 17"/>
          <p:cNvSpPr>
            <a:spLocks noGrp="1" noChangeArrowheads="1"/>
          </p:cNvSpPr>
          <p:nvPr>
            <p:ph type="sldNum" sz="quarter" idx="11"/>
          </p:nvPr>
        </p:nvSpPr>
        <p:spPr>
          <a:ln/>
        </p:spPr>
        <p:txBody>
          <a:bodyPr/>
          <a:lstStyle>
            <a:lvl1pPr>
              <a:defRPr/>
            </a:lvl1pPr>
          </a:lstStyle>
          <a:p>
            <a:pPr>
              <a:defRPr/>
            </a:pPr>
            <a:fld id="{D71F97D2-3A11-4874-A7A3-A8EA6DC983D8}" type="slidenum">
              <a:rPr lang="zh-CN" altLang="en-US"/>
              <a:pPr>
                <a:defRPr/>
              </a:pPr>
              <a:t>‹#›</a:t>
            </a:fld>
            <a:r>
              <a:rPr lang="en-US" altLang="zh-CN" dirty="0"/>
              <a:t>/49</a:t>
            </a:r>
          </a:p>
        </p:txBody>
      </p:sp>
      <p:sp>
        <p:nvSpPr>
          <p:cNvPr id="6"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50078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27000"/>
            <a:ext cx="2133600" cy="61563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7000"/>
            <a:ext cx="6248400" cy="61563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
          <p:cNvSpPr>
            <a:spLocks noGrp="1" noChangeArrowheads="1"/>
          </p:cNvSpPr>
          <p:nvPr>
            <p:ph type="dt" sz="half" idx="10"/>
          </p:nvPr>
        </p:nvSpPr>
        <p:spPr>
          <a:ln/>
        </p:spPr>
        <p:txBody>
          <a:bodyPr/>
          <a:lstStyle>
            <a:lvl1pPr>
              <a:defRPr/>
            </a:lvl1pPr>
          </a:lstStyle>
          <a:p>
            <a:pPr>
              <a:defRPr/>
            </a:pPr>
            <a:fld id="{7C296690-7208-4812-A6A2-11DD60A34D54}" type="datetime1">
              <a:rPr lang="zh-CN" altLang="en-US"/>
              <a:pPr>
                <a:defRPr/>
              </a:pPr>
              <a:t>2023/11/13</a:t>
            </a:fld>
            <a:endParaRPr lang="en-US" altLang="zh-CN"/>
          </a:p>
        </p:txBody>
      </p:sp>
      <p:sp>
        <p:nvSpPr>
          <p:cNvPr id="5" name="Rectangle 17"/>
          <p:cNvSpPr>
            <a:spLocks noGrp="1" noChangeArrowheads="1"/>
          </p:cNvSpPr>
          <p:nvPr>
            <p:ph type="sldNum" sz="quarter" idx="11"/>
          </p:nvPr>
        </p:nvSpPr>
        <p:spPr>
          <a:ln/>
        </p:spPr>
        <p:txBody>
          <a:bodyPr/>
          <a:lstStyle>
            <a:lvl1pPr>
              <a:defRPr/>
            </a:lvl1pPr>
          </a:lstStyle>
          <a:p>
            <a:pPr>
              <a:defRPr/>
            </a:pPr>
            <a:fld id="{1BA1867A-6310-4276-8BA2-24CAA943F65A}" type="slidenum">
              <a:rPr lang="zh-CN" altLang="en-US"/>
              <a:pPr>
                <a:defRPr/>
              </a:pPr>
              <a:t>‹#›</a:t>
            </a:fld>
            <a:r>
              <a:rPr lang="en-US" altLang="zh-CN" dirty="0"/>
              <a:t>/49</a:t>
            </a:r>
          </a:p>
        </p:txBody>
      </p:sp>
      <p:sp>
        <p:nvSpPr>
          <p:cNvPr id="6"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3641096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18"/>
          <p:cNvSpPr>
            <a:spLocks noChangeArrowheads="1"/>
          </p:cNvSpPr>
          <p:nvPr userDrawn="1"/>
        </p:nvSpPr>
        <p:spPr bwMode="auto">
          <a:xfrm flipV="1">
            <a:off x="374650" y="1011238"/>
            <a:ext cx="8693150" cy="555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defRPr/>
            </a:pPr>
            <a:endParaRPr lang="zh-CN" altLang="en-US" sz="2400"/>
          </a:p>
        </p:txBody>
      </p:sp>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8"/>
          <p:cNvSpPr>
            <a:spLocks noGrp="1" noChangeArrowheads="1"/>
          </p:cNvSpPr>
          <p:nvPr>
            <p:ph type="dt" sz="half" idx="10"/>
          </p:nvPr>
        </p:nvSpPr>
        <p:spPr>
          <a:xfrm>
            <a:off x="152400" y="6553200"/>
            <a:ext cx="2133600" cy="1682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lnSpc>
                <a:spcPct val="80000"/>
              </a:lnSpc>
              <a:spcBef>
                <a:spcPct val="20000"/>
              </a:spcBef>
              <a:defRPr kumimoji="0" smtClean="0">
                <a:latin typeface="Arial" pitchFamily="34" charset="0"/>
              </a:defRPr>
            </a:lvl1pPr>
          </a:lstStyle>
          <a:p>
            <a:fld id="{4A2A884B-34D0-4F3B-8F73-CF4C0C3DF91B}" type="datetime1">
              <a:rPr lang="zh-CN" altLang="en-US"/>
              <a:pPr/>
              <a:t>2023/11/13</a:t>
            </a:fld>
            <a:endParaRPr lang="en-US" altLang="zh-CN"/>
          </a:p>
        </p:txBody>
      </p:sp>
      <p:sp>
        <p:nvSpPr>
          <p:cNvPr id="6" name="Rectangle 9"/>
          <p:cNvSpPr>
            <a:spLocks noGrp="1" noChangeArrowheads="1"/>
          </p:cNvSpPr>
          <p:nvPr>
            <p:ph type="ftr" sz="quarter" idx="11"/>
          </p:nvPr>
        </p:nvSpPr>
        <p:spPr>
          <a:xfrm>
            <a:off x="2362200" y="6553200"/>
            <a:ext cx="4419600" cy="1682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lnSpc>
                <a:spcPct val="80000"/>
              </a:lnSpc>
              <a:spcBef>
                <a:spcPct val="20000"/>
              </a:spcBef>
              <a:defRPr kumimoji="0">
                <a:latin typeface="Arial" pitchFamily="34" charset="0"/>
              </a:defRPr>
            </a:lvl1pPr>
          </a:lstStyle>
          <a:p>
            <a:r>
              <a:rPr lang="zh-CN" altLang="en-US"/>
              <a:t>王化雨 whuayu000@163.com 13306442222</a:t>
            </a:r>
            <a:endParaRPr lang="en-US" altLang="zh-CN"/>
          </a:p>
        </p:txBody>
      </p:sp>
      <p:sp>
        <p:nvSpPr>
          <p:cNvPr id="7" name="Rectangle 10"/>
          <p:cNvSpPr>
            <a:spLocks noGrp="1" noChangeArrowheads="1"/>
          </p:cNvSpPr>
          <p:nvPr>
            <p:ph type="sldNum" sz="quarter" idx="12"/>
          </p:nvPr>
        </p:nvSpPr>
        <p:spPr>
          <a:xfrm>
            <a:off x="7239000" y="6553200"/>
            <a:ext cx="1752600" cy="1682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lnSpc>
                <a:spcPct val="80000"/>
              </a:lnSpc>
              <a:spcBef>
                <a:spcPct val="20000"/>
              </a:spcBef>
              <a:defRPr kumimoji="0" smtClean="0">
                <a:latin typeface="Arial" pitchFamily="34" charset="0"/>
              </a:defRPr>
            </a:lvl1pPr>
          </a:lstStyle>
          <a:p>
            <a:fld id="{77F150C9-DA73-4AAA-8473-306A096DC652}" type="slidenum">
              <a:rPr lang="zh-CN" altLang="en-US"/>
              <a:pPr/>
              <a:t>‹#›</a:t>
            </a:fld>
            <a:r>
              <a:rPr lang="en-US" altLang="zh-CN"/>
              <a:t>/66</a:t>
            </a:r>
          </a:p>
        </p:txBody>
      </p:sp>
    </p:spTree>
    <p:extLst>
      <p:ext uri="{BB962C8B-B14F-4D97-AF65-F5344CB8AC3E}">
        <p14:creationId xmlns:p14="http://schemas.microsoft.com/office/powerpoint/2010/main" val="3186201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6"/>
          <p:cNvSpPr>
            <a:spLocks noGrp="1" noChangeArrowheads="1"/>
          </p:cNvSpPr>
          <p:nvPr>
            <p:ph type="dt" sz="half" idx="10"/>
          </p:nvPr>
        </p:nvSpPr>
        <p:spPr>
          <a:ln/>
        </p:spPr>
        <p:txBody>
          <a:bodyPr/>
          <a:lstStyle>
            <a:lvl1pPr>
              <a:defRPr/>
            </a:lvl1pPr>
          </a:lstStyle>
          <a:p>
            <a:pPr>
              <a:defRPr/>
            </a:pPr>
            <a:fld id="{DBAF9162-BAE1-47C4-9BAE-31FFBD685C8D}" type="datetime1">
              <a:rPr lang="zh-CN" altLang="en-US"/>
              <a:pPr>
                <a:defRPr/>
              </a:pPr>
              <a:t>2023/11/13</a:t>
            </a:fld>
            <a:endParaRPr lang="en-US" altLang="zh-CN"/>
          </a:p>
        </p:txBody>
      </p:sp>
      <p:sp>
        <p:nvSpPr>
          <p:cNvPr id="5" name="Rectangle 17"/>
          <p:cNvSpPr>
            <a:spLocks noGrp="1" noChangeArrowheads="1"/>
          </p:cNvSpPr>
          <p:nvPr>
            <p:ph type="sldNum" sz="quarter" idx="11"/>
          </p:nvPr>
        </p:nvSpPr>
        <p:spPr>
          <a:ln/>
        </p:spPr>
        <p:txBody>
          <a:bodyPr/>
          <a:lstStyle>
            <a:lvl1pPr>
              <a:defRPr/>
            </a:lvl1pPr>
          </a:lstStyle>
          <a:p>
            <a:pPr>
              <a:defRPr/>
            </a:pPr>
            <a:fld id="{6E2A773C-AE8B-4728-9B86-282D0DB7522D}" type="slidenum">
              <a:rPr lang="zh-CN" altLang="en-US"/>
              <a:pPr>
                <a:defRPr/>
              </a:pPr>
              <a:t>‹#›</a:t>
            </a:fld>
            <a:r>
              <a:rPr lang="en-US" altLang="zh-CN" dirty="0"/>
              <a:t>/49</a:t>
            </a:r>
          </a:p>
        </p:txBody>
      </p:sp>
      <p:sp>
        <p:nvSpPr>
          <p:cNvPr id="6"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2379639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82600" y="1371600"/>
            <a:ext cx="4064000" cy="4911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9000" y="1371600"/>
            <a:ext cx="4064000" cy="4911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6"/>
          <p:cNvSpPr>
            <a:spLocks noGrp="1" noChangeArrowheads="1"/>
          </p:cNvSpPr>
          <p:nvPr>
            <p:ph type="dt" sz="half" idx="10"/>
          </p:nvPr>
        </p:nvSpPr>
        <p:spPr>
          <a:ln/>
        </p:spPr>
        <p:txBody>
          <a:bodyPr/>
          <a:lstStyle>
            <a:lvl1pPr>
              <a:defRPr/>
            </a:lvl1pPr>
          </a:lstStyle>
          <a:p>
            <a:pPr>
              <a:defRPr/>
            </a:pPr>
            <a:fld id="{100A055E-DB24-48D2-913D-589CD125D3ED}" type="datetime1">
              <a:rPr lang="zh-CN" altLang="en-US"/>
              <a:pPr>
                <a:defRPr/>
              </a:pPr>
              <a:t>2023/11/13</a:t>
            </a:fld>
            <a:endParaRPr lang="en-US" altLang="zh-CN"/>
          </a:p>
        </p:txBody>
      </p:sp>
      <p:sp>
        <p:nvSpPr>
          <p:cNvPr id="6" name="Rectangle 17"/>
          <p:cNvSpPr>
            <a:spLocks noGrp="1" noChangeArrowheads="1"/>
          </p:cNvSpPr>
          <p:nvPr>
            <p:ph type="sldNum" sz="quarter" idx="11"/>
          </p:nvPr>
        </p:nvSpPr>
        <p:spPr>
          <a:ln/>
        </p:spPr>
        <p:txBody>
          <a:bodyPr/>
          <a:lstStyle>
            <a:lvl1pPr>
              <a:defRPr/>
            </a:lvl1pPr>
          </a:lstStyle>
          <a:p>
            <a:pPr>
              <a:defRPr/>
            </a:pPr>
            <a:fld id="{D98DD4AE-17E5-422C-BCF0-3DA6C474D75B}" type="slidenum">
              <a:rPr lang="zh-CN" altLang="en-US"/>
              <a:pPr>
                <a:defRPr/>
              </a:pPr>
              <a:t>‹#›</a:t>
            </a:fld>
            <a:r>
              <a:rPr lang="en-US" altLang="zh-CN" dirty="0"/>
              <a:t>/49</a:t>
            </a:r>
          </a:p>
        </p:txBody>
      </p:sp>
      <p:sp>
        <p:nvSpPr>
          <p:cNvPr id="7"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1424042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6"/>
          <p:cNvSpPr>
            <a:spLocks noGrp="1" noChangeArrowheads="1"/>
          </p:cNvSpPr>
          <p:nvPr>
            <p:ph type="dt" sz="half" idx="10"/>
          </p:nvPr>
        </p:nvSpPr>
        <p:spPr>
          <a:ln/>
        </p:spPr>
        <p:txBody>
          <a:bodyPr/>
          <a:lstStyle>
            <a:lvl1pPr>
              <a:defRPr/>
            </a:lvl1pPr>
          </a:lstStyle>
          <a:p>
            <a:pPr>
              <a:defRPr/>
            </a:pPr>
            <a:fld id="{D7BF7380-62B3-4F25-9384-51C340CD92CA}" type="datetime1">
              <a:rPr lang="zh-CN" altLang="en-US"/>
              <a:pPr>
                <a:defRPr/>
              </a:pPr>
              <a:t>2023/11/13</a:t>
            </a:fld>
            <a:endParaRPr lang="en-US" altLang="zh-CN"/>
          </a:p>
        </p:txBody>
      </p:sp>
      <p:sp>
        <p:nvSpPr>
          <p:cNvPr id="8" name="Rectangle 17"/>
          <p:cNvSpPr>
            <a:spLocks noGrp="1" noChangeArrowheads="1"/>
          </p:cNvSpPr>
          <p:nvPr>
            <p:ph type="sldNum" sz="quarter" idx="11"/>
          </p:nvPr>
        </p:nvSpPr>
        <p:spPr>
          <a:ln/>
        </p:spPr>
        <p:txBody>
          <a:bodyPr/>
          <a:lstStyle>
            <a:lvl1pPr>
              <a:defRPr/>
            </a:lvl1pPr>
          </a:lstStyle>
          <a:p>
            <a:pPr>
              <a:defRPr/>
            </a:pPr>
            <a:fld id="{3BDB12E6-9AA7-475A-A240-81DC34636102}" type="slidenum">
              <a:rPr lang="zh-CN" altLang="en-US"/>
              <a:pPr>
                <a:defRPr/>
              </a:pPr>
              <a:t>‹#›</a:t>
            </a:fld>
            <a:r>
              <a:rPr lang="en-US" altLang="zh-CN" dirty="0"/>
              <a:t>/49</a:t>
            </a:r>
          </a:p>
        </p:txBody>
      </p:sp>
      <p:sp>
        <p:nvSpPr>
          <p:cNvPr id="9"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3782039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6"/>
          <p:cNvSpPr>
            <a:spLocks noGrp="1" noChangeArrowheads="1"/>
          </p:cNvSpPr>
          <p:nvPr>
            <p:ph type="dt" sz="half" idx="10"/>
          </p:nvPr>
        </p:nvSpPr>
        <p:spPr>
          <a:ln/>
        </p:spPr>
        <p:txBody>
          <a:bodyPr/>
          <a:lstStyle>
            <a:lvl1pPr>
              <a:defRPr/>
            </a:lvl1pPr>
          </a:lstStyle>
          <a:p>
            <a:pPr>
              <a:defRPr/>
            </a:pPr>
            <a:fld id="{4B1BC668-94E9-409D-8A0F-7C2010592407}" type="datetime1">
              <a:rPr lang="zh-CN" altLang="en-US"/>
              <a:pPr>
                <a:defRPr/>
              </a:pPr>
              <a:t>2023/11/13</a:t>
            </a:fld>
            <a:endParaRPr lang="en-US" altLang="zh-CN"/>
          </a:p>
        </p:txBody>
      </p:sp>
      <p:sp>
        <p:nvSpPr>
          <p:cNvPr id="4" name="Rectangle 17"/>
          <p:cNvSpPr>
            <a:spLocks noGrp="1" noChangeArrowheads="1"/>
          </p:cNvSpPr>
          <p:nvPr>
            <p:ph type="sldNum" sz="quarter" idx="11"/>
          </p:nvPr>
        </p:nvSpPr>
        <p:spPr>
          <a:ln/>
        </p:spPr>
        <p:txBody>
          <a:bodyPr/>
          <a:lstStyle>
            <a:lvl1pPr>
              <a:defRPr/>
            </a:lvl1pPr>
          </a:lstStyle>
          <a:p>
            <a:pPr>
              <a:defRPr/>
            </a:pPr>
            <a:fld id="{46FA329A-1424-4F03-A588-4C5CF2CB5F76}" type="slidenum">
              <a:rPr lang="zh-CN" altLang="en-US"/>
              <a:pPr>
                <a:defRPr/>
              </a:pPr>
              <a:t>‹#›</a:t>
            </a:fld>
            <a:r>
              <a:rPr lang="en-US" altLang="zh-CN" dirty="0"/>
              <a:t>/49</a:t>
            </a:r>
          </a:p>
        </p:txBody>
      </p:sp>
      <p:sp>
        <p:nvSpPr>
          <p:cNvPr id="5"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2747221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6"/>
          <p:cNvSpPr>
            <a:spLocks noGrp="1" noChangeArrowheads="1"/>
          </p:cNvSpPr>
          <p:nvPr>
            <p:ph type="dt" sz="half" idx="10"/>
          </p:nvPr>
        </p:nvSpPr>
        <p:spPr>
          <a:ln/>
        </p:spPr>
        <p:txBody>
          <a:bodyPr/>
          <a:lstStyle>
            <a:lvl1pPr>
              <a:defRPr/>
            </a:lvl1pPr>
          </a:lstStyle>
          <a:p>
            <a:pPr>
              <a:defRPr/>
            </a:pPr>
            <a:fld id="{2F148FB8-1965-468B-B177-E24A3B98180F}" type="datetime1">
              <a:rPr lang="zh-CN" altLang="en-US"/>
              <a:pPr>
                <a:defRPr/>
              </a:pPr>
              <a:t>2023/11/13</a:t>
            </a:fld>
            <a:endParaRPr lang="en-US" altLang="zh-CN"/>
          </a:p>
        </p:txBody>
      </p:sp>
      <p:sp>
        <p:nvSpPr>
          <p:cNvPr id="3" name="Rectangle 17"/>
          <p:cNvSpPr>
            <a:spLocks noGrp="1" noChangeArrowheads="1"/>
          </p:cNvSpPr>
          <p:nvPr>
            <p:ph type="sldNum" sz="quarter" idx="11"/>
          </p:nvPr>
        </p:nvSpPr>
        <p:spPr>
          <a:ln/>
        </p:spPr>
        <p:txBody>
          <a:bodyPr/>
          <a:lstStyle>
            <a:lvl1pPr>
              <a:defRPr/>
            </a:lvl1pPr>
          </a:lstStyle>
          <a:p>
            <a:pPr>
              <a:defRPr/>
            </a:pPr>
            <a:fld id="{81BB1DC5-02E8-4E61-9FA2-AAE9D09D8266}" type="slidenum">
              <a:rPr lang="zh-CN" altLang="en-US"/>
              <a:pPr>
                <a:defRPr/>
              </a:pPr>
              <a:t>‹#›</a:t>
            </a:fld>
            <a:r>
              <a:rPr lang="en-US" altLang="zh-CN" dirty="0"/>
              <a:t>/49</a:t>
            </a:r>
          </a:p>
        </p:txBody>
      </p:sp>
      <p:sp>
        <p:nvSpPr>
          <p:cNvPr id="4"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3956179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
          <p:cNvSpPr>
            <a:spLocks noGrp="1" noChangeArrowheads="1"/>
          </p:cNvSpPr>
          <p:nvPr>
            <p:ph type="dt" sz="half" idx="10"/>
          </p:nvPr>
        </p:nvSpPr>
        <p:spPr>
          <a:ln/>
        </p:spPr>
        <p:txBody>
          <a:bodyPr/>
          <a:lstStyle>
            <a:lvl1pPr>
              <a:defRPr/>
            </a:lvl1pPr>
          </a:lstStyle>
          <a:p>
            <a:pPr>
              <a:defRPr/>
            </a:pPr>
            <a:fld id="{9B0A50E6-BF81-44BD-93B9-E8F79006FEBF}" type="datetime1">
              <a:rPr lang="zh-CN" altLang="en-US"/>
              <a:pPr>
                <a:defRPr/>
              </a:pPr>
              <a:t>2023/11/13</a:t>
            </a:fld>
            <a:endParaRPr lang="en-US" altLang="zh-CN"/>
          </a:p>
        </p:txBody>
      </p:sp>
      <p:sp>
        <p:nvSpPr>
          <p:cNvPr id="6" name="Rectangle 17"/>
          <p:cNvSpPr>
            <a:spLocks noGrp="1" noChangeArrowheads="1"/>
          </p:cNvSpPr>
          <p:nvPr>
            <p:ph type="sldNum" sz="quarter" idx="11"/>
          </p:nvPr>
        </p:nvSpPr>
        <p:spPr>
          <a:ln/>
        </p:spPr>
        <p:txBody>
          <a:bodyPr/>
          <a:lstStyle>
            <a:lvl1pPr>
              <a:defRPr/>
            </a:lvl1pPr>
          </a:lstStyle>
          <a:p>
            <a:pPr>
              <a:defRPr/>
            </a:pPr>
            <a:fld id="{866C98FD-32A6-4D95-9E23-A4A92EB533D7}" type="slidenum">
              <a:rPr lang="zh-CN" altLang="en-US"/>
              <a:pPr>
                <a:defRPr/>
              </a:pPr>
              <a:t>‹#›</a:t>
            </a:fld>
            <a:r>
              <a:rPr lang="en-US" altLang="zh-CN" dirty="0"/>
              <a:t>/49</a:t>
            </a:r>
          </a:p>
        </p:txBody>
      </p:sp>
      <p:sp>
        <p:nvSpPr>
          <p:cNvPr id="7"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1281344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
          <p:cNvSpPr>
            <a:spLocks noGrp="1" noChangeArrowheads="1"/>
          </p:cNvSpPr>
          <p:nvPr>
            <p:ph type="dt" sz="half" idx="10"/>
          </p:nvPr>
        </p:nvSpPr>
        <p:spPr>
          <a:ln/>
        </p:spPr>
        <p:txBody>
          <a:bodyPr/>
          <a:lstStyle>
            <a:lvl1pPr>
              <a:defRPr/>
            </a:lvl1pPr>
          </a:lstStyle>
          <a:p>
            <a:pPr>
              <a:defRPr/>
            </a:pPr>
            <a:fld id="{D39FA393-E93F-4B26-9BC3-A119ACC7495D}" type="datetime1">
              <a:rPr lang="zh-CN" altLang="en-US"/>
              <a:pPr>
                <a:defRPr/>
              </a:pPr>
              <a:t>2023/11/13</a:t>
            </a:fld>
            <a:endParaRPr lang="en-US" altLang="zh-CN"/>
          </a:p>
        </p:txBody>
      </p:sp>
      <p:sp>
        <p:nvSpPr>
          <p:cNvPr id="6" name="Rectangle 17"/>
          <p:cNvSpPr>
            <a:spLocks noGrp="1" noChangeArrowheads="1"/>
          </p:cNvSpPr>
          <p:nvPr>
            <p:ph type="sldNum" sz="quarter" idx="11"/>
          </p:nvPr>
        </p:nvSpPr>
        <p:spPr>
          <a:ln/>
        </p:spPr>
        <p:txBody>
          <a:bodyPr/>
          <a:lstStyle>
            <a:lvl1pPr>
              <a:defRPr/>
            </a:lvl1pPr>
          </a:lstStyle>
          <a:p>
            <a:pPr>
              <a:defRPr/>
            </a:pPr>
            <a:fld id="{9115CF94-881F-49D9-9DDB-8C172068AE60}" type="slidenum">
              <a:rPr lang="zh-CN" altLang="en-US"/>
              <a:pPr>
                <a:defRPr/>
              </a:pPr>
              <a:t>‹#›</a:t>
            </a:fld>
            <a:r>
              <a:rPr lang="en-US" altLang="zh-CN" dirty="0"/>
              <a:t>/49</a:t>
            </a:r>
          </a:p>
        </p:txBody>
      </p:sp>
      <p:sp>
        <p:nvSpPr>
          <p:cNvPr id="7"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1084129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14"/>
          <p:cNvSpPr>
            <a:spLocks noGrp="1" noChangeArrowheads="1"/>
          </p:cNvSpPr>
          <p:nvPr>
            <p:ph type="body" idx="1"/>
          </p:nvPr>
        </p:nvSpPr>
        <p:spPr bwMode="auto">
          <a:xfrm>
            <a:off x="482600" y="1371600"/>
            <a:ext cx="8280400"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第一级</a:t>
            </a:r>
          </a:p>
          <a:p>
            <a:pPr lvl="1"/>
            <a:r>
              <a:rPr lang="zh-CN" altLang="en-US" smtClean="0"/>
              <a:t>第二级</a:t>
            </a:r>
          </a:p>
          <a:p>
            <a:pPr lvl="2"/>
            <a:r>
              <a:rPr lang="zh-CN" altLang="en-US" smtClean="0"/>
              <a:t>第三组</a:t>
            </a:r>
          </a:p>
        </p:txBody>
      </p:sp>
      <p:sp>
        <p:nvSpPr>
          <p:cNvPr id="2051" name="Rectangle 15" descr="白色大理石"/>
          <p:cNvSpPr>
            <a:spLocks noGrp="1" noChangeArrowheads="1"/>
          </p:cNvSpPr>
          <p:nvPr>
            <p:ph type="title"/>
          </p:nvPr>
        </p:nvSpPr>
        <p:spPr bwMode="auto">
          <a:xfrm>
            <a:off x="457200" y="127000"/>
            <a:ext cx="85344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40656" name="Rectangle 16"/>
          <p:cNvSpPr>
            <a:spLocks noGrp="1" noChangeArrowheads="1"/>
          </p:cNvSpPr>
          <p:nvPr>
            <p:ph type="dt" sz="half" idx="2"/>
          </p:nvPr>
        </p:nvSpPr>
        <p:spPr bwMode="auto">
          <a:xfrm>
            <a:off x="228600" y="64770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kumimoji="1" sz="1400">
                <a:latin typeface="Times New Roman" pitchFamily="18" charset="0"/>
              </a:defRPr>
            </a:lvl1pPr>
          </a:lstStyle>
          <a:p>
            <a:pPr>
              <a:defRPr/>
            </a:pPr>
            <a:fld id="{00E4B9D1-4501-462B-BED5-F40C79D63F2C}" type="datetime1">
              <a:rPr lang="zh-CN" altLang="en-US"/>
              <a:pPr>
                <a:defRPr/>
              </a:pPr>
              <a:t>2023/11/13</a:t>
            </a:fld>
            <a:endParaRPr lang="en-US" altLang="zh-CN"/>
          </a:p>
        </p:txBody>
      </p:sp>
      <p:sp>
        <p:nvSpPr>
          <p:cNvPr id="240657" name="Rectangle 17"/>
          <p:cNvSpPr>
            <a:spLocks noGrp="1" noChangeArrowheads="1"/>
          </p:cNvSpPr>
          <p:nvPr>
            <p:ph type="sldNum" sz="quarter" idx="4"/>
          </p:nvPr>
        </p:nvSpPr>
        <p:spPr bwMode="auto">
          <a:xfrm>
            <a:off x="7620000" y="6477000"/>
            <a:ext cx="1143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kumimoji="1" sz="1400">
                <a:latin typeface="Times New Roman" pitchFamily="18" charset="0"/>
              </a:defRPr>
            </a:lvl1pPr>
          </a:lstStyle>
          <a:p>
            <a:pPr>
              <a:defRPr/>
            </a:pPr>
            <a:fld id="{AF15BD1A-81A0-4031-9B3D-F4D3B8F4B855}" type="slidenum">
              <a:rPr lang="zh-CN" altLang="en-US"/>
              <a:pPr>
                <a:defRPr/>
              </a:pPr>
              <a:t>‹#›</a:t>
            </a:fld>
            <a:r>
              <a:rPr lang="en-US" altLang="zh-CN" dirty="0"/>
              <a:t>/49</a:t>
            </a:r>
          </a:p>
        </p:txBody>
      </p:sp>
      <p:sp>
        <p:nvSpPr>
          <p:cNvPr id="240658" name="Rectangle 18"/>
          <p:cNvSpPr>
            <a:spLocks noChangeArrowheads="1"/>
          </p:cNvSpPr>
          <p:nvPr userDrawn="1"/>
        </p:nvSpPr>
        <p:spPr bwMode="auto">
          <a:xfrm flipV="1">
            <a:off x="374650" y="1143000"/>
            <a:ext cx="8693150" cy="555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sz="2400"/>
          </a:p>
        </p:txBody>
      </p:sp>
      <p:sp>
        <p:nvSpPr>
          <p:cNvPr id="240662" name="Rectangle 22"/>
          <p:cNvSpPr>
            <a:spLocks noGrp="1" noChangeArrowheads="1"/>
          </p:cNvSpPr>
          <p:nvPr>
            <p:ph type="ftr" sz="quarter" idx="3"/>
          </p:nvPr>
        </p:nvSpPr>
        <p:spPr bwMode="auto">
          <a:xfrm>
            <a:off x="2819400" y="6477000"/>
            <a:ext cx="3657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defRPr kumimoji="1" sz="1400">
                <a:latin typeface="Times New Roman" pitchFamily="18" charset="0"/>
              </a:defRPr>
            </a:lvl1pPr>
          </a:lstStyle>
          <a:p>
            <a:r>
              <a:rPr lang="zh-CN" altLang="en-US"/>
              <a:t>王化雨 whuayu000@163.com 13306442222王化雨 whuayu000@163.com 13306442222</a:t>
            </a:r>
            <a:endParaRPr lang="en-US" altLang="zh-CN"/>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699" r:id="rId3"/>
    <p:sldLayoutId id="2147483698" r:id="rId4"/>
    <p:sldLayoutId id="2147483697" r:id="rId5"/>
    <p:sldLayoutId id="2147483696" r:id="rId6"/>
    <p:sldLayoutId id="2147483695" r:id="rId7"/>
    <p:sldLayoutId id="2147483694" r:id="rId8"/>
    <p:sldLayoutId id="2147483693" r:id="rId9"/>
    <p:sldLayoutId id="2147483692" r:id="rId10"/>
    <p:sldLayoutId id="2147483691" r:id="rId11"/>
  </p:sldLayoutIdLst>
  <p:hf hdr="0"/>
  <p:txStyles>
    <p:titleStyle>
      <a:lvl1pPr algn="l" rtl="0" eaLnBrk="0" fontAlgn="base" hangingPunct="0">
        <a:spcBef>
          <a:spcPct val="0"/>
        </a:spcBef>
        <a:spcAft>
          <a:spcPct val="0"/>
        </a:spcAft>
        <a:defRPr sz="4400" b="1">
          <a:solidFill>
            <a:srgbClr val="0070C0"/>
          </a:solidFill>
          <a:latin typeface="仿宋" pitchFamily="49" charset="-122"/>
          <a:ea typeface="仿宋" pitchFamily="49" charset="-122"/>
          <a:cs typeface="+mj-cs"/>
        </a:defRPr>
      </a:lvl1pPr>
      <a:lvl2pPr algn="l" rtl="0" eaLnBrk="0" fontAlgn="base" hangingPunct="0">
        <a:spcBef>
          <a:spcPct val="0"/>
        </a:spcBef>
        <a:spcAft>
          <a:spcPct val="0"/>
        </a:spcAft>
        <a:defRPr sz="4400" b="1">
          <a:solidFill>
            <a:srgbClr val="0070C0"/>
          </a:solidFill>
          <a:effectLst>
            <a:outerShdw blurRad="38100" dist="38100" dir="2700000" algn="tl">
              <a:srgbClr val="C0C0C0"/>
            </a:outerShdw>
          </a:effectLst>
          <a:latin typeface="仿宋" pitchFamily="49" charset="-122"/>
          <a:ea typeface="仿宋" pitchFamily="49" charset="-122"/>
        </a:defRPr>
      </a:lvl2pPr>
      <a:lvl3pPr algn="l" rtl="0" eaLnBrk="0" fontAlgn="base" hangingPunct="0">
        <a:spcBef>
          <a:spcPct val="0"/>
        </a:spcBef>
        <a:spcAft>
          <a:spcPct val="0"/>
        </a:spcAft>
        <a:defRPr sz="4400" b="1">
          <a:solidFill>
            <a:srgbClr val="0070C0"/>
          </a:solidFill>
          <a:effectLst>
            <a:outerShdw blurRad="38100" dist="38100" dir="2700000" algn="tl">
              <a:srgbClr val="C0C0C0"/>
            </a:outerShdw>
          </a:effectLst>
          <a:latin typeface="仿宋" pitchFamily="49" charset="-122"/>
          <a:ea typeface="仿宋" pitchFamily="49" charset="-122"/>
        </a:defRPr>
      </a:lvl3pPr>
      <a:lvl4pPr algn="l" rtl="0" eaLnBrk="0" fontAlgn="base" hangingPunct="0">
        <a:spcBef>
          <a:spcPct val="0"/>
        </a:spcBef>
        <a:spcAft>
          <a:spcPct val="0"/>
        </a:spcAft>
        <a:defRPr sz="4400" b="1">
          <a:solidFill>
            <a:srgbClr val="0070C0"/>
          </a:solidFill>
          <a:effectLst>
            <a:outerShdw blurRad="38100" dist="38100" dir="2700000" algn="tl">
              <a:srgbClr val="C0C0C0"/>
            </a:outerShdw>
          </a:effectLst>
          <a:latin typeface="仿宋" pitchFamily="49" charset="-122"/>
          <a:ea typeface="仿宋" pitchFamily="49" charset="-122"/>
        </a:defRPr>
      </a:lvl4pPr>
      <a:lvl5pPr algn="l" rtl="0" eaLnBrk="0" fontAlgn="base" hangingPunct="0">
        <a:spcBef>
          <a:spcPct val="0"/>
        </a:spcBef>
        <a:spcAft>
          <a:spcPct val="0"/>
        </a:spcAft>
        <a:defRPr sz="4400" b="1">
          <a:solidFill>
            <a:srgbClr val="0070C0"/>
          </a:solidFill>
          <a:effectLst>
            <a:outerShdw blurRad="38100" dist="38100" dir="2700000" algn="tl">
              <a:srgbClr val="C0C0C0"/>
            </a:outerShdw>
          </a:effectLst>
          <a:latin typeface="仿宋" pitchFamily="49" charset="-122"/>
          <a:ea typeface="仿宋" pitchFamily="49" charset="-122"/>
        </a:defRPr>
      </a:lvl5pPr>
      <a:lvl6pPr marL="457200" algn="l" rtl="0" fontAlgn="base">
        <a:spcBef>
          <a:spcPct val="0"/>
        </a:spcBef>
        <a:spcAft>
          <a:spcPct val="0"/>
        </a:spcAft>
        <a:defRPr sz="4400" b="1">
          <a:solidFill>
            <a:schemeClr val="tx2"/>
          </a:solidFill>
          <a:effectLst>
            <a:outerShdw blurRad="38100" dist="38100" dir="2700000" algn="tl">
              <a:srgbClr val="C0C0C0"/>
            </a:outerShdw>
          </a:effectLst>
          <a:latin typeface="Arial Narrow" pitchFamily="34" charset="0"/>
          <a:ea typeface="方正舒体" pitchFamily="2" charset="-122"/>
        </a:defRPr>
      </a:lvl6pPr>
      <a:lvl7pPr marL="914400" algn="l" rtl="0" fontAlgn="base">
        <a:spcBef>
          <a:spcPct val="0"/>
        </a:spcBef>
        <a:spcAft>
          <a:spcPct val="0"/>
        </a:spcAft>
        <a:defRPr sz="4400" b="1">
          <a:solidFill>
            <a:schemeClr val="tx2"/>
          </a:solidFill>
          <a:effectLst>
            <a:outerShdw blurRad="38100" dist="38100" dir="2700000" algn="tl">
              <a:srgbClr val="C0C0C0"/>
            </a:outerShdw>
          </a:effectLst>
          <a:latin typeface="Arial Narrow" pitchFamily="34" charset="0"/>
          <a:ea typeface="方正舒体" pitchFamily="2" charset="-122"/>
        </a:defRPr>
      </a:lvl7pPr>
      <a:lvl8pPr marL="1371600" algn="l" rtl="0" fontAlgn="base">
        <a:spcBef>
          <a:spcPct val="0"/>
        </a:spcBef>
        <a:spcAft>
          <a:spcPct val="0"/>
        </a:spcAft>
        <a:defRPr sz="4400" b="1">
          <a:solidFill>
            <a:schemeClr val="tx2"/>
          </a:solidFill>
          <a:effectLst>
            <a:outerShdw blurRad="38100" dist="38100" dir="2700000" algn="tl">
              <a:srgbClr val="C0C0C0"/>
            </a:outerShdw>
          </a:effectLst>
          <a:latin typeface="Arial Narrow" pitchFamily="34" charset="0"/>
          <a:ea typeface="方正舒体" pitchFamily="2" charset="-122"/>
        </a:defRPr>
      </a:lvl8pPr>
      <a:lvl9pPr marL="1828800" algn="l" rtl="0" fontAlgn="base">
        <a:spcBef>
          <a:spcPct val="0"/>
        </a:spcBef>
        <a:spcAft>
          <a:spcPct val="0"/>
        </a:spcAft>
        <a:defRPr sz="4400" b="1">
          <a:solidFill>
            <a:schemeClr val="tx2"/>
          </a:solidFill>
          <a:effectLst>
            <a:outerShdw blurRad="38100" dist="38100" dir="2700000" algn="tl">
              <a:srgbClr val="C0C0C0"/>
            </a:outerShdw>
          </a:effectLst>
          <a:latin typeface="Arial Narrow" pitchFamily="34" charset="0"/>
          <a:ea typeface="方正舒体" pitchFamily="2" charset="-122"/>
        </a:defRPr>
      </a:lvl9pPr>
    </p:titleStyle>
    <p:bodyStyle>
      <a:lvl1pPr marL="342900" indent="-342900" algn="l" rtl="0" eaLnBrk="0" fontAlgn="base" hangingPunct="0">
        <a:spcBef>
          <a:spcPct val="20000"/>
        </a:spcBef>
        <a:spcAft>
          <a:spcPct val="0"/>
        </a:spcAft>
        <a:buClr>
          <a:srgbClr val="FF3300"/>
        </a:buClr>
        <a:buFont typeface="Wingdings" pitchFamily="2" charset="2"/>
        <a:buChar char="Ø"/>
        <a:defRPr sz="3200" b="1">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accent2"/>
        </a:buClr>
        <a:buFont typeface="Wingdings" pitchFamily="2" charset="2"/>
        <a:buChar char="ü"/>
        <a:defRPr sz="2800">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lr>
          <a:schemeClr val="hlink"/>
        </a:buClr>
        <a:buChar char="o"/>
        <a:defRPr sz="2400" b="1">
          <a:solidFill>
            <a:schemeClr val="accent2"/>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5pPr>
      <a:lvl6pPr marL="2514600" indent="-228600" algn="l" rtl="0" fontAlgn="base">
        <a:spcBef>
          <a:spcPct val="20000"/>
        </a:spcBef>
        <a:spcAft>
          <a:spcPct val="0"/>
        </a:spcAft>
        <a:buChar char="»"/>
        <a:defRPr sz="2000">
          <a:solidFill>
            <a:schemeClr val="tx1"/>
          </a:solidFill>
          <a:latin typeface="Arial" pitchFamily="34" charset="0"/>
          <a:ea typeface="宋体" pitchFamily="2" charset="-122"/>
        </a:defRPr>
      </a:lvl6pPr>
      <a:lvl7pPr marL="2971800" indent="-228600" algn="l" rtl="0" fontAlgn="base">
        <a:spcBef>
          <a:spcPct val="20000"/>
        </a:spcBef>
        <a:spcAft>
          <a:spcPct val="0"/>
        </a:spcAft>
        <a:buChar char="»"/>
        <a:defRPr sz="2000">
          <a:solidFill>
            <a:schemeClr val="tx1"/>
          </a:solidFill>
          <a:latin typeface="Arial" pitchFamily="34" charset="0"/>
          <a:ea typeface="宋体" pitchFamily="2" charset="-122"/>
        </a:defRPr>
      </a:lvl7pPr>
      <a:lvl8pPr marL="3429000" indent="-228600" algn="l" rtl="0" fontAlgn="base">
        <a:spcBef>
          <a:spcPct val="20000"/>
        </a:spcBef>
        <a:spcAft>
          <a:spcPct val="0"/>
        </a:spcAft>
        <a:buChar char="»"/>
        <a:defRPr sz="2000">
          <a:solidFill>
            <a:schemeClr val="tx1"/>
          </a:solidFill>
          <a:latin typeface="Arial" pitchFamily="34" charset="0"/>
          <a:ea typeface="宋体" pitchFamily="2" charset="-122"/>
        </a:defRPr>
      </a:lvl8pPr>
      <a:lvl9pPr marL="3886200" indent="-228600" algn="l" rtl="0" fontAlgn="base">
        <a:spcBef>
          <a:spcPct val="20000"/>
        </a:spcBef>
        <a:spcAft>
          <a:spcPct val="0"/>
        </a:spcAft>
        <a:buChar char="»"/>
        <a:defRPr sz="2000">
          <a:solidFill>
            <a:schemeClr val="tx1"/>
          </a:solidFill>
          <a:latin typeface="Arial"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1" name="Rectangle 13"/>
          <p:cNvSpPr>
            <a:spLocks noChangeArrowheads="1"/>
          </p:cNvSpPr>
          <p:nvPr/>
        </p:nvSpPr>
        <p:spPr bwMode="auto">
          <a:xfrm>
            <a:off x="685800" y="5486400"/>
            <a:ext cx="7772400" cy="555625"/>
          </a:xfrm>
          <a:prstGeom prst="rect">
            <a:avLst/>
          </a:prstGeom>
          <a:noFill/>
          <a:ln w="9525">
            <a:noFill/>
            <a:miter lim="800000"/>
            <a:headEnd/>
            <a:tailEnd/>
          </a:ln>
          <a:effectLst/>
        </p:spPr>
        <p:txBody>
          <a:bodyPr anchor="ctr"/>
          <a:lstStyle/>
          <a:p>
            <a:pPr algn="ctr">
              <a:lnSpc>
                <a:spcPct val="100000"/>
              </a:lnSpc>
              <a:spcBef>
                <a:spcPct val="0"/>
              </a:spcBef>
            </a:pPr>
            <a:r>
              <a:rPr lang="zh-CN" altLang="en-US" sz="2800">
                <a:effectLst>
                  <a:outerShdw blurRad="38100" dist="38100" dir="2700000" algn="tl">
                    <a:srgbClr val="C0C0C0"/>
                  </a:outerShdw>
                </a:effectLst>
                <a:latin typeface="楷体_GB2312" pitchFamily="49" charset="-122"/>
                <a:ea typeface="楷体_GB2312" pitchFamily="49" charset="-122"/>
              </a:rPr>
              <a:t>山东师范大学信息科学与工程学院 王化雨</a:t>
            </a:r>
          </a:p>
        </p:txBody>
      </p:sp>
      <p:sp>
        <p:nvSpPr>
          <p:cNvPr id="2065" name="Rectangle 17"/>
          <p:cNvSpPr>
            <a:spLocks noChangeArrowheads="1"/>
          </p:cNvSpPr>
          <p:nvPr/>
        </p:nvSpPr>
        <p:spPr bwMode="auto">
          <a:xfrm>
            <a:off x="838200" y="5943600"/>
            <a:ext cx="7772400" cy="708025"/>
          </a:xfrm>
          <a:prstGeom prst="rect">
            <a:avLst/>
          </a:prstGeom>
          <a:noFill/>
          <a:ln w="9525">
            <a:noFill/>
            <a:miter lim="800000"/>
            <a:headEnd/>
            <a:tailEnd/>
          </a:ln>
          <a:effectLst/>
        </p:spPr>
        <p:txBody>
          <a:bodyPr anchor="ctr"/>
          <a:lstStyle/>
          <a:p>
            <a:pPr algn="ctr">
              <a:lnSpc>
                <a:spcPct val="100000"/>
              </a:lnSpc>
              <a:spcBef>
                <a:spcPct val="0"/>
              </a:spcBef>
            </a:pPr>
            <a:r>
              <a:rPr lang="zh-CN" altLang="en-US" sz="2400" dirty="0" smtClean="0">
                <a:effectLst>
                  <a:outerShdw blurRad="38100" dist="38100" dir="2700000" algn="tl">
                    <a:srgbClr val="C0C0C0"/>
                  </a:outerShdw>
                </a:effectLst>
                <a:latin typeface="楷体_GB2312" pitchFamily="49" charset="-122"/>
                <a:ea typeface="楷体_GB2312" pitchFamily="49" charset="-122"/>
              </a:rPr>
              <a:t>20</a:t>
            </a:r>
            <a:r>
              <a:rPr lang="en-US" altLang="zh-CN" sz="2400" dirty="0" smtClean="0">
                <a:effectLst>
                  <a:outerShdw blurRad="38100" dist="38100" dir="2700000" algn="tl">
                    <a:srgbClr val="C0C0C0"/>
                  </a:outerShdw>
                </a:effectLst>
                <a:latin typeface="楷体_GB2312" pitchFamily="49" charset="-122"/>
                <a:ea typeface="楷体_GB2312" pitchFamily="49" charset="-122"/>
              </a:rPr>
              <a:t>23</a:t>
            </a:r>
            <a:r>
              <a:rPr lang="zh-CN" altLang="en-US" sz="2400" dirty="0" smtClean="0">
                <a:effectLst>
                  <a:outerShdw blurRad="38100" dist="38100" dir="2700000" algn="tl">
                    <a:srgbClr val="C0C0C0"/>
                  </a:outerShdw>
                </a:effectLst>
                <a:latin typeface="楷体_GB2312" pitchFamily="49" charset="-122"/>
                <a:ea typeface="楷体_GB2312" pitchFamily="49" charset="-122"/>
              </a:rPr>
              <a:t>年</a:t>
            </a:r>
            <a:r>
              <a:rPr lang="en-US" altLang="zh-CN" sz="2400" dirty="0">
                <a:effectLst>
                  <a:outerShdw blurRad="38100" dist="38100" dir="2700000" algn="tl">
                    <a:srgbClr val="C0C0C0"/>
                  </a:outerShdw>
                </a:effectLst>
                <a:latin typeface="楷体_GB2312" pitchFamily="49" charset="-122"/>
                <a:ea typeface="楷体_GB2312" pitchFamily="49" charset="-122"/>
              </a:rPr>
              <a:t>11</a:t>
            </a:r>
            <a:r>
              <a:rPr lang="zh-CN" altLang="en-US" sz="2400" dirty="0" smtClean="0">
                <a:effectLst>
                  <a:outerShdw blurRad="38100" dist="38100" dir="2700000" algn="tl">
                    <a:srgbClr val="C0C0C0"/>
                  </a:outerShdw>
                </a:effectLst>
                <a:latin typeface="楷体_GB2312" pitchFamily="49" charset="-122"/>
                <a:ea typeface="楷体_GB2312" pitchFamily="49" charset="-122"/>
              </a:rPr>
              <a:t>月</a:t>
            </a:r>
            <a:endParaRPr lang="zh-CN" altLang="en-US" sz="2400" dirty="0">
              <a:effectLst>
                <a:outerShdw blurRad="38100" dist="38100" dir="2700000" algn="tl">
                  <a:srgbClr val="C0C0C0"/>
                </a:outerShdw>
              </a:effectLst>
              <a:latin typeface="楷体_GB2312" pitchFamily="49" charset="-122"/>
              <a:ea typeface="楷体_GB2312" pitchFamily="49" charset="-122"/>
            </a:endParaRPr>
          </a:p>
        </p:txBody>
      </p:sp>
      <p:sp>
        <p:nvSpPr>
          <p:cNvPr id="5130" name="Text Box 15"/>
          <p:cNvSpPr txBox="1">
            <a:spLocks noChangeArrowheads="1"/>
          </p:cNvSpPr>
          <p:nvPr/>
        </p:nvSpPr>
        <p:spPr bwMode="auto">
          <a:xfrm>
            <a:off x="381000" y="3505200"/>
            <a:ext cx="84582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lang="zh-CN" altLang="en-US" sz="4800">
                <a:solidFill>
                  <a:srgbClr val="FF3300"/>
                </a:solidFill>
                <a:latin typeface="Times New Roman" pitchFamily="18" charset="0"/>
                <a:ea typeface="黑体" pitchFamily="49" charset="-122"/>
                <a:cs typeface="Times New Roman" pitchFamily="18" charset="0"/>
              </a:rPr>
              <a:t>三、</a:t>
            </a:r>
            <a:r>
              <a:rPr lang="en-US" altLang="en-US" sz="4800">
                <a:solidFill>
                  <a:srgbClr val="FF3300"/>
                </a:solidFill>
                <a:latin typeface="Times New Roman" pitchFamily="18" charset="0"/>
                <a:ea typeface="黑体" pitchFamily="49" charset="-122"/>
                <a:cs typeface="Times New Roman" pitchFamily="18" charset="0"/>
              </a:rPr>
              <a:t>C</a:t>
            </a:r>
            <a:r>
              <a:rPr lang="zh-CN" altLang="en-US" sz="4800">
                <a:solidFill>
                  <a:srgbClr val="FF3300"/>
                </a:solidFill>
                <a:latin typeface="Times New Roman" pitchFamily="18" charset="0"/>
                <a:ea typeface="黑体" pitchFamily="49" charset="-122"/>
                <a:cs typeface="Times New Roman" pitchFamily="18" charset="0"/>
              </a:rPr>
              <a:t>程序中的变量</a:t>
            </a:r>
          </a:p>
        </p:txBody>
      </p:sp>
      <p:sp>
        <p:nvSpPr>
          <p:cNvPr id="8" name="Text Box 11"/>
          <p:cNvSpPr txBox="1">
            <a:spLocks noChangeArrowheads="1"/>
          </p:cNvSpPr>
          <p:nvPr/>
        </p:nvSpPr>
        <p:spPr bwMode="auto">
          <a:xfrm>
            <a:off x="304800" y="2202359"/>
            <a:ext cx="86106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lang="zh-CN" altLang="en-US" sz="4400" dirty="0" smtClean="0">
                <a:solidFill>
                  <a:schemeClr val="accent2"/>
                </a:solidFill>
                <a:latin typeface="黑体" pitchFamily="49" charset="-122"/>
                <a:ea typeface="黑体" pitchFamily="49" charset="-122"/>
                <a:cs typeface="Times New Roman" pitchFamily="18" charset="0"/>
              </a:rPr>
              <a:t>第</a:t>
            </a:r>
            <a:r>
              <a:rPr lang="en-US" altLang="zh-CN" sz="4400" dirty="0">
                <a:solidFill>
                  <a:schemeClr val="accent2"/>
                </a:solidFill>
                <a:latin typeface="黑体" pitchFamily="49" charset="-122"/>
                <a:ea typeface="黑体" pitchFamily="49" charset="-122"/>
                <a:cs typeface="Times New Roman" pitchFamily="18" charset="0"/>
              </a:rPr>
              <a:t>7</a:t>
            </a:r>
            <a:r>
              <a:rPr lang="zh-CN" altLang="en-US" sz="4400" dirty="0">
                <a:solidFill>
                  <a:schemeClr val="accent2"/>
                </a:solidFill>
                <a:latin typeface="黑体" pitchFamily="49" charset="-122"/>
                <a:ea typeface="黑体" pitchFamily="49" charset="-122"/>
                <a:cs typeface="Times New Roman" pitchFamily="18" charset="0"/>
              </a:rPr>
              <a:t>讲 </a:t>
            </a:r>
            <a:r>
              <a:rPr lang="zh-CN" altLang="en-US" sz="4400" dirty="0" smtClean="0">
                <a:solidFill>
                  <a:schemeClr val="accent2"/>
                </a:solidFill>
                <a:latin typeface="黑体" pitchFamily="49" charset="-122"/>
                <a:ea typeface="黑体" pitchFamily="49" charset="-122"/>
                <a:cs typeface="Times New Roman" pitchFamily="18" charset="0"/>
              </a:rPr>
              <a:t>用</a:t>
            </a:r>
            <a:r>
              <a:rPr lang="zh-CN" altLang="en-US" sz="4400" dirty="0">
                <a:solidFill>
                  <a:schemeClr val="accent2"/>
                </a:solidFill>
                <a:latin typeface="黑体" pitchFamily="49" charset="-122"/>
                <a:ea typeface="黑体" pitchFamily="49" charset="-122"/>
                <a:cs typeface="Times New Roman" pitchFamily="18" charset="0"/>
              </a:rPr>
              <a:t>函数实现模块化程序设计</a:t>
            </a:r>
            <a:endParaRPr lang="en-US" altLang="zh-CN" sz="4400" dirty="0">
              <a:solidFill>
                <a:schemeClr val="accent2"/>
              </a:solidFill>
              <a:latin typeface="黑体" pitchFamily="49" charset="-122"/>
              <a:ea typeface="黑体" pitchFamily="49" charset="-122"/>
              <a:cs typeface="Times New Roman" pitchFamily="18" charset="0"/>
            </a:endParaRPr>
          </a:p>
        </p:txBody>
      </p:sp>
      <p:sp>
        <p:nvSpPr>
          <p:cNvPr id="10" name="Rectangle 2"/>
          <p:cNvSpPr>
            <a:spLocks noChangeArrowheads="1"/>
          </p:cNvSpPr>
          <p:nvPr/>
        </p:nvSpPr>
        <p:spPr bwMode="auto">
          <a:xfrm>
            <a:off x="2590800" y="130175"/>
            <a:ext cx="6477000" cy="990600"/>
          </a:xfrm>
          <a:prstGeom prst="rect">
            <a:avLst/>
          </a:prstGeom>
          <a:gradFill rotWithShape="0">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dist">
              <a:lnSpc>
                <a:spcPct val="90000"/>
              </a:lnSpc>
            </a:pPr>
            <a:r>
              <a:rPr lang="zh-CN" altLang="en-US" sz="2800" b="1" dirty="0" smtClean="0">
                <a:solidFill>
                  <a:srgbClr val="FF3300"/>
                </a:solidFill>
                <a:latin typeface="Times New Roman" pitchFamily="18" charset="0"/>
                <a:ea typeface="楷体" pitchFamily="49" charset="-122"/>
                <a:cs typeface="Times New Roman" pitchFamily="18" charset="0"/>
              </a:rPr>
              <a:t>计算机</a:t>
            </a:r>
            <a:r>
              <a:rPr lang="en-US" altLang="zh-CN" sz="2800" b="1" dirty="0" smtClean="0">
                <a:solidFill>
                  <a:srgbClr val="FF3300"/>
                </a:solidFill>
                <a:latin typeface="Times New Roman" pitchFamily="18" charset="0"/>
                <a:ea typeface="楷体" pitchFamily="49" charset="-122"/>
                <a:cs typeface="Times New Roman" pitchFamily="18" charset="0"/>
              </a:rPr>
              <a:t>2301</a:t>
            </a:r>
            <a:r>
              <a:rPr lang="zh-CN" altLang="en-US" sz="2800" b="1" dirty="0" smtClean="0">
                <a:solidFill>
                  <a:srgbClr val="FF3300"/>
                </a:solidFill>
                <a:latin typeface="Times New Roman" pitchFamily="18" charset="0"/>
                <a:ea typeface="楷体" pitchFamily="49" charset="-122"/>
                <a:cs typeface="Times New Roman" pitchFamily="18" charset="0"/>
              </a:rPr>
              <a:t>“</a:t>
            </a:r>
            <a:r>
              <a:rPr lang="en-US" altLang="zh-CN" sz="2800" b="1" dirty="0">
                <a:solidFill>
                  <a:srgbClr val="FF3300"/>
                </a:solidFill>
                <a:latin typeface="Times New Roman" pitchFamily="18" charset="0"/>
                <a:ea typeface="楷体" pitchFamily="49" charset="-122"/>
                <a:cs typeface="Times New Roman" pitchFamily="18" charset="0"/>
              </a:rPr>
              <a:t>C</a:t>
            </a:r>
            <a:r>
              <a:rPr lang="zh-CN" altLang="en-US" sz="2800" b="1" dirty="0">
                <a:solidFill>
                  <a:srgbClr val="FF3300"/>
                </a:solidFill>
                <a:latin typeface="Times New Roman" pitchFamily="18" charset="0"/>
                <a:ea typeface="楷体" pitchFamily="49" charset="-122"/>
                <a:cs typeface="Times New Roman" pitchFamily="18" charset="0"/>
              </a:rPr>
              <a:t>语言程序设计”</a:t>
            </a:r>
          </a:p>
          <a:p>
            <a:pPr algn="dist">
              <a:lnSpc>
                <a:spcPct val="90000"/>
              </a:lnSpc>
            </a:pPr>
            <a:r>
              <a:rPr lang="zh-CN" altLang="en-US" sz="2800" b="1" dirty="0">
                <a:solidFill>
                  <a:srgbClr val="FF3300"/>
                </a:solidFill>
                <a:latin typeface="Times New Roman" pitchFamily="18" charset="0"/>
                <a:ea typeface="楷体" pitchFamily="49" charset="-122"/>
                <a:cs typeface="Times New Roman" pitchFamily="18" charset="0"/>
              </a:rPr>
              <a:t>谭浩强</a:t>
            </a:r>
            <a:r>
              <a:rPr lang="en-US" altLang="zh-CN" sz="2800" b="1" dirty="0">
                <a:solidFill>
                  <a:srgbClr val="FF3300"/>
                </a:solidFill>
                <a:latin typeface="Times New Roman" pitchFamily="18" charset="0"/>
                <a:ea typeface="楷体" pitchFamily="49" charset="-122"/>
                <a:cs typeface="Times New Roman" pitchFamily="18" charset="0"/>
              </a:rPr>
              <a:t>《</a:t>
            </a:r>
            <a:r>
              <a:rPr lang="en-US" altLang="zh-CN" sz="2800" b="1" dirty="0" smtClean="0">
                <a:solidFill>
                  <a:srgbClr val="FF3300"/>
                </a:solidFill>
                <a:latin typeface="Times New Roman" pitchFamily="18" charset="0"/>
                <a:ea typeface="楷体" pitchFamily="49" charset="-122"/>
                <a:cs typeface="Times New Roman" pitchFamily="18" charset="0"/>
              </a:rPr>
              <a:t>C</a:t>
            </a:r>
            <a:r>
              <a:rPr lang="zh-CN" altLang="en-US" sz="2800" b="1" dirty="0" smtClean="0">
                <a:solidFill>
                  <a:srgbClr val="FF3300"/>
                </a:solidFill>
                <a:latin typeface="Times New Roman" pitchFamily="18" charset="0"/>
                <a:ea typeface="楷体" pitchFamily="49" charset="-122"/>
                <a:cs typeface="Times New Roman" pitchFamily="18" charset="0"/>
              </a:rPr>
              <a:t>程序设计</a:t>
            </a:r>
            <a:r>
              <a:rPr lang="en-US" altLang="zh-CN" sz="2800" b="1" dirty="0">
                <a:solidFill>
                  <a:srgbClr val="FF3300"/>
                </a:solidFill>
                <a:latin typeface="Times New Roman" pitchFamily="18" charset="0"/>
                <a:ea typeface="楷体" pitchFamily="49" charset="-122"/>
                <a:cs typeface="Times New Roman" pitchFamily="18" charset="0"/>
              </a:rPr>
              <a:t>(</a:t>
            </a:r>
            <a:r>
              <a:rPr lang="zh-CN" altLang="en-US" sz="2800" b="1" dirty="0" smtClean="0">
                <a:solidFill>
                  <a:srgbClr val="FF3300"/>
                </a:solidFill>
                <a:latin typeface="Times New Roman" pitchFamily="18" charset="0"/>
                <a:ea typeface="楷体" pitchFamily="49" charset="-122"/>
                <a:cs typeface="Times New Roman" pitchFamily="18" charset="0"/>
              </a:rPr>
              <a:t>第五版</a:t>
            </a:r>
            <a:r>
              <a:rPr lang="en-US" altLang="zh-CN" sz="2800" b="1" dirty="0">
                <a:solidFill>
                  <a:srgbClr val="FF3300"/>
                </a:solidFill>
                <a:latin typeface="Times New Roman" pitchFamily="18" charset="0"/>
                <a:ea typeface="楷体" pitchFamily="49" charset="-122"/>
                <a:cs typeface="Times New Roman" pitchFamily="18" charset="0"/>
              </a:rPr>
              <a:t>)》</a:t>
            </a:r>
            <a:endParaRPr lang="zh-CN" altLang="en-US" sz="2800" b="1" dirty="0">
              <a:solidFill>
                <a:srgbClr val="FF3300"/>
              </a:solidFill>
              <a:latin typeface="Times New Roman" pitchFamily="18" charset="0"/>
              <a:ea typeface="楷体" pitchFamily="49" charset="-122"/>
              <a:cs typeface="Times New Roman" pitchFamily="18" charset="0"/>
            </a:endParaRPr>
          </a:p>
        </p:txBody>
      </p:sp>
    </p:spTree>
  </p:cSld>
  <p:clrMapOvr>
    <a:masterClrMapping/>
  </p:clrMapOvr>
  <p:transition advClick="0" advTm="15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p:cNvSpPr>
            <a:spLocks noGrp="1" noChangeArrowheads="1"/>
          </p:cNvSpPr>
          <p:nvPr>
            <p:ph type="dt" sz="half" idx="10"/>
          </p:nvPr>
        </p:nvSpPr>
        <p:spPr>
          <a:ln/>
        </p:spPr>
        <p:txBody>
          <a:bodyPr/>
          <a:lstStyle/>
          <a:p>
            <a:fld id="{DFD74041-B4A0-45E2-AAB7-E3413A9178CF}" type="datetime1">
              <a:rPr lang="zh-CN" altLang="en-US"/>
              <a:pPr/>
              <a:t>2023/11/13</a:t>
            </a:fld>
            <a:endParaRPr lang="en-US" altLang="zh-CN"/>
          </a:p>
        </p:txBody>
      </p:sp>
      <p:sp>
        <p:nvSpPr>
          <p:cNvPr id="7"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8" name="Rectangle 10"/>
          <p:cNvSpPr>
            <a:spLocks noGrp="1" noChangeArrowheads="1"/>
          </p:cNvSpPr>
          <p:nvPr>
            <p:ph type="sldNum" sz="quarter" idx="12"/>
          </p:nvPr>
        </p:nvSpPr>
        <p:spPr>
          <a:ln/>
        </p:spPr>
        <p:txBody>
          <a:bodyPr/>
          <a:lstStyle/>
          <a:p>
            <a:fld id="{02060D6E-9CAC-4C69-A475-B72DBA804E2B}" type="slidenum">
              <a:rPr lang="zh-CN" altLang="en-US"/>
              <a:pPr/>
              <a:t>10</a:t>
            </a:fld>
            <a:r>
              <a:rPr lang="en-US" altLang="zh-CN"/>
              <a:t>/66</a:t>
            </a:r>
          </a:p>
        </p:txBody>
      </p:sp>
      <p:sp>
        <p:nvSpPr>
          <p:cNvPr id="6497282" name="Rectangle 2"/>
          <p:cNvSpPr>
            <a:spLocks noGrp="1" noChangeArrowheads="1"/>
          </p:cNvSpPr>
          <p:nvPr>
            <p:ph type="body" idx="4294967295"/>
          </p:nvPr>
        </p:nvSpPr>
        <p:spPr>
          <a:xfrm>
            <a:off x="304800" y="914400"/>
            <a:ext cx="5334000" cy="5486400"/>
          </a:xfrm>
          <a:solidFill>
            <a:srgbClr val="FFFF00"/>
          </a:solidFill>
          <a:ln>
            <a:solidFill>
              <a:schemeClr val="tx1"/>
            </a:solidFill>
            <a:miter lim="800000"/>
            <a:headEnd/>
            <a:tailEnd/>
          </a:ln>
        </p:spPr>
        <p:txBody>
          <a:bodyPr/>
          <a:lstStyle/>
          <a:p>
            <a:pPr algn="just" eaLnBrk="1" hangingPunct="1">
              <a:lnSpc>
                <a:spcPct val="85000"/>
              </a:lnSpc>
              <a:spcBef>
                <a:spcPct val="10000"/>
              </a:spcBef>
              <a:buFont typeface="Wingdings" pitchFamily="2" charset="2"/>
              <a:buNone/>
            </a:pPr>
            <a:r>
              <a:rPr lang="en-US" altLang="zh-CN" sz="2800" dirty="0" smtClean="0">
                <a:latin typeface="Times New Roman" pitchFamily="18" charset="0"/>
                <a:ea typeface="楷体_GB2312" pitchFamily="49" charset="-122"/>
              </a:rPr>
              <a:t>#include&lt;</a:t>
            </a:r>
            <a:r>
              <a:rPr lang="en-US" altLang="zh-CN" sz="2800" dirty="0" err="1" smtClean="0">
                <a:latin typeface="Times New Roman" pitchFamily="18" charset="0"/>
                <a:ea typeface="楷体_GB2312" pitchFamily="49" charset="-122"/>
              </a:rPr>
              <a:t>stdio.h</a:t>
            </a:r>
            <a:r>
              <a:rPr lang="en-US" altLang="zh-CN" sz="2800" dirty="0" smtClean="0">
                <a:latin typeface="Times New Roman" pitchFamily="18" charset="0"/>
                <a:ea typeface="楷体_GB2312" pitchFamily="49" charset="-122"/>
              </a:rPr>
              <a:t>&gt;</a:t>
            </a:r>
          </a:p>
          <a:p>
            <a:pPr algn="just" eaLnBrk="1" hangingPunct="1">
              <a:lnSpc>
                <a:spcPct val="85000"/>
              </a:lnSpc>
              <a:spcBef>
                <a:spcPct val="10000"/>
              </a:spcBef>
              <a:buFont typeface="Wingdings" pitchFamily="2" charset="2"/>
              <a:buNone/>
            </a:pPr>
            <a:r>
              <a:rPr lang="en-US" altLang="zh-CN" sz="2800" dirty="0" err="1" smtClean="0">
                <a:latin typeface="Times New Roman" pitchFamily="18" charset="0"/>
                <a:ea typeface="楷体_GB2312" pitchFamily="49" charset="-122"/>
              </a:rPr>
              <a:t>int</a:t>
            </a:r>
            <a:r>
              <a:rPr lang="en-US" altLang="zh-CN" sz="2800" dirty="0" smtClean="0">
                <a:latin typeface="Times New Roman" pitchFamily="18" charset="0"/>
                <a:ea typeface="楷体_GB2312" pitchFamily="49" charset="-122"/>
              </a:rPr>
              <a:t> main( )  </a:t>
            </a:r>
          </a:p>
          <a:p>
            <a:pPr algn="just" eaLnBrk="1" hangingPunct="1">
              <a:lnSpc>
                <a:spcPct val="85000"/>
              </a:lnSpc>
              <a:spcBef>
                <a:spcPct val="10000"/>
              </a:spcBef>
              <a:buFont typeface="Wingdings" pitchFamily="2" charset="2"/>
              <a:buNone/>
            </a:pPr>
            <a:r>
              <a:rPr lang="en-US" altLang="zh-CN" sz="2800" dirty="0" smtClean="0">
                <a:solidFill>
                  <a:srgbClr val="0000FF"/>
                </a:solidFill>
                <a:latin typeface="Times New Roman" pitchFamily="18" charset="0"/>
                <a:ea typeface="楷体_GB2312" pitchFamily="49" charset="-122"/>
              </a:rPr>
              <a:t>{</a:t>
            </a:r>
          </a:p>
          <a:p>
            <a:pPr algn="just" eaLnBrk="1" hangingPunct="1">
              <a:lnSpc>
                <a:spcPct val="85000"/>
              </a:lnSpc>
              <a:spcBef>
                <a:spcPct val="10000"/>
              </a:spcBef>
              <a:buFont typeface="Wingdings" pitchFamily="2" charset="2"/>
              <a:buNone/>
            </a:pPr>
            <a:r>
              <a:rPr lang="en-US" altLang="zh-CN" sz="2800" dirty="0" smtClean="0">
                <a:solidFill>
                  <a:srgbClr val="0000FF"/>
                </a:solidFill>
                <a:latin typeface="Times New Roman" pitchFamily="18" charset="0"/>
                <a:ea typeface="楷体_GB2312" pitchFamily="49" charset="-122"/>
              </a:rPr>
              <a:t>	</a:t>
            </a:r>
            <a:r>
              <a:rPr lang="en-US" altLang="zh-CN" sz="2800" dirty="0" err="1" smtClean="0">
                <a:solidFill>
                  <a:srgbClr val="0000FF"/>
                </a:solidFill>
                <a:latin typeface="Times New Roman" pitchFamily="18" charset="0"/>
                <a:ea typeface="楷体_GB2312" pitchFamily="49" charset="-122"/>
              </a:rPr>
              <a:t>int</a:t>
            </a:r>
            <a:r>
              <a:rPr lang="en-US" altLang="zh-CN" sz="2800" dirty="0" smtClean="0">
                <a:solidFill>
                  <a:srgbClr val="0000FF"/>
                </a:solidFill>
                <a:latin typeface="Times New Roman" pitchFamily="18" charset="0"/>
                <a:ea typeface="楷体_GB2312" pitchFamily="49" charset="-122"/>
              </a:rPr>
              <a:t> n;</a:t>
            </a:r>
          </a:p>
          <a:p>
            <a:pPr algn="just" eaLnBrk="1" hangingPunct="1">
              <a:lnSpc>
                <a:spcPct val="85000"/>
              </a:lnSpc>
              <a:spcBef>
                <a:spcPct val="10000"/>
              </a:spcBef>
              <a:buFont typeface="Wingdings" pitchFamily="2" charset="2"/>
              <a:buNone/>
            </a:pPr>
            <a:r>
              <a:rPr lang="en-US" altLang="zh-CN" sz="2800" dirty="0" smtClean="0">
                <a:solidFill>
                  <a:srgbClr val="0000FF"/>
                </a:solidFill>
                <a:latin typeface="Times New Roman" pitchFamily="18" charset="0"/>
                <a:ea typeface="楷体_GB2312" pitchFamily="49" charset="-122"/>
              </a:rPr>
              <a:t>	for(</a:t>
            </a:r>
            <a:r>
              <a:rPr lang="en-US" altLang="zh-CN" sz="2800" dirty="0" err="1" smtClean="0">
                <a:solidFill>
                  <a:srgbClr val="FF0000"/>
                </a:solidFill>
                <a:latin typeface="Times New Roman" pitchFamily="18" charset="0"/>
                <a:ea typeface="楷体_GB2312" pitchFamily="49" charset="-122"/>
              </a:rPr>
              <a:t>int</a:t>
            </a:r>
            <a:r>
              <a:rPr lang="en-US" altLang="zh-CN" sz="2800" dirty="0" smtClean="0">
                <a:solidFill>
                  <a:srgbClr val="FF0000"/>
                </a:solidFill>
                <a:latin typeface="Times New Roman" pitchFamily="18" charset="0"/>
                <a:ea typeface="楷体_GB2312" pitchFamily="49" charset="-122"/>
              </a:rPr>
              <a:t> </a:t>
            </a:r>
            <a:r>
              <a:rPr lang="en-US" altLang="zh-CN" sz="2800" dirty="0" err="1" smtClean="0">
                <a:solidFill>
                  <a:srgbClr val="FF0000"/>
                </a:solidFill>
                <a:latin typeface="Times New Roman" pitchFamily="18" charset="0"/>
                <a:ea typeface="楷体_GB2312" pitchFamily="49" charset="-122"/>
              </a:rPr>
              <a:t>i</a:t>
            </a:r>
            <a:r>
              <a:rPr lang="en-US" altLang="zh-CN" sz="2800" dirty="0" smtClean="0">
                <a:solidFill>
                  <a:srgbClr val="FF0000"/>
                </a:solidFill>
                <a:latin typeface="Times New Roman" pitchFamily="18" charset="0"/>
                <a:ea typeface="楷体_GB2312" pitchFamily="49" charset="-122"/>
              </a:rPr>
              <a:t>=0</a:t>
            </a:r>
            <a:r>
              <a:rPr lang="en-US" altLang="zh-CN" sz="2800" dirty="0" smtClean="0">
                <a:solidFill>
                  <a:srgbClr val="0000FF"/>
                </a:solidFill>
                <a:latin typeface="Times New Roman" pitchFamily="18" charset="0"/>
                <a:ea typeface="楷体_GB2312" pitchFamily="49" charset="-122"/>
              </a:rPr>
              <a:t>;i&lt;5;i++) </a:t>
            </a:r>
          </a:p>
          <a:p>
            <a:pPr algn="just" eaLnBrk="1" hangingPunct="1">
              <a:lnSpc>
                <a:spcPct val="85000"/>
              </a:lnSpc>
              <a:spcBef>
                <a:spcPct val="10000"/>
              </a:spcBef>
              <a:buFont typeface="Wingdings" pitchFamily="2" charset="2"/>
              <a:buNone/>
            </a:pPr>
            <a:r>
              <a:rPr lang="en-US" altLang="zh-CN" sz="2800" dirty="0" smtClean="0">
                <a:solidFill>
                  <a:srgbClr val="0000FF"/>
                </a:solidFill>
                <a:latin typeface="Times New Roman" pitchFamily="18" charset="0"/>
                <a:ea typeface="楷体_GB2312" pitchFamily="49" charset="-122"/>
              </a:rPr>
              <a:t>	</a:t>
            </a:r>
            <a:r>
              <a:rPr lang="en-US" altLang="zh-CN" sz="2800" dirty="0" smtClean="0">
                <a:solidFill>
                  <a:srgbClr val="CC0099"/>
                </a:solidFill>
                <a:latin typeface="Times New Roman" pitchFamily="18" charset="0"/>
                <a:ea typeface="楷体_GB2312" pitchFamily="49" charset="-122"/>
              </a:rPr>
              <a:t>{</a:t>
            </a:r>
          </a:p>
          <a:p>
            <a:pPr algn="just" eaLnBrk="1" hangingPunct="1">
              <a:lnSpc>
                <a:spcPct val="85000"/>
              </a:lnSpc>
              <a:spcBef>
                <a:spcPct val="10000"/>
              </a:spcBef>
              <a:buFont typeface="Wingdings" pitchFamily="2" charset="2"/>
              <a:buNone/>
            </a:pPr>
            <a:r>
              <a:rPr lang="en-US" altLang="zh-CN" sz="2800" dirty="0" smtClean="0">
                <a:solidFill>
                  <a:srgbClr val="CC0099"/>
                </a:solidFill>
                <a:latin typeface="Times New Roman" pitchFamily="18" charset="0"/>
                <a:ea typeface="楷体_GB2312" pitchFamily="49" charset="-122"/>
              </a:rPr>
              <a:t>		</a:t>
            </a:r>
            <a:r>
              <a:rPr lang="en-US" altLang="zh-CN" sz="2800" dirty="0" err="1" smtClean="0">
                <a:solidFill>
                  <a:srgbClr val="CC0099"/>
                </a:solidFill>
                <a:latin typeface="Times New Roman" pitchFamily="18" charset="0"/>
                <a:ea typeface="楷体_GB2312" pitchFamily="49" charset="-122"/>
              </a:rPr>
              <a:t>int</a:t>
            </a:r>
            <a:r>
              <a:rPr lang="en-US" altLang="zh-CN" sz="2800" dirty="0" smtClean="0">
                <a:solidFill>
                  <a:srgbClr val="CC0099"/>
                </a:solidFill>
                <a:latin typeface="Times New Roman" pitchFamily="18" charset="0"/>
                <a:ea typeface="楷体_GB2312" pitchFamily="49" charset="-122"/>
              </a:rPr>
              <a:t> m;</a:t>
            </a:r>
          </a:p>
          <a:p>
            <a:pPr algn="just" eaLnBrk="1" hangingPunct="1">
              <a:lnSpc>
                <a:spcPct val="85000"/>
              </a:lnSpc>
              <a:spcBef>
                <a:spcPct val="10000"/>
              </a:spcBef>
              <a:buFont typeface="Wingdings" pitchFamily="2" charset="2"/>
              <a:buNone/>
            </a:pPr>
            <a:r>
              <a:rPr lang="en-US" altLang="zh-CN" sz="2800" dirty="0" smtClean="0">
                <a:solidFill>
                  <a:srgbClr val="CC0099"/>
                </a:solidFill>
                <a:latin typeface="Times New Roman" pitchFamily="18" charset="0"/>
                <a:ea typeface="楷体_GB2312" pitchFamily="49" charset="-122"/>
              </a:rPr>
              <a:t>		if(i%2)</a:t>
            </a:r>
            <a:r>
              <a:rPr lang="zh-CN" altLang="en-US" sz="2800" dirty="0" smtClean="0">
                <a:solidFill>
                  <a:srgbClr val="CC0099"/>
                </a:solidFill>
                <a:latin typeface="Times New Roman" pitchFamily="18" charset="0"/>
                <a:ea typeface="楷体_GB2312" pitchFamily="49" charset="-122"/>
              </a:rPr>
              <a:t>  </a:t>
            </a:r>
            <a:r>
              <a:rPr lang="en-US" altLang="zh-CN" sz="2800" dirty="0" smtClean="0">
                <a:solidFill>
                  <a:srgbClr val="CC0099"/>
                </a:solidFill>
                <a:latin typeface="Times New Roman" pitchFamily="18" charset="0"/>
                <a:ea typeface="楷体_GB2312" pitchFamily="49" charset="-122"/>
              </a:rPr>
              <a:t>n++; </a:t>
            </a:r>
          </a:p>
          <a:p>
            <a:pPr algn="just" eaLnBrk="1" hangingPunct="1">
              <a:lnSpc>
                <a:spcPct val="85000"/>
              </a:lnSpc>
              <a:spcBef>
                <a:spcPct val="10000"/>
              </a:spcBef>
              <a:buFont typeface="Wingdings" pitchFamily="2" charset="2"/>
              <a:buNone/>
            </a:pPr>
            <a:r>
              <a:rPr lang="en-US" altLang="zh-CN" sz="2800" dirty="0" smtClean="0">
                <a:solidFill>
                  <a:srgbClr val="CC0099"/>
                </a:solidFill>
                <a:latin typeface="Times New Roman" pitchFamily="18" charset="0"/>
                <a:ea typeface="楷体_GB2312" pitchFamily="49" charset="-122"/>
              </a:rPr>
              <a:t>	 }</a:t>
            </a:r>
          </a:p>
          <a:p>
            <a:pPr algn="just" eaLnBrk="1" hangingPunct="1">
              <a:lnSpc>
                <a:spcPct val="85000"/>
              </a:lnSpc>
              <a:spcBef>
                <a:spcPct val="10000"/>
              </a:spcBef>
              <a:buFont typeface="Wingdings" pitchFamily="2" charset="2"/>
              <a:buNone/>
            </a:pPr>
            <a:r>
              <a:rPr lang="en-US" altLang="zh-CN" sz="2800" dirty="0" smtClean="0">
                <a:solidFill>
                  <a:srgbClr val="0000FF"/>
                </a:solidFill>
                <a:latin typeface="Times New Roman" pitchFamily="18" charset="0"/>
                <a:ea typeface="楷体_GB2312" pitchFamily="49" charset="-122"/>
              </a:rPr>
              <a:t>	m=n/2;	//</a:t>
            </a:r>
            <a:r>
              <a:rPr lang="zh-CN" altLang="en-US" sz="2800" dirty="0" smtClean="0">
                <a:solidFill>
                  <a:srgbClr val="0000FF"/>
                </a:solidFill>
                <a:latin typeface="Times New Roman" pitchFamily="18" charset="0"/>
                <a:ea typeface="楷体_GB2312" pitchFamily="49" charset="-122"/>
              </a:rPr>
              <a:t>错误，</a:t>
            </a:r>
            <a:r>
              <a:rPr lang="en-US" altLang="zh-CN" sz="2800" dirty="0" smtClean="0">
                <a:solidFill>
                  <a:srgbClr val="0000FF"/>
                </a:solidFill>
                <a:latin typeface="Times New Roman" pitchFamily="18" charset="0"/>
                <a:ea typeface="楷体_GB2312" pitchFamily="49" charset="-122"/>
              </a:rPr>
              <a:t>m</a:t>
            </a:r>
            <a:r>
              <a:rPr lang="zh-CN" altLang="en-US" sz="2800" dirty="0" smtClean="0">
                <a:solidFill>
                  <a:srgbClr val="0000FF"/>
                </a:solidFill>
                <a:latin typeface="Times New Roman" pitchFamily="18" charset="0"/>
                <a:ea typeface="楷体_GB2312" pitchFamily="49" charset="-122"/>
              </a:rPr>
              <a:t>未定义</a:t>
            </a:r>
          </a:p>
          <a:p>
            <a:pPr algn="just" eaLnBrk="1" hangingPunct="1">
              <a:lnSpc>
                <a:spcPct val="85000"/>
              </a:lnSpc>
              <a:spcBef>
                <a:spcPct val="10000"/>
              </a:spcBef>
              <a:buNone/>
            </a:pPr>
            <a:r>
              <a:rPr lang="zh-CN" altLang="en-US" sz="2800" dirty="0" smtClean="0">
                <a:solidFill>
                  <a:srgbClr val="0000FF"/>
                </a:solidFill>
                <a:latin typeface="Times New Roman" pitchFamily="18" charset="0"/>
                <a:ea typeface="楷体_GB2312" pitchFamily="49" charset="-122"/>
              </a:rPr>
              <a:t>	</a:t>
            </a:r>
            <a:r>
              <a:rPr lang="en-US" altLang="zh-CN" sz="2800" dirty="0" smtClean="0">
                <a:solidFill>
                  <a:srgbClr val="0000FF"/>
                </a:solidFill>
                <a:latin typeface="Times New Roman" pitchFamily="18" charset="0"/>
                <a:ea typeface="楷体_GB2312" pitchFamily="49" charset="-122"/>
              </a:rPr>
              <a:t>n=</a:t>
            </a:r>
            <a:r>
              <a:rPr lang="en-US" altLang="zh-CN" sz="2800" dirty="0" err="1" smtClean="0">
                <a:solidFill>
                  <a:srgbClr val="0000FF"/>
                </a:solidFill>
                <a:latin typeface="Times New Roman" pitchFamily="18" charset="0"/>
                <a:ea typeface="楷体_GB2312" pitchFamily="49" charset="-122"/>
              </a:rPr>
              <a:t>i</a:t>
            </a:r>
            <a:r>
              <a:rPr lang="en-US" altLang="zh-CN" sz="2800" dirty="0">
                <a:solidFill>
                  <a:srgbClr val="0000FF"/>
                </a:solidFill>
                <a:latin typeface="Times New Roman" pitchFamily="18" charset="0"/>
                <a:ea typeface="楷体_GB2312" pitchFamily="49" charset="-122"/>
              </a:rPr>
              <a:t>;	 //</a:t>
            </a:r>
            <a:r>
              <a:rPr lang="zh-CN" altLang="en-US" sz="2800" dirty="0">
                <a:solidFill>
                  <a:srgbClr val="0000FF"/>
                </a:solidFill>
                <a:latin typeface="Times New Roman" pitchFamily="18" charset="0"/>
                <a:ea typeface="楷体_GB2312" pitchFamily="49" charset="-122"/>
              </a:rPr>
              <a:t>错误</a:t>
            </a:r>
            <a:r>
              <a:rPr lang="zh-CN" altLang="en-US" sz="2800" dirty="0" smtClean="0">
                <a:solidFill>
                  <a:srgbClr val="0000FF"/>
                </a:solidFill>
                <a:latin typeface="Times New Roman" pitchFamily="18" charset="0"/>
                <a:ea typeface="楷体_GB2312" pitchFamily="49" charset="-122"/>
              </a:rPr>
              <a:t>，</a:t>
            </a:r>
            <a:r>
              <a:rPr lang="en-US" altLang="zh-CN" sz="2800" dirty="0" err="1" smtClean="0">
                <a:solidFill>
                  <a:srgbClr val="0000FF"/>
                </a:solidFill>
                <a:latin typeface="Times New Roman" pitchFamily="18" charset="0"/>
                <a:ea typeface="楷体_GB2312" pitchFamily="49" charset="-122"/>
              </a:rPr>
              <a:t>i</a:t>
            </a:r>
            <a:r>
              <a:rPr lang="zh-CN" altLang="en-US" sz="2800" dirty="0" smtClean="0">
                <a:solidFill>
                  <a:srgbClr val="0000FF"/>
                </a:solidFill>
                <a:latin typeface="Times New Roman" pitchFamily="18" charset="0"/>
                <a:ea typeface="楷体_GB2312" pitchFamily="49" charset="-122"/>
              </a:rPr>
              <a:t>未定义</a:t>
            </a:r>
            <a:endParaRPr lang="en-US" altLang="zh-CN" sz="2800" dirty="0" smtClean="0">
              <a:solidFill>
                <a:srgbClr val="0000FF"/>
              </a:solidFill>
              <a:latin typeface="Times New Roman" pitchFamily="18" charset="0"/>
              <a:ea typeface="楷体_GB2312" pitchFamily="49" charset="-122"/>
            </a:endParaRPr>
          </a:p>
          <a:p>
            <a:pPr algn="just" eaLnBrk="1" hangingPunct="1">
              <a:lnSpc>
                <a:spcPct val="85000"/>
              </a:lnSpc>
              <a:spcBef>
                <a:spcPct val="10000"/>
              </a:spcBef>
              <a:buNone/>
            </a:pPr>
            <a:r>
              <a:rPr lang="en-US" altLang="zh-CN" sz="2800" dirty="0">
                <a:solidFill>
                  <a:srgbClr val="0000FF"/>
                </a:solidFill>
                <a:latin typeface="Times New Roman" pitchFamily="18" charset="0"/>
                <a:ea typeface="楷体_GB2312" pitchFamily="49" charset="-122"/>
              </a:rPr>
              <a:t> </a:t>
            </a:r>
            <a:r>
              <a:rPr lang="en-US" altLang="zh-CN" sz="2800" dirty="0" smtClean="0">
                <a:solidFill>
                  <a:srgbClr val="0000FF"/>
                </a:solidFill>
                <a:latin typeface="Times New Roman" pitchFamily="18" charset="0"/>
                <a:ea typeface="楷体_GB2312" pitchFamily="49" charset="-122"/>
              </a:rPr>
              <a:t>   return 0;</a:t>
            </a:r>
          </a:p>
          <a:p>
            <a:pPr algn="just" eaLnBrk="1" hangingPunct="1">
              <a:lnSpc>
                <a:spcPct val="85000"/>
              </a:lnSpc>
              <a:spcBef>
                <a:spcPct val="10000"/>
              </a:spcBef>
              <a:buFont typeface="Wingdings" pitchFamily="2" charset="2"/>
              <a:buNone/>
            </a:pPr>
            <a:r>
              <a:rPr lang="en-US" altLang="zh-CN" sz="2800" dirty="0" smtClean="0">
                <a:solidFill>
                  <a:srgbClr val="0000FF"/>
                </a:solidFill>
                <a:latin typeface="Times New Roman" pitchFamily="18" charset="0"/>
                <a:ea typeface="楷体_GB2312" pitchFamily="49" charset="-122"/>
              </a:rPr>
              <a:t>}</a:t>
            </a:r>
            <a:endParaRPr lang="zh-CN" altLang="en-US" sz="2800" dirty="0" smtClean="0">
              <a:solidFill>
                <a:srgbClr val="0000FF"/>
              </a:solidFill>
              <a:latin typeface="Times New Roman" pitchFamily="18" charset="0"/>
              <a:ea typeface="楷体_GB2312" pitchFamily="49" charset="-122"/>
            </a:endParaRPr>
          </a:p>
        </p:txBody>
      </p:sp>
      <p:sp>
        <p:nvSpPr>
          <p:cNvPr id="6497283" name="Rectangle 3"/>
          <p:cNvSpPr>
            <a:spLocks noGrp="1" noChangeArrowheads="1"/>
          </p:cNvSpPr>
          <p:nvPr>
            <p:ph type="title" idx="4294967295"/>
          </p:nvPr>
        </p:nvSpPr>
        <p:spPr>
          <a:xfrm>
            <a:off x="457200" y="152400"/>
            <a:ext cx="8534400"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4000" b="0" smtClean="0">
                <a:latin typeface="黑体" pitchFamily="49" charset="-122"/>
                <a:ea typeface="黑体" pitchFamily="49" charset="-122"/>
              </a:rPr>
              <a:t>块作用域的例子 </a:t>
            </a:r>
          </a:p>
        </p:txBody>
      </p:sp>
      <p:sp>
        <p:nvSpPr>
          <p:cNvPr id="6497284" name="Rectangle 4"/>
          <p:cNvSpPr>
            <a:spLocks noChangeArrowheads="1"/>
          </p:cNvSpPr>
          <p:nvPr/>
        </p:nvSpPr>
        <p:spPr bwMode="auto">
          <a:xfrm>
            <a:off x="5943600" y="1524000"/>
            <a:ext cx="2743200" cy="1905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342900" indent="-342900"/>
            <a:r>
              <a:rPr lang="zh-CN" altLang="en-US" sz="2800" b="1">
                <a:latin typeface="Times New Roman" panose="02020603050405020304" pitchFamily="18" charset="0"/>
                <a:ea typeface="楷体" panose="02010609060101010101" pitchFamily="49" charset="-122"/>
                <a:cs typeface="Times New Roman" panose="02020603050405020304" pitchFamily="18" charset="0"/>
              </a:rPr>
              <a:t>请指明：</a:t>
            </a:r>
          </a:p>
          <a:p>
            <a:pPr marL="342900" indent="-342900"/>
            <a:r>
              <a:rPr lang="en-US" altLang="zh-CN" sz="2800" b="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m</a:t>
            </a:r>
            <a:r>
              <a:rPr lang="zh-CN" altLang="en-US" sz="2800" b="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的作用域；</a:t>
            </a:r>
            <a:endParaRPr lang="zh-CN" altLang="en-US" sz="2800" b="1">
              <a:latin typeface="Times New Roman" panose="02020603050405020304" pitchFamily="18" charset="0"/>
              <a:ea typeface="楷体" panose="02010609060101010101" pitchFamily="49" charset="-122"/>
              <a:cs typeface="Times New Roman" panose="02020603050405020304" pitchFamily="18" charset="0"/>
            </a:endParaRPr>
          </a:p>
          <a:p>
            <a:pPr marL="342900" indent="-342900"/>
            <a:r>
              <a:rPr lang="en-US" altLang="zh-CN" sz="2800" b="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a:t>
            </a:r>
            <a:r>
              <a:rPr lang="zh-CN" altLang="en-US" sz="2800" b="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的作用域；</a:t>
            </a:r>
          </a:p>
          <a:p>
            <a:pPr marL="342900" indent="-342900"/>
            <a:r>
              <a:rPr lang="en-US" altLang="zh-CN" sz="2800" b="1">
                <a:latin typeface="Times New Roman" panose="02020603050405020304" pitchFamily="18" charset="0"/>
                <a:ea typeface="楷体" panose="02010609060101010101" pitchFamily="49" charset="-122"/>
                <a:cs typeface="Times New Roman" panose="02020603050405020304" pitchFamily="18" charset="0"/>
              </a:rPr>
              <a:t>	n</a:t>
            </a:r>
            <a:r>
              <a:rPr lang="zh-CN" altLang="en-US" sz="2800" b="1">
                <a:latin typeface="Times New Roman" panose="02020603050405020304" pitchFamily="18" charset="0"/>
                <a:ea typeface="楷体" panose="02010609060101010101" pitchFamily="49" charset="-122"/>
                <a:cs typeface="Times New Roman" panose="02020603050405020304" pitchFamily="18" charset="0"/>
              </a:rPr>
              <a:t>的作用域。</a:t>
            </a:r>
          </a:p>
        </p:txBody>
      </p:sp>
      <p:sp>
        <p:nvSpPr>
          <p:cNvPr id="6497285" name="Rectangle 5"/>
          <p:cNvSpPr>
            <a:spLocks noChangeArrowheads="1"/>
          </p:cNvSpPr>
          <p:nvPr/>
        </p:nvSpPr>
        <p:spPr bwMode="auto">
          <a:xfrm>
            <a:off x="5943600" y="4267200"/>
            <a:ext cx="2743200" cy="1905000"/>
          </a:xfrm>
          <a:prstGeom prst="rect">
            <a:avLst/>
          </a:prstGeom>
          <a:solidFill>
            <a:srgbClr val="FFFFCC"/>
          </a:solidFill>
          <a:ln w="9525">
            <a:solidFill>
              <a:srgbClr val="CC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342900" indent="-342900"/>
            <a:r>
              <a:rPr lang="zh-CN" altLang="en-US" sz="2800" b="1">
                <a:latin typeface="Times New Roman" pitchFamily="18" charset="0"/>
              </a:rPr>
              <a:t>注意：</a:t>
            </a:r>
          </a:p>
          <a:p>
            <a:pPr marL="342900" indent="-342900"/>
            <a:r>
              <a:rPr lang="zh-CN" altLang="en-US" sz="2800" b="1">
                <a:latin typeface="Times New Roman" pitchFamily="18" charset="0"/>
              </a:rPr>
              <a:t>	程序中</a:t>
            </a:r>
            <a:r>
              <a:rPr lang="en-US" altLang="zh-CN" sz="2800" b="1">
                <a:solidFill>
                  <a:srgbClr val="FF0000"/>
                </a:solidFill>
                <a:latin typeface="Times New Roman" pitchFamily="18" charset="0"/>
              </a:rPr>
              <a:t>int i=1;</a:t>
            </a:r>
            <a:r>
              <a:rPr lang="zh-CN" altLang="en-US" sz="2800" b="1">
                <a:latin typeface="Times New Roman" pitchFamily="18" charset="0"/>
              </a:rPr>
              <a:t>语句在</a:t>
            </a:r>
            <a:r>
              <a:rPr lang="en-US" altLang="zh-CN" sz="2800" b="1">
                <a:latin typeface="Times New Roman" pitchFamily="18" charset="0"/>
              </a:rPr>
              <a:t>cpp</a:t>
            </a:r>
            <a:r>
              <a:rPr lang="zh-CN" altLang="en-US" sz="2800" b="1">
                <a:latin typeface="Times New Roman" pitchFamily="18" charset="0"/>
              </a:rPr>
              <a:t>中有效。</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97284"/>
                                        </p:tgtEl>
                                        <p:attrNameLst>
                                          <p:attrName>style.visibility</p:attrName>
                                        </p:attrNameLst>
                                      </p:cBhvr>
                                      <p:to>
                                        <p:strVal val="visible"/>
                                      </p:to>
                                    </p:set>
                                    <p:animEffect transition="in" filter="blinds(horizontal)">
                                      <p:cBhvr>
                                        <p:cTn id="7" dur="500"/>
                                        <p:tgtEl>
                                          <p:spTgt spid="64972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97285"/>
                                        </p:tgtEl>
                                        <p:attrNameLst>
                                          <p:attrName>style.visibility</p:attrName>
                                        </p:attrNameLst>
                                      </p:cBhvr>
                                      <p:to>
                                        <p:strVal val="visible"/>
                                      </p:to>
                                    </p:set>
                                    <p:animEffect transition="in" filter="blinds(horizontal)">
                                      <p:cBhvr>
                                        <p:cTn id="12" dur="500"/>
                                        <p:tgtEl>
                                          <p:spTgt spid="6497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7284" grpId="0"/>
      <p:bldP spid="649728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BC83EAC5-19BD-4F24-9B18-77DC2C053076}"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67ABF189-50CD-4097-A63B-C5C1600B78CE}" type="slidenum">
              <a:rPr lang="zh-CN" altLang="en-US"/>
              <a:pPr/>
              <a:t>11</a:t>
            </a:fld>
            <a:r>
              <a:rPr lang="en-US" altLang="zh-CN"/>
              <a:t>/66</a:t>
            </a:r>
          </a:p>
        </p:txBody>
      </p:sp>
      <p:sp>
        <p:nvSpPr>
          <p:cNvPr id="6499330" name="Rectangle 2"/>
          <p:cNvSpPr>
            <a:spLocks noGrp="1" noChangeArrowheads="1"/>
          </p:cNvSpPr>
          <p:nvPr>
            <p:ph type="body" idx="4294967295"/>
          </p:nvPr>
        </p:nvSpPr>
        <p:spPr>
          <a:xfrm>
            <a:off x="228600" y="1066800"/>
            <a:ext cx="8610600" cy="4495800"/>
          </a:xfrm>
        </p:spPr>
        <p:txBody>
          <a:bodyPr/>
          <a:lstStyle/>
          <a:p>
            <a:pPr algn="just" eaLnBrk="1" hangingPunct="1">
              <a:lnSpc>
                <a:spcPct val="150000"/>
              </a:lnSpc>
            </a:pPr>
            <a:r>
              <a:rPr lang="zh-CN" altLang="en-US" smtClean="0"/>
              <a:t>具有文件作用域的标识符是在所有函数定义之外声明的，其作用域从声明点开始，一直延伸至文件尾。</a:t>
            </a:r>
          </a:p>
          <a:p>
            <a:pPr algn="just" eaLnBrk="1" hangingPunct="1">
              <a:lnSpc>
                <a:spcPct val="150000"/>
              </a:lnSpc>
            </a:pPr>
            <a:r>
              <a:rPr lang="zh-CN" altLang="en-US" smtClean="0"/>
              <a:t>一般情况下，程序中所声明的</a:t>
            </a:r>
            <a:r>
              <a:rPr lang="zh-CN" altLang="en-US" u="sng" smtClean="0"/>
              <a:t>全局变量</a:t>
            </a:r>
            <a:r>
              <a:rPr lang="zh-CN" altLang="en-US" smtClean="0"/>
              <a:t>都具有文件作用域，它们在整个文件中都有效。</a:t>
            </a:r>
            <a:endParaRPr lang="en-US" altLang="zh-CN" smtClean="0"/>
          </a:p>
        </p:txBody>
      </p:sp>
      <p:sp>
        <p:nvSpPr>
          <p:cNvPr id="6499331" name="Rectangle 3"/>
          <p:cNvSpPr>
            <a:spLocks noGrp="1" noChangeArrowheads="1"/>
          </p:cNvSpPr>
          <p:nvPr>
            <p:ph type="title" idx="4294967295"/>
          </p:nvPr>
        </p:nvSpPr>
        <p:spPr>
          <a:xfrm>
            <a:off x="457200" y="152400"/>
            <a:ext cx="8534400"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4000" b="0" smtClean="0">
                <a:latin typeface="黑体" pitchFamily="49" charset="-122"/>
                <a:ea typeface="黑体" pitchFamily="49" charset="-122"/>
              </a:rPr>
              <a:t>文件作用域</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1E160EBD-5E70-4E14-A3D8-DDA21CE952FF}"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0E797FA3-5168-410B-BA7D-080E08C14900}" type="slidenum">
              <a:rPr lang="zh-CN" altLang="en-US"/>
              <a:pPr/>
              <a:t>12</a:t>
            </a:fld>
            <a:r>
              <a:rPr lang="en-US" altLang="zh-CN"/>
              <a:t>/66</a:t>
            </a:r>
          </a:p>
        </p:txBody>
      </p:sp>
      <p:sp>
        <p:nvSpPr>
          <p:cNvPr id="6500354" name="Rectangle 2"/>
          <p:cNvSpPr>
            <a:spLocks noGrp="1" noChangeArrowheads="1"/>
          </p:cNvSpPr>
          <p:nvPr>
            <p:ph type="body" idx="4294967295"/>
          </p:nvPr>
        </p:nvSpPr>
        <p:spPr>
          <a:xfrm>
            <a:off x="381000" y="1143000"/>
            <a:ext cx="8229600" cy="5257800"/>
          </a:xfrm>
        </p:spPr>
        <p:txBody>
          <a:bodyPr/>
          <a:lstStyle/>
          <a:p>
            <a:pPr algn="just" eaLnBrk="1" hangingPunct="1"/>
            <a:r>
              <a:rPr lang="zh-CN" altLang="en-US" sz="2800" dirty="0" smtClean="0"/>
              <a:t>作用域指的是标识符有效的范围，</a:t>
            </a:r>
            <a:r>
              <a:rPr lang="zh-CN" altLang="en-US" sz="2800" u="sng" dirty="0" smtClean="0">
                <a:solidFill>
                  <a:srgbClr val="0000FF"/>
                </a:solidFill>
              </a:rPr>
              <a:t>可见性</a:t>
            </a:r>
            <a:r>
              <a:rPr lang="zh-CN" altLang="en-US" sz="2800" dirty="0" smtClean="0">
                <a:solidFill>
                  <a:srgbClr val="0000FF"/>
                </a:solidFill>
              </a:rPr>
              <a:t>从另一个角度表现</a:t>
            </a:r>
            <a:r>
              <a:rPr lang="zh-CN" altLang="en-US" sz="2800" dirty="0" smtClean="0">
                <a:solidFill>
                  <a:srgbClr val="C00000"/>
                </a:solidFill>
              </a:rPr>
              <a:t>标识符的有效范围</a:t>
            </a:r>
            <a:r>
              <a:rPr lang="zh-CN" altLang="en-US" sz="2800" dirty="0" smtClean="0"/>
              <a:t>。</a:t>
            </a:r>
          </a:p>
          <a:p>
            <a:pPr algn="just" eaLnBrk="1" hangingPunct="1"/>
            <a:r>
              <a:rPr lang="zh-CN" altLang="en-US" sz="2800" dirty="0" smtClean="0"/>
              <a:t>标识符的可见性是指在程序的某个位置</a:t>
            </a:r>
            <a:r>
              <a:rPr lang="en-US" altLang="zh-CN" sz="2800" dirty="0" smtClean="0"/>
              <a:t>, </a:t>
            </a:r>
            <a:r>
              <a:rPr lang="zh-CN" altLang="en-US" sz="2800" dirty="0" smtClean="0">
                <a:solidFill>
                  <a:srgbClr val="CC0099"/>
                </a:solidFill>
              </a:rPr>
              <a:t>该标识符可以被有效地引用</a:t>
            </a:r>
            <a:r>
              <a:rPr lang="zh-CN" altLang="en-US" sz="2800" dirty="0" smtClean="0"/>
              <a:t>，因此</a:t>
            </a:r>
            <a:r>
              <a:rPr lang="en-US" altLang="zh-CN" sz="2800" dirty="0" smtClean="0"/>
              <a:t>, </a:t>
            </a:r>
            <a:r>
              <a:rPr lang="zh-CN" altLang="en-US" sz="2800" dirty="0" smtClean="0"/>
              <a:t>形象地称为可见性。</a:t>
            </a:r>
          </a:p>
          <a:p>
            <a:pPr algn="just" eaLnBrk="1" hangingPunct="1"/>
            <a:r>
              <a:rPr lang="zh-CN" altLang="en-US" sz="2800" dirty="0" smtClean="0"/>
              <a:t>可见性遵循的一般规则如下：</a:t>
            </a:r>
          </a:p>
          <a:p>
            <a:pPr lvl="1" algn="just" eaLnBrk="1" hangingPunct="1"/>
            <a:r>
              <a:rPr lang="zh-CN" altLang="en-US" sz="2400" dirty="0" smtClean="0"/>
              <a:t>①标识符在引用前必须先声明。</a:t>
            </a:r>
          </a:p>
          <a:p>
            <a:pPr lvl="1" algn="just" eaLnBrk="1" hangingPunct="1"/>
            <a:r>
              <a:rPr lang="zh-CN" altLang="en-US" sz="2400" dirty="0" smtClean="0"/>
              <a:t>②在互相没有包含关系的不同作用域中</a:t>
            </a:r>
            <a:r>
              <a:rPr lang="zh-CN" altLang="en-US" sz="2400" b="1" dirty="0" smtClean="0">
                <a:solidFill>
                  <a:srgbClr val="C00000"/>
                </a:solidFill>
              </a:rPr>
              <a:t>声明同名的标识符时，两标识符互不影响</a:t>
            </a:r>
            <a:r>
              <a:rPr lang="zh-CN" altLang="en-US" sz="2400" dirty="0" smtClean="0"/>
              <a:t>。</a:t>
            </a:r>
          </a:p>
          <a:p>
            <a:pPr lvl="1" algn="just" eaLnBrk="1" hangingPunct="1"/>
            <a:r>
              <a:rPr lang="zh-CN" altLang="en-US" sz="2400" dirty="0" smtClean="0"/>
              <a:t>③如果在两个或多个具有包含关系的作用域中声明了同名标识符，则</a:t>
            </a:r>
            <a:r>
              <a:rPr lang="zh-CN" altLang="en-US" sz="2400" b="1" dirty="0" smtClean="0">
                <a:solidFill>
                  <a:srgbClr val="FF0000"/>
                </a:solidFill>
              </a:rPr>
              <a:t>外层标识符在内层不可见</a:t>
            </a:r>
            <a:r>
              <a:rPr lang="zh-CN" altLang="en-US" sz="2400" dirty="0" smtClean="0"/>
              <a:t>。</a:t>
            </a:r>
          </a:p>
        </p:txBody>
      </p:sp>
      <p:sp>
        <p:nvSpPr>
          <p:cNvPr id="6500355" name="Rectangle 3"/>
          <p:cNvSpPr>
            <a:spLocks noGrp="1" noChangeArrowheads="1"/>
          </p:cNvSpPr>
          <p:nvPr>
            <p:ph type="title" idx="4294967295"/>
          </p:nvPr>
        </p:nvSpPr>
        <p:spPr>
          <a:xfrm>
            <a:off x="457200" y="152400"/>
            <a:ext cx="8534400"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4000" b="0" smtClean="0">
                <a:latin typeface="黑体" pitchFamily="49" charset="-122"/>
                <a:ea typeface="黑体" pitchFamily="49" charset="-122"/>
              </a:rPr>
              <a:t>可见性</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EFAD0D52-168F-4F7C-8B92-BD670D804B8F}"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99F17082-EA22-4E36-B39A-ADD2C617C85F}" type="slidenum">
              <a:rPr lang="zh-CN" altLang="en-US"/>
              <a:pPr/>
              <a:t>13</a:t>
            </a:fld>
            <a:r>
              <a:rPr lang="en-US" altLang="zh-CN"/>
              <a:t>/66</a:t>
            </a:r>
          </a:p>
        </p:txBody>
      </p:sp>
      <p:sp>
        <p:nvSpPr>
          <p:cNvPr id="6593538" name="Rectangle 2"/>
          <p:cNvSpPr>
            <a:spLocks noGrp="1" noChangeArrowheads="1"/>
          </p:cNvSpPr>
          <p:nvPr>
            <p:ph type="body" idx="4294967295"/>
          </p:nvPr>
        </p:nvSpPr>
        <p:spPr>
          <a:xfrm>
            <a:off x="152400" y="990600"/>
            <a:ext cx="8763000" cy="5257800"/>
          </a:xfrm>
        </p:spPr>
        <p:txBody>
          <a:bodyPr/>
          <a:lstStyle/>
          <a:p>
            <a:pPr algn="just" eaLnBrk="1" hangingPunct="1">
              <a:lnSpc>
                <a:spcPct val="150000"/>
              </a:lnSpc>
            </a:pPr>
            <a:r>
              <a:rPr lang="zh-CN" altLang="en-US" dirty="0" smtClean="0"/>
              <a:t>标识符的可见性一定是体现在它的作用域中。</a:t>
            </a:r>
          </a:p>
          <a:p>
            <a:pPr lvl="1" algn="just" eaLnBrk="1" hangingPunct="1">
              <a:lnSpc>
                <a:spcPct val="150000"/>
              </a:lnSpc>
            </a:pPr>
            <a:r>
              <a:rPr lang="zh-CN" altLang="en-US" dirty="0" smtClean="0"/>
              <a:t>也就是说，一个标识符，只有在它（程序正文的）有效区域内才能考虑它是否可见。</a:t>
            </a:r>
          </a:p>
          <a:p>
            <a:pPr lvl="1" algn="just" eaLnBrk="1" hangingPunct="1">
              <a:lnSpc>
                <a:spcPct val="150000"/>
              </a:lnSpc>
            </a:pPr>
            <a:r>
              <a:rPr lang="zh-CN" altLang="en-US" dirty="0" smtClean="0"/>
              <a:t>如果一个标识符在某个程序正文的区域内无效，则不可能是可见的。</a:t>
            </a:r>
          </a:p>
          <a:p>
            <a:pPr algn="just" eaLnBrk="1" hangingPunct="1">
              <a:lnSpc>
                <a:spcPct val="150000"/>
              </a:lnSpc>
            </a:pPr>
            <a:r>
              <a:rPr lang="zh-CN" altLang="en-US" dirty="0" smtClean="0"/>
              <a:t>某个标识符可见，即它可以在程序中被有效地引用，当然它一定在内存中是存在的。</a:t>
            </a:r>
          </a:p>
        </p:txBody>
      </p:sp>
      <p:sp>
        <p:nvSpPr>
          <p:cNvPr id="6593539" name="Rectangle 3"/>
          <p:cNvSpPr>
            <a:spLocks noGrp="1" noChangeArrowheads="1"/>
          </p:cNvSpPr>
          <p:nvPr>
            <p:ph type="title" idx="4294967295"/>
          </p:nvPr>
        </p:nvSpPr>
        <p:spPr>
          <a:xfrm>
            <a:off x="457200" y="152400"/>
            <a:ext cx="8534400"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4000" b="0" dirty="0" smtClean="0">
                <a:latin typeface="黑体" pitchFamily="49" charset="-122"/>
                <a:ea typeface="黑体" pitchFamily="49" charset="-122"/>
              </a:rPr>
              <a:t>可见性与作用域、生存期的关系</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p:cNvSpPr>
            <a:spLocks noGrp="1" noChangeArrowheads="1"/>
          </p:cNvSpPr>
          <p:nvPr>
            <p:ph type="dt" sz="half" idx="10"/>
          </p:nvPr>
        </p:nvSpPr>
        <p:spPr>
          <a:ln/>
        </p:spPr>
        <p:txBody>
          <a:bodyPr/>
          <a:lstStyle/>
          <a:p>
            <a:fld id="{EDE2448B-0EC1-4B7E-BB45-535D06E86F00}" type="datetime1">
              <a:rPr lang="zh-CN" altLang="en-US"/>
              <a:pPr/>
              <a:t>2023/11/13</a:t>
            </a:fld>
            <a:endParaRPr lang="en-US" altLang="zh-CN"/>
          </a:p>
        </p:txBody>
      </p:sp>
      <p:sp>
        <p:nvSpPr>
          <p:cNvPr id="7"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8" name="Rectangle 10"/>
          <p:cNvSpPr>
            <a:spLocks noGrp="1" noChangeArrowheads="1"/>
          </p:cNvSpPr>
          <p:nvPr>
            <p:ph type="sldNum" sz="quarter" idx="12"/>
          </p:nvPr>
        </p:nvSpPr>
        <p:spPr>
          <a:ln/>
        </p:spPr>
        <p:txBody>
          <a:bodyPr/>
          <a:lstStyle/>
          <a:p>
            <a:fld id="{EBC0FA32-10BE-402C-85BD-CB21FCCA1F79}" type="slidenum">
              <a:rPr lang="zh-CN" altLang="en-US"/>
              <a:pPr/>
              <a:t>14</a:t>
            </a:fld>
            <a:r>
              <a:rPr lang="en-US" altLang="zh-CN"/>
              <a:t>/66</a:t>
            </a:r>
          </a:p>
        </p:txBody>
      </p:sp>
      <p:sp>
        <p:nvSpPr>
          <p:cNvPr id="6501378" name="Rectangle 2"/>
          <p:cNvSpPr>
            <a:spLocks noGrp="1" noChangeArrowheads="1"/>
          </p:cNvSpPr>
          <p:nvPr>
            <p:ph type="body" idx="4294967295"/>
          </p:nvPr>
        </p:nvSpPr>
        <p:spPr>
          <a:xfrm>
            <a:off x="228600" y="1371600"/>
            <a:ext cx="3962400" cy="3048000"/>
          </a:xfrm>
          <a:ln>
            <a:solidFill>
              <a:schemeClr val="tx1"/>
            </a:solidFill>
            <a:miter lim="800000"/>
            <a:headEnd/>
            <a:tailEnd/>
          </a:ln>
        </p:spPr>
        <p:txBody>
          <a:bodyPr/>
          <a:lstStyle/>
          <a:p>
            <a:pPr algn="just" eaLnBrk="1" hangingPunct="1">
              <a:lnSpc>
                <a:spcPct val="85000"/>
              </a:lnSpc>
              <a:spcBef>
                <a:spcPct val="0"/>
              </a:spcBef>
              <a:buFont typeface="Wingdings" pitchFamily="2" charset="2"/>
              <a:buNone/>
            </a:pPr>
            <a:r>
              <a:rPr lang="en-US" altLang="zh-CN" sz="2000" dirty="0" smtClean="0">
                <a:latin typeface="Times New Roman" pitchFamily="18" charset="0"/>
                <a:ea typeface="楷体_GB2312" pitchFamily="49" charset="-122"/>
              </a:rPr>
              <a:t>#include &lt;</a:t>
            </a:r>
            <a:r>
              <a:rPr lang="en-US" altLang="zh-CN" sz="2000" dirty="0" err="1" smtClean="0">
                <a:latin typeface="Times New Roman" pitchFamily="18" charset="0"/>
                <a:ea typeface="楷体_GB2312" pitchFamily="49" charset="-122"/>
              </a:rPr>
              <a:t>stdio.h</a:t>
            </a:r>
            <a:r>
              <a:rPr lang="en-US" altLang="zh-CN" sz="2000" dirty="0" smtClean="0">
                <a:latin typeface="Times New Roman" pitchFamily="18" charset="0"/>
                <a:ea typeface="楷体_GB2312" pitchFamily="49" charset="-122"/>
              </a:rPr>
              <a:t>&gt;</a:t>
            </a:r>
          </a:p>
          <a:p>
            <a:pPr algn="just" eaLnBrk="1" hangingPunct="1">
              <a:lnSpc>
                <a:spcPct val="85000"/>
              </a:lnSpc>
              <a:spcBef>
                <a:spcPct val="0"/>
              </a:spcBef>
              <a:buFont typeface="Wingdings" pitchFamily="2" charset="2"/>
              <a:buNone/>
            </a:pPr>
            <a:r>
              <a:rPr lang="en-US" altLang="zh-CN" sz="2000" dirty="0" err="1" smtClean="0">
                <a:solidFill>
                  <a:srgbClr val="0000FF"/>
                </a:solidFill>
                <a:latin typeface="Times New Roman" pitchFamily="18" charset="0"/>
                <a:ea typeface="楷体_GB2312" pitchFamily="49" charset="-122"/>
              </a:rPr>
              <a:t>int</a:t>
            </a:r>
            <a:r>
              <a:rPr lang="en-US" altLang="zh-CN" sz="2000" dirty="0" smtClean="0">
                <a:solidFill>
                  <a:srgbClr val="0000FF"/>
                </a:solidFill>
                <a:latin typeface="Times New Roman" pitchFamily="18" charset="0"/>
                <a:ea typeface="楷体_GB2312" pitchFamily="49" charset="-122"/>
              </a:rPr>
              <a:t> k</a:t>
            </a:r>
            <a:r>
              <a:rPr lang="en-US" altLang="zh-CN" sz="2000" dirty="0" smtClean="0">
                <a:latin typeface="Times New Roman" pitchFamily="18" charset="0"/>
                <a:ea typeface="楷体_GB2312" pitchFamily="49" charset="-122"/>
              </a:rPr>
              <a:t>;</a:t>
            </a:r>
          </a:p>
          <a:p>
            <a:pPr algn="just" eaLnBrk="1" hangingPunct="1">
              <a:lnSpc>
                <a:spcPct val="85000"/>
              </a:lnSpc>
              <a:spcBef>
                <a:spcPct val="0"/>
              </a:spcBef>
              <a:buFont typeface="Wingdings" pitchFamily="2" charset="2"/>
              <a:buNone/>
            </a:pPr>
            <a:r>
              <a:rPr lang="en-US" altLang="zh-CN" sz="2000" dirty="0" err="1" smtClean="0">
                <a:latin typeface="Times New Roman" pitchFamily="18" charset="0"/>
                <a:ea typeface="楷体_GB2312" pitchFamily="49" charset="-122"/>
              </a:rPr>
              <a:t>int</a:t>
            </a:r>
            <a:r>
              <a:rPr lang="en-US" altLang="zh-CN" sz="2000" dirty="0" smtClean="0">
                <a:latin typeface="Times New Roman" pitchFamily="18" charset="0"/>
                <a:ea typeface="楷体_GB2312" pitchFamily="49" charset="-122"/>
              </a:rPr>
              <a:t> main( ) </a:t>
            </a:r>
          </a:p>
          <a:p>
            <a:pPr algn="just" eaLnBrk="1" hangingPunct="1">
              <a:lnSpc>
                <a:spcPct val="85000"/>
              </a:lnSpc>
              <a:spcBef>
                <a:spcPct val="0"/>
              </a:spcBef>
              <a:buFont typeface="Wingdings" pitchFamily="2" charset="2"/>
              <a:buNone/>
            </a:pPr>
            <a:r>
              <a:rPr lang="en-US" altLang="zh-CN" sz="2000" dirty="0" smtClean="0">
                <a:latin typeface="Times New Roman" pitchFamily="18" charset="0"/>
                <a:ea typeface="楷体_GB2312" pitchFamily="49" charset="-122"/>
              </a:rPr>
              <a:t>{</a:t>
            </a:r>
          </a:p>
          <a:p>
            <a:pPr algn="just" eaLnBrk="1" hangingPunct="1">
              <a:lnSpc>
                <a:spcPct val="85000"/>
              </a:lnSpc>
              <a:spcBef>
                <a:spcPct val="0"/>
              </a:spcBef>
              <a:buFont typeface="Wingdings" pitchFamily="2" charset="2"/>
              <a:buNone/>
            </a:pPr>
            <a:r>
              <a:rPr lang="en-US" altLang="zh-CN" sz="2000" dirty="0" smtClean="0">
                <a:latin typeface="Times New Roman" pitchFamily="18" charset="0"/>
                <a:ea typeface="楷体_GB2312" pitchFamily="49" charset="-122"/>
              </a:rPr>
              <a:t>	k=10; </a:t>
            </a:r>
          </a:p>
          <a:p>
            <a:pPr algn="just" eaLnBrk="1" hangingPunct="1">
              <a:lnSpc>
                <a:spcPct val="85000"/>
              </a:lnSpc>
              <a:spcBef>
                <a:spcPct val="0"/>
              </a:spcBef>
              <a:buFont typeface="Wingdings" pitchFamily="2" charset="2"/>
              <a:buNone/>
            </a:pPr>
            <a:r>
              <a:rPr lang="en-US" altLang="zh-CN" sz="2000" dirty="0" smtClean="0">
                <a:latin typeface="Times New Roman" pitchFamily="18" charset="0"/>
                <a:ea typeface="楷体_GB2312" pitchFamily="49" charset="-122"/>
              </a:rPr>
              <a:t> 	{</a:t>
            </a:r>
          </a:p>
          <a:p>
            <a:pPr algn="just" eaLnBrk="1" hangingPunct="1">
              <a:lnSpc>
                <a:spcPct val="85000"/>
              </a:lnSpc>
              <a:spcBef>
                <a:spcPct val="0"/>
              </a:spcBef>
              <a:buFont typeface="Wingdings" pitchFamily="2" charset="2"/>
              <a:buNone/>
            </a:pPr>
            <a:r>
              <a:rPr lang="en-US" altLang="zh-CN" sz="2000" dirty="0" smtClean="0">
                <a:latin typeface="Times New Roman" pitchFamily="18" charset="0"/>
                <a:ea typeface="楷体_GB2312" pitchFamily="49" charset="-122"/>
              </a:rPr>
              <a:t>	     </a:t>
            </a:r>
            <a:r>
              <a:rPr lang="en-US" altLang="zh-CN" sz="2000" dirty="0" err="1" smtClean="0">
                <a:solidFill>
                  <a:srgbClr val="CC0099"/>
                </a:solidFill>
                <a:latin typeface="Times New Roman" pitchFamily="18" charset="0"/>
                <a:ea typeface="楷体_GB2312" pitchFamily="49" charset="-122"/>
              </a:rPr>
              <a:t>int</a:t>
            </a:r>
            <a:r>
              <a:rPr lang="en-US" altLang="zh-CN" sz="2000" dirty="0" smtClean="0">
                <a:solidFill>
                  <a:srgbClr val="CC0099"/>
                </a:solidFill>
                <a:latin typeface="Times New Roman" pitchFamily="18" charset="0"/>
                <a:ea typeface="楷体_GB2312" pitchFamily="49" charset="-122"/>
              </a:rPr>
              <a:t> k=5</a:t>
            </a:r>
            <a:r>
              <a:rPr lang="en-US" altLang="zh-CN" sz="2000" dirty="0" smtClean="0">
                <a:latin typeface="Times New Roman" pitchFamily="18" charset="0"/>
                <a:ea typeface="楷体_GB2312" pitchFamily="49" charset="-122"/>
              </a:rPr>
              <a:t>;</a:t>
            </a:r>
          </a:p>
          <a:p>
            <a:pPr algn="just" eaLnBrk="1" hangingPunct="1">
              <a:lnSpc>
                <a:spcPct val="85000"/>
              </a:lnSpc>
              <a:spcBef>
                <a:spcPct val="0"/>
              </a:spcBef>
              <a:buFont typeface="Wingdings" pitchFamily="2" charset="2"/>
              <a:buNone/>
            </a:pPr>
            <a:r>
              <a:rPr lang="en-US" altLang="zh-CN" sz="2000" dirty="0" smtClean="0">
                <a:latin typeface="Times New Roman" pitchFamily="18" charset="0"/>
                <a:ea typeface="楷体_GB2312" pitchFamily="49" charset="-122"/>
              </a:rPr>
              <a:t>	     </a:t>
            </a:r>
            <a:r>
              <a:rPr lang="en-US" altLang="zh-CN" sz="2000" dirty="0" err="1" smtClean="0">
                <a:latin typeface="Times New Roman" pitchFamily="18" charset="0"/>
                <a:ea typeface="楷体_GB2312" pitchFamily="49" charset="-122"/>
              </a:rPr>
              <a:t>printf</a:t>
            </a:r>
            <a:r>
              <a:rPr lang="en-US" altLang="zh-CN" sz="2000" dirty="0" smtClean="0">
                <a:latin typeface="Times New Roman" pitchFamily="18" charset="0"/>
                <a:ea typeface="楷体_GB2312" pitchFamily="49" charset="-122"/>
              </a:rPr>
              <a:t>("k=%d\n", k); </a:t>
            </a:r>
          </a:p>
          <a:p>
            <a:pPr eaLnBrk="1" hangingPunct="1">
              <a:lnSpc>
                <a:spcPct val="85000"/>
              </a:lnSpc>
              <a:spcBef>
                <a:spcPct val="0"/>
              </a:spcBef>
              <a:buFont typeface="Wingdings" pitchFamily="2" charset="2"/>
              <a:buNone/>
            </a:pPr>
            <a:r>
              <a:rPr lang="en-US" altLang="zh-CN" sz="2000" dirty="0" smtClean="0">
                <a:latin typeface="Times New Roman" pitchFamily="18" charset="0"/>
                <a:ea typeface="楷体_GB2312" pitchFamily="49" charset="-122"/>
              </a:rPr>
              <a:t>	}</a:t>
            </a:r>
          </a:p>
          <a:p>
            <a:pPr eaLnBrk="1" hangingPunct="1">
              <a:lnSpc>
                <a:spcPct val="85000"/>
              </a:lnSpc>
              <a:spcBef>
                <a:spcPct val="0"/>
              </a:spcBef>
              <a:buFont typeface="Wingdings" pitchFamily="2" charset="2"/>
              <a:buNone/>
            </a:pPr>
            <a:r>
              <a:rPr lang="en-US" altLang="zh-CN" sz="2000" dirty="0" smtClean="0">
                <a:latin typeface="Times New Roman" pitchFamily="18" charset="0"/>
                <a:ea typeface="楷体_GB2312" pitchFamily="49" charset="-122"/>
              </a:rPr>
              <a:t>	 </a:t>
            </a:r>
            <a:r>
              <a:rPr lang="en-US" altLang="zh-CN" sz="2000" dirty="0" err="1" smtClean="0">
                <a:latin typeface="Times New Roman" pitchFamily="18" charset="0"/>
                <a:ea typeface="楷体_GB2312" pitchFamily="49" charset="-122"/>
              </a:rPr>
              <a:t>printf</a:t>
            </a:r>
            <a:r>
              <a:rPr lang="en-US" altLang="zh-CN" sz="2000" dirty="0" smtClean="0">
                <a:latin typeface="Times New Roman" pitchFamily="18" charset="0"/>
                <a:ea typeface="楷体_GB2312" pitchFamily="49" charset="-122"/>
              </a:rPr>
              <a:t>("k=%d\n", k);</a:t>
            </a:r>
          </a:p>
          <a:p>
            <a:pPr eaLnBrk="1" hangingPunct="1">
              <a:lnSpc>
                <a:spcPct val="85000"/>
              </a:lnSpc>
              <a:spcBef>
                <a:spcPct val="0"/>
              </a:spcBef>
              <a:buFont typeface="Wingdings" pitchFamily="2" charset="2"/>
              <a:buNone/>
            </a:pPr>
            <a:r>
              <a:rPr lang="en-US" altLang="zh-CN" sz="2000" dirty="0" smtClean="0">
                <a:latin typeface="Times New Roman" pitchFamily="18" charset="0"/>
                <a:ea typeface="楷体_GB2312" pitchFamily="49" charset="-122"/>
              </a:rPr>
              <a:t> }</a:t>
            </a:r>
          </a:p>
        </p:txBody>
      </p:sp>
      <p:sp>
        <p:nvSpPr>
          <p:cNvPr id="6501379" name="Rectangle 3"/>
          <p:cNvSpPr>
            <a:spLocks noGrp="1" noChangeArrowheads="1"/>
          </p:cNvSpPr>
          <p:nvPr>
            <p:ph type="title" idx="4294967295"/>
          </p:nvPr>
        </p:nvSpPr>
        <p:spPr>
          <a:xfrm>
            <a:off x="457200" y="152400"/>
            <a:ext cx="8534400"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4000" b="0" smtClean="0">
                <a:latin typeface="黑体" pitchFamily="49" charset="-122"/>
                <a:ea typeface="黑体" pitchFamily="49" charset="-122"/>
              </a:rPr>
              <a:t>可见性举例</a:t>
            </a:r>
          </a:p>
        </p:txBody>
      </p:sp>
      <p:sp>
        <p:nvSpPr>
          <p:cNvPr id="6501381" name="Rectangle 5"/>
          <p:cNvSpPr>
            <a:spLocks noChangeArrowheads="1"/>
          </p:cNvSpPr>
          <p:nvPr/>
        </p:nvSpPr>
        <p:spPr bwMode="auto">
          <a:xfrm>
            <a:off x="4330700" y="1143000"/>
            <a:ext cx="45847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lnSpc>
                <a:spcPct val="150000"/>
              </a:lnSpc>
              <a:buClr>
                <a:srgbClr val="FF3300"/>
              </a:buClr>
              <a:buFont typeface="Wingdings" pitchFamily="2" charset="2"/>
              <a:buChar char="Ø"/>
            </a:pPr>
            <a:r>
              <a:rPr lang="zh-CN" altLang="en-US" sz="2400" b="1">
                <a:solidFill>
                  <a:srgbClr val="0000FF"/>
                </a:solidFill>
                <a:latin typeface="楷体" panose="02010609060101010101" pitchFamily="49" charset="-122"/>
                <a:ea typeface="楷体" panose="02010609060101010101" pitchFamily="49" charset="-122"/>
              </a:rPr>
              <a:t>在这个例子中，主函数之前声明的变量</a:t>
            </a:r>
            <a:r>
              <a:rPr lang="en-US" altLang="zh-CN" sz="2400" b="1">
                <a:solidFill>
                  <a:srgbClr val="0000FF"/>
                </a:solidFill>
                <a:latin typeface="楷体" panose="02010609060101010101" pitchFamily="49" charset="-122"/>
                <a:ea typeface="楷体" panose="02010609060101010101" pitchFamily="49" charset="-122"/>
              </a:rPr>
              <a:t>k</a:t>
            </a:r>
            <a:r>
              <a:rPr lang="zh-CN" altLang="en-US" sz="2400" b="1">
                <a:solidFill>
                  <a:srgbClr val="0000FF"/>
                </a:solidFill>
                <a:latin typeface="楷体" panose="02010609060101010101" pitchFamily="49" charset="-122"/>
                <a:ea typeface="楷体" panose="02010609060101010101" pitchFamily="49" charset="-122"/>
              </a:rPr>
              <a:t>具有</a:t>
            </a:r>
            <a:r>
              <a:rPr lang="zh-CN" altLang="en-US" sz="2400" b="1" u="sng">
                <a:solidFill>
                  <a:srgbClr val="0000FF"/>
                </a:solidFill>
                <a:latin typeface="楷体" panose="02010609060101010101" pitchFamily="49" charset="-122"/>
                <a:ea typeface="楷体" panose="02010609060101010101" pitchFamily="49" charset="-122"/>
              </a:rPr>
              <a:t>文件作用域</a:t>
            </a:r>
            <a:r>
              <a:rPr lang="zh-CN" altLang="en-US" sz="2400" b="1">
                <a:solidFill>
                  <a:srgbClr val="0000FF"/>
                </a:solidFill>
                <a:latin typeface="楷体" panose="02010609060101010101" pitchFamily="49" charset="-122"/>
                <a:ea typeface="楷体" panose="02010609060101010101" pitchFamily="49" charset="-122"/>
              </a:rPr>
              <a:t>，它的有效作用范围是整个源代码文件；</a:t>
            </a:r>
          </a:p>
          <a:p>
            <a:pPr marL="342900" indent="-342900" algn="just">
              <a:lnSpc>
                <a:spcPct val="150000"/>
              </a:lnSpc>
              <a:buClr>
                <a:srgbClr val="FF3300"/>
              </a:buClr>
              <a:buFont typeface="Wingdings" pitchFamily="2" charset="2"/>
              <a:buChar char="Ø"/>
            </a:pPr>
            <a:r>
              <a:rPr lang="zh-CN" altLang="en-US" sz="2400" b="1">
                <a:solidFill>
                  <a:srgbClr val="CC0099"/>
                </a:solidFill>
                <a:latin typeface="楷体" panose="02010609060101010101" pitchFamily="49" charset="-122"/>
                <a:ea typeface="楷体" panose="02010609060101010101" pitchFamily="49" charset="-122"/>
              </a:rPr>
              <a:t>主函数内声明的变量</a:t>
            </a:r>
            <a:r>
              <a:rPr lang="en-US" altLang="zh-CN" sz="2400" b="1">
                <a:solidFill>
                  <a:srgbClr val="CC0099"/>
                </a:solidFill>
                <a:latin typeface="楷体" panose="02010609060101010101" pitchFamily="49" charset="-122"/>
                <a:ea typeface="楷体" panose="02010609060101010101" pitchFamily="49" charset="-122"/>
              </a:rPr>
              <a:t>k</a:t>
            </a:r>
            <a:r>
              <a:rPr lang="zh-CN" altLang="en-US" sz="2400" b="1">
                <a:solidFill>
                  <a:srgbClr val="CC0099"/>
                </a:solidFill>
                <a:latin typeface="楷体" panose="02010609060101010101" pitchFamily="49" charset="-122"/>
                <a:ea typeface="楷体" panose="02010609060101010101" pitchFamily="49" charset="-122"/>
              </a:rPr>
              <a:t>具有</a:t>
            </a:r>
            <a:r>
              <a:rPr lang="zh-CN" altLang="en-US" sz="2400" b="1" u="sng">
                <a:solidFill>
                  <a:srgbClr val="CC0099"/>
                </a:solidFill>
                <a:latin typeface="楷体" panose="02010609060101010101" pitchFamily="49" charset="-122"/>
                <a:ea typeface="楷体" panose="02010609060101010101" pitchFamily="49" charset="-122"/>
              </a:rPr>
              <a:t>块作用域</a:t>
            </a:r>
            <a:r>
              <a:rPr lang="zh-CN" altLang="en-US" sz="2400" b="1">
                <a:solidFill>
                  <a:srgbClr val="CC0099"/>
                </a:solidFill>
                <a:latin typeface="楷体" panose="02010609060101010101" pitchFamily="49" charset="-122"/>
                <a:ea typeface="楷体" panose="02010609060101010101" pitchFamily="49" charset="-122"/>
              </a:rPr>
              <a:t>，它的作用范围在内层的花括号内，</a:t>
            </a:r>
            <a:r>
              <a:rPr lang="en-US" altLang="zh-CN" sz="2400" b="1">
                <a:solidFill>
                  <a:srgbClr val="CC0099"/>
                </a:solidFill>
                <a:latin typeface="楷体" panose="02010609060101010101" pitchFamily="49" charset="-122"/>
                <a:ea typeface="楷体" panose="02010609060101010101" pitchFamily="49" charset="-122"/>
              </a:rPr>
              <a:t>k</a:t>
            </a:r>
            <a:r>
              <a:rPr lang="zh-CN" altLang="en-US" sz="2400" b="1">
                <a:solidFill>
                  <a:srgbClr val="CC0099"/>
                </a:solidFill>
                <a:latin typeface="楷体" panose="02010609060101010101" pitchFamily="49" charset="-122"/>
                <a:ea typeface="楷体" panose="02010609060101010101" pitchFamily="49" charset="-122"/>
              </a:rPr>
              <a:t>的块作用域被完全包含在</a:t>
            </a:r>
            <a:r>
              <a:rPr lang="en-US" altLang="zh-CN" sz="2400" b="1">
                <a:solidFill>
                  <a:srgbClr val="CC0099"/>
                </a:solidFill>
                <a:latin typeface="楷体" panose="02010609060101010101" pitchFamily="49" charset="-122"/>
                <a:ea typeface="楷体" panose="02010609060101010101" pitchFamily="49" charset="-122"/>
              </a:rPr>
              <a:t>k</a:t>
            </a:r>
            <a:r>
              <a:rPr lang="zh-CN" altLang="en-US" sz="2400" b="1">
                <a:solidFill>
                  <a:srgbClr val="CC0099"/>
                </a:solidFill>
                <a:latin typeface="楷体" panose="02010609060101010101" pitchFamily="49" charset="-122"/>
                <a:ea typeface="楷体" panose="02010609060101010101" pitchFamily="49" charset="-122"/>
              </a:rPr>
              <a:t>的文件作用域中。</a:t>
            </a:r>
          </a:p>
        </p:txBody>
      </p:sp>
      <p:pic>
        <p:nvPicPr>
          <p:cNvPr id="654233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72039" b="81373"/>
          <a:stretch/>
        </p:blipFill>
        <p:spPr bwMode="auto">
          <a:xfrm>
            <a:off x="0" y="4495800"/>
            <a:ext cx="4330700" cy="188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501381">
                                            <p:txEl>
                                              <p:pRg st="0" end="0"/>
                                            </p:txEl>
                                          </p:spTgt>
                                        </p:tgtEl>
                                        <p:attrNameLst>
                                          <p:attrName>style.visibility</p:attrName>
                                        </p:attrNameLst>
                                      </p:cBhvr>
                                      <p:to>
                                        <p:strVal val="visible"/>
                                      </p:to>
                                    </p:set>
                                    <p:animEffect transition="in" filter="box(in)">
                                      <p:cBhvr>
                                        <p:cTn id="7" dur="500"/>
                                        <p:tgtEl>
                                          <p:spTgt spid="650138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501381">
                                            <p:txEl>
                                              <p:pRg st="1" end="1"/>
                                            </p:txEl>
                                          </p:spTgt>
                                        </p:tgtEl>
                                        <p:attrNameLst>
                                          <p:attrName>style.visibility</p:attrName>
                                        </p:attrNameLst>
                                      </p:cBhvr>
                                      <p:to>
                                        <p:strVal val="visible"/>
                                      </p:to>
                                    </p:set>
                                    <p:animEffect transition="in" filter="box(in)">
                                      <p:cBhvr>
                                        <p:cTn id="12" dur="500"/>
                                        <p:tgtEl>
                                          <p:spTgt spid="650138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138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DE005A1E-A0AF-485C-8BB3-C3AD681C5AF9}"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7138B7E6-3529-4F93-B255-2D31A6DBD858}" type="slidenum">
              <a:rPr lang="zh-CN" altLang="en-US"/>
              <a:pPr/>
              <a:t>15</a:t>
            </a:fld>
            <a:r>
              <a:rPr lang="en-US" altLang="zh-CN"/>
              <a:t>/66</a:t>
            </a:r>
          </a:p>
        </p:txBody>
      </p:sp>
      <p:sp>
        <p:nvSpPr>
          <p:cNvPr id="6589442" name="Rectangle 2" descr="白色大理石"/>
          <p:cNvSpPr>
            <a:spLocks noGrp="1" noChangeArrowheads="1"/>
          </p:cNvSpPr>
          <p:nvPr>
            <p:ph type="title" idx="4294967295"/>
          </p:nvPr>
        </p:nvSpPr>
        <p:spPr>
          <a:xfrm>
            <a:off x="381000" y="228600"/>
            <a:ext cx="8229600" cy="609600"/>
          </a:xfrm>
        </p:spPr>
        <p:txBody>
          <a:bodyPr/>
          <a:lstStyle/>
          <a:p>
            <a:pPr eaLnBrk="1" hangingPunct="1"/>
            <a:r>
              <a:rPr lang="zh-CN" altLang="en-US" smtClean="0">
                <a:solidFill>
                  <a:srgbClr val="0000FF"/>
                </a:solidFill>
                <a:latin typeface="黑体" pitchFamily="49" charset="-122"/>
                <a:ea typeface="黑体" pitchFamily="49" charset="-122"/>
              </a:rPr>
              <a:t>本讲内容</a:t>
            </a:r>
          </a:p>
        </p:txBody>
      </p:sp>
      <p:sp>
        <p:nvSpPr>
          <p:cNvPr id="6589443" name="Rectangle 3"/>
          <p:cNvSpPr>
            <a:spLocks noGrp="1" noChangeArrowheads="1"/>
          </p:cNvSpPr>
          <p:nvPr>
            <p:ph type="body" idx="4294967295"/>
          </p:nvPr>
        </p:nvSpPr>
        <p:spPr>
          <a:xfrm>
            <a:off x="304800" y="1168400"/>
            <a:ext cx="8610600" cy="4775200"/>
          </a:xfrm>
        </p:spPr>
        <p:txBody>
          <a:bodyPr/>
          <a:lstStyle/>
          <a:p>
            <a:pPr eaLnBrk="1" hangingPunct="1">
              <a:lnSpc>
                <a:spcPct val="150000"/>
              </a:lnSpc>
              <a:buClr>
                <a:srgbClr val="0000FF"/>
              </a:buClr>
            </a:pPr>
            <a:r>
              <a:rPr lang="zh-CN" altLang="en-US" sz="3600" b="0" dirty="0" smtClean="0">
                <a:solidFill>
                  <a:srgbClr val="FF0000"/>
                </a:solidFill>
                <a:latin typeface="Times New Roman" pitchFamily="18" charset="0"/>
                <a:ea typeface="黑体" pitchFamily="49" charset="-122"/>
              </a:rPr>
              <a:t>标识符的作用域与可见性</a:t>
            </a:r>
          </a:p>
          <a:p>
            <a:pPr eaLnBrk="1" hangingPunct="1">
              <a:lnSpc>
                <a:spcPct val="150000"/>
              </a:lnSpc>
              <a:buClr>
                <a:srgbClr val="0000FF"/>
              </a:buClr>
            </a:pPr>
            <a:r>
              <a:rPr lang="zh-CN" altLang="en-US" sz="3600" b="0" u="sng" dirty="0" smtClean="0">
                <a:solidFill>
                  <a:srgbClr val="FF0000"/>
                </a:solidFill>
                <a:latin typeface="Times New Roman" pitchFamily="18" charset="0"/>
                <a:ea typeface="黑体" pitchFamily="49" charset="-122"/>
              </a:rPr>
              <a:t>局部变量和全局变量</a:t>
            </a:r>
          </a:p>
          <a:p>
            <a:pPr eaLnBrk="1" hangingPunct="1">
              <a:lnSpc>
                <a:spcPct val="150000"/>
              </a:lnSpc>
              <a:buClr>
                <a:srgbClr val="0000FF"/>
              </a:buClr>
            </a:pPr>
            <a:r>
              <a:rPr lang="zh-CN" altLang="en-US" sz="3600" b="0" dirty="0" smtClean="0">
                <a:latin typeface="Times New Roman" pitchFamily="18" charset="0"/>
                <a:ea typeface="黑体" pitchFamily="49" charset="-122"/>
              </a:rPr>
              <a:t>变量的存储类别</a:t>
            </a:r>
          </a:p>
          <a:p>
            <a:pPr eaLnBrk="1" hangingPunct="1">
              <a:lnSpc>
                <a:spcPct val="150000"/>
              </a:lnSpc>
              <a:buClr>
                <a:srgbClr val="0000FF"/>
              </a:buClr>
            </a:pPr>
            <a:r>
              <a:rPr lang="zh-CN" altLang="en-US" sz="3600" b="0" dirty="0" smtClean="0">
                <a:latin typeface="Times New Roman" pitchFamily="18" charset="0"/>
                <a:ea typeface="黑体" pitchFamily="49" charset="-122"/>
              </a:rPr>
              <a:t>内部函数和外部函数</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DA93080A-AAB0-41A1-94C4-FAF6FAFD16E3}"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2C45F24D-80CE-465C-8491-B9C1E8E4727C}" type="slidenum">
              <a:rPr lang="zh-CN" altLang="en-US"/>
              <a:pPr/>
              <a:t>16</a:t>
            </a:fld>
            <a:r>
              <a:rPr lang="en-US" altLang="zh-CN"/>
              <a:t>/66</a:t>
            </a:r>
          </a:p>
        </p:txBody>
      </p:sp>
      <p:sp>
        <p:nvSpPr>
          <p:cNvPr id="6502402" name="Rectangle 2"/>
          <p:cNvSpPr>
            <a:spLocks noRot="1" noChangeArrowheads="1"/>
          </p:cNvSpPr>
          <p:nvPr/>
        </p:nvSpPr>
        <p:spPr bwMode="auto">
          <a:xfrm>
            <a:off x="301625" y="304800"/>
            <a:ext cx="8540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latin typeface="黑体" pitchFamily="49" charset="-122"/>
                <a:ea typeface="黑体" pitchFamily="49" charset="-122"/>
              </a:rPr>
              <a:t>局部变量</a:t>
            </a:r>
            <a:endParaRPr lang="zh-CN" altLang="en-US">
              <a:solidFill>
                <a:srgbClr val="0070C0"/>
              </a:solidFill>
              <a:latin typeface="黑体" pitchFamily="49" charset="-122"/>
              <a:ea typeface="黑体" pitchFamily="49" charset="-122"/>
              <a:sym typeface="Monotype Sorts" pitchFamily="2" charset="2"/>
            </a:endParaRPr>
          </a:p>
        </p:txBody>
      </p:sp>
      <p:sp>
        <p:nvSpPr>
          <p:cNvPr id="6502403" name="Rectangle 3"/>
          <p:cNvSpPr>
            <a:spLocks noChangeArrowheads="1"/>
          </p:cNvSpPr>
          <p:nvPr/>
        </p:nvSpPr>
        <p:spPr bwMode="auto">
          <a:xfrm>
            <a:off x="327025" y="1143000"/>
            <a:ext cx="854075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zh-CN" altLang="en-US" sz="2800" b="1" dirty="0">
                <a:latin typeface="楷体" panose="02010609060101010101" pitchFamily="49" charset="-122"/>
                <a:ea typeface="楷体" panose="02010609060101010101" pitchFamily="49" charset="-122"/>
                <a:sym typeface="Monotype Sorts" pitchFamily="2" charset="2"/>
              </a:rPr>
              <a:t>在一个函数内部定义的变量是内部变量，只在本函数范围内有效，称为“局部变量”。</a:t>
            </a:r>
          </a:p>
          <a:p>
            <a:pPr marL="742950" lvl="1" indent="-285750">
              <a:lnSpc>
                <a:spcPct val="150000"/>
              </a:lnSpc>
              <a:buClr>
                <a:schemeClr val="accent2"/>
              </a:buClr>
              <a:buFont typeface="Wingdings" pitchFamily="2" charset="2"/>
              <a:buChar char="ü"/>
            </a:pPr>
            <a:r>
              <a:rPr lang="zh-CN" altLang="en-US" sz="2400" dirty="0">
                <a:latin typeface="楷体" panose="02010609060101010101" pitchFamily="49" charset="-122"/>
                <a:ea typeface="楷体" panose="02010609060101010101" pitchFamily="49" charset="-122"/>
                <a:sym typeface="Monotype Sorts" pitchFamily="2" charset="2"/>
              </a:rPr>
              <a:t>主函数</a:t>
            </a:r>
            <a:r>
              <a:rPr lang="en-US" altLang="zh-CN" sz="2400" dirty="0">
                <a:latin typeface="楷体" panose="02010609060101010101" pitchFamily="49" charset="-122"/>
                <a:ea typeface="楷体" panose="02010609060101010101" pitchFamily="49" charset="-122"/>
                <a:sym typeface="Monotype Sorts" pitchFamily="2" charset="2"/>
              </a:rPr>
              <a:t>main</a:t>
            </a:r>
            <a:r>
              <a:rPr lang="zh-CN" altLang="en-US" sz="2400" dirty="0">
                <a:latin typeface="楷体" panose="02010609060101010101" pitchFamily="49" charset="-122"/>
                <a:ea typeface="楷体" panose="02010609060101010101" pitchFamily="49" charset="-122"/>
                <a:sym typeface="Monotype Sorts" pitchFamily="2" charset="2"/>
              </a:rPr>
              <a:t>中定义的变量也只能在主函数中有效；</a:t>
            </a:r>
          </a:p>
          <a:p>
            <a:pPr marL="742950" lvl="1" indent="-285750">
              <a:lnSpc>
                <a:spcPct val="150000"/>
              </a:lnSpc>
              <a:buClr>
                <a:schemeClr val="accent2"/>
              </a:buClr>
              <a:buFont typeface="Wingdings" pitchFamily="2" charset="2"/>
              <a:buChar char="ü"/>
            </a:pPr>
            <a:r>
              <a:rPr lang="zh-CN" altLang="en-US" sz="2400" dirty="0">
                <a:latin typeface="楷体" panose="02010609060101010101" pitchFamily="49" charset="-122"/>
                <a:ea typeface="楷体" panose="02010609060101010101" pitchFamily="49" charset="-122"/>
                <a:sym typeface="Monotype Sorts" pitchFamily="2" charset="2"/>
              </a:rPr>
              <a:t>不同函数中可以使用相同名字的变量，它们代表不同的对象，互不干扰。</a:t>
            </a:r>
          </a:p>
          <a:p>
            <a:pPr marL="742950" lvl="1" indent="-285750">
              <a:lnSpc>
                <a:spcPct val="150000"/>
              </a:lnSpc>
              <a:buClr>
                <a:schemeClr val="accent2"/>
              </a:buClr>
              <a:buFont typeface="Wingdings" pitchFamily="2" charset="2"/>
              <a:buChar char="ü"/>
            </a:pPr>
            <a:r>
              <a:rPr lang="zh-CN" altLang="en-US" sz="2400" b="1" dirty="0">
                <a:solidFill>
                  <a:srgbClr val="FF0000"/>
                </a:solidFill>
                <a:latin typeface="楷体" panose="02010609060101010101" pitchFamily="49" charset="-122"/>
                <a:ea typeface="楷体" panose="02010609060101010101" pitchFamily="49" charset="-122"/>
                <a:sym typeface="Monotype Sorts" pitchFamily="2" charset="2"/>
              </a:rPr>
              <a:t>形式参数也是局部变量</a:t>
            </a:r>
            <a:r>
              <a:rPr lang="zh-CN" altLang="en-US" sz="2400" dirty="0">
                <a:latin typeface="楷体" panose="02010609060101010101" pitchFamily="49" charset="-122"/>
                <a:ea typeface="楷体" panose="02010609060101010101" pitchFamily="49" charset="-122"/>
                <a:sym typeface="Monotype Sorts" pitchFamily="2" charset="2"/>
              </a:rPr>
              <a:t>。</a:t>
            </a:r>
          </a:p>
          <a:p>
            <a:pPr marL="742950" lvl="1" indent="-285750">
              <a:lnSpc>
                <a:spcPct val="150000"/>
              </a:lnSpc>
              <a:buClr>
                <a:schemeClr val="accent2"/>
              </a:buClr>
              <a:buFont typeface="Wingdings" pitchFamily="2" charset="2"/>
              <a:buChar char="ü"/>
            </a:pPr>
            <a:r>
              <a:rPr lang="zh-CN" altLang="en-US" sz="2400" dirty="0">
                <a:latin typeface="楷体" panose="02010609060101010101" pitchFamily="49" charset="-122"/>
                <a:ea typeface="楷体" panose="02010609060101010101" pitchFamily="49" charset="-122"/>
                <a:sym typeface="Monotype Sorts" pitchFamily="2" charset="2"/>
              </a:rPr>
              <a:t>可以在复合语句中定义变量，这些变量只在本复合语句中有效（块作用域）。</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a:spLocks noGrp="1" noChangeArrowheads="1"/>
          </p:cNvSpPr>
          <p:nvPr>
            <p:ph type="dt" sz="half" idx="10"/>
          </p:nvPr>
        </p:nvSpPr>
        <p:spPr>
          <a:ln/>
        </p:spPr>
        <p:txBody>
          <a:bodyPr/>
          <a:lstStyle/>
          <a:p>
            <a:fld id="{AEE46343-FE0D-40CE-9929-00E0BFD2CBF4}" type="datetime1">
              <a:rPr lang="zh-CN" altLang="en-US"/>
              <a:pPr/>
              <a:t>2023/11/13</a:t>
            </a:fld>
            <a:endParaRPr lang="en-US" altLang="zh-CN"/>
          </a:p>
        </p:txBody>
      </p:sp>
      <p:sp>
        <p:nvSpPr>
          <p:cNvPr id="6"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7" name="Rectangle 10"/>
          <p:cNvSpPr>
            <a:spLocks noGrp="1" noChangeArrowheads="1"/>
          </p:cNvSpPr>
          <p:nvPr>
            <p:ph type="sldNum" sz="quarter" idx="12"/>
          </p:nvPr>
        </p:nvSpPr>
        <p:spPr>
          <a:ln/>
        </p:spPr>
        <p:txBody>
          <a:bodyPr/>
          <a:lstStyle/>
          <a:p>
            <a:fld id="{4892A436-39A4-4914-89FA-AB71D6569706}" type="slidenum">
              <a:rPr lang="zh-CN" altLang="en-US"/>
              <a:pPr/>
              <a:t>17</a:t>
            </a:fld>
            <a:r>
              <a:rPr lang="en-US" altLang="zh-CN"/>
              <a:t>/66</a:t>
            </a:r>
          </a:p>
        </p:txBody>
      </p:sp>
      <p:sp>
        <p:nvSpPr>
          <p:cNvPr id="6503426" name="Rectangle 2"/>
          <p:cNvSpPr>
            <a:spLocks noRot="1" noChangeArrowheads="1"/>
          </p:cNvSpPr>
          <p:nvPr/>
        </p:nvSpPr>
        <p:spPr bwMode="auto">
          <a:xfrm>
            <a:off x="301625" y="304800"/>
            <a:ext cx="8540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latin typeface="黑体" pitchFamily="49" charset="-122"/>
                <a:ea typeface="黑体" pitchFamily="49" charset="-122"/>
              </a:rPr>
              <a:t>局部变量举例</a:t>
            </a:r>
            <a:endParaRPr lang="zh-CN" altLang="en-US">
              <a:solidFill>
                <a:srgbClr val="0070C0"/>
              </a:solidFill>
              <a:latin typeface="黑体" pitchFamily="49" charset="-122"/>
              <a:ea typeface="黑体" pitchFamily="49" charset="-122"/>
              <a:sym typeface="Monotype Sorts" pitchFamily="2" charset="2"/>
            </a:endParaRPr>
          </a:p>
        </p:txBody>
      </p:sp>
      <p:sp>
        <p:nvSpPr>
          <p:cNvPr id="6503427" name="Rectangle 3"/>
          <p:cNvSpPr>
            <a:spLocks noChangeArrowheads="1"/>
          </p:cNvSpPr>
          <p:nvPr/>
        </p:nvSpPr>
        <p:spPr bwMode="auto">
          <a:xfrm>
            <a:off x="381000" y="1447800"/>
            <a:ext cx="2438400" cy="457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sym typeface="Monotype Sorts" pitchFamily="2" charset="2"/>
              </a:rPr>
              <a:t>main()</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sym typeface="Monotype Sorts" pitchFamily="2" charset="2"/>
              </a:rPr>
              <a:t>{</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sym typeface="Monotype Sorts" pitchFamily="2" charset="2"/>
              </a:rPr>
              <a:t>    int a,b;</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sym typeface="Monotype Sorts" pitchFamily="2" charset="2"/>
              </a:rPr>
              <a:t>	……</a:t>
            </a:r>
          </a:p>
          <a:p>
            <a:pPr marL="342900" indent="-342900">
              <a:lnSpc>
                <a:spcPct val="90000"/>
              </a:lnSpc>
              <a:spcBef>
                <a:spcPct val="0"/>
              </a:spcBef>
              <a:buClr>
                <a:srgbClr val="FF3300"/>
              </a:buClr>
              <a:buFont typeface="Wingdings" pitchFamily="2" charset="2"/>
              <a:buNone/>
            </a:pPr>
            <a:r>
              <a:rPr lang="en-US" altLang="zh-CN" sz="2800" b="1">
                <a:solidFill>
                  <a:srgbClr val="CC0099"/>
                </a:solidFill>
                <a:latin typeface="Times New Roman" pitchFamily="18" charset="0"/>
                <a:ea typeface="楷体_GB2312" pitchFamily="49" charset="-122"/>
                <a:sym typeface="Monotype Sorts" pitchFamily="2" charset="2"/>
              </a:rPr>
              <a:t>	{</a:t>
            </a:r>
          </a:p>
          <a:p>
            <a:pPr marL="342900" indent="-342900">
              <a:lnSpc>
                <a:spcPct val="90000"/>
              </a:lnSpc>
              <a:spcBef>
                <a:spcPct val="0"/>
              </a:spcBef>
              <a:buClr>
                <a:srgbClr val="FF3300"/>
              </a:buClr>
              <a:buFont typeface="Wingdings" pitchFamily="2" charset="2"/>
              <a:buNone/>
            </a:pPr>
            <a:r>
              <a:rPr lang="en-US" altLang="zh-CN" sz="2800" b="1">
                <a:solidFill>
                  <a:srgbClr val="CC0099"/>
                </a:solidFill>
                <a:latin typeface="Times New Roman" pitchFamily="18" charset="0"/>
                <a:ea typeface="楷体_GB2312" pitchFamily="49" charset="-122"/>
                <a:sym typeface="Monotype Sorts" pitchFamily="2" charset="2"/>
              </a:rPr>
              <a:t>		int c;</a:t>
            </a:r>
          </a:p>
          <a:p>
            <a:pPr marL="342900" indent="-342900">
              <a:lnSpc>
                <a:spcPct val="90000"/>
              </a:lnSpc>
              <a:spcBef>
                <a:spcPct val="0"/>
              </a:spcBef>
              <a:buClr>
                <a:srgbClr val="FF3300"/>
              </a:buClr>
              <a:buFont typeface="Wingdings" pitchFamily="2" charset="2"/>
              <a:buNone/>
            </a:pPr>
            <a:r>
              <a:rPr lang="en-US" altLang="zh-CN" sz="2800" b="1">
                <a:solidFill>
                  <a:srgbClr val="CC0099"/>
                </a:solidFill>
                <a:latin typeface="Times New Roman" pitchFamily="18" charset="0"/>
                <a:ea typeface="楷体_GB2312" pitchFamily="49" charset="-122"/>
                <a:sym typeface="Monotype Sorts" pitchFamily="2" charset="2"/>
              </a:rPr>
              <a:t>		c=a+b;</a:t>
            </a:r>
          </a:p>
          <a:p>
            <a:pPr marL="342900" indent="-342900">
              <a:lnSpc>
                <a:spcPct val="90000"/>
              </a:lnSpc>
              <a:spcBef>
                <a:spcPct val="0"/>
              </a:spcBef>
              <a:buClr>
                <a:srgbClr val="FF3300"/>
              </a:buClr>
              <a:buFont typeface="Wingdings" pitchFamily="2" charset="2"/>
              <a:buNone/>
            </a:pPr>
            <a:r>
              <a:rPr lang="en-US" altLang="zh-CN" sz="2800" b="1">
                <a:solidFill>
                  <a:srgbClr val="CC0099"/>
                </a:solidFill>
                <a:latin typeface="Times New Roman" pitchFamily="18" charset="0"/>
                <a:ea typeface="楷体_GB2312" pitchFamily="49" charset="-122"/>
                <a:sym typeface="Monotype Sorts" pitchFamily="2" charset="2"/>
              </a:rPr>
              <a:t>		……</a:t>
            </a:r>
          </a:p>
          <a:p>
            <a:pPr marL="342900" indent="-342900">
              <a:lnSpc>
                <a:spcPct val="90000"/>
              </a:lnSpc>
              <a:spcBef>
                <a:spcPct val="0"/>
              </a:spcBef>
              <a:buClr>
                <a:srgbClr val="FF3300"/>
              </a:buClr>
              <a:buFont typeface="Wingdings" pitchFamily="2" charset="2"/>
              <a:buNone/>
            </a:pPr>
            <a:r>
              <a:rPr lang="en-US" altLang="zh-CN" sz="2800" b="1">
                <a:solidFill>
                  <a:srgbClr val="CC0099"/>
                </a:solidFill>
                <a:latin typeface="Times New Roman" pitchFamily="18" charset="0"/>
                <a:ea typeface="楷体_GB2312" pitchFamily="49" charset="-122"/>
                <a:sym typeface="Monotype Sorts" pitchFamily="2" charset="2"/>
              </a:rPr>
              <a:t>	}</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sym typeface="Monotype Sorts" pitchFamily="2" charset="2"/>
              </a:rPr>
              <a:t>	……</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sym typeface="Monotype Sorts" pitchFamily="2" charset="2"/>
              </a:rPr>
              <a:t>}</a:t>
            </a:r>
          </a:p>
        </p:txBody>
      </p:sp>
      <p:sp>
        <p:nvSpPr>
          <p:cNvPr id="6503428" name="Text Box 4"/>
          <p:cNvSpPr txBox="1">
            <a:spLocks noChangeArrowheads="1"/>
          </p:cNvSpPr>
          <p:nvPr/>
        </p:nvSpPr>
        <p:spPr bwMode="auto">
          <a:xfrm>
            <a:off x="3041650" y="2708275"/>
            <a:ext cx="5949950" cy="1544638"/>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9190" dir="7788334" algn="ctr" rotWithShape="0">
                    <a:srgbClr val="000080"/>
                  </a:outerShdw>
                </a:effectLst>
              </a14:hiddenEffects>
            </a:ext>
          </a:extLst>
        </p:spPr>
        <p:txBody>
          <a:bodyPr anchor="ctr">
            <a:spAutoFit/>
          </a:bodyPr>
          <a:lstStyle/>
          <a:p>
            <a:pPr>
              <a:lnSpc>
                <a:spcPct val="100000"/>
              </a:lnSpc>
            </a:pPr>
            <a:r>
              <a:rPr kumimoji="1" lang="zh-CN" altLang="en-US" sz="2800" b="1" dirty="0">
                <a:latin typeface="Times New Roman" panose="02020603050405020304" pitchFamily="18" charset="0"/>
                <a:ea typeface="楷体" panose="02010609060101010101" pitchFamily="49" charset="-122"/>
                <a:cs typeface="Times New Roman" panose="02020603050405020304" pitchFamily="18" charset="0"/>
              </a:rPr>
              <a:t>注：	</a:t>
            </a:r>
          </a:p>
          <a:p>
            <a:pPr>
              <a:lnSpc>
                <a:spcPct val="100000"/>
              </a:lnSpc>
            </a:pPr>
            <a:r>
              <a:rPr kumimoji="1" lang="zh-CN" altLang="en-US" sz="2800" b="1" dirty="0">
                <a:latin typeface="Times New Roman" panose="02020603050405020304" pitchFamily="18" charset="0"/>
                <a:ea typeface="楷体" panose="02010609060101010101" pitchFamily="49" charset="-122"/>
                <a:cs typeface="Times New Roman" panose="02020603050405020304" pitchFamily="18" charset="0"/>
              </a:rPr>
              <a:t>    变量</a:t>
            </a:r>
            <a:r>
              <a:rPr kumimoji="1" lang="en-US" altLang="zh-CN" sz="2800" b="1" dirty="0">
                <a:latin typeface="Times New Roman" panose="02020603050405020304" pitchFamily="18" charset="0"/>
                <a:ea typeface="楷体" panose="02010609060101010101" pitchFamily="49" charset="-122"/>
                <a:cs typeface="Times New Roman" panose="02020603050405020304" pitchFamily="18" charset="0"/>
              </a:rPr>
              <a:t>c</a:t>
            </a:r>
            <a:r>
              <a:rPr kumimoji="1" lang="zh-CN" altLang="en-US" sz="2800" b="1" dirty="0">
                <a:latin typeface="Times New Roman" panose="02020603050405020304" pitchFamily="18" charset="0"/>
                <a:ea typeface="楷体" panose="02010609060101010101" pitchFamily="49" charset="-122"/>
                <a:cs typeface="Times New Roman" panose="02020603050405020304" pitchFamily="18" charset="0"/>
              </a:rPr>
              <a:t>只在</a:t>
            </a:r>
            <a:r>
              <a:rPr kumimoji="1"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复合语句</a:t>
            </a:r>
            <a:r>
              <a:rPr kumimoji="1" lang="zh-CN" altLang="en-US" sz="2800" b="1" dirty="0">
                <a:latin typeface="Times New Roman" panose="02020603050405020304" pitchFamily="18" charset="0"/>
                <a:ea typeface="楷体" panose="02010609060101010101" pitchFamily="49" charset="-122"/>
                <a:cs typeface="Times New Roman" panose="02020603050405020304" pitchFamily="18" charset="0"/>
              </a:rPr>
              <a:t>范围内有效；</a:t>
            </a:r>
          </a:p>
          <a:p>
            <a:pPr>
              <a:lnSpc>
                <a:spcPct val="100000"/>
              </a:lnSpc>
            </a:pPr>
            <a:r>
              <a:rPr kumimoji="1" lang="en-US" altLang="zh-CN" sz="2800" b="1" dirty="0">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800" b="1" dirty="0" err="1">
                <a:latin typeface="Times New Roman" panose="02020603050405020304" pitchFamily="18" charset="0"/>
                <a:ea typeface="楷体" panose="02010609060101010101" pitchFamily="49" charset="-122"/>
                <a:cs typeface="Times New Roman" panose="02020603050405020304" pitchFamily="18" charset="0"/>
              </a:rPr>
              <a:t>a、b</a:t>
            </a:r>
            <a:r>
              <a:rPr kumimoji="1" lang="zh-CN" altLang="en-US" sz="2800" b="1" dirty="0">
                <a:latin typeface="Times New Roman" panose="02020603050405020304" pitchFamily="18" charset="0"/>
                <a:ea typeface="楷体" panose="02010609060101010101" pitchFamily="49" charset="-122"/>
                <a:cs typeface="Times New Roman" panose="02020603050405020304" pitchFamily="18" charset="0"/>
              </a:rPr>
              <a:t>在</a:t>
            </a:r>
            <a:r>
              <a:rPr kumimoji="1" lang="en-US" altLang="zh-CN" sz="2800" b="1" dirty="0">
                <a:latin typeface="Times New Roman" panose="02020603050405020304" pitchFamily="18" charset="0"/>
                <a:ea typeface="楷体" panose="02010609060101010101" pitchFamily="49" charset="-122"/>
                <a:cs typeface="Times New Roman" panose="02020603050405020304" pitchFamily="18" charset="0"/>
              </a:rPr>
              <a:t>main</a:t>
            </a:r>
            <a:r>
              <a:rPr kumimoji="1" lang="zh-CN" altLang="en-US" sz="2800" b="1" dirty="0">
                <a:latin typeface="Times New Roman" panose="02020603050405020304" pitchFamily="18" charset="0"/>
                <a:ea typeface="楷体" panose="02010609060101010101" pitchFamily="49" charset="-122"/>
                <a:cs typeface="Times New Roman" panose="02020603050405020304" pitchFamily="18" charset="0"/>
              </a:rPr>
              <a:t>函数内有效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03428"/>
                                        </p:tgtEl>
                                        <p:attrNameLst>
                                          <p:attrName>style.visibility</p:attrName>
                                        </p:attrNameLst>
                                      </p:cBhvr>
                                      <p:to>
                                        <p:strVal val="visible"/>
                                      </p:to>
                                    </p:set>
                                    <p:anim calcmode="lin" valueType="num">
                                      <p:cBhvr additive="base">
                                        <p:cTn id="7" dur="500" fill="hold"/>
                                        <p:tgtEl>
                                          <p:spTgt spid="6503428"/>
                                        </p:tgtEl>
                                        <p:attrNameLst>
                                          <p:attrName>ppt_x</p:attrName>
                                        </p:attrNameLst>
                                      </p:cBhvr>
                                      <p:tavLst>
                                        <p:tav tm="0">
                                          <p:val>
                                            <p:strVal val="0-#ppt_w/2"/>
                                          </p:val>
                                        </p:tav>
                                        <p:tav tm="100000">
                                          <p:val>
                                            <p:strVal val="#ppt_x"/>
                                          </p:val>
                                        </p:tav>
                                      </p:tavLst>
                                    </p:anim>
                                    <p:anim calcmode="lin" valueType="num">
                                      <p:cBhvr additive="base">
                                        <p:cTn id="8" dur="500" fill="hold"/>
                                        <p:tgtEl>
                                          <p:spTgt spid="65034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3428"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EFAD0D52-168F-4F7C-8B92-BD670D804B8F}"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99F17082-EA22-4E36-B39A-ADD2C617C85F}" type="slidenum">
              <a:rPr lang="zh-CN" altLang="en-US"/>
              <a:pPr/>
              <a:t>18</a:t>
            </a:fld>
            <a:r>
              <a:rPr lang="en-US" altLang="zh-CN"/>
              <a:t>/66</a:t>
            </a:r>
          </a:p>
        </p:txBody>
      </p:sp>
      <p:sp>
        <p:nvSpPr>
          <p:cNvPr id="6593538" name="Rectangle 2"/>
          <p:cNvSpPr>
            <a:spLocks noGrp="1" noChangeArrowheads="1"/>
          </p:cNvSpPr>
          <p:nvPr>
            <p:ph type="body" idx="4294967295"/>
          </p:nvPr>
        </p:nvSpPr>
        <p:spPr>
          <a:xfrm>
            <a:off x="152400" y="1143000"/>
            <a:ext cx="8763000" cy="5105400"/>
          </a:xfrm>
        </p:spPr>
        <p:txBody>
          <a:bodyPr/>
          <a:lstStyle/>
          <a:p>
            <a:pPr>
              <a:lnSpc>
                <a:spcPct val="150000"/>
              </a:lnSpc>
            </a:pPr>
            <a:r>
              <a:rPr lang="zh-CN" altLang="en-US" sz="2800" dirty="0">
                <a:sym typeface="Monotype Sorts" pitchFamily="2" charset="2"/>
              </a:rPr>
              <a:t>程序的编译单位是源程序文件，一个源程序文件可以包含一个或若干个函数。</a:t>
            </a:r>
          </a:p>
          <a:p>
            <a:pPr>
              <a:lnSpc>
                <a:spcPct val="150000"/>
              </a:lnSpc>
            </a:pPr>
            <a:r>
              <a:rPr lang="zh-CN" altLang="en-US" sz="2800" dirty="0">
                <a:sym typeface="Monotype Sorts" pitchFamily="2" charset="2"/>
              </a:rPr>
              <a:t>在函数内部定义的变量是</a:t>
            </a:r>
            <a:r>
              <a:rPr lang="zh-CN" altLang="en-US" sz="2800" u="sng" dirty="0">
                <a:sym typeface="Monotype Sorts" pitchFamily="2" charset="2"/>
              </a:rPr>
              <a:t>局部变量</a:t>
            </a:r>
            <a:r>
              <a:rPr lang="zh-CN" altLang="en-US" sz="2800" dirty="0">
                <a:sym typeface="Monotype Sorts" pitchFamily="2" charset="2"/>
              </a:rPr>
              <a:t>，而在函数之外定义的变量称为外部变量，</a:t>
            </a:r>
            <a:r>
              <a:rPr lang="zh-CN" altLang="en-US" sz="2800" dirty="0">
                <a:solidFill>
                  <a:srgbClr val="CC0099"/>
                </a:solidFill>
                <a:sym typeface="Monotype Sorts" pitchFamily="2" charset="2"/>
              </a:rPr>
              <a:t>外部变量是</a:t>
            </a:r>
            <a:r>
              <a:rPr lang="zh-CN" altLang="en-US" sz="2800" u="sng" dirty="0">
                <a:solidFill>
                  <a:srgbClr val="CC0099"/>
                </a:solidFill>
                <a:sym typeface="Monotype Sorts" pitchFamily="2" charset="2"/>
              </a:rPr>
              <a:t>全局变量</a:t>
            </a:r>
            <a:r>
              <a:rPr lang="zh-CN" altLang="en-US" sz="2800" dirty="0">
                <a:sym typeface="Monotype Sorts" pitchFamily="2" charset="2"/>
              </a:rPr>
              <a:t>（也称全程变量）。</a:t>
            </a:r>
          </a:p>
          <a:p>
            <a:pPr>
              <a:lnSpc>
                <a:spcPct val="150000"/>
              </a:lnSpc>
            </a:pPr>
            <a:r>
              <a:rPr lang="zh-CN" altLang="en-US" sz="2800" dirty="0">
                <a:sym typeface="Monotype Sorts" pitchFamily="2" charset="2"/>
              </a:rPr>
              <a:t>全局变量可以为本文件中其他函数所共用。它的有效范围为从定义变量的位置开始到本源文件结束。</a:t>
            </a:r>
          </a:p>
        </p:txBody>
      </p:sp>
      <p:sp>
        <p:nvSpPr>
          <p:cNvPr id="6593539" name="Rectangle 3"/>
          <p:cNvSpPr>
            <a:spLocks noGrp="1" noChangeArrowheads="1"/>
          </p:cNvSpPr>
          <p:nvPr>
            <p:ph type="title" idx="4294967295"/>
          </p:nvPr>
        </p:nvSpPr>
        <p:spPr>
          <a:xfrm>
            <a:off x="381000" y="228600"/>
            <a:ext cx="8534400"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4000" b="0" dirty="0" smtClean="0">
                <a:latin typeface="黑体" pitchFamily="49" charset="-122"/>
                <a:ea typeface="黑体" pitchFamily="49" charset="-122"/>
              </a:rPr>
              <a:t>全局变量</a:t>
            </a:r>
            <a:r>
              <a:rPr lang="zh-CN" altLang="en-US" sz="4000" b="0" dirty="0">
                <a:latin typeface="黑体" pitchFamily="49" charset="-122"/>
                <a:ea typeface="黑体" pitchFamily="49" charset="-122"/>
              </a:rPr>
              <a:t>的</a:t>
            </a:r>
            <a:r>
              <a:rPr lang="zh-CN" altLang="en-US" sz="4000" b="0" dirty="0" smtClean="0">
                <a:latin typeface="黑体" pitchFamily="49" charset="-122"/>
                <a:ea typeface="黑体" pitchFamily="49" charset="-122"/>
              </a:rPr>
              <a:t>含义</a:t>
            </a:r>
          </a:p>
        </p:txBody>
      </p:sp>
    </p:spTree>
    <p:extLst>
      <p:ext uri="{BB962C8B-B14F-4D97-AF65-F5344CB8AC3E}">
        <p14:creationId xmlns:p14="http://schemas.microsoft.com/office/powerpoint/2010/main" val="260960407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p:cNvSpPr>
            <a:spLocks noGrp="1" noChangeArrowheads="1"/>
          </p:cNvSpPr>
          <p:nvPr>
            <p:ph type="dt" sz="half" idx="10"/>
          </p:nvPr>
        </p:nvSpPr>
        <p:spPr>
          <a:ln/>
        </p:spPr>
        <p:txBody>
          <a:bodyPr/>
          <a:lstStyle/>
          <a:p>
            <a:fld id="{F8A6A3F1-F29D-48E5-9396-E1F7F4EF5007}" type="datetime1">
              <a:rPr lang="zh-CN" altLang="en-US"/>
              <a:pPr/>
              <a:t>2023/11/13</a:t>
            </a:fld>
            <a:endParaRPr lang="en-US" altLang="zh-CN"/>
          </a:p>
        </p:txBody>
      </p:sp>
      <p:sp>
        <p:nvSpPr>
          <p:cNvPr id="7"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8" name="Rectangle 10"/>
          <p:cNvSpPr>
            <a:spLocks noGrp="1" noChangeArrowheads="1"/>
          </p:cNvSpPr>
          <p:nvPr>
            <p:ph type="sldNum" sz="quarter" idx="12"/>
          </p:nvPr>
        </p:nvSpPr>
        <p:spPr>
          <a:ln/>
        </p:spPr>
        <p:txBody>
          <a:bodyPr/>
          <a:lstStyle/>
          <a:p>
            <a:fld id="{007A5F7E-AC13-4E40-A653-745E5FD0B514}" type="slidenum">
              <a:rPr lang="zh-CN" altLang="en-US"/>
              <a:pPr/>
              <a:t>19</a:t>
            </a:fld>
            <a:r>
              <a:rPr lang="en-US" altLang="zh-CN"/>
              <a:t>/66</a:t>
            </a:r>
          </a:p>
        </p:txBody>
      </p:sp>
      <p:sp>
        <p:nvSpPr>
          <p:cNvPr id="6505474" name="Rectangle 2"/>
          <p:cNvSpPr>
            <a:spLocks noRot="1" noChangeArrowheads="1"/>
          </p:cNvSpPr>
          <p:nvPr/>
        </p:nvSpPr>
        <p:spPr bwMode="auto">
          <a:xfrm>
            <a:off x="301625" y="304800"/>
            <a:ext cx="8540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latin typeface="黑体" pitchFamily="49" charset="-122"/>
                <a:ea typeface="黑体" pitchFamily="49" charset="-122"/>
              </a:rPr>
              <a:t>全局变量举例</a:t>
            </a:r>
            <a:endParaRPr lang="zh-CN" altLang="en-US">
              <a:solidFill>
                <a:srgbClr val="0070C0"/>
              </a:solidFill>
              <a:latin typeface="黑体" pitchFamily="49" charset="-122"/>
              <a:ea typeface="黑体" pitchFamily="49" charset="-122"/>
              <a:sym typeface="Monotype Sorts" pitchFamily="2" charset="2"/>
            </a:endParaRPr>
          </a:p>
        </p:txBody>
      </p:sp>
      <p:sp>
        <p:nvSpPr>
          <p:cNvPr id="6505475" name="Rectangle 3"/>
          <p:cNvSpPr>
            <a:spLocks noChangeArrowheads="1"/>
          </p:cNvSpPr>
          <p:nvPr/>
        </p:nvSpPr>
        <p:spPr bwMode="auto">
          <a:xfrm>
            <a:off x="304800" y="1219200"/>
            <a:ext cx="854075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buClr>
                <a:srgbClr val="FF3300"/>
              </a:buClr>
              <a:buFont typeface="Wingdings" pitchFamily="2" charset="2"/>
              <a:buNone/>
            </a:pPr>
            <a:endParaRPr lang="zh-CN" altLang="en-US" sz="2400" b="1" i="1" dirty="0">
              <a:solidFill>
                <a:srgbClr val="FFFF00"/>
              </a:solidFill>
              <a:latin typeface="Times New Roman" panose="02020603050405020304" pitchFamily="18" charset="0"/>
              <a:ea typeface="楷体_GB2312" pitchFamily="49" charset="-122"/>
              <a:cs typeface="Times New Roman" panose="02020603050405020304" pitchFamily="18" charset="0"/>
              <a:sym typeface="Monotype Sorts" pitchFamily="2" charset="2"/>
            </a:endParaRPr>
          </a:p>
        </p:txBody>
      </p:sp>
      <p:graphicFrame>
        <p:nvGraphicFramePr>
          <p:cNvPr id="6505476" name="Object 4"/>
          <p:cNvGraphicFramePr>
            <a:graphicFrameLocks noChangeAspect="1"/>
          </p:cNvGraphicFramePr>
          <p:nvPr>
            <p:extLst>
              <p:ext uri="{D42A27DB-BD31-4B8C-83A1-F6EECF244321}">
                <p14:modId xmlns:p14="http://schemas.microsoft.com/office/powerpoint/2010/main" val="3694772459"/>
              </p:ext>
            </p:extLst>
          </p:nvPr>
        </p:nvGraphicFramePr>
        <p:xfrm>
          <a:off x="912813" y="1235075"/>
          <a:ext cx="7534275" cy="2727325"/>
        </p:xfrm>
        <a:graphic>
          <a:graphicData uri="http://schemas.openxmlformats.org/presentationml/2006/ole">
            <mc:AlternateContent xmlns:mc="http://schemas.openxmlformats.org/markup-compatibility/2006">
              <mc:Choice xmlns:v="urn:schemas-microsoft-com:vml" Requires="v">
                <p:oleObj spid="_x0000_s6505508" name="公式" r:id="rId3" imgW="5295600" imgH="2361960" progId="Equation.3">
                  <p:embed/>
                </p:oleObj>
              </mc:Choice>
              <mc:Fallback>
                <p:oleObj name="公式" r:id="rId3" imgW="5295600" imgH="2361960" progId="Equation.3">
                  <p:embed/>
                  <p:pic>
                    <p:nvPicPr>
                      <p:cNvPr id="0" name="Object 4"/>
                      <p:cNvPicPr>
                        <a:picLocks noChangeAspect="1" noChangeArrowheads="1"/>
                      </p:cNvPicPr>
                      <p:nvPr/>
                    </p:nvPicPr>
                    <p:blipFill>
                      <a:blip r:embed="rId4"/>
                      <a:srcRect/>
                      <a:stretch>
                        <a:fillRect/>
                      </a:stretch>
                    </p:blipFill>
                    <p:spPr bwMode="auto">
                      <a:xfrm>
                        <a:off x="912813" y="1235075"/>
                        <a:ext cx="7534275" cy="2727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05477" name="Text Box 5"/>
          <p:cNvSpPr txBox="1">
            <a:spLocks noChangeArrowheads="1"/>
          </p:cNvSpPr>
          <p:nvPr/>
        </p:nvSpPr>
        <p:spPr bwMode="auto">
          <a:xfrm>
            <a:off x="533400" y="4453921"/>
            <a:ext cx="8002588" cy="1569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9190" dir="7788334" algn="ctr" rotWithShape="0">
                    <a:srgbClr val="000080"/>
                  </a:outerShdw>
                </a:effectLst>
              </a14:hiddenEffects>
            </a:ext>
          </a:extLst>
        </p:spPr>
        <p:txBody>
          <a:bodyPr anchor="ctr">
            <a:spAutoFit/>
          </a:bodyPr>
          <a:lstStyle/>
          <a:p>
            <a:pPr>
              <a:lnSpc>
                <a:spcPct val="120000"/>
              </a:lnSpc>
            </a:pP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p、q、c1、c2</a:t>
            </a:r>
            <a:r>
              <a:rPr kumimoji="1" lang="zh-CN" altLang="zh-CN" sz="2400" b="1" dirty="0">
                <a:latin typeface="Times New Roman" panose="02020603050405020304" pitchFamily="18" charset="0"/>
                <a:ea typeface="楷体" panose="02010609060101010101" pitchFamily="49" charset="-122"/>
                <a:cs typeface="Times New Roman" panose="02020603050405020304" pitchFamily="18" charset="0"/>
              </a:rPr>
              <a:t>都是全局变量，但它们的作用范围不同</a:t>
            </a:r>
            <a:r>
              <a:rPr kumimoji="1" lang="zh-CN" altLang="en-US" sz="2400" b="1" dirty="0">
                <a:latin typeface="Times New Roman" panose="02020603050405020304" pitchFamily="18" charset="0"/>
                <a:ea typeface="楷体" panose="02010609060101010101" pitchFamily="49" charset="-122"/>
                <a:cs typeface="Times New Roman" panose="02020603050405020304" pitchFamily="18" charset="0"/>
              </a:rPr>
              <a:t>：</a:t>
            </a:r>
          </a:p>
          <a:p>
            <a:pPr>
              <a:lnSpc>
                <a:spcPct val="120000"/>
              </a:lnSpc>
            </a:pPr>
            <a:r>
              <a:rPr kumimoji="1" lang="zh-CN" altLang="en-US" sz="2400" b="1" dirty="0">
                <a:latin typeface="Times New Roman" panose="02020603050405020304" pitchFamily="18" charset="0"/>
                <a:ea typeface="楷体" panose="02010609060101010101" pitchFamily="49" charset="-122"/>
                <a:cs typeface="Times New Roman" panose="02020603050405020304" pitchFamily="18" charset="0"/>
              </a:rPr>
              <a:t>   </a:t>
            </a:r>
            <a:r>
              <a:rPr kumimoji="1" lang="zh-CN" altLang="zh-CN" sz="2400" b="1" dirty="0">
                <a:latin typeface="Times New Roman" panose="02020603050405020304" pitchFamily="18" charset="0"/>
                <a:ea typeface="楷体" panose="02010609060101010101" pitchFamily="49" charset="-122"/>
                <a:cs typeface="Times New Roman" panose="02020603050405020304" pitchFamily="18" charset="0"/>
              </a:rPr>
              <a:t>在</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main</a:t>
            </a:r>
            <a:r>
              <a:rPr kumimoji="1" lang="zh-CN" altLang="zh-CN" sz="2400" b="1" dirty="0">
                <a:latin typeface="Times New Roman" panose="02020603050405020304" pitchFamily="18" charset="0"/>
                <a:ea typeface="楷体" panose="02010609060101010101" pitchFamily="49" charset="-122"/>
                <a:cs typeface="Times New Roman" panose="02020603050405020304" pitchFamily="18" charset="0"/>
              </a:rPr>
              <a:t>函数和</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f2</a:t>
            </a:r>
            <a:r>
              <a:rPr kumimoji="1" lang="zh-CN" altLang="en-US" sz="2400" b="1" dirty="0">
                <a:latin typeface="Times New Roman" panose="02020603050405020304" pitchFamily="18" charset="0"/>
                <a:ea typeface="楷体" panose="02010609060101010101" pitchFamily="49" charset="-122"/>
                <a:cs typeface="Times New Roman" panose="02020603050405020304" pitchFamily="18" charset="0"/>
              </a:rPr>
              <a:t>函数中可以使用全部4个全局变量；</a:t>
            </a:r>
          </a:p>
          <a:p>
            <a:pPr>
              <a:lnSpc>
                <a:spcPct val="120000"/>
              </a:lnSpc>
            </a:pPr>
            <a:r>
              <a:rPr kumimoji="1" lang="zh-CN" altLang="en-US" sz="2400" b="1" dirty="0">
                <a:latin typeface="Times New Roman" panose="02020603050405020304" pitchFamily="18" charset="0"/>
                <a:ea typeface="楷体" panose="02010609060101010101" pitchFamily="49" charset="-122"/>
                <a:cs typeface="Times New Roman" panose="02020603050405020304" pitchFamily="18" charset="0"/>
              </a:rPr>
              <a:t>   但在函数</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f1</a:t>
            </a:r>
            <a:r>
              <a:rPr kumimoji="1" lang="zh-CN" altLang="en-US" sz="2400" b="1" dirty="0">
                <a:latin typeface="Times New Roman" panose="02020603050405020304" pitchFamily="18" charset="0"/>
                <a:ea typeface="楷体" panose="02010609060101010101" pitchFamily="49" charset="-122"/>
                <a:cs typeface="Times New Roman" panose="02020603050405020304" pitchFamily="18" charset="0"/>
              </a:rPr>
              <a:t>中只能使用</a:t>
            </a:r>
            <a:r>
              <a:rPr kumimoji="1"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p、q</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05477">
                                            <p:txEl>
                                              <p:pRg st="0" end="0"/>
                                            </p:txEl>
                                          </p:spTgt>
                                        </p:tgtEl>
                                        <p:attrNameLst>
                                          <p:attrName>style.visibility</p:attrName>
                                        </p:attrNameLst>
                                      </p:cBhvr>
                                      <p:to>
                                        <p:strVal val="visible"/>
                                      </p:to>
                                    </p:set>
                                    <p:anim calcmode="lin" valueType="num">
                                      <p:cBhvr additive="base">
                                        <p:cTn id="7" dur="500" fill="hold"/>
                                        <p:tgtEl>
                                          <p:spTgt spid="650547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50547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05477">
                                            <p:txEl>
                                              <p:pRg st="1" end="1"/>
                                            </p:txEl>
                                          </p:spTgt>
                                        </p:tgtEl>
                                        <p:attrNameLst>
                                          <p:attrName>style.visibility</p:attrName>
                                        </p:attrNameLst>
                                      </p:cBhvr>
                                      <p:to>
                                        <p:strVal val="visible"/>
                                      </p:to>
                                    </p:set>
                                    <p:anim calcmode="lin" valueType="num">
                                      <p:cBhvr additive="base">
                                        <p:cTn id="13" dur="500" fill="hold"/>
                                        <p:tgtEl>
                                          <p:spTgt spid="650547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50547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505477">
                                            <p:txEl>
                                              <p:pRg st="2" end="2"/>
                                            </p:txEl>
                                          </p:spTgt>
                                        </p:tgtEl>
                                        <p:attrNameLst>
                                          <p:attrName>style.visibility</p:attrName>
                                        </p:attrNameLst>
                                      </p:cBhvr>
                                      <p:to>
                                        <p:strVal val="visible"/>
                                      </p:to>
                                    </p:set>
                                    <p:anim calcmode="lin" valueType="num">
                                      <p:cBhvr additive="base">
                                        <p:cTn id="19" dur="500" fill="hold"/>
                                        <p:tgtEl>
                                          <p:spTgt spid="650547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50547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5477"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9552034F-2A89-401A-828C-73AB827E1A44}"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97BA9034-FD30-476F-A73D-C2A492F639FE}" type="slidenum">
              <a:rPr lang="zh-CN" altLang="en-US"/>
              <a:pPr/>
              <a:t>2</a:t>
            </a:fld>
            <a:r>
              <a:rPr lang="en-US" altLang="zh-CN"/>
              <a:t>/66</a:t>
            </a:r>
          </a:p>
        </p:txBody>
      </p:sp>
      <p:sp>
        <p:nvSpPr>
          <p:cNvPr id="6242306" name="Rectangle 2" descr="白色大理石"/>
          <p:cNvSpPr>
            <a:spLocks noGrp="1" noChangeArrowheads="1"/>
          </p:cNvSpPr>
          <p:nvPr>
            <p:ph type="title" idx="4294967295"/>
          </p:nvPr>
        </p:nvSpPr>
        <p:spPr>
          <a:xfrm>
            <a:off x="381000" y="228600"/>
            <a:ext cx="8229600" cy="609600"/>
          </a:xfrm>
        </p:spPr>
        <p:txBody>
          <a:bodyPr/>
          <a:lstStyle/>
          <a:p>
            <a:pPr eaLnBrk="1" hangingPunct="1"/>
            <a:r>
              <a:rPr lang="zh-CN" altLang="en-US" smtClean="0">
                <a:solidFill>
                  <a:srgbClr val="0000FF"/>
                </a:solidFill>
                <a:latin typeface="黑体" pitchFamily="49" charset="-122"/>
                <a:ea typeface="黑体" pitchFamily="49" charset="-122"/>
              </a:rPr>
              <a:t>本讲内容</a:t>
            </a:r>
          </a:p>
        </p:txBody>
      </p:sp>
      <p:sp>
        <p:nvSpPr>
          <p:cNvPr id="6242307" name="Rectangle 3"/>
          <p:cNvSpPr>
            <a:spLocks noGrp="1" noChangeArrowheads="1"/>
          </p:cNvSpPr>
          <p:nvPr>
            <p:ph type="body" idx="4294967295"/>
          </p:nvPr>
        </p:nvSpPr>
        <p:spPr>
          <a:xfrm>
            <a:off x="304800" y="1168400"/>
            <a:ext cx="8610600" cy="4775200"/>
          </a:xfrm>
        </p:spPr>
        <p:txBody>
          <a:bodyPr/>
          <a:lstStyle/>
          <a:p>
            <a:pPr eaLnBrk="1" hangingPunct="1">
              <a:lnSpc>
                <a:spcPct val="150000"/>
              </a:lnSpc>
              <a:buClr>
                <a:srgbClr val="0000FF"/>
              </a:buClr>
            </a:pPr>
            <a:r>
              <a:rPr lang="zh-CN" altLang="en-US" sz="3600" b="0" u="sng" dirty="0" smtClean="0">
                <a:solidFill>
                  <a:srgbClr val="FF0000"/>
                </a:solidFill>
                <a:latin typeface="Times New Roman" pitchFamily="18" charset="0"/>
                <a:ea typeface="黑体" pitchFamily="49" charset="-122"/>
              </a:rPr>
              <a:t>变量的作用域与生存性</a:t>
            </a:r>
          </a:p>
          <a:p>
            <a:pPr eaLnBrk="1" hangingPunct="1">
              <a:lnSpc>
                <a:spcPct val="150000"/>
              </a:lnSpc>
              <a:buClr>
                <a:srgbClr val="0000FF"/>
              </a:buClr>
            </a:pPr>
            <a:r>
              <a:rPr lang="zh-CN" altLang="en-US" sz="3600" b="0" dirty="0" smtClean="0">
                <a:latin typeface="Times New Roman" pitchFamily="18" charset="0"/>
                <a:ea typeface="黑体" pitchFamily="49" charset="-122"/>
              </a:rPr>
              <a:t>局部变量和全局变量</a:t>
            </a:r>
          </a:p>
          <a:p>
            <a:pPr eaLnBrk="1" hangingPunct="1">
              <a:lnSpc>
                <a:spcPct val="150000"/>
              </a:lnSpc>
              <a:buClr>
                <a:srgbClr val="0000FF"/>
              </a:buClr>
            </a:pPr>
            <a:r>
              <a:rPr lang="zh-CN" altLang="en-US" sz="3600" b="0" dirty="0" smtClean="0">
                <a:latin typeface="Times New Roman" pitchFamily="18" charset="0"/>
                <a:ea typeface="黑体" pitchFamily="49" charset="-122"/>
              </a:rPr>
              <a:t>变量的存储类别</a:t>
            </a:r>
          </a:p>
          <a:p>
            <a:pPr eaLnBrk="1" hangingPunct="1">
              <a:lnSpc>
                <a:spcPct val="150000"/>
              </a:lnSpc>
              <a:buClr>
                <a:srgbClr val="0000FF"/>
              </a:buClr>
            </a:pPr>
            <a:r>
              <a:rPr lang="zh-CN" altLang="en-US" sz="3600" b="0" dirty="0" smtClean="0">
                <a:latin typeface="Times New Roman" pitchFamily="18" charset="0"/>
                <a:ea typeface="黑体" pitchFamily="49" charset="-122"/>
              </a:rPr>
              <a:t>内部函数和外部函数</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EFAD0D52-168F-4F7C-8B92-BD670D804B8F}"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99F17082-EA22-4E36-B39A-ADD2C617C85F}" type="slidenum">
              <a:rPr lang="zh-CN" altLang="en-US"/>
              <a:pPr/>
              <a:t>20</a:t>
            </a:fld>
            <a:r>
              <a:rPr lang="en-US" altLang="zh-CN"/>
              <a:t>/66</a:t>
            </a:r>
          </a:p>
        </p:txBody>
      </p:sp>
      <p:sp>
        <p:nvSpPr>
          <p:cNvPr id="6593538" name="Rectangle 2"/>
          <p:cNvSpPr>
            <a:spLocks noGrp="1" noChangeArrowheads="1"/>
          </p:cNvSpPr>
          <p:nvPr>
            <p:ph type="body" idx="4294967295"/>
          </p:nvPr>
        </p:nvSpPr>
        <p:spPr>
          <a:xfrm>
            <a:off x="152400" y="1143000"/>
            <a:ext cx="8763000" cy="5105400"/>
          </a:xfrm>
        </p:spPr>
        <p:txBody>
          <a:bodyPr/>
          <a:lstStyle/>
          <a:p>
            <a:pPr>
              <a:lnSpc>
                <a:spcPts val="4000"/>
              </a:lnSpc>
            </a:pPr>
            <a:r>
              <a:rPr lang="zh-CN" altLang="en-US" sz="2800" dirty="0">
                <a:sym typeface="Monotype Sorts" pitchFamily="2" charset="2"/>
              </a:rPr>
              <a:t>全局变量的作用是增加了函数间数据联系的渠道。</a:t>
            </a:r>
          </a:p>
          <a:p>
            <a:pPr lvl="1">
              <a:lnSpc>
                <a:spcPts val="4000"/>
              </a:lnSpc>
            </a:pPr>
            <a:r>
              <a:rPr lang="zh-CN" altLang="en-US" sz="2400" dirty="0">
                <a:sym typeface="Monotype Sorts" pitchFamily="2" charset="2"/>
              </a:rPr>
              <a:t>由于同一文件中的所有函数都能引用全局变量的值，因此如果在一个函数中改变了全局变量的值，就能影响到其他函数，相当于各个函数间有直接的传送通道。</a:t>
            </a:r>
          </a:p>
          <a:p>
            <a:pPr lvl="1">
              <a:lnSpc>
                <a:spcPts val="4000"/>
              </a:lnSpc>
            </a:pPr>
            <a:r>
              <a:rPr lang="zh-CN" altLang="en-US" sz="2400" dirty="0">
                <a:sym typeface="Monotype Sorts" pitchFamily="2" charset="2"/>
              </a:rPr>
              <a:t>由于函数的调用</a:t>
            </a:r>
            <a:r>
              <a:rPr lang="zh-CN" altLang="en-US" sz="2400" dirty="0">
                <a:solidFill>
                  <a:srgbClr val="CC0099"/>
                </a:solidFill>
                <a:sym typeface="Monotype Sorts" pitchFamily="2" charset="2"/>
              </a:rPr>
              <a:t>只能带回一个返回值</a:t>
            </a:r>
            <a:r>
              <a:rPr lang="zh-CN" altLang="en-US" sz="2400" dirty="0">
                <a:sym typeface="Monotype Sorts" pitchFamily="2" charset="2"/>
              </a:rPr>
              <a:t>，因此有时可以</a:t>
            </a:r>
            <a:r>
              <a:rPr lang="zh-CN" altLang="en-US" sz="2400" b="1" dirty="0">
                <a:solidFill>
                  <a:srgbClr val="FF0000"/>
                </a:solidFill>
                <a:sym typeface="Monotype Sorts" pitchFamily="2" charset="2"/>
              </a:rPr>
              <a:t>利用全局变量增加函数联系的渠道</a:t>
            </a:r>
            <a:r>
              <a:rPr lang="zh-CN" altLang="en-US" sz="2400" dirty="0">
                <a:sym typeface="Monotype Sorts" pitchFamily="2" charset="2"/>
              </a:rPr>
              <a:t>，</a:t>
            </a:r>
            <a:r>
              <a:rPr lang="zh-CN" altLang="en-US" sz="2400" dirty="0">
                <a:solidFill>
                  <a:srgbClr val="0000FF"/>
                </a:solidFill>
                <a:sym typeface="Monotype Sorts" pitchFamily="2" charset="2"/>
              </a:rPr>
              <a:t>从函数得到一个以上的返回值</a:t>
            </a:r>
            <a:r>
              <a:rPr lang="zh-CN" altLang="en-US" sz="2400" dirty="0">
                <a:sym typeface="Monotype Sorts" pitchFamily="2" charset="2"/>
              </a:rPr>
              <a:t>。</a:t>
            </a:r>
          </a:p>
        </p:txBody>
      </p:sp>
      <p:sp>
        <p:nvSpPr>
          <p:cNvPr id="6593539" name="Rectangle 3"/>
          <p:cNvSpPr>
            <a:spLocks noGrp="1" noChangeArrowheads="1"/>
          </p:cNvSpPr>
          <p:nvPr>
            <p:ph type="title" idx="4294967295"/>
          </p:nvPr>
        </p:nvSpPr>
        <p:spPr>
          <a:xfrm>
            <a:off x="381000" y="228600"/>
            <a:ext cx="8534400"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4000" b="0" dirty="0" smtClean="0">
                <a:latin typeface="黑体" pitchFamily="49" charset="-122"/>
                <a:ea typeface="黑体" pitchFamily="49" charset="-122"/>
              </a:rPr>
              <a:t>全局变量的作用</a:t>
            </a:r>
          </a:p>
        </p:txBody>
      </p:sp>
    </p:spTree>
    <p:extLst>
      <p:ext uri="{BB962C8B-B14F-4D97-AF65-F5344CB8AC3E}">
        <p14:creationId xmlns:p14="http://schemas.microsoft.com/office/powerpoint/2010/main" val="218903849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EFAD0D52-168F-4F7C-8B92-BD670D804B8F}"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99F17082-EA22-4E36-B39A-ADD2C617C85F}" type="slidenum">
              <a:rPr lang="zh-CN" altLang="en-US"/>
              <a:pPr/>
              <a:t>21</a:t>
            </a:fld>
            <a:r>
              <a:rPr lang="en-US" altLang="zh-CN"/>
              <a:t>/66</a:t>
            </a:r>
          </a:p>
        </p:txBody>
      </p:sp>
      <p:sp>
        <p:nvSpPr>
          <p:cNvPr id="6593538" name="Rectangle 2"/>
          <p:cNvSpPr>
            <a:spLocks noGrp="1" noChangeArrowheads="1"/>
          </p:cNvSpPr>
          <p:nvPr>
            <p:ph type="body" idx="4294967295"/>
          </p:nvPr>
        </p:nvSpPr>
        <p:spPr>
          <a:xfrm>
            <a:off x="152400" y="1143000"/>
            <a:ext cx="8763000" cy="5105400"/>
          </a:xfrm>
        </p:spPr>
        <p:txBody>
          <a:bodyPr/>
          <a:lstStyle/>
          <a:p>
            <a:pPr>
              <a:lnSpc>
                <a:spcPts val="4000"/>
              </a:lnSpc>
            </a:pPr>
            <a:r>
              <a:rPr lang="zh-CN" altLang="en-US" sz="2800" dirty="0">
                <a:sym typeface="Monotype Sorts" pitchFamily="2" charset="2"/>
              </a:rPr>
              <a:t>全局变量的作用是增加了函数间数据联系的渠道。</a:t>
            </a:r>
          </a:p>
          <a:p>
            <a:pPr lvl="1">
              <a:lnSpc>
                <a:spcPts val="4000"/>
              </a:lnSpc>
            </a:pPr>
            <a:r>
              <a:rPr lang="zh-CN" altLang="en-US" sz="2400" dirty="0">
                <a:sym typeface="Monotype Sorts" pitchFamily="2" charset="2"/>
              </a:rPr>
              <a:t>由于同一文件中的所有函数都能引用全局变量的值，因此如果在一个函数中改变了全局变量的值，就能影响到其他函数，相当于各个函数间有直接的传送通道。</a:t>
            </a:r>
          </a:p>
          <a:p>
            <a:pPr lvl="1">
              <a:lnSpc>
                <a:spcPts val="4000"/>
              </a:lnSpc>
            </a:pPr>
            <a:r>
              <a:rPr lang="zh-CN" altLang="en-US" sz="2400" dirty="0">
                <a:sym typeface="Monotype Sorts" pitchFamily="2" charset="2"/>
              </a:rPr>
              <a:t>由于函数的调用</a:t>
            </a:r>
            <a:r>
              <a:rPr lang="zh-CN" altLang="en-US" sz="2400" dirty="0">
                <a:solidFill>
                  <a:srgbClr val="CC0099"/>
                </a:solidFill>
                <a:sym typeface="Monotype Sorts" pitchFamily="2" charset="2"/>
              </a:rPr>
              <a:t>只能带回一个返回值</a:t>
            </a:r>
            <a:r>
              <a:rPr lang="zh-CN" altLang="en-US" sz="2400" dirty="0">
                <a:sym typeface="Monotype Sorts" pitchFamily="2" charset="2"/>
              </a:rPr>
              <a:t>，因此有时可以</a:t>
            </a:r>
            <a:r>
              <a:rPr lang="zh-CN" altLang="en-US" sz="2400" b="1" dirty="0">
                <a:solidFill>
                  <a:srgbClr val="FF0000"/>
                </a:solidFill>
                <a:sym typeface="Monotype Sorts" pitchFamily="2" charset="2"/>
              </a:rPr>
              <a:t>利用全局变量增加函数联系的渠道</a:t>
            </a:r>
            <a:r>
              <a:rPr lang="zh-CN" altLang="en-US" sz="2400" dirty="0">
                <a:sym typeface="Monotype Sorts" pitchFamily="2" charset="2"/>
              </a:rPr>
              <a:t>，</a:t>
            </a:r>
            <a:r>
              <a:rPr lang="zh-CN" altLang="en-US" sz="2400" dirty="0">
                <a:solidFill>
                  <a:srgbClr val="0000FF"/>
                </a:solidFill>
                <a:sym typeface="Monotype Sorts" pitchFamily="2" charset="2"/>
              </a:rPr>
              <a:t>从函数得到一个以上的返回值</a:t>
            </a:r>
            <a:r>
              <a:rPr lang="zh-CN" altLang="en-US" sz="2400" dirty="0" smtClean="0">
                <a:sym typeface="Monotype Sorts" pitchFamily="2" charset="2"/>
              </a:rPr>
              <a:t>。</a:t>
            </a:r>
            <a:endParaRPr lang="zh-CN" altLang="en-US" sz="2400" dirty="0">
              <a:sym typeface="Monotype Sorts" pitchFamily="2" charset="2"/>
            </a:endParaRPr>
          </a:p>
        </p:txBody>
      </p:sp>
      <p:sp>
        <p:nvSpPr>
          <p:cNvPr id="6593539" name="Rectangle 3"/>
          <p:cNvSpPr>
            <a:spLocks noGrp="1" noChangeArrowheads="1"/>
          </p:cNvSpPr>
          <p:nvPr>
            <p:ph type="title" idx="4294967295"/>
          </p:nvPr>
        </p:nvSpPr>
        <p:spPr>
          <a:xfrm>
            <a:off x="381000" y="228600"/>
            <a:ext cx="8534400"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4000" b="0" dirty="0" smtClean="0">
                <a:latin typeface="黑体" pitchFamily="49" charset="-122"/>
                <a:ea typeface="黑体" pitchFamily="49" charset="-122"/>
              </a:rPr>
              <a:t>全局变量的作用</a:t>
            </a:r>
          </a:p>
        </p:txBody>
      </p:sp>
    </p:spTree>
    <p:extLst>
      <p:ext uri="{BB962C8B-B14F-4D97-AF65-F5344CB8AC3E}">
        <p14:creationId xmlns:p14="http://schemas.microsoft.com/office/powerpoint/2010/main" val="369903622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EFAD0D52-168F-4F7C-8B92-BD670D804B8F}"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99F17082-EA22-4E36-B39A-ADD2C617C85F}" type="slidenum">
              <a:rPr lang="zh-CN" altLang="en-US"/>
              <a:pPr/>
              <a:t>22</a:t>
            </a:fld>
            <a:r>
              <a:rPr lang="en-US" altLang="zh-CN"/>
              <a:t>/66</a:t>
            </a:r>
          </a:p>
        </p:txBody>
      </p:sp>
      <p:sp>
        <p:nvSpPr>
          <p:cNvPr id="6593538" name="Rectangle 2"/>
          <p:cNvSpPr>
            <a:spLocks noGrp="1" noChangeArrowheads="1"/>
          </p:cNvSpPr>
          <p:nvPr>
            <p:ph type="body" idx="4294967295"/>
          </p:nvPr>
        </p:nvSpPr>
        <p:spPr>
          <a:xfrm>
            <a:off x="152400" y="1143000"/>
            <a:ext cx="8763000" cy="5105400"/>
          </a:xfrm>
        </p:spPr>
        <p:txBody>
          <a:bodyPr/>
          <a:lstStyle/>
          <a:p>
            <a:pPr>
              <a:lnSpc>
                <a:spcPct val="150000"/>
              </a:lnSpc>
            </a:pPr>
            <a:r>
              <a:rPr lang="zh-CN" altLang="en-US" dirty="0">
                <a:latin typeface="Times New Roman" panose="02020603050405020304" pitchFamily="18" charset="0"/>
                <a:cs typeface="Times New Roman" panose="02020603050405020304" pitchFamily="18" charset="0"/>
                <a:sym typeface="Monotype Sorts" pitchFamily="2" charset="2"/>
              </a:rPr>
              <a:t>为了便于区别全局变量和局部变量，在</a:t>
            </a:r>
            <a:r>
              <a:rPr lang="en-US" altLang="zh-CN" dirty="0">
                <a:latin typeface="Times New Roman" panose="02020603050405020304" pitchFamily="18" charset="0"/>
                <a:cs typeface="Times New Roman" panose="02020603050405020304" pitchFamily="18" charset="0"/>
                <a:sym typeface="Monotype Sorts" pitchFamily="2" charset="2"/>
              </a:rPr>
              <a:t>C</a:t>
            </a:r>
            <a:r>
              <a:rPr lang="zh-CN" altLang="en-US" dirty="0">
                <a:latin typeface="Times New Roman" panose="02020603050405020304" pitchFamily="18" charset="0"/>
                <a:cs typeface="Times New Roman" panose="02020603050405020304" pitchFamily="18" charset="0"/>
                <a:sym typeface="Monotype Sorts" pitchFamily="2" charset="2"/>
              </a:rPr>
              <a:t>程序员中有一个不成文的约定（不是规定）</a:t>
            </a:r>
            <a:r>
              <a:rPr lang="en-US" altLang="zh-CN" dirty="0">
                <a:latin typeface="Times New Roman" panose="02020603050405020304" pitchFamily="18" charset="0"/>
                <a:cs typeface="Times New Roman" panose="02020603050405020304" pitchFamily="18" charset="0"/>
                <a:sym typeface="Monotype Sorts" pitchFamily="2" charset="2"/>
              </a:rPr>
              <a:t>——</a:t>
            </a:r>
            <a:r>
              <a:rPr lang="zh-CN" altLang="en-US" dirty="0">
                <a:latin typeface="Times New Roman" panose="02020603050405020304" pitchFamily="18" charset="0"/>
                <a:cs typeface="Times New Roman" panose="02020603050405020304" pitchFamily="18" charset="0"/>
                <a:sym typeface="Monotype Sorts" pitchFamily="2" charset="2"/>
              </a:rPr>
              <a:t>将全局变量名的第一个字母用大写表示。</a:t>
            </a:r>
          </a:p>
        </p:txBody>
      </p:sp>
      <p:sp>
        <p:nvSpPr>
          <p:cNvPr id="6593539" name="Rectangle 3"/>
          <p:cNvSpPr>
            <a:spLocks noGrp="1" noChangeArrowheads="1"/>
          </p:cNvSpPr>
          <p:nvPr>
            <p:ph type="title" idx="4294967295"/>
          </p:nvPr>
        </p:nvSpPr>
        <p:spPr>
          <a:xfrm>
            <a:off x="381000" y="228600"/>
            <a:ext cx="8534400"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4000" b="0" dirty="0" smtClean="0">
                <a:latin typeface="黑体" pitchFamily="49" charset="-122"/>
                <a:ea typeface="黑体" pitchFamily="49" charset="-122"/>
              </a:rPr>
              <a:t>全局变量的</a:t>
            </a:r>
            <a:r>
              <a:rPr lang="zh-CN" altLang="en-US" sz="4000" dirty="0">
                <a:latin typeface="黑体" pitchFamily="49" charset="-122"/>
                <a:ea typeface="黑体" pitchFamily="49" charset="-122"/>
                <a:sym typeface="Monotype Sorts" pitchFamily="2" charset="2"/>
              </a:rPr>
              <a:t>约定标识</a:t>
            </a:r>
          </a:p>
        </p:txBody>
      </p:sp>
    </p:spTree>
    <p:extLst>
      <p:ext uri="{BB962C8B-B14F-4D97-AF65-F5344CB8AC3E}">
        <p14:creationId xmlns:p14="http://schemas.microsoft.com/office/powerpoint/2010/main" val="354319675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EFAD0D52-168F-4F7C-8B92-BD670D804B8F}"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99F17082-EA22-4E36-B39A-ADD2C617C85F}" type="slidenum">
              <a:rPr lang="zh-CN" altLang="en-US"/>
              <a:pPr/>
              <a:t>23</a:t>
            </a:fld>
            <a:r>
              <a:rPr lang="en-US" altLang="zh-CN"/>
              <a:t>/66</a:t>
            </a:r>
          </a:p>
        </p:txBody>
      </p:sp>
      <p:sp>
        <p:nvSpPr>
          <p:cNvPr id="6593538" name="Rectangle 2"/>
          <p:cNvSpPr>
            <a:spLocks noGrp="1" noChangeArrowheads="1"/>
          </p:cNvSpPr>
          <p:nvPr>
            <p:ph type="body" idx="4294967295"/>
          </p:nvPr>
        </p:nvSpPr>
        <p:spPr>
          <a:xfrm>
            <a:off x="152400" y="1143000"/>
            <a:ext cx="8763000" cy="5105400"/>
          </a:xfrm>
        </p:spPr>
        <p:txBody>
          <a:bodyPr/>
          <a:lstStyle/>
          <a:p>
            <a:pPr>
              <a:lnSpc>
                <a:spcPct val="110000"/>
              </a:lnSpc>
            </a:pPr>
            <a:r>
              <a:rPr lang="zh-CN" altLang="en-US" sz="2400" dirty="0">
                <a:sym typeface="Monotype Sorts" pitchFamily="2" charset="2"/>
              </a:rPr>
              <a:t>非必要时不要使用全局变量，因为：</a:t>
            </a:r>
          </a:p>
          <a:p>
            <a:pPr lvl="1">
              <a:lnSpc>
                <a:spcPct val="110000"/>
              </a:lnSpc>
            </a:pPr>
            <a:r>
              <a:rPr lang="zh-CN" altLang="en-US" sz="2000" b="1" dirty="0">
                <a:solidFill>
                  <a:srgbClr val="FF0000"/>
                </a:solidFill>
                <a:sym typeface="Monotype Sorts" pitchFamily="2" charset="2"/>
              </a:rPr>
              <a:t>全局变量</a:t>
            </a:r>
            <a:r>
              <a:rPr lang="zh-CN" altLang="en-US" sz="2000" dirty="0">
                <a:sym typeface="Monotype Sorts" pitchFamily="2" charset="2"/>
              </a:rPr>
              <a:t>在程序的全部执行过程中都占用存储单元，而不是仅在需要时才开辟单元；</a:t>
            </a:r>
          </a:p>
          <a:p>
            <a:pPr lvl="1">
              <a:lnSpc>
                <a:spcPct val="110000"/>
              </a:lnSpc>
            </a:pPr>
            <a:r>
              <a:rPr lang="zh-CN" altLang="en-US" sz="2000" dirty="0">
                <a:sym typeface="Monotype Sorts" pitchFamily="2" charset="2"/>
              </a:rPr>
              <a:t>它使函数的通用性降低了，因为函数在执行时要依赖于使用的外部变量；如果将一个函数移植到另一个文件中，还要将有关的外部变量及其值一起移过去。但若该外部变量与其他文件的变量同名时，会出现问题。</a:t>
            </a:r>
          </a:p>
          <a:p>
            <a:pPr lvl="1">
              <a:lnSpc>
                <a:spcPct val="110000"/>
              </a:lnSpc>
            </a:pPr>
            <a:r>
              <a:rPr lang="zh-CN" altLang="en-US" sz="2000" dirty="0">
                <a:sym typeface="Monotype Sorts" pitchFamily="2" charset="2"/>
              </a:rPr>
              <a:t>程序设计中划分模块时，要求模块的“内聚性”强、与其他模块的“耦合性”弱，即模块的功能要单一，与其他模块的相互影响要尽量少，用全局变量显然与之不符。在程序中，最好只有“实参-形参”与外界发生联系，没有其他渠道。</a:t>
            </a:r>
          </a:p>
          <a:p>
            <a:pPr lvl="1">
              <a:lnSpc>
                <a:spcPct val="110000"/>
              </a:lnSpc>
            </a:pPr>
            <a:r>
              <a:rPr lang="zh-CN" altLang="en-US" sz="2000" dirty="0">
                <a:sym typeface="Monotype Sorts" pitchFamily="2" charset="2"/>
              </a:rPr>
              <a:t>由于各个函数执行时都可以改变外部变量的值，程序容易出错，所以，全局变量的使用会降低程序的可靠性。</a:t>
            </a:r>
          </a:p>
          <a:p>
            <a:pPr lvl="1">
              <a:lnSpc>
                <a:spcPct val="110000"/>
              </a:lnSpc>
            </a:pPr>
            <a:r>
              <a:rPr lang="zh-CN" altLang="en-US" sz="2000" dirty="0">
                <a:sym typeface="Monotype Sorts" pitchFamily="2" charset="2"/>
              </a:rPr>
              <a:t>使用较多的全局变量会降低程序的清晰性。</a:t>
            </a:r>
          </a:p>
        </p:txBody>
      </p:sp>
      <p:sp>
        <p:nvSpPr>
          <p:cNvPr id="6593539" name="Rectangle 3"/>
          <p:cNvSpPr>
            <a:spLocks noGrp="1" noChangeArrowheads="1"/>
          </p:cNvSpPr>
          <p:nvPr>
            <p:ph type="title" idx="4294967295"/>
          </p:nvPr>
        </p:nvSpPr>
        <p:spPr>
          <a:xfrm>
            <a:off x="381000" y="228600"/>
            <a:ext cx="8534400"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4000" b="0" dirty="0" smtClean="0">
                <a:latin typeface="黑体" pitchFamily="49" charset="-122"/>
                <a:ea typeface="黑体" pitchFamily="49" charset="-122"/>
              </a:rPr>
              <a:t>限制使用全局变量</a:t>
            </a:r>
            <a:endParaRPr lang="zh-CN" altLang="en-US" sz="4000" dirty="0">
              <a:latin typeface="黑体" pitchFamily="49" charset="-122"/>
              <a:ea typeface="黑体" pitchFamily="49" charset="-122"/>
              <a:sym typeface="Monotype Sorts" pitchFamily="2" charset="2"/>
            </a:endParaRPr>
          </a:p>
        </p:txBody>
      </p:sp>
    </p:spTree>
    <p:extLst>
      <p:ext uri="{BB962C8B-B14F-4D97-AF65-F5344CB8AC3E}">
        <p14:creationId xmlns:p14="http://schemas.microsoft.com/office/powerpoint/2010/main" val="335753784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p:cNvSpPr>
            <a:spLocks noGrp="1" noChangeArrowheads="1"/>
          </p:cNvSpPr>
          <p:nvPr>
            <p:ph type="dt" sz="half" idx="10"/>
          </p:nvPr>
        </p:nvSpPr>
        <p:spPr>
          <a:ln/>
        </p:spPr>
        <p:txBody>
          <a:bodyPr/>
          <a:lstStyle/>
          <a:p>
            <a:fld id="{04F24A5D-A35F-40E6-8F18-6A80201411A0}" type="datetime1">
              <a:rPr lang="zh-CN" altLang="en-US"/>
              <a:pPr/>
              <a:t>2023/11/13</a:t>
            </a:fld>
            <a:endParaRPr lang="en-US" altLang="zh-CN"/>
          </a:p>
        </p:txBody>
      </p:sp>
      <p:sp>
        <p:nvSpPr>
          <p:cNvPr id="7"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8" name="Rectangle 10"/>
          <p:cNvSpPr>
            <a:spLocks noGrp="1" noChangeArrowheads="1"/>
          </p:cNvSpPr>
          <p:nvPr>
            <p:ph type="sldNum" sz="quarter" idx="12"/>
          </p:nvPr>
        </p:nvSpPr>
        <p:spPr>
          <a:ln/>
        </p:spPr>
        <p:txBody>
          <a:bodyPr/>
          <a:lstStyle/>
          <a:p>
            <a:fld id="{AAC87197-E092-44CF-83DC-39D0DCFD4618}" type="slidenum">
              <a:rPr lang="zh-CN" altLang="en-US"/>
              <a:pPr/>
              <a:t>24</a:t>
            </a:fld>
            <a:r>
              <a:rPr lang="en-US" altLang="zh-CN"/>
              <a:t>/66</a:t>
            </a:r>
          </a:p>
        </p:txBody>
      </p:sp>
      <p:sp>
        <p:nvSpPr>
          <p:cNvPr id="6509570" name="Rectangle 2"/>
          <p:cNvSpPr>
            <a:spLocks noRot="1" noChangeArrowheads="1"/>
          </p:cNvSpPr>
          <p:nvPr/>
        </p:nvSpPr>
        <p:spPr bwMode="auto">
          <a:xfrm>
            <a:off x="301625" y="304800"/>
            <a:ext cx="8540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latin typeface="黑体" pitchFamily="49" charset="-122"/>
                <a:ea typeface="黑体" pitchFamily="49" charset="-122"/>
              </a:rPr>
              <a:t>变量被</a:t>
            </a:r>
            <a:r>
              <a:rPr lang="zh-CN" altLang="en-US">
                <a:solidFill>
                  <a:srgbClr val="0070C0"/>
                </a:solidFill>
                <a:latin typeface="Times New Roman"/>
                <a:ea typeface="黑体" pitchFamily="49" charset="-122"/>
              </a:rPr>
              <a:t>“</a:t>
            </a:r>
            <a:r>
              <a:rPr lang="zh-CN" altLang="en-US">
                <a:solidFill>
                  <a:srgbClr val="0070C0"/>
                </a:solidFill>
                <a:latin typeface="黑体" pitchFamily="49" charset="-122"/>
                <a:ea typeface="黑体" pitchFamily="49" charset="-122"/>
              </a:rPr>
              <a:t>屏蔽</a:t>
            </a:r>
            <a:r>
              <a:rPr lang="zh-CN" altLang="en-US">
                <a:solidFill>
                  <a:srgbClr val="0070C0"/>
                </a:solidFill>
                <a:latin typeface="Times New Roman"/>
                <a:ea typeface="黑体" pitchFamily="49" charset="-122"/>
              </a:rPr>
              <a:t>”</a:t>
            </a:r>
            <a:endParaRPr lang="zh-CN" altLang="en-US">
              <a:solidFill>
                <a:srgbClr val="0070C0"/>
              </a:solidFill>
              <a:latin typeface="黑体" pitchFamily="49" charset="-122"/>
              <a:ea typeface="黑体" pitchFamily="49" charset="-122"/>
              <a:sym typeface="Monotype Sorts" pitchFamily="2" charset="2"/>
            </a:endParaRPr>
          </a:p>
        </p:txBody>
      </p:sp>
      <p:sp>
        <p:nvSpPr>
          <p:cNvPr id="6509573" name="Rectangle 5"/>
          <p:cNvSpPr>
            <a:spLocks noChangeArrowheads="1"/>
          </p:cNvSpPr>
          <p:nvPr/>
        </p:nvSpPr>
        <p:spPr bwMode="auto">
          <a:xfrm>
            <a:off x="533400" y="2895600"/>
            <a:ext cx="3342110" cy="3810000"/>
          </a:xfrm>
          <a:prstGeom prst="rect">
            <a:avLst/>
          </a:prstGeom>
          <a:solidFill>
            <a:srgbClr val="FFFF00"/>
          </a:solidFill>
          <a:ln w="9525">
            <a:solidFill>
              <a:schemeClr val="tx1"/>
            </a:solidFill>
            <a:miter lim="800000"/>
            <a:headEnd/>
            <a:tailEnd/>
          </a:ln>
          <a:effectLst/>
          <a:extLst/>
        </p:spPr>
        <p:txBody>
          <a:bodyPr wrap="none" anchor="ctr"/>
          <a:lstStyle/>
          <a:p>
            <a:pPr marL="342900" indent="-342900"/>
            <a:r>
              <a:rPr lang="en-US" altLang="zh-CN" sz="2000" dirty="0"/>
              <a:t>#include &lt;</a:t>
            </a:r>
            <a:r>
              <a:rPr lang="en-US" altLang="zh-CN" sz="2000" dirty="0" err="1"/>
              <a:t>stdio.h</a:t>
            </a:r>
            <a:r>
              <a:rPr lang="en-US" altLang="zh-CN" sz="2000" dirty="0"/>
              <a:t>&gt;</a:t>
            </a:r>
          </a:p>
          <a:p>
            <a:pPr marL="342900" indent="-342900"/>
            <a:r>
              <a:rPr lang="en-US" altLang="zh-CN" sz="2000" dirty="0" err="1"/>
              <a:t>int</a:t>
            </a:r>
            <a:r>
              <a:rPr lang="en-US" altLang="zh-CN" sz="2000" dirty="0"/>
              <a:t> </a:t>
            </a:r>
            <a:r>
              <a:rPr lang="en-US" altLang="zh-CN" sz="2000" dirty="0">
                <a:solidFill>
                  <a:srgbClr val="FF0000"/>
                </a:solidFill>
              </a:rPr>
              <a:t>a=3</a:t>
            </a:r>
            <a:r>
              <a:rPr lang="en-US" altLang="zh-CN" sz="2000" dirty="0"/>
              <a:t>,b=5;</a:t>
            </a:r>
          </a:p>
          <a:p>
            <a:pPr marL="342900" indent="-342900"/>
            <a:r>
              <a:rPr lang="en-US" altLang="zh-CN" sz="2000" dirty="0"/>
              <a:t>max(</a:t>
            </a:r>
            <a:r>
              <a:rPr lang="en-US" altLang="zh-CN" sz="2000" dirty="0" err="1"/>
              <a:t>int</a:t>
            </a:r>
            <a:r>
              <a:rPr lang="en-US" altLang="zh-CN" sz="2000" dirty="0"/>
              <a:t> </a:t>
            </a:r>
            <a:r>
              <a:rPr lang="en-US" altLang="zh-CN" sz="2000" dirty="0" err="1"/>
              <a:t>a,int</a:t>
            </a:r>
            <a:r>
              <a:rPr lang="en-US" altLang="zh-CN" sz="2000" dirty="0"/>
              <a:t> b) { </a:t>
            </a:r>
          </a:p>
          <a:p>
            <a:pPr marL="342900" indent="-342900"/>
            <a:r>
              <a:rPr lang="en-US" altLang="zh-CN" sz="2000" dirty="0"/>
              <a:t>	</a:t>
            </a:r>
            <a:r>
              <a:rPr lang="en-US" altLang="zh-CN" sz="2000" dirty="0" err="1"/>
              <a:t>int</a:t>
            </a:r>
            <a:r>
              <a:rPr lang="en-US" altLang="zh-CN" sz="2000" dirty="0"/>
              <a:t> c;</a:t>
            </a:r>
          </a:p>
          <a:p>
            <a:pPr marL="342900" indent="-342900"/>
            <a:r>
              <a:rPr lang="en-US" altLang="zh-CN" sz="2000" dirty="0"/>
              <a:t>	c=a&gt;</a:t>
            </a:r>
            <a:r>
              <a:rPr lang="en-US" altLang="zh-CN" sz="2000" dirty="0" err="1"/>
              <a:t>b?a:b</a:t>
            </a:r>
            <a:r>
              <a:rPr lang="en-US" altLang="zh-CN" sz="2000" dirty="0"/>
              <a:t>;</a:t>
            </a:r>
          </a:p>
          <a:p>
            <a:pPr marL="342900" indent="-342900"/>
            <a:r>
              <a:rPr lang="en-US" altLang="zh-CN" sz="2000" dirty="0"/>
              <a:t>	return(c); </a:t>
            </a:r>
          </a:p>
          <a:p>
            <a:pPr marL="342900" indent="-342900"/>
            <a:r>
              <a:rPr lang="en-US" altLang="zh-CN" sz="2000" dirty="0"/>
              <a:t>}</a:t>
            </a:r>
          </a:p>
          <a:p>
            <a:pPr marL="342900" indent="-342900"/>
            <a:r>
              <a:rPr lang="en-US" altLang="zh-CN" sz="2000" dirty="0" err="1"/>
              <a:t>int</a:t>
            </a:r>
            <a:r>
              <a:rPr lang="en-US" altLang="zh-CN" sz="2000" dirty="0"/>
              <a:t> main() {  </a:t>
            </a:r>
          </a:p>
          <a:p>
            <a:pPr marL="342900" indent="-342900"/>
            <a:r>
              <a:rPr lang="en-US" altLang="zh-CN" sz="2000" dirty="0"/>
              <a:t>	</a:t>
            </a:r>
            <a:r>
              <a:rPr lang="en-US" altLang="zh-CN" sz="2000" dirty="0" err="1"/>
              <a:t>int</a:t>
            </a:r>
            <a:r>
              <a:rPr lang="en-US" altLang="zh-CN" sz="2000" dirty="0"/>
              <a:t> </a:t>
            </a:r>
            <a:r>
              <a:rPr lang="en-US" altLang="zh-CN" sz="2000" dirty="0">
                <a:solidFill>
                  <a:srgbClr val="FF0000"/>
                </a:solidFill>
              </a:rPr>
              <a:t>a=8</a:t>
            </a:r>
            <a:r>
              <a:rPr lang="en-US" altLang="zh-CN" sz="2000" dirty="0"/>
              <a:t>;</a:t>
            </a:r>
          </a:p>
          <a:p>
            <a:pPr marL="342900" indent="-342900"/>
            <a:r>
              <a:rPr lang="en-US" altLang="zh-CN" sz="2000" dirty="0"/>
              <a:t>	</a:t>
            </a:r>
            <a:r>
              <a:rPr lang="en-US" altLang="zh-CN" sz="2000" dirty="0" err="1"/>
              <a:t>printf</a:t>
            </a:r>
            <a:r>
              <a:rPr lang="en-US" altLang="zh-CN" sz="2000" dirty="0"/>
              <a:t>("%d\n", max(</a:t>
            </a:r>
            <a:r>
              <a:rPr lang="en-US" altLang="zh-CN" sz="2000" dirty="0" err="1"/>
              <a:t>a,b</a:t>
            </a:r>
            <a:r>
              <a:rPr lang="en-US" altLang="zh-CN" sz="2000" dirty="0"/>
              <a:t>));  </a:t>
            </a:r>
          </a:p>
          <a:p>
            <a:pPr marL="342900" indent="-342900"/>
            <a:r>
              <a:rPr lang="en-US" altLang="zh-CN" sz="2000" dirty="0"/>
              <a:t>	return 0;</a:t>
            </a:r>
          </a:p>
          <a:p>
            <a:pPr marL="342900" indent="-342900"/>
            <a:r>
              <a:rPr lang="en-US" altLang="zh-CN" sz="2000" dirty="0"/>
              <a:t>}</a:t>
            </a:r>
          </a:p>
        </p:txBody>
      </p:sp>
      <p:pic>
        <p:nvPicPr>
          <p:cNvPr id="654336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68119" b="84087"/>
          <a:stretch/>
        </p:blipFill>
        <p:spPr bwMode="auto">
          <a:xfrm>
            <a:off x="4332710" y="3276600"/>
            <a:ext cx="458904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2"/>
          <p:cNvSpPr txBox="1">
            <a:spLocks noChangeArrowheads="1"/>
          </p:cNvSpPr>
          <p:nvPr/>
        </p:nvSpPr>
        <p:spPr bwMode="auto">
          <a:xfrm>
            <a:off x="152400" y="1143000"/>
            <a:ext cx="8915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3300"/>
              </a:buClr>
              <a:buFont typeface="Wingdings" pitchFamily="2" charset="2"/>
              <a:buChar char="Ø"/>
              <a:defRPr sz="3200" b="1">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accent2"/>
              </a:buClr>
              <a:buFont typeface="Wingdings" pitchFamily="2" charset="2"/>
              <a:buChar char="ü"/>
              <a:defRPr sz="2800">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lr>
                <a:schemeClr val="hlink"/>
              </a:buClr>
              <a:buChar char="o"/>
              <a:defRPr sz="2400" b="1">
                <a:solidFill>
                  <a:schemeClr val="accent2"/>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5pPr>
            <a:lvl6pPr marL="2514600" indent="-228600" algn="l" rtl="0" fontAlgn="base">
              <a:spcBef>
                <a:spcPct val="20000"/>
              </a:spcBef>
              <a:spcAft>
                <a:spcPct val="0"/>
              </a:spcAft>
              <a:buChar char="»"/>
              <a:defRPr sz="2000">
                <a:solidFill>
                  <a:schemeClr val="tx1"/>
                </a:solidFill>
                <a:latin typeface="Arial" pitchFamily="34" charset="0"/>
                <a:ea typeface="宋体" pitchFamily="2" charset="-122"/>
              </a:defRPr>
            </a:lvl6pPr>
            <a:lvl7pPr marL="2971800" indent="-228600" algn="l" rtl="0" fontAlgn="base">
              <a:spcBef>
                <a:spcPct val="20000"/>
              </a:spcBef>
              <a:spcAft>
                <a:spcPct val="0"/>
              </a:spcAft>
              <a:buChar char="»"/>
              <a:defRPr sz="2000">
                <a:solidFill>
                  <a:schemeClr val="tx1"/>
                </a:solidFill>
                <a:latin typeface="Arial" pitchFamily="34" charset="0"/>
                <a:ea typeface="宋体" pitchFamily="2" charset="-122"/>
              </a:defRPr>
            </a:lvl7pPr>
            <a:lvl8pPr marL="3429000" indent="-228600" algn="l" rtl="0" fontAlgn="base">
              <a:spcBef>
                <a:spcPct val="20000"/>
              </a:spcBef>
              <a:spcAft>
                <a:spcPct val="0"/>
              </a:spcAft>
              <a:buChar char="»"/>
              <a:defRPr sz="2000">
                <a:solidFill>
                  <a:schemeClr val="tx1"/>
                </a:solidFill>
                <a:latin typeface="Arial" pitchFamily="34" charset="0"/>
                <a:ea typeface="宋体" pitchFamily="2" charset="-122"/>
              </a:defRPr>
            </a:lvl8pPr>
            <a:lvl9pPr marL="3886200" indent="-228600" algn="l" rtl="0" fontAlgn="base">
              <a:spcBef>
                <a:spcPct val="20000"/>
              </a:spcBef>
              <a:spcAft>
                <a:spcPct val="0"/>
              </a:spcAft>
              <a:buChar char="»"/>
              <a:defRPr sz="2000">
                <a:solidFill>
                  <a:schemeClr val="tx1"/>
                </a:solidFill>
                <a:latin typeface="Arial" pitchFamily="34" charset="0"/>
                <a:ea typeface="宋体" pitchFamily="2" charset="-122"/>
              </a:defRPr>
            </a:lvl9pPr>
          </a:lstStyle>
          <a:p>
            <a:pPr>
              <a:lnSpc>
                <a:spcPts val="2800"/>
              </a:lnSpc>
            </a:pPr>
            <a:r>
              <a:rPr lang="zh-CN" altLang="en-US" sz="2400" dirty="0">
                <a:sym typeface="Monotype Sorts" pitchFamily="2" charset="2"/>
              </a:rPr>
              <a:t>如果在同一个源文件中，外部变量与局部变量同名，则在局部变量的作用范围内，外部变量被“屏蔽”，即它不起作用</a:t>
            </a:r>
            <a:r>
              <a:rPr lang="en-US" altLang="zh-CN" sz="2400" dirty="0">
                <a:sym typeface="Monotype Sorts" pitchFamily="2" charset="2"/>
              </a:rPr>
              <a:t>——</a:t>
            </a:r>
            <a:r>
              <a:rPr lang="zh-CN" altLang="en-US" sz="2400" dirty="0">
                <a:solidFill>
                  <a:srgbClr val="FF0000"/>
                </a:solidFill>
                <a:sym typeface="Monotype Sorts" pitchFamily="2" charset="2"/>
              </a:rPr>
              <a:t>不可见</a:t>
            </a:r>
            <a:r>
              <a:rPr lang="zh-CN" altLang="en-US" sz="2400" dirty="0">
                <a:sym typeface="Monotype Sorts" pitchFamily="2" charset="2"/>
              </a:rPr>
              <a:t>。</a:t>
            </a:r>
          </a:p>
          <a:p>
            <a:pPr>
              <a:lnSpc>
                <a:spcPts val="2800"/>
              </a:lnSpc>
            </a:pPr>
            <a:r>
              <a:rPr lang="zh-CN" altLang="en-US" sz="2400" dirty="0">
                <a:sym typeface="Monotype Sorts" pitchFamily="2" charset="2"/>
              </a:rPr>
              <a:t>判断下面程序的运行结果: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43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26BFD016-75A4-45E6-8E85-D5A39BDAE84C}"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826ACA86-C6CF-460A-8657-300FE87C4E76}" type="slidenum">
              <a:rPr lang="zh-CN" altLang="en-US"/>
              <a:pPr/>
              <a:t>25</a:t>
            </a:fld>
            <a:r>
              <a:rPr lang="en-US" altLang="zh-CN"/>
              <a:t>/66</a:t>
            </a:r>
          </a:p>
        </p:txBody>
      </p:sp>
      <p:sp>
        <p:nvSpPr>
          <p:cNvPr id="6591490" name="Rectangle 2" descr="白色大理石"/>
          <p:cNvSpPr>
            <a:spLocks noGrp="1" noChangeArrowheads="1"/>
          </p:cNvSpPr>
          <p:nvPr>
            <p:ph type="title" idx="4294967295"/>
          </p:nvPr>
        </p:nvSpPr>
        <p:spPr>
          <a:xfrm>
            <a:off x="381000" y="228600"/>
            <a:ext cx="8229600" cy="609600"/>
          </a:xfrm>
        </p:spPr>
        <p:txBody>
          <a:bodyPr/>
          <a:lstStyle/>
          <a:p>
            <a:pPr eaLnBrk="1" hangingPunct="1"/>
            <a:r>
              <a:rPr lang="zh-CN" altLang="en-US" smtClean="0">
                <a:solidFill>
                  <a:srgbClr val="0000FF"/>
                </a:solidFill>
                <a:latin typeface="黑体" pitchFamily="49" charset="-122"/>
                <a:ea typeface="黑体" pitchFamily="49" charset="-122"/>
              </a:rPr>
              <a:t>本讲内容</a:t>
            </a:r>
          </a:p>
        </p:txBody>
      </p:sp>
      <p:sp>
        <p:nvSpPr>
          <p:cNvPr id="6591491" name="Rectangle 3"/>
          <p:cNvSpPr>
            <a:spLocks noGrp="1" noChangeArrowheads="1"/>
          </p:cNvSpPr>
          <p:nvPr>
            <p:ph type="body" idx="4294967295"/>
          </p:nvPr>
        </p:nvSpPr>
        <p:spPr>
          <a:xfrm>
            <a:off x="304800" y="1168400"/>
            <a:ext cx="8610600" cy="4775200"/>
          </a:xfrm>
        </p:spPr>
        <p:txBody>
          <a:bodyPr/>
          <a:lstStyle/>
          <a:p>
            <a:pPr eaLnBrk="1" hangingPunct="1">
              <a:lnSpc>
                <a:spcPct val="150000"/>
              </a:lnSpc>
              <a:buClr>
                <a:srgbClr val="0000FF"/>
              </a:buClr>
            </a:pPr>
            <a:r>
              <a:rPr lang="zh-CN" altLang="en-US" sz="3600" b="0" dirty="0" smtClean="0">
                <a:solidFill>
                  <a:srgbClr val="FF0000"/>
                </a:solidFill>
                <a:latin typeface="Times New Roman" pitchFamily="18" charset="0"/>
                <a:ea typeface="黑体" pitchFamily="49" charset="-122"/>
              </a:rPr>
              <a:t>标识符的作用域与可见性</a:t>
            </a:r>
          </a:p>
          <a:p>
            <a:pPr eaLnBrk="1" hangingPunct="1">
              <a:lnSpc>
                <a:spcPct val="150000"/>
              </a:lnSpc>
              <a:buClr>
                <a:srgbClr val="0000FF"/>
              </a:buClr>
            </a:pPr>
            <a:r>
              <a:rPr lang="zh-CN" altLang="en-US" sz="3600" b="0" dirty="0" smtClean="0">
                <a:solidFill>
                  <a:srgbClr val="FF0000"/>
                </a:solidFill>
                <a:latin typeface="Times New Roman" pitchFamily="18" charset="0"/>
                <a:ea typeface="黑体" pitchFamily="49" charset="-122"/>
              </a:rPr>
              <a:t>局部变量和全局变量</a:t>
            </a:r>
          </a:p>
          <a:p>
            <a:pPr eaLnBrk="1" hangingPunct="1">
              <a:lnSpc>
                <a:spcPct val="150000"/>
              </a:lnSpc>
              <a:buClr>
                <a:srgbClr val="0000FF"/>
              </a:buClr>
            </a:pPr>
            <a:r>
              <a:rPr lang="zh-CN" altLang="en-US" sz="3600" b="0" u="sng" dirty="0" smtClean="0">
                <a:solidFill>
                  <a:srgbClr val="FF0000"/>
                </a:solidFill>
                <a:latin typeface="Times New Roman" pitchFamily="18" charset="0"/>
                <a:ea typeface="黑体" pitchFamily="49" charset="-122"/>
              </a:rPr>
              <a:t>变量的存储类别</a:t>
            </a:r>
          </a:p>
          <a:p>
            <a:pPr eaLnBrk="1" hangingPunct="1">
              <a:lnSpc>
                <a:spcPct val="150000"/>
              </a:lnSpc>
              <a:buClr>
                <a:srgbClr val="0000FF"/>
              </a:buClr>
            </a:pPr>
            <a:r>
              <a:rPr lang="zh-CN" altLang="en-US" sz="3600" b="0" dirty="0" smtClean="0">
                <a:latin typeface="Times New Roman" pitchFamily="18" charset="0"/>
                <a:ea typeface="黑体" pitchFamily="49" charset="-122"/>
              </a:rPr>
              <a:t>内部函数和外部函数</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EFAD0D52-168F-4F7C-8B92-BD670D804B8F}"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99F17082-EA22-4E36-B39A-ADD2C617C85F}" type="slidenum">
              <a:rPr lang="zh-CN" altLang="en-US"/>
              <a:pPr/>
              <a:t>26</a:t>
            </a:fld>
            <a:r>
              <a:rPr lang="en-US" altLang="zh-CN"/>
              <a:t>/66</a:t>
            </a:r>
          </a:p>
        </p:txBody>
      </p:sp>
      <p:sp>
        <p:nvSpPr>
          <p:cNvPr id="6593538" name="Rectangle 2"/>
          <p:cNvSpPr>
            <a:spLocks noGrp="1" noChangeArrowheads="1"/>
          </p:cNvSpPr>
          <p:nvPr>
            <p:ph type="body" idx="4294967295"/>
          </p:nvPr>
        </p:nvSpPr>
        <p:spPr>
          <a:xfrm>
            <a:off x="152400" y="1143000"/>
            <a:ext cx="8763000" cy="5105400"/>
          </a:xfrm>
        </p:spPr>
        <p:txBody>
          <a:bodyPr/>
          <a:lstStyle/>
          <a:p>
            <a:pPr>
              <a:lnSpc>
                <a:spcPts val="4100"/>
              </a:lnSpc>
            </a:pPr>
            <a:r>
              <a:rPr lang="zh-CN" altLang="en-US" sz="2800" dirty="0">
                <a:sym typeface="Monotype Sorts" pitchFamily="2" charset="2"/>
              </a:rPr>
              <a:t>从变量的作用域(即从空间)角度来分，可以分为</a:t>
            </a:r>
            <a:r>
              <a:rPr lang="zh-CN" altLang="en-US" sz="2800" dirty="0">
                <a:solidFill>
                  <a:srgbClr val="FF0000"/>
                </a:solidFill>
                <a:sym typeface="Monotype Sorts" pitchFamily="2" charset="2"/>
              </a:rPr>
              <a:t>全局变量</a:t>
            </a:r>
            <a:r>
              <a:rPr lang="zh-CN" altLang="en-US" sz="2800" dirty="0">
                <a:sym typeface="Monotype Sorts" pitchFamily="2" charset="2"/>
              </a:rPr>
              <a:t>和</a:t>
            </a:r>
            <a:r>
              <a:rPr lang="zh-CN" altLang="en-US" sz="2800" dirty="0">
                <a:solidFill>
                  <a:srgbClr val="FF0000"/>
                </a:solidFill>
                <a:sym typeface="Monotype Sorts" pitchFamily="2" charset="2"/>
              </a:rPr>
              <a:t>局部变量</a:t>
            </a:r>
            <a:r>
              <a:rPr lang="zh-CN" altLang="en-US" sz="2800" dirty="0">
                <a:sym typeface="Monotype Sorts" pitchFamily="2" charset="2"/>
              </a:rPr>
              <a:t>；从变量值存在的时间(即生存期)角度来分，可分为</a:t>
            </a:r>
            <a:r>
              <a:rPr lang="zh-CN" altLang="en-US" sz="2800" dirty="0">
                <a:solidFill>
                  <a:srgbClr val="FF0000"/>
                </a:solidFill>
                <a:sym typeface="Monotype Sorts" pitchFamily="2" charset="2"/>
              </a:rPr>
              <a:t>静态存储方式</a:t>
            </a:r>
            <a:r>
              <a:rPr lang="zh-CN" altLang="en-US" sz="2800" dirty="0">
                <a:sym typeface="Monotype Sorts" pitchFamily="2" charset="2"/>
              </a:rPr>
              <a:t>和</a:t>
            </a:r>
            <a:r>
              <a:rPr lang="zh-CN" altLang="en-US" sz="2800" dirty="0">
                <a:solidFill>
                  <a:srgbClr val="FF0000"/>
                </a:solidFill>
                <a:sym typeface="Monotype Sorts" pitchFamily="2" charset="2"/>
              </a:rPr>
              <a:t>动态存储方式</a:t>
            </a:r>
            <a:r>
              <a:rPr lang="zh-CN" altLang="en-US" sz="2800" dirty="0">
                <a:sym typeface="Monotype Sorts" pitchFamily="2" charset="2"/>
              </a:rPr>
              <a:t>。</a:t>
            </a:r>
          </a:p>
          <a:p>
            <a:pPr lvl="1">
              <a:lnSpc>
                <a:spcPts val="4100"/>
              </a:lnSpc>
            </a:pPr>
            <a:r>
              <a:rPr lang="zh-CN" altLang="en-US" sz="2400" dirty="0">
                <a:sym typeface="Monotype Sorts" pitchFamily="2" charset="2"/>
              </a:rPr>
              <a:t>所谓</a:t>
            </a:r>
            <a:r>
              <a:rPr lang="zh-CN" altLang="en-US" sz="2400" dirty="0">
                <a:solidFill>
                  <a:srgbClr val="FF0000"/>
                </a:solidFill>
                <a:sym typeface="Monotype Sorts" pitchFamily="2" charset="2"/>
              </a:rPr>
              <a:t>静态存储方式</a:t>
            </a:r>
            <a:r>
              <a:rPr lang="zh-CN" altLang="en-US" sz="2400" dirty="0">
                <a:sym typeface="Monotype Sorts" pitchFamily="2" charset="2"/>
              </a:rPr>
              <a:t>是指在程序运行期间分配固定的存储空间的方式；</a:t>
            </a:r>
          </a:p>
          <a:p>
            <a:pPr lvl="1">
              <a:lnSpc>
                <a:spcPts val="4100"/>
              </a:lnSpc>
            </a:pPr>
            <a:r>
              <a:rPr lang="zh-CN" altLang="en-US" sz="2400" dirty="0">
                <a:sym typeface="Monotype Sorts" pitchFamily="2" charset="2"/>
              </a:rPr>
              <a:t>而</a:t>
            </a:r>
            <a:r>
              <a:rPr lang="zh-CN" altLang="en-US" sz="2400" dirty="0">
                <a:solidFill>
                  <a:srgbClr val="FF0000"/>
                </a:solidFill>
                <a:sym typeface="Monotype Sorts" pitchFamily="2" charset="2"/>
              </a:rPr>
              <a:t>动态存储方式</a:t>
            </a:r>
            <a:r>
              <a:rPr lang="zh-CN" altLang="en-US" sz="2400" dirty="0">
                <a:sym typeface="Monotype Sorts" pitchFamily="2" charset="2"/>
              </a:rPr>
              <a:t>则是在程序运行期间根据需要进行动态的分配存储空间的方式。</a:t>
            </a:r>
          </a:p>
        </p:txBody>
      </p:sp>
      <p:sp>
        <p:nvSpPr>
          <p:cNvPr id="6593539" name="Rectangle 3"/>
          <p:cNvSpPr>
            <a:spLocks noGrp="1" noChangeArrowheads="1"/>
          </p:cNvSpPr>
          <p:nvPr>
            <p:ph type="title" idx="4294967295"/>
          </p:nvPr>
        </p:nvSpPr>
        <p:spPr>
          <a:xfrm>
            <a:off x="381000" y="228600"/>
            <a:ext cx="8534400"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zh-CN" altLang="en-US" sz="4000" b="0" kern="1200" dirty="0">
                <a:latin typeface="仿宋_GB2312" pitchFamily="49" charset="-122"/>
                <a:ea typeface="黑体" pitchFamily="49" charset="-122"/>
                <a:cs typeface="+mn-cs"/>
              </a:rPr>
              <a:t>动态存储方式与静态存储方式</a:t>
            </a:r>
            <a:endParaRPr lang="zh-CN" altLang="en-US" sz="4000" b="0" kern="1200" dirty="0">
              <a:latin typeface="仿宋_GB2312" pitchFamily="49" charset="-122"/>
              <a:ea typeface="黑体" pitchFamily="49" charset="-122"/>
              <a:cs typeface="+mn-cs"/>
              <a:sym typeface="Monotype Sorts" pitchFamily="2" charset="2"/>
            </a:endParaRPr>
          </a:p>
        </p:txBody>
      </p:sp>
    </p:spTree>
    <p:extLst>
      <p:ext uri="{BB962C8B-B14F-4D97-AF65-F5344CB8AC3E}">
        <p14:creationId xmlns:p14="http://schemas.microsoft.com/office/powerpoint/2010/main" val="325879388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32A2A82D-1D5B-4A63-8051-53E5C5526FBA}"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D0A3D118-1BCF-4657-B834-CCD953CB7656}" type="slidenum">
              <a:rPr lang="zh-CN" altLang="en-US"/>
              <a:pPr/>
              <a:t>27</a:t>
            </a:fld>
            <a:r>
              <a:rPr lang="en-US" altLang="zh-CN"/>
              <a:t>/66</a:t>
            </a:r>
          </a:p>
        </p:txBody>
      </p:sp>
      <p:sp>
        <p:nvSpPr>
          <p:cNvPr id="6512642" name="Rectangle 2"/>
          <p:cNvSpPr>
            <a:spLocks noRot="1" noChangeArrowheads="1"/>
          </p:cNvSpPr>
          <p:nvPr/>
        </p:nvSpPr>
        <p:spPr bwMode="auto">
          <a:xfrm>
            <a:off x="304800" y="228600"/>
            <a:ext cx="83121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latin typeface="黑体" pitchFamily="49" charset="-122"/>
                <a:ea typeface="黑体" pitchFamily="49" charset="-122"/>
              </a:rPr>
              <a:t>用户使用的存储空间类别</a:t>
            </a:r>
            <a:endParaRPr lang="zh-CN" altLang="en-US">
              <a:solidFill>
                <a:srgbClr val="0070C0"/>
              </a:solidFill>
              <a:latin typeface="仿宋_GB2312" pitchFamily="49" charset="-122"/>
              <a:ea typeface="黑体" pitchFamily="49" charset="-122"/>
              <a:sym typeface="Monotype Sorts" pitchFamily="2" charset="2"/>
            </a:endParaRPr>
          </a:p>
        </p:txBody>
      </p:sp>
      <p:sp>
        <p:nvSpPr>
          <p:cNvPr id="6512643" name="Rectangle 3"/>
          <p:cNvSpPr>
            <a:spLocks noChangeArrowheads="1"/>
          </p:cNvSpPr>
          <p:nvPr/>
        </p:nvSpPr>
        <p:spPr bwMode="auto">
          <a:xfrm>
            <a:off x="381000" y="1143000"/>
            <a:ext cx="854075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zh-CN" altLang="en-US" sz="3200" b="1" dirty="0">
                <a:latin typeface="楷体" panose="02010609060101010101" pitchFamily="49" charset="-122"/>
                <a:ea typeface="楷体" panose="02010609060101010101" pitchFamily="49" charset="-122"/>
                <a:sym typeface="Monotype Sorts" pitchFamily="2" charset="2"/>
              </a:rPr>
              <a:t>计算机内存中，供用户使用的存储空间分为三部分：</a:t>
            </a:r>
          </a:p>
          <a:p>
            <a:pPr marL="742950" lvl="1" indent="-285750">
              <a:lnSpc>
                <a:spcPct val="150000"/>
              </a:lnSpc>
              <a:buClr>
                <a:schemeClr val="accent2"/>
              </a:buClr>
              <a:buFont typeface="Wingdings" pitchFamily="2" charset="2"/>
              <a:buChar char="ü"/>
            </a:pPr>
            <a:r>
              <a:rPr lang="zh-CN" altLang="en-US" sz="2800" dirty="0">
                <a:latin typeface="楷体" panose="02010609060101010101" pitchFamily="49" charset="-122"/>
                <a:ea typeface="楷体" panose="02010609060101010101" pitchFamily="49" charset="-122"/>
                <a:sym typeface="Monotype Sorts" pitchFamily="2" charset="2"/>
              </a:rPr>
              <a:t>程序区</a:t>
            </a:r>
          </a:p>
          <a:p>
            <a:pPr marL="742950" lvl="1" indent="-285750">
              <a:lnSpc>
                <a:spcPct val="150000"/>
              </a:lnSpc>
              <a:buClr>
                <a:schemeClr val="accent2"/>
              </a:buClr>
              <a:buFont typeface="Wingdings" pitchFamily="2" charset="2"/>
              <a:buChar char="ü"/>
            </a:pPr>
            <a:r>
              <a:rPr lang="zh-CN" altLang="en-US" sz="2800" dirty="0">
                <a:latin typeface="楷体" panose="02010609060101010101" pitchFamily="49" charset="-122"/>
                <a:ea typeface="楷体" panose="02010609060101010101" pitchFamily="49" charset="-122"/>
                <a:sym typeface="Monotype Sorts" pitchFamily="2" charset="2"/>
              </a:rPr>
              <a:t>静态存储区</a:t>
            </a:r>
          </a:p>
          <a:p>
            <a:pPr marL="742950" lvl="1" indent="-285750">
              <a:lnSpc>
                <a:spcPct val="150000"/>
              </a:lnSpc>
              <a:buClr>
                <a:schemeClr val="accent2"/>
              </a:buClr>
              <a:buFont typeface="Wingdings" pitchFamily="2" charset="2"/>
              <a:buChar char="ü"/>
            </a:pPr>
            <a:r>
              <a:rPr lang="zh-CN" altLang="en-US" sz="2800" dirty="0">
                <a:latin typeface="楷体" panose="02010609060101010101" pitchFamily="49" charset="-122"/>
                <a:ea typeface="楷体" panose="02010609060101010101" pitchFamily="49" charset="-122"/>
                <a:sym typeface="Monotype Sorts" pitchFamily="2" charset="2"/>
              </a:rPr>
              <a:t>动态存储区</a:t>
            </a:r>
          </a:p>
          <a:p>
            <a:pPr marL="342900" indent="-342900">
              <a:lnSpc>
                <a:spcPct val="150000"/>
              </a:lnSpc>
              <a:buClr>
                <a:srgbClr val="FF3300"/>
              </a:buClr>
              <a:buFont typeface="Wingdings" pitchFamily="2" charset="2"/>
              <a:buChar char="Ø"/>
            </a:pPr>
            <a:r>
              <a:rPr lang="zh-CN" altLang="en-US" sz="3200" b="1" dirty="0">
                <a:latin typeface="楷体" panose="02010609060101010101" pitchFamily="49" charset="-122"/>
                <a:ea typeface="楷体" panose="02010609060101010101" pitchFamily="49" charset="-122"/>
                <a:sym typeface="Monotype Sorts" pitchFamily="2" charset="2"/>
              </a:rPr>
              <a:t>数据分别存放在静态存储区和动态存储区中。</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B2E7D90E-D1ED-4919-90F6-7620DA28981E}"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D33938BF-92B0-4B07-A159-D1A5A91A3C31}" type="slidenum">
              <a:rPr lang="zh-CN" altLang="en-US"/>
              <a:pPr/>
              <a:t>28</a:t>
            </a:fld>
            <a:r>
              <a:rPr lang="en-US" altLang="zh-CN"/>
              <a:t>/66</a:t>
            </a:r>
          </a:p>
        </p:txBody>
      </p:sp>
      <p:sp>
        <p:nvSpPr>
          <p:cNvPr id="6574082" name="Rectangle 2"/>
          <p:cNvSpPr>
            <a:spLocks noRot="1" noChangeArrowheads="1"/>
          </p:cNvSpPr>
          <p:nvPr/>
        </p:nvSpPr>
        <p:spPr bwMode="auto">
          <a:xfrm>
            <a:off x="304800" y="228600"/>
            <a:ext cx="83121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smtClean="0">
                <a:solidFill>
                  <a:srgbClr val="0070C0"/>
                </a:solidFill>
                <a:latin typeface="黑体" pitchFamily="49" charset="-122"/>
                <a:ea typeface="黑体" pitchFamily="49" charset="-122"/>
              </a:rPr>
              <a:t>全局变量</a:t>
            </a:r>
            <a:r>
              <a:rPr lang="zh-CN" altLang="en-US" dirty="0">
                <a:solidFill>
                  <a:srgbClr val="0070C0"/>
                </a:solidFill>
                <a:latin typeface="黑体" pitchFamily="49" charset="-122"/>
                <a:ea typeface="黑体" pitchFamily="49" charset="-122"/>
              </a:rPr>
              <a:t>采用静态存储方式</a:t>
            </a:r>
          </a:p>
        </p:txBody>
      </p:sp>
      <p:sp>
        <p:nvSpPr>
          <p:cNvPr id="6574083" name="Rectangle 3"/>
          <p:cNvSpPr>
            <a:spLocks noChangeArrowheads="1"/>
          </p:cNvSpPr>
          <p:nvPr/>
        </p:nvSpPr>
        <p:spPr bwMode="auto">
          <a:xfrm>
            <a:off x="381000" y="1143000"/>
            <a:ext cx="854075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zh-CN" altLang="en-US" sz="3600" b="1" dirty="0">
                <a:latin typeface="楷体" panose="02010609060101010101" pitchFamily="49" charset="-122"/>
                <a:ea typeface="楷体" panose="02010609060101010101" pitchFamily="49" charset="-122"/>
                <a:sym typeface="Monotype Sorts" pitchFamily="2" charset="2"/>
              </a:rPr>
              <a:t>全局变量全部存放在</a:t>
            </a:r>
            <a:r>
              <a:rPr lang="zh-CN" altLang="en-US" sz="3600" b="1" dirty="0">
                <a:solidFill>
                  <a:srgbClr val="FF0000"/>
                </a:solidFill>
                <a:latin typeface="楷体" panose="02010609060101010101" pitchFamily="49" charset="-122"/>
                <a:ea typeface="楷体" panose="02010609060101010101" pitchFamily="49" charset="-122"/>
                <a:sym typeface="Monotype Sorts" pitchFamily="2" charset="2"/>
              </a:rPr>
              <a:t>静态存储区</a:t>
            </a:r>
            <a:r>
              <a:rPr lang="zh-CN" altLang="en-US" sz="3600" b="1" dirty="0">
                <a:latin typeface="楷体" panose="02010609060101010101" pitchFamily="49" charset="-122"/>
                <a:ea typeface="楷体" panose="02010609060101010101" pitchFamily="49" charset="-122"/>
                <a:sym typeface="Monotype Sorts" pitchFamily="2" charset="2"/>
              </a:rPr>
              <a:t>中：</a:t>
            </a:r>
          </a:p>
          <a:p>
            <a:pPr marL="742950" lvl="1" indent="-285750">
              <a:lnSpc>
                <a:spcPct val="150000"/>
              </a:lnSpc>
              <a:buClr>
                <a:schemeClr val="accent2"/>
              </a:buClr>
              <a:buFont typeface="Wingdings" pitchFamily="2" charset="2"/>
              <a:buChar char="ü"/>
            </a:pPr>
            <a:r>
              <a:rPr lang="zh-CN" altLang="en-US" sz="3200" dirty="0">
                <a:latin typeface="楷体" panose="02010609060101010101" pitchFamily="49" charset="-122"/>
                <a:ea typeface="楷体" panose="02010609060101010101" pitchFamily="49" charset="-122"/>
                <a:sym typeface="Monotype Sorts" pitchFamily="2" charset="2"/>
              </a:rPr>
              <a:t>在程序开始执行时给全局变量分配存储区，程序执行完毕就释放。</a:t>
            </a:r>
          </a:p>
          <a:p>
            <a:pPr marL="742950" lvl="1" indent="-285750">
              <a:lnSpc>
                <a:spcPct val="150000"/>
              </a:lnSpc>
              <a:buClr>
                <a:schemeClr val="accent2"/>
              </a:buClr>
              <a:buFont typeface="Wingdings" pitchFamily="2" charset="2"/>
              <a:buChar char="ü"/>
            </a:pPr>
            <a:r>
              <a:rPr lang="zh-CN" altLang="en-US" sz="3200" dirty="0">
                <a:latin typeface="楷体" panose="02010609060101010101" pitchFamily="49" charset="-122"/>
                <a:ea typeface="楷体" panose="02010609060101010101" pitchFamily="49" charset="-122"/>
                <a:sym typeface="Monotype Sorts" pitchFamily="2" charset="2"/>
              </a:rPr>
              <a:t>在程序执行过程中它们占据固定的存储单元，而不是动态地进行分配和释放。</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B5BC6422-58AD-4618-BCAA-0B3917B28C25}"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8A87A861-9033-419F-9883-729082877152}" type="slidenum">
              <a:rPr lang="zh-CN" altLang="en-US"/>
              <a:pPr/>
              <a:t>29</a:t>
            </a:fld>
            <a:r>
              <a:rPr lang="en-US" altLang="zh-CN"/>
              <a:t>/66</a:t>
            </a:r>
          </a:p>
        </p:txBody>
      </p:sp>
      <p:sp>
        <p:nvSpPr>
          <p:cNvPr id="6575106" name="Rectangle 2"/>
          <p:cNvSpPr>
            <a:spLocks noRot="1" noChangeArrowheads="1"/>
          </p:cNvSpPr>
          <p:nvPr/>
        </p:nvSpPr>
        <p:spPr bwMode="auto">
          <a:xfrm>
            <a:off x="304800" y="228600"/>
            <a:ext cx="83121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latin typeface="黑体" pitchFamily="49" charset="-122"/>
                <a:ea typeface="黑体" pitchFamily="49" charset="-122"/>
              </a:rPr>
              <a:t>动态存储区的存储内容</a:t>
            </a:r>
          </a:p>
        </p:txBody>
      </p:sp>
      <p:sp>
        <p:nvSpPr>
          <p:cNvPr id="6575107" name="Rectangle 3"/>
          <p:cNvSpPr>
            <a:spLocks noChangeArrowheads="1"/>
          </p:cNvSpPr>
          <p:nvPr/>
        </p:nvSpPr>
        <p:spPr bwMode="auto">
          <a:xfrm>
            <a:off x="381000" y="1143000"/>
            <a:ext cx="854075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在函数中定义的变量，在函数调用开始时分配动态存储空间，函数结束时释放这些空间。在程序执行过程中，这种分配和释放是动态的。</a:t>
            </a:r>
          </a:p>
          <a:p>
            <a:pPr marL="342900" indent="-342900">
              <a:lnSpc>
                <a:spcPct val="150000"/>
              </a:lnSpc>
              <a:buClr>
                <a:srgbClr val="FF3300"/>
              </a:buClr>
              <a:buFont typeface="Wingdings" pitchFamily="2" charset="2"/>
              <a:buChar char="Ø"/>
            </a:pPr>
            <a:r>
              <a:rPr lang="zh-CN" altLang="en-US" sz="2800" b="1" dirty="0" smtClean="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在</a:t>
            </a:r>
            <a:r>
              <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动态存储区</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中存放以下数据</a:t>
            </a:r>
            <a:r>
              <a:rPr lang="zh-CN" altLang="en-US" sz="2800" b="1" dirty="0" smtClean="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：函数</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形式参数</a:t>
            </a:r>
            <a:r>
              <a:rPr lang="zh-CN" altLang="en-US" sz="2800" b="1" dirty="0" smtClean="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，自动</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变量（未加</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static</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声明的局部变量</a:t>
            </a:r>
            <a:r>
              <a:rPr lang="zh-CN" altLang="en-US" sz="2800" b="1" dirty="0" smtClean="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a:t>
            </a:r>
            <a:r>
              <a:rPr lang="zh-CN" altLang="en-US" sz="2800" b="1" dirty="0" smtClean="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函数</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调用时的现场保护和返回地址等</a:t>
            </a:r>
            <a:r>
              <a:rPr lang="zh-CN" altLang="en-US" sz="2800" b="1" dirty="0" smtClean="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a:t>
            </a: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9317FDF0-3D4B-440B-B97E-BDF77D3FAFCA}"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010ADFDF-39AB-405E-AD89-B67F999A7402}" type="slidenum">
              <a:rPr lang="zh-CN" altLang="en-US"/>
              <a:pPr/>
              <a:t>3</a:t>
            </a:fld>
            <a:r>
              <a:rPr lang="en-US" altLang="zh-CN"/>
              <a:t>/66</a:t>
            </a:r>
          </a:p>
        </p:txBody>
      </p:sp>
      <p:sp>
        <p:nvSpPr>
          <p:cNvPr id="6563842" name="Rectangle 2" descr="白色大理石"/>
          <p:cNvSpPr>
            <a:spLocks noGrp="1" noChangeArrowheads="1"/>
          </p:cNvSpPr>
          <p:nvPr>
            <p:ph type="title" idx="4294967295"/>
          </p:nvPr>
        </p:nvSpPr>
        <p:spPr>
          <a:xfrm>
            <a:off x="304800" y="304800"/>
            <a:ext cx="8534400" cy="609600"/>
          </a:xfrm>
        </p:spPr>
        <p:txBody>
          <a:bodyPr/>
          <a:lstStyle/>
          <a:p>
            <a:r>
              <a:rPr lang="zh-CN" altLang="en-US" sz="4000" b="0" smtClean="0">
                <a:latin typeface="黑体" pitchFamily="49" charset="-122"/>
                <a:ea typeface="黑体" pitchFamily="49" charset="-122"/>
              </a:rPr>
              <a:t>标识符</a:t>
            </a:r>
          </a:p>
        </p:txBody>
      </p:sp>
      <p:sp>
        <p:nvSpPr>
          <p:cNvPr id="6563843" name="Rectangle 3"/>
          <p:cNvSpPr>
            <a:spLocks noGrp="1" noChangeArrowheads="1"/>
          </p:cNvSpPr>
          <p:nvPr>
            <p:ph type="body" idx="4294967295"/>
          </p:nvPr>
        </p:nvSpPr>
        <p:spPr>
          <a:xfrm>
            <a:off x="228600" y="1219200"/>
            <a:ext cx="8610600" cy="5334000"/>
          </a:xfrm>
        </p:spPr>
        <p:txBody>
          <a:bodyPr/>
          <a:lstStyle/>
          <a:p>
            <a:pPr algn="just" eaLnBrk="1" hangingPunct="1"/>
            <a:r>
              <a:rPr lang="zh-CN" altLang="en-US" dirty="0" smtClean="0"/>
              <a:t>标识符</a:t>
            </a:r>
            <a:r>
              <a:rPr lang="en-US" altLang="zh-CN" dirty="0" smtClean="0"/>
              <a:t>(</a:t>
            </a:r>
            <a:r>
              <a:rPr lang="zh-CN" altLang="en-US" dirty="0" smtClean="0"/>
              <a:t>名字</a:t>
            </a:r>
            <a:r>
              <a:rPr lang="en-US" altLang="zh-CN" dirty="0" smtClean="0"/>
              <a:t>)</a:t>
            </a:r>
            <a:r>
              <a:rPr lang="zh-CN" altLang="en-US" dirty="0" smtClean="0"/>
              <a:t>包括：</a:t>
            </a:r>
          </a:p>
          <a:p>
            <a:pPr lvl="1" algn="just" eaLnBrk="1" hangingPunct="1"/>
            <a:r>
              <a:rPr lang="zh-CN" altLang="en-US" dirty="0" smtClean="0">
                <a:solidFill>
                  <a:schemeClr val="accent2"/>
                </a:solidFill>
              </a:rPr>
              <a:t>变量名</a:t>
            </a:r>
          </a:p>
          <a:p>
            <a:pPr lvl="1" algn="just" eaLnBrk="1" hangingPunct="1"/>
            <a:r>
              <a:rPr lang="zh-CN" altLang="en-US" dirty="0" smtClean="0">
                <a:solidFill>
                  <a:schemeClr val="accent2"/>
                </a:solidFill>
              </a:rPr>
              <a:t>函数名</a:t>
            </a:r>
          </a:p>
          <a:p>
            <a:pPr lvl="1" algn="just" eaLnBrk="1" hangingPunct="1"/>
            <a:r>
              <a:rPr lang="zh-CN" altLang="en-US" dirty="0" smtClean="0">
                <a:solidFill>
                  <a:schemeClr val="accent2"/>
                </a:solidFill>
              </a:rPr>
              <a:t>常量名</a:t>
            </a:r>
          </a:p>
          <a:p>
            <a:pPr lvl="1" algn="just" eaLnBrk="1" hangingPunct="1"/>
            <a:r>
              <a:rPr lang="zh-CN" altLang="en-US" dirty="0" smtClean="0">
                <a:solidFill>
                  <a:schemeClr val="accent2"/>
                </a:solidFill>
              </a:rPr>
              <a:t>对象名</a:t>
            </a:r>
          </a:p>
          <a:p>
            <a:pPr lvl="1" algn="just" eaLnBrk="1" hangingPunct="1"/>
            <a:r>
              <a:rPr lang="zh-CN" altLang="en-US" dirty="0" smtClean="0">
                <a:solidFill>
                  <a:schemeClr val="accent2"/>
                </a:solidFill>
              </a:rPr>
              <a:t>语句标号</a:t>
            </a:r>
          </a:p>
          <a:p>
            <a:pPr lvl="1" algn="just" eaLnBrk="1" hangingPunct="1"/>
            <a:r>
              <a:rPr lang="zh-CN" altLang="en-US" dirty="0" smtClean="0">
                <a:solidFill>
                  <a:schemeClr val="accent2"/>
                </a:solidFill>
              </a:rPr>
              <a:t>宏名</a:t>
            </a:r>
          </a:p>
          <a:p>
            <a:pPr lvl="1" algn="just" eaLnBrk="1" hangingPunct="1"/>
            <a:r>
              <a:rPr lang="en-US" altLang="zh-CN" dirty="0" smtClean="0">
                <a:solidFill>
                  <a:schemeClr val="accent2"/>
                </a:solidFill>
              </a:rPr>
              <a:t>……</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427478B7-AA87-49E2-80CE-300D99698AD1}"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4139970B-DFAC-479E-9FC1-D10244D482CE}" type="slidenum">
              <a:rPr lang="zh-CN" altLang="en-US"/>
              <a:pPr/>
              <a:t>30</a:t>
            </a:fld>
            <a:r>
              <a:rPr lang="en-US" altLang="zh-CN"/>
              <a:t>/66</a:t>
            </a:r>
          </a:p>
        </p:txBody>
      </p:sp>
      <p:sp>
        <p:nvSpPr>
          <p:cNvPr id="6513666" name="Rectangle 2"/>
          <p:cNvSpPr>
            <a:spLocks noRot="1" noChangeArrowheads="1"/>
          </p:cNvSpPr>
          <p:nvPr/>
        </p:nvSpPr>
        <p:spPr bwMode="auto">
          <a:xfrm>
            <a:off x="301625" y="304800"/>
            <a:ext cx="8540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en-US" altLang="zh-CN">
                <a:solidFill>
                  <a:srgbClr val="0070C0"/>
                </a:solidFill>
                <a:latin typeface="Times New Roman" pitchFamily="18" charset="0"/>
                <a:ea typeface="黑体" pitchFamily="49" charset="-122"/>
              </a:rPr>
              <a:t>C</a:t>
            </a:r>
            <a:r>
              <a:rPr lang="zh-CN" altLang="en-US">
                <a:solidFill>
                  <a:srgbClr val="0070C0"/>
                </a:solidFill>
                <a:latin typeface="Times New Roman" pitchFamily="18" charset="0"/>
                <a:ea typeface="黑体" pitchFamily="49" charset="-122"/>
              </a:rPr>
              <a:t>语言中变量与函数的两个属性</a:t>
            </a:r>
            <a:endParaRPr lang="zh-CN" altLang="en-US">
              <a:solidFill>
                <a:srgbClr val="0070C0"/>
              </a:solidFill>
              <a:latin typeface="Times New Roman" pitchFamily="18" charset="0"/>
              <a:ea typeface="黑体" pitchFamily="49" charset="-122"/>
              <a:sym typeface="Monotype Sorts" pitchFamily="2" charset="2"/>
            </a:endParaRPr>
          </a:p>
        </p:txBody>
      </p:sp>
      <p:sp>
        <p:nvSpPr>
          <p:cNvPr id="6513667" name="Rectangle 3"/>
          <p:cNvSpPr>
            <a:spLocks noChangeArrowheads="1"/>
          </p:cNvSpPr>
          <p:nvPr/>
        </p:nvSpPr>
        <p:spPr bwMode="auto">
          <a:xfrm>
            <a:off x="381000" y="1295400"/>
            <a:ext cx="854075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zh-CN" altLang="en-US" b="1" dirty="0">
                <a:latin typeface="楷体" panose="02010609060101010101" pitchFamily="49" charset="-122"/>
                <a:ea typeface="楷体" panose="02010609060101010101" pitchFamily="49" charset="-122"/>
                <a:sym typeface="Monotype Sorts" pitchFamily="2" charset="2"/>
              </a:rPr>
              <a:t>每个变量和函数有两个属性：</a:t>
            </a:r>
          </a:p>
          <a:p>
            <a:pPr marL="742950" lvl="1" indent="-285750">
              <a:lnSpc>
                <a:spcPct val="150000"/>
              </a:lnSpc>
              <a:buClr>
                <a:schemeClr val="accent2"/>
              </a:buClr>
              <a:buFont typeface="Wingdings" pitchFamily="2" charset="2"/>
              <a:buChar char="ü"/>
            </a:pPr>
            <a:r>
              <a:rPr lang="zh-CN" altLang="en-US" sz="3600" dirty="0">
                <a:latin typeface="楷体" panose="02010609060101010101" pitchFamily="49" charset="-122"/>
                <a:ea typeface="楷体" panose="02010609060101010101" pitchFamily="49" charset="-122"/>
                <a:sym typeface="Monotype Sorts" pitchFamily="2" charset="2"/>
              </a:rPr>
              <a:t>数据类型</a:t>
            </a:r>
          </a:p>
          <a:p>
            <a:pPr marL="742950" lvl="1" indent="-285750">
              <a:lnSpc>
                <a:spcPct val="150000"/>
              </a:lnSpc>
              <a:buClr>
                <a:schemeClr val="accent2"/>
              </a:buClr>
              <a:buFont typeface="Wingdings" pitchFamily="2" charset="2"/>
              <a:buChar char="ü"/>
            </a:pPr>
            <a:r>
              <a:rPr lang="zh-CN" altLang="en-US" sz="3600" dirty="0">
                <a:latin typeface="楷体" panose="02010609060101010101" pitchFamily="49" charset="-122"/>
                <a:ea typeface="楷体" panose="02010609060101010101" pitchFamily="49" charset="-122"/>
                <a:sym typeface="Monotype Sorts" pitchFamily="2" charset="2"/>
              </a:rPr>
              <a:t>数据存储类别</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EDA76275-732F-4C45-AF50-579E54672965}"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81F8C4C1-0136-4ED2-A7E6-6C21D3638513}" type="slidenum">
              <a:rPr lang="zh-CN" altLang="en-US"/>
              <a:pPr/>
              <a:t>31</a:t>
            </a:fld>
            <a:r>
              <a:rPr lang="en-US" altLang="zh-CN"/>
              <a:t>/66</a:t>
            </a:r>
          </a:p>
        </p:txBody>
      </p:sp>
      <p:sp>
        <p:nvSpPr>
          <p:cNvPr id="6576130" name="Rectangle 2"/>
          <p:cNvSpPr>
            <a:spLocks noRot="1" noChangeArrowheads="1"/>
          </p:cNvSpPr>
          <p:nvPr/>
        </p:nvSpPr>
        <p:spPr bwMode="auto">
          <a:xfrm>
            <a:off x="301625" y="304800"/>
            <a:ext cx="8540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en-US" altLang="zh-CN">
                <a:solidFill>
                  <a:srgbClr val="0070C0"/>
                </a:solidFill>
                <a:latin typeface="Times New Roman" pitchFamily="18" charset="0"/>
                <a:ea typeface="黑体" pitchFamily="49" charset="-122"/>
              </a:rPr>
              <a:t>C</a:t>
            </a:r>
            <a:r>
              <a:rPr lang="zh-CN" altLang="en-US">
                <a:solidFill>
                  <a:srgbClr val="0070C0"/>
                </a:solidFill>
                <a:latin typeface="Times New Roman" pitchFamily="18" charset="0"/>
                <a:ea typeface="黑体" pitchFamily="49" charset="-122"/>
              </a:rPr>
              <a:t>语言中变量的存储类别</a:t>
            </a:r>
            <a:endParaRPr lang="zh-CN" altLang="en-US">
              <a:solidFill>
                <a:srgbClr val="0070C0"/>
              </a:solidFill>
              <a:latin typeface="Times New Roman" pitchFamily="18" charset="0"/>
              <a:ea typeface="黑体" pitchFamily="49" charset="-122"/>
              <a:sym typeface="Monotype Sorts" pitchFamily="2" charset="2"/>
            </a:endParaRPr>
          </a:p>
        </p:txBody>
      </p:sp>
      <p:sp>
        <p:nvSpPr>
          <p:cNvPr id="6576131" name="Rectangle 3"/>
          <p:cNvSpPr>
            <a:spLocks noChangeArrowheads="1"/>
          </p:cNvSpPr>
          <p:nvPr/>
        </p:nvSpPr>
        <p:spPr bwMode="auto">
          <a:xfrm>
            <a:off x="298450" y="1066800"/>
            <a:ext cx="854075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ts val="4100"/>
              </a:lnSpc>
              <a:buClr>
                <a:srgbClr val="FF3300"/>
              </a:buClr>
              <a:buFont typeface="Wingdings" pitchFamily="2" charset="2"/>
              <a:buChar char="Ø"/>
            </a:pPr>
            <a:r>
              <a:rPr lang="zh-CN" altLang="en-US" sz="3200" b="1" u="sng" dirty="0">
                <a:solidFill>
                  <a:srgbClr val="CC0099"/>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数据存储类别</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是指数据在内存中存储的方法。分为：</a:t>
            </a:r>
          </a:p>
          <a:p>
            <a:pPr marL="742950" lvl="1" indent="-285750">
              <a:lnSpc>
                <a:spcPts val="4100"/>
              </a:lnSpc>
              <a:buClr>
                <a:schemeClr val="accent2"/>
              </a:buClr>
              <a:buFont typeface="Wingdings" pitchFamily="2" charset="2"/>
              <a:buChar char="ü"/>
            </a:pPr>
            <a:r>
              <a:rPr lang="zh-CN" altLang="en-US" sz="2800"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自动的（</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auto)</a:t>
            </a:r>
          </a:p>
          <a:p>
            <a:pPr marL="742950" lvl="1" indent="-285750">
              <a:lnSpc>
                <a:spcPts val="4100"/>
              </a:lnSpc>
              <a:buClr>
                <a:schemeClr val="accent2"/>
              </a:buClr>
              <a:buFont typeface="Wingdings" pitchFamily="2" charset="2"/>
              <a:buChar char="ü"/>
            </a:pPr>
            <a:r>
              <a:rPr lang="zh-CN" altLang="en-US" sz="2800"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静态的（</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static)</a:t>
            </a:r>
          </a:p>
          <a:p>
            <a:pPr marL="742950" lvl="1" indent="-285750">
              <a:lnSpc>
                <a:spcPts val="4100"/>
              </a:lnSpc>
              <a:buClr>
                <a:schemeClr val="accent2"/>
              </a:buClr>
              <a:buFont typeface="Wingdings" pitchFamily="2" charset="2"/>
              <a:buChar char="ü"/>
            </a:pPr>
            <a:r>
              <a:rPr lang="zh-CN" altLang="en-US" sz="2800"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寄存器的（</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register)</a:t>
            </a:r>
          </a:p>
          <a:p>
            <a:pPr marL="742950" lvl="1" indent="-285750">
              <a:lnSpc>
                <a:spcPts val="4100"/>
              </a:lnSpc>
              <a:buClr>
                <a:schemeClr val="accent2"/>
              </a:buClr>
              <a:buFont typeface="Wingdings" pitchFamily="2" charset="2"/>
              <a:buChar char="ü"/>
            </a:pPr>
            <a:r>
              <a:rPr lang="zh-CN" altLang="en-US" sz="2800"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外部的（</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extern) </a:t>
            </a:r>
          </a:p>
          <a:p>
            <a:pPr marL="342900" indent="-342900">
              <a:lnSpc>
                <a:spcPts val="4100"/>
              </a:lnSpc>
              <a:buClr>
                <a:srgbClr val="FF3300"/>
              </a:buClr>
              <a:buFont typeface="Wingdings" pitchFamily="2" charset="2"/>
              <a:buChar char="Ø"/>
            </a:pPr>
            <a:r>
              <a:rPr lang="zh-CN" altLang="en-US" sz="32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根据变量的存储类别，可知道变量的</a:t>
            </a:r>
            <a:r>
              <a:rPr lang="zh-CN" altLang="en-US" sz="3200" b="1" u="sng"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作用域</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和</a:t>
            </a:r>
            <a:r>
              <a:rPr lang="zh-CN" altLang="en-US" sz="3200" b="1" u="sng"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生存期</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B5B60E12-080D-4A5C-AFA3-2CE7F345EA36}"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EB54A375-EA6E-42D0-9CF6-F57E302F5D46}" type="slidenum">
              <a:rPr lang="zh-CN" altLang="en-US"/>
              <a:pPr/>
              <a:t>32</a:t>
            </a:fld>
            <a:r>
              <a:rPr lang="en-US" altLang="zh-CN"/>
              <a:t>/66</a:t>
            </a:r>
          </a:p>
        </p:txBody>
      </p:sp>
      <p:sp>
        <p:nvSpPr>
          <p:cNvPr id="6514690" name="Rectangle 2"/>
          <p:cNvSpPr>
            <a:spLocks noRot="1" noChangeArrowheads="1"/>
          </p:cNvSpPr>
          <p:nvPr/>
        </p:nvSpPr>
        <p:spPr bwMode="auto">
          <a:xfrm>
            <a:off x="301625" y="304800"/>
            <a:ext cx="854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en-US" altLang="zh-CN">
                <a:solidFill>
                  <a:srgbClr val="0070C0"/>
                </a:solidFill>
                <a:latin typeface="Times New Roman" pitchFamily="18" charset="0"/>
                <a:ea typeface="黑体" pitchFamily="49" charset="-122"/>
              </a:rPr>
              <a:t>auto</a:t>
            </a:r>
            <a:r>
              <a:rPr lang="zh-CN" altLang="en-US">
                <a:solidFill>
                  <a:srgbClr val="0070C0"/>
                </a:solidFill>
                <a:latin typeface="Times New Roman" pitchFamily="18" charset="0"/>
                <a:ea typeface="黑体" pitchFamily="49" charset="-122"/>
              </a:rPr>
              <a:t>变量</a:t>
            </a:r>
            <a:endParaRPr lang="zh-CN" altLang="en-US">
              <a:solidFill>
                <a:srgbClr val="0070C0"/>
              </a:solidFill>
              <a:latin typeface="Times New Roman" pitchFamily="18" charset="0"/>
              <a:ea typeface="黑体" pitchFamily="49" charset="-122"/>
              <a:sym typeface="Monotype Sorts" pitchFamily="2" charset="2"/>
            </a:endParaRPr>
          </a:p>
        </p:txBody>
      </p:sp>
      <p:sp>
        <p:nvSpPr>
          <p:cNvPr id="6514691" name="Rectangle 3"/>
          <p:cNvSpPr>
            <a:spLocks noChangeArrowheads="1"/>
          </p:cNvSpPr>
          <p:nvPr/>
        </p:nvSpPr>
        <p:spPr bwMode="auto">
          <a:xfrm>
            <a:off x="146050" y="1066800"/>
            <a:ext cx="884555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函数中的局部变量，如不专门声明为</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static</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，都是动态地分配存储空间的。它们包括：</a:t>
            </a:r>
          </a:p>
          <a:p>
            <a:pPr marL="742950" lvl="1" indent="-285750">
              <a:lnSpc>
                <a:spcPct val="150000"/>
              </a:lnSpc>
              <a:buClr>
                <a:schemeClr val="accent2"/>
              </a:buClr>
              <a:buFont typeface="Wingdings" pitchFamily="2" charset="2"/>
              <a:buChar char="ü"/>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函数中的形参</a:t>
            </a:r>
          </a:p>
          <a:p>
            <a:pPr marL="742950" lvl="1" indent="-285750">
              <a:lnSpc>
                <a:spcPct val="150000"/>
              </a:lnSpc>
              <a:buClr>
                <a:schemeClr val="accent2"/>
              </a:buClr>
              <a:buFont typeface="Wingdings" pitchFamily="2" charset="2"/>
              <a:buChar char="ü"/>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在函数中定义的变量</a:t>
            </a:r>
          </a:p>
          <a:p>
            <a:pPr marL="742950" lvl="1" indent="-285750">
              <a:lnSpc>
                <a:spcPct val="150000"/>
              </a:lnSpc>
              <a:buClr>
                <a:schemeClr val="accent2"/>
              </a:buClr>
              <a:buFont typeface="Wingdings" pitchFamily="2" charset="2"/>
              <a:buChar char="ü"/>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在复合语句中定义的变量等</a:t>
            </a:r>
          </a:p>
          <a:p>
            <a:pPr marL="342900" indent="-342900">
              <a:lnSpc>
                <a:spcPct val="150000"/>
              </a:lnSpc>
              <a:buClr>
                <a:srgbClr val="FF3300"/>
              </a:buClr>
              <a:buFont typeface="Wingdings" pitchFamily="2" charset="2"/>
              <a:buChar char="Ø"/>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在调用该函数时系统会给它们分配存储空间，在函数调用结束时就自动释放这些存储空间。</a:t>
            </a:r>
          </a:p>
          <a:p>
            <a:pPr marL="342900" indent="-342900">
              <a:lnSpc>
                <a:spcPct val="150000"/>
              </a:lnSpc>
              <a:buClr>
                <a:srgbClr val="FF3300"/>
              </a:buClr>
              <a:buFont typeface="Wingdings" pitchFamily="2" charset="2"/>
              <a:buChar char="Ø"/>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这类局部变量称为</a:t>
            </a: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自动变量</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，用</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auto</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作存储类别的声明。</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auto</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可以省略。即</a:t>
            </a:r>
            <a:r>
              <a:rPr lang="zh-CN" altLang="en-US" sz="2400" b="1" dirty="0">
                <a:solidFill>
                  <a:srgbClr val="CC0066"/>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程序中大部分变量属于自动变量</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14D5CC42-3E6C-4FF5-9918-D5B39EE1CE2D}"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61ABB3A0-0C49-4086-96F3-5EA85B04F417}" type="slidenum">
              <a:rPr lang="zh-CN" altLang="en-US"/>
              <a:pPr/>
              <a:t>33</a:t>
            </a:fld>
            <a:r>
              <a:rPr lang="en-US" altLang="zh-CN"/>
              <a:t>/66</a:t>
            </a:r>
          </a:p>
        </p:txBody>
      </p:sp>
      <p:sp>
        <p:nvSpPr>
          <p:cNvPr id="6577154" name="Rectangle 2"/>
          <p:cNvSpPr>
            <a:spLocks noRot="1" noChangeArrowheads="1"/>
          </p:cNvSpPr>
          <p:nvPr/>
        </p:nvSpPr>
        <p:spPr bwMode="auto">
          <a:xfrm>
            <a:off x="301625" y="304800"/>
            <a:ext cx="854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en-US" altLang="zh-CN">
                <a:solidFill>
                  <a:srgbClr val="0070C0"/>
                </a:solidFill>
                <a:latin typeface="Times New Roman" pitchFamily="18" charset="0"/>
                <a:ea typeface="黑体" pitchFamily="49" charset="-122"/>
              </a:rPr>
              <a:t>auto</a:t>
            </a:r>
            <a:r>
              <a:rPr lang="zh-CN" altLang="en-US">
                <a:solidFill>
                  <a:srgbClr val="0070C0"/>
                </a:solidFill>
                <a:latin typeface="Times New Roman" pitchFamily="18" charset="0"/>
                <a:ea typeface="黑体" pitchFamily="49" charset="-122"/>
              </a:rPr>
              <a:t>变量的例子</a:t>
            </a:r>
            <a:endParaRPr lang="zh-CN" altLang="en-US">
              <a:solidFill>
                <a:srgbClr val="0070C0"/>
              </a:solidFill>
              <a:latin typeface="Times New Roman" pitchFamily="18" charset="0"/>
              <a:ea typeface="黑体" pitchFamily="49" charset="-122"/>
              <a:sym typeface="Monotype Sorts" pitchFamily="2" charset="2"/>
            </a:endParaRPr>
          </a:p>
        </p:txBody>
      </p:sp>
      <p:sp>
        <p:nvSpPr>
          <p:cNvPr id="6577155" name="Rectangle 3"/>
          <p:cNvSpPr>
            <a:spLocks noChangeArrowheads="1"/>
          </p:cNvSpPr>
          <p:nvPr/>
        </p:nvSpPr>
        <p:spPr bwMode="auto">
          <a:xfrm>
            <a:off x="381000" y="1219200"/>
            <a:ext cx="854075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buClr>
                <a:srgbClr val="FF3300"/>
              </a:buClr>
              <a:buFont typeface="Wingdings" pitchFamily="2" charset="2"/>
              <a:buChar char="Ø"/>
            </a:pPr>
            <a:r>
              <a:rPr lang="zh-CN" altLang="en-US" sz="32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例：</a:t>
            </a:r>
          </a:p>
          <a:p>
            <a:pPr marL="342900" indent="-342900">
              <a:lnSpc>
                <a:spcPct val="100000"/>
              </a:lnSpc>
              <a:buClr>
                <a:srgbClr val="FF3300"/>
              </a:buClr>
              <a:buFont typeface="Wingdings" pitchFamily="2" charset="2"/>
              <a:buNone/>
            </a:pPr>
            <a:r>
              <a:rPr lang="en-US"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		</a:t>
            </a:r>
            <a:r>
              <a:rPr lang="en-US" altLang="zh-CN" sz="3200" b="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int</a:t>
            </a:r>
            <a:r>
              <a:rPr lang="en-US"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 f(</a:t>
            </a:r>
            <a:r>
              <a:rPr lang="en-US" altLang="zh-CN" sz="3200" b="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int</a:t>
            </a:r>
            <a:r>
              <a:rPr lang="en-US"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 a)</a:t>
            </a:r>
          </a:p>
          <a:p>
            <a:pPr marL="342900" indent="-342900">
              <a:lnSpc>
                <a:spcPct val="100000"/>
              </a:lnSpc>
              <a:buClr>
                <a:srgbClr val="FF3300"/>
              </a:buClr>
              <a:buFont typeface="Wingdings" pitchFamily="2" charset="2"/>
              <a:buNone/>
            </a:pPr>
            <a:r>
              <a:rPr lang="en-US" altLang="zh-CN" sz="3200" b="1" dirty="0">
                <a:solidFill>
                  <a:srgbClr val="FFFF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		</a:t>
            </a:r>
            <a:r>
              <a:rPr lang="en-US"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 </a:t>
            </a:r>
            <a:endPar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endParaRPr>
          </a:p>
          <a:p>
            <a:pPr marL="342900" indent="-342900">
              <a:lnSpc>
                <a:spcPct val="100000"/>
              </a:lnSpc>
              <a:buClr>
                <a:srgbClr val="FF3300"/>
              </a:buClr>
              <a:buFont typeface="Wingdings" pitchFamily="2" charset="2"/>
              <a:buNone/>
            </a:pPr>
            <a:r>
              <a:rPr lang="en-US"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	</a:t>
            </a:r>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		auto </a:t>
            </a:r>
            <a:r>
              <a:rPr lang="en-US" altLang="zh-CN" sz="3200" b="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int</a:t>
            </a:r>
            <a:r>
              <a:rPr lang="en-US"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 b</a:t>
            </a:r>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 c=3</a:t>
            </a:r>
            <a:r>
              <a:rPr lang="en-US"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 </a:t>
            </a:r>
            <a:endPar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endParaRPr>
          </a:p>
          <a:p>
            <a:pPr marL="342900" indent="-342900">
              <a:lnSpc>
                <a:spcPct val="100000"/>
              </a:lnSpc>
              <a:buClr>
                <a:srgbClr val="FF3300"/>
              </a:buClr>
              <a:buFont typeface="Wingdings" pitchFamily="2" charset="2"/>
              <a:buNone/>
            </a:pPr>
            <a:r>
              <a:rPr lang="en-US"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	</a:t>
            </a:r>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	}</a:t>
            </a:r>
            <a:endParaRPr lang="en-US" altLang="zh-CN" sz="3200" b="1" dirty="0">
              <a:solidFill>
                <a:srgbClr val="FFFF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endParaRPr>
          </a:p>
          <a:p>
            <a:pPr marL="742950" lvl="1" indent="-285750">
              <a:lnSpc>
                <a:spcPct val="100000"/>
              </a:lnSpc>
              <a:buClr>
                <a:schemeClr val="accent2"/>
              </a:buClr>
              <a:buFont typeface="Wingdings" pitchFamily="2" charset="2"/>
              <a:buChar char="ü"/>
            </a:pP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a</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是形参</a:t>
            </a:r>
          </a:p>
          <a:p>
            <a:pPr marL="742950" lvl="1" indent="-285750">
              <a:lnSpc>
                <a:spcPct val="100000"/>
              </a:lnSpc>
              <a:buClr>
                <a:schemeClr val="accent2"/>
              </a:buClr>
              <a:buFont typeface="Wingdings" pitchFamily="2" charset="2"/>
              <a:buChar char="ü"/>
            </a:pPr>
            <a:r>
              <a:rPr lang="en-US" altLang="zh-CN" sz="2800" dirty="0" err="1">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b、c</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是自动变量，对</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c</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赋初值3；</a:t>
            </a:r>
          </a:p>
          <a:p>
            <a:pPr marL="742950" lvl="1" indent="-285750">
              <a:lnSpc>
                <a:spcPct val="100000"/>
              </a:lnSpc>
              <a:buClr>
                <a:schemeClr val="accent2"/>
              </a:buClr>
              <a:buFont typeface="Wingdings" pitchFamily="2" charset="2"/>
              <a:buChar char="ü"/>
            </a:pPr>
            <a:r>
              <a:rPr lang="zh-CN" altLang="en-US" sz="2800"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执行完</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f</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后，自动释放</a:t>
            </a:r>
            <a:r>
              <a:rPr lang="en-US" altLang="zh-CN" sz="2800" dirty="0" err="1">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a、b、c</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所占的存储单元。</a:t>
            </a:r>
          </a:p>
        </p:txBody>
      </p:sp>
      <p:sp>
        <p:nvSpPr>
          <p:cNvPr id="9" name="矩形 8"/>
          <p:cNvSpPr>
            <a:spLocks noChangeArrowheads="1"/>
          </p:cNvSpPr>
          <p:nvPr/>
        </p:nvSpPr>
        <p:spPr bwMode="auto">
          <a:xfrm>
            <a:off x="2062162" y="3000375"/>
            <a:ext cx="1071563" cy="571500"/>
          </a:xfrm>
          <a:prstGeom prst="rect">
            <a:avLst/>
          </a:prstGeom>
          <a:noFill/>
          <a:ln w="3810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圆角矩形标注 9"/>
          <p:cNvSpPr>
            <a:spLocks noChangeArrowheads="1"/>
          </p:cNvSpPr>
          <p:nvPr/>
        </p:nvSpPr>
        <p:spPr bwMode="auto">
          <a:xfrm>
            <a:off x="5486400" y="1905000"/>
            <a:ext cx="2071688" cy="483537"/>
          </a:xfrm>
          <a:prstGeom prst="wedgeRoundRectCallout">
            <a:avLst>
              <a:gd name="adj1" fmla="val -184686"/>
              <a:gd name="adj2" fmla="val 168752"/>
              <a:gd name="adj3" fmla="val 16667"/>
            </a:avLst>
          </a:prstGeom>
          <a:noFill/>
          <a:ln w="25400" algn="ctr">
            <a:solidFill>
              <a:srgbClr val="0000FF"/>
            </a:solidFill>
            <a:miter lim="800000"/>
            <a:headEnd/>
            <a:tailEnd/>
          </a:ln>
        </p:spPr>
        <p:txBody>
          <a:bodyPr anchor="ctr" anchorCtr="1">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楷体" panose="02010609060101010101" pitchFamily="49" charset="-122"/>
                <a:ea typeface="楷体" panose="02010609060101010101" pitchFamily="49" charset="-122"/>
              </a:rPr>
              <a:t>可以省略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66FAC15C-D9B9-4400-BCB9-7D15E3216223}"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7AB5A945-8F76-42A5-9C3C-356E66E40061}" type="slidenum">
              <a:rPr lang="zh-CN" altLang="en-US"/>
              <a:pPr/>
              <a:t>34</a:t>
            </a:fld>
            <a:r>
              <a:rPr lang="en-US" altLang="zh-CN"/>
              <a:t>/66</a:t>
            </a:r>
          </a:p>
        </p:txBody>
      </p:sp>
      <p:sp>
        <p:nvSpPr>
          <p:cNvPr id="6515714" name="Rectangle 2"/>
          <p:cNvSpPr>
            <a:spLocks noRot="1" noChangeArrowheads="1"/>
          </p:cNvSpPr>
          <p:nvPr/>
        </p:nvSpPr>
        <p:spPr bwMode="auto">
          <a:xfrm>
            <a:off x="301625" y="304800"/>
            <a:ext cx="854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latin typeface="Times New Roman" pitchFamily="18" charset="0"/>
                <a:ea typeface="黑体" pitchFamily="49" charset="-122"/>
              </a:rPr>
              <a:t>用</a:t>
            </a:r>
            <a:r>
              <a:rPr lang="en-US" altLang="zh-CN">
                <a:solidFill>
                  <a:srgbClr val="0070C0"/>
                </a:solidFill>
                <a:latin typeface="Times New Roman" pitchFamily="18" charset="0"/>
                <a:ea typeface="黑体" pitchFamily="49" charset="-122"/>
              </a:rPr>
              <a:t>static</a:t>
            </a:r>
            <a:r>
              <a:rPr lang="zh-CN" altLang="en-US">
                <a:solidFill>
                  <a:srgbClr val="0070C0"/>
                </a:solidFill>
                <a:latin typeface="Times New Roman" pitchFamily="18" charset="0"/>
                <a:ea typeface="黑体" pitchFamily="49" charset="-122"/>
              </a:rPr>
              <a:t>声明局部变量</a:t>
            </a:r>
            <a:endParaRPr lang="zh-CN" altLang="en-US">
              <a:solidFill>
                <a:srgbClr val="0070C0"/>
              </a:solidFill>
              <a:latin typeface="Times New Roman" pitchFamily="18" charset="0"/>
              <a:ea typeface="黑体" pitchFamily="49" charset="-122"/>
              <a:sym typeface="Monotype Sorts" pitchFamily="2" charset="2"/>
            </a:endParaRPr>
          </a:p>
        </p:txBody>
      </p:sp>
      <p:sp>
        <p:nvSpPr>
          <p:cNvPr id="6515715" name="Rectangle 3"/>
          <p:cNvSpPr>
            <a:spLocks noChangeArrowheads="1"/>
          </p:cNvSpPr>
          <p:nvPr/>
        </p:nvSpPr>
        <p:spPr bwMode="auto">
          <a:xfrm>
            <a:off x="381000" y="1219200"/>
            <a:ext cx="854075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zh-CN" altLang="en-US" sz="32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有时希望</a:t>
            </a:r>
            <a:r>
              <a:rPr lang="zh-CN" altLang="en-US" sz="3200" b="1" dirty="0">
                <a:solidFill>
                  <a:srgbClr val="CC0099"/>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函数中的局部变量的值在</a:t>
            </a:r>
            <a:r>
              <a:rPr lang="zh-CN" altLang="en-US" sz="3200" b="1" u="sng" dirty="0">
                <a:solidFill>
                  <a:srgbClr val="CC0099"/>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函数调用结束后</a:t>
            </a:r>
            <a:r>
              <a:rPr lang="zh-CN" altLang="en-US" sz="3200" b="1" dirty="0">
                <a:solidFill>
                  <a:srgbClr val="CC0099"/>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不消失而保留原值</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，即其占用的存储单元不释放，在下一次调用该函数时，该变量已有值，就是上一次函数调用结束时的值，这时就该指定该局部变量为</a:t>
            </a:r>
            <a:r>
              <a:rPr lang="zh-CN" altLang="en-US"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静态局部变量</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，用</a:t>
            </a:r>
            <a:r>
              <a:rPr lang="en-US"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static</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进行声明。</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 name="Rectangle 8"/>
          <p:cNvSpPr>
            <a:spLocks noGrp="1" noChangeArrowheads="1"/>
          </p:cNvSpPr>
          <p:nvPr>
            <p:ph type="dt" sz="half" idx="10"/>
          </p:nvPr>
        </p:nvSpPr>
        <p:spPr>
          <a:ln/>
        </p:spPr>
        <p:txBody>
          <a:bodyPr/>
          <a:lstStyle/>
          <a:p>
            <a:fld id="{D9247A6E-B809-401A-96CA-FBE370471E02}" type="datetime1">
              <a:rPr lang="zh-CN" altLang="en-US"/>
              <a:pPr/>
              <a:t>2023/11/13</a:t>
            </a:fld>
            <a:endParaRPr lang="en-US" altLang="zh-CN"/>
          </a:p>
        </p:txBody>
      </p:sp>
      <p:sp>
        <p:nvSpPr>
          <p:cNvPr id="46"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47" name="Rectangle 10"/>
          <p:cNvSpPr>
            <a:spLocks noGrp="1" noChangeArrowheads="1"/>
          </p:cNvSpPr>
          <p:nvPr>
            <p:ph type="sldNum" sz="quarter" idx="12"/>
          </p:nvPr>
        </p:nvSpPr>
        <p:spPr>
          <a:ln/>
        </p:spPr>
        <p:txBody>
          <a:bodyPr/>
          <a:lstStyle/>
          <a:p>
            <a:fld id="{56247D97-E251-45C9-92BA-613C199DF03A}" type="slidenum">
              <a:rPr lang="zh-CN" altLang="en-US"/>
              <a:pPr/>
              <a:t>35</a:t>
            </a:fld>
            <a:r>
              <a:rPr lang="en-US" altLang="zh-CN"/>
              <a:t>/66</a:t>
            </a:r>
          </a:p>
        </p:txBody>
      </p:sp>
      <p:sp>
        <p:nvSpPr>
          <p:cNvPr id="6516738" name="Rectangle 2" descr="白色大理石"/>
          <p:cNvSpPr>
            <a:spLocks noGrp="1" noChangeArrowheads="1"/>
          </p:cNvSpPr>
          <p:nvPr>
            <p:ph type="title" idx="4294967295"/>
          </p:nvPr>
        </p:nvSpPr>
        <p:spPr>
          <a:xfrm>
            <a:off x="304800" y="303213"/>
            <a:ext cx="8534400" cy="458787"/>
          </a:xfrm>
        </p:spPr>
        <p:txBody>
          <a:bodyPr/>
          <a:lstStyle/>
          <a:p>
            <a:r>
              <a:rPr lang="zh-CN" altLang="en-US" sz="4000" b="0" smtClean="0">
                <a:latin typeface="黑体" pitchFamily="49" charset="-122"/>
                <a:ea typeface="黑体" pitchFamily="49" charset="-122"/>
              </a:rPr>
              <a:t>使用静态局部变量的例子</a:t>
            </a:r>
          </a:p>
        </p:txBody>
      </p:sp>
      <p:sp>
        <p:nvSpPr>
          <p:cNvPr id="6516739" name="Rectangle 3"/>
          <p:cNvSpPr>
            <a:spLocks noGrp="1" noChangeArrowheads="1"/>
          </p:cNvSpPr>
          <p:nvPr>
            <p:ph type="body" idx="4294967295"/>
          </p:nvPr>
        </p:nvSpPr>
        <p:spPr>
          <a:xfrm>
            <a:off x="304800" y="4267200"/>
            <a:ext cx="8534400" cy="609600"/>
          </a:xfrm>
        </p:spPr>
        <p:txBody>
          <a:bodyPr/>
          <a:lstStyle/>
          <a:p>
            <a:pPr eaLnBrk="1" hangingPunct="1"/>
            <a:r>
              <a:rPr lang="zh-CN" altLang="en-US" sz="2800" smtClean="0">
                <a:latin typeface="楷体_GB2312" pitchFamily="49" charset="-122"/>
                <a:ea typeface="楷体_GB2312" pitchFamily="49" charset="-122"/>
                <a:sym typeface="Monotype Sorts" pitchFamily="2" charset="2"/>
              </a:rPr>
              <a:t>运行结果是：7  8  9</a:t>
            </a:r>
          </a:p>
        </p:txBody>
      </p:sp>
      <p:sp>
        <p:nvSpPr>
          <p:cNvPr id="6516740" name="Rectangle 4"/>
          <p:cNvSpPr>
            <a:spLocks noChangeArrowheads="1"/>
          </p:cNvSpPr>
          <p:nvPr/>
        </p:nvSpPr>
        <p:spPr bwMode="auto">
          <a:xfrm>
            <a:off x="381000" y="1143000"/>
            <a:ext cx="8534400" cy="3048000"/>
          </a:xfrm>
          <a:prstGeom prst="rect">
            <a:avLst/>
          </a:prstGeom>
          <a:solidFill>
            <a:srgbClr val="FFFF00"/>
          </a:solidFill>
          <a:ln w="25400">
            <a:solidFill>
              <a:schemeClr val="tx1"/>
            </a:solidFill>
            <a:miter lim="800000"/>
            <a:headEnd/>
            <a:tailEnd/>
          </a:ln>
          <a:effectLst/>
          <a:extLst/>
        </p:spPr>
        <p:txBody>
          <a:bodyPr/>
          <a:lstStyle/>
          <a:p>
            <a:pPr marL="342900" indent="-342900" eaLnBrk="0" hangingPunct="0">
              <a:lnSpc>
                <a:spcPct val="100000"/>
              </a:lnSpc>
              <a:spcBef>
                <a:spcPct val="0"/>
              </a:spcBef>
              <a:buClr>
                <a:schemeClr val="accent2"/>
              </a:buClr>
              <a:buFont typeface="Wingdings" pitchFamily="2" charset="2"/>
              <a:buNone/>
            </a:pPr>
            <a:r>
              <a:rPr lang="zh-CN" altLang="en-US" sz="2400" dirty="0">
                <a:latin typeface="Times New Roman" pitchFamily="18" charset="0"/>
                <a:ea typeface="楷体_GB2312" pitchFamily="49" charset="-122"/>
              </a:rPr>
              <a:t>/*静态局部变量的性质</a:t>
            </a:r>
            <a:r>
              <a:rPr lang="en-US" altLang="zh-CN" sz="2400" dirty="0">
                <a:latin typeface="Times New Roman" pitchFamily="18" charset="0"/>
                <a:ea typeface="楷体_GB2312" pitchFamily="49" charset="-122"/>
              </a:rPr>
              <a:t>*/</a:t>
            </a:r>
          </a:p>
          <a:p>
            <a:pPr marL="342900" indent="-342900" eaLnBrk="0" hangingPunct="0">
              <a:lnSpc>
                <a:spcPct val="100000"/>
              </a:lnSpc>
              <a:spcBef>
                <a:spcPct val="0"/>
              </a:spcBef>
              <a:buClr>
                <a:schemeClr val="accent2"/>
              </a:buClr>
              <a:buFont typeface="Wingdings" pitchFamily="2" charset="2"/>
              <a:buNone/>
            </a:pPr>
            <a:r>
              <a:rPr lang="en-US" altLang="zh-CN" sz="2400" dirty="0">
                <a:latin typeface="Times New Roman" pitchFamily="18" charset="0"/>
                <a:ea typeface="楷体_GB2312" pitchFamily="49" charset="-122"/>
                <a:sym typeface="Monotype Sorts" pitchFamily="2" charset="2"/>
              </a:rPr>
              <a:t>f(</a:t>
            </a:r>
            <a:r>
              <a:rPr lang="en-US" altLang="zh-CN" sz="2400" dirty="0" err="1">
                <a:latin typeface="Times New Roman" pitchFamily="18" charset="0"/>
                <a:ea typeface="楷体_GB2312" pitchFamily="49" charset="-122"/>
                <a:sym typeface="Monotype Sorts" pitchFamily="2" charset="2"/>
              </a:rPr>
              <a:t>int</a:t>
            </a:r>
            <a:r>
              <a:rPr lang="en-US" altLang="zh-CN" sz="2400" dirty="0">
                <a:latin typeface="Times New Roman" pitchFamily="18" charset="0"/>
                <a:ea typeface="楷体_GB2312" pitchFamily="49" charset="-122"/>
                <a:sym typeface="Monotype Sorts" pitchFamily="2" charset="2"/>
              </a:rPr>
              <a:t> a) </a:t>
            </a:r>
            <a:endParaRPr lang="en-US" altLang="zh-CN" sz="2400" dirty="0" smtClean="0">
              <a:latin typeface="Times New Roman" pitchFamily="18" charset="0"/>
              <a:ea typeface="楷体_GB2312" pitchFamily="49" charset="-122"/>
              <a:sym typeface="Monotype Sorts" pitchFamily="2" charset="2"/>
            </a:endParaRPr>
          </a:p>
          <a:p>
            <a:pPr marL="342900" indent="-342900" eaLnBrk="0" hangingPunct="0">
              <a:lnSpc>
                <a:spcPct val="100000"/>
              </a:lnSpc>
              <a:spcBef>
                <a:spcPct val="0"/>
              </a:spcBef>
              <a:buClr>
                <a:schemeClr val="accent2"/>
              </a:buClr>
              <a:buFont typeface="Wingdings" pitchFamily="2" charset="2"/>
              <a:buNone/>
            </a:pPr>
            <a:r>
              <a:rPr lang="en-US" altLang="zh-CN" sz="2400" dirty="0" smtClean="0">
                <a:latin typeface="Times New Roman" pitchFamily="18" charset="0"/>
                <a:ea typeface="楷体_GB2312" pitchFamily="49" charset="-122"/>
                <a:sym typeface="Monotype Sorts" pitchFamily="2" charset="2"/>
              </a:rPr>
              <a:t>{ </a:t>
            </a:r>
            <a:endParaRPr lang="en-US" altLang="zh-CN" sz="2400" dirty="0">
              <a:latin typeface="Times New Roman" pitchFamily="18" charset="0"/>
              <a:ea typeface="楷体_GB2312" pitchFamily="49" charset="-122"/>
              <a:sym typeface="Monotype Sorts" pitchFamily="2" charset="2"/>
            </a:endParaRPr>
          </a:p>
          <a:p>
            <a:pPr marL="342900" indent="-342900" eaLnBrk="0" hangingPunct="0">
              <a:lnSpc>
                <a:spcPct val="100000"/>
              </a:lnSpc>
              <a:spcBef>
                <a:spcPct val="0"/>
              </a:spcBef>
              <a:buClr>
                <a:schemeClr val="accent2"/>
              </a:buClr>
              <a:buFont typeface="Wingdings" pitchFamily="2" charset="2"/>
              <a:buNone/>
            </a:pPr>
            <a:r>
              <a:rPr lang="en-US" altLang="zh-CN" sz="2400" dirty="0">
                <a:latin typeface="Times New Roman" pitchFamily="18" charset="0"/>
                <a:ea typeface="楷体_GB2312" pitchFamily="49" charset="-122"/>
                <a:sym typeface="Monotype Sorts" pitchFamily="2" charset="2"/>
              </a:rPr>
              <a:t>   auto </a:t>
            </a:r>
            <a:r>
              <a:rPr lang="en-US" altLang="zh-CN" sz="2400" dirty="0" err="1" smtClean="0">
                <a:latin typeface="Times New Roman" pitchFamily="18" charset="0"/>
                <a:ea typeface="楷体_GB2312" pitchFamily="49" charset="-122"/>
                <a:sym typeface="Monotype Sorts" pitchFamily="2" charset="2"/>
              </a:rPr>
              <a:t>int</a:t>
            </a:r>
            <a:r>
              <a:rPr lang="en-US" altLang="zh-CN" sz="2400" dirty="0" smtClean="0">
                <a:latin typeface="Times New Roman" pitchFamily="18" charset="0"/>
                <a:ea typeface="楷体_GB2312" pitchFamily="49" charset="-122"/>
                <a:sym typeface="Monotype Sorts" pitchFamily="2" charset="2"/>
              </a:rPr>
              <a:t> b=0</a:t>
            </a:r>
            <a:r>
              <a:rPr lang="en-US" altLang="zh-CN" sz="2400" dirty="0">
                <a:latin typeface="Times New Roman" pitchFamily="18" charset="0"/>
                <a:ea typeface="楷体_GB2312" pitchFamily="49" charset="-122"/>
                <a:sym typeface="Monotype Sorts" pitchFamily="2" charset="2"/>
              </a:rPr>
              <a:t>;</a:t>
            </a:r>
          </a:p>
          <a:p>
            <a:pPr marL="342900" indent="-342900" eaLnBrk="0" hangingPunct="0">
              <a:lnSpc>
                <a:spcPct val="100000"/>
              </a:lnSpc>
              <a:spcBef>
                <a:spcPct val="0"/>
              </a:spcBef>
              <a:buClr>
                <a:schemeClr val="accent2"/>
              </a:buClr>
              <a:buFont typeface="Wingdings" pitchFamily="2" charset="2"/>
              <a:buNone/>
            </a:pPr>
            <a:r>
              <a:rPr lang="en-US" altLang="zh-CN" sz="2400" dirty="0">
                <a:latin typeface="Times New Roman" pitchFamily="18" charset="0"/>
                <a:ea typeface="楷体_GB2312" pitchFamily="49" charset="-122"/>
                <a:sym typeface="Monotype Sorts" pitchFamily="2" charset="2"/>
              </a:rPr>
              <a:t>   </a:t>
            </a:r>
            <a:r>
              <a:rPr lang="en-US" altLang="zh-CN" sz="2400" dirty="0">
                <a:solidFill>
                  <a:srgbClr val="CC0066"/>
                </a:solidFill>
                <a:latin typeface="Times New Roman" pitchFamily="18" charset="0"/>
                <a:ea typeface="楷体_GB2312" pitchFamily="49" charset="-122"/>
                <a:sym typeface="Monotype Sorts" pitchFamily="2" charset="2"/>
              </a:rPr>
              <a:t>static</a:t>
            </a:r>
            <a:r>
              <a:rPr lang="en-US" altLang="zh-CN" sz="2400" dirty="0">
                <a:latin typeface="Times New Roman" pitchFamily="18" charset="0"/>
                <a:ea typeface="楷体_GB2312" pitchFamily="49" charset="-122"/>
                <a:sym typeface="Monotype Sorts" pitchFamily="2" charset="2"/>
              </a:rPr>
              <a:t> </a:t>
            </a:r>
            <a:r>
              <a:rPr lang="en-US" altLang="zh-CN" sz="2400" dirty="0" err="1" smtClean="0">
                <a:latin typeface="Times New Roman" pitchFamily="18" charset="0"/>
                <a:ea typeface="楷体_GB2312" pitchFamily="49" charset="-122"/>
                <a:sym typeface="Monotype Sorts" pitchFamily="2" charset="2"/>
              </a:rPr>
              <a:t>int</a:t>
            </a:r>
            <a:r>
              <a:rPr lang="en-US" altLang="zh-CN" sz="2400" dirty="0" smtClean="0">
                <a:latin typeface="Times New Roman" pitchFamily="18" charset="0"/>
                <a:ea typeface="楷体_GB2312" pitchFamily="49" charset="-122"/>
                <a:sym typeface="Monotype Sorts" pitchFamily="2" charset="2"/>
              </a:rPr>
              <a:t> c=3</a:t>
            </a:r>
            <a:r>
              <a:rPr lang="en-US" altLang="zh-CN" sz="2400" dirty="0">
                <a:latin typeface="Times New Roman" pitchFamily="18" charset="0"/>
                <a:ea typeface="楷体_GB2312" pitchFamily="49" charset="-122"/>
                <a:sym typeface="Monotype Sorts" pitchFamily="2" charset="2"/>
              </a:rPr>
              <a:t>;</a:t>
            </a:r>
          </a:p>
          <a:p>
            <a:pPr marL="342900" indent="-342900" eaLnBrk="0" hangingPunct="0">
              <a:lnSpc>
                <a:spcPct val="100000"/>
              </a:lnSpc>
              <a:spcBef>
                <a:spcPct val="0"/>
              </a:spcBef>
              <a:buClr>
                <a:schemeClr val="accent2"/>
              </a:buClr>
              <a:buFont typeface="Wingdings" pitchFamily="2" charset="2"/>
              <a:buNone/>
            </a:pPr>
            <a:r>
              <a:rPr lang="en-US" altLang="zh-CN" sz="2400" dirty="0">
                <a:latin typeface="Times New Roman" pitchFamily="18" charset="0"/>
                <a:ea typeface="楷体_GB2312" pitchFamily="49" charset="-122"/>
                <a:sym typeface="Monotype Sorts" pitchFamily="2" charset="2"/>
              </a:rPr>
              <a:t>   b=b+1;c=c+1;</a:t>
            </a:r>
          </a:p>
          <a:p>
            <a:pPr marL="342900" indent="-342900" eaLnBrk="0" hangingPunct="0">
              <a:lnSpc>
                <a:spcPct val="100000"/>
              </a:lnSpc>
              <a:spcBef>
                <a:spcPct val="0"/>
              </a:spcBef>
              <a:buClr>
                <a:schemeClr val="accent2"/>
              </a:buClr>
              <a:buFont typeface="Wingdings" pitchFamily="2" charset="2"/>
              <a:buNone/>
            </a:pPr>
            <a:r>
              <a:rPr lang="en-US" altLang="zh-CN" sz="2400" dirty="0">
                <a:latin typeface="Times New Roman" pitchFamily="18" charset="0"/>
                <a:ea typeface="楷体_GB2312" pitchFamily="49" charset="-122"/>
                <a:sym typeface="Monotype Sorts" pitchFamily="2" charset="2"/>
              </a:rPr>
              <a:t>   return(</a:t>
            </a:r>
            <a:r>
              <a:rPr lang="en-US" altLang="zh-CN" sz="2400" dirty="0" err="1">
                <a:latin typeface="Times New Roman" pitchFamily="18" charset="0"/>
                <a:ea typeface="楷体_GB2312" pitchFamily="49" charset="-122"/>
                <a:sym typeface="Monotype Sorts" pitchFamily="2" charset="2"/>
              </a:rPr>
              <a:t>a+b+c</a:t>
            </a:r>
            <a:r>
              <a:rPr lang="en-US" altLang="zh-CN" sz="2400" dirty="0">
                <a:latin typeface="Times New Roman" pitchFamily="18" charset="0"/>
                <a:ea typeface="楷体_GB2312" pitchFamily="49" charset="-122"/>
                <a:sym typeface="Monotype Sorts" pitchFamily="2" charset="2"/>
              </a:rPr>
              <a:t>);</a:t>
            </a:r>
          </a:p>
          <a:p>
            <a:pPr marL="342900" indent="-342900" eaLnBrk="0" hangingPunct="0">
              <a:lnSpc>
                <a:spcPct val="100000"/>
              </a:lnSpc>
              <a:spcBef>
                <a:spcPct val="0"/>
              </a:spcBef>
              <a:buClr>
                <a:schemeClr val="accent2"/>
              </a:buClr>
              <a:buFont typeface="Wingdings" pitchFamily="2" charset="2"/>
              <a:buNone/>
            </a:pPr>
            <a:r>
              <a:rPr lang="en-US" altLang="zh-CN" sz="2400" dirty="0">
                <a:latin typeface="Times New Roman" pitchFamily="18" charset="0"/>
                <a:ea typeface="楷体_GB2312" pitchFamily="49" charset="-122"/>
                <a:sym typeface="Monotype Sorts" pitchFamily="2" charset="2"/>
              </a:rPr>
              <a:t>}</a:t>
            </a:r>
          </a:p>
        </p:txBody>
      </p:sp>
      <p:sp>
        <p:nvSpPr>
          <p:cNvPr id="6516741" name="Rectangle 5"/>
          <p:cNvSpPr>
            <a:spLocks noChangeArrowheads="1"/>
          </p:cNvSpPr>
          <p:nvPr/>
        </p:nvSpPr>
        <p:spPr bwMode="auto">
          <a:xfrm>
            <a:off x="5334000" y="1371600"/>
            <a:ext cx="3276600" cy="2362200"/>
          </a:xfrm>
          <a:prstGeom prst="rect">
            <a:avLst/>
          </a:prstGeom>
          <a:solidFill>
            <a:srgbClr val="FFFF00"/>
          </a:solidFill>
          <a:ln>
            <a:noFill/>
          </a:ln>
          <a:effectLst/>
          <a:extLst/>
        </p:spPr>
        <p:txBody>
          <a:bodyPr wrap="none"/>
          <a:lstStyle/>
          <a:p>
            <a:pPr eaLnBrk="0" hangingPunct="0">
              <a:lnSpc>
                <a:spcPct val="100000"/>
              </a:lnSpc>
              <a:spcBef>
                <a:spcPct val="0"/>
              </a:spcBef>
              <a:buClr>
                <a:schemeClr val="accent2"/>
              </a:buClr>
              <a:buFont typeface="Wingdings" pitchFamily="2" charset="2"/>
              <a:buNone/>
            </a:pPr>
            <a:r>
              <a:rPr lang="en-US" altLang="zh-CN" sz="2400" dirty="0" err="1" smtClean="0">
                <a:latin typeface="Times New Roman" pitchFamily="18" charset="0"/>
                <a:ea typeface="楷体_GB2312" pitchFamily="49" charset="-122"/>
                <a:sym typeface="Monotype Sorts" pitchFamily="2" charset="2"/>
              </a:rPr>
              <a:t>int</a:t>
            </a:r>
            <a:r>
              <a:rPr lang="en-US" altLang="zh-CN" sz="2400" dirty="0" smtClean="0">
                <a:latin typeface="Times New Roman" pitchFamily="18" charset="0"/>
                <a:ea typeface="楷体_GB2312" pitchFamily="49" charset="-122"/>
                <a:sym typeface="Monotype Sorts" pitchFamily="2" charset="2"/>
              </a:rPr>
              <a:t> main</a:t>
            </a:r>
            <a:r>
              <a:rPr lang="en-US" altLang="zh-CN" sz="2400" dirty="0">
                <a:latin typeface="Times New Roman" pitchFamily="18" charset="0"/>
                <a:ea typeface="楷体_GB2312" pitchFamily="49" charset="-122"/>
                <a:sym typeface="Monotype Sorts" pitchFamily="2" charset="2"/>
              </a:rPr>
              <a:t>() </a:t>
            </a:r>
            <a:endParaRPr lang="en-US" altLang="zh-CN" sz="2400" dirty="0" smtClean="0">
              <a:latin typeface="Times New Roman" pitchFamily="18" charset="0"/>
              <a:ea typeface="楷体_GB2312" pitchFamily="49" charset="-122"/>
              <a:sym typeface="Monotype Sorts" pitchFamily="2" charset="2"/>
            </a:endParaRPr>
          </a:p>
          <a:p>
            <a:pPr eaLnBrk="0" hangingPunct="0">
              <a:lnSpc>
                <a:spcPct val="100000"/>
              </a:lnSpc>
              <a:spcBef>
                <a:spcPct val="0"/>
              </a:spcBef>
              <a:buClr>
                <a:schemeClr val="accent2"/>
              </a:buClr>
              <a:buFont typeface="Wingdings" pitchFamily="2" charset="2"/>
              <a:buNone/>
            </a:pPr>
            <a:r>
              <a:rPr lang="en-US" altLang="zh-CN" sz="2400" dirty="0" smtClean="0">
                <a:latin typeface="Times New Roman" pitchFamily="18" charset="0"/>
                <a:ea typeface="楷体_GB2312" pitchFamily="49" charset="-122"/>
                <a:sym typeface="Monotype Sorts" pitchFamily="2" charset="2"/>
              </a:rPr>
              <a:t>{ </a:t>
            </a:r>
            <a:endParaRPr lang="en-US" altLang="zh-CN" sz="2400" dirty="0">
              <a:latin typeface="Times New Roman" pitchFamily="18" charset="0"/>
              <a:ea typeface="楷体_GB2312" pitchFamily="49" charset="-122"/>
              <a:sym typeface="Monotype Sorts" pitchFamily="2" charset="2"/>
            </a:endParaRPr>
          </a:p>
          <a:p>
            <a:pPr eaLnBrk="0" hangingPunct="0">
              <a:lnSpc>
                <a:spcPct val="100000"/>
              </a:lnSpc>
              <a:spcBef>
                <a:spcPct val="0"/>
              </a:spcBef>
              <a:buClr>
                <a:schemeClr val="accent2"/>
              </a:buClr>
              <a:buFont typeface="Wingdings" pitchFamily="2" charset="2"/>
              <a:buNone/>
            </a:pPr>
            <a:r>
              <a:rPr lang="en-US" altLang="zh-CN" sz="2400" dirty="0">
                <a:latin typeface="Times New Roman" pitchFamily="18" charset="0"/>
                <a:ea typeface="楷体_GB2312" pitchFamily="49" charset="-122"/>
                <a:sym typeface="Monotype Sorts" pitchFamily="2" charset="2"/>
              </a:rPr>
              <a:t>   </a:t>
            </a:r>
            <a:r>
              <a:rPr lang="en-US" altLang="zh-CN" sz="2400" dirty="0" err="1">
                <a:latin typeface="Times New Roman" pitchFamily="18" charset="0"/>
                <a:ea typeface="楷体_GB2312" pitchFamily="49" charset="-122"/>
                <a:sym typeface="Monotype Sorts" pitchFamily="2" charset="2"/>
              </a:rPr>
              <a:t>int</a:t>
            </a:r>
            <a:r>
              <a:rPr lang="en-US" altLang="zh-CN" sz="2400" dirty="0">
                <a:latin typeface="Times New Roman" pitchFamily="18" charset="0"/>
                <a:ea typeface="楷体_GB2312" pitchFamily="49" charset="-122"/>
                <a:sym typeface="Monotype Sorts" pitchFamily="2" charset="2"/>
              </a:rPr>
              <a:t> a=2,i; </a:t>
            </a:r>
          </a:p>
          <a:p>
            <a:pPr eaLnBrk="0" hangingPunct="0">
              <a:lnSpc>
                <a:spcPct val="100000"/>
              </a:lnSpc>
              <a:spcBef>
                <a:spcPct val="0"/>
              </a:spcBef>
              <a:buClr>
                <a:schemeClr val="accent2"/>
              </a:buClr>
              <a:buFont typeface="Wingdings" pitchFamily="2" charset="2"/>
              <a:buNone/>
            </a:pPr>
            <a:r>
              <a:rPr lang="en-US" altLang="zh-CN" sz="2400" dirty="0">
                <a:latin typeface="Times New Roman" pitchFamily="18" charset="0"/>
                <a:ea typeface="楷体_GB2312" pitchFamily="49" charset="-122"/>
                <a:sym typeface="Monotype Sorts" pitchFamily="2" charset="2"/>
              </a:rPr>
              <a:t>   for(i=0;i&lt;3;i++)</a:t>
            </a:r>
          </a:p>
          <a:p>
            <a:pPr eaLnBrk="0" hangingPunct="0">
              <a:lnSpc>
                <a:spcPct val="100000"/>
              </a:lnSpc>
              <a:spcBef>
                <a:spcPct val="0"/>
              </a:spcBef>
              <a:buClr>
                <a:schemeClr val="accent2"/>
              </a:buClr>
              <a:buFont typeface="Wingdings" pitchFamily="2" charset="2"/>
              <a:buNone/>
            </a:pPr>
            <a:r>
              <a:rPr lang="en-US" altLang="zh-CN" sz="2400" dirty="0">
                <a:latin typeface="Times New Roman" pitchFamily="18" charset="0"/>
                <a:ea typeface="楷体_GB2312" pitchFamily="49" charset="-122"/>
                <a:sym typeface="Monotype Sorts" pitchFamily="2" charset="2"/>
              </a:rPr>
              <a:t>      </a:t>
            </a:r>
            <a:r>
              <a:rPr lang="en-US" altLang="zh-CN" sz="2400" dirty="0" err="1">
                <a:latin typeface="Times New Roman" pitchFamily="18" charset="0"/>
                <a:ea typeface="楷体_GB2312" pitchFamily="49" charset="-122"/>
                <a:sym typeface="Monotype Sorts" pitchFamily="2" charset="2"/>
              </a:rPr>
              <a:t>printf</a:t>
            </a:r>
            <a:r>
              <a:rPr lang="en-US" altLang="zh-CN" sz="2400" dirty="0" smtClean="0">
                <a:latin typeface="Times New Roman" pitchFamily="18" charset="0"/>
                <a:ea typeface="楷体_GB2312" pitchFamily="49" charset="-122"/>
                <a:sym typeface="Monotype Sorts" pitchFamily="2" charset="2"/>
              </a:rPr>
              <a:t>("%</a:t>
            </a:r>
            <a:r>
              <a:rPr lang="en-US" altLang="zh-CN" sz="2400" dirty="0" err="1">
                <a:latin typeface="Times New Roman" pitchFamily="18" charset="0"/>
                <a:ea typeface="楷体_GB2312" pitchFamily="49" charset="-122"/>
                <a:sym typeface="Monotype Sorts" pitchFamily="2" charset="2"/>
              </a:rPr>
              <a:t>d</a:t>
            </a:r>
            <a:r>
              <a:rPr lang="en-US" altLang="zh-CN" sz="2400" dirty="0" err="1" smtClean="0">
                <a:latin typeface="Times New Roman" pitchFamily="18" charset="0"/>
                <a:ea typeface="楷体_GB2312" pitchFamily="49" charset="-122"/>
                <a:sym typeface="Monotype Sorts" pitchFamily="2" charset="2"/>
              </a:rPr>
              <a:t>",f</a:t>
            </a:r>
            <a:r>
              <a:rPr lang="en-US" altLang="zh-CN" sz="2400" dirty="0" smtClean="0">
                <a:latin typeface="Times New Roman" pitchFamily="18" charset="0"/>
                <a:ea typeface="楷体_GB2312" pitchFamily="49" charset="-122"/>
                <a:sym typeface="Monotype Sorts" pitchFamily="2" charset="2"/>
              </a:rPr>
              <a:t>(a));</a:t>
            </a:r>
          </a:p>
          <a:p>
            <a:pPr eaLnBrk="0" hangingPunct="0">
              <a:lnSpc>
                <a:spcPct val="100000"/>
              </a:lnSpc>
              <a:spcBef>
                <a:spcPct val="0"/>
              </a:spcBef>
              <a:buClr>
                <a:schemeClr val="accent2"/>
              </a:buClr>
              <a:buFont typeface="Wingdings" pitchFamily="2" charset="2"/>
              <a:buNone/>
            </a:pPr>
            <a:r>
              <a:rPr lang="en-US" altLang="zh-CN" sz="2400" dirty="0">
                <a:latin typeface="Times New Roman" pitchFamily="18" charset="0"/>
                <a:ea typeface="楷体_GB2312" pitchFamily="49" charset="-122"/>
                <a:sym typeface="Monotype Sorts" pitchFamily="2" charset="2"/>
              </a:rPr>
              <a:t> </a:t>
            </a:r>
            <a:r>
              <a:rPr lang="en-US" altLang="zh-CN" sz="2400" dirty="0" smtClean="0">
                <a:latin typeface="Times New Roman" pitchFamily="18" charset="0"/>
                <a:ea typeface="楷体_GB2312" pitchFamily="49" charset="-122"/>
                <a:sym typeface="Monotype Sorts" pitchFamily="2" charset="2"/>
              </a:rPr>
              <a:t>  return 0; </a:t>
            </a:r>
            <a:endParaRPr lang="en-US" altLang="zh-CN" sz="2400" dirty="0">
              <a:latin typeface="Times New Roman" pitchFamily="18" charset="0"/>
              <a:ea typeface="楷体_GB2312" pitchFamily="49" charset="-122"/>
              <a:sym typeface="Monotype Sorts" pitchFamily="2" charset="2"/>
            </a:endParaRPr>
          </a:p>
          <a:p>
            <a:pPr eaLnBrk="0" hangingPunct="0">
              <a:lnSpc>
                <a:spcPct val="100000"/>
              </a:lnSpc>
              <a:spcBef>
                <a:spcPct val="0"/>
              </a:spcBef>
              <a:buClr>
                <a:schemeClr val="accent2"/>
              </a:buClr>
              <a:buFont typeface="Wingdings" pitchFamily="2" charset="2"/>
              <a:buNone/>
            </a:pPr>
            <a:r>
              <a:rPr lang="en-US" altLang="zh-CN" sz="2400" dirty="0">
                <a:latin typeface="Times New Roman" pitchFamily="18" charset="0"/>
                <a:ea typeface="楷体_GB2312" pitchFamily="49" charset="-122"/>
                <a:sym typeface="Monotype Sorts" pitchFamily="2" charset="2"/>
              </a:rPr>
              <a:t>}</a:t>
            </a:r>
            <a:endParaRPr kumimoji="1" lang="zh-CN" altLang="en-US" sz="2400" dirty="0">
              <a:solidFill>
                <a:srgbClr val="FFFF00"/>
              </a:solidFill>
              <a:latin typeface="Times New Roman" pitchFamily="18" charset="0"/>
            </a:endParaRPr>
          </a:p>
        </p:txBody>
      </p:sp>
      <p:graphicFrame>
        <p:nvGraphicFramePr>
          <p:cNvPr id="6516809" name="Group 73"/>
          <p:cNvGraphicFramePr>
            <a:graphicFrameLocks noGrp="1"/>
          </p:cNvGraphicFramePr>
          <p:nvPr>
            <p:extLst>
              <p:ext uri="{D42A27DB-BD31-4B8C-83A1-F6EECF244321}">
                <p14:modId xmlns:p14="http://schemas.microsoft.com/office/powerpoint/2010/main" val="2584547783"/>
              </p:ext>
            </p:extLst>
          </p:nvPr>
        </p:nvGraphicFramePr>
        <p:xfrm>
          <a:off x="152400" y="4800600"/>
          <a:ext cx="8686800" cy="1920240"/>
        </p:xfrm>
        <a:graphic>
          <a:graphicData uri="http://schemas.openxmlformats.org/drawingml/2006/table">
            <a:tbl>
              <a:tblPr/>
              <a:tblGrid>
                <a:gridCol w="21336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1447800">
                  <a:extLst>
                    <a:ext uri="{9D8B030D-6E8A-4147-A177-3AD203B41FA5}">
                      <a16:colId xmlns:a16="http://schemas.microsoft.com/office/drawing/2014/main" val="20007"/>
                    </a:ext>
                  </a:extLst>
                </a:gridCol>
              </a:tblGrid>
              <a:tr h="304800">
                <a:tc rowSpan="2">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endParaRPr kumimoji="0" lang="zh-CN" altLang="en-US" sz="2000" b="1" i="0" u="none" strike="noStrike" cap="none" normalizeH="0" baseline="0" smtClean="0">
                        <a:ln>
                          <a:noFill/>
                        </a:ln>
                        <a:solidFill>
                          <a:srgbClr val="FF0000"/>
                        </a:solidFill>
                        <a:effectLst/>
                        <a:latin typeface="Times New Roman" pitchFamily="18" charset="0"/>
                        <a:ea typeface="宋体"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chemeClr val="bg1"/>
                    </a:solidFill>
                  </a:tcPr>
                </a:tc>
                <a:tc gridSpan="3">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zh-CN" altLang="en-US" sz="2000" b="1" i="0" u="none" strike="noStrike" cap="none" normalizeH="0" baseline="0" dirty="0" smtClean="0">
                          <a:ln>
                            <a:noFill/>
                          </a:ln>
                          <a:solidFill>
                            <a:srgbClr val="FF0000"/>
                          </a:solidFill>
                          <a:effectLst/>
                          <a:latin typeface="Times New Roman" pitchFamily="18" charset="0"/>
                          <a:ea typeface="宋体" pitchFamily="2" charset="-122"/>
                        </a:rPr>
                        <a:t>调用开始时的值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zh-CN" altLang="en-US" sz="2000" b="1" i="0" u="none" strike="noStrike" cap="none" normalizeH="0" baseline="0" smtClean="0">
                          <a:ln>
                            <a:noFill/>
                          </a:ln>
                          <a:solidFill>
                            <a:srgbClr val="FF0000"/>
                          </a:solidFill>
                          <a:effectLst/>
                          <a:latin typeface="Times New Roman" pitchFamily="18" charset="0"/>
                          <a:ea typeface="宋体" pitchFamily="2" charset="-122"/>
                        </a:rPr>
                        <a:t>调用结束前的值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9051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2000" b="1" i="0" u="none" strike="noStrike" cap="none" normalizeH="0" baseline="0" smtClean="0">
                          <a:ln>
                            <a:noFill/>
                          </a:ln>
                          <a:solidFill>
                            <a:schemeClr val="accent2"/>
                          </a:solidFill>
                          <a:effectLst/>
                          <a:latin typeface="Times New Roman" pitchFamily="18"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2000" b="1" i="0" u="none" strike="noStrike" cap="none" normalizeH="0" baseline="0" smtClean="0">
                          <a:ln>
                            <a:noFill/>
                          </a:ln>
                          <a:solidFill>
                            <a:schemeClr val="accent2"/>
                          </a:solidFill>
                          <a:effectLst/>
                          <a:latin typeface="Times New Roman" pitchFamily="18"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2000" b="1" i="0" u="none" strike="noStrike" cap="none" normalizeH="0" baseline="0" smtClean="0">
                          <a:ln>
                            <a:noFill/>
                          </a:ln>
                          <a:solidFill>
                            <a:schemeClr val="accent2"/>
                          </a:solidFill>
                          <a:effectLst/>
                          <a:latin typeface="Times New Roman" pitchFamily="18"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2000" b="1" i="0" u="none" strike="noStrike" cap="none" normalizeH="0" baseline="0" smtClean="0">
                          <a:ln>
                            <a:noFill/>
                          </a:ln>
                          <a:solidFill>
                            <a:schemeClr val="accent2"/>
                          </a:solidFill>
                          <a:effectLst/>
                          <a:latin typeface="Times New Roman" pitchFamily="18"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2000" b="1" i="0" u="none" strike="noStrike" cap="none" normalizeH="0" baseline="0" smtClean="0">
                          <a:ln>
                            <a:noFill/>
                          </a:ln>
                          <a:solidFill>
                            <a:schemeClr val="accent2"/>
                          </a:solidFill>
                          <a:effectLst/>
                          <a:latin typeface="Times New Roman" pitchFamily="18"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2000" b="1" i="0" u="none" strike="noStrike" cap="none" normalizeH="0" baseline="0" smtClean="0">
                          <a:ln>
                            <a:noFill/>
                          </a:ln>
                          <a:solidFill>
                            <a:schemeClr val="accent2"/>
                          </a:solidFill>
                          <a:effectLst/>
                          <a:latin typeface="Times New Roman" pitchFamily="18"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2000" b="1" i="0" u="none" strike="noStrike" cap="none" normalizeH="0" baseline="0" smtClean="0">
                          <a:ln>
                            <a:noFill/>
                          </a:ln>
                          <a:solidFill>
                            <a:schemeClr val="accent2"/>
                          </a:solidFill>
                          <a:effectLst/>
                          <a:latin typeface="Times New Roman" pitchFamily="18" charset="0"/>
                          <a:ea typeface="宋体" pitchFamily="2" charset="-122"/>
                        </a:rPr>
                        <a:t>a+b+c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52463">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2000" b="1" i="0" u="none" strike="noStrike" cap="none" normalizeH="0" baseline="0" smtClean="0">
                          <a:ln>
                            <a:noFill/>
                          </a:ln>
                          <a:solidFill>
                            <a:srgbClr val="CC0099"/>
                          </a:solidFill>
                          <a:effectLst/>
                          <a:latin typeface="宋体" pitchFamily="2" charset="-122"/>
                          <a:ea typeface="宋体" pitchFamily="2" charset="-122"/>
                        </a:rPr>
                        <a:t>i=0</a:t>
                      </a:r>
                      <a:endParaRPr kumimoji="0" lang="zh-CN" altLang="en-US" sz="2000" b="1" i="0" u="none" strike="noStrike" cap="none" normalizeH="0" baseline="0" smtClean="0">
                        <a:ln>
                          <a:noFill/>
                        </a:ln>
                        <a:solidFill>
                          <a:srgbClr val="CC0099"/>
                        </a:solidFill>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2000" b="1" i="0" u="none" strike="noStrike" cap="none" normalizeH="0" baseline="0" smtClean="0">
                          <a:ln>
                            <a:noFill/>
                          </a:ln>
                          <a:solidFill>
                            <a:srgbClr val="CC0099"/>
                          </a:solidFill>
                          <a:effectLst/>
                          <a:latin typeface="宋体" pitchFamily="2" charset="-122"/>
                          <a:ea typeface="宋体" pitchFamily="2" charset="-122"/>
                        </a:rPr>
                        <a:t>i=1</a:t>
                      </a:r>
                      <a:endParaRPr kumimoji="0" lang="zh-CN" altLang="en-US" sz="2000" b="1" i="0" u="none" strike="noStrike" cap="none" normalizeH="0" baseline="0" smtClean="0">
                        <a:ln>
                          <a:noFill/>
                        </a:ln>
                        <a:solidFill>
                          <a:srgbClr val="CC0099"/>
                        </a:solidFill>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2000" b="1" i="0" u="none" strike="noStrike" cap="none" normalizeH="0" baseline="0" smtClean="0">
                          <a:ln>
                            <a:noFill/>
                          </a:ln>
                          <a:solidFill>
                            <a:srgbClr val="CC0099"/>
                          </a:solidFill>
                          <a:effectLst/>
                          <a:latin typeface="宋体" pitchFamily="2" charset="-122"/>
                          <a:ea typeface="宋体" pitchFamily="2" charset="-122"/>
                        </a:rPr>
                        <a:t>i=2</a:t>
                      </a:r>
                      <a:endParaRPr kumimoji="0" lang="zh-CN" altLang="en-US" sz="2000" b="1" i="0" u="none" strike="noStrike" cap="none" normalizeH="0" baseline="0" smtClean="0">
                        <a:ln>
                          <a:noFill/>
                        </a:ln>
                        <a:solidFill>
                          <a:srgbClr val="CC0099"/>
                        </a:solidFill>
                        <a:effectLst/>
                        <a:latin typeface="宋体" pitchFamily="2" charset="-122"/>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2</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2</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3</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4</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2</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2</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4</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5</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7</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8</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6516776" name="Rectangle 40"/>
          <p:cNvSpPr>
            <a:spLocks noChangeArrowheads="1"/>
          </p:cNvSpPr>
          <p:nvPr/>
        </p:nvSpPr>
        <p:spPr bwMode="auto">
          <a:xfrm>
            <a:off x="304800" y="51816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r>
              <a:rPr lang="en-US" altLang="zh-CN" sz="1800" b="1">
                <a:latin typeface="Times New Roman" pitchFamily="18" charset="0"/>
              </a:rPr>
              <a:t>i</a:t>
            </a:r>
            <a:r>
              <a:rPr lang="zh-CN" altLang="en-US" sz="1800" b="1">
                <a:latin typeface="Times New Roman" pitchFamily="18" charset="0"/>
              </a:rPr>
              <a:t>的取值</a:t>
            </a:r>
          </a:p>
        </p:txBody>
      </p:sp>
      <p:sp>
        <p:nvSpPr>
          <p:cNvPr id="6516777" name="Rectangle 41"/>
          <p:cNvSpPr>
            <a:spLocks noChangeArrowheads="1"/>
          </p:cNvSpPr>
          <p:nvPr/>
        </p:nvSpPr>
        <p:spPr bwMode="auto">
          <a:xfrm>
            <a:off x="1295400" y="48768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r>
              <a:rPr lang="en-US" altLang="zh-CN" sz="1800" b="1">
                <a:latin typeface="Times New Roman" pitchFamily="18" charset="0"/>
              </a:rPr>
              <a:t>f</a:t>
            </a:r>
            <a:r>
              <a:rPr lang="zh-CN" altLang="en-US" sz="1800" b="1">
                <a:latin typeface="Times New Roman" pitchFamily="18" charset="0"/>
              </a:rPr>
              <a:t>的变量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16739">
                                            <p:txEl>
                                              <p:pRg st="0" end="0"/>
                                            </p:txEl>
                                          </p:spTgt>
                                        </p:tgtEl>
                                        <p:attrNameLst>
                                          <p:attrName>style.visibility</p:attrName>
                                        </p:attrNameLst>
                                      </p:cBhvr>
                                      <p:to>
                                        <p:strVal val="visible"/>
                                      </p:to>
                                    </p:set>
                                    <p:anim calcmode="lin" valueType="num">
                                      <p:cBhvr additive="base">
                                        <p:cTn id="7" dur="500" fill="hold"/>
                                        <p:tgtEl>
                                          <p:spTgt spid="65167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5167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516776"/>
                                        </p:tgtEl>
                                        <p:attrNameLst>
                                          <p:attrName>style.visibility</p:attrName>
                                        </p:attrNameLst>
                                      </p:cBhvr>
                                      <p:to>
                                        <p:strVal val="visible"/>
                                      </p:to>
                                    </p:set>
                                    <p:animEffect transition="in" filter="blinds(horizontal)">
                                      <p:cBhvr>
                                        <p:cTn id="13" dur="500"/>
                                        <p:tgtEl>
                                          <p:spTgt spid="651677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516777"/>
                                        </p:tgtEl>
                                        <p:attrNameLst>
                                          <p:attrName>style.visibility</p:attrName>
                                        </p:attrNameLst>
                                      </p:cBhvr>
                                      <p:to>
                                        <p:strVal val="visible"/>
                                      </p:to>
                                    </p:set>
                                    <p:animEffect transition="in" filter="blinds(horizontal)">
                                      <p:cBhvr>
                                        <p:cTn id="16" dur="500"/>
                                        <p:tgtEl>
                                          <p:spTgt spid="6516777"/>
                                        </p:tgtEl>
                                      </p:cBhvr>
                                    </p:animEffect>
                                  </p:childTnLst>
                                </p:cTn>
                              </p:par>
                              <p:par>
                                <p:cTn id="17" presetID="3" presetClass="entr" presetSubtype="10" fill="hold" nodeType="withEffect">
                                  <p:stCondLst>
                                    <p:cond delay="0"/>
                                  </p:stCondLst>
                                  <p:childTnLst>
                                    <p:set>
                                      <p:cBhvr>
                                        <p:cTn id="18" dur="1" fill="hold">
                                          <p:stCondLst>
                                            <p:cond delay="0"/>
                                          </p:stCondLst>
                                        </p:cTn>
                                        <p:tgtEl>
                                          <p:spTgt spid="6516809"/>
                                        </p:tgtEl>
                                        <p:attrNameLst>
                                          <p:attrName>style.visibility</p:attrName>
                                        </p:attrNameLst>
                                      </p:cBhvr>
                                      <p:to>
                                        <p:strVal val="visible"/>
                                      </p:to>
                                    </p:set>
                                    <p:animEffect transition="in" filter="blinds(horizontal)">
                                      <p:cBhvr>
                                        <p:cTn id="19" dur="500"/>
                                        <p:tgtEl>
                                          <p:spTgt spid="6516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16739" grpId="0" build="p" autoUpdateAnimBg="0"/>
      <p:bldP spid="6516776" grpId="0"/>
      <p:bldP spid="651677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86E9FE69-7CF0-425F-BC4C-A9B86EE424B2}"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D2F4D0AB-D0B9-4291-B50C-BD1E22A43D64}" type="slidenum">
              <a:rPr lang="zh-CN" altLang="en-US"/>
              <a:pPr/>
              <a:t>36</a:t>
            </a:fld>
            <a:r>
              <a:rPr lang="en-US" altLang="zh-CN"/>
              <a:t>/66</a:t>
            </a:r>
          </a:p>
        </p:txBody>
      </p:sp>
      <p:sp>
        <p:nvSpPr>
          <p:cNvPr id="6579202" name="Rectangle 2"/>
          <p:cNvSpPr>
            <a:spLocks noRot="1" noChangeArrowheads="1"/>
          </p:cNvSpPr>
          <p:nvPr/>
        </p:nvSpPr>
        <p:spPr bwMode="auto">
          <a:xfrm>
            <a:off x="301625" y="304800"/>
            <a:ext cx="8540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85000"/>
              </a:lnSpc>
              <a:spcBef>
                <a:spcPct val="0"/>
              </a:spcBef>
            </a:pPr>
            <a:r>
              <a:rPr lang="zh-CN" altLang="en-US" sz="2800" dirty="0" smtClean="0">
                <a:solidFill>
                  <a:srgbClr val="0070C0"/>
                </a:solidFill>
                <a:latin typeface="黑体" pitchFamily="49" charset="-122"/>
                <a:ea typeface="黑体" pitchFamily="49" charset="-122"/>
              </a:rPr>
              <a:t>静态</a:t>
            </a:r>
            <a:r>
              <a:rPr lang="zh-CN" altLang="en-US" sz="2800" dirty="0">
                <a:solidFill>
                  <a:srgbClr val="0070C0"/>
                </a:solidFill>
                <a:latin typeface="黑体" pitchFamily="49" charset="-122"/>
                <a:ea typeface="黑体" pitchFamily="49" charset="-122"/>
              </a:rPr>
              <a:t>局部变量的内存空间在程序运行期间不</a:t>
            </a:r>
            <a:r>
              <a:rPr lang="zh-CN" altLang="en-US" sz="2800" dirty="0" smtClean="0">
                <a:solidFill>
                  <a:srgbClr val="0070C0"/>
                </a:solidFill>
                <a:latin typeface="黑体" pitchFamily="49" charset="-122"/>
                <a:ea typeface="黑体" pitchFamily="49" charset="-122"/>
              </a:rPr>
              <a:t>释放</a:t>
            </a:r>
            <a:endParaRPr lang="zh-CN" altLang="en-US" sz="2800" dirty="0">
              <a:solidFill>
                <a:srgbClr val="0070C0"/>
              </a:solidFill>
              <a:latin typeface="黑体" pitchFamily="49" charset="-122"/>
              <a:ea typeface="黑体" pitchFamily="49" charset="-122"/>
            </a:endParaRPr>
          </a:p>
        </p:txBody>
      </p:sp>
      <p:sp>
        <p:nvSpPr>
          <p:cNvPr id="6579203" name="Rectangle 3"/>
          <p:cNvSpPr>
            <a:spLocks noChangeArrowheads="1"/>
          </p:cNvSpPr>
          <p:nvPr/>
        </p:nvSpPr>
        <p:spPr bwMode="auto">
          <a:xfrm>
            <a:off x="228600" y="1066800"/>
            <a:ext cx="876935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zh-CN" altLang="en-US" sz="3200" b="1" dirty="0">
                <a:latin typeface="楷体" panose="02010609060101010101" pitchFamily="49" charset="-122"/>
                <a:ea typeface="楷体" panose="02010609060101010101" pitchFamily="49" charset="-122"/>
                <a:sym typeface="Monotype Sorts" pitchFamily="2" charset="2"/>
              </a:rPr>
              <a:t>静态局部变量属于静态存储类别，在静态存储区内分配存储单元</a:t>
            </a:r>
            <a:r>
              <a:rPr lang="zh-CN" altLang="en-US" sz="3200" b="1" dirty="0" smtClean="0">
                <a:latin typeface="楷体" panose="02010609060101010101" pitchFamily="49" charset="-122"/>
                <a:ea typeface="楷体" panose="02010609060101010101" pitchFamily="49" charset="-122"/>
                <a:sym typeface="Monotype Sorts" pitchFamily="2" charset="2"/>
              </a:rPr>
              <a:t>。</a:t>
            </a:r>
            <a:r>
              <a:rPr lang="zh-CN" altLang="en-US" sz="3200" b="1" dirty="0" smtClean="0">
                <a:solidFill>
                  <a:srgbClr val="CC0099"/>
                </a:solidFill>
                <a:latin typeface="楷体" panose="02010609060101010101" pitchFamily="49" charset="-122"/>
                <a:ea typeface="楷体" panose="02010609060101010101" pitchFamily="49" charset="-122"/>
                <a:sym typeface="Monotype Sorts" pitchFamily="2" charset="2"/>
              </a:rPr>
              <a:t>在</a:t>
            </a:r>
            <a:r>
              <a:rPr lang="zh-CN" altLang="en-US" sz="3200" b="1" u="sng" dirty="0">
                <a:solidFill>
                  <a:srgbClr val="CC0099"/>
                </a:solidFill>
                <a:latin typeface="楷体" panose="02010609060101010101" pitchFamily="49" charset="-122"/>
                <a:ea typeface="楷体" panose="02010609060101010101" pitchFamily="49" charset="-122"/>
                <a:sym typeface="Monotype Sorts" pitchFamily="2" charset="2"/>
              </a:rPr>
              <a:t>程序整个运行期间</a:t>
            </a:r>
            <a:r>
              <a:rPr lang="zh-CN" altLang="en-US" sz="3200" b="1" dirty="0">
                <a:solidFill>
                  <a:srgbClr val="CC0099"/>
                </a:solidFill>
                <a:latin typeface="楷体" panose="02010609060101010101" pitchFamily="49" charset="-122"/>
                <a:ea typeface="楷体" panose="02010609060101010101" pitchFamily="49" charset="-122"/>
                <a:sym typeface="Monotype Sorts" pitchFamily="2" charset="2"/>
              </a:rPr>
              <a:t>都不</a:t>
            </a:r>
            <a:r>
              <a:rPr lang="zh-CN" altLang="en-US" sz="3200" b="1" dirty="0" smtClean="0">
                <a:solidFill>
                  <a:srgbClr val="CC0099"/>
                </a:solidFill>
                <a:latin typeface="楷体" panose="02010609060101010101" pitchFamily="49" charset="-122"/>
                <a:ea typeface="楷体" panose="02010609060101010101" pitchFamily="49" charset="-122"/>
                <a:sym typeface="Monotype Sorts" pitchFamily="2" charset="2"/>
              </a:rPr>
              <a:t>释放</a:t>
            </a:r>
            <a:r>
              <a:rPr lang="zh-CN" altLang="en-US" sz="3200" b="1" dirty="0" smtClean="0">
                <a:latin typeface="楷体" panose="02010609060101010101" pitchFamily="49" charset="-122"/>
                <a:ea typeface="楷体" panose="02010609060101010101" pitchFamily="49" charset="-122"/>
                <a:sym typeface="Monotype Sorts" pitchFamily="2" charset="2"/>
              </a:rPr>
              <a:t>。</a:t>
            </a:r>
            <a:endParaRPr lang="en-US" altLang="zh-CN" sz="3200" b="1" dirty="0" smtClean="0">
              <a:latin typeface="楷体" panose="02010609060101010101" pitchFamily="49" charset="-122"/>
              <a:ea typeface="楷体" panose="02010609060101010101" pitchFamily="49" charset="-122"/>
              <a:sym typeface="Monotype Sorts" pitchFamily="2" charset="2"/>
            </a:endParaRPr>
          </a:p>
          <a:p>
            <a:pPr marL="342900" indent="-342900">
              <a:lnSpc>
                <a:spcPct val="150000"/>
              </a:lnSpc>
              <a:buClr>
                <a:srgbClr val="FF3300"/>
              </a:buClr>
              <a:buFont typeface="Wingdings" pitchFamily="2" charset="2"/>
              <a:buChar char="Ø"/>
            </a:pPr>
            <a:r>
              <a:rPr lang="zh-CN" altLang="en-US" sz="3200" b="1" dirty="0" smtClean="0">
                <a:latin typeface="楷体" panose="02010609060101010101" pitchFamily="49" charset="-122"/>
                <a:ea typeface="楷体" panose="02010609060101010101" pitchFamily="49" charset="-122"/>
                <a:sym typeface="Monotype Sorts" pitchFamily="2" charset="2"/>
              </a:rPr>
              <a:t>而</a:t>
            </a:r>
            <a:r>
              <a:rPr lang="zh-CN" altLang="en-US" sz="3200" b="1" dirty="0">
                <a:latin typeface="楷体" panose="02010609060101010101" pitchFamily="49" charset="-122"/>
                <a:ea typeface="楷体" panose="02010609060101010101" pitchFamily="49" charset="-122"/>
                <a:sym typeface="Monotype Sorts" pitchFamily="2" charset="2"/>
              </a:rPr>
              <a:t>自动变量属于动态存储类别，</a:t>
            </a:r>
            <a:r>
              <a:rPr lang="zh-CN" altLang="en-US" sz="3200" b="1" u="sng" dirty="0">
                <a:solidFill>
                  <a:srgbClr val="C00000"/>
                </a:solidFill>
                <a:latin typeface="楷体" panose="02010609060101010101" pitchFamily="49" charset="-122"/>
                <a:ea typeface="楷体" panose="02010609060101010101" pitchFamily="49" charset="-122"/>
                <a:sym typeface="Monotype Sorts" pitchFamily="2" charset="2"/>
              </a:rPr>
              <a:t>函数</a:t>
            </a:r>
            <a:r>
              <a:rPr lang="zh-CN" altLang="en-US" sz="3200" b="1" dirty="0" smtClean="0">
                <a:solidFill>
                  <a:srgbClr val="C00000"/>
                </a:solidFill>
                <a:latin typeface="楷体" panose="02010609060101010101" pitchFamily="49" charset="-122"/>
                <a:ea typeface="楷体" panose="02010609060101010101" pitchFamily="49" charset="-122"/>
                <a:sym typeface="Monotype Sorts" pitchFamily="2" charset="2"/>
              </a:rPr>
              <a:t>调用结束后</a:t>
            </a:r>
            <a:r>
              <a:rPr lang="zh-CN" altLang="en-US" sz="3200" b="1" dirty="0">
                <a:latin typeface="楷体" panose="02010609060101010101" pitchFamily="49" charset="-122"/>
                <a:ea typeface="楷体" panose="02010609060101010101" pitchFamily="49" charset="-122"/>
                <a:sym typeface="Monotype Sorts" pitchFamily="2" charset="2"/>
              </a:rPr>
              <a:t>即释放。</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69DB9A34-867C-438E-98C6-4AC18D0F1A84}"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A6D282AF-C2DE-431A-9F4B-6725562F2E86}" type="slidenum">
              <a:rPr lang="zh-CN" altLang="en-US"/>
              <a:pPr/>
              <a:t>37</a:t>
            </a:fld>
            <a:r>
              <a:rPr lang="en-US" altLang="zh-CN"/>
              <a:t>/66</a:t>
            </a:r>
          </a:p>
        </p:txBody>
      </p:sp>
      <p:sp>
        <p:nvSpPr>
          <p:cNvPr id="6496258" name="Rectangle 2"/>
          <p:cNvSpPr>
            <a:spLocks noGrp="1" noChangeArrowheads="1"/>
          </p:cNvSpPr>
          <p:nvPr>
            <p:ph type="body" idx="4294967295"/>
          </p:nvPr>
        </p:nvSpPr>
        <p:spPr>
          <a:xfrm>
            <a:off x="304800" y="1219200"/>
            <a:ext cx="8382000" cy="4876800"/>
          </a:xfrm>
        </p:spPr>
        <p:txBody>
          <a:bodyPr/>
          <a:lstStyle/>
          <a:p>
            <a:pPr>
              <a:lnSpc>
                <a:spcPct val="150000"/>
              </a:lnSpc>
            </a:pPr>
            <a:r>
              <a:rPr lang="zh-CN" altLang="en-US" sz="2800" dirty="0">
                <a:sym typeface="Monotype Sorts" pitchFamily="2" charset="2"/>
              </a:rPr>
              <a:t>对静态局部变量是在</a:t>
            </a:r>
            <a:r>
              <a:rPr lang="zh-CN" altLang="en-US" sz="2800" dirty="0">
                <a:solidFill>
                  <a:srgbClr val="CC0066"/>
                </a:solidFill>
                <a:sym typeface="Monotype Sorts" pitchFamily="2" charset="2"/>
              </a:rPr>
              <a:t>编译时赋初值</a:t>
            </a:r>
            <a:r>
              <a:rPr lang="zh-CN" altLang="en-US" sz="2800" dirty="0">
                <a:sym typeface="Monotype Sorts" pitchFamily="2" charset="2"/>
              </a:rPr>
              <a:t>的，即只赋初值一次，</a:t>
            </a:r>
            <a:r>
              <a:rPr lang="zh-CN" altLang="en-US" sz="2800" dirty="0">
                <a:solidFill>
                  <a:srgbClr val="FF0000"/>
                </a:solidFill>
                <a:sym typeface="Monotype Sorts" pitchFamily="2" charset="2"/>
              </a:rPr>
              <a:t>在程序运行时它已有</a:t>
            </a:r>
            <a:r>
              <a:rPr lang="zh-CN" altLang="en-US" sz="2800" dirty="0" smtClean="0">
                <a:solidFill>
                  <a:srgbClr val="FF0000"/>
                </a:solidFill>
                <a:sym typeface="Monotype Sorts" pitchFamily="2" charset="2"/>
              </a:rPr>
              <a:t>初值</a:t>
            </a:r>
            <a:r>
              <a:rPr lang="en-US" altLang="zh-CN" sz="2800" dirty="0">
                <a:sym typeface="Monotype Sorts" pitchFamily="2" charset="2"/>
              </a:rPr>
              <a:t>——</a:t>
            </a:r>
            <a:r>
              <a:rPr lang="zh-CN" altLang="en-US" sz="2800" dirty="0" smtClean="0">
                <a:sym typeface="Monotype Sorts" pitchFamily="2" charset="2"/>
              </a:rPr>
              <a:t>以后</a:t>
            </a:r>
            <a:r>
              <a:rPr lang="zh-CN" altLang="en-US" sz="2800" dirty="0">
                <a:sym typeface="Monotype Sorts" pitchFamily="2" charset="2"/>
              </a:rPr>
              <a:t>每次调用函数时不再重新赋初值而只是保留上次函数调用结束时的值</a:t>
            </a:r>
            <a:r>
              <a:rPr lang="zh-CN" altLang="en-US" sz="2800" dirty="0" smtClean="0">
                <a:sym typeface="Monotype Sorts" pitchFamily="2" charset="2"/>
              </a:rPr>
              <a:t>。</a:t>
            </a:r>
            <a:endParaRPr lang="en-US" altLang="zh-CN" sz="2800" dirty="0" smtClean="0">
              <a:sym typeface="Monotype Sorts" pitchFamily="2" charset="2"/>
            </a:endParaRPr>
          </a:p>
          <a:p>
            <a:pPr>
              <a:lnSpc>
                <a:spcPct val="150000"/>
              </a:lnSpc>
            </a:pPr>
            <a:r>
              <a:rPr lang="zh-CN" altLang="en-US" sz="2800" dirty="0" smtClean="0">
                <a:sym typeface="Monotype Sorts" pitchFamily="2" charset="2"/>
              </a:rPr>
              <a:t>对</a:t>
            </a:r>
            <a:r>
              <a:rPr lang="zh-CN" altLang="en-US" sz="2800" dirty="0">
                <a:solidFill>
                  <a:srgbClr val="CC0066"/>
                </a:solidFill>
                <a:sym typeface="Monotype Sorts" pitchFamily="2" charset="2"/>
              </a:rPr>
              <a:t>自动变量赋初值是在函数调用时进行</a:t>
            </a:r>
            <a:r>
              <a:rPr lang="zh-CN" altLang="en-US" sz="2800" dirty="0">
                <a:sym typeface="Monotype Sorts" pitchFamily="2" charset="2"/>
              </a:rPr>
              <a:t>，每调用一次函数赋一次值，相当于执行一次赋值语句。</a:t>
            </a:r>
          </a:p>
        </p:txBody>
      </p:sp>
      <p:sp>
        <p:nvSpPr>
          <p:cNvPr id="6496259" name="Rectangle 3"/>
          <p:cNvSpPr>
            <a:spLocks noGrp="1" noChangeArrowheads="1"/>
          </p:cNvSpPr>
          <p:nvPr>
            <p:ph type="title" idx="4294967295"/>
          </p:nvPr>
        </p:nvSpPr>
        <p:spPr>
          <a:xfrm>
            <a:off x="457200" y="228600"/>
            <a:ext cx="8534400"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3200" b="0" dirty="0">
                <a:latin typeface="黑体" pitchFamily="49" charset="-122"/>
                <a:ea typeface="黑体" pitchFamily="49" charset="-122"/>
              </a:rPr>
              <a:t>静态</a:t>
            </a:r>
            <a:r>
              <a:rPr lang="zh-CN" altLang="en-US" sz="3200" b="0" dirty="0" smtClean="0">
                <a:latin typeface="黑体" pitchFamily="49" charset="-122"/>
                <a:ea typeface="黑体" pitchFamily="49" charset="-122"/>
              </a:rPr>
              <a:t>局部变量在程序运行</a:t>
            </a:r>
            <a:r>
              <a:rPr lang="zh-CN" altLang="en-US" sz="3200" b="0" dirty="0">
                <a:latin typeface="黑体" pitchFamily="49" charset="-122"/>
                <a:ea typeface="黑体" pitchFamily="49" charset="-122"/>
              </a:rPr>
              <a:t>期间只赋初值一次</a:t>
            </a:r>
            <a:endParaRPr lang="zh-CN" altLang="en-US" sz="3200" b="0" dirty="0" smtClean="0">
              <a:latin typeface="黑体" pitchFamily="49" charset="-122"/>
              <a:ea typeface="黑体" pitchFamily="49" charset="-122"/>
            </a:endParaRPr>
          </a:p>
        </p:txBody>
      </p:sp>
    </p:spTree>
    <p:extLst>
      <p:ext uri="{BB962C8B-B14F-4D97-AF65-F5344CB8AC3E}">
        <p14:creationId xmlns:p14="http://schemas.microsoft.com/office/powerpoint/2010/main" val="2149199844"/>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69DB9A34-867C-438E-98C6-4AC18D0F1A84}"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A6D282AF-C2DE-431A-9F4B-6725562F2E86}" type="slidenum">
              <a:rPr lang="zh-CN" altLang="en-US"/>
              <a:pPr/>
              <a:t>38</a:t>
            </a:fld>
            <a:r>
              <a:rPr lang="en-US" altLang="zh-CN"/>
              <a:t>/66</a:t>
            </a:r>
          </a:p>
        </p:txBody>
      </p:sp>
      <p:sp>
        <p:nvSpPr>
          <p:cNvPr id="6496258" name="Rectangle 2"/>
          <p:cNvSpPr>
            <a:spLocks noGrp="1" noChangeArrowheads="1"/>
          </p:cNvSpPr>
          <p:nvPr>
            <p:ph type="body" idx="4294967295"/>
          </p:nvPr>
        </p:nvSpPr>
        <p:spPr>
          <a:xfrm>
            <a:off x="304800" y="1219200"/>
            <a:ext cx="8382000" cy="4876800"/>
          </a:xfrm>
        </p:spPr>
        <p:txBody>
          <a:bodyPr/>
          <a:lstStyle/>
          <a:p>
            <a:pPr>
              <a:lnSpc>
                <a:spcPct val="150000"/>
              </a:lnSpc>
            </a:pPr>
            <a:r>
              <a:rPr lang="zh-CN" altLang="en-US" dirty="0" smtClean="0">
                <a:latin typeface="Times New Roman" panose="02020603050405020304" pitchFamily="18" charset="0"/>
                <a:cs typeface="Times New Roman" panose="02020603050405020304" pitchFamily="18" charset="0"/>
                <a:sym typeface="Monotype Sorts" pitchFamily="2" charset="2"/>
              </a:rPr>
              <a:t>对</a:t>
            </a:r>
            <a:r>
              <a:rPr lang="zh-CN" altLang="en-US" dirty="0">
                <a:latin typeface="Times New Roman" panose="02020603050405020304" pitchFamily="18" charset="0"/>
                <a:cs typeface="Times New Roman" panose="02020603050405020304" pitchFamily="18" charset="0"/>
                <a:sym typeface="Monotype Sorts" pitchFamily="2" charset="2"/>
              </a:rPr>
              <a:t>静态局部变量编译时自动赋初值0或空字符；</a:t>
            </a:r>
          </a:p>
          <a:p>
            <a:pPr>
              <a:lnSpc>
                <a:spcPct val="150000"/>
              </a:lnSpc>
            </a:pPr>
            <a:r>
              <a:rPr lang="zh-CN" altLang="en-US" dirty="0">
                <a:latin typeface="Times New Roman" panose="02020603050405020304" pitchFamily="18" charset="0"/>
                <a:cs typeface="Times New Roman" panose="02020603050405020304" pitchFamily="18" charset="0"/>
                <a:sym typeface="Monotype Sorts" pitchFamily="2" charset="2"/>
              </a:rPr>
              <a:t>对</a:t>
            </a:r>
            <a:r>
              <a:rPr lang="zh-CN" altLang="en-US" dirty="0">
                <a:solidFill>
                  <a:srgbClr val="0000FF"/>
                </a:solidFill>
                <a:latin typeface="Times New Roman" panose="02020603050405020304" pitchFamily="18" charset="0"/>
                <a:cs typeface="Times New Roman" panose="02020603050405020304" pitchFamily="18" charset="0"/>
                <a:sym typeface="Monotype Sorts" pitchFamily="2" charset="2"/>
              </a:rPr>
              <a:t>自动变量，其值不确定</a:t>
            </a:r>
            <a:r>
              <a:rPr lang="zh-CN" altLang="en-US" dirty="0">
                <a:latin typeface="Times New Roman" panose="02020603050405020304" pitchFamily="18" charset="0"/>
                <a:cs typeface="Times New Roman" panose="02020603050405020304" pitchFamily="18" charset="0"/>
                <a:sym typeface="Monotype Sorts" pitchFamily="2" charset="2"/>
              </a:rPr>
              <a:t>，这是因为每次函数调用结束后存储单元已释放，下次调用时又重新随机分配存储单元。</a:t>
            </a:r>
          </a:p>
        </p:txBody>
      </p:sp>
      <p:sp>
        <p:nvSpPr>
          <p:cNvPr id="6496259" name="Rectangle 3"/>
          <p:cNvSpPr>
            <a:spLocks noGrp="1" noChangeArrowheads="1"/>
          </p:cNvSpPr>
          <p:nvPr>
            <p:ph type="title" idx="4294967295"/>
          </p:nvPr>
        </p:nvSpPr>
        <p:spPr>
          <a:xfrm>
            <a:off x="457200" y="228600"/>
            <a:ext cx="8534400"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3600" b="0" dirty="0">
                <a:latin typeface="黑体" pitchFamily="49" charset="-122"/>
                <a:ea typeface="黑体" pitchFamily="49" charset="-122"/>
              </a:rPr>
              <a:t>静态</a:t>
            </a:r>
            <a:r>
              <a:rPr lang="zh-CN" altLang="en-US" sz="3600" b="0" dirty="0" smtClean="0">
                <a:latin typeface="黑体" pitchFamily="49" charset="-122"/>
                <a:ea typeface="黑体" pitchFamily="49" charset="-122"/>
              </a:rPr>
              <a:t>局部变量的缺省</a:t>
            </a:r>
            <a:r>
              <a:rPr lang="zh-CN" altLang="en-US" sz="3600" b="0" dirty="0">
                <a:latin typeface="黑体" pitchFamily="49" charset="-122"/>
                <a:ea typeface="黑体" pitchFamily="49" charset="-122"/>
              </a:rPr>
              <a:t>初值</a:t>
            </a:r>
            <a:r>
              <a:rPr lang="zh-CN" altLang="en-US" sz="3600" b="0" dirty="0" smtClean="0">
                <a:latin typeface="黑体" pitchFamily="49" charset="-122"/>
                <a:ea typeface="黑体" pitchFamily="49" charset="-122"/>
              </a:rPr>
              <a:t>是</a:t>
            </a:r>
            <a:r>
              <a:rPr lang="en-US" altLang="zh-CN" sz="3600" b="0" dirty="0" smtClean="0">
                <a:latin typeface="黑体" pitchFamily="49" charset="-122"/>
                <a:ea typeface="黑体" pitchFamily="49" charset="-122"/>
              </a:rPr>
              <a:t>0</a:t>
            </a:r>
            <a:r>
              <a:rPr lang="zh-CN" altLang="en-US" sz="3600" b="0" dirty="0">
                <a:latin typeface="黑体" pitchFamily="49" charset="-122"/>
                <a:ea typeface="黑体" pitchFamily="49" charset="-122"/>
              </a:rPr>
              <a:t>或空字符</a:t>
            </a:r>
            <a:endParaRPr lang="zh-CN" altLang="en-US" sz="3600" b="0" dirty="0" smtClean="0">
              <a:latin typeface="黑体" pitchFamily="49" charset="-122"/>
              <a:ea typeface="黑体" pitchFamily="49" charset="-122"/>
            </a:endParaRPr>
          </a:p>
        </p:txBody>
      </p:sp>
    </p:spTree>
    <p:extLst>
      <p:ext uri="{BB962C8B-B14F-4D97-AF65-F5344CB8AC3E}">
        <p14:creationId xmlns:p14="http://schemas.microsoft.com/office/powerpoint/2010/main" val="2802490298"/>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69DB9A34-867C-438E-98C6-4AC18D0F1A84}"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A6D282AF-C2DE-431A-9F4B-6725562F2E86}" type="slidenum">
              <a:rPr lang="zh-CN" altLang="en-US"/>
              <a:pPr/>
              <a:t>39</a:t>
            </a:fld>
            <a:r>
              <a:rPr lang="en-US" altLang="zh-CN"/>
              <a:t>/66</a:t>
            </a:r>
          </a:p>
        </p:txBody>
      </p:sp>
      <p:sp>
        <p:nvSpPr>
          <p:cNvPr id="6496258" name="Rectangle 2"/>
          <p:cNvSpPr>
            <a:spLocks noGrp="1" noChangeArrowheads="1"/>
          </p:cNvSpPr>
          <p:nvPr>
            <p:ph type="body" idx="4294967295"/>
          </p:nvPr>
        </p:nvSpPr>
        <p:spPr>
          <a:xfrm>
            <a:off x="304800" y="1219200"/>
            <a:ext cx="8382000" cy="4876800"/>
          </a:xfrm>
        </p:spPr>
        <p:txBody>
          <a:bodyPr/>
          <a:lstStyle/>
          <a:p>
            <a:pPr>
              <a:lnSpc>
                <a:spcPct val="200000"/>
              </a:lnSpc>
            </a:pPr>
            <a:r>
              <a:rPr lang="zh-CN" altLang="en-US" sz="4000" dirty="0">
                <a:sym typeface="Monotype Sorts" pitchFamily="2" charset="2"/>
              </a:rPr>
              <a:t>虽然静态局部变量在函数调用结束后仍然存在，但其他函数不能引用它。</a:t>
            </a:r>
          </a:p>
        </p:txBody>
      </p:sp>
      <p:sp>
        <p:nvSpPr>
          <p:cNvPr id="6496259" name="Rectangle 3"/>
          <p:cNvSpPr>
            <a:spLocks noGrp="1" noChangeArrowheads="1"/>
          </p:cNvSpPr>
          <p:nvPr>
            <p:ph type="title" idx="4294967295"/>
          </p:nvPr>
        </p:nvSpPr>
        <p:spPr>
          <a:xfrm>
            <a:off x="457200" y="228600"/>
            <a:ext cx="8534400"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3600" b="0" dirty="0">
                <a:latin typeface="黑体" pitchFamily="49" charset="-122"/>
                <a:ea typeface="黑体" pitchFamily="49" charset="-122"/>
              </a:rPr>
              <a:t>静态</a:t>
            </a:r>
            <a:r>
              <a:rPr lang="zh-CN" altLang="en-US" sz="3600" b="0" dirty="0" smtClean="0">
                <a:latin typeface="黑体" pitchFamily="49" charset="-122"/>
                <a:ea typeface="黑体" pitchFamily="49" charset="-122"/>
              </a:rPr>
              <a:t>局部变量虽然存在但不可见</a:t>
            </a:r>
          </a:p>
        </p:txBody>
      </p:sp>
    </p:spTree>
    <p:extLst>
      <p:ext uri="{BB962C8B-B14F-4D97-AF65-F5344CB8AC3E}">
        <p14:creationId xmlns:p14="http://schemas.microsoft.com/office/powerpoint/2010/main" val="356019796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0C93B06E-07E7-4F82-A9B1-15EDC6A7C2D0}"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D059336F-4711-4B0E-86CE-6503EE0194DC}" type="slidenum">
              <a:rPr lang="zh-CN" altLang="en-US"/>
              <a:pPr/>
              <a:t>4</a:t>
            </a:fld>
            <a:r>
              <a:rPr lang="en-US" altLang="zh-CN"/>
              <a:t>/66</a:t>
            </a:r>
          </a:p>
        </p:txBody>
      </p:sp>
      <p:sp>
        <p:nvSpPr>
          <p:cNvPr id="6565890" name="Rectangle 2" descr="白色大理石"/>
          <p:cNvSpPr>
            <a:spLocks noGrp="1" noChangeArrowheads="1"/>
          </p:cNvSpPr>
          <p:nvPr>
            <p:ph type="title" idx="4294967295"/>
          </p:nvPr>
        </p:nvSpPr>
        <p:spPr>
          <a:xfrm>
            <a:off x="304800" y="304800"/>
            <a:ext cx="8534400" cy="609600"/>
          </a:xfrm>
        </p:spPr>
        <p:txBody>
          <a:bodyPr/>
          <a:lstStyle/>
          <a:p>
            <a:r>
              <a:rPr lang="zh-CN" altLang="en-US" sz="4000" b="0" dirty="0" smtClean="0">
                <a:latin typeface="黑体" pitchFamily="49" charset="-122"/>
                <a:ea typeface="黑体" pitchFamily="49" charset="-122"/>
              </a:rPr>
              <a:t>标识符的作用域与生命期 </a:t>
            </a:r>
          </a:p>
        </p:txBody>
      </p:sp>
      <p:sp>
        <p:nvSpPr>
          <p:cNvPr id="6565891" name="Rectangle 3"/>
          <p:cNvSpPr>
            <a:spLocks noGrp="1" noChangeArrowheads="1"/>
          </p:cNvSpPr>
          <p:nvPr>
            <p:ph type="body" idx="4294967295"/>
          </p:nvPr>
        </p:nvSpPr>
        <p:spPr>
          <a:xfrm>
            <a:off x="228600" y="1295400"/>
            <a:ext cx="8610600" cy="5105400"/>
          </a:xfrm>
        </p:spPr>
        <p:txBody>
          <a:bodyPr/>
          <a:lstStyle/>
          <a:p>
            <a:pPr algn="just" eaLnBrk="1" hangingPunct="1">
              <a:lnSpc>
                <a:spcPct val="150000"/>
              </a:lnSpc>
            </a:pPr>
            <a:r>
              <a:rPr lang="zh-CN" altLang="en-US" dirty="0" smtClean="0"/>
              <a:t>任何一个标识符都是有</a:t>
            </a:r>
            <a:r>
              <a:rPr lang="zh-CN" altLang="en-US" dirty="0" smtClean="0">
                <a:solidFill>
                  <a:srgbClr val="CC0099"/>
                </a:solidFill>
              </a:rPr>
              <a:t>作用域</a:t>
            </a:r>
            <a:r>
              <a:rPr lang="zh-CN" altLang="en-US" dirty="0" smtClean="0"/>
              <a:t>和</a:t>
            </a:r>
            <a:r>
              <a:rPr lang="zh-CN" altLang="en-US" dirty="0" smtClean="0">
                <a:solidFill>
                  <a:srgbClr val="CC0099"/>
                </a:solidFill>
              </a:rPr>
              <a:t>生存期</a:t>
            </a:r>
            <a:r>
              <a:rPr lang="zh-CN" altLang="en-US" dirty="0" smtClean="0"/>
              <a:t>的：</a:t>
            </a:r>
          </a:p>
          <a:p>
            <a:pPr lvl="1" algn="just" eaLnBrk="1" hangingPunct="1">
              <a:lnSpc>
                <a:spcPct val="150000"/>
              </a:lnSpc>
            </a:pPr>
            <a:r>
              <a:rPr lang="zh-CN" altLang="en-US" b="1" dirty="0" smtClean="0">
                <a:solidFill>
                  <a:srgbClr val="FF0000"/>
                </a:solidFill>
              </a:rPr>
              <a:t>作用域</a:t>
            </a:r>
            <a:r>
              <a:rPr lang="zh-CN" altLang="en-US" dirty="0" smtClean="0"/>
              <a:t>是一个标识符</a:t>
            </a:r>
            <a:r>
              <a:rPr lang="en-US" altLang="zh-CN" dirty="0" smtClean="0"/>
              <a:t>(</a:t>
            </a:r>
            <a:r>
              <a:rPr lang="zh-CN" altLang="en-US" dirty="0" smtClean="0"/>
              <a:t>名字</a:t>
            </a:r>
            <a:r>
              <a:rPr lang="en-US" altLang="zh-CN" dirty="0" smtClean="0"/>
              <a:t>)</a:t>
            </a:r>
            <a:r>
              <a:rPr lang="zh-CN" altLang="en-US" dirty="0" smtClean="0"/>
              <a:t>在程序正文中有效的区域</a:t>
            </a:r>
            <a:r>
              <a:rPr lang="en-US" altLang="zh-CN" dirty="0" smtClean="0"/>
              <a:t>(</a:t>
            </a:r>
            <a:r>
              <a:rPr lang="zh-CN" altLang="en-US" dirty="0" smtClean="0"/>
              <a:t>有效范围</a:t>
            </a:r>
            <a:r>
              <a:rPr lang="en-US" altLang="zh-CN" dirty="0" smtClean="0"/>
              <a:t>)</a:t>
            </a:r>
            <a:r>
              <a:rPr lang="zh-CN" altLang="en-US" dirty="0" smtClean="0"/>
              <a:t>。</a:t>
            </a:r>
          </a:p>
          <a:p>
            <a:pPr lvl="1" algn="just" eaLnBrk="1" hangingPunct="1">
              <a:lnSpc>
                <a:spcPct val="150000"/>
              </a:lnSpc>
            </a:pPr>
            <a:r>
              <a:rPr lang="zh-CN" altLang="en-US" b="1" dirty="0" smtClean="0">
                <a:solidFill>
                  <a:srgbClr val="FF0000"/>
                </a:solidFill>
              </a:rPr>
              <a:t>生存期</a:t>
            </a:r>
            <a:r>
              <a:rPr lang="zh-CN" altLang="en-US" dirty="0" smtClean="0"/>
              <a:t>是指标识符</a:t>
            </a:r>
            <a:r>
              <a:rPr lang="en-US" altLang="zh-CN" dirty="0" smtClean="0"/>
              <a:t>(</a:t>
            </a:r>
            <a:r>
              <a:rPr lang="zh-CN" altLang="en-US" dirty="0" smtClean="0"/>
              <a:t>名字</a:t>
            </a:r>
            <a:r>
              <a:rPr lang="en-US" altLang="zh-CN" dirty="0" smtClean="0"/>
              <a:t>)</a:t>
            </a:r>
            <a:r>
              <a:rPr lang="zh-CN" altLang="en-US" dirty="0" smtClean="0"/>
              <a:t>在</a:t>
            </a:r>
            <a:r>
              <a:rPr lang="zh-CN" altLang="en-US" b="1" dirty="0" smtClean="0">
                <a:solidFill>
                  <a:srgbClr val="0000FF"/>
                </a:solidFill>
              </a:rPr>
              <a:t>程序运行过程中，标识符</a:t>
            </a:r>
            <a:r>
              <a:rPr lang="en-US" altLang="zh-CN" b="1" dirty="0" smtClean="0">
                <a:solidFill>
                  <a:srgbClr val="0000FF"/>
                </a:solidFill>
              </a:rPr>
              <a:t>(</a:t>
            </a:r>
            <a:r>
              <a:rPr lang="zh-CN" altLang="en-US" b="1" dirty="0" smtClean="0">
                <a:solidFill>
                  <a:srgbClr val="0000FF"/>
                </a:solidFill>
              </a:rPr>
              <a:t>名字</a:t>
            </a:r>
            <a:r>
              <a:rPr lang="en-US" altLang="zh-CN" b="1" dirty="0" smtClean="0">
                <a:solidFill>
                  <a:srgbClr val="0000FF"/>
                </a:solidFill>
              </a:rPr>
              <a:t>)</a:t>
            </a:r>
            <a:r>
              <a:rPr lang="zh-CN" altLang="en-US" b="1" dirty="0" smtClean="0">
                <a:solidFill>
                  <a:srgbClr val="FF0000"/>
                </a:solidFill>
              </a:rPr>
              <a:t>在内存中存在的时间</a:t>
            </a:r>
            <a:r>
              <a:rPr lang="zh-CN" altLang="en-US" dirty="0" smtClean="0"/>
              <a:t>。</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BBD47834-B9F8-4913-B59A-9EECE7CAA9A0}"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38A93D54-27C1-4858-AF5E-AA5BE7A7BBE1}" type="slidenum">
              <a:rPr lang="zh-CN" altLang="en-US"/>
              <a:pPr/>
              <a:t>40</a:t>
            </a:fld>
            <a:r>
              <a:rPr lang="en-US" altLang="zh-CN"/>
              <a:t>/66</a:t>
            </a:r>
          </a:p>
        </p:txBody>
      </p:sp>
      <p:sp>
        <p:nvSpPr>
          <p:cNvPr id="6519810" name="Rectangle 2"/>
          <p:cNvSpPr>
            <a:spLocks noRot="1" noChangeArrowheads="1"/>
          </p:cNvSpPr>
          <p:nvPr/>
        </p:nvSpPr>
        <p:spPr bwMode="auto">
          <a:xfrm>
            <a:off x="304800" y="381000"/>
            <a:ext cx="854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latin typeface="黑体" pitchFamily="49" charset="-122"/>
                <a:ea typeface="黑体" pitchFamily="49" charset="-122"/>
              </a:rPr>
              <a:t>适用静态局部变量的情况</a:t>
            </a:r>
            <a:endParaRPr lang="zh-CN" altLang="en-US">
              <a:solidFill>
                <a:srgbClr val="0070C0"/>
              </a:solidFill>
              <a:latin typeface="黑体" pitchFamily="49" charset="-122"/>
              <a:ea typeface="黑体" pitchFamily="49" charset="-122"/>
              <a:sym typeface="Monotype Sorts" pitchFamily="2" charset="2"/>
            </a:endParaRPr>
          </a:p>
        </p:txBody>
      </p:sp>
      <p:sp>
        <p:nvSpPr>
          <p:cNvPr id="6519811" name="Rectangle 3"/>
          <p:cNvSpPr>
            <a:spLocks noChangeArrowheads="1"/>
          </p:cNvSpPr>
          <p:nvPr/>
        </p:nvSpPr>
        <p:spPr bwMode="auto">
          <a:xfrm>
            <a:off x="228600" y="1143000"/>
            <a:ext cx="86868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zh-CN" altLang="en-US" sz="3600" b="1" dirty="0">
                <a:latin typeface="楷体" panose="02010609060101010101" pitchFamily="49" charset="-122"/>
                <a:ea typeface="楷体" panose="02010609060101010101" pitchFamily="49" charset="-122"/>
                <a:sym typeface="Monotype Sorts" pitchFamily="2" charset="2"/>
              </a:rPr>
              <a:t>适合使用局部静态变量的情况：</a:t>
            </a:r>
          </a:p>
          <a:p>
            <a:pPr marL="742950" lvl="1" indent="-285750">
              <a:lnSpc>
                <a:spcPct val="150000"/>
              </a:lnSpc>
              <a:buClr>
                <a:schemeClr val="accent2"/>
              </a:buClr>
              <a:buFont typeface="Wingdings" pitchFamily="2" charset="2"/>
              <a:buChar char="ü"/>
            </a:pPr>
            <a:r>
              <a:rPr lang="zh-CN" altLang="en-US" sz="3200" dirty="0">
                <a:latin typeface="楷体" panose="02010609060101010101" pitchFamily="49" charset="-122"/>
                <a:ea typeface="楷体" panose="02010609060101010101" pitchFamily="49" charset="-122"/>
                <a:sym typeface="Monotype Sorts" pitchFamily="2" charset="2"/>
              </a:rPr>
              <a:t>需要保留上一次调用结束时的值；</a:t>
            </a:r>
          </a:p>
          <a:p>
            <a:pPr marL="742950" lvl="1" indent="-285750">
              <a:lnSpc>
                <a:spcPct val="150000"/>
              </a:lnSpc>
              <a:buClr>
                <a:schemeClr val="accent2"/>
              </a:buClr>
              <a:buFont typeface="Wingdings" pitchFamily="2" charset="2"/>
              <a:buChar char="ü"/>
            </a:pPr>
            <a:r>
              <a:rPr lang="zh-CN" altLang="en-US" sz="3200" dirty="0">
                <a:latin typeface="楷体" panose="02010609060101010101" pitchFamily="49" charset="-122"/>
                <a:ea typeface="楷体" panose="02010609060101010101" pitchFamily="49" charset="-122"/>
                <a:sym typeface="Monotype Sorts" pitchFamily="2" charset="2"/>
              </a:rPr>
              <a:t>如果初始化后，变量只被引用而不改变其值，则这时用静态局部变量比较方便，以免每次调用时重新赋值。</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D705BD39-72F4-40B1-B8AC-60EAA7A388E0}"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DBCA8B4C-3BCC-4DF8-8942-74E9341EFE1A}" type="slidenum">
              <a:rPr lang="zh-CN" altLang="en-US"/>
              <a:pPr/>
              <a:t>41</a:t>
            </a:fld>
            <a:r>
              <a:rPr lang="en-US" altLang="zh-CN"/>
              <a:t>/66</a:t>
            </a:r>
          </a:p>
        </p:txBody>
      </p:sp>
      <p:sp>
        <p:nvSpPr>
          <p:cNvPr id="6583298" name="Rectangle 2"/>
          <p:cNvSpPr>
            <a:spLocks noRot="1" noChangeArrowheads="1"/>
          </p:cNvSpPr>
          <p:nvPr/>
        </p:nvSpPr>
        <p:spPr bwMode="auto">
          <a:xfrm>
            <a:off x="304800" y="381000"/>
            <a:ext cx="854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latin typeface="黑体" pitchFamily="49" charset="-122"/>
                <a:ea typeface="黑体" pitchFamily="49" charset="-122"/>
              </a:rPr>
              <a:t>静态局部变量的副作用</a:t>
            </a:r>
            <a:endParaRPr lang="zh-CN" altLang="en-US">
              <a:solidFill>
                <a:srgbClr val="0070C0"/>
              </a:solidFill>
              <a:latin typeface="黑体" pitchFamily="49" charset="-122"/>
              <a:ea typeface="黑体" pitchFamily="49" charset="-122"/>
              <a:sym typeface="Monotype Sorts" pitchFamily="2" charset="2"/>
            </a:endParaRPr>
          </a:p>
        </p:txBody>
      </p:sp>
      <p:sp>
        <p:nvSpPr>
          <p:cNvPr id="6583299" name="Rectangle 3"/>
          <p:cNvSpPr>
            <a:spLocks noChangeArrowheads="1"/>
          </p:cNvSpPr>
          <p:nvPr/>
        </p:nvSpPr>
        <p:spPr bwMode="auto">
          <a:xfrm>
            <a:off x="381000" y="1143000"/>
            <a:ext cx="854075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zh-CN" altLang="en-US" sz="3600" b="1" dirty="0">
                <a:latin typeface="楷体" panose="02010609060101010101" pitchFamily="49" charset="-122"/>
                <a:ea typeface="楷体" panose="02010609060101010101" pitchFamily="49" charset="-122"/>
                <a:sym typeface="Monotype Sorts" pitchFamily="2" charset="2"/>
              </a:rPr>
              <a:t>要注意：用静态存储要多占内存，而且</a:t>
            </a:r>
            <a:r>
              <a:rPr lang="zh-CN" altLang="en-US" sz="3600" b="1" dirty="0">
                <a:solidFill>
                  <a:srgbClr val="C00000"/>
                </a:solidFill>
                <a:latin typeface="楷体" panose="02010609060101010101" pitchFamily="49" charset="-122"/>
                <a:ea typeface="楷体" panose="02010609060101010101" pitchFamily="49" charset="-122"/>
                <a:sym typeface="Monotype Sorts" pitchFamily="2" charset="2"/>
              </a:rPr>
              <a:t>降低了程序的</a:t>
            </a:r>
            <a:r>
              <a:rPr lang="zh-CN" altLang="en-US" sz="3600" b="1" u="sng" dirty="0">
                <a:solidFill>
                  <a:srgbClr val="C00000"/>
                </a:solidFill>
                <a:latin typeface="楷体" panose="02010609060101010101" pitchFamily="49" charset="-122"/>
                <a:ea typeface="楷体" panose="02010609060101010101" pitchFamily="49" charset="-122"/>
                <a:sym typeface="Monotype Sorts" pitchFamily="2" charset="2"/>
              </a:rPr>
              <a:t>可读性</a:t>
            </a:r>
            <a:r>
              <a:rPr lang="zh-CN" altLang="en-US" sz="3600" b="1" dirty="0">
                <a:latin typeface="楷体" panose="02010609060101010101" pitchFamily="49" charset="-122"/>
                <a:ea typeface="楷体" panose="02010609060101010101" pitchFamily="49" charset="-122"/>
                <a:sym typeface="Monotype Sorts" pitchFamily="2" charset="2"/>
              </a:rPr>
              <a:t>，当调用次数多时往往弄不清楚局部变量的当前值是什么。</a:t>
            </a:r>
          </a:p>
          <a:p>
            <a:pPr marL="342900" indent="-342900">
              <a:lnSpc>
                <a:spcPct val="150000"/>
              </a:lnSpc>
              <a:buClr>
                <a:srgbClr val="FF3300"/>
              </a:buClr>
              <a:buFont typeface="Wingdings" pitchFamily="2" charset="2"/>
              <a:buChar char="Ø"/>
            </a:pPr>
            <a:r>
              <a:rPr lang="zh-CN" altLang="en-US" sz="3600" b="1" dirty="0">
                <a:latin typeface="楷体" panose="02010609060101010101" pitchFamily="49" charset="-122"/>
                <a:ea typeface="楷体" panose="02010609060101010101" pitchFamily="49" charset="-122"/>
                <a:sym typeface="Monotype Sorts" pitchFamily="2" charset="2"/>
              </a:rPr>
              <a:t>因此，如不必要，不要多用静态局部变量。</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Rectangle 7"/>
          <p:cNvSpPr>
            <a:spLocks noGrp="1" noChangeArrowheads="1"/>
          </p:cNvSpPr>
          <p:nvPr>
            <p:ph type="body" sz="half" idx="1"/>
          </p:nvPr>
        </p:nvSpPr>
        <p:spPr>
          <a:xfrm>
            <a:off x="495300" y="1219200"/>
            <a:ext cx="8267700" cy="4910138"/>
          </a:xfrm>
        </p:spPr>
        <p:txBody>
          <a:bodyPr/>
          <a:lstStyle/>
          <a:p>
            <a:r>
              <a:rPr lang="zh-CN" altLang="zh-CN" dirty="0" smtClean="0">
                <a:latin typeface="Times New Roman" panose="02020603050405020304" pitchFamily="18" charset="0"/>
                <a:cs typeface="Times New Roman" panose="02020603050405020304" pitchFamily="18" charset="0"/>
              </a:rPr>
              <a:t>解题思路：</a:t>
            </a:r>
            <a:endParaRPr lang="en-US" altLang="zh-CN" dirty="0" smtClean="0">
              <a:latin typeface="Times New Roman" panose="02020603050405020304" pitchFamily="18" charset="0"/>
              <a:cs typeface="Times New Roman" panose="02020603050405020304" pitchFamily="18" charset="0"/>
            </a:endParaRPr>
          </a:p>
          <a:p>
            <a:pPr lvl="1"/>
            <a:r>
              <a:rPr lang="zh-CN" altLang="zh-CN" dirty="0" smtClean="0">
                <a:latin typeface="Times New Roman" panose="02020603050405020304" pitchFamily="18" charset="0"/>
                <a:cs typeface="Times New Roman" panose="02020603050405020304" pitchFamily="18" charset="0"/>
              </a:rPr>
              <a:t>可以编一个函数用来进行一次累乘</a:t>
            </a:r>
            <a:r>
              <a:rPr lang="zh-CN" altLang="en-US" dirty="0" smtClean="0">
                <a:latin typeface="Times New Roman" panose="02020603050405020304" pitchFamily="18" charset="0"/>
                <a:cs typeface="Times New Roman" panose="02020603050405020304" pitchFamily="18" charset="0"/>
              </a:rPr>
              <a:t>。如：</a:t>
            </a:r>
            <a:endParaRPr lang="en-US" altLang="zh-CN" dirty="0" smtClean="0">
              <a:latin typeface="Times New Roman" panose="02020603050405020304" pitchFamily="18" charset="0"/>
              <a:cs typeface="Times New Roman" panose="02020603050405020304" pitchFamily="18" charset="0"/>
            </a:endParaRPr>
          </a:p>
          <a:p>
            <a:pPr lvl="1">
              <a:buFont typeface="Wingdings" pitchFamily="2" charset="2"/>
              <a:buNone/>
            </a:pP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zh-CN" altLang="zh-CN" dirty="0" smtClean="0">
                <a:solidFill>
                  <a:srgbClr val="CC0099"/>
                </a:solidFill>
                <a:latin typeface="Times New Roman" panose="02020603050405020304" pitchFamily="18" charset="0"/>
                <a:cs typeface="Times New Roman" panose="02020603050405020304" pitchFamily="18" charset="0"/>
              </a:rPr>
              <a:t>第</a:t>
            </a:r>
            <a:r>
              <a:rPr lang="en-US" altLang="zh-CN" dirty="0" smtClean="0">
                <a:solidFill>
                  <a:srgbClr val="CC0099"/>
                </a:solidFill>
                <a:latin typeface="Times New Roman" panose="02020603050405020304" pitchFamily="18" charset="0"/>
                <a:cs typeface="Times New Roman" panose="02020603050405020304" pitchFamily="18" charset="0"/>
              </a:rPr>
              <a:t>1</a:t>
            </a:r>
            <a:r>
              <a:rPr lang="zh-CN" altLang="zh-CN" dirty="0" smtClean="0">
                <a:solidFill>
                  <a:srgbClr val="CC0099"/>
                </a:solidFill>
                <a:latin typeface="Times New Roman" panose="02020603050405020304" pitchFamily="18" charset="0"/>
                <a:cs typeface="Times New Roman" panose="02020603050405020304" pitchFamily="18" charset="0"/>
              </a:rPr>
              <a:t>次调用时进行</a:t>
            </a:r>
            <a:r>
              <a:rPr lang="en-US" altLang="zh-CN" dirty="0" smtClean="0">
                <a:solidFill>
                  <a:srgbClr val="CC0099"/>
                </a:solidFill>
                <a:latin typeface="Times New Roman" panose="02020603050405020304" pitchFamily="18" charset="0"/>
                <a:cs typeface="Times New Roman" panose="02020603050405020304" pitchFamily="18" charset="0"/>
              </a:rPr>
              <a:t>1</a:t>
            </a:r>
            <a:r>
              <a:rPr lang="zh-CN" altLang="zh-CN" dirty="0" smtClean="0">
                <a:solidFill>
                  <a:srgbClr val="CC0099"/>
                </a:solidFill>
                <a:latin typeface="Times New Roman" panose="02020603050405020304" pitchFamily="18" charset="0"/>
                <a:cs typeface="Times New Roman" panose="02020603050405020304" pitchFamily="18" charset="0"/>
              </a:rPr>
              <a:t>乘</a:t>
            </a:r>
            <a:r>
              <a:rPr lang="en-US" altLang="zh-CN" dirty="0" smtClean="0">
                <a:solidFill>
                  <a:srgbClr val="CC0099"/>
                </a:solidFill>
                <a:latin typeface="Times New Roman" panose="02020603050405020304" pitchFamily="18" charset="0"/>
                <a:cs typeface="Times New Roman" panose="02020603050405020304" pitchFamily="18" charset="0"/>
              </a:rPr>
              <a:t>1</a:t>
            </a:r>
          </a:p>
          <a:p>
            <a:pPr lvl="1">
              <a:buFont typeface="Wingdings" pitchFamily="2" charset="2"/>
              <a:buNone/>
            </a:pPr>
            <a:r>
              <a:rPr lang="en-US" altLang="zh-CN" dirty="0" smtClean="0">
                <a:solidFill>
                  <a:srgbClr val="CC0099"/>
                </a:solidFill>
                <a:latin typeface="Times New Roman" panose="02020603050405020304" pitchFamily="18" charset="0"/>
                <a:cs typeface="Times New Roman" panose="02020603050405020304" pitchFamily="18" charset="0"/>
              </a:rPr>
              <a:t>      </a:t>
            </a:r>
            <a:r>
              <a:rPr lang="zh-CN" altLang="zh-CN" dirty="0" smtClean="0">
                <a:solidFill>
                  <a:srgbClr val="CC0099"/>
                </a:solidFill>
                <a:latin typeface="Times New Roman" panose="02020603050405020304" pitchFamily="18" charset="0"/>
                <a:cs typeface="Times New Roman" panose="02020603050405020304" pitchFamily="18" charset="0"/>
              </a:rPr>
              <a:t>第</a:t>
            </a:r>
            <a:r>
              <a:rPr lang="en-US" altLang="zh-CN" dirty="0" smtClean="0">
                <a:solidFill>
                  <a:srgbClr val="CC0099"/>
                </a:solidFill>
                <a:latin typeface="Times New Roman" panose="02020603050405020304" pitchFamily="18" charset="0"/>
                <a:cs typeface="Times New Roman" panose="02020603050405020304" pitchFamily="18" charset="0"/>
              </a:rPr>
              <a:t>2</a:t>
            </a:r>
            <a:r>
              <a:rPr lang="zh-CN" altLang="zh-CN" dirty="0" smtClean="0">
                <a:solidFill>
                  <a:srgbClr val="CC0099"/>
                </a:solidFill>
                <a:latin typeface="Times New Roman" panose="02020603050405020304" pitchFamily="18" charset="0"/>
                <a:cs typeface="Times New Roman" panose="02020603050405020304" pitchFamily="18" charset="0"/>
              </a:rPr>
              <a:t>次调用时再乘以</a:t>
            </a:r>
            <a:r>
              <a:rPr lang="en-US" altLang="zh-CN" dirty="0" smtClean="0">
                <a:solidFill>
                  <a:srgbClr val="CC0099"/>
                </a:solidFill>
                <a:latin typeface="Times New Roman" panose="02020603050405020304" pitchFamily="18" charset="0"/>
                <a:cs typeface="Times New Roman" panose="02020603050405020304" pitchFamily="18" charset="0"/>
              </a:rPr>
              <a:t>2</a:t>
            </a:r>
          </a:p>
          <a:p>
            <a:pPr lvl="1">
              <a:buFont typeface="Wingdings" pitchFamily="2" charset="2"/>
              <a:buNone/>
            </a:pPr>
            <a:r>
              <a:rPr lang="en-US" altLang="zh-CN" dirty="0" smtClean="0">
                <a:solidFill>
                  <a:srgbClr val="CC0099"/>
                </a:solidFill>
                <a:latin typeface="Times New Roman" panose="02020603050405020304" pitchFamily="18" charset="0"/>
                <a:cs typeface="Times New Roman" panose="02020603050405020304" pitchFamily="18" charset="0"/>
              </a:rPr>
              <a:t>      </a:t>
            </a:r>
            <a:r>
              <a:rPr lang="zh-CN" altLang="zh-CN" dirty="0" smtClean="0">
                <a:solidFill>
                  <a:srgbClr val="CC0099"/>
                </a:solidFill>
                <a:latin typeface="Times New Roman" panose="02020603050405020304" pitchFamily="18" charset="0"/>
                <a:cs typeface="Times New Roman" panose="02020603050405020304" pitchFamily="18" charset="0"/>
              </a:rPr>
              <a:t>第</a:t>
            </a:r>
            <a:r>
              <a:rPr lang="en-US" altLang="zh-CN" dirty="0" smtClean="0">
                <a:solidFill>
                  <a:srgbClr val="CC0099"/>
                </a:solidFill>
                <a:latin typeface="Times New Roman" panose="02020603050405020304" pitchFamily="18" charset="0"/>
                <a:cs typeface="Times New Roman" panose="02020603050405020304" pitchFamily="18" charset="0"/>
              </a:rPr>
              <a:t>3</a:t>
            </a:r>
            <a:r>
              <a:rPr lang="zh-CN" altLang="zh-CN" dirty="0" smtClean="0">
                <a:solidFill>
                  <a:srgbClr val="CC0099"/>
                </a:solidFill>
                <a:latin typeface="Times New Roman" panose="02020603050405020304" pitchFamily="18" charset="0"/>
                <a:cs typeface="Times New Roman" panose="02020603050405020304" pitchFamily="18" charset="0"/>
              </a:rPr>
              <a:t>次调用时再乘以</a:t>
            </a:r>
            <a:r>
              <a:rPr lang="en-US" altLang="zh-CN" dirty="0" smtClean="0">
                <a:solidFill>
                  <a:srgbClr val="CC0099"/>
                </a:solidFill>
                <a:latin typeface="Times New Roman" panose="02020603050405020304" pitchFamily="18" charset="0"/>
                <a:cs typeface="Times New Roman" panose="02020603050405020304" pitchFamily="18" charset="0"/>
              </a:rPr>
              <a:t>3</a:t>
            </a:r>
          </a:p>
          <a:p>
            <a:pPr lvl="1">
              <a:buFont typeface="Wingdings" pitchFamily="2" charset="2"/>
              <a:buNone/>
            </a:pPr>
            <a:r>
              <a:rPr lang="en-US" altLang="zh-CN" dirty="0" smtClean="0">
                <a:latin typeface="Times New Roman" panose="02020603050405020304" pitchFamily="18" charset="0"/>
                <a:cs typeface="Times New Roman" panose="02020603050405020304" pitchFamily="18" charset="0"/>
              </a:rPr>
              <a:t>      </a:t>
            </a:r>
            <a:r>
              <a:rPr lang="zh-CN" altLang="zh-CN" dirty="0" smtClean="0">
                <a:latin typeface="Times New Roman" panose="02020603050405020304" pitchFamily="18" charset="0"/>
                <a:cs typeface="Times New Roman" panose="02020603050405020304" pitchFamily="18" charset="0"/>
              </a:rPr>
              <a:t>依此规律进行下去</a:t>
            </a:r>
            <a:endParaRPr lang="en-US" altLang="zh-CN" dirty="0" smtClean="0">
              <a:latin typeface="Times New Roman" panose="02020603050405020304" pitchFamily="18" charset="0"/>
              <a:cs typeface="Times New Roman" panose="02020603050405020304" pitchFamily="18" charset="0"/>
            </a:endParaRPr>
          </a:p>
          <a:p>
            <a:pPr lvl="1"/>
            <a:r>
              <a:rPr lang="zh-CN" altLang="zh-CN" dirty="0" smtClean="0">
                <a:latin typeface="Times New Roman" panose="02020603050405020304" pitchFamily="18" charset="0"/>
                <a:cs typeface="Times New Roman" panose="02020603050405020304" pitchFamily="18" charset="0"/>
              </a:rPr>
              <a:t>这时希望上一次求出的连乘值保留，以便下一次再乘上一个数。</a:t>
            </a:r>
            <a:r>
              <a:rPr lang="zh-CN" altLang="zh-CN" dirty="0" smtClean="0">
                <a:solidFill>
                  <a:srgbClr val="CC0099"/>
                </a:solidFill>
                <a:latin typeface="Times New Roman" panose="02020603050405020304" pitchFamily="18" charset="0"/>
                <a:cs typeface="Times New Roman" panose="02020603050405020304" pitchFamily="18" charset="0"/>
              </a:rPr>
              <a:t>可以用</a:t>
            </a:r>
            <a:r>
              <a:rPr lang="en-US" altLang="zh-CN" dirty="0" smtClean="0">
                <a:solidFill>
                  <a:srgbClr val="CC0099"/>
                </a:solidFill>
                <a:latin typeface="Times New Roman" panose="02020603050405020304" pitchFamily="18" charset="0"/>
                <a:cs typeface="Times New Roman" panose="02020603050405020304" pitchFamily="18" charset="0"/>
              </a:rPr>
              <a:t>static</a:t>
            </a:r>
            <a:r>
              <a:rPr lang="zh-CN" altLang="zh-CN"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p:txBody>
      </p:sp>
      <p:sp>
        <p:nvSpPr>
          <p:cNvPr id="4" name="Rectangle 2"/>
          <p:cNvSpPr>
            <a:spLocks noRot="1" noChangeArrowheads="1"/>
          </p:cNvSpPr>
          <p:nvPr/>
        </p:nvSpPr>
        <p:spPr bwMode="auto">
          <a:xfrm>
            <a:off x="304800" y="381000"/>
            <a:ext cx="854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a:solidFill>
                  <a:srgbClr val="0000FF"/>
                </a:solidFill>
                <a:latin typeface="黑体" pitchFamily="49" charset="-122"/>
                <a:ea typeface="黑体" pitchFamily="49" charset="-122"/>
                <a:sym typeface="Monotype Sorts" pitchFamily="2" charset="2"/>
              </a:rPr>
              <a:t>例：输出１到５的阶乘值</a:t>
            </a:r>
          </a:p>
        </p:txBody>
      </p:sp>
    </p:spTree>
    <p:extLst>
      <p:ext uri="{BB962C8B-B14F-4D97-AF65-F5344CB8AC3E}">
        <p14:creationId xmlns:p14="http://schemas.microsoft.com/office/powerpoint/2010/main" val="2663656479"/>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blinds(horizontal)">
                                      <p:cBhvr>
                                        <p:cTn id="7" dur="500"/>
                                        <p:tgtEl>
                                          <p:spTgt spid="1741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411">
                                            <p:txEl>
                                              <p:pRg st="1" end="1"/>
                                            </p:txEl>
                                          </p:spTgt>
                                        </p:tgtEl>
                                        <p:attrNameLst>
                                          <p:attrName>style.visibility</p:attrName>
                                        </p:attrNameLst>
                                      </p:cBhvr>
                                      <p:to>
                                        <p:strVal val="visible"/>
                                      </p:to>
                                    </p:set>
                                    <p:animEffect transition="in" filter="blinds(horizontal)">
                                      <p:cBhvr>
                                        <p:cTn id="10" dur="500"/>
                                        <p:tgtEl>
                                          <p:spTgt spid="1741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7411">
                                            <p:txEl>
                                              <p:pRg st="2" end="2"/>
                                            </p:txEl>
                                          </p:spTgt>
                                        </p:tgtEl>
                                        <p:attrNameLst>
                                          <p:attrName>style.visibility</p:attrName>
                                        </p:attrNameLst>
                                      </p:cBhvr>
                                      <p:to>
                                        <p:strVal val="visible"/>
                                      </p:to>
                                    </p:set>
                                    <p:animEffect transition="in" filter="blinds(horizontal)">
                                      <p:cBhvr>
                                        <p:cTn id="13" dur="500"/>
                                        <p:tgtEl>
                                          <p:spTgt spid="17411">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7411">
                                            <p:txEl>
                                              <p:pRg st="3" end="3"/>
                                            </p:txEl>
                                          </p:spTgt>
                                        </p:tgtEl>
                                        <p:attrNameLst>
                                          <p:attrName>style.visibility</p:attrName>
                                        </p:attrNameLst>
                                      </p:cBhvr>
                                      <p:to>
                                        <p:strVal val="visible"/>
                                      </p:to>
                                    </p:set>
                                    <p:animEffect transition="in" filter="blinds(horizontal)">
                                      <p:cBhvr>
                                        <p:cTn id="16" dur="500"/>
                                        <p:tgtEl>
                                          <p:spTgt spid="17411">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7411">
                                            <p:txEl>
                                              <p:pRg st="4" end="4"/>
                                            </p:txEl>
                                          </p:spTgt>
                                        </p:tgtEl>
                                        <p:attrNameLst>
                                          <p:attrName>style.visibility</p:attrName>
                                        </p:attrNameLst>
                                      </p:cBhvr>
                                      <p:to>
                                        <p:strVal val="visible"/>
                                      </p:to>
                                    </p:set>
                                    <p:animEffect transition="in" filter="blinds(horizontal)">
                                      <p:cBhvr>
                                        <p:cTn id="19" dur="500"/>
                                        <p:tgtEl>
                                          <p:spTgt spid="17411">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7411">
                                            <p:txEl>
                                              <p:pRg st="5" end="5"/>
                                            </p:txEl>
                                          </p:spTgt>
                                        </p:tgtEl>
                                        <p:attrNameLst>
                                          <p:attrName>style.visibility</p:attrName>
                                        </p:attrNameLst>
                                      </p:cBhvr>
                                      <p:to>
                                        <p:strVal val="visible"/>
                                      </p:to>
                                    </p:set>
                                    <p:animEffect transition="in" filter="blinds(horizontal)">
                                      <p:cBhvr>
                                        <p:cTn id="22" dur="500"/>
                                        <p:tgtEl>
                                          <p:spTgt spid="17411">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7411">
                                            <p:txEl>
                                              <p:pRg st="6" end="6"/>
                                            </p:txEl>
                                          </p:spTgt>
                                        </p:tgtEl>
                                        <p:attrNameLst>
                                          <p:attrName>style.visibility</p:attrName>
                                        </p:attrNameLst>
                                      </p:cBhvr>
                                      <p:to>
                                        <p:strVal val="visible"/>
                                      </p:to>
                                    </p:set>
                                    <p:animEffect transition="in" filter="blinds(horizontal)">
                                      <p:cBhvr>
                                        <p:cTn id="25" dur="500"/>
                                        <p:tgtEl>
                                          <p:spTgt spid="174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Rectangle 7"/>
          <p:cNvSpPr>
            <a:spLocks noGrp="1" noChangeArrowheads="1"/>
          </p:cNvSpPr>
          <p:nvPr>
            <p:ph type="body" sz="half" idx="1"/>
          </p:nvPr>
        </p:nvSpPr>
        <p:spPr>
          <a:xfrm>
            <a:off x="228600" y="1295400"/>
            <a:ext cx="5410200" cy="5056256"/>
          </a:xfrm>
          <a:solidFill>
            <a:srgbClr val="CCECFF"/>
          </a:solidFill>
        </p:spPr>
        <p:txBody>
          <a:bodyPr wrap="square">
            <a:spAutoFit/>
          </a:bodyPr>
          <a:lstStyle/>
          <a:p>
            <a:pPr>
              <a:lnSpc>
                <a:spcPct val="150000"/>
              </a:lnSpc>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#include &lt;</a:t>
            </a:r>
            <a:r>
              <a:rPr lang="en-US" altLang="zh-CN" sz="2800" dirty="0" err="1" smtClean="0">
                <a:latin typeface="Times New Roman" panose="02020603050405020304" pitchFamily="18" charset="0"/>
                <a:cs typeface="Times New Roman" panose="02020603050405020304" pitchFamily="18" charset="0"/>
              </a:rPr>
              <a:t>stdio.h</a:t>
            </a:r>
            <a:r>
              <a:rPr lang="en-US" altLang="zh-CN" sz="2800" dirty="0" smtClean="0">
                <a:latin typeface="Times New Roman" panose="02020603050405020304" pitchFamily="18" charset="0"/>
                <a:cs typeface="Times New Roman" panose="02020603050405020304" pitchFamily="18" charset="0"/>
              </a:rPr>
              <a:t>&gt;</a:t>
            </a:r>
            <a:endParaRPr lang="zh-CN" altLang="zh-CN" sz="2800"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dirty="0" err="1" smtClean="0">
                <a:latin typeface="Times New Roman" panose="02020603050405020304" pitchFamily="18" charset="0"/>
                <a:cs typeface="Times New Roman" panose="02020603050405020304" pitchFamily="18" charset="0"/>
              </a:rPr>
              <a:t>int</a:t>
            </a:r>
            <a:r>
              <a:rPr lang="en-US" altLang="zh-CN" sz="2800" dirty="0" smtClean="0">
                <a:latin typeface="Times New Roman" panose="02020603050405020304" pitchFamily="18" charset="0"/>
                <a:cs typeface="Times New Roman" panose="02020603050405020304" pitchFamily="18" charset="0"/>
              </a:rPr>
              <a:t> main()</a:t>
            </a:r>
            <a:endParaRPr lang="zh-CN" altLang="zh-CN" sz="2800"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int</a:t>
            </a: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fac</a:t>
            </a:r>
            <a:r>
              <a:rPr lang="en-US" altLang="zh-CN" sz="2800" dirty="0" smtClean="0">
                <a:latin typeface="Times New Roman" panose="02020603050405020304" pitchFamily="18" charset="0"/>
                <a:cs typeface="Times New Roman" panose="02020603050405020304" pitchFamily="18" charset="0"/>
              </a:rPr>
              <a:t>(</a:t>
            </a:r>
            <a:r>
              <a:rPr lang="en-US" altLang="zh-CN" sz="2800" dirty="0" err="1" smtClean="0">
                <a:latin typeface="Times New Roman" panose="02020603050405020304" pitchFamily="18" charset="0"/>
                <a:cs typeface="Times New Roman" panose="02020603050405020304" pitchFamily="18" charset="0"/>
              </a:rPr>
              <a:t>int</a:t>
            </a:r>
            <a:r>
              <a:rPr lang="en-US" altLang="zh-CN" sz="2800" dirty="0" smtClean="0">
                <a:latin typeface="Times New Roman" panose="02020603050405020304" pitchFamily="18" charset="0"/>
                <a:cs typeface="Times New Roman" panose="02020603050405020304" pitchFamily="18" charset="0"/>
              </a:rPr>
              <a:t> n);</a:t>
            </a:r>
            <a:endParaRPr lang="zh-CN" altLang="zh-CN" sz="2800"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int</a:t>
            </a: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i</a:t>
            </a:r>
            <a:r>
              <a:rPr lang="en-US" altLang="zh-CN" sz="2800" dirty="0" smtClean="0">
                <a:latin typeface="Times New Roman" panose="02020603050405020304" pitchFamily="18" charset="0"/>
                <a:cs typeface="Times New Roman" panose="02020603050405020304" pitchFamily="18" charset="0"/>
              </a:rPr>
              <a:t>;</a:t>
            </a:r>
            <a:endParaRPr lang="zh-CN" altLang="zh-CN" sz="2800"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   for(</a:t>
            </a:r>
            <a:r>
              <a:rPr lang="en-US" altLang="zh-CN" sz="2800" dirty="0" err="1" smtClean="0">
                <a:latin typeface="Times New Roman" panose="02020603050405020304" pitchFamily="18" charset="0"/>
                <a:cs typeface="Times New Roman" panose="02020603050405020304" pitchFamily="18" charset="0"/>
              </a:rPr>
              <a:t>i</a:t>
            </a:r>
            <a:r>
              <a:rPr lang="en-US" altLang="zh-CN" sz="2800" dirty="0" smtClean="0">
                <a:latin typeface="Times New Roman" panose="02020603050405020304" pitchFamily="18" charset="0"/>
                <a:cs typeface="Times New Roman" panose="02020603050405020304" pitchFamily="18" charset="0"/>
              </a:rPr>
              <a:t>=1;i&lt;=5;i++) </a:t>
            </a:r>
            <a:endParaRPr lang="zh-CN" altLang="zh-CN" sz="2800"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printf</a:t>
            </a:r>
            <a:r>
              <a:rPr lang="en-US" altLang="zh-CN" sz="2800" dirty="0" smtClean="0">
                <a:latin typeface="Times New Roman" panose="02020603050405020304" pitchFamily="18" charset="0"/>
                <a:cs typeface="Times New Roman" panose="02020603050405020304" pitchFamily="18" charset="0"/>
              </a:rPr>
              <a:t>(“%d!=%d\n”,</a:t>
            </a:r>
            <a:r>
              <a:rPr lang="en-US" altLang="zh-CN" sz="2800" dirty="0" err="1" smtClean="0">
                <a:latin typeface="Times New Roman" panose="02020603050405020304" pitchFamily="18" charset="0"/>
                <a:cs typeface="Times New Roman" panose="02020603050405020304" pitchFamily="18" charset="0"/>
              </a:rPr>
              <a:t>i,fac</a:t>
            </a:r>
            <a:r>
              <a:rPr lang="en-US" altLang="zh-CN" sz="2800" dirty="0" smtClean="0">
                <a:latin typeface="Times New Roman" panose="02020603050405020304" pitchFamily="18" charset="0"/>
                <a:cs typeface="Times New Roman" panose="02020603050405020304" pitchFamily="18" charset="0"/>
              </a:rPr>
              <a:t>(</a:t>
            </a:r>
            <a:r>
              <a:rPr lang="en-US" altLang="zh-CN" sz="2800" dirty="0" err="1" smtClean="0">
                <a:latin typeface="Times New Roman" panose="02020603050405020304" pitchFamily="18" charset="0"/>
                <a:cs typeface="Times New Roman" panose="02020603050405020304" pitchFamily="18" charset="0"/>
              </a:rPr>
              <a:t>i</a:t>
            </a:r>
            <a:r>
              <a:rPr lang="en-US" altLang="zh-CN" sz="2800" dirty="0" smtClean="0">
                <a:latin typeface="Times New Roman" panose="02020603050405020304" pitchFamily="18" charset="0"/>
                <a:cs typeface="Times New Roman" panose="02020603050405020304" pitchFamily="18" charset="0"/>
              </a:rPr>
              <a:t>)); </a:t>
            </a:r>
            <a:endParaRPr lang="zh-CN" altLang="zh-CN" sz="2800"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a:t>
            </a:r>
            <a:endParaRPr lang="zh-CN" altLang="zh-CN" sz="2800" dirty="0" smtClean="0">
              <a:latin typeface="Times New Roman" panose="02020603050405020304" pitchFamily="18" charset="0"/>
              <a:cs typeface="Times New Roman" panose="02020603050405020304" pitchFamily="18" charset="0"/>
            </a:endParaRPr>
          </a:p>
        </p:txBody>
      </p:sp>
      <p:sp>
        <p:nvSpPr>
          <p:cNvPr id="4" name="Rectangle 7"/>
          <p:cNvSpPr txBox="1">
            <a:spLocks noChangeArrowheads="1"/>
          </p:cNvSpPr>
          <p:nvPr/>
        </p:nvSpPr>
        <p:spPr bwMode="auto">
          <a:xfrm>
            <a:off x="3505200" y="1281107"/>
            <a:ext cx="2566987" cy="3591240"/>
          </a:xfrm>
          <a:prstGeom prst="rect">
            <a:avLst/>
          </a:prstGeom>
          <a:solidFill>
            <a:srgbClr val="FFFF00"/>
          </a:solidFill>
          <a:ln w="9525">
            <a:noFill/>
            <a:miter lim="800000"/>
            <a:headEnd/>
            <a:tailEnd/>
          </a:ln>
        </p:spPr>
        <p:txBody>
          <a:bodyPr wrap="square">
            <a:spAutoFit/>
          </a:bodyPr>
          <a:lstStyle/>
          <a:p>
            <a:pPr>
              <a:lnSpc>
                <a:spcPct val="150000"/>
              </a:lnSpc>
              <a:defRPr/>
            </a:pPr>
            <a:r>
              <a:rPr lang="en-US" altLang="zh-CN" sz="2800" b="1" dirty="0" err="1">
                <a:latin typeface="Times New Roman" panose="02020603050405020304" pitchFamily="18" charset="0"/>
                <a:ea typeface="+mn-ea"/>
                <a:cs typeface="Times New Roman" panose="02020603050405020304" pitchFamily="18" charset="0"/>
              </a:rPr>
              <a:t>int</a:t>
            </a:r>
            <a:r>
              <a:rPr lang="en-US" altLang="zh-CN" sz="2800" b="1" dirty="0">
                <a:latin typeface="Times New Roman" panose="02020603050405020304" pitchFamily="18" charset="0"/>
                <a:ea typeface="+mn-ea"/>
                <a:cs typeface="Times New Roman" panose="02020603050405020304" pitchFamily="18" charset="0"/>
              </a:rPr>
              <a:t> </a:t>
            </a:r>
            <a:r>
              <a:rPr lang="en-US" altLang="zh-CN" sz="2800" b="1" dirty="0" err="1">
                <a:latin typeface="Times New Roman" panose="02020603050405020304" pitchFamily="18" charset="0"/>
                <a:ea typeface="+mn-ea"/>
                <a:cs typeface="Times New Roman" panose="02020603050405020304" pitchFamily="18" charset="0"/>
              </a:rPr>
              <a:t>fac</a:t>
            </a:r>
            <a:r>
              <a:rPr lang="en-US" altLang="zh-CN" sz="2800" b="1" dirty="0">
                <a:latin typeface="Times New Roman" panose="02020603050405020304" pitchFamily="18" charset="0"/>
                <a:ea typeface="+mn-ea"/>
                <a:cs typeface="Times New Roman" panose="02020603050405020304" pitchFamily="18" charset="0"/>
              </a:rPr>
              <a:t>(</a:t>
            </a:r>
            <a:r>
              <a:rPr lang="en-US" altLang="zh-CN" sz="2800" b="1" dirty="0" err="1">
                <a:latin typeface="Times New Roman" panose="02020603050405020304" pitchFamily="18" charset="0"/>
                <a:ea typeface="+mn-ea"/>
                <a:cs typeface="Times New Roman" panose="02020603050405020304" pitchFamily="18" charset="0"/>
              </a:rPr>
              <a:t>int</a:t>
            </a:r>
            <a:r>
              <a:rPr lang="en-US" altLang="zh-CN" sz="2800" b="1" dirty="0">
                <a:latin typeface="Times New Roman" panose="02020603050405020304" pitchFamily="18" charset="0"/>
                <a:ea typeface="+mn-ea"/>
                <a:cs typeface="Times New Roman" panose="02020603050405020304" pitchFamily="18" charset="0"/>
              </a:rPr>
              <a:t> n) </a:t>
            </a:r>
            <a:endParaRPr lang="zh-CN" altLang="zh-CN" sz="2800" b="1" dirty="0">
              <a:latin typeface="Times New Roman" panose="02020603050405020304" pitchFamily="18" charset="0"/>
              <a:ea typeface="+mn-ea"/>
              <a:cs typeface="Times New Roman" panose="02020603050405020304" pitchFamily="18" charset="0"/>
            </a:endParaRPr>
          </a:p>
          <a:p>
            <a:pPr>
              <a:lnSpc>
                <a:spcPct val="150000"/>
              </a:lnSpc>
              <a:defRPr/>
            </a:pPr>
            <a:r>
              <a:rPr lang="en-US" altLang="zh-CN" sz="2800" b="1" dirty="0">
                <a:latin typeface="Times New Roman" panose="02020603050405020304" pitchFamily="18" charset="0"/>
                <a:ea typeface="+mn-ea"/>
                <a:cs typeface="Times New Roman" panose="02020603050405020304" pitchFamily="18" charset="0"/>
              </a:rPr>
              <a:t> {</a:t>
            </a:r>
            <a:r>
              <a:rPr lang="en-US" altLang="zh-CN" sz="2800" b="1" dirty="0">
                <a:solidFill>
                  <a:srgbClr val="D60093"/>
                </a:solidFill>
                <a:latin typeface="Times New Roman" panose="02020603050405020304" pitchFamily="18" charset="0"/>
                <a:ea typeface="+mn-ea"/>
                <a:cs typeface="Times New Roman" panose="02020603050405020304" pitchFamily="18" charset="0"/>
              </a:rPr>
              <a:t>static</a:t>
            </a:r>
            <a:r>
              <a:rPr lang="en-US" altLang="zh-CN" sz="2800" b="1" dirty="0">
                <a:latin typeface="Times New Roman" panose="02020603050405020304" pitchFamily="18" charset="0"/>
                <a:ea typeface="+mn-ea"/>
                <a:cs typeface="Times New Roman" panose="02020603050405020304" pitchFamily="18" charset="0"/>
              </a:rPr>
              <a:t> </a:t>
            </a:r>
            <a:r>
              <a:rPr lang="en-US" altLang="zh-CN" sz="2800" b="1" dirty="0" err="1">
                <a:latin typeface="Times New Roman" panose="02020603050405020304" pitchFamily="18" charset="0"/>
                <a:ea typeface="+mn-ea"/>
                <a:cs typeface="Times New Roman" panose="02020603050405020304" pitchFamily="18" charset="0"/>
              </a:rPr>
              <a:t>int</a:t>
            </a:r>
            <a:r>
              <a:rPr lang="en-US" altLang="zh-CN" sz="2800" b="1" dirty="0">
                <a:latin typeface="Times New Roman" panose="02020603050405020304" pitchFamily="18" charset="0"/>
                <a:ea typeface="+mn-ea"/>
                <a:cs typeface="Times New Roman" panose="02020603050405020304" pitchFamily="18" charset="0"/>
              </a:rPr>
              <a:t> f=1; </a:t>
            </a:r>
            <a:endParaRPr lang="zh-CN" altLang="zh-CN" sz="2800" b="1" dirty="0">
              <a:latin typeface="Times New Roman" panose="02020603050405020304" pitchFamily="18" charset="0"/>
              <a:ea typeface="+mn-ea"/>
              <a:cs typeface="Times New Roman" panose="02020603050405020304" pitchFamily="18" charset="0"/>
            </a:endParaRPr>
          </a:p>
          <a:p>
            <a:pPr>
              <a:lnSpc>
                <a:spcPct val="150000"/>
              </a:lnSpc>
              <a:defRPr/>
            </a:pPr>
            <a:r>
              <a:rPr lang="en-US" altLang="zh-CN" sz="2800" b="1" dirty="0">
                <a:latin typeface="Times New Roman" panose="02020603050405020304" pitchFamily="18" charset="0"/>
                <a:ea typeface="+mn-ea"/>
                <a:cs typeface="Times New Roman" panose="02020603050405020304" pitchFamily="18" charset="0"/>
              </a:rPr>
              <a:t>   f=f*n; </a:t>
            </a:r>
            <a:endParaRPr lang="zh-CN" altLang="zh-CN" sz="2800" b="1" dirty="0">
              <a:latin typeface="Times New Roman" panose="02020603050405020304" pitchFamily="18" charset="0"/>
              <a:ea typeface="+mn-ea"/>
              <a:cs typeface="Times New Roman" panose="02020603050405020304" pitchFamily="18" charset="0"/>
            </a:endParaRPr>
          </a:p>
          <a:p>
            <a:pPr>
              <a:lnSpc>
                <a:spcPct val="150000"/>
              </a:lnSpc>
              <a:defRPr/>
            </a:pPr>
            <a:r>
              <a:rPr lang="en-US" altLang="zh-CN" sz="2800" b="1" dirty="0">
                <a:latin typeface="Times New Roman" panose="02020603050405020304" pitchFamily="18" charset="0"/>
                <a:ea typeface="+mn-ea"/>
                <a:cs typeface="Times New Roman" panose="02020603050405020304" pitchFamily="18" charset="0"/>
              </a:rPr>
              <a:t>   return(f); </a:t>
            </a:r>
            <a:endParaRPr lang="zh-CN" altLang="zh-CN" sz="2800" b="1" dirty="0">
              <a:latin typeface="Times New Roman" panose="02020603050405020304" pitchFamily="18" charset="0"/>
              <a:ea typeface="+mn-ea"/>
              <a:cs typeface="Times New Roman" panose="02020603050405020304" pitchFamily="18" charset="0"/>
            </a:endParaRPr>
          </a:p>
          <a:p>
            <a:pPr>
              <a:lnSpc>
                <a:spcPct val="150000"/>
              </a:lnSpc>
              <a:defRPr/>
            </a:pPr>
            <a:r>
              <a:rPr lang="en-US" altLang="zh-CN" sz="2800" b="1" dirty="0">
                <a:latin typeface="Times New Roman" panose="02020603050405020304" pitchFamily="18" charset="0"/>
                <a:ea typeface="+mn-ea"/>
                <a:cs typeface="Times New Roman" panose="02020603050405020304" pitchFamily="18" charset="0"/>
              </a:rPr>
              <a:t> }</a:t>
            </a:r>
            <a:endParaRPr lang="zh-CN" altLang="zh-CN" sz="2800" b="1" dirty="0">
              <a:latin typeface="Times New Roman" panose="02020603050405020304" pitchFamily="18" charset="0"/>
              <a:ea typeface="+mn-ea"/>
              <a:cs typeface="Times New Roman" panose="02020603050405020304" pitchFamily="18" charset="0"/>
            </a:endParaRPr>
          </a:p>
        </p:txBody>
      </p:sp>
      <p:sp>
        <p:nvSpPr>
          <p:cNvPr id="6" name="圆角矩形标注 5"/>
          <p:cNvSpPr>
            <a:spLocks noChangeArrowheads="1"/>
          </p:cNvSpPr>
          <p:nvPr/>
        </p:nvSpPr>
        <p:spPr bwMode="auto">
          <a:xfrm>
            <a:off x="1897856" y="6008761"/>
            <a:ext cx="2071687" cy="714375"/>
          </a:xfrm>
          <a:prstGeom prst="wedgeRoundRectCallout">
            <a:avLst>
              <a:gd name="adj1" fmla="val 71944"/>
              <a:gd name="adj2" fmla="val -122375"/>
              <a:gd name="adj3" fmla="val 16667"/>
            </a:avLst>
          </a:prstGeom>
          <a:solidFill>
            <a:srgbClr val="FFFFCC"/>
          </a:solidFill>
          <a:ln w="9525" algn="ctr">
            <a:solidFill>
              <a:schemeClr val="tx1"/>
            </a:solidFill>
            <a:miter lim="800000"/>
            <a:headEnd/>
            <a:tailEnd/>
          </a:ln>
        </p:spPr>
        <p:txBody>
          <a:bodyPr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调用</a:t>
            </a:r>
            <a:r>
              <a:rPr lang="en-US" altLang="zh-CN" sz="2800" b="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sz="2800" b="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次</a:t>
            </a:r>
            <a:endParaRPr lang="zh-CN" altLang="en-US" sz="2800" b="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圆角矩形标注 6"/>
          <p:cNvSpPr>
            <a:spLocks noChangeArrowheads="1"/>
          </p:cNvSpPr>
          <p:nvPr/>
        </p:nvSpPr>
        <p:spPr bwMode="auto">
          <a:xfrm>
            <a:off x="5985923" y="144693"/>
            <a:ext cx="2859627" cy="1385893"/>
          </a:xfrm>
          <a:prstGeom prst="wedgeRoundRectCallout">
            <a:avLst>
              <a:gd name="adj1" fmla="val -73416"/>
              <a:gd name="adj2" fmla="val 52112"/>
              <a:gd name="adj3" fmla="val 16667"/>
            </a:avLst>
          </a:prstGeom>
          <a:noFill/>
          <a:ln w="9525" algn="ctr">
            <a:solidFill>
              <a:schemeClr val="tx1"/>
            </a:solidFill>
            <a:miter lim="800000"/>
            <a:headEnd/>
            <a:tailEnd/>
          </a:ln>
        </p:spPr>
        <p:txBody>
          <a:bodyPr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lnSpc>
                <a:spcPct val="100000"/>
              </a:lnSpc>
            </a:pPr>
            <a:r>
              <a:rPr lang="zh-CN" altLang="en-US" sz="2000" b="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自动</a:t>
            </a:r>
            <a:r>
              <a:rPr lang="zh-CN" altLang="en-US" sz="2000" b="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变量</a:t>
            </a:r>
            <a:r>
              <a:rPr lang="en-US" altLang="zh-CN" sz="2000" b="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b="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在</a:t>
            </a:r>
            <a:r>
              <a:rPr lang="zh-CN" altLang="en-US" sz="2000" b="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函数调用</a:t>
            </a:r>
            <a:r>
              <a:rPr lang="zh-CN" altLang="en-US" sz="2000" b="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时、每</a:t>
            </a:r>
            <a:r>
              <a:rPr lang="zh-CN" altLang="en-US" sz="2000" b="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调用一次，开辟</a:t>
            </a:r>
            <a:r>
              <a:rPr lang="zh-CN" altLang="en-US" sz="2000" b="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新空间，并将实参的值传递过来。</a:t>
            </a:r>
            <a:endParaRPr lang="zh-CN" altLang="en-US" sz="2000" b="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Rectangle 2"/>
          <p:cNvSpPr>
            <a:spLocks noRot="1" noChangeArrowheads="1"/>
          </p:cNvSpPr>
          <p:nvPr/>
        </p:nvSpPr>
        <p:spPr bwMode="auto">
          <a:xfrm>
            <a:off x="304800" y="381000"/>
            <a:ext cx="854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smtClean="0">
                <a:solidFill>
                  <a:srgbClr val="0000FF"/>
                </a:solidFill>
                <a:latin typeface="黑体" pitchFamily="49" charset="-122"/>
                <a:ea typeface="黑体" pitchFamily="49" charset="-122"/>
                <a:sym typeface="Monotype Sorts" pitchFamily="2" charset="2"/>
              </a:rPr>
              <a:t>例题运行</a:t>
            </a:r>
            <a:endParaRPr lang="zh-CN" altLang="en-US" dirty="0">
              <a:solidFill>
                <a:srgbClr val="0000FF"/>
              </a:solidFill>
              <a:latin typeface="黑体" pitchFamily="49" charset="-122"/>
              <a:ea typeface="黑体" pitchFamily="49" charset="-122"/>
              <a:sym typeface="Monotype Sorts" pitchFamily="2" charset="2"/>
            </a:endParaRPr>
          </a:p>
        </p:txBody>
      </p:sp>
      <p:sp>
        <p:nvSpPr>
          <p:cNvPr id="9" name="圆角矩形标注 8"/>
          <p:cNvSpPr>
            <a:spLocks noChangeArrowheads="1"/>
          </p:cNvSpPr>
          <p:nvPr/>
        </p:nvSpPr>
        <p:spPr bwMode="auto">
          <a:xfrm>
            <a:off x="5843587" y="3614492"/>
            <a:ext cx="3071813" cy="1729861"/>
          </a:xfrm>
          <a:prstGeom prst="wedgeRoundRectCallout">
            <a:avLst>
              <a:gd name="adj1" fmla="val -65680"/>
              <a:gd name="adj2" fmla="val -110892"/>
              <a:gd name="adj3" fmla="val 16667"/>
            </a:avLst>
          </a:prstGeom>
          <a:solidFill>
            <a:srgbClr val="FFFFCC"/>
          </a:solidFill>
          <a:ln w="9525" algn="ctr">
            <a:solidFill>
              <a:schemeClr val="tx1"/>
            </a:solidFill>
            <a:miter lim="800000"/>
            <a:headEnd/>
            <a:tailEnd/>
          </a:ln>
        </p:spPr>
        <p:txBody>
          <a:bodyPr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lnSpc>
                <a:spcPct val="100000"/>
              </a:lnSpc>
            </a:pPr>
            <a:r>
              <a:rPr lang="zh-CN" altLang="en-US" sz="2000" b="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静态局部变量</a:t>
            </a:r>
            <a:r>
              <a:rPr lang="en-US" altLang="zh-CN" sz="2000" b="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f</a:t>
            </a:r>
            <a:r>
              <a:rPr lang="zh-CN" altLang="en-US" sz="2000" b="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，编译时</a:t>
            </a:r>
            <a:r>
              <a:rPr lang="zh-CN" altLang="en-US" sz="2000" b="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赋初值。以后每次调用函数时</a:t>
            </a:r>
            <a:r>
              <a:rPr lang="zh-CN" altLang="en-US" sz="20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不再重新</a:t>
            </a:r>
            <a:r>
              <a:rPr lang="zh-CN" altLang="en-US" sz="2000"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赋值</a:t>
            </a:r>
            <a:r>
              <a:rPr lang="zh-CN" altLang="en-US" sz="2000" b="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而</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只是保留上次函数调用结束时的值</a:t>
            </a:r>
            <a:r>
              <a:rPr lang="zh-CN" altLang="en-US" sz="2000" b="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b="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961669846"/>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Rectangle 7"/>
          <p:cNvSpPr>
            <a:spLocks noGrp="1" noChangeArrowheads="1"/>
          </p:cNvSpPr>
          <p:nvPr>
            <p:ph type="body" sz="half" idx="1"/>
          </p:nvPr>
        </p:nvSpPr>
        <p:spPr>
          <a:xfrm>
            <a:off x="228600" y="1295400"/>
            <a:ext cx="5410200" cy="5056256"/>
          </a:xfrm>
          <a:solidFill>
            <a:srgbClr val="CCECFF"/>
          </a:solidFill>
        </p:spPr>
        <p:txBody>
          <a:bodyPr wrap="square">
            <a:spAutoFit/>
          </a:bodyPr>
          <a:lstStyle/>
          <a:p>
            <a:pPr>
              <a:lnSpc>
                <a:spcPct val="150000"/>
              </a:lnSpc>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#include &lt;</a:t>
            </a:r>
            <a:r>
              <a:rPr lang="en-US" altLang="zh-CN" sz="2800" dirty="0" err="1" smtClean="0">
                <a:latin typeface="Times New Roman" panose="02020603050405020304" pitchFamily="18" charset="0"/>
                <a:cs typeface="Times New Roman" panose="02020603050405020304" pitchFamily="18" charset="0"/>
              </a:rPr>
              <a:t>stdio.h</a:t>
            </a:r>
            <a:r>
              <a:rPr lang="en-US" altLang="zh-CN" sz="2800" dirty="0" smtClean="0">
                <a:latin typeface="Times New Roman" panose="02020603050405020304" pitchFamily="18" charset="0"/>
                <a:cs typeface="Times New Roman" panose="02020603050405020304" pitchFamily="18" charset="0"/>
              </a:rPr>
              <a:t>&gt;</a:t>
            </a:r>
            <a:endParaRPr lang="zh-CN" altLang="zh-CN" sz="2800"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dirty="0" err="1" smtClean="0">
                <a:latin typeface="Times New Roman" panose="02020603050405020304" pitchFamily="18" charset="0"/>
                <a:cs typeface="Times New Roman" panose="02020603050405020304" pitchFamily="18" charset="0"/>
              </a:rPr>
              <a:t>int</a:t>
            </a:r>
            <a:r>
              <a:rPr lang="en-US" altLang="zh-CN" sz="2800" dirty="0" smtClean="0">
                <a:latin typeface="Times New Roman" panose="02020603050405020304" pitchFamily="18" charset="0"/>
                <a:cs typeface="Times New Roman" panose="02020603050405020304" pitchFamily="18" charset="0"/>
              </a:rPr>
              <a:t> main()</a:t>
            </a:r>
            <a:endParaRPr lang="zh-CN" altLang="zh-CN" sz="2800"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int</a:t>
            </a: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fac</a:t>
            </a:r>
            <a:r>
              <a:rPr lang="en-US" altLang="zh-CN" sz="2800" dirty="0" smtClean="0">
                <a:latin typeface="Times New Roman" panose="02020603050405020304" pitchFamily="18" charset="0"/>
                <a:cs typeface="Times New Roman" panose="02020603050405020304" pitchFamily="18" charset="0"/>
              </a:rPr>
              <a:t>(</a:t>
            </a:r>
            <a:r>
              <a:rPr lang="en-US" altLang="zh-CN" sz="2800" dirty="0" err="1" smtClean="0">
                <a:latin typeface="Times New Roman" panose="02020603050405020304" pitchFamily="18" charset="0"/>
                <a:cs typeface="Times New Roman" panose="02020603050405020304" pitchFamily="18" charset="0"/>
              </a:rPr>
              <a:t>int</a:t>
            </a:r>
            <a:r>
              <a:rPr lang="en-US" altLang="zh-CN" sz="2800" dirty="0" smtClean="0">
                <a:latin typeface="Times New Roman" panose="02020603050405020304" pitchFamily="18" charset="0"/>
                <a:cs typeface="Times New Roman" panose="02020603050405020304" pitchFamily="18" charset="0"/>
              </a:rPr>
              <a:t> n);</a:t>
            </a:r>
            <a:endParaRPr lang="zh-CN" altLang="zh-CN" sz="2800"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int</a:t>
            </a: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i</a:t>
            </a:r>
            <a:r>
              <a:rPr lang="en-US" altLang="zh-CN" sz="2800" dirty="0" smtClean="0">
                <a:latin typeface="Times New Roman" panose="02020603050405020304" pitchFamily="18" charset="0"/>
                <a:cs typeface="Times New Roman" panose="02020603050405020304" pitchFamily="18" charset="0"/>
              </a:rPr>
              <a:t>;</a:t>
            </a:r>
            <a:endParaRPr lang="zh-CN" altLang="zh-CN" sz="2800"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   for(</a:t>
            </a:r>
            <a:r>
              <a:rPr lang="en-US" altLang="zh-CN" sz="2800" dirty="0" err="1" smtClean="0">
                <a:latin typeface="Times New Roman" panose="02020603050405020304" pitchFamily="18" charset="0"/>
                <a:cs typeface="Times New Roman" panose="02020603050405020304" pitchFamily="18" charset="0"/>
              </a:rPr>
              <a:t>i</a:t>
            </a:r>
            <a:r>
              <a:rPr lang="en-US" altLang="zh-CN" sz="2800" dirty="0" smtClean="0">
                <a:latin typeface="Times New Roman" panose="02020603050405020304" pitchFamily="18" charset="0"/>
                <a:cs typeface="Times New Roman" panose="02020603050405020304" pitchFamily="18" charset="0"/>
              </a:rPr>
              <a:t>=1;i&lt;=5;i++) </a:t>
            </a:r>
            <a:endParaRPr lang="zh-CN" altLang="zh-CN" sz="2800"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printf</a:t>
            </a:r>
            <a:r>
              <a:rPr lang="en-US" altLang="zh-CN" sz="2800" dirty="0" smtClean="0">
                <a:latin typeface="Times New Roman" panose="02020603050405020304" pitchFamily="18" charset="0"/>
                <a:cs typeface="Times New Roman" panose="02020603050405020304" pitchFamily="18" charset="0"/>
              </a:rPr>
              <a:t>(“%d!=%d\n”,</a:t>
            </a:r>
            <a:r>
              <a:rPr lang="en-US" altLang="zh-CN" sz="2800" dirty="0" err="1" smtClean="0">
                <a:latin typeface="Times New Roman" panose="02020603050405020304" pitchFamily="18" charset="0"/>
                <a:cs typeface="Times New Roman" panose="02020603050405020304" pitchFamily="18" charset="0"/>
              </a:rPr>
              <a:t>i,fac</a:t>
            </a:r>
            <a:r>
              <a:rPr lang="en-US" altLang="zh-CN" sz="2800" dirty="0" smtClean="0">
                <a:latin typeface="Times New Roman" panose="02020603050405020304" pitchFamily="18" charset="0"/>
                <a:cs typeface="Times New Roman" panose="02020603050405020304" pitchFamily="18" charset="0"/>
              </a:rPr>
              <a:t>(</a:t>
            </a:r>
            <a:r>
              <a:rPr lang="en-US" altLang="zh-CN" sz="2800" dirty="0" err="1" smtClean="0">
                <a:latin typeface="Times New Roman" panose="02020603050405020304" pitchFamily="18" charset="0"/>
                <a:cs typeface="Times New Roman" panose="02020603050405020304" pitchFamily="18" charset="0"/>
              </a:rPr>
              <a:t>i</a:t>
            </a:r>
            <a:r>
              <a:rPr lang="en-US" altLang="zh-CN" sz="2800" dirty="0" smtClean="0">
                <a:latin typeface="Times New Roman" panose="02020603050405020304" pitchFamily="18" charset="0"/>
                <a:cs typeface="Times New Roman" panose="02020603050405020304" pitchFamily="18" charset="0"/>
              </a:rPr>
              <a:t>)); </a:t>
            </a:r>
            <a:endParaRPr lang="zh-CN" altLang="zh-CN" sz="2800"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a:t>
            </a:r>
            <a:endParaRPr lang="zh-CN" altLang="zh-CN" sz="2800" dirty="0" smtClean="0">
              <a:latin typeface="Times New Roman" panose="02020603050405020304" pitchFamily="18" charset="0"/>
              <a:cs typeface="Times New Roman" panose="02020603050405020304" pitchFamily="18" charset="0"/>
            </a:endParaRPr>
          </a:p>
        </p:txBody>
      </p:sp>
      <p:sp>
        <p:nvSpPr>
          <p:cNvPr id="4" name="Rectangle 7"/>
          <p:cNvSpPr txBox="1">
            <a:spLocks noChangeArrowheads="1"/>
          </p:cNvSpPr>
          <p:nvPr/>
        </p:nvSpPr>
        <p:spPr bwMode="auto">
          <a:xfrm>
            <a:off x="3505200" y="1281107"/>
            <a:ext cx="2566987" cy="3591240"/>
          </a:xfrm>
          <a:prstGeom prst="rect">
            <a:avLst/>
          </a:prstGeom>
          <a:solidFill>
            <a:srgbClr val="FFFF00"/>
          </a:solidFill>
          <a:ln w="9525">
            <a:noFill/>
            <a:miter lim="800000"/>
            <a:headEnd/>
            <a:tailEnd/>
          </a:ln>
        </p:spPr>
        <p:txBody>
          <a:bodyPr wrap="square">
            <a:spAutoFit/>
          </a:bodyPr>
          <a:lstStyle/>
          <a:p>
            <a:pPr>
              <a:lnSpc>
                <a:spcPct val="150000"/>
              </a:lnSpc>
              <a:defRPr/>
            </a:pPr>
            <a:r>
              <a:rPr lang="en-US" altLang="zh-CN" sz="2800" b="1" dirty="0" err="1">
                <a:latin typeface="Times New Roman" panose="02020603050405020304" pitchFamily="18" charset="0"/>
                <a:ea typeface="+mn-ea"/>
                <a:cs typeface="Times New Roman" panose="02020603050405020304" pitchFamily="18" charset="0"/>
              </a:rPr>
              <a:t>int</a:t>
            </a:r>
            <a:r>
              <a:rPr lang="en-US" altLang="zh-CN" sz="2800" b="1" dirty="0">
                <a:latin typeface="Times New Roman" panose="02020603050405020304" pitchFamily="18" charset="0"/>
                <a:ea typeface="+mn-ea"/>
                <a:cs typeface="Times New Roman" panose="02020603050405020304" pitchFamily="18" charset="0"/>
              </a:rPr>
              <a:t> </a:t>
            </a:r>
            <a:r>
              <a:rPr lang="en-US" altLang="zh-CN" sz="2800" b="1" dirty="0" err="1">
                <a:latin typeface="Times New Roman" panose="02020603050405020304" pitchFamily="18" charset="0"/>
                <a:ea typeface="+mn-ea"/>
                <a:cs typeface="Times New Roman" panose="02020603050405020304" pitchFamily="18" charset="0"/>
              </a:rPr>
              <a:t>fac</a:t>
            </a:r>
            <a:r>
              <a:rPr lang="en-US" altLang="zh-CN" sz="2800" b="1" dirty="0">
                <a:latin typeface="Times New Roman" panose="02020603050405020304" pitchFamily="18" charset="0"/>
                <a:ea typeface="+mn-ea"/>
                <a:cs typeface="Times New Roman" panose="02020603050405020304" pitchFamily="18" charset="0"/>
              </a:rPr>
              <a:t>(</a:t>
            </a:r>
            <a:r>
              <a:rPr lang="en-US" altLang="zh-CN" sz="2800" b="1" dirty="0" err="1">
                <a:latin typeface="Times New Roman" panose="02020603050405020304" pitchFamily="18" charset="0"/>
                <a:ea typeface="+mn-ea"/>
                <a:cs typeface="Times New Roman" panose="02020603050405020304" pitchFamily="18" charset="0"/>
              </a:rPr>
              <a:t>int</a:t>
            </a:r>
            <a:r>
              <a:rPr lang="en-US" altLang="zh-CN" sz="2800" b="1" dirty="0">
                <a:latin typeface="Times New Roman" panose="02020603050405020304" pitchFamily="18" charset="0"/>
                <a:ea typeface="+mn-ea"/>
                <a:cs typeface="Times New Roman" panose="02020603050405020304" pitchFamily="18" charset="0"/>
              </a:rPr>
              <a:t> n) </a:t>
            </a:r>
            <a:endParaRPr lang="zh-CN" altLang="zh-CN" sz="2800" b="1" dirty="0">
              <a:latin typeface="Times New Roman" panose="02020603050405020304" pitchFamily="18" charset="0"/>
              <a:ea typeface="+mn-ea"/>
              <a:cs typeface="Times New Roman" panose="02020603050405020304" pitchFamily="18" charset="0"/>
            </a:endParaRPr>
          </a:p>
          <a:p>
            <a:pPr>
              <a:lnSpc>
                <a:spcPct val="150000"/>
              </a:lnSpc>
              <a:defRPr/>
            </a:pPr>
            <a:r>
              <a:rPr lang="en-US" altLang="zh-CN" sz="2800" b="1" dirty="0">
                <a:latin typeface="Times New Roman" panose="02020603050405020304" pitchFamily="18" charset="0"/>
                <a:ea typeface="+mn-ea"/>
                <a:cs typeface="Times New Roman" panose="02020603050405020304" pitchFamily="18" charset="0"/>
              </a:rPr>
              <a:t> {</a:t>
            </a:r>
            <a:r>
              <a:rPr lang="en-US" altLang="zh-CN" sz="2800" b="1" dirty="0">
                <a:solidFill>
                  <a:srgbClr val="D60093"/>
                </a:solidFill>
                <a:latin typeface="Times New Roman" panose="02020603050405020304" pitchFamily="18" charset="0"/>
                <a:ea typeface="+mn-ea"/>
                <a:cs typeface="Times New Roman" panose="02020603050405020304" pitchFamily="18" charset="0"/>
              </a:rPr>
              <a:t>static</a:t>
            </a:r>
            <a:r>
              <a:rPr lang="en-US" altLang="zh-CN" sz="2800" b="1" dirty="0">
                <a:latin typeface="Times New Roman" panose="02020603050405020304" pitchFamily="18" charset="0"/>
                <a:ea typeface="+mn-ea"/>
                <a:cs typeface="Times New Roman" panose="02020603050405020304" pitchFamily="18" charset="0"/>
              </a:rPr>
              <a:t> </a:t>
            </a:r>
            <a:r>
              <a:rPr lang="en-US" altLang="zh-CN" sz="2800" b="1" dirty="0" err="1">
                <a:latin typeface="Times New Roman" panose="02020603050405020304" pitchFamily="18" charset="0"/>
                <a:ea typeface="+mn-ea"/>
                <a:cs typeface="Times New Roman" panose="02020603050405020304" pitchFamily="18" charset="0"/>
              </a:rPr>
              <a:t>int</a:t>
            </a:r>
            <a:r>
              <a:rPr lang="en-US" altLang="zh-CN" sz="2800" b="1" dirty="0">
                <a:latin typeface="Times New Roman" panose="02020603050405020304" pitchFamily="18" charset="0"/>
                <a:ea typeface="+mn-ea"/>
                <a:cs typeface="Times New Roman" panose="02020603050405020304" pitchFamily="18" charset="0"/>
              </a:rPr>
              <a:t> f=1; </a:t>
            </a:r>
            <a:endParaRPr lang="zh-CN" altLang="zh-CN" sz="2800" b="1" dirty="0">
              <a:latin typeface="Times New Roman" panose="02020603050405020304" pitchFamily="18" charset="0"/>
              <a:ea typeface="+mn-ea"/>
              <a:cs typeface="Times New Roman" panose="02020603050405020304" pitchFamily="18" charset="0"/>
            </a:endParaRPr>
          </a:p>
          <a:p>
            <a:pPr>
              <a:lnSpc>
                <a:spcPct val="150000"/>
              </a:lnSpc>
              <a:defRPr/>
            </a:pPr>
            <a:r>
              <a:rPr lang="en-US" altLang="zh-CN" sz="2800" b="1" dirty="0">
                <a:latin typeface="Times New Roman" panose="02020603050405020304" pitchFamily="18" charset="0"/>
                <a:ea typeface="+mn-ea"/>
                <a:cs typeface="Times New Roman" panose="02020603050405020304" pitchFamily="18" charset="0"/>
              </a:rPr>
              <a:t>   f=f*n; </a:t>
            </a:r>
            <a:endParaRPr lang="zh-CN" altLang="zh-CN" sz="2800" b="1" dirty="0">
              <a:latin typeface="Times New Roman" panose="02020603050405020304" pitchFamily="18" charset="0"/>
              <a:ea typeface="+mn-ea"/>
              <a:cs typeface="Times New Roman" panose="02020603050405020304" pitchFamily="18" charset="0"/>
            </a:endParaRPr>
          </a:p>
          <a:p>
            <a:pPr>
              <a:lnSpc>
                <a:spcPct val="150000"/>
              </a:lnSpc>
              <a:defRPr/>
            </a:pPr>
            <a:r>
              <a:rPr lang="en-US" altLang="zh-CN" sz="2800" b="1" dirty="0">
                <a:latin typeface="Times New Roman" panose="02020603050405020304" pitchFamily="18" charset="0"/>
                <a:ea typeface="+mn-ea"/>
                <a:cs typeface="Times New Roman" panose="02020603050405020304" pitchFamily="18" charset="0"/>
              </a:rPr>
              <a:t>   return(f); </a:t>
            </a:r>
            <a:endParaRPr lang="zh-CN" altLang="zh-CN" sz="2800" b="1" dirty="0">
              <a:latin typeface="Times New Roman" panose="02020603050405020304" pitchFamily="18" charset="0"/>
              <a:ea typeface="+mn-ea"/>
              <a:cs typeface="Times New Roman" panose="02020603050405020304" pitchFamily="18" charset="0"/>
            </a:endParaRPr>
          </a:p>
          <a:p>
            <a:pPr>
              <a:lnSpc>
                <a:spcPct val="150000"/>
              </a:lnSpc>
              <a:defRPr/>
            </a:pPr>
            <a:r>
              <a:rPr lang="en-US" altLang="zh-CN" sz="2800" b="1" dirty="0">
                <a:latin typeface="Times New Roman" panose="02020603050405020304" pitchFamily="18" charset="0"/>
                <a:ea typeface="+mn-ea"/>
                <a:cs typeface="Times New Roman" panose="02020603050405020304" pitchFamily="18" charset="0"/>
              </a:rPr>
              <a:t> }</a:t>
            </a:r>
            <a:endParaRPr lang="zh-CN" altLang="zh-CN" sz="2800" b="1" dirty="0">
              <a:latin typeface="Times New Roman" panose="02020603050405020304" pitchFamily="18" charset="0"/>
              <a:ea typeface="+mn-ea"/>
              <a:cs typeface="Times New Roman" panose="02020603050405020304" pitchFamily="18" charset="0"/>
            </a:endParaRPr>
          </a:p>
        </p:txBody>
      </p:sp>
      <p:sp>
        <p:nvSpPr>
          <p:cNvPr id="7" name="圆角矩形标注 6"/>
          <p:cNvSpPr>
            <a:spLocks noChangeArrowheads="1"/>
          </p:cNvSpPr>
          <p:nvPr/>
        </p:nvSpPr>
        <p:spPr bwMode="auto">
          <a:xfrm>
            <a:off x="5985923" y="609600"/>
            <a:ext cx="2859627" cy="457200"/>
          </a:xfrm>
          <a:prstGeom prst="wedgeRoundRectCallout">
            <a:avLst>
              <a:gd name="adj1" fmla="val -74400"/>
              <a:gd name="adj2" fmla="val 150573"/>
              <a:gd name="adj3" fmla="val 16667"/>
            </a:avLst>
          </a:prstGeom>
          <a:solidFill>
            <a:schemeClr val="bg1"/>
          </a:solidFill>
          <a:ln w="9525" algn="ctr">
            <a:solidFill>
              <a:schemeClr val="tx1"/>
            </a:solidFill>
            <a:miter lim="800000"/>
            <a:headEnd/>
            <a:tailEnd/>
          </a:ln>
        </p:spPr>
        <p:txBody>
          <a:bodyPr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lnSpc>
                <a:spcPct val="100000"/>
              </a:lnSpc>
            </a:pPr>
            <a:r>
              <a:rPr lang="en-US" altLang="zh-CN" sz="2800" b="1"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：第一次</a:t>
            </a:r>
            <a:r>
              <a:rPr lang="zh-CN" altLang="en-US"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调用</a:t>
            </a:r>
            <a:endPar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Rectangle 2"/>
          <p:cNvSpPr>
            <a:spLocks noRot="1" noChangeArrowheads="1"/>
          </p:cNvSpPr>
          <p:nvPr/>
        </p:nvSpPr>
        <p:spPr bwMode="auto">
          <a:xfrm>
            <a:off x="304800" y="381000"/>
            <a:ext cx="854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smtClean="0">
                <a:solidFill>
                  <a:srgbClr val="0000FF"/>
                </a:solidFill>
                <a:latin typeface="黑体" pitchFamily="49" charset="-122"/>
                <a:ea typeface="黑体" pitchFamily="49" charset="-122"/>
                <a:sym typeface="Monotype Sorts" pitchFamily="2" charset="2"/>
              </a:rPr>
              <a:t>例题运行过程</a:t>
            </a:r>
            <a:r>
              <a:rPr lang="en-US" altLang="zh-CN" dirty="0" smtClean="0">
                <a:solidFill>
                  <a:srgbClr val="0000FF"/>
                </a:solidFill>
                <a:latin typeface="黑体" pitchFamily="49" charset="-122"/>
                <a:ea typeface="黑体" pitchFamily="49" charset="-122"/>
                <a:sym typeface="Monotype Sorts" pitchFamily="2" charset="2"/>
              </a:rPr>
              <a:t>1</a:t>
            </a:r>
            <a:endParaRPr lang="zh-CN" altLang="en-US" dirty="0">
              <a:solidFill>
                <a:srgbClr val="0000FF"/>
              </a:solidFill>
              <a:latin typeface="黑体" pitchFamily="49" charset="-122"/>
              <a:ea typeface="黑体" pitchFamily="49" charset="-122"/>
              <a:sym typeface="Monotype Sorts" pitchFamily="2" charset="2"/>
            </a:endParaRPr>
          </a:p>
        </p:txBody>
      </p:sp>
      <p:sp>
        <p:nvSpPr>
          <p:cNvPr id="11" name="矩形 10"/>
          <p:cNvSpPr>
            <a:spLocks noChangeArrowheads="1"/>
          </p:cNvSpPr>
          <p:nvPr/>
        </p:nvSpPr>
        <p:spPr bwMode="auto">
          <a:xfrm>
            <a:off x="7891462" y="5372100"/>
            <a:ext cx="642938" cy="571500"/>
          </a:xfrm>
          <a:prstGeom prst="rect">
            <a:avLst/>
          </a:prstGeom>
          <a:solidFill>
            <a:schemeClr val="accent1"/>
          </a:solidFill>
          <a:ln w="38100" algn="ctr">
            <a:solidFill>
              <a:srgbClr val="0000CC"/>
            </a:solidFill>
            <a:miter lim="800000"/>
            <a:headEnd/>
            <a:tailEnd/>
          </a:ln>
        </p:spPr>
        <p:txBody>
          <a:bodyPr wrap="none"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a:latin typeface="Times New Roman" panose="02020603050405020304" pitchFamily="18" charset="0"/>
                <a:cs typeface="Times New Roman" panose="02020603050405020304" pitchFamily="18" charset="0"/>
              </a:rPr>
              <a:t>1</a:t>
            </a:r>
            <a:endParaRPr lang="zh-CN" altLang="en-US" sz="3200">
              <a:latin typeface="Times New Roman" panose="02020603050405020304" pitchFamily="18" charset="0"/>
              <a:cs typeface="Times New Roman" panose="02020603050405020304" pitchFamily="18" charset="0"/>
            </a:endParaRPr>
          </a:p>
        </p:txBody>
      </p:sp>
      <p:sp>
        <p:nvSpPr>
          <p:cNvPr id="12" name="TextBox 8"/>
          <p:cNvSpPr txBox="1">
            <a:spLocks noChangeArrowheads="1"/>
          </p:cNvSpPr>
          <p:nvPr/>
        </p:nvSpPr>
        <p:spPr bwMode="auto">
          <a:xfrm>
            <a:off x="8034337" y="4849556"/>
            <a:ext cx="428625"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latin typeface="Times New Roman" panose="02020603050405020304" pitchFamily="18" charset="0"/>
                <a:cs typeface="Times New Roman" panose="02020603050405020304" pitchFamily="18" charset="0"/>
              </a:rPr>
              <a:t>f</a:t>
            </a:r>
            <a:endParaRPr lang="zh-CN" altLang="en-US" sz="32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8675851"/>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Rectangle 7"/>
          <p:cNvSpPr>
            <a:spLocks noGrp="1" noChangeArrowheads="1"/>
          </p:cNvSpPr>
          <p:nvPr>
            <p:ph type="body" sz="half" idx="1"/>
          </p:nvPr>
        </p:nvSpPr>
        <p:spPr>
          <a:xfrm>
            <a:off x="228600" y="1295400"/>
            <a:ext cx="5410200" cy="5056256"/>
          </a:xfrm>
          <a:solidFill>
            <a:srgbClr val="CCECFF"/>
          </a:solidFill>
        </p:spPr>
        <p:txBody>
          <a:bodyPr wrap="square">
            <a:spAutoFit/>
          </a:bodyPr>
          <a:lstStyle/>
          <a:p>
            <a:pPr>
              <a:lnSpc>
                <a:spcPct val="150000"/>
              </a:lnSpc>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#include &lt;</a:t>
            </a:r>
            <a:r>
              <a:rPr lang="en-US" altLang="zh-CN" sz="2800" dirty="0" err="1" smtClean="0">
                <a:latin typeface="Times New Roman" panose="02020603050405020304" pitchFamily="18" charset="0"/>
                <a:cs typeface="Times New Roman" panose="02020603050405020304" pitchFamily="18" charset="0"/>
              </a:rPr>
              <a:t>stdio.h</a:t>
            </a:r>
            <a:r>
              <a:rPr lang="en-US" altLang="zh-CN" sz="2800" dirty="0" smtClean="0">
                <a:latin typeface="Times New Roman" panose="02020603050405020304" pitchFamily="18" charset="0"/>
                <a:cs typeface="Times New Roman" panose="02020603050405020304" pitchFamily="18" charset="0"/>
              </a:rPr>
              <a:t>&gt;</a:t>
            </a:r>
            <a:endParaRPr lang="zh-CN" altLang="zh-CN" sz="2800"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dirty="0" err="1" smtClean="0">
                <a:latin typeface="Times New Roman" panose="02020603050405020304" pitchFamily="18" charset="0"/>
                <a:cs typeface="Times New Roman" panose="02020603050405020304" pitchFamily="18" charset="0"/>
              </a:rPr>
              <a:t>int</a:t>
            </a:r>
            <a:r>
              <a:rPr lang="en-US" altLang="zh-CN" sz="2800" dirty="0" smtClean="0">
                <a:latin typeface="Times New Roman" panose="02020603050405020304" pitchFamily="18" charset="0"/>
                <a:cs typeface="Times New Roman" panose="02020603050405020304" pitchFamily="18" charset="0"/>
              </a:rPr>
              <a:t> main()</a:t>
            </a:r>
            <a:endParaRPr lang="zh-CN" altLang="zh-CN" sz="2800"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int</a:t>
            </a: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fac</a:t>
            </a:r>
            <a:r>
              <a:rPr lang="en-US" altLang="zh-CN" sz="2800" dirty="0" smtClean="0">
                <a:latin typeface="Times New Roman" panose="02020603050405020304" pitchFamily="18" charset="0"/>
                <a:cs typeface="Times New Roman" panose="02020603050405020304" pitchFamily="18" charset="0"/>
              </a:rPr>
              <a:t>(</a:t>
            </a:r>
            <a:r>
              <a:rPr lang="en-US" altLang="zh-CN" sz="2800" dirty="0" err="1" smtClean="0">
                <a:latin typeface="Times New Roman" panose="02020603050405020304" pitchFamily="18" charset="0"/>
                <a:cs typeface="Times New Roman" panose="02020603050405020304" pitchFamily="18" charset="0"/>
              </a:rPr>
              <a:t>int</a:t>
            </a:r>
            <a:r>
              <a:rPr lang="en-US" altLang="zh-CN" sz="2800" dirty="0" smtClean="0">
                <a:latin typeface="Times New Roman" panose="02020603050405020304" pitchFamily="18" charset="0"/>
                <a:cs typeface="Times New Roman" panose="02020603050405020304" pitchFamily="18" charset="0"/>
              </a:rPr>
              <a:t> n);</a:t>
            </a:r>
            <a:endParaRPr lang="zh-CN" altLang="zh-CN" sz="2800"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int</a:t>
            </a: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i</a:t>
            </a:r>
            <a:r>
              <a:rPr lang="en-US" altLang="zh-CN" sz="2800" dirty="0" smtClean="0">
                <a:latin typeface="Times New Roman" panose="02020603050405020304" pitchFamily="18" charset="0"/>
                <a:cs typeface="Times New Roman" panose="02020603050405020304" pitchFamily="18" charset="0"/>
              </a:rPr>
              <a:t>;</a:t>
            </a:r>
            <a:endParaRPr lang="zh-CN" altLang="zh-CN" sz="2800"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   for(</a:t>
            </a:r>
            <a:r>
              <a:rPr lang="en-US" altLang="zh-CN" sz="2800" dirty="0" err="1" smtClean="0">
                <a:latin typeface="Times New Roman" panose="02020603050405020304" pitchFamily="18" charset="0"/>
                <a:cs typeface="Times New Roman" panose="02020603050405020304" pitchFamily="18" charset="0"/>
              </a:rPr>
              <a:t>i</a:t>
            </a:r>
            <a:r>
              <a:rPr lang="en-US" altLang="zh-CN" sz="2800" dirty="0" smtClean="0">
                <a:latin typeface="Times New Roman" panose="02020603050405020304" pitchFamily="18" charset="0"/>
                <a:cs typeface="Times New Roman" panose="02020603050405020304" pitchFamily="18" charset="0"/>
              </a:rPr>
              <a:t>=1;i&lt;=5;i++) </a:t>
            </a:r>
            <a:endParaRPr lang="zh-CN" altLang="zh-CN" sz="2800"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printf</a:t>
            </a:r>
            <a:r>
              <a:rPr lang="en-US" altLang="zh-CN" sz="2800" dirty="0" smtClean="0">
                <a:latin typeface="Times New Roman" panose="02020603050405020304" pitchFamily="18" charset="0"/>
                <a:cs typeface="Times New Roman" panose="02020603050405020304" pitchFamily="18" charset="0"/>
              </a:rPr>
              <a:t>(“%d!=%d\n”,</a:t>
            </a:r>
            <a:r>
              <a:rPr lang="en-US" altLang="zh-CN" sz="2800" dirty="0" err="1" smtClean="0">
                <a:latin typeface="Times New Roman" panose="02020603050405020304" pitchFamily="18" charset="0"/>
                <a:cs typeface="Times New Roman" panose="02020603050405020304" pitchFamily="18" charset="0"/>
              </a:rPr>
              <a:t>i,fac</a:t>
            </a:r>
            <a:r>
              <a:rPr lang="en-US" altLang="zh-CN" sz="2800" dirty="0" smtClean="0">
                <a:latin typeface="Times New Roman" panose="02020603050405020304" pitchFamily="18" charset="0"/>
                <a:cs typeface="Times New Roman" panose="02020603050405020304" pitchFamily="18" charset="0"/>
              </a:rPr>
              <a:t>(</a:t>
            </a:r>
            <a:r>
              <a:rPr lang="en-US" altLang="zh-CN" sz="2800" dirty="0" err="1" smtClean="0">
                <a:latin typeface="Times New Roman" panose="02020603050405020304" pitchFamily="18" charset="0"/>
                <a:cs typeface="Times New Roman" panose="02020603050405020304" pitchFamily="18" charset="0"/>
              </a:rPr>
              <a:t>i</a:t>
            </a:r>
            <a:r>
              <a:rPr lang="en-US" altLang="zh-CN" sz="2800" dirty="0" smtClean="0">
                <a:latin typeface="Times New Roman" panose="02020603050405020304" pitchFamily="18" charset="0"/>
                <a:cs typeface="Times New Roman" panose="02020603050405020304" pitchFamily="18" charset="0"/>
              </a:rPr>
              <a:t>)); </a:t>
            </a:r>
            <a:endParaRPr lang="zh-CN" altLang="zh-CN" sz="2800"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a:t>
            </a:r>
            <a:endParaRPr lang="zh-CN" altLang="zh-CN" sz="2800" dirty="0" smtClean="0">
              <a:latin typeface="Times New Roman" panose="02020603050405020304" pitchFamily="18" charset="0"/>
              <a:cs typeface="Times New Roman" panose="02020603050405020304" pitchFamily="18" charset="0"/>
            </a:endParaRPr>
          </a:p>
        </p:txBody>
      </p:sp>
      <p:sp>
        <p:nvSpPr>
          <p:cNvPr id="4" name="Rectangle 7"/>
          <p:cNvSpPr txBox="1">
            <a:spLocks noChangeArrowheads="1"/>
          </p:cNvSpPr>
          <p:nvPr/>
        </p:nvSpPr>
        <p:spPr bwMode="auto">
          <a:xfrm>
            <a:off x="3505200" y="1281107"/>
            <a:ext cx="2566987" cy="3591240"/>
          </a:xfrm>
          <a:prstGeom prst="rect">
            <a:avLst/>
          </a:prstGeom>
          <a:solidFill>
            <a:srgbClr val="FFFF00"/>
          </a:solidFill>
          <a:ln w="9525">
            <a:noFill/>
            <a:miter lim="800000"/>
            <a:headEnd/>
            <a:tailEnd/>
          </a:ln>
        </p:spPr>
        <p:txBody>
          <a:bodyPr wrap="square">
            <a:spAutoFit/>
          </a:bodyPr>
          <a:lstStyle/>
          <a:p>
            <a:pPr>
              <a:lnSpc>
                <a:spcPct val="150000"/>
              </a:lnSpc>
              <a:defRPr/>
            </a:pPr>
            <a:r>
              <a:rPr lang="en-US" altLang="zh-CN" sz="2800" b="1" dirty="0" err="1">
                <a:latin typeface="Times New Roman" panose="02020603050405020304" pitchFamily="18" charset="0"/>
                <a:ea typeface="+mn-ea"/>
                <a:cs typeface="Times New Roman" panose="02020603050405020304" pitchFamily="18" charset="0"/>
              </a:rPr>
              <a:t>int</a:t>
            </a:r>
            <a:r>
              <a:rPr lang="en-US" altLang="zh-CN" sz="2800" b="1" dirty="0">
                <a:latin typeface="Times New Roman" panose="02020603050405020304" pitchFamily="18" charset="0"/>
                <a:ea typeface="+mn-ea"/>
                <a:cs typeface="Times New Roman" panose="02020603050405020304" pitchFamily="18" charset="0"/>
              </a:rPr>
              <a:t> </a:t>
            </a:r>
            <a:r>
              <a:rPr lang="en-US" altLang="zh-CN" sz="2800" b="1" dirty="0" err="1">
                <a:latin typeface="Times New Roman" panose="02020603050405020304" pitchFamily="18" charset="0"/>
                <a:ea typeface="+mn-ea"/>
                <a:cs typeface="Times New Roman" panose="02020603050405020304" pitchFamily="18" charset="0"/>
              </a:rPr>
              <a:t>fac</a:t>
            </a:r>
            <a:r>
              <a:rPr lang="en-US" altLang="zh-CN" sz="2800" b="1" dirty="0">
                <a:latin typeface="Times New Roman" panose="02020603050405020304" pitchFamily="18" charset="0"/>
                <a:ea typeface="+mn-ea"/>
                <a:cs typeface="Times New Roman" panose="02020603050405020304" pitchFamily="18" charset="0"/>
              </a:rPr>
              <a:t>(</a:t>
            </a:r>
            <a:r>
              <a:rPr lang="en-US" altLang="zh-CN" sz="2800" b="1" dirty="0" err="1">
                <a:latin typeface="Times New Roman" panose="02020603050405020304" pitchFamily="18" charset="0"/>
                <a:ea typeface="+mn-ea"/>
                <a:cs typeface="Times New Roman" panose="02020603050405020304" pitchFamily="18" charset="0"/>
              </a:rPr>
              <a:t>int</a:t>
            </a:r>
            <a:r>
              <a:rPr lang="en-US" altLang="zh-CN" sz="2800" b="1" dirty="0">
                <a:latin typeface="Times New Roman" panose="02020603050405020304" pitchFamily="18" charset="0"/>
                <a:ea typeface="+mn-ea"/>
                <a:cs typeface="Times New Roman" panose="02020603050405020304" pitchFamily="18" charset="0"/>
              </a:rPr>
              <a:t> n) </a:t>
            </a:r>
            <a:endParaRPr lang="zh-CN" altLang="zh-CN" sz="2800" b="1" dirty="0">
              <a:latin typeface="Times New Roman" panose="02020603050405020304" pitchFamily="18" charset="0"/>
              <a:ea typeface="+mn-ea"/>
              <a:cs typeface="Times New Roman" panose="02020603050405020304" pitchFamily="18" charset="0"/>
            </a:endParaRPr>
          </a:p>
          <a:p>
            <a:pPr>
              <a:lnSpc>
                <a:spcPct val="150000"/>
              </a:lnSpc>
              <a:defRPr/>
            </a:pPr>
            <a:r>
              <a:rPr lang="en-US" altLang="zh-CN" sz="2800" b="1" dirty="0">
                <a:latin typeface="Times New Roman" panose="02020603050405020304" pitchFamily="18" charset="0"/>
                <a:ea typeface="+mn-ea"/>
                <a:cs typeface="Times New Roman" panose="02020603050405020304" pitchFamily="18" charset="0"/>
              </a:rPr>
              <a:t> {</a:t>
            </a:r>
            <a:r>
              <a:rPr lang="en-US" altLang="zh-CN" sz="2800" b="1" dirty="0">
                <a:solidFill>
                  <a:srgbClr val="D60093"/>
                </a:solidFill>
                <a:latin typeface="Times New Roman" panose="02020603050405020304" pitchFamily="18" charset="0"/>
                <a:ea typeface="+mn-ea"/>
                <a:cs typeface="Times New Roman" panose="02020603050405020304" pitchFamily="18" charset="0"/>
              </a:rPr>
              <a:t>static</a:t>
            </a:r>
            <a:r>
              <a:rPr lang="en-US" altLang="zh-CN" sz="2800" b="1" dirty="0">
                <a:latin typeface="Times New Roman" panose="02020603050405020304" pitchFamily="18" charset="0"/>
                <a:ea typeface="+mn-ea"/>
                <a:cs typeface="Times New Roman" panose="02020603050405020304" pitchFamily="18" charset="0"/>
              </a:rPr>
              <a:t> </a:t>
            </a:r>
            <a:r>
              <a:rPr lang="en-US" altLang="zh-CN" sz="2800" b="1" dirty="0" err="1">
                <a:latin typeface="Times New Roman" panose="02020603050405020304" pitchFamily="18" charset="0"/>
                <a:ea typeface="+mn-ea"/>
                <a:cs typeface="Times New Roman" panose="02020603050405020304" pitchFamily="18" charset="0"/>
              </a:rPr>
              <a:t>int</a:t>
            </a:r>
            <a:r>
              <a:rPr lang="en-US" altLang="zh-CN" sz="2800" b="1" dirty="0">
                <a:latin typeface="Times New Roman" panose="02020603050405020304" pitchFamily="18" charset="0"/>
                <a:ea typeface="+mn-ea"/>
                <a:cs typeface="Times New Roman" panose="02020603050405020304" pitchFamily="18" charset="0"/>
              </a:rPr>
              <a:t> f=1; </a:t>
            </a:r>
            <a:endParaRPr lang="zh-CN" altLang="zh-CN" sz="2800" b="1" dirty="0">
              <a:latin typeface="Times New Roman" panose="02020603050405020304" pitchFamily="18" charset="0"/>
              <a:ea typeface="+mn-ea"/>
              <a:cs typeface="Times New Roman" panose="02020603050405020304" pitchFamily="18" charset="0"/>
            </a:endParaRPr>
          </a:p>
          <a:p>
            <a:pPr>
              <a:lnSpc>
                <a:spcPct val="150000"/>
              </a:lnSpc>
              <a:defRPr/>
            </a:pPr>
            <a:r>
              <a:rPr lang="en-US" altLang="zh-CN" sz="2800" b="1" dirty="0">
                <a:latin typeface="Times New Roman" panose="02020603050405020304" pitchFamily="18" charset="0"/>
                <a:ea typeface="+mn-ea"/>
                <a:cs typeface="Times New Roman" panose="02020603050405020304" pitchFamily="18" charset="0"/>
              </a:rPr>
              <a:t>   f=f*n; </a:t>
            </a:r>
            <a:endParaRPr lang="zh-CN" altLang="zh-CN" sz="2800" b="1" dirty="0">
              <a:latin typeface="Times New Roman" panose="02020603050405020304" pitchFamily="18" charset="0"/>
              <a:ea typeface="+mn-ea"/>
              <a:cs typeface="Times New Roman" panose="02020603050405020304" pitchFamily="18" charset="0"/>
            </a:endParaRPr>
          </a:p>
          <a:p>
            <a:pPr>
              <a:lnSpc>
                <a:spcPct val="150000"/>
              </a:lnSpc>
              <a:defRPr/>
            </a:pPr>
            <a:r>
              <a:rPr lang="en-US" altLang="zh-CN" sz="2800" b="1" dirty="0">
                <a:latin typeface="Times New Roman" panose="02020603050405020304" pitchFamily="18" charset="0"/>
                <a:ea typeface="+mn-ea"/>
                <a:cs typeface="Times New Roman" panose="02020603050405020304" pitchFamily="18" charset="0"/>
              </a:rPr>
              <a:t>   return(f); </a:t>
            </a:r>
            <a:endParaRPr lang="zh-CN" altLang="zh-CN" sz="2800" b="1" dirty="0">
              <a:latin typeface="Times New Roman" panose="02020603050405020304" pitchFamily="18" charset="0"/>
              <a:ea typeface="+mn-ea"/>
              <a:cs typeface="Times New Roman" panose="02020603050405020304" pitchFamily="18" charset="0"/>
            </a:endParaRPr>
          </a:p>
          <a:p>
            <a:pPr>
              <a:lnSpc>
                <a:spcPct val="150000"/>
              </a:lnSpc>
              <a:defRPr/>
            </a:pPr>
            <a:r>
              <a:rPr lang="en-US" altLang="zh-CN" sz="2800" b="1" dirty="0">
                <a:latin typeface="Times New Roman" panose="02020603050405020304" pitchFamily="18" charset="0"/>
                <a:ea typeface="+mn-ea"/>
                <a:cs typeface="Times New Roman" panose="02020603050405020304" pitchFamily="18" charset="0"/>
              </a:rPr>
              <a:t> }</a:t>
            </a:r>
            <a:endParaRPr lang="zh-CN" altLang="zh-CN" sz="2800" b="1" dirty="0">
              <a:latin typeface="Times New Roman" panose="02020603050405020304" pitchFamily="18" charset="0"/>
              <a:ea typeface="+mn-ea"/>
              <a:cs typeface="Times New Roman" panose="02020603050405020304" pitchFamily="18" charset="0"/>
            </a:endParaRPr>
          </a:p>
        </p:txBody>
      </p:sp>
      <p:sp>
        <p:nvSpPr>
          <p:cNvPr id="7" name="圆角矩形标注 6"/>
          <p:cNvSpPr>
            <a:spLocks noChangeArrowheads="1"/>
          </p:cNvSpPr>
          <p:nvPr/>
        </p:nvSpPr>
        <p:spPr bwMode="auto">
          <a:xfrm>
            <a:off x="5985923" y="609600"/>
            <a:ext cx="2859627" cy="457200"/>
          </a:xfrm>
          <a:prstGeom prst="wedgeRoundRectCallout">
            <a:avLst>
              <a:gd name="adj1" fmla="val -74400"/>
              <a:gd name="adj2" fmla="val 150573"/>
              <a:gd name="adj3" fmla="val 16667"/>
            </a:avLst>
          </a:prstGeom>
          <a:solidFill>
            <a:schemeClr val="bg1"/>
          </a:solidFill>
          <a:ln w="9525" algn="ctr">
            <a:solidFill>
              <a:schemeClr val="tx1"/>
            </a:solidFill>
            <a:miter lim="800000"/>
            <a:headEnd/>
            <a:tailEnd/>
          </a:ln>
        </p:spPr>
        <p:txBody>
          <a:bodyPr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lnSpc>
                <a:spcPct val="100000"/>
              </a:lnSpc>
            </a:pPr>
            <a:r>
              <a:rPr lang="en-US" altLang="zh-CN" sz="2800" b="1"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：第二次调用</a:t>
            </a:r>
            <a:endPar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Rectangle 2"/>
          <p:cNvSpPr>
            <a:spLocks noRot="1" noChangeArrowheads="1"/>
          </p:cNvSpPr>
          <p:nvPr/>
        </p:nvSpPr>
        <p:spPr bwMode="auto">
          <a:xfrm>
            <a:off x="304800" y="381000"/>
            <a:ext cx="854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smtClean="0">
                <a:solidFill>
                  <a:srgbClr val="0000FF"/>
                </a:solidFill>
                <a:latin typeface="黑体" pitchFamily="49" charset="-122"/>
                <a:ea typeface="黑体" pitchFamily="49" charset="-122"/>
                <a:sym typeface="Monotype Sorts" pitchFamily="2" charset="2"/>
              </a:rPr>
              <a:t>例题运行过程</a:t>
            </a:r>
            <a:r>
              <a:rPr lang="en-US" altLang="zh-CN" dirty="0">
                <a:solidFill>
                  <a:srgbClr val="0000FF"/>
                </a:solidFill>
                <a:latin typeface="黑体" pitchFamily="49" charset="-122"/>
                <a:ea typeface="黑体" pitchFamily="49" charset="-122"/>
                <a:sym typeface="Monotype Sorts" pitchFamily="2" charset="2"/>
              </a:rPr>
              <a:t>2</a:t>
            </a:r>
            <a:endParaRPr lang="zh-CN" altLang="en-US" dirty="0">
              <a:solidFill>
                <a:srgbClr val="0000FF"/>
              </a:solidFill>
              <a:latin typeface="黑体" pitchFamily="49" charset="-122"/>
              <a:ea typeface="黑体" pitchFamily="49" charset="-122"/>
              <a:sym typeface="Monotype Sorts" pitchFamily="2" charset="2"/>
            </a:endParaRPr>
          </a:p>
        </p:txBody>
      </p:sp>
      <p:sp>
        <p:nvSpPr>
          <p:cNvPr id="11" name="矩形 10"/>
          <p:cNvSpPr>
            <a:spLocks noChangeArrowheads="1"/>
          </p:cNvSpPr>
          <p:nvPr/>
        </p:nvSpPr>
        <p:spPr bwMode="auto">
          <a:xfrm>
            <a:off x="7891462" y="5372100"/>
            <a:ext cx="642938" cy="571500"/>
          </a:xfrm>
          <a:prstGeom prst="rect">
            <a:avLst/>
          </a:prstGeom>
          <a:solidFill>
            <a:schemeClr val="accent1"/>
          </a:solidFill>
          <a:ln w="38100" algn="ctr">
            <a:solidFill>
              <a:srgbClr val="0000CC"/>
            </a:solidFill>
            <a:miter lim="800000"/>
            <a:headEnd/>
            <a:tailEnd/>
          </a:ln>
        </p:spPr>
        <p:txBody>
          <a:bodyPr wrap="none"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dirty="0">
                <a:latin typeface="Times New Roman" panose="02020603050405020304" pitchFamily="18" charset="0"/>
                <a:cs typeface="Times New Roman" panose="02020603050405020304" pitchFamily="18" charset="0"/>
              </a:rPr>
              <a:t>1</a:t>
            </a:r>
            <a:endParaRPr lang="zh-CN" altLang="en-US" sz="3200" dirty="0">
              <a:latin typeface="Times New Roman" panose="02020603050405020304" pitchFamily="18" charset="0"/>
              <a:cs typeface="Times New Roman" panose="02020603050405020304" pitchFamily="18" charset="0"/>
            </a:endParaRPr>
          </a:p>
        </p:txBody>
      </p:sp>
      <p:sp>
        <p:nvSpPr>
          <p:cNvPr id="12" name="TextBox 8"/>
          <p:cNvSpPr txBox="1">
            <a:spLocks noChangeArrowheads="1"/>
          </p:cNvSpPr>
          <p:nvPr/>
        </p:nvSpPr>
        <p:spPr bwMode="auto">
          <a:xfrm>
            <a:off x="8034337" y="4849556"/>
            <a:ext cx="428625"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latin typeface="Times New Roman" panose="02020603050405020304" pitchFamily="18" charset="0"/>
                <a:cs typeface="Times New Roman" panose="02020603050405020304" pitchFamily="18" charset="0"/>
              </a:rPr>
              <a:t>f</a:t>
            </a:r>
            <a:endParaRPr lang="zh-CN" altLang="en-US" sz="3200" b="1">
              <a:latin typeface="Times New Roman" panose="02020603050405020304" pitchFamily="18" charset="0"/>
              <a:cs typeface="Times New Roman" panose="02020603050405020304" pitchFamily="18" charset="0"/>
            </a:endParaRPr>
          </a:p>
        </p:txBody>
      </p:sp>
      <p:sp>
        <p:nvSpPr>
          <p:cNvPr id="9" name="矩形 8"/>
          <p:cNvSpPr>
            <a:spLocks noChangeArrowheads="1"/>
          </p:cNvSpPr>
          <p:nvPr/>
        </p:nvSpPr>
        <p:spPr bwMode="auto">
          <a:xfrm>
            <a:off x="7891462" y="5372100"/>
            <a:ext cx="642938" cy="571500"/>
          </a:xfrm>
          <a:prstGeom prst="rect">
            <a:avLst/>
          </a:prstGeom>
          <a:solidFill>
            <a:schemeClr val="accent1"/>
          </a:solidFill>
          <a:ln w="38100" algn="ctr">
            <a:solidFill>
              <a:srgbClr val="0000CC"/>
            </a:solidFill>
            <a:miter lim="800000"/>
            <a:headEnd/>
            <a:tailEnd/>
          </a:ln>
        </p:spPr>
        <p:txBody>
          <a:bodyPr wrap="none"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a:solidFill>
                  <a:srgbClr val="FF0000"/>
                </a:solidFill>
              </a:rPr>
              <a:t>2</a:t>
            </a:r>
            <a:endParaRPr lang="zh-CN" altLang="en-US" sz="3200">
              <a:solidFill>
                <a:srgbClr val="FF0000"/>
              </a:solidFill>
            </a:endParaRPr>
          </a:p>
        </p:txBody>
      </p:sp>
    </p:spTree>
    <p:extLst>
      <p:ext uri="{BB962C8B-B14F-4D97-AF65-F5344CB8AC3E}">
        <p14:creationId xmlns:p14="http://schemas.microsoft.com/office/powerpoint/2010/main" val="2369805741"/>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49" presetClass="entr" presetSubtype="0" decel="10000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 calcmode="lin" valueType="num">
                                      <p:cBhvr>
                                        <p:cTn id="23" dur="500" fill="hold"/>
                                        <p:tgtEl>
                                          <p:spTgt spid="9"/>
                                        </p:tgtEl>
                                        <p:attrNameLst>
                                          <p:attrName>style.rotation</p:attrName>
                                        </p:attrNameLst>
                                      </p:cBhvr>
                                      <p:tavLst>
                                        <p:tav tm="0">
                                          <p:val>
                                            <p:fltVal val="360"/>
                                          </p:val>
                                        </p:tav>
                                        <p:tav tm="100000">
                                          <p:val>
                                            <p:fltVal val="0"/>
                                          </p:val>
                                        </p:tav>
                                      </p:tavLst>
                                    </p:anim>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Rectangle 7"/>
          <p:cNvSpPr>
            <a:spLocks noGrp="1" noChangeArrowheads="1"/>
          </p:cNvSpPr>
          <p:nvPr>
            <p:ph type="body" sz="half" idx="1"/>
          </p:nvPr>
        </p:nvSpPr>
        <p:spPr>
          <a:xfrm>
            <a:off x="228600" y="1295400"/>
            <a:ext cx="5410200" cy="5056256"/>
          </a:xfrm>
          <a:solidFill>
            <a:srgbClr val="CCECFF"/>
          </a:solidFill>
        </p:spPr>
        <p:txBody>
          <a:bodyPr wrap="square">
            <a:spAutoFit/>
          </a:bodyPr>
          <a:lstStyle/>
          <a:p>
            <a:pPr>
              <a:lnSpc>
                <a:spcPct val="150000"/>
              </a:lnSpc>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#include &lt;</a:t>
            </a:r>
            <a:r>
              <a:rPr lang="en-US" altLang="zh-CN" sz="2800" dirty="0" err="1" smtClean="0">
                <a:latin typeface="Times New Roman" panose="02020603050405020304" pitchFamily="18" charset="0"/>
                <a:cs typeface="Times New Roman" panose="02020603050405020304" pitchFamily="18" charset="0"/>
              </a:rPr>
              <a:t>stdio.h</a:t>
            </a:r>
            <a:r>
              <a:rPr lang="en-US" altLang="zh-CN" sz="2800" dirty="0" smtClean="0">
                <a:latin typeface="Times New Roman" panose="02020603050405020304" pitchFamily="18" charset="0"/>
                <a:cs typeface="Times New Roman" panose="02020603050405020304" pitchFamily="18" charset="0"/>
              </a:rPr>
              <a:t>&gt;</a:t>
            </a:r>
            <a:endParaRPr lang="zh-CN" altLang="zh-CN" sz="2800"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dirty="0" err="1" smtClean="0">
                <a:latin typeface="Times New Roman" panose="02020603050405020304" pitchFamily="18" charset="0"/>
                <a:cs typeface="Times New Roman" panose="02020603050405020304" pitchFamily="18" charset="0"/>
              </a:rPr>
              <a:t>int</a:t>
            </a:r>
            <a:r>
              <a:rPr lang="en-US" altLang="zh-CN" sz="2800" dirty="0" smtClean="0">
                <a:latin typeface="Times New Roman" panose="02020603050405020304" pitchFamily="18" charset="0"/>
                <a:cs typeface="Times New Roman" panose="02020603050405020304" pitchFamily="18" charset="0"/>
              </a:rPr>
              <a:t> main()</a:t>
            </a:r>
            <a:endParaRPr lang="zh-CN" altLang="zh-CN" sz="2800"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int</a:t>
            </a: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fac</a:t>
            </a:r>
            <a:r>
              <a:rPr lang="en-US" altLang="zh-CN" sz="2800" dirty="0" smtClean="0">
                <a:latin typeface="Times New Roman" panose="02020603050405020304" pitchFamily="18" charset="0"/>
                <a:cs typeface="Times New Roman" panose="02020603050405020304" pitchFamily="18" charset="0"/>
              </a:rPr>
              <a:t>(</a:t>
            </a:r>
            <a:r>
              <a:rPr lang="en-US" altLang="zh-CN" sz="2800" dirty="0" err="1" smtClean="0">
                <a:latin typeface="Times New Roman" panose="02020603050405020304" pitchFamily="18" charset="0"/>
                <a:cs typeface="Times New Roman" panose="02020603050405020304" pitchFamily="18" charset="0"/>
              </a:rPr>
              <a:t>int</a:t>
            </a:r>
            <a:r>
              <a:rPr lang="en-US" altLang="zh-CN" sz="2800" dirty="0" smtClean="0">
                <a:latin typeface="Times New Roman" panose="02020603050405020304" pitchFamily="18" charset="0"/>
                <a:cs typeface="Times New Roman" panose="02020603050405020304" pitchFamily="18" charset="0"/>
              </a:rPr>
              <a:t> n);</a:t>
            </a:r>
            <a:endParaRPr lang="zh-CN" altLang="zh-CN" sz="2800"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int</a:t>
            </a: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i</a:t>
            </a:r>
            <a:r>
              <a:rPr lang="en-US" altLang="zh-CN" sz="2800" dirty="0" smtClean="0">
                <a:latin typeface="Times New Roman" panose="02020603050405020304" pitchFamily="18" charset="0"/>
                <a:cs typeface="Times New Roman" panose="02020603050405020304" pitchFamily="18" charset="0"/>
              </a:rPr>
              <a:t>;</a:t>
            </a:r>
            <a:endParaRPr lang="zh-CN" altLang="zh-CN" sz="2800"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   for(</a:t>
            </a:r>
            <a:r>
              <a:rPr lang="en-US" altLang="zh-CN" sz="2800" dirty="0" err="1" smtClean="0">
                <a:latin typeface="Times New Roman" panose="02020603050405020304" pitchFamily="18" charset="0"/>
                <a:cs typeface="Times New Roman" panose="02020603050405020304" pitchFamily="18" charset="0"/>
              </a:rPr>
              <a:t>i</a:t>
            </a:r>
            <a:r>
              <a:rPr lang="en-US" altLang="zh-CN" sz="2800" dirty="0" smtClean="0">
                <a:latin typeface="Times New Roman" panose="02020603050405020304" pitchFamily="18" charset="0"/>
                <a:cs typeface="Times New Roman" panose="02020603050405020304" pitchFamily="18" charset="0"/>
              </a:rPr>
              <a:t>=1;i&lt;=5;i++) </a:t>
            </a:r>
            <a:endParaRPr lang="zh-CN" altLang="zh-CN" sz="2800"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printf</a:t>
            </a:r>
            <a:r>
              <a:rPr lang="en-US" altLang="zh-CN" sz="2800" dirty="0" smtClean="0">
                <a:latin typeface="Times New Roman" panose="02020603050405020304" pitchFamily="18" charset="0"/>
                <a:cs typeface="Times New Roman" panose="02020603050405020304" pitchFamily="18" charset="0"/>
              </a:rPr>
              <a:t>(“%d!=%d\n”,</a:t>
            </a:r>
            <a:r>
              <a:rPr lang="en-US" altLang="zh-CN" sz="2800" dirty="0" err="1" smtClean="0">
                <a:latin typeface="Times New Roman" panose="02020603050405020304" pitchFamily="18" charset="0"/>
                <a:cs typeface="Times New Roman" panose="02020603050405020304" pitchFamily="18" charset="0"/>
              </a:rPr>
              <a:t>i,fac</a:t>
            </a:r>
            <a:r>
              <a:rPr lang="en-US" altLang="zh-CN" sz="2800" dirty="0" smtClean="0">
                <a:latin typeface="Times New Roman" panose="02020603050405020304" pitchFamily="18" charset="0"/>
                <a:cs typeface="Times New Roman" panose="02020603050405020304" pitchFamily="18" charset="0"/>
              </a:rPr>
              <a:t>(</a:t>
            </a:r>
            <a:r>
              <a:rPr lang="en-US" altLang="zh-CN" sz="2800" dirty="0" err="1" smtClean="0">
                <a:latin typeface="Times New Roman" panose="02020603050405020304" pitchFamily="18" charset="0"/>
                <a:cs typeface="Times New Roman" panose="02020603050405020304" pitchFamily="18" charset="0"/>
              </a:rPr>
              <a:t>i</a:t>
            </a:r>
            <a:r>
              <a:rPr lang="en-US" altLang="zh-CN" sz="2800" dirty="0" smtClean="0">
                <a:latin typeface="Times New Roman" panose="02020603050405020304" pitchFamily="18" charset="0"/>
                <a:cs typeface="Times New Roman" panose="02020603050405020304" pitchFamily="18" charset="0"/>
              </a:rPr>
              <a:t>)); </a:t>
            </a:r>
            <a:endParaRPr lang="zh-CN" altLang="zh-CN" sz="2800"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a:t>
            </a:r>
            <a:endParaRPr lang="zh-CN" altLang="zh-CN" sz="2800" dirty="0" smtClean="0">
              <a:latin typeface="Times New Roman" panose="02020603050405020304" pitchFamily="18" charset="0"/>
              <a:cs typeface="Times New Roman" panose="02020603050405020304" pitchFamily="18" charset="0"/>
            </a:endParaRPr>
          </a:p>
        </p:txBody>
      </p:sp>
      <p:sp>
        <p:nvSpPr>
          <p:cNvPr id="4" name="Rectangle 7"/>
          <p:cNvSpPr txBox="1">
            <a:spLocks noChangeArrowheads="1"/>
          </p:cNvSpPr>
          <p:nvPr/>
        </p:nvSpPr>
        <p:spPr bwMode="auto">
          <a:xfrm>
            <a:off x="3505200" y="1281107"/>
            <a:ext cx="2566987" cy="3591240"/>
          </a:xfrm>
          <a:prstGeom prst="rect">
            <a:avLst/>
          </a:prstGeom>
          <a:solidFill>
            <a:srgbClr val="FFFF00"/>
          </a:solidFill>
          <a:ln w="9525">
            <a:noFill/>
            <a:miter lim="800000"/>
            <a:headEnd/>
            <a:tailEnd/>
          </a:ln>
        </p:spPr>
        <p:txBody>
          <a:bodyPr wrap="square">
            <a:spAutoFit/>
          </a:bodyPr>
          <a:lstStyle/>
          <a:p>
            <a:pPr>
              <a:lnSpc>
                <a:spcPct val="150000"/>
              </a:lnSpc>
              <a:defRPr/>
            </a:pPr>
            <a:r>
              <a:rPr lang="en-US" altLang="zh-CN" sz="2800" b="1" dirty="0" err="1">
                <a:latin typeface="Times New Roman" panose="02020603050405020304" pitchFamily="18" charset="0"/>
                <a:ea typeface="+mn-ea"/>
                <a:cs typeface="Times New Roman" panose="02020603050405020304" pitchFamily="18" charset="0"/>
              </a:rPr>
              <a:t>int</a:t>
            </a:r>
            <a:r>
              <a:rPr lang="en-US" altLang="zh-CN" sz="2800" b="1" dirty="0">
                <a:latin typeface="Times New Roman" panose="02020603050405020304" pitchFamily="18" charset="0"/>
                <a:ea typeface="+mn-ea"/>
                <a:cs typeface="Times New Roman" panose="02020603050405020304" pitchFamily="18" charset="0"/>
              </a:rPr>
              <a:t> </a:t>
            </a:r>
            <a:r>
              <a:rPr lang="en-US" altLang="zh-CN" sz="2800" b="1" dirty="0" err="1">
                <a:latin typeface="Times New Roman" panose="02020603050405020304" pitchFamily="18" charset="0"/>
                <a:ea typeface="+mn-ea"/>
                <a:cs typeface="Times New Roman" panose="02020603050405020304" pitchFamily="18" charset="0"/>
              </a:rPr>
              <a:t>fac</a:t>
            </a:r>
            <a:r>
              <a:rPr lang="en-US" altLang="zh-CN" sz="2800" b="1" dirty="0">
                <a:latin typeface="Times New Roman" panose="02020603050405020304" pitchFamily="18" charset="0"/>
                <a:ea typeface="+mn-ea"/>
                <a:cs typeface="Times New Roman" panose="02020603050405020304" pitchFamily="18" charset="0"/>
              </a:rPr>
              <a:t>(</a:t>
            </a:r>
            <a:r>
              <a:rPr lang="en-US" altLang="zh-CN" sz="2800" b="1" dirty="0" err="1">
                <a:latin typeface="Times New Roman" panose="02020603050405020304" pitchFamily="18" charset="0"/>
                <a:ea typeface="+mn-ea"/>
                <a:cs typeface="Times New Roman" panose="02020603050405020304" pitchFamily="18" charset="0"/>
              </a:rPr>
              <a:t>int</a:t>
            </a:r>
            <a:r>
              <a:rPr lang="en-US" altLang="zh-CN" sz="2800" b="1" dirty="0">
                <a:latin typeface="Times New Roman" panose="02020603050405020304" pitchFamily="18" charset="0"/>
                <a:ea typeface="+mn-ea"/>
                <a:cs typeface="Times New Roman" panose="02020603050405020304" pitchFamily="18" charset="0"/>
              </a:rPr>
              <a:t> n) </a:t>
            </a:r>
            <a:endParaRPr lang="zh-CN" altLang="zh-CN" sz="2800" b="1" dirty="0">
              <a:latin typeface="Times New Roman" panose="02020603050405020304" pitchFamily="18" charset="0"/>
              <a:ea typeface="+mn-ea"/>
              <a:cs typeface="Times New Roman" panose="02020603050405020304" pitchFamily="18" charset="0"/>
            </a:endParaRPr>
          </a:p>
          <a:p>
            <a:pPr>
              <a:lnSpc>
                <a:spcPct val="150000"/>
              </a:lnSpc>
              <a:defRPr/>
            </a:pPr>
            <a:r>
              <a:rPr lang="en-US" altLang="zh-CN" sz="2800" b="1" dirty="0">
                <a:latin typeface="Times New Roman" panose="02020603050405020304" pitchFamily="18" charset="0"/>
                <a:ea typeface="+mn-ea"/>
                <a:cs typeface="Times New Roman" panose="02020603050405020304" pitchFamily="18" charset="0"/>
              </a:rPr>
              <a:t> {</a:t>
            </a:r>
            <a:r>
              <a:rPr lang="en-US" altLang="zh-CN" sz="2800" b="1" dirty="0">
                <a:solidFill>
                  <a:srgbClr val="D60093"/>
                </a:solidFill>
                <a:latin typeface="Times New Roman" panose="02020603050405020304" pitchFamily="18" charset="0"/>
                <a:ea typeface="+mn-ea"/>
                <a:cs typeface="Times New Roman" panose="02020603050405020304" pitchFamily="18" charset="0"/>
              </a:rPr>
              <a:t>static</a:t>
            </a:r>
            <a:r>
              <a:rPr lang="en-US" altLang="zh-CN" sz="2800" b="1" dirty="0">
                <a:latin typeface="Times New Roman" panose="02020603050405020304" pitchFamily="18" charset="0"/>
                <a:ea typeface="+mn-ea"/>
                <a:cs typeface="Times New Roman" panose="02020603050405020304" pitchFamily="18" charset="0"/>
              </a:rPr>
              <a:t> </a:t>
            </a:r>
            <a:r>
              <a:rPr lang="en-US" altLang="zh-CN" sz="2800" b="1" dirty="0" err="1">
                <a:latin typeface="Times New Roman" panose="02020603050405020304" pitchFamily="18" charset="0"/>
                <a:ea typeface="+mn-ea"/>
                <a:cs typeface="Times New Roman" panose="02020603050405020304" pitchFamily="18" charset="0"/>
              </a:rPr>
              <a:t>int</a:t>
            </a:r>
            <a:r>
              <a:rPr lang="en-US" altLang="zh-CN" sz="2800" b="1" dirty="0">
                <a:latin typeface="Times New Roman" panose="02020603050405020304" pitchFamily="18" charset="0"/>
                <a:ea typeface="+mn-ea"/>
                <a:cs typeface="Times New Roman" panose="02020603050405020304" pitchFamily="18" charset="0"/>
              </a:rPr>
              <a:t> f=1; </a:t>
            </a:r>
            <a:endParaRPr lang="zh-CN" altLang="zh-CN" sz="2800" b="1" dirty="0">
              <a:latin typeface="Times New Roman" panose="02020603050405020304" pitchFamily="18" charset="0"/>
              <a:ea typeface="+mn-ea"/>
              <a:cs typeface="Times New Roman" panose="02020603050405020304" pitchFamily="18" charset="0"/>
            </a:endParaRPr>
          </a:p>
          <a:p>
            <a:pPr>
              <a:lnSpc>
                <a:spcPct val="150000"/>
              </a:lnSpc>
              <a:defRPr/>
            </a:pPr>
            <a:r>
              <a:rPr lang="en-US" altLang="zh-CN" sz="2800" b="1" dirty="0">
                <a:latin typeface="Times New Roman" panose="02020603050405020304" pitchFamily="18" charset="0"/>
                <a:ea typeface="+mn-ea"/>
                <a:cs typeface="Times New Roman" panose="02020603050405020304" pitchFamily="18" charset="0"/>
              </a:rPr>
              <a:t>   f=f*n; </a:t>
            </a:r>
            <a:endParaRPr lang="zh-CN" altLang="zh-CN" sz="2800" b="1" dirty="0">
              <a:latin typeface="Times New Roman" panose="02020603050405020304" pitchFamily="18" charset="0"/>
              <a:ea typeface="+mn-ea"/>
              <a:cs typeface="Times New Roman" panose="02020603050405020304" pitchFamily="18" charset="0"/>
            </a:endParaRPr>
          </a:p>
          <a:p>
            <a:pPr>
              <a:lnSpc>
                <a:spcPct val="150000"/>
              </a:lnSpc>
              <a:defRPr/>
            </a:pPr>
            <a:r>
              <a:rPr lang="en-US" altLang="zh-CN" sz="2800" b="1" dirty="0">
                <a:latin typeface="Times New Roman" panose="02020603050405020304" pitchFamily="18" charset="0"/>
                <a:ea typeface="+mn-ea"/>
                <a:cs typeface="Times New Roman" panose="02020603050405020304" pitchFamily="18" charset="0"/>
              </a:rPr>
              <a:t>   return(f); </a:t>
            </a:r>
            <a:endParaRPr lang="zh-CN" altLang="zh-CN" sz="2800" b="1" dirty="0">
              <a:latin typeface="Times New Roman" panose="02020603050405020304" pitchFamily="18" charset="0"/>
              <a:ea typeface="+mn-ea"/>
              <a:cs typeface="Times New Roman" panose="02020603050405020304" pitchFamily="18" charset="0"/>
            </a:endParaRPr>
          </a:p>
          <a:p>
            <a:pPr>
              <a:lnSpc>
                <a:spcPct val="150000"/>
              </a:lnSpc>
              <a:defRPr/>
            </a:pPr>
            <a:r>
              <a:rPr lang="en-US" altLang="zh-CN" sz="2800" b="1" dirty="0">
                <a:latin typeface="Times New Roman" panose="02020603050405020304" pitchFamily="18" charset="0"/>
                <a:ea typeface="+mn-ea"/>
                <a:cs typeface="Times New Roman" panose="02020603050405020304" pitchFamily="18" charset="0"/>
              </a:rPr>
              <a:t> }</a:t>
            </a:r>
            <a:endParaRPr lang="zh-CN" altLang="zh-CN" sz="2800" b="1" dirty="0">
              <a:latin typeface="Times New Roman" panose="02020603050405020304" pitchFamily="18" charset="0"/>
              <a:ea typeface="+mn-ea"/>
              <a:cs typeface="Times New Roman" panose="02020603050405020304" pitchFamily="18" charset="0"/>
            </a:endParaRPr>
          </a:p>
        </p:txBody>
      </p:sp>
      <p:sp>
        <p:nvSpPr>
          <p:cNvPr id="7" name="圆角矩形标注 6"/>
          <p:cNvSpPr>
            <a:spLocks noChangeArrowheads="1"/>
          </p:cNvSpPr>
          <p:nvPr/>
        </p:nvSpPr>
        <p:spPr bwMode="auto">
          <a:xfrm>
            <a:off x="5985923" y="609600"/>
            <a:ext cx="2859627" cy="457200"/>
          </a:xfrm>
          <a:prstGeom prst="wedgeRoundRectCallout">
            <a:avLst>
              <a:gd name="adj1" fmla="val -74400"/>
              <a:gd name="adj2" fmla="val 150573"/>
              <a:gd name="adj3" fmla="val 16667"/>
            </a:avLst>
          </a:prstGeom>
          <a:solidFill>
            <a:schemeClr val="bg1"/>
          </a:solidFill>
          <a:ln w="9525" algn="ctr">
            <a:solidFill>
              <a:schemeClr val="tx1"/>
            </a:solidFill>
            <a:miter lim="800000"/>
            <a:headEnd/>
            <a:tailEnd/>
          </a:ln>
        </p:spPr>
        <p:txBody>
          <a:bodyPr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lnSpc>
                <a:spcPct val="100000"/>
              </a:lnSpc>
            </a:pPr>
            <a:r>
              <a:rPr lang="en-US" altLang="zh-CN" sz="2800" b="1"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：第三次调用</a:t>
            </a:r>
            <a:endPar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Rectangle 2"/>
          <p:cNvSpPr>
            <a:spLocks noRot="1" noChangeArrowheads="1"/>
          </p:cNvSpPr>
          <p:nvPr/>
        </p:nvSpPr>
        <p:spPr bwMode="auto">
          <a:xfrm>
            <a:off x="304800" y="381000"/>
            <a:ext cx="854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smtClean="0">
                <a:solidFill>
                  <a:srgbClr val="0000FF"/>
                </a:solidFill>
                <a:latin typeface="黑体" pitchFamily="49" charset="-122"/>
                <a:ea typeface="黑体" pitchFamily="49" charset="-122"/>
                <a:sym typeface="Monotype Sorts" pitchFamily="2" charset="2"/>
              </a:rPr>
              <a:t>例题运行过程</a:t>
            </a:r>
            <a:r>
              <a:rPr lang="en-US" altLang="zh-CN" dirty="0" smtClean="0">
                <a:solidFill>
                  <a:srgbClr val="0000FF"/>
                </a:solidFill>
                <a:latin typeface="黑体" pitchFamily="49" charset="-122"/>
                <a:ea typeface="黑体" pitchFamily="49" charset="-122"/>
                <a:sym typeface="Monotype Sorts" pitchFamily="2" charset="2"/>
              </a:rPr>
              <a:t>3</a:t>
            </a:r>
            <a:endParaRPr lang="zh-CN" altLang="en-US" dirty="0">
              <a:solidFill>
                <a:srgbClr val="0000FF"/>
              </a:solidFill>
              <a:latin typeface="黑体" pitchFamily="49" charset="-122"/>
              <a:ea typeface="黑体" pitchFamily="49" charset="-122"/>
              <a:sym typeface="Monotype Sorts" pitchFamily="2" charset="2"/>
            </a:endParaRPr>
          </a:p>
        </p:txBody>
      </p:sp>
      <p:sp>
        <p:nvSpPr>
          <p:cNvPr id="11" name="矩形 10"/>
          <p:cNvSpPr>
            <a:spLocks noChangeArrowheads="1"/>
          </p:cNvSpPr>
          <p:nvPr/>
        </p:nvSpPr>
        <p:spPr bwMode="auto">
          <a:xfrm>
            <a:off x="7891462" y="5372100"/>
            <a:ext cx="642938" cy="571500"/>
          </a:xfrm>
          <a:prstGeom prst="rect">
            <a:avLst/>
          </a:prstGeom>
          <a:solidFill>
            <a:schemeClr val="accent1"/>
          </a:solidFill>
          <a:ln w="38100" algn="ctr">
            <a:solidFill>
              <a:srgbClr val="0000CC"/>
            </a:solidFill>
            <a:miter lim="800000"/>
            <a:headEnd/>
            <a:tailEnd/>
          </a:ln>
        </p:spPr>
        <p:txBody>
          <a:bodyPr wrap="none"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dirty="0" smtClean="0">
                <a:solidFill>
                  <a:srgbClr val="FF0000"/>
                </a:solidFill>
                <a:latin typeface="Times New Roman" panose="02020603050405020304" pitchFamily="18" charset="0"/>
                <a:cs typeface="Times New Roman" panose="02020603050405020304" pitchFamily="18" charset="0"/>
              </a:rPr>
              <a:t>2</a:t>
            </a:r>
            <a:endParaRPr lang="zh-CN" altLang="en-US" sz="3200" dirty="0">
              <a:solidFill>
                <a:srgbClr val="FF0000"/>
              </a:solidFill>
              <a:latin typeface="Times New Roman" panose="02020603050405020304" pitchFamily="18" charset="0"/>
              <a:cs typeface="Times New Roman" panose="02020603050405020304" pitchFamily="18" charset="0"/>
            </a:endParaRPr>
          </a:p>
        </p:txBody>
      </p:sp>
      <p:sp>
        <p:nvSpPr>
          <p:cNvPr id="12" name="TextBox 8"/>
          <p:cNvSpPr txBox="1">
            <a:spLocks noChangeArrowheads="1"/>
          </p:cNvSpPr>
          <p:nvPr/>
        </p:nvSpPr>
        <p:spPr bwMode="auto">
          <a:xfrm>
            <a:off x="8034337" y="4849556"/>
            <a:ext cx="428625"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latin typeface="Times New Roman" panose="02020603050405020304" pitchFamily="18" charset="0"/>
                <a:cs typeface="Times New Roman" panose="02020603050405020304" pitchFamily="18" charset="0"/>
              </a:rPr>
              <a:t>f</a:t>
            </a:r>
            <a:endParaRPr lang="zh-CN" altLang="en-US" sz="3200" b="1">
              <a:latin typeface="Times New Roman" panose="02020603050405020304" pitchFamily="18" charset="0"/>
              <a:cs typeface="Times New Roman" panose="02020603050405020304" pitchFamily="18" charset="0"/>
            </a:endParaRPr>
          </a:p>
        </p:txBody>
      </p:sp>
      <p:sp>
        <p:nvSpPr>
          <p:cNvPr id="9" name="矩形 8"/>
          <p:cNvSpPr>
            <a:spLocks noChangeArrowheads="1"/>
          </p:cNvSpPr>
          <p:nvPr/>
        </p:nvSpPr>
        <p:spPr bwMode="auto">
          <a:xfrm>
            <a:off x="7899668" y="5372100"/>
            <a:ext cx="642938" cy="571500"/>
          </a:xfrm>
          <a:prstGeom prst="rect">
            <a:avLst/>
          </a:prstGeom>
          <a:solidFill>
            <a:schemeClr val="accent1"/>
          </a:solidFill>
          <a:ln w="38100" algn="ctr">
            <a:solidFill>
              <a:srgbClr val="0000CC"/>
            </a:solidFill>
            <a:miter lim="800000"/>
            <a:headEnd/>
            <a:tailEnd/>
          </a:ln>
        </p:spPr>
        <p:txBody>
          <a:bodyPr wrap="none"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a:solidFill>
                  <a:srgbClr val="00B050"/>
                </a:solidFill>
                <a:latin typeface="Times New Roman" panose="02020603050405020304" pitchFamily="18" charset="0"/>
                <a:cs typeface="Times New Roman" panose="02020603050405020304" pitchFamily="18" charset="0"/>
              </a:rPr>
              <a:t>6</a:t>
            </a:r>
            <a:endParaRPr lang="zh-CN" altLang="en-US" sz="320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583936"/>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49" presetClass="entr" presetSubtype="0" decel="10000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 calcmode="lin" valueType="num">
                                      <p:cBhvr>
                                        <p:cTn id="23" dur="500" fill="hold"/>
                                        <p:tgtEl>
                                          <p:spTgt spid="9"/>
                                        </p:tgtEl>
                                        <p:attrNameLst>
                                          <p:attrName>style.rotation</p:attrName>
                                        </p:attrNameLst>
                                      </p:cBhvr>
                                      <p:tavLst>
                                        <p:tav tm="0">
                                          <p:val>
                                            <p:fltVal val="360"/>
                                          </p:val>
                                        </p:tav>
                                        <p:tav tm="100000">
                                          <p:val>
                                            <p:fltVal val="0"/>
                                          </p:val>
                                        </p:tav>
                                      </p:tavLst>
                                    </p:anim>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Rectangle 7"/>
          <p:cNvSpPr>
            <a:spLocks noGrp="1" noChangeArrowheads="1"/>
          </p:cNvSpPr>
          <p:nvPr>
            <p:ph type="body" sz="half" idx="1"/>
          </p:nvPr>
        </p:nvSpPr>
        <p:spPr>
          <a:xfrm>
            <a:off x="228600" y="1295400"/>
            <a:ext cx="5410200" cy="5056256"/>
          </a:xfrm>
          <a:solidFill>
            <a:srgbClr val="CCECFF"/>
          </a:solidFill>
        </p:spPr>
        <p:txBody>
          <a:bodyPr wrap="square">
            <a:spAutoFit/>
          </a:bodyPr>
          <a:lstStyle/>
          <a:p>
            <a:pPr>
              <a:lnSpc>
                <a:spcPct val="150000"/>
              </a:lnSpc>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#include &lt;</a:t>
            </a:r>
            <a:r>
              <a:rPr lang="en-US" altLang="zh-CN" sz="2800" dirty="0" err="1" smtClean="0">
                <a:latin typeface="Times New Roman" panose="02020603050405020304" pitchFamily="18" charset="0"/>
                <a:cs typeface="Times New Roman" panose="02020603050405020304" pitchFamily="18" charset="0"/>
              </a:rPr>
              <a:t>stdio.h</a:t>
            </a:r>
            <a:r>
              <a:rPr lang="en-US" altLang="zh-CN" sz="2800" dirty="0" smtClean="0">
                <a:latin typeface="Times New Roman" panose="02020603050405020304" pitchFamily="18" charset="0"/>
                <a:cs typeface="Times New Roman" panose="02020603050405020304" pitchFamily="18" charset="0"/>
              </a:rPr>
              <a:t>&gt;</a:t>
            </a:r>
            <a:endParaRPr lang="zh-CN" altLang="zh-CN" sz="2800"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dirty="0" err="1" smtClean="0">
                <a:latin typeface="Times New Roman" panose="02020603050405020304" pitchFamily="18" charset="0"/>
                <a:cs typeface="Times New Roman" panose="02020603050405020304" pitchFamily="18" charset="0"/>
              </a:rPr>
              <a:t>int</a:t>
            </a:r>
            <a:r>
              <a:rPr lang="en-US" altLang="zh-CN" sz="2800" dirty="0" smtClean="0">
                <a:latin typeface="Times New Roman" panose="02020603050405020304" pitchFamily="18" charset="0"/>
                <a:cs typeface="Times New Roman" panose="02020603050405020304" pitchFamily="18" charset="0"/>
              </a:rPr>
              <a:t> main()</a:t>
            </a:r>
            <a:endParaRPr lang="zh-CN" altLang="zh-CN" sz="2800"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int</a:t>
            </a: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fac</a:t>
            </a:r>
            <a:r>
              <a:rPr lang="en-US" altLang="zh-CN" sz="2800" dirty="0" smtClean="0">
                <a:latin typeface="Times New Roman" panose="02020603050405020304" pitchFamily="18" charset="0"/>
                <a:cs typeface="Times New Roman" panose="02020603050405020304" pitchFamily="18" charset="0"/>
              </a:rPr>
              <a:t>(</a:t>
            </a:r>
            <a:r>
              <a:rPr lang="en-US" altLang="zh-CN" sz="2800" dirty="0" err="1" smtClean="0">
                <a:latin typeface="Times New Roman" panose="02020603050405020304" pitchFamily="18" charset="0"/>
                <a:cs typeface="Times New Roman" panose="02020603050405020304" pitchFamily="18" charset="0"/>
              </a:rPr>
              <a:t>int</a:t>
            </a:r>
            <a:r>
              <a:rPr lang="en-US" altLang="zh-CN" sz="2800" dirty="0" smtClean="0">
                <a:latin typeface="Times New Roman" panose="02020603050405020304" pitchFamily="18" charset="0"/>
                <a:cs typeface="Times New Roman" panose="02020603050405020304" pitchFamily="18" charset="0"/>
              </a:rPr>
              <a:t> n);</a:t>
            </a:r>
            <a:endParaRPr lang="zh-CN" altLang="zh-CN" sz="2800"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int</a:t>
            </a: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i</a:t>
            </a:r>
            <a:r>
              <a:rPr lang="en-US" altLang="zh-CN" sz="2800" dirty="0" smtClean="0">
                <a:latin typeface="Times New Roman" panose="02020603050405020304" pitchFamily="18" charset="0"/>
                <a:cs typeface="Times New Roman" panose="02020603050405020304" pitchFamily="18" charset="0"/>
              </a:rPr>
              <a:t>;</a:t>
            </a:r>
            <a:endParaRPr lang="zh-CN" altLang="zh-CN" sz="2800"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   for(</a:t>
            </a:r>
            <a:r>
              <a:rPr lang="en-US" altLang="zh-CN" sz="2800" dirty="0" err="1" smtClean="0">
                <a:latin typeface="Times New Roman" panose="02020603050405020304" pitchFamily="18" charset="0"/>
                <a:cs typeface="Times New Roman" panose="02020603050405020304" pitchFamily="18" charset="0"/>
              </a:rPr>
              <a:t>i</a:t>
            </a:r>
            <a:r>
              <a:rPr lang="en-US" altLang="zh-CN" sz="2800" dirty="0" smtClean="0">
                <a:latin typeface="Times New Roman" panose="02020603050405020304" pitchFamily="18" charset="0"/>
                <a:cs typeface="Times New Roman" panose="02020603050405020304" pitchFamily="18" charset="0"/>
              </a:rPr>
              <a:t>=1;i&lt;=5;i++) </a:t>
            </a:r>
            <a:endParaRPr lang="zh-CN" altLang="zh-CN" sz="2800"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printf</a:t>
            </a:r>
            <a:r>
              <a:rPr lang="en-US" altLang="zh-CN" sz="2800" dirty="0" smtClean="0">
                <a:latin typeface="Times New Roman" panose="02020603050405020304" pitchFamily="18" charset="0"/>
                <a:cs typeface="Times New Roman" panose="02020603050405020304" pitchFamily="18" charset="0"/>
              </a:rPr>
              <a:t>(“%d!=%d\n”,</a:t>
            </a:r>
            <a:r>
              <a:rPr lang="en-US" altLang="zh-CN" sz="2800" dirty="0" err="1" smtClean="0">
                <a:latin typeface="Times New Roman" panose="02020603050405020304" pitchFamily="18" charset="0"/>
                <a:cs typeface="Times New Roman" panose="02020603050405020304" pitchFamily="18" charset="0"/>
              </a:rPr>
              <a:t>i,fac</a:t>
            </a:r>
            <a:r>
              <a:rPr lang="en-US" altLang="zh-CN" sz="2800" dirty="0" smtClean="0">
                <a:latin typeface="Times New Roman" panose="02020603050405020304" pitchFamily="18" charset="0"/>
                <a:cs typeface="Times New Roman" panose="02020603050405020304" pitchFamily="18" charset="0"/>
              </a:rPr>
              <a:t>(</a:t>
            </a:r>
            <a:r>
              <a:rPr lang="en-US" altLang="zh-CN" sz="2800" dirty="0" err="1" smtClean="0">
                <a:latin typeface="Times New Roman" panose="02020603050405020304" pitchFamily="18" charset="0"/>
                <a:cs typeface="Times New Roman" panose="02020603050405020304" pitchFamily="18" charset="0"/>
              </a:rPr>
              <a:t>i</a:t>
            </a:r>
            <a:r>
              <a:rPr lang="en-US" altLang="zh-CN" sz="2800" dirty="0" smtClean="0">
                <a:latin typeface="Times New Roman" panose="02020603050405020304" pitchFamily="18" charset="0"/>
                <a:cs typeface="Times New Roman" panose="02020603050405020304" pitchFamily="18" charset="0"/>
              </a:rPr>
              <a:t>)); </a:t>
            </a:r>
            <a:endParaRPr lang="zh-CN" altLang="zh-CN" sz="2800"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a:t>
            </a:r>
            <a:endParaRPr lang="zh-CN" altLang="zh-CN" sz="2800" dirty="0" smtClean="0">
              <a:latin typeface="Times New Roman" panose="02020603050405020304" pitchFamily="18" charset="0"/>
              <a:cs typeface="Times New Roman" panose="02020603050405020304" pitchFamily="18" charset="0"/>
            </a:endParaRPr>
          </a:p>
        </p:txBody>
      </p:sp>
      <p:sp>
        <p:nvSpPr>
          <p:cNvPr id="4" name="Rectangle 7"/>
          <p:cNvSpPr txBox="1">
            <a:spLocks noChangeArrowheads="1"/>
          </p:cNvSpPr>
          <p:nvPr/>
        </p:nvSpPr>
        <p:spPr bwMode="auto">
          <a:xfrm>
            <a:off x="3505200" y="1281107"/>
            <a:ext cx="2566987" cy="3591240"/>
          </a:xfrm>
          <a:prstGeom prst="rect">
            <a:avLst/>
          </a:prstGeom>
          <a:solidFill>
            <a:srgbClr val="FFFF00"/>
          </a:solidFill>
          <a:ln w="9525">
            <a:noFill/>
            <a:miter lim="800000"/>
            <a:headEnd/>
            <a:tailEnd/>
          </a:ln>
        </p:spPr>
        <p:txBody>
          <a:bodyPr wrap="square">
            <a:spAutoFit/>
          </a:bodyPr>
          <a:lstStyle/>
          <a:p>
            <a:pPr>
              <a:lnSpc>
                <a:spcPct val="150000"/>
              </a:lnSpc>
              <a:defRPr/>
            </a:pPr>
            <a:r>
              <a:rPr lang="en-US" altLang="zh-CN" sz="2800" b="1" dirty="0" err="1">
                <a:latin typeface="Times New Roman" panose="02020603050405020304" pitchFamily="18" charset="0"/>
                <a:ea typeface="+mn-ea"/>
                <a:cs typeface="Times New Roman" panose="02020603050405020304" pitchFamily="18" charset="0"/>
              </a:rPr>
              <a:t>int</a:t>
            </a:r>
            <a:r>
              <a:rPr lang="en-US" altLang="zh-CN" sz="2800" b="1" dirty="0">
                <a:latin typeface="Times New Roman" panose="02020603050405020304" pitchFamily="18" charset="0"/>
                <a:ea typeface="+mn-ea"/>
                <a:cs typeface="Times New Roman" panose="02020603050405020304" pitchFamily="18" charset="0"/>
              </a:rPr>
              <a:t> </a:t>
            </a:r>
            <a:r>
              <a:rPr lang="en-US" altLang="zh-CN" sz="2800" b="1" dirty="0" err="1">
                <a:latin typeface="Times New Roman" panose="02020603050405020304" pitchFamily="18" charset="0"/>
                <a:ea typeface="+mn-ea"/>
                <a:cs typeface="Times New Roman" panose="02020603050405020304" pitchFamily="18" charset="0"/>
              </a:rPr>
              <a:t>fac</a:t>
            </a:r>
            <a:r>
              <a:rPr lang="en-US" altLang="zh-CN" sz="2800" b="1" dirty="0">
                <a:latin typeface="Times New Roman" panose="02020603050405020304" pitchFamily="18" charset="0"/>
                <a:ea typeface="+mn-ea"/>
                <a:cs typeface="Times New Roman" panose="02020603050405020304" pitchFamily="18" charset="0"/>
              </a:rPr>
              <a:t>(</a:t>
            </a:r>
            <a:r>
              <a:rPr lang="en-US" altLang="zh-CN" sz="2800" b="1" dirty="0" err="1">
                <a:latin typeface="Times New Roman" panose="02020603050405020304" pitchFamily="18" charset="0"/>
                <a:ea typeface="+mn-ea"/>
                <a:cs typeface="Times New Roman" panose="02020603050405020304" pitchFamily="18" charset="0"/>
              </a:rPr>
              <a:t>int</a:t>
            </a:r>
            <a:r>
              <a:rPr lang="en-US" altLang="zh-CN" sz="2800" b="1" dirty="0">
                <a:latin typeface="Times New Roman" panose="02020603050405020304" pitchFamily="18" charset="0"/>
                <a:ea typeface="+mn-ea"/>
                <a:cs typeface="Times New Roman" panose="02020603050405020304" pitchFamily="18" charset="0"/>
              </a:rPr>
              <a:t> n) </a:t>
            </a:r>
            <a:endParaRPr lang="zh-CN" altLang="zh-CN" sz="2800" b="1" dirty="0">
              <a:latin typeface="Times New Roman" panose="02020603050405020304" pitchFamily="18" charset="0"/>
              <a:ea typeface="+mn-ea"/>
              <a:cs typeface="Times New Roman" panose="02020603050405020304" pitchFamily="18" charset="0"/>
            </a:endParaRPr>
          </a:p>
          <a:p>
            <a:pPr>
              <a:lnSpc>
                <a:spcPct val="150000"/>
              </a:lnSpc>
              <a:defRPr/>
            </a:pPr>
            <a:r>
              <a:rPr lang="en-US" altLang="zh-CN" sz="2800" b="1" dirty="0">
                <a:latin typeface="Times New Roman" panose="02020603050405020304" pitchFamily="18" charset="0"/>
                <a:ea typeface="+mn-ea"/>
                <a:cs typeface="Times New Roman" panose="02020603050405020304" pitchFamily="18" charset="0"/>
              </a:rPr>
              <a:t> {</a:t>
            </a:r>
            <a:r>
              <a:rPr lang="en-US" altLang="zh-CN" sz="2800" b="1" dirty="0">
                <a:solidFill>
                  <a:srgbClr val="D60093"/>
                </a:solidFill>
                <a:latin typeface="Times New Roman" panose="02020603050405020304" pitchFamily="18" charset="0"/>
                <a:ea typeface="+mn-ea"/>
                <a:cs typeface="Times New Roman" panose="02020603050405020304" pitchFamily="18" charset="0"/>
              </a:rPr>
              <a:t>static</a:t>
            </a:r>
            <a:r>
              <a:rPr lang="en-US" altLang="zh-CN" sz="2800" b="1" dirty="0">
                <a:latin typeface="Times New Roman" panose="02020603050405020304" pitchFamily="18" charset="0"/>
                <a:ea typeface="+mn-ea"/>
                <a:cs typeface="Times New Roman" panose="02020603050405020304" pitchFamily="18" charset="0"/>
              </a:rPr>
              <a:t> </a:t>
            </a:r>
            <a:r>
              <a:rPr lang="en-US" altLang="zh-CN" sz="2800" b="1" dirty="0" err="1">
                <a:latin typeface="Times New Roman" panose="02020603050405020304" pitchFamily="18" charset="0"/>
                <a:ea typeface="+mn-ea"/>
                <a:cs typeface="Times New Roman" panose="02020603050405020304" pitchFamily="18" charset="0"/>
              </a:rPr>
              <a:t>int</a:t>
            </a:r>
            <a:r>
              <a:rPr lang="en-US" altLang="zh-CN" sz="2800" b="1" dirty="0">
                <a:latin typeface="Times New Roman" panose="02020603050405020304" pitchFamily="18" charset="0"/>
                <a:ea typeface="+mn-ea"/>
                <a:cs typeface="Times New Roman" panose="02020603050405020304" pitchFamily="18" charset="0"/>
              </a:rPr>
              <a:t> f=1; </a:t>
            </a:r>
            <a:endParaRPr lang="zh-CN" altLang="zh-CN" sz="2800" b="1" dirty="0">
              <a:latin typeface="Times New Roman" panose="02020603050405020304" pitchFamily="18" charset="0"/>
              <a:ea typeface="+mn-ea"/>
              <a:cs typeface="Times New Roman" panose="02020603050405020304" pitchFamily="18" charset="0"/>
            </a:endParaRPr>
          </a:p>
          <a:p>
            <a:pPr>
              <a:lnSpc>
                <a:spcPct val="150000"/>
              </a:lnSpc>
              <a:defRPr/>
            </a:pPr>
            <a:r>
              <a:rPr lang="en-US" altLang="zh-CN" sz="2800" b="1" dirty="0">
                <a:latin typeface="Times New Roman" panose="02020603050405020304" pitchFamily="18" charset="0"/>
                <a:ea typeface="+mn-ea"/>
                <a:cs typeface="Times New Roman" panose="02020603050405020304" pitchFamily="18" charset="0"/>
              </a:rPr>
              <a:t>   f=f*n; </a:t>
            </a:r>
            <a:endParaRPr lang="zh-CN" altLang="zh-CN" sz="2800" b="1" dirty="0">
              <a:latin typeface="Times New Roman" panose="02020603050405020304" pitchFamily="18" charset="0"/>
              <a:ea typeface="+mn-ea"/>
              <a:cs typeface="Times New Roman" panose="02020603050405020304" pitchFamily="18" charset="0"/>
            </a:endParaRPr>
          </a:p>
          <a:p>
            <a:pPr>
              <a:lnSpc>
                <a:spcPct val="150000"/>
              </a:lnSpc>
              <a:defRPr/>
            </a:pPr>
            <a:r>
              <a:rPr lang="en-US" altLang="zh-CN" sz="2800" b="1" dirty="0">
                <a:latin typeface="Times New Roman" panose="02020603050405020304" pitchFamily="18" charset="0"/>
                <a:ea typeface="+mn-ea"/>
                <a:cs typeface="Times New Roman" panose="02020603050405020304" pitchFamily="18" charset="0"/>
              </a:rPr>
              <a:t>   return(f); </a:t>
            </a:r>
            <a:endParaRPr lang="zh-CN" altLang="zh-CN" sz="2800" b="1" dirty="0">
              <a:latin typeface="Times New Roman" panose="02020603050405020304" pitchFamily="18" charset="0"/>
              <a:ea typeface="+mn-ea"/>
              <a:cs typeface="Times New Roman" panose="02020603050405020304" pitchFamily="18" charset="0"/>
            </a:endParaRPr>
          </a:p>
          <a:p>
            <a:pPr>
              <a:lnSpc>
                <a:spcPct val="150000"/>
              </a:lnSpc>
              <a:defRPr/>
            </a:pPr>
            <a:r>
              <a:rPr lang="en-US" altLang="zh-CN" sz="2800" b="1" dirty="0">
                <a:latin typeface="Times New Roman" panose="02020603050405020304" pitchFamily="18" charset="0"/>
                <a:ea typeface="+mn-ea"/>
                <a:cs typeface="Times New Roman" panose="02020603050405020304" pitchFamily="18" charset="0"/>
              </a:rPr>
              <a:t> }</a:t>
            </a:r>
            <a:endParaRPr lang="zh-CN" altLang="zh-CN" sz="2800" b="1" dirty="0">
              <a:latin typeface="Times New Roman" panose="02020603050405020304" pitchFamily="18" charset="0"/>
              <a:ea typeface="+mn-ea"/>
              <a:cs typeface="Times New Roman" panose="02020603050405020304" pitchFamily="18" charset="0"/>
            </a:endParaRPr>
          </a:p>
        </p:txBody>
      </p:sp>
      <p:sp>
        <p:nvSpPr>
          <p:cNvPr id="7" name="圆角矩形标注 6"/>
          <p:cNvSpPr>
            <a:spLocks noChangeArrowheads="1"/>
          </p:cNvSpPr>
          <p:nvPr/>
        </p:nvSpPr>
        <p:spPr bwMode="auto">
          <a:xfrm>
            <a:off x="5985923" y="609600"/>
            <a:ext cx="2859627" cy="457200"/>
          </a:xfrm>
          <a:prstGeom prst="wedgeRoundRectCallout">
            <a:avLst>
              <a:gd name="adj1" fmla="val -74400"/>
              <a:gd name="adj2" fmla="val 150573"/>
              <a:gd name="adj3" fmla="val 16667"/>
            </a:avLst>
          </a:prstGeom>
          <a:solidFill>
            <a:schemeClr val="bg1"/>
          </a:solidFill>
          <a:ln w="9525" algn="ctr">
            <a:solidFill>
              <a:schemeClr val="tx1"/>
            </a:solidFill>
            <a:miter lim="800000"/>
            <a:headEnd/>
            <a:tailEnd/>
          </a:ln>
        </p:spPr>
        <p:txBody>
          <a:bodyPr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lnSpc>
                <a:spcPct val="100000"/>
              </a:lnSpc>
            </a:pPr>
            <a:r>
              <a:rPr lang="en-US" altLang="zh-CN" sz="2800" b="1"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：第四次调用</a:t>
            </a:r>
            <a:endPar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Rectangle 2"/>
          <p:cNvSpPr>
            <a:spLocks noRot="1" noChangeArrowheads="1"/>
          </p:cNvSpPr>
          <p:nvPr/>
        </p:nvSpPr>
        <p:spPr bwMode="auto">
          <a:xfrm>
            <a:off x="304800" y="381000"/>
            <a:ext cx="854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smtClean="0">
                <a:solidFill>
                  <a:srgbClr val="0000FF"/>
                </a:solidFill>
                <a:latin typeface="黑体" pitchFamily="49" charset="-122"/>
                <a:ea typeface="黑体" pitchFamily="49" charset="-122"/>
                <a:sym typeface="Monotype Sorts" pitchFamily="2" charset="2"/>
              </a:rPr>
              <a:t>例题运行过程</a:t>
            </a:r>
            <a:r>
              <a:rPr lang="en-US" altLang="zh-CN" dirty="0">
                <a:solidFill>
                  <a:srgbClr val="0000FF"/>
                </a:solidFill>
                <a:latin typeface="黑体" pitchFamily="49" charset="-122"/>
                <a:ea typeface="黑体" pitchFamily="49" charset="-122"/>
                <a:sym typeface="Monotype Sorts" pitchFamily="2" charset="2"/>
              </a:rPr>
              <a:t>4</a:t>
            </a:r>
            <a:endParaRPr lang="zh-CN" altLang="en-US" dirty="0">
              <a:solidFill>
                <a:srgbClr val="0000FF"/>
              </a:solidFill>
              <a:latin typeface="黑体" pitchFamily="49" charset="-122"/>
              <a:ea typeface="黑体" pitchFamily="49" charset="-122"/>
              <a:sym typeface="Monotype Sorts" pitchFamily="2" charset="2"/>
            </a:endParaRPr>
          </a:p>
        </p:txBody>
      </p:sp>
      <p:sp>
        <p:nvSpPr>
          <p:cNvPr id="11" name="矩形 10"/>
          <p:cNvSpPr>
            <a:spLocks noChangeArrowheads="1"/>
          </p:cNvSpPr>
          <p:nvPr/>
        </p:nvSpPr>
        <p:spPr bwMode="auto">
          <a:xfrm>
            <a:off x="7891462" y="5372100"/>
            <a:ext cx="642938" cy="571500"/>
          </a:xfrm>
          <a:prstGeom prst="rect">
            <a:avLst/>
          </a:prstGeom>
          <a:solidFill>
            <a:schemeClr val="accent1"/>
          </a:solidFill>
          <a:ln w="38100" algn="ctr">
            <a:solidFill>
              <a:srgbClr val="0000CC"/>
            </a:solidFill>
            <a:miter lim="800000"/>
            <a:headEnd/>
            <a:tailEnd/>
          </a:ln>
        </p:spPr>
        <p:txBody>
          <a:bodyPr wrap="none"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dirty="0" smtClean="0">
                <a:solidFill>
                  <a:srgbClr val="00B050"/>
                </a:solidFill>
                <a:latin typeface="Times New Roman" panose="02020603050405020304" pitchFamily="18" charset="0"/>
                <a:cs typeface="Times New Roman" panose="02020603050405020304" pitchFamily="18" charset="0"/>
              </a:rPr>
              <a:t>6</a:t>
            </a:r>
            <a:endParaRPr lang="zh-CN" altLang="en-US" sz="3200" dirty="0">
              <a:solidFill>
                <a:srgbClr val="00B050"/>
              </a:solidFill>
              <a:latin typeface="Times New Roman" panose="02020603050405020304" pitchFamily="18" charset="0"/>
              <a:cs typeface="Times New Roman" panose="02020603050405020304" pitchFamily="18" charset="0"/>
            </a:endParaRPr>
          </a:p>
        </p:txBody>
      </p:sp>
      <p:sp>
        <p:nvSpPr>
          <p:cNvPr id="12" name="TextBox 8"/>
          <p:cNvSpPr txBox="1">
            <a:spLocks noChangeArrowheads="1"/>
          </p:cNvSpPr>
          <p:nvPr/>
        </p:nvSpPr>
        <p:spPr bwMode="auto">
          <a:xfrm>
            <a:off x="8034337" y="4849556"/>
            <a:ext cx="428625"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latin typeface="Times New Roman" panose="02020603050405020304" pitchFamily="18" charset="0"/>
                <a:cs typeface="Times New Roman" panose="02020603050405020304" pitchFamily="18" charset="0"/>
              </a:rPr>
              <a:t>f</a:t>
            </a:r>
            <a:endParaRPr lang="zh-CN" altLang="en-US" sz="3200" b="1">
              <a:latin typeface="Times New Roman" panose="02020603050405020304" pitchFamily="18" charset="0"/>
              <a:cs typeface="Times New Roman" panose="02020603050405020304" pitchFamily="18" charset="0"/>
            </a:endParaRPr>
          </a:p>
        </p:txBody>
      </p:sp>
      <p:sp>
        <p:nvSpPr>
          <p:cNvPr id="9" name="矩形 8"/>
          <p:cNvSpPr>
            <a:spLocks noChangeArrowheads="1"/>
          </p:cNvSpPr>
          <p:nvPr/>
        </p:nvSpPr>
        <p:spPr bwMode="auto">
          <a:xfrm>
            <a:off x="7891462" y="5372100"/>
            <a:ext cx="642938" cy="571500"/>
          </a:xfrm>
          <a:prstGeom prst="rect">
            <a:avLst/>
          </a:prstGeom>
          <a:solidFill>
            <a:schemeClr val="accent1"/>
          </a:solidFill>
          <a:ln w="38100" algn="ctr">
            <a:solidFill>
              <a:srgbClr val="0000CC"/>
            </a:solidFill>
            <a:miter lim="800000"/>
            <a:headEnd/>
            <a:tailEnd/>
          </a:ln>
        </p:spPr>
        <p:txBody>
          <a:bodyPr wrap="none"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dirty="0">
                <a:solidFill>
                  <a:srgbClr val="D60093"/>
                </a:solidFill>
              </a:rPr>
              <a:t>24</a:t>
            </a:r>
            <a:endParaRPr lang="zh-CN" altLang="en-US" sz="3200" dirty="0">
              <a:solidFill>
                <a:srgbClr val="D60093"/>
              </a:solidFill>
            </a:endParaRPr>
          </a:p>
        </p:txBody>
      </p:sp>
    </p:spTree>
    <p:extLst>
      <p:ext uri="{BB962C8B-B14F-4D97-AF65-F5344CB8AC3E}">
        <p14:creationId xmlns:p14="http://schemas.microsoft.com/office/powerpoint/2010/main" val="97164022"/>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49" presetClass="entr" presetSubtype="0" decel="10000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 calcmode="lin" valueType="num">
                                      <p:cBhvr>
                                        <p:cTn id="23" dur="500" fill="hold"/>
                                        <p:tgtEl>
                                          <p:spTgt spid="9"/>
                                        </p:tgtEl>
                                        <p:attrNameLst>
                                          <p:attrName>style.rotation</p:attrName>
                                        </p:attrNameLst>
                                      </p:cBhvr>
                                      <p:tavLst>
                                        <p:tav tm="0">
                                          <p:val>
                                            <p:fltVal val="360"/>
                                          </p:val>
                                        </p:tav>
                                        <p:tav tm="100000">
                                          <p:val>
                                            <p:fltVal val="0"/>
                                          </p:val>
                                        </p:tav>
                                      </p:tavLst>
                                    </p:anim>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Rectangle 7"/>
          <p:cNvSpPr>
            <a:spLocks noGrp="1" noChangeArrowheads="1"/>
          </p:cNvSpPr>
          <p:nvPr>
            <p:ph type="body" sz="half" idx="1"/>
          </p:nvPr>
        </p:nvSpPr>
        <p:spPr>
          <a:xfrm>
            <a:off x="228600" y="1295400"/>
            <a:ext cx="5410200" cy="5056256"/>
          </a:xfrm>
          <a:solidFill>
            <a:srgbClr val="CCECFF"/>
          </a:solidFill>
        </p:spPr>
        <p:txBody>
          <a:bodyPr wrap="square">
            <a:spAutoFit/>
          </a:bodyPr>
          <a:lstStyle/>
          <a:p>
            <a:pPr>
              <a:lnSpc>
                <a:spcPct val="150000"/>
              </a:lnSpc>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#include &lt;</a:t>
            </a:r>
            <a:r>
              <a:rPr lang="en-US" altLang="zh-CN" sz="2800" dirty="0" err="1" smtClean="0">
                <a:latin typeface="Times New Roman" panose="02020603050405020304" pitchFamily="18" charset="0"/>
                <a:cs typeface="Times New Roman" panose="02020603050405020304" pitchFamily="18" charset="0"/>
              </a:rPr>
              <a:t>stdio.h</a:t>
            </a:r>
            <a:r>
              <a:rPr lang="en-US" altLang="zh-CN" sz="2800" dirty="0" smtClean="0">
                <a:latin typeface="Times New Roman" panose="02020603050405020304" pitchFamily="18" charset="0"/>
                <a:cs typeface="Times New Roman" panose="02020603050405020304" pitchFamily="18" charset="0"/>
              </a:rPr>
              <a:t>&gt;</a:t>
            </a:r>
            <a:endParaRPr lang="zh-CN" altLang="zh-CN" sz="2800"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dirty="0" err="1" smtClean="0">
                <a:latin typeface="Times New Roman" panose="02020603050405020304" pitchFamily="18" charset="0"/>
                <a:cs typeface="Times New Roman" panose="02020603050405020304" pitchFamily="18" charset="0"/>
              </a:rPr>
              <a:t>int</a:t>
            </a:r>
            <a:r>
              <a:rPr lang="en-US" altLang="zh-CN" sz="2800" dirty="0" smtClean="0">
                <a:latin typeface="Times New Roman" panose="02020603050405020304" pitchFamily="18" charset="0"/>
                <a:cs typeface="Times New Roman" panose="02020603050405020304" pitchFamily="18" charset="0"/>
              </a:rPr>
              <a:t> main()</a:t>
            </a:r>
            <a:endParaRPr lang="zh-CN" altLang="zh-CN" sz="2800"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int</a:t>
            </a: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fac</a:t>
            </a:r>
            <a:r>
              <a:rPr lang="en-US" altLang="zh-CN" sz="2800" dirty="0" smtClean="0">
                <a:latin typeface="Times New Roman" panose="02020603050405020304" pitchFamily="18" charset="0"/>
                <a:cs typeface="Times New Roman" panose="02020603050405020304" pitchFamily="18" charset="0"/>
              </a:rPr>
              <a:t>(</a:t>
            </a:r>
            <a:r>
              <a:rPr lang="en-US" altLang="zh-CN" sz="2800" dirty="0" err="1" smtClean="0">
                <a:latin typeface="Times New Roman" panose="02020603050405020304" pitchFamily="18" charset="0"/>
                <a:cs typeface="Times New Roman" panose="02020603050405020304" pitchFamily="18" charset="0"/>
              </a:rPr>
              <a:t>int</a:t>
            </a:r>
            <a:r>
              <a:rPr lang="en-US" altLang="zh-CN" sz="2800" dirty="0" smtClean="0">
                <a:latin typeface="Times New Roman" panose="02020603050405020304" pitchFamily="18" charset="0"/>
                <a:cs typeface="Times New Roman" panose="02020603050405020304" pitchFamily="18" charset="0"/>
              </a:rPr>
              <a:t> n);</a:t>
            </a:r>
            <a:endParaRPr lang="zh-CN" altLang="zh-CN" sz="2800"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int</a:t>
            </a: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i</a:t>
            </a:r>
            <a:r>
              <a:rPr lang="en-US" altLang="zh-CN" sz="2800" dirty="0" smtClean="0">
                <a:latin typeface="Times New Roman" panose="02020603050405020304" pitchFamily="18" charset="0"/>
                <a:cs typeface="Times New Roman" panose="02020603050405020304" pitchFamily="18" charset="0"/>
              </a:rPr>
              <a:t>;</a:t>
            </a:r>
            <a:endParaRPr lang="zh-CN" altLang="zh-CN" sz="2800"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   for(</a:t>
            </a:r>
            <a:r>
              <a:rPr lang="en-US" altLang="zh-CN" sz="2800" dirty="0" err="1" smtClean="0">
                <a:latin typeface="Times New Roman" panose="02020603050405020304" pitchFamily="18" charset="0"/>
                <a:cs typeface="Times New Roman" panose="02020603050405020304" pitchFamily="18" charset="0"/>
              </a:rPr>
              <a:t>i</a:t>
            </a:r>
            <a:r>
              <a:rPr lang="en-US" altLang="zh-CN" sz="2800" dirty="0" smtClean="0">
                <a:latin typeface="Times New Roman" panose="02020603050405020304" pitchFamily="18" charset="0"/>
                <a:cs typeface="Times New Roman" panose="02020603050405020304" pitchFamily="18" charset="0"/>
              </a:rPr>
              <a:t>=1;i&lt;=5;i++) </a:t>
            </a:r>
            <a:endParaRPr lang="zh-CN" altLang="zh-CN" sz="2800"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printf</a:t>
            </a:r>
            <a:r>
              <a:rPr lang="en-US" altLang="zh-CN" sz="2800" dirty="0" smtClean="0">
                <a:latin typeface="Times New Roman" panose="02020603050405020304" pitchFamily="18" charset="0"/>
                <a:cs typeface="Times New Roman" panose="02020603050405020304" pitchFamily="18" charset="0"/>
              </a:rPr>
              <a:t>(“%d!=%d\n”,</a:t>
            </a:r>
            <a:r>
              <a:rPr lang="en-US" altLang="zh-CN" sz="2800" dirty="0" err="1" smtClean="0">
                <a:latin typeface="Times New Roman" panose="02020603050405020304" pitchFamily="18" charset="0"/>
                <a:cs typeface="Times New Roman" panose="02020603050405020304" pitchFamily="18" charset="0"/>
              </a:rPr>
              <a:t>i,fac</a:t>
            </a:r>
            <a:r>
              <a:rPr lang="en-US" altLang="zh-CN" sz="2800" dirty="0" smtClean="0">
                <a:latin typeface="Times New Roman" panose="02020603050405020304" pitchFamily="18" charset="0"/>
                <a:cs typeface="Times New Roman" panose="02020603050405020304" pitchFamily="18" charset="0"/>
              </a:rPr>
              <a:t>(</a:t>
            </a:r>
            <a:r>
              <a:rPr lang="en-US" altLang="zh-CN" sz="2800" dirty="0" err="1" smtClean="0">
                <a:latin typeface="Times New Roman" panose="02020603050405020304" pitchFamily="18" charset="0"/>
                <a:cs typeface="Times New Roman" panose="02020603050405020304" pitchFamily="18" charset="0"/>
              </a:rPr>
              <a:t>i</a:t>
            </a:r>
            <a:r>
              <a:rPr lang="en-US" altLang="zh-CN" sz="2800" dirty="0" smtClean="0">
                <a:latin typeface="Times New Roman" panose="02020603050405020304" pitchFamily="18" charset="0"/>
                <a:cs typeface="Times New Roman" panose="02020603050405020304" pitchFamily="18" charset="0"/>
              </a:rPr>
              <a:t>)); </a:t>
            </a:r>
            <a:endParaRPr lang="zh-CN" altLang="zh-CN" sz="2800"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a:t>
            </a:r>
            <a:endParaRPr lang="zh-CN" altLang="zh-CN" sz="2800" dirty="0" smtClean="0">
              <a:latin typeface="Times New Roman" panose="02020603050405020304" pitchFamily="18" charset="0"/>
              <a:cs typeface="Times New Roman" panose="02020603050405020304" pitchFamily="18" charset="0"/>
            </a:endParaRPr>
          </a:p>
        </p:txBody>
      </p:sp>
      <p:sp>
        <p:nvSpPr>
          <p:cNvPr id="4" name="Rectangle 7"/>
          <p:cNvSpPr txBox="1">
            <a:spLocks noChangeArrowheads="1"/>
          </p:cNvSpPr>
          <p:nvPr/>
        </p:nvSpPr>
        <p:spPr bwMode="auto">
          <a:xfrm>
            <a:off x="3505200" y="1281107"/>
            <a:ext cx="2566987" cy="3591240"/>
          </a:xfrm>
          <a:prstGeom prst="rect">
            <a:avLst/>
          </a:prstGeom>
          <a:solidFill>
            <a:srgbClr val="FFFF00"/>
          </a:solidFill>
          <a:ln w="9525">
            <a:noFill/>
            <a:miter lim="800000"/>
            <a:headEnd/>
            <a:tailEnd/>
          </a:ln>
        </p:spPr>
        <p:txBody>
          <a:bodyPr wrap="square">
            <a:spAutoFit/>
          </a:bodyPr>
          <a:lstStyle/>
          <a:p>
            <a:pPr>
              <a:lnSpc>
                <a:spcPct val="150000"/>
              </a:lnSpc>
              <a:defRPr/>
            </a:pPr>
            <a:r>
              <a:rPr lang="en-US" altLang="zh-CN" sz="2800" b="1" dirty="0" err="1">
                <a:latin typeface="Times New Roman" panose="02020603050405020304" pitchFamily="18" charset="0"/>
                <a:ea typeface="+mn-ea"/>
                <a:cs typeface="Times New Roman" panose="02020603050405020304" pitchFamily="18" charset="0"/>
              </a:rPr>
              <a:t>int</a:t>
            </a:r>
            <a:r>
              <a:rPr lang="en-US" altLang="zh-CN" sz="2800" b="1" dirty="0">
                <a:latin typeface="Times New Roman" panose="02020603050405020304" pitchFamily="18" charset="0"/>
                <a:ea typeface="+mn-ea"/>
                <a:cs typeface="Times New Roman" panose="02020603050405020304" pitchFamily="18" charset="0"/>
              </a:rPr>
              <a:t> </a:t>
            </a:r>
            <a:r>
              <a:rPr lang="en-US" altLang="zh-CN" sz="2800" b="1" dirty="0" err="1">
                <a:latin typeface="Times New Roman" panose="02020603050405020304" pitchFamily="18" charset="0"/>
                <a:ea typeface="+mn-ea"/>
                <a:cs typeface="Times New Roman" panose="02020603050405020304" pitchFamily="18" charset="0"/>
              </a:rPr>
              <a:t>fac</a:t>
            </a:r>
            <a:r>
              <a:rPr lang="en-US" altLang="zh-CN" sz="2800" b="1" dirty="0">
                <a:latin typeface="Times New Roman" panose="02020603050405020304" pitchFamily="18" charset="0"/>
                <a:ea typeface="+mn-ea"/>
                <a:cs typeface="Times New Roman" panose="02020603050405020304" pitchFamily="18" charset="0"/>
              </a:rPr>
              <a:t>(</a:t>
            </a:r>
            <a:r>
              <a:rPr lang="en-US" altLang="zh-CN" sz="2800" b="1" dirty="0" err="1">
                <a:latin typeface="Times New Roman" panose="02020603050405020304" pitchFamily="18" charset="0"/>
                <a:ea typeface="+mn-ea"/>
                <a:cs typeface="Times New Roman" panose="02020603050405020304" pitchFamily="18" charset="0"/>
              </a:rPr>
              <a:t>int</a:t>
            </a:r>
            <a:r>
              <a:rPr lang="en-US" altLang="zh-CN" sz="2800" b="1" dirty="0">
                <a:latin typeface="Times New Roman" panose="02020603050405020304" pitchFamily="18" charset="0"/>
                <a:ea typeface="+mn-ea"/>
                <a:cs typeface="Times New Roman" panose="02020603050405020304" pitchFamily="18" charset="0"/>
              </a:rPr>
              <a:t> n) </a:t>
            </a:r>
            <a:endParaRPr lang="zh-CN" altLang="zh-CN" sz="2800" b="1" dirty="0">
              <a:latin typeface="Times New Roman" panose="02020603050405020304" pitchFamily="18" charset="0"/>
              <a:ea typeface="+mn-ea"/>
              <a:cs typeface="Times New Roman" panose="02020603050405020304" pitchFamily="18" charset="0"/>
            </a:endParaRPr>
          </a:p>
          <a:p>
            <a:pPr>
              <a:lnSpc>
                <a:spcPct val="150000"/>
              </a:lnSpc>
              <a:defRPr/>
            </a:pPr>
            <a:r>
              <a:rPr lang="en-US" altLang="zh-CN" sz="2800" b="1" dirty="0">
                <a:latin typeface="Times New Roman" panose="02020603050405020304" pitchFamily="18" charset="0"/>
                <a:ea typeface="+mn-ea"/>
                <a:cs typeface="Times New Roman" panose="02020603050405020304" pitchFamily="18" charset="0"/>
              </a:rPr>
              <a:t> {</a:t>
            </a:r>
            <a:r>
              <a:rPr lang="en-US" altLang="zh-CN" sz="2800" b="1" dirty="0">
                <a:solidFill>
                  <a:srgbClr val="D60093"/>
                </a:solidFill>
                <a:latin typeface="Times New Roman" panose="02020603050405020304" pitchFamily="18" charset="0"/>
                <a:ea typeface="+mn-ea"/>
                <a:cs typeface="Times New Roman" panose="02020603050405020304" pitchFamily="18" charset="0"/>
              </a:rPr>
              <a:t>static</a:t>
            </a:r>
            <a:r>
              <a:rPr lang="en-US" altLang="zh-CN" sz="2800" b="1" dirty="0">
                <a:latin typeface="Times New Roman" panose="02020603050405020304" pitchFamily="18" charset="0"/>
                <a:ea typeface="+mn-ea"/>
                <a:cs typeface="Times New Roman" panose="02020603050405020304" pitchFamily="18" charset="0"/>
              </a:rPr>
              <a:t> </a:t>
            </a:r>
            <a:r>
              <a:rPr lang="en-US" altLang="zh-CN" sz="2800" b="1" dirty="0" err="1">
                <a:latin typeface="Times New Roman" panose="02020603050405020304" pitchFamily="18" charset="0"/>
                <a:ea typeface="+mn-ea"/>
                <a:cs typeface="Times New Roman" panose="02020603050405020304" pitchFamily="18" charset="0"/>
              </a:rPr>
              <a:t>int</a:t>
            </a:r>
            <a:r>
              <a:rPr lang="en-US" altLang="zh-CN" sz="2800" b="1" dirty="0">
                <a:latin typeface="Times New Roman" panose="02020603050405020304" pitchFamily="18" charset="0"/>
                <a:ea typeface="+mn-ea"/>
                <a:cs typeface="Times New Roman" panose="02020603050405020304" pitchFamily="18" charset="0"/>
              </a:rPr>
              <a:t> f=1; </a:t>
            </a:r>
            <a:endParaRPr lang="zh-CN" altLang="zh-CN" sz="2800" b="1" dirty="0">
              <a:latin typeface="Times New Roman" panose="02020603050405020304" pitchFamily="18" charset="0"/>
              <a:ea typeface="+mn-ea"/>
              <a:cs typeface="Times New Roman" panose="02020603050405020304" pitchFamily="18" charset="0"/>
            </a:endParaRPr>
          </a:p>
          <a:p>
            <a:pPr>
              <a:lnSpc>
                <a:spcPct val="150000"/>
              </a:lnSpc>
              <a:defRPr/>
            </a:pPr>
            <a:r>
              <a:rPr lang="en-US" altLang="zh-CN" sz="2800" b="1" dirty="0">
                <a:latin typeface="Times New Roman" panose="02020603050405020304" pitchFamily="18" charset="0"/>
                <a:ea typeface="+mn-ea"/>
                <a:cs typeface="Times New Roman" panose="02020603050405020304" pitchFamily="18" charset="0"/>
              </a:rPr>
              <a:t>   f=f*n; </a:t>
            </a:r>
            <a:endParaRPr lang="zh-CN" altLang="zh-CN" sz="2800" b="1" dirty="0">
              <a:latin typeface="Times New Roman" panose="02020603050405020304" pitchFamily="18" charset="0"/>
              <a:ea typeface="+mn-ea"/>
              <a:cs typeface="Times New Roman" panose="02020603050405020304" pitchFamily="18" charset="0"/>
            </a:endParaRPr>
          </a:p>
          <a:p>
            <a:pPr>
              <a:lnSpc>
                <a:spcPct val="150000"/>
              </a:lnSpc>
              <a:defRPr/>
            </a:pPr>
            <a:r>
              <a:rPr lang="en-US" altLang="zh-CN" sz="2800" b="1" dirty="0">
                <a:latin typeface="Times New Roman" panose="02020603050405020304" pitchFamily="18" charset="0"/>
                <a:ea typeface="+mn-ea"/>
                <a:cs typeface="Times New Roman" panose="02020603050405020304" pitchFamily="18" charset="0"/>
              </a:rPr>
              <a:t>   return(f); </a:t>
            </a:r>
            <a:endParaRPr lang="zh-CN" altLang="zh-CN" sz="2800" b="1" dirty="0">
              <a:latin typeface="Times New Roman" panose="02020603050405020304" pitchFamily="18" charset="0"/>
              <a:ea typeface="+mn-ea"/>
              <a:cs typeface="Times New Roman" panose="02020603050405020304" pitchFamily="18" charset="0"/>
            </a:endParaRPr>
          </a:p>
          <a:p>
            <a:pPr>
              <a:lnSpc>
                <a:spcPct val="150000"/>
              </a:lnSpc>
              <a:defRPr/>
            </a:pPr>
            <a:r>
              <a:rPr lang="en-US" altLang="zh-CN" sz="2800" b="1" dirty="0">
                <a:latin typeface="Times New Roman" panose="02020603050405020304" pitchFamily="18" charset="0"/>
                <a:ea typeface="+mn-ea"/>
                <a:cs typeface="Times New Roman" panose="02020603050405020304" pitchFamily="18" charset="0"/>
              </a:rPr>
              <a:t> }</a:t>
            </a:r>
            <a:endParaRPr lang="zh-CN" altLang="zh-CN" sz="2800" b="1" dirty="0">
              <a:latin typeface="Times New Roman" panose="02020603050405020304" pitchFamily="18" charset="0"/>
              <a:ea typeface="+mn-ea"/>
              <a:cs typeface="Times New Roman" panose="02020603050405020304" pitchFamily="18" charset="0"/>
            </a:endParaRPr>
          </a:p>
        </p:txBody>
      </p:sp>
      <p:sp>
        <p:nvSpPr>
          <p:cNvPr id="7" name="圆角矩形标注 6"/>
          <p:cNvSpPr>
            <a:spLocks noChangeArrowheads="1"/>
          </p:cNvSpPr>
          <p:nvPr/>
        </p:nvSpPr>
        <p:spPr bwMode="auto">
          <a:xfrm>
            <a:off x="5985923" y="609600"/>
            <a:ext cx="2859627" cy="457200"/>
          </a:xfrm>
          <a:prstGeom prst="wedgeRoundRectCallout">
            <a:avLst>
              <a:gd name="adj1" fmla="val -74400"/>
              <a:gd name="adj2" fmla="val 150573"/>
              <a:gd name="adj3" fmla="val 16667"/>
            </a:avLst>
          </a:prstGeom>
          <a:solidFill>
            <a:schemeClr val="bg1"/>
          </a:solidFill>
          <a:ln w="9525" algn="ctr">
            <a:solidFill>
              <a:schemeClr val="tx1"/>
            </a:solidFill>
            <a:miter lim="800000"/>
            <a:headEnd/>
            <a:tailEnd/>
          </a:ln>
        </p:spPr>
        <p:txBody>
          <a:bodyPr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lnSpc>
                <a:spcPct val="100000"/>
              </a:lnSpc>
            </a:pPr>
            <a:r>
              <a:rPr lang="en-US" altLang="zh-CN" sz="2800" b="1"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：第五次调用</a:t>
            </a:r>
            <a:endPar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Rectangle 2"/>
          <p:cNvSpPr>
            <a:spLocks noRot="1" noChangeArrowheads="1"/>
          </p:cNvSpPr>
          <p:nvPr/>
        </p:nvSpPr>
        <p:spPr bwMode="auto">
          <a:xfrm>
            <a:off x="304800" y="381000"/>
            <a:ext cx="854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smtClean="0">
                <a:solidFill>
                  <a:srgbClr val="0000FF"/>
                </a:solidFill>
                <a:latin typeface="黑体" pitchFamily="49" charset="-122"/>
                <a:ea typeface="黑体" pitchFamily="49" charset="-122"/>
                <a:sym typeface="Monotype Sorts" pitchFamily="2" charset="2"/>
              </a:rPr>
              <a:t>例题运行过程</a:t>
            </a:r>
            <a:r>
              <a:rPr lang="en-US" altLang="zh-CN" dirty="0">
                <a:solidFill>
                  <a:srgbClr val="0000FF"/>
                </a:solidFill>
                <a:latin typeface="黑体" pitchFamily="49" charset="-122"/>
                <a:ea typeface="黑体" pitchFamily="49" charset="-122"/>
                <a:sym typeface="Monotype Sorts" pitchFamily="2" charset="2"/>
              </a:rPr>
              <a:t>4</a:t>
            </a:r>
            <a:endParaRPr lang="zh-CN" altLang="en-US" dirty="0">
              <a:solidFill>
                <a:srgbClr val="0000FF"/>
              </a:solidFill>
              <a:latin typeface="黑体" pitchFamily="49" charset="-122"/>
              <a:ea typeface="黑体" pitchFamily="49" charset="-122"/>
              <a:sym typeface="Monotype Sorts" pitchFamily="2" charset="2"/>
            </a:endParaRPr>
          </a:p>
        </p:txBody>
      </p:sp>
      <p:sp>
        <p:nvSpPr>
          <p:cNvPr id="11" name="矩形 10"/>
          <p:cNvSpPr>
            <a:spLocks noChangeArrowheads="1"/>
          </p:cNvSpPr>
          <p:nvPr/>
        </p:nvSpPr>
        <p:spPr bwMode="auto">
          <a:xfrm>
            <a:off x="7891462" y="5372100"/>
            <a:ext cx="642938" cy="571500"/>
          </a:xfrm>
          <a:prstGeom prst="rect">
            <a:avLst/>
          </a:prstGeom>
          <a:solidFill>
            <a:schemeClr val="accent1"/>
          </a:solidFill>
          <a:ln w="38100" algn="ctr">
            <a:solidFill>
              <a:srgbClr val="0000CC"/>
            </a:solidFill>
            <a:miter lim="800000"/>
            <a:headEnd/>
            <a:tailEnd/>
          </a:ln>
        </p:spPr>
        <p:txBody>
          <a:bodyPr wrap="none"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dirty="0">
                <a:solidFill>
                  <a:srgbClr val="D60093"/>
                </a:solidFill>
              </a:rPr>
              <a:t>24</a:t>
            </a:r>
            <a:endParaRPr lang="zh-CN" altLang="en-US" sz="3200" dirty="0">
              <a:solidFill>
                <a:srgbClr val="D60093"/>
              </a:solidFill>
            </a:endParaRPr>
          </a:p>
        </p:txBody>
      </p:sp>
      <p:sp>
        <p:nvSpPr>
          <p:cNvPr id="12" name="TextBox 8"/>
          <p:cNvSpPr txBox="1">
            <a:spLocks noChangeArrowheads="1"/>
          </p:cNvSpPr>
          <p:nvPr/>
        </p:nvSpPr>
        <p:spPr bwMode="auto">
          <a:xfrm>
            <a:off x="8034337" y="4849556"/>
            <a:ext cx="428625"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latin typeface="Times New Roman" panose="02020603050405020304" pitchFamily="18" charset="0"/>
                <a:cs typeface="Times New Roman" panose="02020603050405020304" pitchFamily="18" charset="0"/>
              </a:rPr>
              <a:t>f</a:t>
            </a:r>
            <a:endParaRPr lang="zh-CN" altLang="en-US" sz="3200" b="1">
              <a:latin typeface="Times New Roman" panose="02020603050405020304" pitchFamily="18" charset="0"/>
              <a:cs typeface="Times New Roman" panose="02020603050405020304" pitchFamily="18" charset="0"/>
            </a:endParaRPr>
          </a:p>
        </p:txBody>
      </p:sp>
      <p:sp>
        <p:nvSpPr>
          <p:cNvPr id="9" name="矩形 8"/>
          <p:cNvSpPr>
            <a:spLocks noChangeArrowheads="1"/>
          </p:cNvSpPr>
          <p:nvPr/>
        </p:nvSpPr>
        <p:spPr bwMode="auto">
          <a:xfrm>
            <a:off x="7891462" y="5385080"/>
            <a:ext cx="642938" cy="571500"/>
          </a:xfrm>
          <a:prstGeom prst="rect">
            <a:avLst/>
          </a:prstGeom>
          <a:solidFill>
            <a:schemeClr val="accent1"/>
          </a:solidFill>
          <a:ln w="38100" algn="ctr">
            <a:solidFill>
              <a:srgbClr val="0000CC"/>
            </a:solidFill>
            <a:miter lim="800000"/>
            <a:headEnd/>
            <a:tailEnd/>
          </a:ln>
        </p:spPr>
        <p:txBody>
          <a:bodyPr wrap="none"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dirty="0">
                <a:solidFill>
                  <a:srgbClr val="C00000"/>
                </a:solidFill>
              </a:rPr>
              <a:t>120</a:t>
            </a:r>
            <a:endParaRPr lang="zh-CN" altLang="en-US" sz="2800" dirty="0">
              <a:solidFill>
                <a:srgbClr val="C00000"/>
              </a:solidFill>
            </a:endParaRPr>
          </a:p>
        </p:txBody>
      </p:sp>
    </p:spTree>
    <p:extLst>
      <p:ext uri="{BB962C8B-B14F-4D97-AF65-F5344CB8AC3E}">
        <p14:creationId xmlns:p14="http://schemas.microsoft.com/office/powerpoint/2010/main" val="4118194980"/>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49" presetClass="entr" presetSubtype="0" decel="10000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 calcmode="lin" valueType="num">
                                      <p:cBhvr>
                                        <p:cTn id="23" dur="500" fill="hold"/>
                                        <p:tgtEl>
                                          <p:spTgt spid="9"/>
                                        </p:tgtEl>
                                        <p:attrNameLst>
                                          <p:attrName>style.rotation</p:attrName>
                                        </p:attrNameLst>
                                      </p:cBhvr>
                                      <p:tavLst>
                                        <p:tav tm="0">
                                          <p:val>
                                            <p:fltVal val="360"/>
                                          </p:val>
                                        </p:tav>
                                        <p:tav tm="100000">
                                          <p:val>
                                            <p:fltVal val="0"/>
                                          </p:val>
                                        </p:tav>
                                      </p:tavLst>
                                    </p:anim>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8"/>
          <p:cNvSpPr>
            <a:spLocks noGrp="1" noChangeArrowheads="1"/>
          </p:cNvSpPr>
          <p:nvPr>
            <p:ph type="dt" sz="half" idx="10"/>
          </p:nvPr>
        </p:nvSpPr>
        <p:spPr>
          <a:ln/>
        </p:spPr>
        <p:txBody>
          <a:bodyPr/>
          <a:lstStyle/>
          <a:p>
            <a:fld id="{BD6EC8EB-B5C5-48A3-9331-45D4B1C2925F}" type="datetime1">
              <a:rPr lang="zh-CN" altLang="en-US"/>
              <a:pPr/>
              <a:t>2023/11/13</a:t>
            </a:fld>
            <a:endParaRPr lang="en-US" altLang="zh-CN"/>
          </a:p>
        </p:txBody>
      </p:sp>
      <p:sp>
        <p:nvSpPr>
          <p:cNvPr id="7"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8" name="Rectangle 10"/>
          <p:cNvSpPr>
            <a:spLocks noGrp="1" noChangeArrowheads="1"/>
          </p:cNvSpPr>
          <p:nvPr>
            <p:ph type="sldNum" sz="quarter" idx="12"/>
          </p:nvPr>
        </p:nvSpPr>
        <p:spPr>
          <a:ln/>
        </p:spPr>
        <p:txBody>
          <a:bodyPr/>
          <a:lstStyle/>
          <a:p>
            <a:fld id="{551F6B5E-C66C-449C-81FF-BF6DAE6022D8}" type="slidenum">
              <a:rPr lang="zh-CN" altLang="en-US"/>
              <a:pPr/>
              <a:t>49</a:t>
            </a:fld>
            <a:r>
              <a:rPr lang="en-US" altLang="zh-CN"/>
              <a:t>/66</a:t>
            </a:r>
          </a:p>
        </p:txBody>
      </p:sp>
      <p:sp>
        <p:nvSpPr>
          <p:cNvPr id="6520834" name="Rectangle 2" descr="白色大理石"/>
          <p:cNvSpPr>
            <a:spLocks noGrp="1" noChangeArrowheads="1"/>
          </p:cNvSpPr>
          <p:nvPr>
            <p:ph type="title" idx="4294967295"/>
          </p:nvPr>
        </p:nvSpPr>
        <p:spPr>
          <a:xfrm>
            <a:off x="381000" y="303213"/>
            <a:ext cx="8534400" cy="458787"/>
          </a:xfrm>
        </p:spPr>
        <p:txBody>
          <a:bodyPr/>
          <a:lstStyle/>
          <a:p>
            <a:r>
              <a:rPr lang="zh-CN" altLang="en-US" sz="3600" b="0" dirty="0" smtClean="0">
                <a:latin typeface="黑体" pitchFamily="49" charset="-122"/>
                <a:ea typeface="黑体" pitchFamily="49" charset="-122"/>
              </a:rPr>
              <a:t>总结：利用静态局部变量求1到5的阶乘</a:t>
            </a:r>
          </a:p>
        </p:txBody>
      </p:sp>
      <p:sp>
        <p:nvSpPr>
          <p:cNvPr id="6520835" name="Rectangle 3"/>
          <p:cNvSpPr>
            <a:spLocks noGrp="1" noChangeArrowheads="1"/>
          </p:cNvSpPr>
          <p:nvPr>
            <p:ph type="body" idx="4294967295"/>
          </p:nvPr>
        </p:nvSpPr>
        <p:spPr>
          <a:xfrm>
            <a:off x="304800" y="4419600"/>
            <a:ext cx="8534400" cy="1752600"/>
          </a:xfrm>
        </p:spPr>
        <p:txBody>
          <a:bodyPr/>
          <a:lstStyle/>
          <a:p>
            <a:pPr eaLnBrk="1" hangingPunct="1"/>
            <a:r>
              <a:rPr lang="zh-CN" altLang="en-US" sz="2800" dirty="0" smtClean="0">
                <a:latin typeface="Times New Roman" panose="02020603050405020304" pitchFamily="18" charset="0"/>
                <a:cs typeface="Times New Roman" panose="02020603050405020304" pitchFamily="18" charset="0"/>
                <a:sym typeface="Monotype Sorts" pitchFamily="2" charset="2"/>
              </a:rPr>
              <a:t>程序的运行结果是：</a:t>
            </a:r>
            <a:r>
              <a:rPr lang="en-US" altLang="zh-CN" sz="2800" dirty="0" smtClean="0">
                <a:solidFill>
                  <a:srgbClr val="CC0099"/>
                </a:solidFill>
                <a:latin typeface="Times New Roman" panose="02020603050405020304" pitchFamily="18" charset="0"/>
                <a:cs typeface="Times New Roman" panose="02020603050405020304" pitchFamily="18" charset="0"/>
                <a:sym typeface="Monotype Sorts" pitchFamily="2" charset="2"/>
              </a:rPr>
              <a:t>1 2 6 24 120</a:t>
            </a:r>
          </a:p>
          <a:p>
            <a:pPr eaLnBrk="1" hangingPunct="1"/>
            <a:r>
              <a:rPr lang="zh-CN" altLang="en-US" sz="2800" dirty="0" smtClean="0">
                <a:latin typeface="Times New Roman" panose="02020603050405020304" pitchFamily="18" charset="0"/>
                <a:cs typeface="Times New Roman" panose="02020603050405020304" pitchFamily="18" charset="0"/>
                <a:sym typeface="Monotype Sorts" pitchFamily="2" charset="2"/>
              </a:rPr>
              <a:t>如果在函数</a:t>
            </a:r>
            <a:r>
              <a:rPr lang="en-US" altLang="zh-CN" sz="2800" dirty="0" smtClean="0">
                <a:latin typeface="Times New Roman" panose="02020603050405020304" pitchFamily="18" charset="0"/>
                <a:cs typeface="Times New Roman" panose="02020603050405020304" pitchFamily="18" charset="0"/>
                <a:sym typeface="Monotype Sorts" pitchFamily="2" charset="2"/>
              </a:rPr>
              <a:t>f</a:t>
            </a:r>
            <a:r>
              <a:rPr lang="zh-CN" altLang="en-US" sz="2800" dirty="0" smtClean="0">
                <a:latin typeface="Times New Roman" panose="02020603050405020304" pitchFamily="18" charset="0"/>
                <a:cs typeface="Times New Roman" panose="02020603050405020304" pitchFamily="18" charset="0"/>
                <a:sym typeface="Monotype Sorts" pitchFamily="2" charset="2"/>
              </a:rPr>
              <a:t>中定义变量</a:t>
            </a:r>
            <a:r>
              <a:rPr lang="en-US" altLang="zh-CN" sz="2800" dirty="0" err="1" smtClean="0">
                <a:latin typeface="Times New Roman" panose="02020603050405020304" pitchFamily="18" charset="0"/>
                <a:cs typeface="Times New Roman" panose="02020603050405020304" pitchFamily="18" charset="0"/>
                <a:sym typeface="Monotype Sorts" pitchFamily="2" charset="2"/>
              </a:rPr>
              <a:t>fac</a:t>
            </a:r>
            <a:r>
              <a:rPr lang="zh-CN" altLang="en-US" sz="2800" dirty="0" smtClean="0">
                <a:latin typeface="Times New Roman" panose="02020603050405020304" pitchFamily="18" charset="0"/>
                <a:cs typeface="Times New Roman" panose="02020603050405020304" pitchFamily="18" charset="0"/>
                <a:sym typeface="Monotype Sorts" pitchFamily="2" charset="2"/>
              </a:rPr>
              <a:t>时没有使用</a:t>
            </a:r>
            <a:r>
              <a:rPr lang="en-US" altLang="zh-CN" sz="2800" dirty="0" smtClean="0">
                <a:latin typeface="Times New Roman" panose="02020603050405020304" pitchFamily="18" charset="0"/>
                <a:cs typeface="Times New Roman" panose="02020603050405020304" pitchFamily="18" charset="0"/>
                <a:sym typeface="Monotype Sorts" pitchFamily="2" charset="2"/>
              </a:rPr>
              <a:t>static，</a:t>
            </a:r>
            <a:r>
              <a:rPr lang="zh-CN" altLang="en-US" sz="2800" dirty="0" smtClean="0">
                <a:latin typeface="Times New Roman" panose="02020603050405020304" pitchFamily="18" charset="0"/>
                <a:cs typeface="Times New Roman" panose="02020603050405020304" pitchFamily="18" charset="0"/>
                <a:sym typeface="Monotype Sorts" pitchFamily="2" charset="2"/>
              </a:rPr>
              <a:t>则程序的结果是</a:t>
            </a:r>
            <a:r>
              <a:rPr lang="zh-CN" altLang="en-US" sz="2800" dirty="0">
                <a:latin typeface="Times New Roman" panose="02020603050405020304" pitchFamily="18" charset="0"/>
                <a:cs typeface="Times New Roman" panose="02020603050405020304" pitchFamily="18" charset="0"/>
                <a:sym typeface="Monotype Sorts" pitchFamily="2" charset="2"/>
              </a:rPr>
              <a:t>：</a:t>
            </a:r>
            <a:r>
              <a:rPr lang="zh-CN" altLang="en-US" sz="2800" dirty="0" smtClean="0">
                <a:solidFill>
                  <a:srgbClr val="FF0000"/>
                </a:solidFill>
                <a:latin typeface="Times New Roman" panose="02020603050405020304" pitchFamily="18" charset="0"/>
                <a:cs typeface="Times New Roman" panose="02020603050405020304" pitchFamily="18" charset="0"/>
                <a:sym typeface="Monotype Sorts" pitchFamily="2" charset="2"/>
              </a:rPr>
              <a:t>1  2  3  4  5</a:t>
            </a:r>
            <a:r>
              <a:rPr lang="zh-CN" altLang="en-US" sz="2800" dirty="0" smtClean="0">
                <a:latin typeface="Times New Roman" panose="02020603050405020304" pitchFamily="18" charset="0"/>
                <a:cs typeface="Times New Roman" panose="02020603050405020304" pitchFamily="18" charset="0"/>
                <a:sym typeface="Monotype Sorts" pitchFamily="2" charset="2"/>
              </a:rPr>
              <a:t> </a:t>
            </a:r>
          </a:p>
        </p:txBody>
      </p:sp>
      <p:sp>
        <p:nvSpPr>
          <p:cNvPr id="6520836" name="Rectangle 4"/>
          <p:cNvSpPr>
            <a:spLocks noChangeArrowheads="1"/>
          </p:cNvSpPr>
          <p:nvPr/>
        </p:nvSpPr>
        <p:spPr bwMode="auto">
          <a:xfrm>
            <a:off x="381000" y="1066800"/>
            <a:ext cx="8534400" cy="3352800"/>
          </a:xfrm>
          <a:prstGeom prst="rect">
            <a:avLst/>
          </a:prstGeom>
          <a:solidFill>
            <a:srgbClr val="FFFF00"/>
          </a:solidFill>
          <a:ln w="25400">
            <a:solidFill>
              <a:schemeClr val="tx1"/>
            </a:solidFill>
            <a:miter lim="800000"/>
            <a:headEnd/>
            <a:tailEnd/>
          </a:ln>
          <a:effectLst/>
          <a:extLst/>
        </p:spPr>
        <p:txBody>
          <a:bodyPr/>
          <a:lstStyle/>
          <a:p>
            <a:pPr marL="342900" indent="-342900" eaLnBrk="0" hangingPunct="0">
              <a:lnSpc>
                <a:spcPct val="100000"/>
              </a:lnSpc>
              <a:spcBef>
                <a:spcPct val="0"/>
              </a:spcBef>
              <a:buClr>
                <a:schemeClr val="accent2"/>
              </a:buClr>
              <a:buFont typeface="Wingdings" pitchFamily="2" charset="2"/>
              <a:buNone/>
            </a:pPr>
            <a:r>
              <a:rPr lang="zh-CN" altLang="en-US" sz="2800" b="1" dirty="0">
                <a:latin typeface="楷体_GB2312" pitchFamily="49" charset="-122"/>
                <a:ea typeface="楷体_GB2312" pitchFamily="49" charset="-122"/>
              </a:rPr>
              <a:t>/*求1到5的阶乘</a:t>
            </a:r>
            <a:r>
              <a:rPr lang="en-US" altLang="zh-CN" sz="2800" b="1" dirty="0">
                <a:latin typeface="楷体_GB2312" pitchFamily="49" charset="-122"/>
                <a:ea typeface="楷体_GB2312" pitchFamily="49" charset="-122"/>
              </a:rPr>
              <a:t>*/</a:t>
            </a:r>
          </a:p>
          <a:p>
            <a:pPr marL="342900" indent="-342900" eaLnBrk="0" hangingPunct="0">
              <a:lnSpc>
                <a:spcPct val="100000"/>
              </a:lnSpc>
              <a:spcBef>
                <a:spcPct val="0"/>
              </a:spcBef>
              <a:buClr>
                <a:schemeClr val="accent2"/>
              </a:buClr>
              <a:buFont typeface="Wingdings" pitchFamily="2" charset="2"/>
              <a:buNone/>
            </a:pPr>
            <a:r>
              <a:rPr lang="en-US" altLang="zh-CN" sz="2800" b="1" dirty="0">
                <a:latin typeface="Arial Narrow" pitchFamily="34" charset="0"/>
                <a:ea typeface="楷体_GB2312" pitchFamily="49" charset="-122"/>
                <a:sym typeface="Monotype Sorts" pitchFamily="2" charset="2"/>
              </a:rPr>
              <a:t>f(</a:t>
            </a:r>
            <a:r>
              <a:rPr lang="en-US" altLang="zh-CN" sz="2800" b="1" dirty="0" err="1">
                <a:latin typeface="Arial Narrow" pitchFamily="34" charset="0"/>
                <a:ea typeface="楷体_GB2312" pitchFamily="49" charset="-122"/>
                <a:sym typeface="Monotype Sorts" pitchFamily="2" charset="2"/>
              </a:rPr>
              <a:t>int</a:t>
            </a:r>
            <a:r>
              <a:rPr lang="en-US" altLang="zh-CN" sz="2800" b="1" dirty="0">
                <a:latin typeface="Arial Narrow" pitchFamily="34" charset="0"/>
                <a:ea typeface="楷体_GB2312" pitchFamily="49" charset="-122"/>
                <a:sym typeface="Monotype Sorts" pitchFamily="2" charset="2"/>
              </a:rPr>
              <a:t> n) </a:t>
            </a:r>
            <a:endParaRPr lang="en-US" altLang="zh-CN" sz="2800" b="1" dirty="0" smtClean="0">
              <a:latin typeface="Arial Narrow" pitchFamily="34" charset="0"/>
              <a:ea typeface="楷体_GB2312" pitchFamily="49" charset="-122"/>
              <a:sym typeface="Monotype Sorts" pitchFamily="2" charset="2"/>
            </a:endParaRPr>
          </a:p>
          <a:p>
            <a:pPr marL="342900" indent="-342900" eaLnBrk="0" hangingPunct="0">
              <a:lnSpc>
                <a:spcPct val="100000"/>
              </a:lnSpc>
              <a:spcBef>
                <a:spcPct val="0"/>
              </a:spcBef>
              <a:buClr>
                <a:schemeClr val="accent2"/>
              </a:buClr>
              <a:buFont typeface="Wingdings" pitchFamily="2" charset="2"/>
              <a:buNone/>
            </a:pPr>
            <a:r>
              <a:rPr lang="en-US" altLang="zh-CN" sz="2800" b="1" dirty="0" smtClean="0">
                <a:latin typeface="Arial Narrow" pitchFamily="34" charset="0"/>
                <a:ea typeface="楷体_GB2312" pitchFamily="49" charset="-122"/>
                <a:sym typeface="Monotype Sorts" pitchFamily="2" charset="2"/>
              </a:rPr>
              <a:t>{ </a:t>
            </a:r>
            <a:endParaRPr lang="en-US" altLang="zh-CN" sz="2800" b="1" dirty="0">
              <a:latin typeface="Arial Narrow" pitchFamily="34" charset="0"/>
              <a:ea typeface="楷体_GB2312" pitchFamily="49" charset="-122"/>
              <a:sym typeface="Monotype Sorts" pitchFamily="2" charset="2"/>
            </a:endParaRPr>
          </a:p>
          <a:p>
            <a:pPr marL="342900" indent="-342900" eaLnBrk="0" hangingPunct="0">
              <a:lnSpc>
                <a:spcPct val="100000"/>
              </a:lnSpc>
              <a:spcBef>
                <a:spcPct val="0"/>
              </a:spcBef>
              <a:buClr>
                <a:schemeClr val="accent2"/>
              </a:buClr>
              <a:buFont typeface="Wingdings" pitchFamily="2" charset="2"/>
              <a:buNone/>
            </a:pPr>
            <a:r>
              <a:rPr lang="en-US" altLang="zh-CN" sz="2800" b="1" dirty="0">
                <a:latin typeface="Arial Narrow" pitchFamily="34" charset="0"/>
                <a:ea typeface="楷体_GB2312" pitchFamily="49" charset="-122"/>
                <a:sym typeface="Monotype Sorts" pitchFamily="2" charset="2"/>
              </a:rPr>
              <a:t>   static </a:t>
            </a:r>
            <a:r>
              <a:rPr lang="en-US" altLang="zh-CN" sz="2800" b="1" dirty="0" err="1">
                <a:latin typeface="Arial Narrow" pitchFamily="34" charset="0"/>
                <a:ea typeface="楷体_GB2312" pitchFamily="49" charset="-122"/>
                <a:sym typeface="Monotype Sorts" pitchFamily="2" charset="2"/>
              </a:rPr>
              <a:t>int</a:t>
            </a:r>
            <a:r>
              <a:rPr lang="en-US" altLang="zh-CN" sz="2800" b="1" dirty="0">
                <a:latin typeface="Arial Narrow" pitchFamily="34" charset="0"/>
                <a:ea typeface="楷体_GB2312" pitchFamily="49" charset="-122"/>
                <a:sym typeface="Monotype Sorts" pitchFamily="2" charset="2"/>
              </a:rPr>
              <a:t> </a:t>
            </a:r>
            <a:r>
              <a:rPr lang="en-US" altLang="zh-CN" sz="2800" b="1" dirty="0" err="1">
                <a:latin typeface="Arial Narrow" pitchFamily="34" charset="0"/>
                <a:ea typeface="楷体_GB2312" pitchFamily="49" charset="-122"/>
                <a:sym typeface="Monotype Sorts" pitchFamily="2" charset="2"/>
              </a:rPr>
              <a:t>fac</a:t>
            </a:r>
            <a:r>
              <a:rPr lang="en-US" altLang="zh-CN" sz="2800" b="1" dirty="0">
                <a:latin typeface="Arial Narrow" pitchFamily="34" charset="0"/>
                <a:ea typeface="楷体_GB2312" pitchFamily="49" charset="-122"/>
                <a:sym typeface="Monotype Sorts" pitchFamily="2" charset="2"/>
              </a:rPr>
              <a:t>=1;</a:t>
            </a:r>
          </a:p>
          <a:p>
            <a:pPr marL="342900" indent="-342900" eaLnBrk="0" hangingPunct="0">
              <a:lnSpc>
                <a:spcPct val="100000"/>
              </a:lnSpc>
              <a:spcBef>
                <a:spcPct val="0"/>
              </a:spcBef>
              <a:buClr>
                <a:schemeClr val="accent2"/>
              </a:buClr>
              <a:buFont typeface="Wingdings" pitchFamily="2" charset="2"/>
              <a:buNone/>
            </a:pPr>
            <a:r>
              <a:rPr lang="en-US" altLang="zh-CN" sz="2800" b="1" dirty="0">
                <a:latin typeface="Arial Narrow" pitchFamily="34" charset="0"/>
                <a:ea typeface="楷体_GB2312" pitchFamily="49" charset="-122"/>
                <a:sym typeface="Monotype Sorts" pitchFamily="2" charset="2"/>
              </a:rPr>
              <a:t>   </a:t>
            </a:r>
            <a:r>
              <a:rPr lang="en-US" altLang="zh-CN" sz="2800" b="1" dirty="0" err="1">
                <a:latin typeface="Arial Narrow" pitchFamily="34" charset="0"/>
                <a:ea typeface="楷体_GB2312" pitchFamily="49" charset="-122"/>
                <a:sym typeface="Monotype Sorts" pitchFamily="2" charset="2"/>
              </a:rPr>
              <a:t>fac</a:t>
            </a:r>
            <a:r>
              <a:rPr lang="en-US" altLang="zh-CN" sz="2800" b="1" dirty="0">
                <a:latin typeface="Arial Narrow" pitchFamily="34" charset="0"/>
                <a:ea typeface="楷体_GB2312" pitchFamily="49" charset="-122"/>
                <a:sym typeface="Monotype Sorts" pitchFamily="2" charset="2"/>
              </a:rPr>
              <a:t>=</a:t>
            </a:r>
            <a:r>
              <a:rPr lang="en-US" altLang="zh-CN" sz="2800" b="1" dirty="0" err="1">
                <a:latin typeface="Arial Narrow" pitchFamily="34" charset="0"/>
                <a:ea typeface="楷体_GB2312" pitchFamily="49" charset="-122"/>
                <a:sym typeface="Monotype Sorts" pitchFamily="2" charset="2"/>
              </a:rPr>
              <a:t>fac</a:t>
            </a:r>
            <a:r>
              <a:rPr lang="en-US" altLang="zh-CN" sz="2800" b="1" dirty="0">
                <a:latin typeface="Arial Narrow" pitchFamily="34" charset="0"/>
                <a:ea typeface="楷体_GB2312" pitchFamily="49" charset="-122"/>
                <a:sym typeface="Monotype Sorts" pitchFamily="2" charset="2"/>
              </a:rPr>
              <a:t>*n;</a:t>
            </a:r>
          </a:p>
          <a:p>
            <a:pPr marL="342900" indent="-342900" eaLnBrk="0" hangingPunct="0">
              <a:lnSpc>
                <a:spcPct val="100000"/>
              </a:lnSpc>
              <a:spcBef>
                <a:spcPct val="0"/>
              </a:spcBef>
              <a:buClr>
                <a:schemeClr val="accent2"/>
              </a:buClr>
              <a:buFont typeface="Wingdings" pitchFamily="2" charset="2"/>
              <a:buNone/>
            </a:pPr>
            <a:r>
              <a:rPr lang="en-US" altLang="zh-CN" sz="2800" b="1" dirty="0">
                <a:latin typeface="Arial Narrow" pitchFamily="34" charset="0"/>
                <a:ea typeface="楷体_GB2312" pitchFamily="49" charset="-122"/>
                <a:sym typeface="Monotype Sorts" pitchFamily="2" charset="2"/>
              </a:rPr>
              <a:t>   return(</a:t>
            </a:r>
            <a:r>
              <a:rPr lang="en-US" altLang="zh-CN" sz="2800" b="1" dirty="0" err="1">
                <a:latin typeface="Arial Narrow" pitchFamily="34" charset="0"/>
                <a:ea typeface="楷体_GB2312" pitchFamily="49" charset="-122"/>
                <a:sym typeface="Monotype Sorts" pitchFamily="2" charset="2"/>
              </a:rPr>
              <a:t>fac</a:t>
            </a:r>
            <a:r>
              <a:rPr lang="en-US" altLang="zh-CN" sz="2800" b="1" dirty="0">
                <a:latin typeface="Arial Narrow" pitchFamily="34" charset="0"/>
                <a:ea typeface="楷体_GB2312" pitchFamily="49" charset="-122"/>
                <a:sym typeface="Monotype Sorts" pitchFamily="2" charset="2"/>
              </a:rPr>
              <a:t>);</a:t>
            </a:r>
          </a:p>
          <a:p>
            <a:pPr marL="342900" indent="-342900" eaLnBrk="0" hangingPunct="0">
              <a:lnSpc>
                <a:spcPct val="100000"/>
              </a:lnSpc>
              <a:spcBef>
                <a:spcPct val="0"/>
              </a:spcBef>
              <a:buClr>
                <a:schemeClr val="accent2"/>
              </a:buClr>
              <a:buFont typeface="Wingdings" pitchFamily="2" charset="2"/>
              <a:buNone/>
            </a:pPr>
            <a:r>
              <a:rPr lang="en-US" altLang="zh-CN" sz="2800" b="1" dirty="0">
                <a:latin typeface="Arial Narrow" pitchFamily="34" charset="0"/>
                <a:ea typeface="楷体_GB2312" pitchFamily="49" charset="-122"/>
                <a:sym typeface="Monotype Sorts" pitchFamily="2" charset="2"/>
              </a:rPr>
              <a:t>}</a:t>
            </a:r>
          </a:p>
        </p:txBody>
      </p:sp>
      <p:sp>
        <p:nvSpPr>
          <p:cNvPr id="6520837" name="Rectangle 5"/>
          <p:cNvSpPr>
            <a:spLocks noChangeArrowheads="1"/>
          </p:cNvSpPr>
          <p:nvPr/>
        </p:nvSpPr>
        <p:spPr bwMode="auto">
          <a:xfrm>
            <a:off x="4191000" y="1143000"/>
            <a:ext cx="4114800" cy="2362200"/>
          </a:xfrm>
          <a:prstGeom prst="rect">
            <a:avLst/>
          </a:prstGeom>
          <a:solidFill>
            <a:srgbClr val="FFFF00"/>
          </a:solidFill>
          <a:ln>
            <a:noFill/>
          </a:ln>
          <a:effectLst/>
          <a:extLst/>
        </p:spPr>
        <p:txBody>
          <a:bodyPr wrap="none"/>
          <a:lstStyle/>
          <a:p>
            <a:pPr eaLnBrk="0" hangingPunct="0">
              <a:lnSpc>
                <a:spcPct val="100000"/>
              </a:lnSpc>
              <a:spcBef>
                <a:spcPct val="0"/>
              </a:spcBef>
              <a:buClr>
                <a:schemeClr val="accent2"/>
              </a:buClr>
              <a:buFont typeface="Wingdings" pitchFamily="2" charset="2"/>
              <a:buNone/>
            </a:pPr>
            <a:r>
              <a:rPr lang="en-US" altLang="zh-CN" sz="2800" b="1" dirty="0" err="1" smtClean="0">
                <a:latin typeface="Arial Narrow" pitchFamily="34" charset="0"/>
                <a:ea typeface="楷体_GB2312" pitchFamily="49" charset="-122"/>
                <a:sym typeface="Monotype Sorts" pitchFamily="2" charset="2"/>
              </a:rPr>
              <a:t>int</a:t>
            </a:r>
            <a:r>
              <a:rPr lang="en-US" altLang="zh-CN" sz="2800" b="1" dirty="0" smtClean="0">
                <a:latin typeface="Arial Narrow" pitchFamily="34" charset="0"/>
                <a:ea typeface="楷体_GB2312" pitchFamily="49" charset="-122"/>
                <a:sym typeface="Monotype Sorts" pitchFamily="2" charset="2"/>
              </a:rPr>
              <a:t> main</a:t>
            </a:r>
            <a:r>
              <a:rPr lang="en-US" altLang="zh-CN" sz="2800" b="1" dirty="0">
                <a:latin typeface="Arial Narrow" pitchFamily="34" charset="0"/>
                <a:ea typeface="楷体_GB2312" pitchFamily="49" charset="-122"/>
                <a:sym typeface="Monotype Sorts" pitchFamily="2" charset="2"/>
              </a:rPr>
              <a:t>() </a:t>
            </a:r>
            <a:endParaRPr lang="en-US" altLang="zh-CN" sz="2800" b="1" dirty="0" smtClean="0">
              <a:latin typeface="Arial Narrow" pitchFamily="34" charset="0"/>
              <a:ea typeface="楷体_GB2312" pitchFamily="49" charset="-122"/>
              <a:sym typeface="Monotype Sorts" pitchFamily="2" charset="2"/>
            </a:endParaRPr>
          </a:p>
          <a:p>
            <a:pPr eaLnBrk="0" hangingPunct="0">
              <a:lnSpc>
                <a:spcPct val="100000"/>
              </a:lnSpc>
              <a:spcBef>
                <a:spcPct val="0"/>
              </a:spcBef>
              <a:buClr>
                <a:schemeClr val="accent2"/>
              </a:buClr>
              <a:buFont typeface="Wingdings" pitchFamily="2" charset="2"/>
              <a:buNone/>
            </a:pPr>
            <a:r>
              <a:rPr lang="en-US" altLang="zh-CN" sz="2800" b="1" dirty="0" smtClean="0">
                <a:latin typeface="Arial Narrow" pitchFamily="34" charset="0"/>
                <a:ea typeface="楷体_GB2312" pitchFamily="49" charset="-122"/>
                <a:sym typeface="Monotype Sorts" pitchFamily="2" charset="2"/>
              </a:rPr>
              <a:t>{ </a:t>
            </a:r>
            <a:endParaRPr lang="en-US" altLang="zh-CN" sz="2800" b="1" dirty="0">
              <a:latin typeface="Arial Narrow" pitchFamily="34" charset="0"/>
              <a:ea typeface="楷体_GB2312" pitchFamily="49" charset="-122"/>
              <a:sym typeface="Monotype Sorts" pitchFamily="2" charset="2"/>
            </a:endParaRPr>
          </a:p>
          <a:p>
            <a:pPr eaLnBrk="0" hangingPunct="0">
              <a:lnSpc>
                <a:spcPct val="100000"/>
              </a:lnSpc>
              <a:spcBef>
                <a:spcPct val="0"/>
              </a:spcBef>
              <a:buClr>
                <a:schemeClr val="accent2"/>
              </a:buClr>
              <a:buFont typeface="Wingdings" pitchFamily="2" charset="2"/>
              <a:buNone/>
            </a:pPr>
            <a:r>
              <a:rPr lang="en-US" altLang="zh-CN" sz="2800" b="1" dirty="0">
                <a:latin typeface="Arial Narrow" pitchFamily="34" charset="0"/>
                <a:ea typeface="楷体_GB2312" pitchFamily="49" charset="-122"/>
                <a:sym typeface="Monotype Sorts" pitchFamily="2" charset="2"/>
              </a:rPr>
              <a:t>   </a:t>
            </a:r>
            <a:r>
              <a:rPr lang="en-US" altLang="zh-CN" sz="2800" b="1" dirty="0" err="1">
                <a:latin typeface="Arial Narrow" pitchFamily="34" charset="0"/>
                <a:ea typeface="楷体_GB2312" pitchFamily="49" charset="-122"/>
                <a:sym typeface="Monotype Sorts" pitchFamily="2" charset="2"/>
              </a:rPr>
              <a:t>int</a:t>
            </a:r>
            <a:r>
              <a:rPr lang="en-US" altLang="zh-CN" sz="2800" b="1" dirty="0">
                <a:latin typeface="Arial Narrow" pitchFamily="34" charset="0"/>
                <a:ea typeface="楷体_GB2312" pitchFamily="49" charset="-122"/>
                <a:sym typeface="Monotype Sorts" pitchFamily="2" charset="2"/>
              </a:rPr>
              <a:t> i; </a:t>
            </a:r>
          </a:p>
          <a:p>
            <a:pPr eaLnBrk="0" hangingPunct="0">
              <a:lnSpc>
                <a:spcPct val="100000"/>
              </a:lnSpc>
              <a:spcBef>
                <a:spcPct val="0"/>
              </a:spcBef>
              <a:buClr>
                <a:schemeClr val="accent2"/>
              </a:buClr>
              <a:buFont typeface="Wingdings" pitchFamily="2" charset="2"/>
              <a:buNone/>
            </a:pPr>
            <a:r>
              <a:rPr lang="en-US" altLang="zh-CN" sz="2800" b="1" dirty="0">
                <a:latin typeface="Arial Narrow" pitchFamily="34" charset="0"/>
                <a:ea typeface="楷体_GB2312" pitchFamily="49" charset="-122"/>
                <a:sym typeface="Monotype Sorts" pitchFamily="2" charset="2"/>
              </a:rPr>
              <a:t>   for(i=1;i&lt;=5;i++)</a:t>
            </a:r>
          </a:p>
          <a:p>
            <a:pPr eaLnBrk="0" hangingPunct="0">
              <a:lnSpc>
                <a:spcPct val="100000"/>
              </a:lnSpc>
              <a:spcBef>
                <a:spcPct val="0"/>
              </a:spcBef>
              <a:buClr>
                <a:schemeClr val="accent2"/>
              </a:buClr>
              <a:buFont typeface="Wingdings" pitchFamily="2" charset="2"/>
              <a:buNone/>
            </a:pPr>
            <a:r>
              <a:rPr lang="en-US" altLang="zh-CN" sz="2800" b="1" dirty="0">
                <a:latin typeface="Arial Narrow" pitchFamily="34" charset="0"/>
                <a:ea typeface="楷体_GB2312" pitchFamily="49" charset="-122"/>
                <a:sym typeface="Monotype Sorts" pitchFamily="2" charset="2"/>
              </a:rPr>
              <a:t>      </a:t>
            </a:r>
            <a:r>
              <a:rPr lang="en-US" altLang="zh-CN" sz="2800" b="1" dirty="0" err="1">
                <a:latin typeface="Arial Narrow" pitchFamily="34" charset="0"/>
                <a:ea typeface="楷体_GB2312" pitchFamily="49" charset="-122"/>
                <a:sym typeface="Monotype Sorts" pitchFamily="2" charset="2"/>
              </a:rPr>
              <a:t>printf</a:t>
            </a:r>
            <a:r>
              <a:rPr lang="en-US" altLang="zh-CN" sz="2800" b="1" dirty="0" smtClean="0">
                <a:latin typeface="Arial Narrow" pitchFamily="34" charset="0"/>
                <a:ea typeface="楷体_GB2312" pitchFamily="49" charset="-122"/>
                <a:sym typeface="Monotype Sorts" pitchFamily="2" charset="2"/>
              </a:rPr>
              <a:t>(</a:t>
            </a:r>
            <a:r>
              <a:rPr lang="en-US" altLang="zh-CN" sz="2800" b="1" dirty="0">
                <a:latin typeface="Times New Roman"/>
                <a:ea typeface="楷体_GB2312" pitchFamily="49" charset="-122"/>
                <a:sym typeface="Monotype Sorts" pitchFamily="2" charset="2"/>
              </a:rPr>
              <a:t>"%d\</a:t>
            </a:r>
            <a:r>
              <a:rPr lang="en-US" altLang="zh-CN" sz="2800" b="1" dirty="0" err="1">
                <a:latin typeface="Times New Roman"/>
                <a:ea typeface="楷体_GB2312" pitchFamily="49" charset="-122"/>
                <a:sym typeface="Monotype Sorts" pitchFamily="2" charset="2"/>
              </a:rPr>
              <a:t>t",f</a:t>
            </a:r>
            <a:r>
              <a:rPr lang="en-US" altLang="zh-CN" sz="2800" b="1" dirty="0">
                <a:latin typeface="Times New Roman"/>
                <a:ea typeface="楷体_GB2312" pitchFamily="49" charset="-122"/>
                <a:sym typeface="Monotype Sorts" pitchFamily="2" charset="2"/>
              </a:rPr>
              <a:t>(i)</a:t>
            </a:r>
            <a:r>
              <a:rPr lang="en-US" altLang="zh-CN" sz="2800" b="1" dirty="0" smtClean="0">
                <a:latin typeface="Arial Narrow" pitchFamily="34" charset="0"/>
                <a:ea typeface="楷体_GB2312" pitchFamily="49" charset="-122"/>
                <a:sym typeface="Monotype Sorts" pitchFamily="2" charset="2"/>
              </a:rPr>
              <a:t>); </a:t>
            </a:r>
          </a:p>
          <a:p>
            <a:pPr eaLnBrk="0" hangingPunct="0">
              <a:lnSpc>
                <a:spcPct val="100000"/>
              </a:lnSpc>
              <a:spcBef>
                <a:spcPct val="0"/>
              </a:spcBef>
              <a:buClr>
                <a:schemeClr val="accent2"/>
              </a:buClr>
              <a:buFont typeface="Wingdings" pitchFamily="2" charset="2"/>
              <a:buNone/>
            </a:pPr>
            <a:r>
              <a:rPr lang="en-US" altLang="zh-CN" sz="2800" b="1" dirty="0">
                <a:latin typeface="Arial Narrow" pitchFamily="34" charset="0"/>
                <a:ea typeface="楷体_GB2312" pitchFamily="49" charset="-122"/>
                <a:sym typeface="Monotype Sorts" pitchFamily="2" charset="2"/>
              </a:rPr>
              <a:t> </a:t>
            </a:r>
            <a:r>
              <a:rPr lang="en-US" altLang="zh-CN" sz="2800" b="1" dirty="0" smtClean="0">
                <a:latin typeface="Arial Narrow" pitchFamily="34" charset="0"/>
                <a:ea typeface="楷体_GB2312" pitchFamily="49" charset="-122"/>
                <a:sym typeface="Monotype Sorts" pitchFamily="2" charset="2"/>
              </a:rPr>
              <a:t>  return 0;</a:t>
            </a:r>
            <a:endParaRPr lang="en-US" altLang="zh-CN" sz="2800" b="1" dirty="0">
              <a:latin typeface="Arial Narrow" pitchFamily="34" charset="0"/>
              <a:ea typeface="楷体_GB2312" pitchFamily="49" charset="-122"/>
              <a:sym typeface="Monotype Sorts" pitchFamily="2" charset="2"/>
            </a:endParaRPr>
          </a:p>
          <a:p>
            <a:pPr eaLnBrk="0" hangingPunct="0">
              <a:lnSpc>
                <a:spcPct val="100000"/>
              </a:lnSpc>
              <a:spcBef>
                <a:spcPct val="0"/>
              </a:spcBef>
              <a:buClr>
                <a:schemeClr val="accent2"/>
              </a:buClr>
              <a:buFont typeface="Wingdings" pitchFamily="2" charset="2"/>
              <a:buNone/>
            </a:pPr>
            <a:r>
              <a:rPr lang="en-US" altLang="zh-CN" sz="2800" b="1" dirty="0">
                <a:latin typeface="Arial Narrow" pitchFamily="34" charset="0"/>
                <a:ea typeface="楷体_GB2312" pitchFamily="49" charset="-122"/>
                <a:sym typeface="Monotype Sorts" pitchFamily="2" charset="2"/>
              </a:rPr>
              <a:t>}</a:t>
            </a:r>
            <a:endParaRPr kumimoji="1" lang="zh-CN" altLang="en-US" sz="2800" dirty="0">
              <a:solidFill>
                <a:srgbClr val="FFFF00"/>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20835">
                                            <p:txEl>
                                              <p:pRg st="0" end="0"/>
                                            </p:txEl>
                                          </p:spTgt>
                                        </p:tgtEl>
                                        <p:attrNameLst>
                                          <p:attrName>style.visibility</p:attrName>
                                        </p:attrNameLst>
                                      </p:cBhvr>
                                      <p:to>
                                        <p:strVal val="visible"/>
                                      </p:to>
                                    </p:set>
                                    <p:anim calcmode="lin" valueType="num">
                                      <p:cBhvr additive="base">
                                        <p:cTn id="7" dur="500" fill="hold"/>
                                        <p:tgtEl>
                                          <p:spTgt spid="65208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5208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20835">
                                            <p:txEl>
                                              <p:pRg st="1" end="1"/>
                                            </p:txEl>
                                          </p:spTgt>
                                        </p:tgtEl>
                                        <p:attrNameLst>
                                          <p:attrName>style.visibility</p:attrName>
                                        </p:attrNameLst>
                                      </p:cBhvr>
                                      <p:to>
                                        <p:strVal val="visible"/>
                                      </p:to>
                                    </p:set>
                                    <p:anim calcmode="lin" valueType="num">
                                      <p:cBhvr additive="base">
                                        <p:cTn id="13" dur="500" fill="hold"/>
                                        <p:tgtEl>
                                          <p:spTgt spid="65208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52083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083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94B31DD0-4EBF-48EC-87A4-E35FA644E1CC}"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A9CCA366-DFE0-417D-8499-FE689D47A0C2}" type="slidenum">
              <a:rPr lang="zh-CN" altLang="en-US"/>
              <a:pPr/>
              <a:t>5</a:t>
            </a:fld>
            <a:r>
              <a:rPr lang="en-US" altLang="zh-CN"/>
              <a:t>/66</a:t>
            </a:r>
          </a:p>
        </p:txBody>
      </p:sp>
      <p:sp>
        <p:nvSpPr>
          <p:cNvPr id="6564866" name="Rectangle 2" descr="白色大理石"/>
          <p:cNvSpPr>
            <a:spLocks noGrp="1" noChangeArrowheads="1"/>
          </p:cNvSpPr>
          <p:nvPr>
            <p:ph type="title" idx="4294967295"/>
          </p:nvPr>
        </p:nvSpPr>
        <p:spPr>
          <a:xfrm>
            <a:off x="381000" y="304800"/>
            <a:ext cx="8534400" cy="609600"/>
          </a:xfrm>
        </p:spPr>
        <p:txBody>
          <a:bodyPr/>
          <a:lstStyle/>
          <a:p>
            <a:r>
              <a:rPr lang="en-US" altLang="zh-CN" sz="4000" b="0" smtClean="0">
                <a:latin typeface="Times New Roman" pitchFamily="18" charset="0"/>
                <a:ea typeface="黑体" pitchFamily="49" charset="-122"/>
              </a:rPr>
              <a:t>C</a:t>
            </a:r>
            <a:r>
              <a:rPr lang="zh-CN" altLang="en-US" sz="4000" b="0" smtClean="0">
                <a:latin typeface="Times New Roman" pitchFamily="18" charset="0"/>
                <a:ea typeface="黑体" pitchFamily="49" charset="-122"/>
              </a:rPr>
              <a:t>的作用域 </a:t>
            </a:r>
          </a:p>
        </p:txBody>
      </p:sp>
      <p:sp>
        <p:nvSpPr>
          <p:cNvPr id="6564867" name="Rectangle 3"/>
          <p:cNvSpPr>
            <a:spLocks noGrp="1" noChangeArrowheads="1"/>
          </p:cNvSpPr>
          <p:nvPr>
            <p:ph type="body" idx="4294967295"/>
          </p:nvPr>
        </p:nvSpPr>
        <p:spPr>
          <a:xfrm>
            <a:off x="457200" y="1295400"/>
            <a:ext cx="7772400" cy="4724400"/>
          </a:xfrm>
        </p:spPr>
        <p:txBody>
          <a:bodyPr/>
          <a:lstStyle/>
          <a:p>
            <a:pPr algn="just" eaLnBrk="1" hangingPunct="1">
              <a:lnSpc>
                <a:spcPct val="150000"/>
              </a:lnSpc>
            </a:pPr>
            <a:r>
              <a:rPr lang="en-US" altLang="zh-CN" sz="3600" dirty="0" smtClean="0">
                <a:latin typeface="Times New Roman" panose="02020603050405020304" pitchFamily="18" charset="0"/>
                <a:cs typeface="Times New Roman" panose="02020603050405020304" pitchFamily="18" charset="0"/>
              </a:rPr>
              <a:t>C</a:t>
            </a:r>
            <a:r>
              <a:rPr lang="zh-CN" altLang="en-US" sz="3600" dirty="0" smtClean="0">
                <a:latin typeface="Times New Roman" panose="02020603050405020304" pitchFamily="18" charset="0"/>
                <a:cs typeface="Times New Roman" panose="02020603050405020304" pitchFamily="18" charset="0"/>
              </a:rPr>
              <a:t>的作用域有：</a:t>
            </a:r>
          </a:p>
          <a:p>
            <a:pPr lvl="1" algn="just" eaLnBrk="1" hangingPunct="1">
              <a:lnSpc>
                <a:spcPct val="150000"/>
              </a:lnSpc>
            </a:pPr>
            <a:r>
              <a:rPr lang="zh-CN" altLang="en-US" sz="3200" dirty="0" smtClean="0">
                <a:latin typeface="Times New Roman" panose="02020603050405020304" pitchFamily="18" charset="0"/>
                <a:cs typeface="Times New Roman" panose="02020603050405020304" pitchFamily="18" charset="0"/>
              </a:rPr>
              <a:t>函数原型作用域</a:t>
            </a:r>
            <a:endParaRPr lang="en-US" altLang="zh-CN" sz="3200" dirty="0" smtClean="0">
              <a:latin typeface="Times New Roman" panose="02020603050405020304" pitchFamily="18" charset="0"/>
              <a:cs typeface="Times New Roman" panose="02020603050405020304" pitchFamily="18" charset="0"/>
            </a:endParaRPr>
          </a:p>
          <a:p>
            <a:pPr lvl="1" algn="just" eaLnBrk="1" hangingPunct="1">
              <a:lnSpc>
                <a:spcPct val="150000"/>
              </a:lnSpc>
            </a:pPr>
            <a:r>
              <a:rPr lang="zh-CN" altLang="en-US" sz="3200" b="1" dirty="0" smtClean="0">
                <a:solidFill>
                  <a:srgbClr val="FF0000"/>
                </a:solidFill>
                <a:latin typeface="Times New Roman" panose="02020603050405020304" pitchFamily="18" charset="0"/>
                <a:cs typeface="Times New Roman" panose="02020603050405020304" pitchFamily="18" charset="0"/>
              </a:rPr>
              <a:t>函数体作用域</a:t>
            </a:r>
            <a:r>
              <a:rPr lang="en-US" altLang="zh-CN" sz="3200" dirty="0" smtClean="0">
                <a:latin typeface="Times New Roman" panose="02020603050405020304" pitchFamily="18" charset="0"/>
                <a:cs typeface="Times New Roman" panose="02020603050405020304" pitchFamily="18" charset="0"/>
              </a:rPr>
              <a:t>——</a:t>
            </a:r>
            <a:r>
              <a:rPr lang="zh-CN" altLang="en-US" sz="3200" dirty="0" smtClean="0">
                <a:solidFill>
                  <a:schemeClr val="accent2"/>
                </a:solidFill>
                <a:latin typeface="Times New Roman" panose="02020603050405020304" pitchFamily="18" charset="0"/>
                <a:cs typeface="Times New Roman" panose="02020603050405020304" pitchFamily="18" charset="0"/>
              </a:rPr>
              <a:t>局部变量</a:t>
            </a:r>
          </a:p>
          <a:p>
            <a:pPr lvl="1" algn="just" eaLnBrk="1" hangingPunct="1">
              <a:lnSpc>
                <a:spcPct val="150000"/>
              </a:lnSpc>
            </a:pPr>
            <a:r>
              <a:rPr lang="zh-CN" altLang="en-US" sz="3200" dirty="0" smtClean="0">
                <a:latin typeface="Times New Roman" panose="02020603050405020304" pitchFamily="18" charset="0"/>
                <a:cs typeface="Times New Roman" panose="02020603050405020304" pitchFamily="18" charset="0"/>
              </a:rPr>
              <a:t>块作用域（亦称局部作用域）</a:t>
            </a:r>
          </a:p>
          <a:p>
            <a:pPr lvl="1" algn="just" eaLnBrk="1" hangingPunct="1">
              <a:lnSpc>
                <a:spcPct val="150000"/>
              </a:lnSpc>
            </a:pPr>
            <a:r>
              <a:rPr lang="zh-CN" altLang="en-US" sz="3200" dirty="0" smtClean="0">
                <a:latin typeface="Times New Roman" panose="02020603050405020304" pitchFamily="18" charset="0"/>
                <a:cs typeface="Times New Roman" panose="02020603050405020304" pitchFamily="18" charset="0"/>
              </a:rPr>
              <a:t>文件作用域</a:t>
            </a:r>
            <a:r>
              <a:rPr lang="en-US" altLang="zh-CN" sz="3200" dirty="0" smtClean="0">
                <a:latin typeface="Times New Roman" panose="02020603050405020304" pitchFamily="18" charset="0"/>
                <a:cs typeface="Times New Roman" panose="02020603050405020304" pitchFamily="18" charset="0"/>
              </a:rPr>
              <a:t>——</a:t>
            </a:r>
            <a:r>
              <a:rPr lang="zh-CN" altLang="en-US" sz="3200" dirty="0" smtClean="0">
                <a:solidFill>
                  <a:schemeClr val="accent2"/>
                </a:solidFill>
                <a:latin typeface="Times New Roman" panose="02020603050405020304" pitchFamily="18" charset="0"/>
                <a:cs typeface="Times New Roman" panose="02020603050405020304" pitchFamily="18" charset="0"/>
              </a:rPr>
              <a:t>全局变量</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238DB048-B6CB-4247-AFE3-52E4B98309C2}"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2E07B978-0CBE-4DB7-A1D8-23C87F4A4923}" type="slidenum">
              <a:rPr lang="zh-CN" altLang="en-US"/>
              <a:pPr/>
              <a:t>50</a:t>
            </a:fld>
            <a:r>
              <a:rPr lang="en-US" altLang="zh-CN"/>
              <a:t>/66</a:t>
            </a:r>
          </a:p>
        </p:txBody>
      </p:sp>
      <p:sp>
        <p:nvSpPr>
          <p:cNvPr id="6522882" name="Rectangle 2"/>
          <p:cNvSpPr>
            <a:spLocks noRot="1" noChangeArrowheads="1"/>
          </p:cNvSpPr>
          <p:nvPr/>
        </p:nvSpPr>
        <p:spPr bwMode="auto">
          <a:xfrm>
            <a:off x="301625" y="304800"/>
            <a:ext cx="854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en-US" altLang="zh-CN">
                <a:solidFill>
                  <a:srgbClr val="0070C0"/>
                </a:solidFill>
                <a:latin typeface="Times New Roman" pitchFamily="18" charset="0"/>
                <a:ea typeface="黑体" pitchFamily="49" charset="-122"/>
              </a:rPr>
              <a:t>register</a:t>
            </a:r>
            <a:r>
              <a:rPr lang="zh-CN" altLang="en-US">
                <a:solidFill>
                  <a:srgbClr val="0070C0"/>
                </a:solidFill>
                <a:latin typeface="Times New Roman" pitchFamily="18" charset="0"/>
                <a:ea typeface="黑体" pitchFamily="49" charset="-122"/>
              </a:rPr>
              <a:t>变量</a:t>
            </a:r>
            <a:endParaRPr lang="zh-CN" altLang="en-US">
              <a:solidFill>
                <a:srgbClr val="0070C0"/>
              </a:solidFill>
              <a:latin typeface="Times New Roman" pitchFamily="18" charset="0"/>
              <a:ea typeface="黑体" pitchFamily="49" charset="-122"/>
              <a:sym typeface="Monotype Sorts" pitchFamily="2" charset="2"/>
            </a:endParaRPr>
          </a:p>
        </p:txBody>
      </p:sp>
      <p:sp>
        <p:nvSpPr>
          <p:cNvPr id="6522883" name="Rectangle 3"/>
          <p:cNvSpPr>
            <a:spLocks noChangeArrowheads="1"/>
          </p:cNvSpPr>
          <p:nvPr/>
        </p:nvSpPr>
        <p:spPr bwMode="auto">
          <a:xfrm>
            <a:off x="381000" y="1143000"/>
            <a:ext cx="854075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ts val="4000"/>
              </a:lnSpc>
              <a:buClr>
                <a:srgbClr val="FF3300"/>
              </a:buClr>
              <a:buFont typeface="Wingdings" pitchFamily="2" charset="2"/>
              <a:buChar char="Ø"/>
            </a:pPr>
            <a:r>
              <a:rPr lang="zh-CN" altLang="en-US" sz="2800" b="1">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一般地，变量的值存放在内存中，当程序用到某个变量时，由控制器发出指令将内存中该变量的值送到运算器中进行运算，如果需要存结果，则从运算器将数据送到内存中。</a:t>
            </a:r>
          </a:p>
          <a:p>
            <a:pPr marL="342900" indent="-342900">
              <a:lnSpc>
                <a:spcPts val="4000"/>
              </a:lnSpc>
              <a:buClr>
                <a:srgbClr val="FF3300"/>
              </a:buClr>
              <a:buFont typeface="Wingdings" pitchFamily="2" charset="2"/>
              <a:buChar char="Ø"/>
            </a:pPr>
            <a:r>
              <a:rPr lang="zh-CN" altLang="en-US" sz="2800" b="1">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为提高效率，</a:t>
            </a:r>
            <a:r>
              <a:rPr lang="en-US" altLang="zh-CN" sz="2800" b="1">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C</a:t>
            </a:r>
            <a:r>
              <a:rPr lang="zh-CN" altLang="en-US" sz="2800" b="1">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允许将局部变量的值放在</a:t>
            </a:r>
            <a:r>
              <a:rPr lang="en-US" altLang="zh-CN" sz="2800" b="1">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CPU</a:t>
            </a:r>
            <a:r>
              <a:rPr lang="zh-CN" altLang="en-US" sz="2800" b="1">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中的寄存器中，需要时直接从寄存器取值，不必再到内存中。由于寄存器的存取速度远高于对内存的存取速度，这样做可以提高执行效率。这种变量叫做</a:t>
            </a:r>
            <a:r>
              <a:rPr lang="zh-CN" altLang="en-US" sz="2800" b="1">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寄存器变量</a:t>
            </a:r>
            <a:r>
              <a:rPr lang="zh-CN" altLang="en-US" sz="2800" b="1">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，用</a:t>
            </a:r>
            <a:r>
              <a:rPr lang="en-US" altLang="zh-CN" sz="2800" b="1">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register</a:t>
            </a:r>
            <a:r>
              <a:rPr lang="zh-CN" altLang="en-US" sz="2800" b="1">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进行声明。</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EF22DDA5-9F6D-47F4-8A33-812C7E9A4538}"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F5A5B29D-06D4-400C-A336-76154EE570AF}" type="slidenum">
              <a:rPr lang="zh-CN" altLang="en-US"/>
              <a:pPr/>
              <a:t>51</a:t>
            </a:fld>
            <a:r>
              <a:rPr lang="en-US" altLang="zh-CN"/>
              <a:t>/66</a:t>
            </a:r>
          </a:p>
        </p:txBody>
      </p:sp>
      <p:sp>
        <p:nvSpPr>
          <p:cNvPr id="6524930" name="Rectangle 2"/>
          <p:cNvSpPr>
            <a:spLocks noRot="1" noChangeArrowheads="1"/>
          </p:cNvSpPr>
          <p:nvPr/>
        </p:nvSpPr>
        <p:spPr bwMode="auto">
          <a:xfrm>
            <a:off x="301625" y="304800"/>
            <a:ext cx="854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latin typeface="Times New Roman" pitchFamily="18" charset="0"/>
                <a:ea typeface="黑体" pitchFamily="49" charset="-122"/>
              </a:rPr>
              <a:t>关于</a:t>
            </a:r>
            <a:r>
              <a:rPr lang="en-US" altLang="zh-CN">
                <a:solidFill>
                  <a:srgbClr val="0070C0"/>
                </a:solidFill>
                <a:latin typeface="Times New Roman" pitchFamily="18" charset="0"/>
                <a:ea typeface="黑体" pitchFamily="49" charset="-122"/>
              </a:rPr>
              <a:t>register</a:t>
            </a:r>
            <a:r>
              <a:rPr lang="zh-CN" altLang="en-US">
                <a:solidFill>
                  <a:srgbClr val="0070C0"/>
                </a:solidFill>
                <a:latin typeface="Times New Roman" pitchFamily="18" charset="0"/>
                <a:ea typeface="黑体" pitchFamily="49" charset="-122"/>
              </a:rPr>
              <a:t>变量的说明</a:t>
            </a:r>
            <a:endParaRPr lang="zh-CN" altLang="en-US">
              <a:solidFill>
                <a:srgbClr val="0070C0"/>
              </a:solidFill>
              <a:latin typeface="Times New Roman" pitchFamily="18" charset="0"/>
              <a:ea typeface="黑体" pitchFamily="49" charset="-122"/>
              <a:sym typeface="Monotype Sorts" pitchFamily="2" charset="2"/>
            </a:endParaRPr>
          </a:p>
        </p:txBody>
      </p:sp>
      <p:sp>
        <p:nvSpPr>
          <p:cNvPr id="6524931" name="Rectangle 3"/>
          <p:cNvSpPr>
            <a:spLocks noChangeArrowheads="1"/>
          </p:cNvSpPr>
          <p:nvPr/>
        </p:nvSpPr>
        <p:spPr bwMode="auto">
          <a:xfrm>
            <a:off x="152400" y="1066800"/>
            <a:ext cx="88392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ts val="2600"/>
              </a:lnSpc>
              <a:buClr>
                <a:srgbClr val="FF3300"/>
              </a:buClr>
              <a:buFont typeface="Wingdings" pitchFamily="2" charset="2"/>
              <a:buChar char="Ø"/>
            </a:pPr>
            <a:r>
              <a:rPr lang="zh-CN" altLang="en-US" sz="21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只有局部自动变量和形式参数可以作为寄存器变量，其他不行。在调用一个函数时占用一些寄存器以存放寄存器变量的值，函数调用结束释放寄存器。此后，在调用另一个函数时又可以利用它来存放该函数的寄存器变量。</a:t>
            </a:r>
          </a:p>
          <a:p>
            <a:pPr marL="342900" indent="-342900">
              <a:lnSpc>
                <a:spcPts val="2600"/>
              </a:lnSpc>
              <a:buClr>
                <a:srgbClr val="FF3300"/>
              </a:buClr>
              <a:buFont typeface="Wingdings" pitchFamily="2" charset="2"/>
              <a:buChar char="Ø"/>
            </a:pPr>
            <a:r>
              <a:rPr lang="zh-CN" altLang="en-US" sz="21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一个计算机系统中的</a:t>
            </a:r>
            <a:r>
              <a:rPr lang="zh-CN" altLang="en-US" sz="2100" b="1" dirty="0">
                <a:solidFill>
                  <a:srgbClr val="CC0066"/>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寄存器数目是有限的</a:t>
            </a:r>
            <a:r>
              <a:rPr lang="zh-CN" altLang="en-US" sz="21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，不能定义任意多个寄存器变量。不同的系统允许使用的寄存器是不同的，而且对</a:t>
            </a:r>
            <a:r>
              <a:rPr lang="en-US" altLang="zh-CN" sz="21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register</a:t>
            </a:r>
            <a:r>
              <a:rPr lang="zh-CN" altLang="en-US" sz="21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变量的处理方法也是不同的，有的系统对</a:t>
            </a:r>
            <a:r>
              <a:rPr lang="en-US" altLang="zh-CN" sz="21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register</a:t>
            </a:r>
            <a:r>
              <a:rPr lang="zh-CN" altLang="en-US" sz="21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变量当作自动变量处理，分配内存单元，并不真正把它们存放在寄存器中，有的系统只允许将</a:t>
            </a:r>
            <a:r>
              <a:rPr lang="en-US" altLang="zh-CN" sz="2100" b="1" dirty="0" err="1">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int、char</a:t>
            </a:r>
            <a:r>
              <a:rPr lang="zh-CN" altLang="en-US" sz="21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和指针型变量定义为寄存器变量</a:t>
            </a:r>
            <a:r>
              <a:rPr lang="zh-CN" altLang="en-US" sz="2100" b="1" dirty="0" smtClean="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a:t>
            </a:r>
            <a:endParaRPr lang="en-US" altLang="zh-CN" sz="2100" b="1" dirty="0" smtClean="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endParaRPr>
          </a:p>
          <a:p>
            <a:pPr marL="342900" indent="-342900">
              <a:lnSpc>
                <a:spcPts val="2600"/>
              </a:lnSpc>
              <a:buClr>
                <a:srgbClr val="FF3300"/>
              </a:buClr>
              <a:buFont typeface="Wingdings" pitchFamily="2" charset="2"/>
              <a:buChar char="Ø"/>
            </a:pPr>
            <a:r>
              <a:rPr lang="zh-CN" altLang="en-US" sz="2100" b="1" dirty="0" smtClean="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一些</a:t>
            </a:r>
            <a:r>
              <a:rPr lang="zh-CN" altLang="en-US" sz="21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优化编译系统能够识别使用频繁的变量，从而自动地将这些变量放在寄存器中，而不需要程序设计者指定。因此在</a:t>
            </a:r>
            <a:r>
              <a:rPr lang="zh-CN" altLang="en-US" sz="2100" b="1" dirty="0">
                <a:solidFill>
                  <a:srgbClr val="FF0066"/>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实际上用</a:t>
            </a:r>
            <a:r>
              <a:rPr lang="en-US" altLang="zh-CN" sz="2100" b="1" dirty="0">
                <a:solidFill>
                  <a:srgbClr val="FF0066"/>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register</a:t>
            </a:r>
            <a:r>
              <a:rPr lang="zh-CN" altLang="en-US" sz="2100" b="1" dirty="0">
                <a:solidFill>
                  <a:srgbClr val="FF0066"/>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声明变量是不必要的</a:t>
            </a:r>
            <a:r>
              <a:rPr lang="zh-CN" altLang="en-US" sz="21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a:t>
            </a:r>
          </a:p>
          <a:p>
            <a:pPr marL="342900" indent="-342900">
              <a:lnSpc>
                <a:spcPts val="2600"/>
              </a:lnSpc>
              <a:buClr>
                <a:srgbClr val="FF3300"/>
              </a:buClr>
              <a:buFont typeface="Wingdings" pitchFamily="2" charset="2"/>
              <a:buChar char="Ø"/>
            </a:pPr>
            <a:r>
              <a:rPr lang="zh-CN" altLang="en-US" sz="21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局部静态变量不能定义为寄存器变量。对一个变量只能声明为一个存储类别。</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5A72B0A6-CB1A-4AD1-96B3-25734EF0924C}"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323277E0-C84B-4027-A581-66610FB34DC8}" type="slidenum">
              <a:rPr lang="zh-CN" altLang="en-US"/>
              <a:pPr/>
              <a:t>52</a:t>
            </a:fld>
            <a:r>
              <a:rPr lang="en-US" altLang="zh-CN"/>
              <a:t>/66</a:t>
            </a:r>
          </a:p>
        </p:txBody>
      </p:sp>
      <p:sp>
        <p:nvSpPr>
          <p:cNvPr id="6525954" name="Rectangle 2"/>
          <p:cNvSpPr>
            <a:spLocks noRot="1" noChangeArrowheads="1"/>
          </p:cNvSpPr>
          <p:nvPr/>
        </p:nvSpPr>
        <p:spPr bwMode="auto">
          <a:xfrm>
            <a:off x="374650" y="381000"/>
            <a:ext cx="854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latin typeface="Times New Roman" pitchFamily="18" charset="0"/>
                <a:ea typeface="黑体" pitchFamily="49" charset="-122"/>
              </a:rPr>
              <a:t>全局变量从定义处开始有效</a:t>
            </a:r>
            <a:endParaRPr lang="en-US" altLang="zh-CN">
              <a:solidFill>
                <a:srgbClr val="0070C0"/>
              </a:solidFill>
              <a:latin typeface="Times New Roman" pitchFamily="18" charset="0"/>
              <a:ea typeface="黑体" pitchFamily="49" charset="-122"/>
              <a:sym typeface="Monotype Sorts" pitchFamily="2" charset="2"/>
            </a:endParaRPr>
          </a:p>
        </p:txBody>
      </p:sp>
      <p:sp>
        <p:nvSpPr>
          <p:cNvPr id="6525955" name="Rectangle 3"/>
          <p:cNvSpPr>
            <a:spLocks noChangeArrowheads="1"/>
          </p:cNvSpPr>
          <p:nvPr/>
        </p:nvSpPr>
        <p:spPr bwMode="auto">
          <a:xfrm>
            <a:off x="381000" y="1295400"/>
            <a:ext cx="854075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zh-CN" altLang="en-US" sz="3200" b="1" dirty="0">
                <a:latin typeface="楷体" panose="02010609060101010101" pitchFamily="49" charset="-122"/>
                <a:ea typeface="楷体" panose="02010609060101010101" pitchFamily="49" charset="-122"/>
                <a:sym typeface="Monotype Sorts" pitchFamily="2" charset="2"/>
              </a:rPr>
              <a:t>外部变量（即全局变量）的</a:t>
            </a:r>
            <a:r>
              <a:rPr lang="zh-CN" altLang="en-US" sz="3200" b="1" u="sng" dirty="0">
                <a:latin typeface="楷体" panose="02010609060101010101" pitchFamily="49" charset="-122"/>
                <a:ea typeface="楷体" panose="02010609060101010101" pitchFamily="49" charset="-122"/>
                <a:sym typeface="Monotype Sorts" pitchFamily="2" charset="2"/>
              </a:rPr>
              <a:t>作用域</a:t>
            </a:r>
            <a:r>
              <a:rPr lang="zh-CN" altLang="en-US" sz="3200" b="1" dirty="0">
                <a:latin typeface="楷体" panose="02010609060101010101" pitchFamily="49" charset="-122"/>
                <a:ea typeface="楷体" panose="02010609060101010101" pitchFamily="49" charset="-122"/>
                <a:sym typeface="Monotype Sorts" pitchFamily="2" charset="2"/>
              </a:rPr>
              <a:t>为从变量定义处起，到程序文件的末尾。</a:t>
            </a:r>
          </a:p>
          <a:p>
            <a:pPr marL="342900" indent="-342900">
              <a:lnSpc>
                <a:spcPct val="150000"/>
              </a:lnSpc>
              <a:buClr>
                <a:srgbClr val="FF3300"/>
              </a:buClr>
              <a:buFont typeface="Wingdings" pitchFamily="2" charset="2"/>
              <a:buChar char="Ø"/>
            </a:pPr>
            <a:r>
              <a:rPr lang="zh-CN" altLang="en-US" sz="3200" b="1" dirty="0">
                <a:latin typeface="楷体" panose="02010609060101010101" pitchFamily="49" charset="-122"/>
                <a:ea typeface="楷体" panose="02010609060101010101" pitchFamily="49" charset="-122"/>
                <a:sym typeface="Monotype Sorts" pitchFamily="2" charset="2"/>
              </a:rPr>
              <a:t>在作用域内，全局变量可以为程序中各个函数所引用，编译时将外部变量分配为静态存储区。</a:t>
            </a:r>
          </a:p>
          <a:p>
            <a:pPr marL="342900" indent="-342900">
              <a:lnSpc>
                <a:spcPct val="150000"/>
              </a:lnSpc>
              <a:buClr>
                <a:srgbClr val="FF3300"/>
              </a:buClr>
              <a:buFont typeface="Wingdings" pitchFamily="2" charset="2"/>
              <a:buChar char="Ø"/>
            </a:pPr>
            <a:endParaRPr lang="zh-CN" altLang="en-US" sz="3200" b="1" dirty="0">
              <a:latin typeface="楷体" panose="02010609060101010101" pitchFamily="49" charset="-122"/>
              <a:ea typeface="楷体" panose="02010609060101010101" pitchFamily="49" charset="-122"/>
              <a:sym typeface="Monotype Sorts" pitchFamily="2" charset="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9073E131-CBC1-4A9B-B691-EBFE877C4B0B}"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B6177150-0187-4C67-834E-8328258FFF71}" type="slidenum">
              <a:rPr lang="zh-CN" altLang="en-US"/>
              <a:pPr/>
              <a:t>53</a:t>
            </a:fld>
            <a:r>
              <a:rPr lang="en-US" altLang="zh-CN"/>
              <a:t>/66</a:t>
            </a:r>
          </a:p>
        </p:txBody>
      </p:sp>
      <p:sp>
        <p:nvSpPr>
          <p:cNvPr id="6528002" name="Rectangle 2"/>
          <p:cNvSpPr>
            <a:spLocks noRot="1" noChangeArrowheads="1"/>
          </p:cNvSpPr>
          <p:nvPr/>
        </p:nvSpPr>
        <p:spPr bwMode="auto">
          <a:xfrm>
            <a:off x="301625" y="304800"/>
            <a:ext cx="854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latin typeface="Times New Roman" panose="02020603050405020304" pitchFamily="18" charset="0"/>
                <a:ea typeface="黑体" pitchFamily="49" charset="-122"/>
                <a:cs typeface="Times New Roman" panose="02020603050405020304" pitchFamily="18" charset="0"/>
              </a:rPr>
              <a:t>使用</a:t>
            </a:r>
            <a:r>
              <a:rPr lang="en-US" altLang="zh-CN">
                <a:solidFill>
                  <a:srgbClr val="0070C0"/>
                </a:solidFill>
                <a:latin typeface="Times New Roman" panose="02020603050405020304" pitchFamily="18" charset="0"/>
                <a:ea typeface="黑体" pitchFamily="49" charset="-122"/>
                <a:cs typeface="Times New Roman" panose="02020603050405020304" pitchFamily="18" charset="0"/>
              </a:rPr>
              <a:t>extern</a:t>
            </a:r>
            <a:r>
              <a:rPr lang="zh-CN" altLang="en-US">
                <a:solidFill>
                  <a:srgbClr val="0070C0"/>
                </a:solidFill>
                <a:latin typeface="Times New Roman" panose="02020603050405020304" pitchFamily="18" charset="0"/>
                <a:ea typeface="黑体" pitchFamily="49" charset="-122"/>
                <a:cs typeface="Times New Roman" panose="02020603050405020304" pitchFamily="18" charset="0"/>
              </a:rPr>
              <a:t>声明外部变量</a:t>
            </a:r>
            <a:endParaRPr lang="zh-CN" altLang="en-US">
              <a:solidFill>
                <a:srgbClr val="0070C0"/>
              </a:solidFill>
              <a:latin typeface="Times New Roman" panose="02020603050405020304" pitchFamily="18" charset="0"/>
              <a:ea typeface="黑体" pitchFamily="49" charset="-122"/>
              <a:cs typeface="Times New Roman" panose="02020603050405020304" pitchFamily="18" charset="0"/>
              <a:sym typeface="Monotype Sorts" pitchFamily="2" charset="2"/>
            </a:endParaRPr>
          </a:p>
        </p:txBody>
      </p:sp>
      <p:sp>
        <p:nvSpPr>
          <p:cNvPr id="6528003" name="Rectangle 3"/>
          <p:cNvSpPr>
            <a:spLocks noChangeArrowheads="1"/>
          </p:cNvSpPr>
          <p:nvPr/>
        </p:nvSpPr>
        <p:spPr bwMode="auto">
          <a:xfrm>
            <a:off x="228600" y="1066800"/>
            <a:ext cx="87630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有时需要用</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extern</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来声明</a:t>
            </a:r>
            <a:r>
              <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外部变量</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，以扩展外部变量的作用域。</a:t>
            </a:r>
          </a:p>
          <a:p>
            <a:pPr marL="742950" lvl="1" indent="-285750">
              <a:lnSpc>
                <a:spcPct val="150000"/>
              </a:lnSpc>
              <a:buClr>
                <a:schemeClr val="accent2"/>
              </a:buClr>
              <a:buFont typeface="Wingdings" pitchFamily="2" charset="2"/>
              <a:buChar char="ü"/>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如果在</a:t>
            </a:r>
            <a:r>
              <a:rPr lang="zh-CN" altLang="en-US" sz="2400" b="1" dirty="0">
                <a:solidFill>
                  <a:srgbClr val="CC0066"/>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外部变量定义点之前的函数</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想引用这个外部变量，则应该在引用之前用关键字</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extern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对该变量作“外部变量声明”，表示该变量是一个已经定义的外部变量。</a:t>
            </a:r>
          </a:p>
          <a:p>
            <a:pPr marL="742950" lvl="1" indent="-285750">
              <a:lnSpc>
                <a:spcPct val="150000"/>
              </a:lnSpc>
              <a:buClr>
                <a:schemeClr val="accent2"/>
              </a:buClr>
              <a:buFont typeface="Wingdings" pitchFamily="2" charset="2"/>
              <a:buChar char="ü"/>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这样就可从“声明”处起合法地使用该外部变量。</a:t>
            </a:r>
          </a:p>
          <a:p>
            <a:pPr marL="342900" indent="-342900">
              <a:lnSpc>
                <a:spcPct val="150000"/>
              </a:lnSpc>
              <a:buClr>
                <a:srgbClr val="FF3300"/>
              </a:buClr>
              <a:buFont typeface="Wingdings" pitchFamily="2" charset="2"/>
              <a:buChar char="Ø"/>
            </a:pPr>
            <a:r>
              <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如果外部变量的定义放在引用它的所有函数之前，可以避免多加一个</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extern</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声明。</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92D41099-8B59-4B3D-9372-5DCB5D54D7DE}"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E26A1339-9A7F-434A-8BCA-AF76687E86CA}" type="slidenum">
              <a:rPr lang="zh-CN" altLang="en-US"/>
              <a:pPr/>
              <a:t>54</a:t>
            </a:fld>
            <a:r>
              <a:rPr lang="en-US" altLang="zh-CN"/>
              <a:t>/23</a:t>
            </a:r>
          </a:p>
        </p:txBody>
      </p:sp>
      <p:sp>
        <p:nvSpPr>
          <p:cNvPr id="6379522" name="Rectangle 2" descr="白色大理石"/>
          <p:cNvSpPr>
            <a:spLocks noGrp="1" noChangeArrowheads="1"/>
          </p:cNvSpPr>
          <p:nvPr>
            <p:ph type="title" idx="4294967295"/>
          </p:nvPr>
        </p:nvSpPr>
        <p:spPr>
          <a:xfrm>
            <a:off x="457200" y="228600"/>
            <a:ext cx="8534400" cy="609600"/>
          </a:xfrm>
        </p:spPr>
        <p:txBody>
          <a:bodyPr/>
          <a:lstStyle/>
          <a:p>
            <a:r>
              <a:rPr lang="zh-CN" altLang="en-US" sz="3600" b="0" dirty="0" smtClean="0">
                <a:solidFill>
                  <a:schemeClr val="accent2"/>
                </a:solidFill>
                <a:latin typeface="Times New Roman" panose="02020603050405020304" pitchFamily="18" charset="0"/>
                <a:ea typeface="黑体" pitchFamily="49" charset="-122"/>
                <a:cs typeface="Times New Roman" panose="02020603050405020304" pitchFamily="18" charset="0"/>
              </a:rPr>
              <a:t>外部变量的例子</a:t>
            </a:r>
          </a:p>
        </p:txBody>
      </p:sp>
      <p:sp>
        <p:nvSpPr>
          <p:cNvPr id="6379523" name="Rectangle 3"/>
          <p:cNvSpPr>
            <a:spLocks noGrp="1" noChangeArrowheads="1"/>
          </p:cNvSpPr>
          <p:nvPr>
            <p:ph type="body" idx="4294967295"/>
          </p:nvPr>
        </p:nvSpPr>
        <p:spPr>
          <a:xfrm>
            <a:off x="76200" y="1066800"/>
            <a:ext cx="2819400" cy="5105400"/>
          </a:xfrm>
          <a:noFill/>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3300"/>
                </a:solidFill>
                <a:miter lim="800000"/>
                <a:headEnd/>
                <a:tailEnd/>
              </a14:hiddenLine>
            </a:ext>
          </a:extLst>
        </p:spPr>
        <p:txBody>
          <a:bodyPr/>
          <a:lstStyle/>
          <a:p>
            <a:pPr algn="just" eaLnBrk="1" hangingPunct="1">
              <a:lnSpc>
                <a:spcPts val="2600"/>
              </a:lnSpc>
            </a:pPr>
            <a:r>
              <a:rPr lang="zh-CN" altLang="zh-CN" sz="1800" dirty="0">
                <a:latin typeface="Times New Roman" panose="02020603050405020304" pitchFamily="18" charset="0"/>
                <a:cs typeface="Times New Roman" panose="02020603050405020304" pitchFamily="18" charset="0"/>
              </a:rPr>
              <a:t>编程要求：给定</a:t>
            </a:r>
            <a:r>
              <a:rPr lang="en-US" altLang="zh-CN" sz="1800" dirty="0">
                <a:latin typeface="Times New Roman" panose="02020603050405020304" pitchFamily="18" charset="0"/>
                <a:cs typeface="Times New Roman" panose="02020603050405020304" pitchFamily="18" charset="0"/>
              </a:rPr>
              <a:t>b</a:t>
            </a:r>
            <a:r>
              <a:rPr lang="zh-CN" altLang="zh-CN" sz="1800" dirty="0">
                <a:latin typeface="Times New Roman" panose="02020603050405020304" pitchFamily="18" charset="0"/>
                <a:cs typeface="Times New Roman" panose="02020603050405020304" pitchFamily="18" charset="0"/>
              </a:rPr>
              <a:t>的值，输入</a:t>
            </a:r>
            <a:r>
              <a:rPr lang="en-US" altLang="zh-CN" sz="1800" dirty="0">
                <a:latin typeface="Times New Roman" panose="02020603050405020304" pitchFamily="18" charset="0"/>
                <a:cs typeface="Times New Roman" panose="02020603050405020304" pitchFamily="18" charset="0"/>
              </a:rPr>
              <a:t>a</a:t>
            </a:r>
            <a:r>
              <a:rPr lang="zh-CN" altLang="zh-CN" sz="1800" dirty="0">
                <a:latin typeface="Times New Roman" panose="02020603050405020304" pitchFamily="18" charset="0"/>
                <a:cs typeface="Times New Roman" panose="02020603050405020304" pitchFamily="18" charset="0"/>
              </a:rPr>
              <a:t>和</a:t>
            </a:r>
            <a:r>
              <a:rPr lang="en-US" altLang="zh-CN" sz="1800" dirty="0">
                <a:latin typeface="Times New Roman" panose="02020603050405020304" pitchFamily="18" charset="0"/>
                <a:cs typeface="Times New Roman" panose="02020603050405020304" pitchFamily="18" charset="0"/>
              </a:rPr>
              <a:t>m</a:t>
            </a:r>
            <a:r>
              <a:rPr lang="zh-CN" altLang="zh-CN" sz="1800" dirty="0">
                <a:latin typeface="Times New Roman" panose="02020603050405020304" pitchFamily="18" charset="0"/>
                <a:cs typeface="Times New Roman" panose="02020603050405020304" pitchFamily="18" charset="0"/>
              </a:rPr>
              <a:t>，求</a:t>
            </a:r>
            <a:r>
              <a:rPr lang="en-US" altLang="zh-CN" sz="1800" dirty="0">
                <a:latin typeface="Times New Roman" panose="02020603050405020304" pitchFamily="18" charset="0"/>
                <a:cs typeface="Times New Roman" panose="02020603050405020304" pitchFamily="18" charset="0"/>
              </a:rPr>
              <a:t>a*b</a:t>
            </a:r>
            <a:r>
              <a:rPr lang="zh-CN" altLang="zh-CN" sz="1800" dirty="0">
                <a:latin typeface="Times New Roman" panose="02020603050405020304" pitchFamily="18" charset="0"/>
                <a:cs typeface="Times New Roman" panose="02020603050405020304" pitchFamily="18" charset="0"/>
              </a:rPr>
              <a:t>和</a:t>
            </a:r>
            <a:r>
              <a:rPr lang="en-US" altLang="zh-CN" sz="1800" dirty="0">
                <a:latin typeface="Times New Roman" panose="02020603050405020304" pitchFamily="18" charset="0"/>
                <a:cs typeface="Times New Roman" panose="02020603050405020304" pitchFamily="18" charset="0"/>
              </a:rPr>
              <a:t>a</a:t>
            </a:r>
            <a:r>
              <a:rPr lang="en-US" altLang="zh-CN" sz="1800" baseline="30000" dirty="0">
                <a:latin typeface="Times New Roman" panose="02020603050405020304" pitchFamily="18" charset="0"/>
                <a:cs typeface="Times New Roman" panose="02020603050405020304" pitchFamily="18" charset="0"/>
              </a:rPr>
              <a:t>m</a:t>
            </a:r>
            <a:r>
              <a:rPr lang="zh-CN" altLang="zh-CN" sz="1800" dirty="0">
                <a:latin typeface="Times New Roman" panose="02020603050405020304" pitchFamily="18" charset="0"/>
                <a:cs typeface="Times New Roman" panose="02020603050405020304" pitchFamily="18" charset="0"/>
              </a:rPr>
              <a:t>的值。</a:t>
            </a:r>
            <a:endParaRPr lang="en-US" altLang="zh-CN" sz="1800" dirty="0" smtClean="0">
              <a:latin typeface="Times New Roman" panose="02020603050405020304" pitchFamily="18" charset="0"/>
              <a:cs typeface="Times New Roman" panose="02020603050405020304" pitchFamily="18" charset="0"/>
            </a:endParaRPr>
          </a:p>
          <a:p>
            <a:pPr algn="just" eaLnBrk="1" hangingPunct="1">
              <a:lnSpc>
                <a:spcPts val="2600"/>
              </a:lnSpc>
            </a:pPr>
            <a:r>
              <a:rPr lang="zh-CN" altLang="en-US" sz="1800" dirty="0" smtClean="0">
                <a:latin typeface="Times New Roman" panose="02020603050405020304" pitchFamily="18" charset="0"/>
                <a:cs typeface="Times New Roman" panose="02020603050405020304" pitchFamily="18" charset="0"/>
              </a:rPr>
              <a:t>分别创建两个</a:t>
            </a:r>
            <a:r>
              <a:rPr lang="en-US" altLang="zh-CN" sz="1800" dirty="0" smtClean="0">
                <a:latin typeface="Times New Roman" panose="02020603050405020304" pitchFamily="18" charset="0"/>
                <a:cs typeface="Times New Roman" panose="02020603050405020304" pitchFamily="18" charset="0"/>
              </a:rPr>
              <a:t>C</a:t>
            </a:r>
            <a:r>
              <a:rPr lang="zh-CN" altLang="en-US" sz="1800" dirty="0" smtClean="0">
                <a:latin typeface="Times New Roman" panose="02020603050405020304" pitchFamily="18" charset="0"/>
                <a:cs typeface="Times New Roman" panose="02020603050405020304" pitchFamily="18" charset="0"/>
              </a:rPr>
              <a:t>文件，</a:t>
            </a:r>
            <a:r>
              <a:rPr lang="zh-CN" altLang="en-US" sz="1800" dirty="0">
                <a:latin typeface="Times New Roman" panose="02020603050405020304" pitchFamily="18" charset="0"/>
                <a:cs typeface="Times New Roman" panose="02020603050405020304" pitchFamily="18" charset="0"/>
              </a:rPr>
              <a:t>其中文件</a:t>
            </a:r>
            <a:r>
              <a:rPr lang="en-US" altLang="zh-CN" sz="1800" dirty="0">
                <a:latin typeface="Times New Roman" panose="02020603050405020304" pitchFamily="18" charset="0"/>
                <a:cs typeface="Times New Roman" panose="02020603050405020304" pitchFamily="18" charset="0"/>
              </a:rPr>
              <a:t>file1.c</a:t>
            </a:r>
            <a:r>
              <a:rPr lang="zh-CN" altLang="en-US" sz="1800" dirty="0">
                <a:latin typeface="Times New Roman" panose="02020603050405020304" pitchFamily="18" charset="0"/>
                <a:cs typeface="Times New Roman" panose="02020603050405020304" pitchFamily="18" charset="0"/>
              </a:rPr>
              <a:t>包含主函数，另一个文件</a:t>
            </a:r>
            <a:r>
              <a:rPr lang="en-US" altLang="zh-CN" sz="1800" dirty="0">
                <a:latin typeface="Times New Roman" panose="02020603050405020304" pitchFamily="18" charset="0"/>
                <a:cs typeface="Times New Roman" panose="02020603050405020304" pitchFamily="18" charset="0"/>
              </a:rPr>
              <a:t>file2.c</a:t>
            </a:r>
            <a:r>
              <a:rPr lang="zh-CN" altLang="en-US" sz="1800" dirty="0">
                <a:latin typeface="Times New Roman" panose="02020603050405020304" pitchFamily="18" charset="0"/>
                <a:cs typeface="Times New Roman" panose="02020603050405020304" pitchFamily="18" charset="0"/>
              </a:rPr>
              <a:t>包含</a:t>
            </a:r>
            <a:r>
              <a:rPr lang="zh-CN" altLang="en-US" sz="1800" dirty="0" smtClean="0">
                <a:latin typeface="Times New Roman" panose="02020603050405020304" pitchFamily="18" charset="0"/>
                <a:cs typeface="Times New Roman" panose="02020603050405020304" pitchFamily="18" charset="0"/>
              </a:rPr>
              <a:t>求幂的</a:t>
            </a:r>
            <a:r>
              <a:rPr lang="zh-CN" altLang="en-US" sz="1800" dirty="0">
                <a:latin typeface="Times New Roman" panose="02020603050405020304" pitchFamily="18" charset="0"/>
                <a:cs typeface="Times New Roman" panose="02020603050405020304" pitchFamily="18" charset="0"/>
              </a:rPr>
              <a:t>函数</a:t>
            </a:r>
            <a:r>
              <a:rPr lang="en-US" altLang="zh-CN" sz="1800" dirty="0">
                <a:latin typeface="Times New Roman" panose="02020603050405020304" pitchFamily="18" charset="0"/>
                <a:cs typeface="Times New Roman" panose="02020603050405020304" pitchFamily="18" charset="0"/>
              </a:rPr>
              <a:t>power</a:t>
            </a:r>
            <a:r>
              <a:rPr lang="zh-CN" altLang="en-US" sz="1800" dirty="0">
                <a:latin typeface="Times New Roman" panose="02020603050405020304" pitchFamily="18" charset="0"/>
                <a:cs typeface="Times New Roman" panose="02020603050405020304" pitchFamily="18" charset="0"/>
              </a:rPr>
              <a:t>。</a:t>
            </a:r>
          </a:p>
          <a:p>
            <a:pPr lvl="1" algn="just" eaLnBrk="1" hangingPunct="1">
              <a:lnSpc>
                <a:spcPts val="2600"/>
              </a:lnSpc>
            </a:pPr>
            <a:r>
              <a:rPr lang="zh-CN" altLang="en-US" sz="1600" dirty="0">
                <a:latin typeface="Times New Roman" panose="02020603050405020304" pitchFamily="18" charset="0"/>
                <a:cs typeface="Times New Roman" panose="02020603050405020304" pitchFamily="18" charset="0"/>
              </a:rPr>
              <a:t>在</a:t>
            </a:r>
            <a:r>
              <a:rPr lang="en-US" altLang="zh-CN" sz="1600" dirty="0">
                <a:latin typeface="Times New Roman" panose="02020603050405020304" pitchFamily="18" charset="0"/>
                <a:cs typeface="Times New Roman" panose="02020603050405020304" pitchFamily="18" charset="0"/>
              </a:rPr>
              <a:t>file1</a:t>
            </a:r>
            <a:r>
              <a:rPr lang="zh-CN" altLang="en-US" sz="1600" dirty="0">
                <a:latin typeface="Times New Roman" panose="02020603050405020304" pitchFamily="18" charset="0"/>
                <a:cs typeface="Times New Roman" panose="02020603050405020304" pitchFamily="18" charset="0"/>
              </a:rPr>
              <a:t>文件中定义外部变量</a:t>
            </a:r>
            <a:r>
              <a:rPr lang="en-US" altLang="zh-CN" sz="1600" dirty="0">
                <a:latin typeface="Times New Roman" panose="02020603050405020304" pitchFamily="18" charset="0"/>
                <a:cs typeface="Times New Roman" panose="02020603050405020304" pitchFamily="18" charset="0"/>
              </a:rPr>
              <a:t>A</a:t>
            </a:r>
            <a:r>
              <a:rPr lang="zh-CN" altLang="en-US" sz="1600" dirty="0">
                <a:latin typeface="Times New Roman" panose="02020603050405020304" pitchFamily="18" charset="0"/>
                <a:cs typeface="Times New Roman" panose="02020603050405020304" pitchFamily="18" charset="0"/>
              </a:rPr>
              <a:t>，在</a:t>
            </a:r>
            <a:r>
              <a:rPr lang="en-US" altLang="zh-CN" sz="1600" dirty="0">
                <a:latin typeface="Times New Roman" panose="02020603050405020304" pitchFamily="18" charset="0"/>
                <a:cs typeface="Times New Roman" panose="02020603050405020304" pitchFamily="18" charset="0"/>
              </a:rPr>
              <a:t>file2</a:t>
            </a:r>
            <a:r>
              <a:rPr lang="zh-CN" altLang="en-US" sz="1600" dirty="0">
                <a:latin typeface="Times New Roman" panose="02020603050405020304" pitchFamily="18" charset="0"/>
                <a:cs typeface="Times New Roman" panose="02020603050405020304" pitchFamily="18" charset="0"/>
              </a:rPr>
              <a:t>中用</a:t>
            </a:r>
            <a:r>
              <a:rPr lang="en-US" altLang="zh-CN" sz="1600" dirty="0">
                <a:latin typeface="Times New Roman" panose="02020603050405020304" pitchFamily="18" charset="0"/>
                <a:cs typeface="Times New Roman" panose="02020603050405020304" pitchFamily="18" charset="0"/>
              </a:rPr>
              <a:t>extern</a:t>
            </a:r>
            <a:r>
              <a:rPr lang="zh-CN" altLang="en-US" sz="1600" dirty="0">
                <a:latin typeface="Times New Roman" panose="02020603050405020304" pitchFamily="18" charset="0"/>
                <a:cs typeface="Times New Roman" panose="02020603050405020304" pitchFamily="18" charset="0"/>
              </a:rPr>
              <a:t>声明外部变量</a:t>
            </a:r>
            <a:r>
              <a:rPr lang="en-US" altLang="zh-CN" sz="1600" dirty="0">
                <a:latin typeface="Times New Roman" panose="02020603050405020304" pitchFamily="18" charset="0"/>
                <a:cs typeface="Times New Roman" panose="02020603050405020304" pitchFamily="18" charset="0"/>
              </a:rPr>
              <a:t>A</a:t>
            </a:r>
            <a:r>
              <a:rPr lang="zh-CN" altLang="en-US" sz="1600" dirty="0">
                <a:latin typeface="Times New Roman" panose="02020603050405020304" pitchFamily="18" charset="0"/>
                <a:cs typeface="Times New Roman" panose="02020603050405020304" pitchFamily="18" charset="0"/>
              </a:rPr>
              <a:t>，把</a:t>
            </a:r>
            <a:r>
              <a:rPr lang="en-US" altLang="zh-CN" sz="1600" dirty="0">
                <a:latin typeface="Times New Roman" panose="02020603050405020304" pitchFamily="18" charset="0"/>
                <a:cs typeface="Times New Roman" panose="02020603050405020304" pitchFamily="18" charset="0"/>
              </a:rPr>
              <a:t>A</a:t>
            </a:r>
            <a:r>
              <a:rPr lang="zh-CN" altLang="en-US" sz="1600" dirty="0">
                <a:latin typeface="Times New Roman" panose="02020603050405020304" pitchFamily="18" charset="0"/>
                <a:cs typeface="Times New Roman" panose="02020603050405020304" pitchFamily="18" charset="0"/>
              </a:rPr>
              <a:t>的作用域扩展到</a:t>
            </a:r>
            <a:r>
              <a:rPr lang="en-US" altLang="zh-CN" sz="1600" dirty="0">
                <a:latin typeface="Times New Roman" panose="02020603050405020304" pitchFamily="18" charset="0"/>
                <a:cs typeface="Times New Roman" panose="02020603050405020304" pitchFamily="18" charset="0"/>
              </a:rPr>
              <a:t>file2</a:t>
            </a:r>
            <a:r>
              <a:rPr lang="zh-CN" altLang="en-US" sz="1600" dirty="0">
                <a:latin typeface="Times New Roman" panose="02020603050405020304" pitchFamily="18" charset="0"/>
                <a:cs typeface="Times New Roman" panose="02020603050405020304" pitchFamily="18" charset="0"/>
              </a:rPr>
              <a:t>文件。</a:t>
            </a:r>
          </a:p>
          <a:p>
            <a:pPr lvl="1" algn="just" eaLnBrk="1" hangingPunct="1">
              <a:lnSpc>
                <a:spcPts val="2600"/>
              </a:lnSpc>
            </a:pPr>
            <a:r>
              <a:rPr lang="en-US" altLang="zh-CN" sz="1600" dirty="0">
                <a:latin typeface="Times New Roman" panose="02020603050405020304" pitchFamily="18" charset="0"/>
                <a:cs typeface="Times New Roman" panose="02020603050405020304" pitchFamily="18" charset="0"/>
              </a:rPr>
              <a:t>file1.c</a:t>
            </a:r>
            <a:r>
              <a:rPr lang="zh-CN" altLang="en-US" sz="1600" dirty="0">
                <a:latin typeface="Times New Roman" panose="02020603050405020304" pitchFamily="18" charset="0"/>
                <a:cs typeface="Times New Roman" panose="02020603050405020304" pitchFamily="18" charset="0"/>
              </a:rPr>
              <a:t>与</a:t>
            </a:r>
            <a:r>
              <a:rPr lang="en-US" altLang="zh-CN" sz="1600" dirty="0">
                <a:latin typeface="Times New Roman" panose="02020603050405020304" pitchFamily="18" charset="0"/>
                <a:cs typeface="Times New Roman" panose="02020603050405020304" pitchFamily="18" charset="0"/>
              </a:rPr>
              <a:t>file2.c</a:t>
            </a:r>
            <a:r>
              <a:rPr lang="zh-CN" altLang="en-US" sz="1600" dirty="0">
                <a:latin typeface="Times New Roman" panose="02020603050405020304" pitchFamily="18" charset="0"/>
                <a:cs typeface="Times New Roman" panose="02020603050405020304" pitchFamily="18" charset="0"/>
              </a:rPr>
              <a:t>在一个文件夹中。</a:t>
            </a:r>
          </a:p>
        </p:txBody>
      </p:sp>
      <p:sp>
        <p:nvSpPr>
          <p:cNvPr id="7" name="Rectangle 4"/>
          <p:cNvSpPr>
            <a:spLocks noChangeArrowheads="1"/>
          </p:cNvSpPr>
          <p:nvPr/>
        </p:nvSpPr>
        <p:spPr bwMode="auto">
          <a:xfrm>
            <a:off x="2971800" y="1225486"/>
            <a:ext cx="5562600" cy="5022914"/>
          </a:xfrm>
          <a:prstGeom prst="rect">
            <a:avLst/>
          </a:prstGeom>
          <a:solidFill>
            <a:srgbClr val="FFFF00"/>
          </a:solidFill>
          <a:ln w="57150">
            <a:noFill/>
            <a:miter lim="800000"/>
            <a:headEnd/>
            <a:tailEnd/>
          </a:ln>
          <a:effectLst/>
          <a:extLst/>
        </p:spPr>
        <p:txBody>
          <a:bodyPr wrap="square" anchor="t" anchorCtr="0">
            <a:spAutoFit/>
          </a:bodyPr>
          <a:lstStyle/>
          <a:p>
            <a:pPr marL="342900" indent="-342900">
              <a:lnSpc>
                <a:spcPct val="100000"/>
              </a:lnSpc>
            </a:pPr>
            <a:r>
              <a:rPr lang="en-US" altLang="zh-CN" sz="1800" dirty="0"/>
              <a:t>#include &lt;</a:t>
            </a:r>
            <a:r>
              <a:rPr lang="en-US" altLang="zh-CN" sz="1800" dirty="0" err="1"/>
              <a:t>stdio.h</a:t>
            </a:r>
            <a:r>
              <a:rPr lang="en-US" altLang="zh-CN" sz="1800" dirty="0"/>
              <a:t>&gt;</a:t>
            </a:r>
          </a:p>
          <a:p>
            <a:pPr marL="342900" indent="-342900">
              <a:lnSpc>
                <a:spcPct val="100000"/>
              </a:lnSpc>
            </a:pPr>
            <a:r>
              <a:rPr lang="en-US" altLang="zh-CN" sz="1800" dirty="0"/>
              <a:t>#include "file2.c"</a:t>
            </a:r>
          </a:p>
          <a:p>
            <a:pPr marL="342900" indent="-342900">
              <a:lnSpc>
                <a:spcPct val="100000"/>
              </a:lnSpc>
            </a:pPr>
            <a:r>
              <a:rPr lang="en-US" altLang="zh-CN" sz="1800" b="1" dirty="0" err="1">
                <a:solidFill>
                  <a:srgbClr val="FF0000"/>
                </a:solidFill>
              </a:rPr>
              <a:t>int</a:t>
            </a:r>
            <a:r>
              <a:rPr lang="en-US" altLang="zh-CN" sz="1800" b="1" dirty="0">
                <a:solidFill>
                  <a:srgbClr val="FF0000"/>
                </a:solidFill>
              </a:rPr>
              <a:t> A;</a:t>
            </a:r>
          </a:p>
          <a:p>
            <a:pPr marL="342900" indent="-342900">
              <a:lnSpc>
                <a:spcPct val="100000"/>
              </a:lnSpc>
            </a:pPr>
            <a:r>
              <a:rPr lang="en-US" altLang="zh-CN" sz="1800" dirty="0" err="1"/>
              <a:t>int</a:t>
            </a:r>
            <a:r>
              <a:rPr lang="en-US" altLang="zh-CN" sz="1800" dirty="0"/>
              <a:t> main()</a:t>
            </a:r>
          </a:p>
          <a:p>
            <a:pPr marL="342900" indent="-342900">
              <a:lnSpc>
                <a:spcPct val="100000"/>
              </a:lnSpc>
            </a:pPr>
            <a:r>
              <a:rPr lang="en-US" altLang="zh-CN" sz="1800" dirty="0"/>
              <a:t>{</a:t>
            </a:r>
          </a:p>
          <a:p>
            <a:pPr marL="342900" indent="-342900">
              <a:lnSpc>
                <a:spcPct val="100000"/>
              </a:lnSpc>
            </a:pPr>
            <a:r>
              <a:rPr lang="en-US" altLang="zh-CN" sz="1800" dirty="0"/>
              <a:t>	</a:t>
            </a:r>
            <a:r>
              <a:rPr lang="en-US" altLang="zh-CN" sz="1800" dirty="0" err="1"/>
              <a:t>int</a:t>
            </a:r>
            <a:r>
              <a:rPr lang="en-US" altLang="zh-CN" sz="1800" dirty="0"/>
              <a:t> power(</a:t>
            </a:r>
            <a:r>
              <a:rPr lang="en-US" altLang="zh-CN" sz="1800" dirty="0" err="1"/>
              <a:t>int</a:t>
            </a:r>
            <a:r>
              <a:rPr lang="en-US" altLang="zh-CN" sz="1800" dirty="0"/>
              <a:t>);</a:t>
            </a:r>
          </a:p>
          <a:p>
            <a:pPr marL="342900" indent="-342900">
              <a:lnSpc>
                <a:spcPct val="100000"/>
              </a:lnSpc>
            </a:pPr>
            <a:r>
              <a:rPr lang="en-US" altLang="zh-CN" sz="1800" dirty="0"/>
              <a:t>	</a:t>
            </a:r>
            <a:r>
              <a:rPr lang="en-US" altLang="zh-CN" sz="1800" dirty="0" err="1"/>
              <a:t>int</a:t>
            </a:r>
            <a:r>
              <a:rPr lang="en-US" altLang="zh-CN" sz="1800" dirty="0"/>
              <a:t> b=3,c,d,m;</a:t>
            </a:r>
          </a:p>
          <a:p>
            <a:pPr marL="342900" indent="-342900">
              <a:lnSpc>
                <a:spcPct val="100000"/>
              </a:lnSpc>
            </a:pPr>
            <a:r>
              <a:rPr lang="en-US" altLang="zh-CN" sz="1800" dirty="0"/>
              <a:t>	</a:t>
            </a:r>
            <a:r>
              <a:rPr lang="en-US" altLang="zh-CN" sz="1800" dirty="0" err="1"/>
              <a:t>printf</a:t>
            </a:r>
            <a:r>
              <a:rPr lang="en-US" altLang="zh-CN" sz="1800" dirty="0"/>
              <a:t>("enter the number a and its power m</a:t>
            </a:r>
            <a:r>
              <a:rPr lang="en-US" altLang="zh-CN" sz="1800" dirty="0" smtClean="0"/>
              <a:t>:");</a:t>
            </a:r>
            <a:endParaRPr lang="en-US" altLang="zh-CN" sz="1800" dirty="0"/>
          </a:p>
          <a:p>
            <a:pPr marL="342900" indent="-342900">
              <a:lnSpc>
                <a:spcPct val="100000"/>
              </a:lnSpc>
            </a:pPr>
            <a:r>
              <a:rPr lang="en-US" altLang="zh-CN" sz="1800" dirty="0"/>
              <a:t>	</a:t>
            </a:r>
            <a:r>
              <a:rPr lang="en-US" altLang="zh-CN" sz="1800" dirty="0" err="1"/>
              <a:t>scanf</a:t>
            </a:r>
            <a:r>
              <a:rPr lang="en-US" altLang="zh-CN" sz="1800" dirty="0"/>
              <a:t>("%</a:t>
            </a:r>
            <a:r>
              <a:rPr lang="en-US" altLang="zh-CN" sz="1800" dirty="0" err="1"/>
              <a:t>d%d</a:t>
            </a:r>
            <a:r>
              <a:rPr lang="en-US" altLang="zh-CN" sz="1800" dirty="0"/>
              <a:t>",&amp;</a:t>
            </a:r>
            <a:r>
              <a:rPr lang="en-US" altLang="zh-CN" sz="1800" dirty="0" err="1"/>
              <a:t>A,&amp;m</a:t>
            </a:r>
            <a:r>
              <a:rPr lang="en-US" altLang="zh-CN" sz="1800" dirty="0"/>
              <a:t>);</a:t>
            </a:r>
          </a:p>
          <a:p>
            <a:pPr marL="342900" indent="-342900">
              <a:lnSpc>
                <a:spcPct val="100000"/>
              </a:lnSpc>
            </a:pPr>
            <a:r>
              <a:rPr lang="en-US" altLang="zh-CN" sz="1800" dirty="0"/>
              <a:t>	c=A*b;</a:t>
            </a:r>
          </a:p>
          <a:p>
            <a:pPr marL="342900" indent="-342900">
              <a:lnSpc>
                <a:spcPct val="100000"/>
              </a:lnSpc>
            </a:pPr>
            <a:r>
              <a:rPr lang="en-US" altLang="zh-CN" sz="1800" dirty="0"/>
              <a:t>	</a:t>
            </a:r>
            <a:r>
              <a:rPr lang="en-US" altLang="zh-CN" sz="1800" dirty="0" err="1"/>
              <a:t>printf</a:t>
            </a:r>
            <a:r>
              <a:rPr lang="en-US" altLang="zh-CN" sz="1800" dirty="0"/>
              <a:t>("%d*%d=%d\n",</a:t>
            </a:r>
            <a:r>
              <a:rPr lang="en-US" altLang="zh-CN" sz="1800" dirty="0" err="1"/>
              <a:t>A,b,c</a:t>
            </a:r>
            <a:r>
              <a:rPr lang="en-US" altLang="zh-CN" sz="1800" dirty="0"/>
              <a:t>);</a:t>
            </a:r>
          </a:p>
          <a:p>
            <a:pPr marL="342900" indent="-342900">
              <a:lnSpc>
                <a:spcPct val="100000"/>
              </a:lnSpc>
            </a:pPr>
            <a:r>
              <a:rPr lang="en-US" altLang="zh-CN" sz="1800" dirty="0"/>
              <a:t>	d=power(m);</a:t>
            </a:r>
          </a:p>
          <a:p>
            <a:pPr marL="342900" indent="-342900">
              <a:lnSpc>
                <a:spcPct val="100000"/>
              </a:lnSpc>
            </a:pPr>
            <a:r>
              <a:rPr lang="en-US" altLang="zh-CN" sz="1800" dirty="0"/>
              <a:t>	</a:t>
            </a:r>
            <a:r>
              <a:rPr lang="en-US" altLang="zh-CN" sz="1800" dirty="0" err="1"/>
              <a:t>printf</a:t>
            </a:r>
            <a:r>
              <a:rPr lang="en-US" altLang="zh-CN" sz="1800" dirty="0"/>
              <a:t>("%d**%d=%d\n",</a:t>
            </a:r>
            <a:r>
              <a:rPr lang="en-US" altLang="zh-CN" sz="1800" dirty="0" err="1"/>
              <a:t>A,m,d</a:t>
            </a:r>
            <a:r>
              <a:rPr lang="en-US" altLang="zh-CN" sz="1800" dirty="0"/>
              <a:t>);</a:t>
            </a:r>
          </a:p>
          <a:p>
            <a:pPr marL="342900" indent="-342900">
              <a:lnSpc>
                <a:spcPct val="100000"/>
              </a:lnSpc>
            </a:pPr>
            <a:r>
              <a:rPr lang="en-US" altLang="zh-CN" sz="1800" dirty="0"/>
              <a:t>	return 0;</a:t>
            </a:r>
          </a:p>
          <a:p>
            <a:pPr marL="342900" indent="-342900">
              <a:lnSpc>
                <a:spcPct val="100000"/>
              </a:lnSpc>
            </a:pPr>
            <a:r>
              <a:rPr lang="en-US" altLang="zh-CN" sz="1800" dirty="0"/>
              <a:t>}</a:t>
            </a:r>
          </a:p>
        </p:txBody>
      </p:sp>
      <p:sp>
        <p:nvSpPr>
          <p:cNvPr id="8" name="Rectangle 4"/>
          <p:cNvSpPr>
            <a:spLocks noChangeArrowheads="1"/>
          </p:cNvSpPr>
          <p:nvPr/>
        </p:nvSpPr>
        <p:spPr bwMode="auto">
          <a:xfrm>
            <a:off x="6858000" y="885277"/>
            <a:ext cx="2209800" cy="2696123"/>
          </a:xfrm>
          <a:prstGeom prst="rect">
            <a:avLst/>
          </a:prstGeom>
          <a:solidFill>
            <a:srgbClr val="9999FF"/>
          </a:solidFill>
          <a:ln w="57150">
            <a:noFill/>
            <a:miter lim="800000"/>
            <a:headEnd/>
            <a:tailEnd/>
          </a:ln>
          <a:effectLst/>
          <a:extLst/>
        </p:spPr>
        <p:txBody>
          <a:bodyPr wrap="square" anchor="t" anchorCtr="0">
            <a:spAutoFit/>
          </a:bodyPr>
          <a:lstStyle/>
          <a:p>
            <a:pPr marL="342900" indent="-342900">
              <a:lnSpc>
                <a:spcPct val="100000"/>
              </a:lnSpc>
            </a:pPr>
            <a:r>
              <a:rPr lang="en-US" altLang="zh-CN" sz="1800" b="1" dirty="0">
                <a:solidFill>
                  <a:srgbClr val="FF0000"/>
                </a:solidFill>
              </a:rPr>
              <a:t>extern A;</a:t>
            </a:r>
          </a:p>
          <a:p>
            <a:pPr marL="342900" indent="-342900">
              <a:lnSpc>
                <a:spcPct val="100000"/>
              </a:lnSpc>
            </a:pPr>
            <a:r>
              <a:rPr lang="en-US" altLang="zh-CN" sz="1800" dirty="0" err="1"/>
              <a:t>int</a:t>
            </a:r>
            <a:r>
              <a:rPr lang="en-US" altLang="zh-CN" sz="1800" dirty="0"/>
              <a:t> power(</a:t>
            </a:r>
            <a:r>
              <a:rPr lang="en-US" altLang="zh-CN" sz="1800" dirty="0" err="1"/>
              <a:t>int</a:t>
            </a:r>
            <a:r>
              <a:rPr lang="en-US" altLang="zh-CN" sz="1800" dirty="0"/>
              <a:t> n)</a:t>
            </a:r>
          </a:p>
          <a:p>
            <a:pPr marL="342900" indent="-342900">
              <a:lnSpc>
                <a:spcPct val="100000"/>
              </a:lnSpc>
            </a:pPr>
            <a:r>
              <a:rPr lang="en-US" altLang="zh-CN" sz="1800" dirty="0"/>
              <a:t>{</a:t>
            </a:r>
          </a:p>
          <a:p>
            <a:pPr marL="342900" indent="-342900">
              <a:lnSpc>
                <a:spcPct val="100000"/>
              </a:lnSpc>
            </a:pPr>
            <a:r>
              <a:rPr lang="en-US" altLang="zh-CN" sz="1800" dirty="0"/>
              <a:t>	</a:t>
            </a:r>
            <a:r>
              <a:rPr lang="en-US" altLang="zh-CN" sz="1800" dirty="0" err="1"/>
              <a:t>int</a:t>
            </a:r>
            <a:r>
              <a:rPr lang="en-US" altLang="zh-CN" sz="1800" dirty="0"/>
              <a:t> </a:t>
            </a:r>
            <a:r>
              <a:rPr lang="en-US" altLang="zh-CN" sz="1800" dirty="0" err="1"/>
              <a:t>i,y</a:t>
            </a:r>
            <a:r>
              <a:rPr lang="en-US" altLang="zh-CN" sz="1800" dirty="0"/>
              <a:t>=1;</a:t>
            </a:r>
          </a:p>
          <a:p>
            <a:pPr marL="342900" indent="-342900">
              <a:lnSpc>
                <a:spcPct val="100000"/>
              </a:lnSpc>
            </a:pPr>
            <a:r>
              <a:rPr lang="en-US" altLang="zh-CN" sz="1800" dirty="0"/>
              <a:t>	for(</a:t>
            </a:r>
            <a:r>
              <a:rPr lang="en-US" altLang="zh-CN" sz="1800" dirty="0" err="1"/>
              <a:t>i</a:t>
            </a:r>
            <a:r>
              <a:rPr lang="en-US" altLang="zh-CN" sz="1800" dirty="0"/>
              <a:t>=1;i&lt;=</a:t>
            </a:r>
            <a:r>
              <a:rPr lang="en-US" altLang="zh-CN" sz="1800" dirty="0" err="1"/>
              <a:t>n;i</a:t>
            </a:r>
            <a:r>
              <a:rPr lang="en-US" altLang="zh-CN" sz="1800" dirty="0"/>
              <a:t>++)</a:t>
            </a:r>
          </a:p>
          <a:p>
            <a:pPr marL="342900" indent="-342900">
              <a:lnSpc>
                <a:spcPct val="100000"/>
              </a:lnSpc>
            </a:pPr>
            <a:r>
              <a:rPr lang="en-US" altLang="zh-CN" sz="1800" dirty="0"/>
              <a:t>		y*=A;</a:t>
            </a:r>
          </a:p>
          <a:p>
            <a:pPr marL="342900" indent="-342900">
              <a:lnSpc>
                <a:spcPct val="100000"/>
              </a:lnSpc>
            </a:pPr>
            <a:r>
              <a:rPr lang="en-US" altLang="zh-CN" sz="1800" dirty="0"/>
              <a:t>	return(y);</a:t>
            </a:r>
          </a:p>
          <a:p>
            <a:pPr marL="342900" indent="-342900">
              <a:lnSpc>
                <a:spcPct val="100000"/>
              </a:lnSpc>
            </a:pPr>
            <a:r>
              <a:rPr lang="en-US" altLang="zh-CN" sz="1800" dirty="0"/>
              <a:t>}</a:t>
            </a:r>
          </a:p>
        </p:txBody>
      </p:sp>
      <p:pic>
        <p:nvPicPr>
          <p:cNvPr id="9" name="图片 8"/>
          <p:cNvPicPr>
            <a:picLocks noChangeAspect="1"/>
          </p:cNvPicPr>
          <p:nvPr/>
        </p:nvPicPr>
        <p:blipFill>
          <a:blip r:embed="rId3"/>
          <a:stretch>
            <a:fillRect/>
          </a:stretch>
        </p:blipFill>
        <p:spPr>
          <a:xfrm>
            <a:off x="4572000" y="5486400"/>
            <a:ext cx="4671308" cy="1352550"/>
          </a:xfrm>
          <a:prstGeom prst="rect">
            <a:avLst/>
          </a:prstGeom>
        </p:spPr>
      </p:pic>
    </p:spTree>
    <p:extLst>
      <p:ext uri="{BB962C8B-B14F-4D97-AF65-F5344CB8AC3E}">
        <p14:creationId xmlns:p14="http://schemas.microsoft.com/office/powerpoint/2010/main" val="27801115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BE969875-4C19-4460-AB6E-3931833EE432}"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34421B37-E520-477F-BEA1-D26956C8ED62}" type="slidenum">
              <a:rPr lang="zh-CN" altLang="en-US"/>
              <a:pPr/>
              <a:t>55</a:t>
            </a:fld>
            <a:r>
              <a:rPr lang="en-US" altLang="zh-CN"/>
              <a:t>/66</a:t>
            </a:r>
          </a:p>
        </p:txBody>
      </p:sp>
      <p:sp>
        <p:nvSpPr>
          <p:cNvPr id="6530050" name="Rectangle 2"/>
          <p:cNvSpPr>
            <a:spLocks noRot="1" noChangeArrowheads="1"/>
          </p:cNvSpPr>
          <p:nvPr/>
        </p:nvSpPr>
        <p:spPr bwMode="auto">
          <a:xfrm>
            <a:off x="301625" y="304800"/>
            <a:ext cx="854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latin typeface="黑体" pitchFamily="49" charset="-122"/>
                <a:ea typeface="黑体" pitchFamily="49" charset="-122"/>
              </a:rPr>
              <a:t>在多文件的程序中声明外部变量</a:t>
            </a:r>
          </a:p>
        </p:txBody>
      </p:sp>
      <p:sp>
        <p:nvSpPr>
          <p:cNvPr id="6530051" name="Rectangle 3"/>
          <p:cNvSpPr>
            <a:spLocks noChangeArrowheads="1"/>
          </p:cNvSpPr>
          <p:nvPr/>
        </p:nvSpPr>
        <p:spPr bwMode="auto">
          <a:xfrm>
            <a:off x="381000" y="1295400"/>
            <a:ext cx="854075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ts val="3700"/>
              </a:lnSpc>
              <a:buClr>
                <a:srgbClr val="FF3300"/>
              </a:buClr>
              <a:buFont typeface="Wingdings" pitchFamily="2" charset="2"/>
              <a:buChar char="Ø"/>
            </a:pPr>
            <a:r>
              <a:rPr lang="zh-CN" altLang="en-US" sz="2800" b="1">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一个</a:t>
            </a:r>
            <a:r>
              <a:rPr lang="en-US" altLang="zh-CN" sz="2800" b="1">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C</a:t>
            </a:r>
            <a:r>
              <a:rPr lang="zh-CN" altLang="en-US" sz="2800" b="1">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程序可以由一个或多个源程序文件组成。</a:t>
            </a:r>
          </a:p>
          <a:p>
            <a:pPr marL="742950" lvl="1" indent="-285750">
              <a:lnSpc>
                <a:spcPts val="3700"/>
              </a:lnSpc>
              <a:buClr>
                <a:schemeClr val="accent2"/>
              </a:buClr>
              <a:buFont typeface="Wingdings" pitchFamily="2" charset="2"/>
              <a:buChar char="ü"/>
            </a:pPr>
            <a:r>
              <a:rPr lang="zh-CN" altLang="en-US" sz="240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如果一个程序由两个以上源程序文件组成，都要用到同一个外部变量</a:t>
            </a:r>
            <a:r>
              <a:rPr lang="en-US" altLang="zh-CN" sz="240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Num，</a:t>
            </a:r>
            <a:r>
              <a:rPr lang="zh-CN" altLang="en-US" sz="240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可在任一个文件中定义</a:t>
            </a:r>
            <a:r>
              <a:rPr lang="en-US" altLang="zh-CN" sz="240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Num，</a:t>
            </a:r>
            <a:r>
              <a:rPr lang="zh-CN" altLang="en-US" sz="240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在其他文件中用</a:t>
            </a:r>
            <a:r>
              <a:rPr lang="en-US" altLang="zh-CN" sz="2400" i="1">
                <a:solidFill>
                  <a:schemeClr val="accent2"/>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extern Num;</a:t>
            </a:r>
            <a:r>
              <a:rPr lang="zh-CN" altLang="en-US" sz="240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作“外部变量声明”。</a:t>
            </a:r>
          </a:p>
          <a:p>
            <a:pPr marL="742950" lvl="1" indent="-285750">
              <a:lnSpc>
                <a:spcPts val="3700"/>
              </a:lnSpc>
              <a:buClr>
                <a:schemeClr val="accent2"/>
              </a:buClr>
              <a:buFont typeface="Wingdings" pitchFamily="2" charset="2"/>
              <a:buChar char="ü"/>
            </a:pPr>
            <a:r>
              <a:rPr lang="zh-CN" altLang="en-US" sz="240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在各文件经过编译后，将各目标文件连接成一个可执行的目标文件即可。</a:t>
            </a:r>
          </a:p>
          <a:p>
            <a:pPr marL="342900" indent="-342900">
              <a:lnSpc>
                <a:spcPts val="3700"/>
              </a:lnSpc>
              <a:buClr>
                <a:srgbClr val="FF3300"/>
              </a:buClr>
              <a:buFont typeface="Wingdings" pitchFamily="2" charset="2"/>
              <a:buChar char="Ø"/>
            </a:pPr>
            <a:r>
              <a:rPr lang="zh-CN" altLang="en-US" sz="2800" b="1">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在这种情况下要注意，因为在执行一个文件中的函数时，可能会改变全局变量的值，从而影响到另一文件中函数的执行结果。</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E32E7051-7AC9-4F6A-98F2-2B27D09E4FAA}"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C43F83D0-C516-407B-A7B1-0520FF4F5B9A}" type="slidenum">
              <a:rPr lang="zh-CN" altLang="en-US"/>
              <a:pPr/>
              <a:t>56</a:t>
            </a:fld>
            <a:r>
              <a:rPr lang="en-US" altLang="zh-CN"/>
              <a:t>/66</a:t>
            </a:r>
          </a:p>
        </p:txBody>
      </p:sp>
      <p:sp>
        <p:nvSpPr>
          <p:cNvPr id="6584322" name="Rectangle 2"/>
          <p:cNvSpPr>
            <a:spLocks noRot="1" noChangeArrowheads="1"/>
          </p:cNvSpPr>
          <p:nvPr/>
        </p:nvSpPr>
        <p:spPr bwMode="auto">
          <a:xfrm>
            <a:off x="301625" y="304800"/>
            <a:ext cx="854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latin typeface="Times New Roman" panose="02020603050405020304" pitchFamily="18" charset="0"/>
                <a:ea typeface="黑体" pitchFamily="49" charset="-122"/>
                <a:cs typeface="Times New Roman" panose="02020603050405020304" pitchFamily="18" charset="0"/>
              </a:rPr>
              <a:t>编译器对</a:t>
            </a:r>
            <a:r>
              <a:rPr lang="en-US" altLang="zh-CN">
                <a:solidFill>
                  <a:srgbClr val="0070C0"/>
                </a:solidFill>
                <a:latin typeface="Times New Roman" panose="02020603050405020304" pitchFamily="18" charset="0"/>
                <a:ea typeface="黑体" pitchFamily="49" charset="-122"/>
                <a:cs typeface="Times New Roman" panose="02020603050405020304" pitchFamily="18" charset="0"/>
              </a:rPr>
              <a:t>extern</a:t>
            </a:r>
            <a:r>
              <a:rPr lang="zh-CN" altLang="en-US">
                <a:solidFill>
                  <a:srgbClr val="0070C0"/>
                </a:solidFill>
                <a:latin typeface="Times New Roman" panose="02020603050405020304" pitchFamily="18" charset="0"/>
                <a:ea typeface="黑体" pitchFamily="49" charset="-122"/>
                <a:cs typeface="Times New Roman" panose="02020603050405020304" pitchFamily="18" charset="0"/>
              </a:rPr>
              <a:t>的处理过程</a:t>
            </a:r>
          </a:p>
        </p:txBody>
      </p:sp>
      <p:sp>
        <p:nvSpPr>
          <p:cNvPr id="6584323" name="Rectangle 3"/>
          <p:cNvSpPr>
            <a:spLocks noChangeArrowheads="1"/>
          </p:cNvSpPr>
          <p:nvPr/>
        </p:nvSpPr>
        <p:spPr bwMode="auto">
          <a:xfrm>
            <a:off x="152400" y="1066800"/>
            <a:ext cx="876935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zh-CN" altLang="en-US" sz="32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系统在编译时，如果遇到</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extern</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a:t>
            </a:r>
          </a:p>
          <a:p>
            <a:pPr marL="742950" lvl="1" indent="-285750">
              <a:lnSpc>
                <a:spcPct val="150000"/>
              </a:lnSpc>
              <a:buClr>
                <a:schemeClr val="accent2"/>
              </a:buClr>
              <a:buFont typeface="Wingdings" pitchFamily="2" charset="2"/>
              <a:buChar char="ü"/>
            </a:pPr>
            <a:r>
              <a:rPr lang="zh-CN" altLang="en-US" sz="2800"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首先在本文件中找</a:t>
            </a:r>
            <a:r>
              <a:rPr lang="zh-CN" altLang="en-US" sz="2800" b="1" dirty="0">
                <a:solidFill>
                  <a:srgbClr val="CC0066"/>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外部变量</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的定义，找到就在本文件中扩展作用域；</a:t>
            </a:r>
          </a:p>
          <a:p>
            <a:pPr marL="742950" lvl="1" indent="-285750">
              <a:lnSpc>
                <a:spcPct val="150000"/>
              </a:lnSpc>
              <a:buClr>
                <a:schemeClr val="accent2"/>
              </a:buClr>
              <a:buFont typeface="Wingdings" pitchFamily="2" charset="2"/>
              <a:buChar char="ü"/>
            </a:pPr>
            <a:r>
              <a:rPr lang="zh-CN" altLang="en-US" sz="2800"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在本文件中找不到时，就在</a:t>
            </a:r>
            <a:r>
              <a:rPr lang="zh-CN" altLang="en-US" sz="2800" u="sng"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连接时</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从其他文件中找外部变量的定义</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a:t>
            </a:r>
          </a:p>
          <a:p>
            <a:pPr marL="1143000" lvl="2" indent="-228600">
              <a:lnSpc>
                <a:spcPct val="150000"/>
              </a:lnSpc>
              <a:buClr>
                <a:schemeClr val="hlink"/>
              </a:buClr>
              <a:buFontTx/>
              <a:buChar char="o"/>
            </a:pPr>
            <a:r>
              <a:rPr lang="zh-CN" altLang="en-US" sz="2400" b="1" dirty="0">
                <a:solidFill>
                  <a:schemeClr val="accent2"/>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如找到，就将作用域扩展到本文件；</a:t>
            </a:r>
          </a:p>
          <a:p>
            <a:pPr marL="1143000" lvl="2" indent="-228600">
              <a:lnSpc>
                <a:spcPct val="150000"/>
              </a:lnSpc>
              <a:buClr>
                <a:schemeClr val="hlink"/>
              </a:buClr>
              <a:buFontTx/>
              <a:buChar char="o"/>
            </a:pPr>
            <a:r>
              <a:rPr lang="zh-CN" altLang="en-US" sz="2400" b="1" dirty="0">
                <a:solidFill>
                  <a:schemeClr val="accent2"/>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找不到则按出错处理。</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Grp="1" noChangeArrowheads="1"/>
          </p:cNvSpPr>
          <p:nvPr>
            <p:ph type="dt" sz="half" idx="10"/>
          </p:nvPr>
        </p:nvSpPr>
        <p:spPr>
          <a:ln/>
        </p:spPr>
        <p:txBody>
          <a:bodyPr/>
          <a:lstStyle/>
          <a:p>
            <a:fld id="{D95CDE2C-2F85-495E-9F46-246E5F518622}" type="datetime1">
              <a:rPr lang="zh-CN" altLang="en-US"/>
              <a:pPr/>
              <a:t>2023/11/13</a:t>
            </a:fld>
            <a:endParaRPr lang="en-US" altLang="zh-CN"/>
          </a:p>
        </p:txBody>
      </p:sp>
      <p:sp>
        <p:nvSpPr>
          <p:cNvPr id="8"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9" name="Rectangle 10"/>
          <p:cNvSpPr>
            <a:spLocks noGrp="1" noChangeArrowheads="1"/>
          </p:cNvSpPr>
          <p:nvPr>
            <p:ph type="sldNum" sz="quarter" idx="12"/>
          </p:nvPr>
        </p:nvSpPr>
        <p:spPr>
          <a:ln/>
        </p:spPr>
        <p:txBody>
          <a:bodyPr/>
          <a:lstStyle/>
          <a:p>
            <a:fld id="{A0014454-87DB-4CD9-9CD4-6DBD59BE27BA}" type="slidenum">
              <a:rPr lang="zh-CN" altLang="en-US"/>
              <a:pPr/>
              <a:t>57</a:t>
            </a:fld>
            <a:r>
              <a:rPr lang="en-US" altLang="zh-CN"/>
              <a:t>/66</a:t>
            </a:r>
          </a:p>
        </p:txBody>
      </p:sp>
      <p:sp>
        <p:nvSpPr>
          <p:cNvPr id="6541314" name="Rectangle 2"/>
          <p:cNvSpPr>
            <a:spLocks noRot="1" noChangeArrowheads="1"/>
          </p:cNvSpPr>
          <p:nvPr/>
        </p:nvSpPr>
        <p:spPr bwMode="auto">
          <a:xfrm>
            <a:off x="301625" y="304800"/>
            <a:ext cx="8540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smtClean="0">
                <a:solidFill>
                  <a:srgbClr val="0070C0"/>
                </a:solidFill>
                <a:latin typeface="黑体" pitchFamily="49" charset="-122"/>
                <a:ea typeface="黑体" pitchFamily="49" charset="-122"/>
                <a:sym typeface="Monotype Sorts" pitchFamily="2" charset="2"/>
              </a:rPr>
              <a:t>作用域</a:t>
            </a:r>
            <a:r>
              <a:rPr lang="zh-CN" altLang="en-US" dirty="0">
                <a:solidFill>
                  <a:srgbClr val="0070C0"/>
                </a:solidFill>
                <a:latin typeface="黑体" pitchFamily="49" charset="-122"/>
                <a:ea typeface="黑体" pitchFamily="49" charset="-122"/>
                <a:sym typeface="Monotype Sorts" pitchFamily="2" charset="2"/>
              </a:rPr>
              <a:t>和</a:t>
            </a:r>
            <a:r>
              <a:rPr lang="zh-CN" altLang="en-US" dirty="0" smtClean="0">
                <a:solidFill>
                  <a:srgbClr val="0070C0"/>
                </a:solidFill>
                <a:latin typeface="黑体" pitchFamily="49" charset="-122"/>
                <a:ea typeface="黑体" pitchFamily="49" charset="-122"/>
                <a:sym typeface="Monotype Sorts" pitchFamily="2" charset="2"/>
              </a:rPr>
              <a:t>生存期小结</a:t>
            </a:r>
            <a:endParaRPr lang="zh-CN" altLang="en-US" dirty="0">
              <a:solidFill>
                <a:srgbClr val="0070C0"/>
              </a:solidFill>
              <a:latin typeface="黑体" pitchFamily="49" charset="-122"/>
              <a:ea typeface="黑体" pitchFamily="49" charset="-122"/>
              <a:sym typeface="Monotype Sorts" pitchFamily="2" charset="2"/>
            </a:endParaRPr>
          </a:p>
        </p:txBody>
      </p:sp>
      <p:sp>
        <p:nvSpPr>
          <p:cNvPr id="6541315" name="Rectangle 3"/>
          <p:cNvSpPr>
            <a:spLocks noChangeArrowheads="1"/>
          </p:cNvSpPr>
          <p:nvPr/>
        </p:nvSpPr>
        <p:spPr bwMode="auto">
          <a:xfrm>
            <a:off x="152400" y="1143000"/>
            <a:ext cx="876935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200000"/>
              </a:lnSpc>
              <a:buClr>
                <a:srgbClr val="FF3300"/>
              </a:buClr>
              <a:buFont typeface="Wingdings" pitchFamily="2" charset="2"/>
              <a:buChar char="Ø"/>
            </a:pPr>
            <a:r>
              <a:rPr lang="zh-CN" altLang="en-US" sz="3200" b="1" dirty="0" smtClean="0">
                <a:latin typeface="楷体" panose="02010609060101010101" pitchFamily="49" charset="-122"/>
                <a:ea typeface="楷体" panose="02010609060101010101" pitchFamily="49" charset="-122"/>
                <a:sym typeface="Monotype Sorts" pitchFamily="2" charset="2"/>
              </a:rPr>
              <a:t>对</a:t>
            </a:r>
            <a:r>
              <a:rPr lang="zh-CN" altLang="en-US" sz="3200" b="1" dirty="0">
                <a:latin typeface="楷体" panose="02010609060101010101" pitchFamily="49" charset="-122"/>
                <a:ea typeface="楷体" panose="02010609060101010101" pitchFamily="49" charset="-122"/>
                <a:sym typeface="Monotype Sorts" pitchFamily="2" charset="2"/>
              </a:rPr>
              <a:t>一个变量的属性可以从两个方面分析，一是变量的作用域，一是变量的生存期。</a:t>
            </a:r>
          </a:p>
          <a:p>
            <a:pPr marL="342900" indent="-342900">
              <a:lnSpc>
                <a:spcPct val="200000"/>
              </a:lnSpc>
              <a:buClr>
                <a:srgbClr val="FF3300"/>
              </a:buClr>
              <a:buFont typeface="Wingdings" pitchFamily="2" charset="2"/>
              <a:buChar char="Ø"/>
            </a:pPr>
            <a:r>
              <a:rPr lang="zh-CN" altLang="en-US" sz="3200" b="1" dirty="0">
                <a:latin typeface="楷体" panose="02010609060101010101" pitchFamily="49" charset="-122"/>
                <a:ea typeface="楷体" panose="02010609060101010101" pitchFamily="49" charset="-122"/>
                <a:sym typeface="Monotype Sorts" pitchFamily="2" charset="2"/>
              </a:rPr>
              <a:t>前者是从空间的角度，后者是从时间的角度。</a:t>
            </a:r>
          </a:p>
          <a:p>
            <a:pPr marL="342900" indent="-342900">
              <a:lnSpc>
                <a:spcPct val="200000"/>
              </a:lnSpc>
              <a:buClr>
                <a:srgbClr val="FF3300"/>
              </a:buClr>
              <a:buFont typeface="Wingdings" pitchFamily="2" charset="2"/>
              <a:buChar char="Ø"/>
            </a:pPr>
            <a:r>
              <a:rPr lang="zh-CN" altLang="en-US" sz="3200" b="1" dirty="0">
                <a:latin typeface="楷体" panose="02010609060101010101" pitchFamily="49" charset="-122"/>
                <a:ea typeface="楷体" panose="02010609060101010101" pitchFamily="49" charset="-122"/>
                <a:sym typeface="Monotype Sorts" pitchFamily="2" charset="2"/>
              </a:rPr>
              <a:t>二者有联系但不是同</a:t>
            </a:r>
            <a:r>
              <a:rPr lang="zh-CN" altLang="en-US" sz="3200" b="1" dirty="0" smtClean="0">
                <a:latin typeface="楷体" panose="02010609060101010101" pitchFamily="49" charset="-122"/>
                <a:ea typeface="楷体" panose="02010609060101010101" pitchFamily="49" charset="-122"/>
                <a:sym typeface="Monotype Sorts" pitchFamily="2" charset="2"/>
              </a:rPr>
              <a:t>一回事。</a:t>
            </a:r>
            <a:endParaRPr lang="zh-CN" altLang="en-US" sz="3200" b="1" dirty="0">
              <a:latin typeface="楷体" panose="02010609060101010101" pitchFamily="49" charset="-122"/>
              <a:ea typeface="楷体" panose="02010609060101010101" pitchFamily="49" charset="-122"/>
              <a:sym typeface="Monotype Sorts" pitchFamily="2" charset="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矩形 1"/>
          <p:cNvSpPr/>
          <p:nvPr/>
        </p:nvSpPr>
        <p:spPr bwMode="auto">
          <a:xfrm>
            <a:off x="228600" y="762000"/>
            <a:ext cx="8486775" cy="4572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itchFamily="34" charset="0"/>
              <a:ea typeface="宋体" pitchFamily="2" charset="-122"/>
            </a:endParaRPr>
          </a:p>
        </p:txBody>
      </p:sp>
      <p:sp>
        <p:nvSpPr>
          <p:cNvPr id="135171" name="内容占位符 2"/>
          <p:cNvSpPr>
            <a:spLocks noGrp="1"/>
          </p:cNvSpPr>
          <p:nvPr>
            <p:ph idx="1"/>
          </p:nvPr>
        </p:nvSpPr>
        <p:spPr>
          <a:xfrm>
            <a:off x="785813" y="571500"/>
            <a:ext cx="4643437" cy="6143625"/>
          </a:xfrm>
        </p:spPr>
        <p:txBody>
          <a:bodyPr/>
          <a:lstStyle/>
          <a:p>
            <a:pPr>
              <a:lnSpc>
                <a:spcPct val="100000"/>
              </a:lnSpc>
              <a:buFont typeface="Wingdings" pitchFamily="2" charset="2"/>
              <a:buNone/>
            </a:pPr>
            <a:r>
              <a:rPr lang="en-US" altLang="zh-CN" sz="2800" dirty="0" err="1" smtClean="0">
                <a:latin typeface="Times New Roman" panose="02020603050405020304" pitchFamily="18" charset="0"/>
                <a:cs typeface="Times New Roman" panose="02020603050405020304" pitchFamily="18" charset="0"/>
              </a:rPr>
              <a:t>int</a:t>
            </a:r>
            <a:r>
              <a:rPr lang="en-US" altLang="zh-CN" sz="2800" dirty="0" smtClean="0">
                <a:latin typeface="Times New Roman" panose="02020603050405020304" pitchFamily="18" charset="0"/>
                <a:cs typeface="Times New Roman" panose="02020603050405020304" pitchFamily="18" charset="0"/>
              </a:rPr>
              <a:t> a;</a:t>
            </a:r>
          </a:p>
          <a:p>
            <a:pPr>
              <a:lnSpc>
                <a:spcPct val="100000"/>
              </a:lnSpc>
              <a:buFont typeface="Wingdings" pitchFamily="2" charset="2"/>
              <a:buNone/>
            </a:pPr>
            <a:r>
              <a:rPr lang="en-US" altLang="zh-CN" sz="2800" dirty="0" smtClean="0">
                <a:solidFill>
                  <a:srgbClr val="FF0000"/>
                </a:solidFill>
                <a:latin typeface="Times New Roman" panose="02020603050405020304" pitchFamily="18" charset="0"/>
                <a:cs typeface="Times New Roman" panose="02020603050405020304" pitchFamily="18" charset="0"/>
              </a:rPr>
              <a:t>void main( )</a:t>
            </a:r>
          </a:p>
          <a:p>
            <a:pPr>
              <a:lnSpc>
                <a:spcPct val="100000"/>
              </a:lnSpc>
              <a:buFont typeface="Wingdings" pitchFamily="2" charset="2"/>
              <a:buNone/>
            </a:pPr>
            <a:r>
              <a:rPr lang="en-US" altLang="zh-CN" sz="2800" dirty="0" smtClean="0">
                <a:solidFill>
                  <a:srgbClr val="FF0000"/>
                </a:solidFill>
                <a:latin typeface="Times New Roman" panose="02020603050405020304" pitchFamily="18" charset="0"/>
                <a:cs typeface="Times New Roman" panose="02020603050405020304" pitchFamily="18" charset="0"/>
              </a:rPr>
              <a:t>{ …f2( );…f1( );… }</a:t>
            </a:r>
          </a:p>
          <a:p>
            <a:pPr>
              <a:lnSpc>
                <a:spcPct val="100000"/>
              </a:lnSpc>
              <a:buFont typeface="Wingdings" pitchFamily="2" charset="2"/>
              <a:buNone/>
            </a:pPr>
            <a:r>
              <a:rPr lang="en-US" altLang="zh-CN" sz="2800" dirty="0" smtClean="0">
                <a:solidFill>
                  <a:srgbClr val="9D138D"/>
                </a:solidFill>
                <a:latin typeface="Times New Roman" panose="02020603050405020304" pitchFamily="18" charset="0"/>
                <a:cs typeface="Times New Roman" panose="02020603050405020304" pitchFamily="18" charset="0"/>
              </a:rPr>
              <a:t>void f1( )</a:t>
            </a:r>
          </a:p>
          <a:p>
            <a:pPr>
              <a:lnSpc>
                <a:spcPct val="100000"/>
              </a:lnSpc>
              <a:buFont typeface="Wingdings" pitchFamily="2" charset="2"/>
              <a:buNone/>
            </a:pPr>
            <a:r>
              <a:rPr lang="en-US" altLang="zh-CN" sz="2800" dirty="0" smtClean="0">
                <a:solidFill>
                  <a:srgbClr val="9D138D"/>
                </a:solidFill>
                <a:latin typeface="Times New Roman" panose="02020603050405020304" pitchFamily="18" charset="0"/>
                <a:cs typeface="Times New Roman" panose="02020603050405020304" pitchFamily="18" charset="0"/>
              </a:rPr>
              <a:t>{ auto </a:t>
            </a:r>
            <a:r>
              <a:rPr lang="en-US" altLang="zh-CN" sz="2800" dirty="0" err="1" smtClean="0">
                <a:solidFill>
                  <a:srgbClr val="9D138D"/>
                </a:solidFill>
                <a:latin typeface="Times New Roman" panose="02020603050405020304" pitchFamily="18" charset="0"/>
                <a:cs typeface="Times New Roman" panose="02020603050405020304" pitchFamily="18" charset="0"/>
              </a:rPr>
              <a:t>int</a:t>
            </a:r>
            <a:r>
              <a:rPr lang="en-US" altLang="zh-CN" sz="2800" dirty="0" smtClean="0">
                <a:solidFill>
                  <a:srgbClr val="9D138D"/>
                </a:solidFill>
                <a:latin typeface="Times New Roman" panose="02020603050405020304" pitchFamily="18" charset="0"/>
                <a:cs typeface="Times New Roman" panose="02020603050405020304" pitchFamily="18" charset="0"/>
              </a:rPr>
              <a:t> b;</a:t>
            </a:r>
          </a:p>
          <a:p>
            <a:pPr>
              <a:lnSpc>
                <a:spcPct val="100000"/>
              </a:lnSpc>
              <a:buFont typeface="Wingdings" pitchFamily="2" charset="2"/>
              <a:buNone/>
            </a:pPr>
            <a:r>
              <a:rPr lang="en-US" altLang="zh-CN" sz="2800" dirty="0" smtClean="0">
                <a:solidFill>
                  <a:srgbClr val="9D138D"/>
                </a:solidFill>
                <a:latin typeface="Times New Roman" panose="02020603050405020304" pitchFamily="18" charset="0"/>
                <a:cs typeface="Times New Roman" panose="02020603050405020304" pitchFamily="18" charset="0"/>
              </a:rPr>
              <a:t>   …   f2( );  </a:t>
            </a:r>
          </a:p>
          <a:p>
            <a:pPr>
              <a:lnSpc>
                <a:spcPct val="100000"/>
              </a:lnSpc>
              <a:buFont typeface="Wingdings" pitchFamily="2" charset="2"/>
              <a:buNone/>
            </a:pPr>
            <a:r>
              <a:rPr lang="en-US" altLang="zh-CN" sz="2800" dirty="0" smtClean="0">
                <a:solidFill>
                  <a:srgbClr val="9D138D"/>
                </a:solidFill>
                <a:latin typeface="Times New Roman" panose="02020603050405020304" pitchFamily="18" charset="0"/>
                <a:cs typeface="Times New Roman" panose="02020603050405020304" pitchFamily="18" charset="0"/>
              </a:rPr>
              <a:t>   …   </a:t>
            </a:r>
          </a:p>
          <a:p>
            <a:pPr>
              <a:lnSpc>
                <a:spcPct val="100000"/>
              </a:lnSpc>
              <a:buFont typeface="Wingdings" pitchFamily="2" charset="2"/>
              <a:buNone/>
            </a:pPr>
            <a:r>
              <a:rPr lang="en-US" altLang="zh-CN" sz="2800" dirty="0" smtClean="0">
                <a:solidFill>
                  <a:srgbClr val="9D138D"/>
                </a:solidFill>
                <a:latin typeface="Times New Roman" panose="02020603050405020304" pitchFamily="18" charset="0"/>
                <a:cs typeface="Times New Roman" panose="02020603050405020304" pitchFamily="18" charset="0"/>
              </a:rPr>
              <a:t>}</a:t>
            </a:r>
          </a:p>
          <a:p>
            <a:pPr>
              <a:lnSpc>
                <a:spcPct val="100000"/>
              </a:lnSpc>
              <a:buFont typeface="Wingdings" pitchFamily="2" charset="2"/>
              <a:buNone/>
            </a:pPr>
            <a:r>
              <a:rPr lang="en-US" altLang="zh-CN" sz="2800" dirty="0" smtClean="0">
                <a:solidFill>
                  <a:srgbClr val="0000CC"/>
                </a:solidFill>
                <a:latin typeface="Times New Roman" panose="02020603050405020304" pitchFamily="18" charset="0"/>
                <a:cs typeface="Times New Roman" panose="02020603050405020304" pitchFamily="18" charset="0"/>
              </a:rPr>
              <a:t>void f2( )</a:t>
            </a:r>
          </a:p>
          <a:p>
            <a:pPr>
              <a:lnSpc>
                <a:spcPct val="100000"/>
              </a:lnSpc>
              <a:buFont typeface="Wingdings" pitchFamily="2" charset="2"/>
              <a:buNone/>
            </a:pPr>
            <a:r>
              <a:rPr lang="en-US" altLang="zh-CN" sz="2800" dirty="0" smtClean="0">
                <a:solidFill>
                  <a:srgbClr val="0000CC"/>
                </a:solidFill>
                <a:latin typeface="Times New Roman" panose="02020603050405020304" pitchFamily="18" charset="0"/>
                <a:cs typeface="Times New Roman" panose="02020603050405020304" pitchFamily="18" charset="0"/>
              </a:rPr>
              <a:t>{ static </a:t>
            </a:r>
            <a:r>
              <a:rPr lang="en-US" altLang="zh-CN" sz="2800" dirty="0" err="1" smtClean="0">
                <a:solidFill>
                  <a:srgbClr val="0000CC"/>
                </a:solidFill>
                <a:latin typeface="Times New Roman" panose="02020603050405020304" pitchFamily="18" charset="0"/>
                <a:cs typeface="Times New Roman" panose="02020603050405020304" pitchFamily="18" charset="0"/>
              </a:rPr>
              <a:t>int</a:t>
            </a:r>
            <a:r>
              <a:rPr lang="en-US" altLang="zh-CN" sz="2800" dirty="0" smtClean="0">
                <a:solidFill>
                  <a:srgbClr val="0000CC"/>
                </a:solidFill>
                <a:latin typeface="Times New Roman" panose="02020603050405020304" pitchFamily="18" charset="0"/>
                <a:cs typeface="Times New Roman" panose="02020603050405020304" pitchFamily="18" charset="0"/>
              </a:rPr>
              <a:t> c;  </a:t>
            </a:r>
          </a:p>
          <a:p>
            <a:pPr>
              <a:lnSpc>
                <a:spcPct val="100000"/>
              </a:lnSpc>
              <a:buFont typeface="Wingdings" pitchFamily="2" charset="2"/>
              <a:buNone/>
            </a:pPr>
            <a:r>
              <a:rPr lang="en-US" altLang="zh-CN" sz="2800" dirty="0" smtClean="0">
                <a:solidFill>
                  <a:srgbClr val="0000CC"/>
                </a:solidFill>
                <a:latin typeface="Times New Roman" panose="02020603050405020304" pitchFamily="18" charset="0"/>
                <a:cs typeface="Times New Roman" panose="02020603050405020304" pitchFamily="18" charset="0"/>
              </a:rPr>
              <a:t>……  </a:t>
            </a:r>
          </a:p>
          <a:p>
            <a:pPr>
              <a:lnSpc>
                <a:spcPct val="100000"/>
              </a:lnSpc>
              <a:buFont typeface="Wingdings" pitchFamily="2" charset="2"/>
              <a:buNone/>
            </a:pPr>
            <a:r>
              <a:rPr lang="en-US" altLang="zh-CN" sz="2800" dirty="0" smtClean="0">
                <a:solidFill>
                  <a:srgbClr val="0000CC"/>
                </a:solidFill>
                <a:latin typeface="Times New Roman" panose="02020603050405020304" pitchFamily="18" charset="0"/>
                <a:cs typeface="Times New Roman" panose="02020603050405020304" pitchFamily="18" charset="0"/>
              </a:rPr>
              <a:t>}</a:t>
            </a:r>
            <a:endParaRPr lang="zh-CN" altLang="en-US" sz="2800" dirty="0" smtClean="0">
              <a:solidFill>
                <a:srgbClr val="0000CC"/>
              </a:solidFill>
              <a:latin typeface="Times New Roman" panose="02020603050405020304" pitchFamily="18" charset="0"/>
              <a:cs typeface="Times New Roman" panose="02020603050405020304" pitchFamily="18" charset="0"/>
            </a:endParaRPr>
          </a:p>
        </p:txBody>
      </p:sp>
      <p:cxnSp>
        <p:nvCxnSpPr>
          <p:cNvPr id="9" name="直接箭头连接符 8"/>
          <p:cNvCxnSpPr>
            <a:cxnSpLocks noChangeShapeType="1"/>
          </p:cNvCxnSpPr>
          <p:nvPr/>
        </p:nvCxnSpPr>
        <p:spPr bwMode="auto">
          <a:xfrm rot="5400000">
            <a:off x="5178425" y="3751263"/>
            <a:ext cx="5645150" cy="0"/>
          </a:xfrm>
          <a:prstGeom prst="straightConnector1">
            <a:avLst/>
          </a:prstGeom>
          <a:noFill/>
          <a:ln w="38100" algn="ctr">
            <a:solidFill>
              <a:schemeClr val="tx1"/>
            </a:solidFill>
            <a:miter lim="800000"/>
            <a:headEnd type="arrow" w="med" len="med"/>
            <a:tailEnd type="arrow" w="med" len="med"/>
          </a:ln>
          <a:extLst>
            <a:ext uri="{909E8E84-426E-40DD-AFC4-6F175D3DCCD1}">
              <a14:hiddenFill xmlns:a14="http://schemas.microsoft.com/office/drawing/2010/main">
                <a:noFill/>
              </a14:hiddenFill>
            </a:ext>
          </a:extLst>
        </p:spPr>
      </p:cxnSp>
      <p:sp>
        <p:nvSpPr>
          <p:cNvPr id="10" name="TextBox 9"/>
          <p:cNvSpPr txBox="1">
            <a:spLocks noChangeArrowheads="1"/>
          </p:cNvSpPr>
          <p:nvPr/>
        </p:nvSpPr>
        <p:spPr bwMode="auto">
          <a:xfrm>
            <a:off x="6715125" y="2190750"/>
            <a:ext cx="2000250" cy="4370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ea typeface="楷体" panose="02010609060101010101" pitchFamily="49" charset="-122"/>
                <a:cs typeface="Times New Roman" panose="02020603050405020304" pitchFamily="18" charset="0"/>
              </a:rPr>
              <a:t>a</a:t>
            </a:r>
            <a:r>
              <a:rPr lang="zh-CN" altLang="en-US" sz="2800" b="1">
                <a:latin typeface="Times New Roman" panose="02020603050405020304" pitchFamily="18" charset="0"/>
                <a:ea typeface="楷体" panose="02010609060101010101" pitchFamily="49" charset="-122"/>
                <a:cs typeface="Times New Roman" panose="02020603050405020304" pitchFamily="18" charset="0"/>
              </a:rPr>
              <a:t>的作用域</a:t>
            </a:r>
          </a:p>
        </p:txBody>
      </p:sp>
      <p:cxnSp>
        <p:nvCxnSpPr>
          <p:cNvPr id="11" name="直接箭头连接符 10"/>
          <p:cNvCxnSpPr>
            <a:cxnSpLocks noChangeShapeType="1"/>
          </p:cNvCxnSpPr>
          <p:nvPr/>
        </p:nvCxnSpPr>
        <p:spPr bwMode="auto">
          <a:xfrm rot="5400000">
            <a:off x="5394325" y="3678238"/>
            <a:ext cx="1500187" cy="1588"/>
          </a:xfrm>
          <a:prstGeom prst="straightConnector1">
            <a:avLst/>
          </a:prstGeom>
          <a:noFill/>
          <a:ln w="38100" algn="ctr">
            <a:solidFill>
              <a:schemeClr val="tx1"/>
            </a:solidFill>
            <a:miter lim="800000"/>
            <a:headEnd type="arrow" w="med" len="med"/>
            <a:tailEnd type="arrow" w="med" len="med"/>
          </a:ln>
          <a:extLst>
            <a:ext uri="{909E8E84-426E-40DD-AFC4-6F175D3DCCD1}">
              <a14:hiddenFill xmlns:a14="http://schemas.microsoft.com/office/drawing/2010/main">
                <a:noFill/>
              </a14:hiddenFill>
            </a:ext>
          </a:extLst>
        </p:spPr>
      </p:cxnSp>
      <p:sp>
        <p:nvSpPr>
          <p:cNvPr id="12" name="TextBox 11"/>
          <p:cNvSpPr txBox="1">
            <a:spLocks noChangeArrowheads="1"/>
          </p:cNvSpPr>
          <p:nvPr/>
        </p:nvSpPr>
        <p:spPr bwMode="auto">
          <a:xfrm>
            <a:off x="5072063" y="3429000"/>
            <a:ext cx="2000250" cy="4370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ea typeface="楷体" panose="02010609060101010101" pitchFamily="49" charset="-122"/>
                <a:cs typeface="Times New Roman" panose="02020603050405020304" pitchFamily="18" charset="0"/>
              </a:rPr>
              <a:t>b</a:t>
            </a:r>
            <a:r>
              <a:rPr lang="zh-CN" altLang="en-US" sz="2800" b="1">
                <a:latin typeface="Times New Roman" panose="02020603050405020304" pitchFamily="18" charset="0"/>
                <a:ea typeface="楷体" panose="02010609060101010101" pitchFamily="49" charset="-122"/>
                <a:cs typeface="Times New Roman" panose="02020603050405020304" pitchFamily="18" charset="0"/>
              </a:rPr>
              <a:t>的作用域</a:t>
            </a:r>
          </a:p>
        </p:txBody>
      </p:sp>
      <p:cxnSp>
        <p:nvCxnSpPr>
          <p:cNvPr id="13" name="直接连接符 12"/>
          <p:cNvCxnSpPr>
            <a:cxnSpLocks noChangeShapeType="1"/>
          </p:cNvCxnSpPr>
          <p:nvPr/>
        </p:nvCxnSpPr>
        <p:spPr bwMode="auto">
          <a:xfrm>
            <a:off x="2071688" y="928688"/>
            <a:ext cx="6286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4" name="直接连接符 13"/>
          <p:cNvCxnSpPr>
            <a:cxnSpLocks noChangeShapeType="1"/>
          </p:cNvCxnSpPr>
          <p:nvPr/>
        </p:nvCxnSpPr>
        <p:spPr bwMode="auto">
          <a:xfrm>
            <a:off x="1785938" y="6572250"/>
            <a:ext cx="65722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5" name="直接连接符 14"/>
          <p:cNvCxnSpPr>
            <a:cxnSpLocks noChangeShapeType="1"/>
          </p:cNvCxnSpPr>
          <p:nvPr/>
        </p:nvCxnSpPr>
        <p:spPr bwMode="auto">
          <a:xfrm>
            <a:off x="3786188" y="2928938"/>
            <a:ext cx="2857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6" name="直接连接符 15"/>
          <p:cNvCxnSpPr>
            <a:cxnSpLocks noChangeShapeType="1"/>
          </p:cNvCxnSpPr>
          <p:nvPr/>
        </p:nvCxnSpPr>
        <p:spPr bwMode="auto">
          <a:xfrm>
            <a:off x="2000250" y="4429125"/>
            <a:ext cx="4500563"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7" name="直接箭头连接符 16"/>
          <p:cNvCxnSpPr>
            <a:cxnSpLocks noChangeShapeType="1"/>
          </p:cNvCxnSpPr>
          <p:nvPr/>
        </p:nvCxnSpPr>
        <p:spPr bwMode="auto">
          <a:xfrm flipH="1">
            <a:off x="5940425" y="5357813"/>
            <a:ext cx="1588" cy="1095375"/>
          </a:xfrm>
          <a:prstGeom prst="straightConnector1">
            <a:avLst/>
          </a:prstGeom>
          <a:noFill/>
          <a:ln w="38100" algn="ctr">
            <a:solidFill>
              <a:schemeClr val="tx1"/>
            </a:solidFill>
            <a:miter lim="800000"/>
            <a:headEnd type="arrow" w="med" len="med"/>
            <a:tailEnd type="arrow" w="med" len="med"/>
          </a:ln>
          <a:extLst>
            <a:ext uri="{909E8E84-426E-40DD-AFC4-6F175D3DCCD1}">
              <a14:hiddenFill xmlns:a14="http://schemas.microsoft.com/office/drawing/2010/main">
                <a:noFill/>
              </a14:hiddenFill>
            </a:ext>
          </a:extLst>
        </p:spPr>
      </p:cxnSp>
      <p:sp>
        <p:nvSpPr>
          <p:cNvPr id="18" name="TextBox 17"/>
          <p:cNvSpPr txBox="1">
            <a:spLocks noChangeArrowheads="1"/>
          </p:cNvSpPr>
          <p:nvPr/>
        </p:nvSpPr>
        <p:spPr bwMode="auto">
          <a:xfrm>
            <a:off x="5072063" y="5661025"/>
            <a:ext cx="2000250" cy="4370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ea typeface="楷体" panose="02010609060101010101" pitchFamily="49" charset="-122"/>
                <a:cs typeface="Times New Roman" panose="02020603050405020304" pitchFamily="18" charset="0"/>
              </a:rPr>
              <a:t>c</a:t>
            </a:r>
            <a:r>
              <a:rPr lang="zh-CN" altLang="en-US" sz="2800" b="1">
                <a:latin typeface="Times New Roman" panose="02020603050405020304" pitchFamily="18" charset="0"/>
                <a:ea typeface="楷体" panose="02010609060101010101" pitchFamily="49" charset="-122"/>
                <a:cs typeface="Times New Roman" panose="02020603050405020304" pitchFamily="18" charset="0"/>
              </a:rPr>
              <a:t>的作用域</a:t>
            </a:r>
          </a:p>
        </p:txBody>
      </p:sp>
      <p:cxnSp>
        <p:nvCxnSpPr>
          <p:cNvPr id="19" name="直接连接符 18"/>
          <p:cNvCxnSpPr>
            <a:cxnSpLocks noChangeShapeType="1"/>
          </p:cNvCxnSpPr>
          <p:nvPr/>
        </p:nvCxnSpPr>
        <p:spPr bwMode="auto">
          <a:xfrm>
            <a:off x="3779838" y="5373688"/>
            <a:ext cx="2857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0" name="直接连接符 19"/>
          <p:cNvCxnSpPr>
            <a:cxnSpLocks noChangeShapeType="1"/>
          </p:cNvCxnSpPr>
          <p:nvPr/>
        </p:nvCxnSpPr>
        <p:spPr bwMode="auto">
          <a:xfrm>
            <a:off x="2000250" y="6500813"/>
            <a:ext cx="4500563"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135184" name="TextBox 31"/>
          <p:cNvSpPr txBox="1">
            <a:spLocks noChangeArrowheads="1"/>
          </p:cNvSpPr>
          <p:nvPr/>
        </p:nvSpPr>
        <p:spPr bwMode="auto">
          <a:xfrm>
            <a:off x="0" y="0"/>
            <a:ext cx="2000250" cy="4370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文件</a:t>
            </a:r>
            <a:r>
              <a:rPr lang="en-US" altLang="zh-CN" sz="2800" b="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file1.c</a:t>
            </a:r>
          </a:p>
        </p:txBody>
      </p:sp>
      <p:sp>
        <p:nvSpPr>
          <p:cNvPr id="21" name="Rectangle 2"/>
          <p:cNvSpPr>
            <a:spLocks noRot="1" noChangeArrowheads="1"/>
          </p:cNvSpPr>
          <p:nvPr/>
        </p:nvSpPr>
        <p:spPr bwMode="auto">
          <a:xfrm>
            <a:off x="2557463" y="152400"/>
            <a:ext cx="6284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0" hangingPunct="0">
              <a:lnSpc>
                <a:spcPct val="100000"/>
              </a:lnSpc>
              <a:spcBef>
                <a:spcPct val="0"/>
              </a:spcBef>
            </a:pPr>
            <a:r>
              <a:rPr lang="zh-CN" altLang="en-US" u="sng" dirty="0" smtClean="0">
                <a:solidFill>
                  <a:srgbClr val="C00000"/>
                </a:solidFill>
                <a:latin typeface="Times New Roman" panose="02020603050405020304" pitchFamily="18" charset="0"/>
                <a:ea typeface="黑体" pitchFamily="49" charset="-122"/>
                <a:cs typeface="Times New Roman" panose="02020603050405020304" pitchFamily="18" charset="0"/>
              </a:rPr>
              <a:t>作用域举例</a:t>
            </a:r>
            <a:endParaRPr lang="zh-CN" altLang="en-US" u="sng" dirty="0">
              <a:solidFill>
                <a:srgbClr val="C00000"/>
              </a:solidFill>
              <a:latin typeface="Times New Roman" panose="02020603050405020304" pitchFamily="18" charset="0"/>
              <a:ea typeface="黑体" pitchFamily="49" charset="-122"/>
              <a:cs typeface="Times New Roman" panose="02020603050405020304" pitchFamily="18" charset="0"/>
            </a:endParaRPr>
          </a:p>
        </p:txBody>
      </p:sp>
    </p:spTree>
    <p:extLst>
      <p:ext uri="{BB962C8B-B14F-4D97-AF65-F5344CB8AC3E}">
        <p14:creationId xmlns:p14="http://schemas.microsoft.com/office/powerpoint/2010/main" val="222158947"/>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lide(fromLeft)">
                                      <p:cBhvr>
                                        <p:cTn id="7" dur="500"/>
                                        <p:tgtEl>
                                          <p:spTgt spid="13"/>
                                        </p:tgtEl>
                                      </p:cBhvr>
                                    </p:animEffect>
                                  </p:childTnLst>
                                </p:cTn>
                              </p:par>
                              <p:par>
                                <p:cTn id="8" presetID="12" presetClass="entr" presetSubtype="8"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slide(fromLeft)">
                                      <p:cBhvr>
                                        <p:cTn id="10" dur="500"/>
                                        <p:tgtEl>
                                          <p:spTgt spid="14"/>
                                        </p:tgtEl>
                                      </p:cBhvr>
                                    </p:animEffect>
                                  </p:childTnLst>
                                </p:cTn>
                              </p:par>
                            </p:childTnLst>
                          </p:cTn>
                        </p:par>
                        <p:par>
                          <p:cTn id="11" fill="hold" nodeType="afterGroup">
                            <p:stCondLst>
                              <p:cond delay="500"/>
                            </p:stCondLst>
                            <p:childTnLst>
                              <p:par>
                                <p:cTn id="12" presetID="4" presetClass="entr" presetSubtype="32"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ox(out)">
                                      <p:cBhvr>
                                        <p:cTn id="14" dur="500"/>
                                        <p:tgtEl>
                                          <p:spTgt spid="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linds(horizontal)">
                                      <p:cBhvr>
                                        <p:cTn id="19" dur="500"/>
                                        <p:tgtEl>
                                          <p:spTgt spid="1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8"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slide(fromLeft)">
                                      <p:cBhvr>
                                        <p:cTn id="24" dur="500"/>
                                        <p:tgtEl>
                                          <p:spTgt spid="15"/>
                                        </p:tgtEl>
                                      </p:cBhvr>
                                    </p:animEffect>
                                  </p:childTnLst>
                                </p:cTn>
                              </p:par>
                              <p:par>
                                <p:cTn id="25" presetID="12" presetClass="entr" presetSubtype="8"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slide(fromLeft)">
                                      <p:cBhvr>
                                        <p:cTn id="27" dur="500"/>
                                        <p:tgtEl>
                                          <p:spTgt spid="16"/>
                                        </p:tgtEl>
                                      </p:cBhvr>
                                    </p:animEffect>
                                  </p:childTnLst>
                                </p:cTn>
                              </p:par>
                            </p:childTnLst>
                          </p:cTn>
                        </p:par>
                        <p:par>
                          <p:cTn id="28" fill="hold" nodeType="afterGroup">
                            <p:stCondLst>
                              <p:cond delay="500"/>
                            </p:stCondLst>
                            <p:childTnLst>
                              <p:par>
                                <p:cTn id="29" presetID="4" presetClass="entr" presetSubtype="32"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ox(out)">
                                      <p:cBhvr>
                                        <p:cTn id="31" dur="500"/>
                                        <p:tgtEl>
                                          <p:spTgt spid="1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linds(horizontal)">
                                      <p:cBhvr>
                                        <p:cTn id="36" dur="500"/>
                                        <p:tgtEl>
                                          <p:spTgt spid="1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8"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slide(fromLeft)">
                                      <p:cBhvr>
                                        <p:cTn id="41" dur="500"/>
                                        <p:tgtEl>
                                          <p:spTgt spid="19"/>
                                        </p:tgtEl>
                                      </p:cBhvr>
                                    </p:animEffect>
                                  </p:childTnLst>
                                </p:cTn>
                              </p:par>
                              <p:par>
                                <p:cTn id="42" presetID="12" presetClass="entr" presetSubtype="8" fill="hold"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slide(fromLeft)">
                                      <p:cBhvr>
                                        <p:cTn id="44" dur="500"/>
                                        <p:tgtEl>
                                          <p:spTgt spid="20"/>
                                        </p:tgtEl>
                                      </p:cBhvr>
                                    </p:animEffect>
                                  </p:childTnLst>
                                </p:cTn>
                              </p:par>
                            </p:childTnLst>
                          </p:cTn>
                        </p:par>
                        <p:par>
                          <p:cTn id="45" fill="hold" nodeType="afterGroup">
                            <p:stCondLst>
                              <p:cond delay="500"/>
                            </p:stCondLst>
                            <p:childTnLst>
                              <p:par>
                                <p:cTn id="46" presetID="4" presetClass="entr" presetSubtype="32" fill="hold"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box(out)">
                                      <p:cBhvr>
                                        <p:cTn id="48" dur="500"/>
                                        <p:tgtEl>
                                          <p:spTgt spid="1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blinds(horizontal)">
                                      <p:cBhvr>
                                        <p:cTn id="5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8"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TextBox 22"/>
          <p:cNvSpPr txBox="1">
            <a:spLocks noChangeArrowheads="1"/>
          </p:cNvSpPr>
          <p:nvPr/>
        </p:nvSpPr>
        <p:spPr bwMode="auto">
          <a:xfrm>
            <a:off x="0" y="2476500"/>
            <a:ext cx="1643063" cy="4370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ea typeface="楷体" panose="02010609060101010101" pitchFamily="49" charset="-122"/>
                <a:cs typeface="Times New Roman" panose="02020603050405020304" pitchFamily="18" charset="0"/>
              </a:rPr>
              <a:t>a</a:t>
            </a:r>
            <a:r>
              <a:rPr lang="zh-CN" altLang="en-US" sz="2800" b="1">
                <a:latin typeface="Times New Roman" panose="02020603050405020304" pitchFamily="18" charset="0"/>
                <a:ea typeface="楷体" panose="02010609060101010101" pitchFamily="49" charset="-122"/>
                <a:cs typeface="Times New Roman" panose="02020603050405020304" pitchFamily="18" charset="0"/>
              </a:rPr>
              <a:t>生存期</a:t>
            </a:r>
          </a:p>
        </p:txBody>
      </p:sp>
      <p:sp>
        <p:nvSpPr>
          <p:cNvPr id="24" name="TextBox 23"/>
          <p:cNvSpPr txBox="1">
            <a:spLocks noChangeArrowheads="1"/>
          </p:cNvSpPr>
          <p:nvPr/>
        </p:nvSpPr>
        <p:spPr bwMode="auto">
          <a:xfrm>
            <a:off x="0" y="3429000"/>
            <a:ext cx="1714500" cy="4370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ea typeface="楷体" panose="02010609060101010101" pitchFamily="49" charset="-122"/>
                <a:cs typeface="Times New Roman" panose="02020603050405020304" pitchFamily="18" charset="0"/>
              </a:rPr>
              <a:t>b</a:t>
            </a:r>
            <a:r>
              <a:rPr lang="zh-CN" altLang="en-US" sz="2800" b="1">
                <a:latin typeface="Times New Roman" panose="02020603050405020304" pitchFamily="18" charset="0"/>
                <a:ea typeface="楷体" panose="02010609060101010101" pitchFamily="49" charset="-122"/>
                <a:cs typeface="Times New Roman" panose="02020603050405020304" pitchFamily="18" charset="0"/>
              </a:rPr>
              <a:t>生存期</a:t>
            </a:r>
          </a:p>
        </p:txBody>
      </p:sp>
      <p:sp>
        <p:nvSpPr>
          <p:cNvPr id="25" name="TextBox 24"/>
          <p:cNvSpPr txBox="1">
            <a:spLocks noChangeArrowheads="1"/>
          </p:cNvSpPr>
          <p:nvPr/>
        </p:nvSpPr>
        <p:spPr bwMode="auto">
          <a:xfrm>
            <a:off x="-71438" y="4357688"/>
            <a:ext cx="1785938" cy="4370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ea typeface="楷体" panose="02010609060101010101" pitchFamily="49" charset="-122"/>
                <a:cs typeface="Times New Roman" panose="02020603050405020304" pitchFamily="18" charset="0"/>
              </a:rPr>
              <a:t>c</a:t>
            </a:r>
            <a:r>
              <a:rPr lang="zh-CN" altLang="en-US" sz="2800" b="1">
                <a:latin typeface="Times New Roman" panose="02020603050405020304" pitchFamily="18" charset="0"/>
                <a:ea typeface="楷体" panose="02010609060101010101" pitchFamily="49" charset="-122"/>
                <a:cs typeface="Times New Roman" panose="02020603050405020304" pitchFamily="18" charset="0"/>
              </a:rPr>
              <a:t>生存期</a:t>
            </a:r>
          </a:p>
        </p:txBody>
      </p:sp>
      <p:sp>
        <p:nvSpPr>
          <p:cNvPr id="26" name="TextBox 25"/>
          <p:cNvSpPr txBox="1">
            <a:spLocks noChangeArrowheads="1"/>
          </p:cNvSpPr>
          <p:nvPr/>
        </p:nvSpPr>
        <p:spPr bwMode="auto">
          <a:xfrm>
            <a:off x="1500188" y="1785938"/>
            <a:ext cx="1285875" cy="4370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ea typeface="楷体" panose="02010609060101010101" pitchFamily="49" charset="-122"/>
                <a:cs typeface="Times New Roman" panose="02020603050405020304" pitchFamily="18" charset="0"/>
              </a:rPr>
              <a:t>main</a:t>
            </a:r>
            <a:endParaRPr lang="zh-CN" altLang="en-US" sz="2800"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7" name="TextBox 26"/>
          <p:cNvSpPr txBox="1">
            <a:spLocks noChangeArrowheads="1"/>
          </p:cNvSpPr>
          <p:nvPr/>
        </p:nvSpPr>
        <p:spPr bwMode="auto">
          <a:xfrm>
            <a:off x="2928938" y="1785938"/>
            <a:ext cx="785812" cy="4370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ea typeface="楷体" panose="02010609060101010101" pitchFamily="49" charset="-122"/>
                <a:cs typeface="Times New Roman" panose="02020603050405020304" pitchFamily="18" charset="0"/>
              </a:rPr>
              <a:t>f2</a:t>
            </a:r>
            <a:endParaRPr lang="zh-CN" altLang="en-US" sz="2800"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8" name="TextBox 27"/>
          <p:cNvSpPr txBox="1">
            <a:spLocks noChangeArrowheads="1"/>
          </p:cNvSpPr>
          <p:nvPr/>
        </p:nvSpPr>
        <p:spPr bwMode="auto">
          <a:xfrm>
            <a:off x="5286375" y="1785938"/>
            <a:ext cx="785813" cy="4370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ea typeface="楷体" panose="02010609060101010101" pitchFamily="49" charset="-122"/>
                <a:cs typeface="Times New Roman" panose="02020603050405020304" pitchFamily="18" charset="0"/>
              </a:rPr>
              <a:t>f1</a:t>
            </a:r>
            <a:endParaRPr lang="zh-CN" altLang="en-US" sz="2800"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9" name="TextBox 28"/>
          <p:cNvSpPr txBox="1">
            <a:spLocks noChangeArrowheads="1"/>
          </p:cNvSpPr>
          <p:nvPr/>
        </p:nvSpPr>
        <p:spPr bwMode="auto">
          <a:xfrm>
            <a:off x="3857625" y="1762125"/>
            <a:ext cx="1285875" cy="4370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ea typeface="楷体" panose="02010609060101010101" pitchFamily="49" charset="-122"/>
                <a:cs typeface="Times New Roman" panose="02020603050405020304" pitchFamily="18" charset="0"/>
              </a:rPr>
              <a:t>main</a:t>
            </a:r>
            <a:endParaRPr lang="zh-CN" altLang="en-US" sz="2800"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0" name="TextBox 29"/>
          <p:cNvSpPr txBox="1">
            <a:spLocks noChangeArrowheads="1"/>
          </p:cNvSpPr>
          <p:nvPr/>
        </p:nvSpPr>
        <p:spPr bwMode="auto">
          <a:xfrm>
            <a:off x="6143625" y="1785938"/>
            <a:ext cx="785813" cy="4370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ea typeface="楷体" panose="02010609060101010101" pitchFamily="49" charset="-122"/>
                <a:cs typeface="Times New Roman" panose="02020603050405020304" pitchFamily="18" charset="0"/>
              </a:rPr>
              <a:t>f2</a:t>
            </a:r>
            <a:endParaRPr lang="zh-CN" altLang="en-US" sz="2800"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1" name="TextBox 30"/>
          <p:cNvSpPr txBox="1">
            <a:spLocks noChangeArrowheads="1"/>
          </p:cNvSpPr>
          <p:nvPr/>
        </p:nvSpPr>
        <p:spPr bwMode="auto">
          <a:xfrm>
            <a:off x="7000875" y="1762125"/>
            <a:ext cx="785813" cy="4370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ea typeface="楷体" panose="02010609060101010101" pitchFamily="49" charset="-122"/>
                <a:cs typeface="Times New Roman" panose="02020603050405020304" pitchFamily="18" charset="0"/>
              </a:rPr>
              <a:t>f1</a:t>
            </a:r>
            <a:endParaRPr lang="zh-CN" altLang="en-US" sz="2800"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2" name="TextBox 31"/>
          <p:cNvSpPr txBox="1">
            <a:spLocks noChangeArrowheads="1"/>
          </p:cNvSpPr>
          <p:nvPr/>
        </p:nvSpPr>
        <p:spPr bwMode="auto">
          <a:xfrm>
            <a:off x="7929563" y="1785938"/>
            <a:ext cx="1071562" cy="4370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ea typeface="楷体" panose="02010609060101010101" pitchFamily="49" charset="-122"/>
                <a:cs typeface="Times New Roman" panose="02020603050405020304" pitchFamily="18" charset="0"/>
              </a:rPr>
              <a:t>main</a:t>
            </a:r>
            <a:endParaRPr lang="zh-CN" altLang="en-US" sz="2800" b="1">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33" name="直接箭头连接符 32"/>
          <p:cNvCxnSpPr>
            <a:cxnSpLocks noChangeShapeType="1"/>
          </p:cNvCxnSpPr>
          <p:nvPr/>
        </p:nvCxnSpPr>
        <p:spPr bwMode="auto">
          <a:xfrm>
            <a:off x="2643188" y="2070100"/>
            <a:ext cx="428625"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4" name="直接箭头连接符 33"/>
          <p:cNvCxnSpPr>
            <a:cxnSpLocks noChangeShapeType="1"/>
          </p:cNvCxnSpPr>
          <p:nvPr/>
        </p:nvCxnSpPr>
        <p:spPr bwMode="auto">
          <a:xfrm>
            <a:off x="3571875" y="2071688"/>
            <a:ext cx="428625"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5" name="直接箭头连接符 34"/>
          <p:cNvCxnSpPr>
            <a:cxnSpLocks noChangeShapeType="1"/>
          </p:cNvCxnSpPr>
          <p:nvPr/>
        </p:nvCxnSpPr>
        <p:spPr bwMode="auto">
          <a:xfrm>
            <a:off x="5000625" y="2071688"/>
            <a:ext cx="428625"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6" name="直接箭头连接符 35"/>
          <p:cNvCxnSpPr>
            <a:cxnSpLocks noChangeShapeType="1"/>
          </p:cNvCxnSpPr>
          <p:nvPr/>
        </p:nvCxnSpPr>
        <p:spPr bwMode="auto">
          <a:xfrm>
            <a:off x="5857875" y="2071688"/>
            <a:ext cx="428625"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7" name="直接箭头连接符 36"/>
          <p:cNvCxnSpPr>
            <a:cxnSpLocks noChangeShapeType="1"/>
          </p:cNvCxnSpPr>
          <p:nvPr/>
        </p:nvCxnSpPr>
        <p:spPr bwMode="auto">
          <a:xfrm>
            <a:off x="6786563" y="2071688"/>
            <a:ext cx="428625"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8" name="直接箭头连接符 37"/>
          <p:cNvCxnSpPr>
            <a:cxnSpLocks noChangeShapeType="1"/>
          </p:cNvCxnSpPr>
          <p:nvPr/>
        </p:nvCxnSpPr>
        <p:spPr bwMode="auto">
          <a:xfrm>
            <a:off x="7572375" y="2071688"/>
            <a:ext cx="428625"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40" name="直接箭头连接符 39"/>
          <p:cNvCxnSpPr>
            <a:cxnSpLocks noChangeShapeType="1"/>
          </p:cNvCxnSpPr>
          <p:nvPr/>
        </p:nvCxnSpPr>
        <p:spPr bwMode="auto">
          <a:xfrm>
            <a:off x="1714500" y="2714625"/>
            <a:ext cx="7143750" cy="1588"/>
          </a:xfrm>
          <a:prstGeom prst="straightConnector1">
            <a:avLst/>
          </a:prstGeom>
          <a:noFill/>
          <a:ln w="38100" algn="ctr">
            <a:solidFill>
              <a:schemeClr val="tx1"/>
            </a:solidFill>
            <a:miter lim="800000"/>
            <a:headEnd type="arrow" w="med" len="med"/>
            <a:tailEnd type="arrow" w="med" len="med"/>
          </a:ln>
          <a:extLst>
            <a:ext uri="{909E8E84-426E-40DD-AFC4-6F175D3DCCD1}">
              <a14:hiddenFill xmlns:a14="http://schemas.microsoft.com/office/drawing/2010/main">
                <a:noFill/>
              </a14:hiddenFill>
            </a:ext>
          </a:extLst>
        </p:spPr>
      </p:cxnSp>
      <p:cxnSp>
        <p:nvCxnSpPr>
          <p:cNvPr id="41" name="直接连接符 40"/>
          <p:cNvCxnSpPr>
            <a:cxnSpLocks noChangeShapeType="1"/>
          </p:cNvCxnSpPr>
          <p:nvPr/>
        </p:nvCxnSpPr>
        <p:spPr bwMode="auto">
          <a:xfrm rot="5400000">
            <a:off x="1393031" y="2678907"/>
            <a:ext cx="6429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42" name="直接连接符 41"/>
          <p:cNvCxnSpPr>
            <a:cxnSpLocks noChangeShapeType="1"/>
          </p:cNvCxnSpPr>
          <p:nvPr/>
        </p:nvCxnSpPr>
        <p:spPr bwMode="auto">
          <a:xfrm rot="5400000">
            <a:off x="8536781" y="2678907"/>
            <a:ext cx="6429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43" name="直接箭头连接符 42"/>
          <p:cNvCxnSpPr>
            <a:cxnSpLocks noChangeShapeType="1"/>
          </p:cNvCxnSpPr>
          <p:nvPr/>
        </p:nvCxnSpPr>
        <p:spPr bwMode="auto">
          <a:xfrm>
            <a:off x="5143500" y="3643313"/>
            <a:ext cx="857250" cy="1587"/>
          </a:xfrm>
          <a:prstGeom prst="straightConnector1">
            <a:avLst/>
          </a:prstGeom>
          <a:noFill/>
          <a:ln w="38100" algn="ctr">
            <a:solidFill>
              <a:schemeClr val="tx1"/>
            </a:solidFill>
            <a:miter lim="800000"/>
            <a:headEnd type="arrow" w="med" len="med"/>
            <a:tailEnd type="arrow" w="med" len="med"/>
          </a:ln>
          <a:extLst>
            <a:ext uri="{909E8E84-426E-40DD-AFC4-6F175D3DCCD1}">
              <a14:hiddenFill xmlns:a14="http://schemas.microsoft.com/office/drawing/2010/main">
                <a:noFill/>
              </a14:hiddenFill>
            </a:ext>
          </a:extLst>
        </p:spPr>
      </p:cxnSp>
      <p:cxnSp>
        <p:nvCxnSpPr>
          <p:cNvPr id="44" name="直接连接符 43"/>
          <p:cNvCxnSpPr>
            <a:cxnSpLocks noChangeShapeType="1"/>
          </p:cNvCxnSpPr>
          <p:nvPr/>
        </p:nvCxnSpPr>
        <p:spPr bwMode="auto">
          <a:xfrm rot="5400000">
            <a:off x="4822031" y="3607594"/>
            <a:ext cx="6429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45" name="直接连接符 44"/>
          <p:cNvCxnSpPr>
            <a:cxnSpLocks noChangeShapeType="1"/>
          </p:cNvCxnSpPr>
          <p:nvPr/>
        </p:nvCxnSpPr>
        <p:spPr bwMode="auto">
          <a:xfrm rot="5400000">
            <a:off x="5679281" y="3607594"/>
            <a:ext cx="6429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46" name="直接箭头连接符 45"/>
          <p:cNvCxnSpPr>
            <a:cxnSpLocks noChangeShapeType="1"/>
          </p:cNvCxnSpPr>
          <p:nvPr/>
        </p:nvCxnSpPr>
        <p:spPr bwMode="auto">
          <a:xfrm>
            <a:off x="6858000" y="3643313"/>
            <a:ext cx="857250" cy="1587"/>
          </a:xfrm>
          <a:prstGeom prst="straightConnector1">
            <a:avLst/>
          </a:prstGeom>
          <a:noFill/>
          <a:ln w="38100" algn="ctr">
            <a:solidFill>
              <a:schemeClr val="tx1"/>
            </a:solidFill>
            <a:miter lim="800000"/>
            <a:headEnd type="arrow" w="med" len="med"/>
            <a:tailEnd type="arrow" w="med" len="med"/>
          </a:ln>
          <a:extLst>
            <a:ext uri="{909E8E84-426E-40DD-AFC4-6F175D3DCCD1}">
              <a14:hiddenFill xmlns:a14="http://schemas.microsoft.com/office/drawing/2010/main">
                <a:noFill/>
              </a14:hiddenFill>
            </a:ext>
          </a:extLst>
        </p:spPr>
      </p:cxnSp>
      <p:cxnSp>
        <p:nvCxnSpPr>
          <p:cNvPr id="47" name="直接连接符 46"/>
          <p:cNvCxnSpPr>
            <a:cxnSpLocks noChangeShapeType="1"/>
          </p:cNvCxnSpPr>
          <p:nvPr/>
        </p:nvCxnSpPr>
        <p:spPr bwMode="auto">
          <a:xfrm rot="5400000">
            <a:off x="6536531" y="3607594"/>
            <a:ext cx="6429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48" name="直接连接符 47"/>
          <p:cNvCxnSpPr>
            <a:cxnSpLocks noChangeShapeType="1"/>
          </p:cNvCxnSpPr>
          <p:nvPr/>
        </p:nvCxnSpPr>
        <p:spPr bwMode="auto">
          <a:xfrm rot="5400000">
            <a:off x="7393781" y="3607594"/>
            <a:ext cx="6429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49" name="直接箭头连接符 48"/>
          <p:cNvCxnSpPr>
            <a:cxnSpLocks noChangeShapeType="1"/>
          </p:cNvCxnSpPr>
          <p:nvPr/>
        </p:nvCxnSpPr>
        <p:spPr bwMode="auto">
          <a:xfrm>
            <a:off x="1714500" y="4643438"/>
            <a:ext cx="7143750" cy="1587"/>
          </a:xfrm>
          <a:prstGeom prst="straightConnector1">
            <a:avLst/>
          </a:prstGeom>
          <a:noFill/>
          <a:ln w="38100" algn="ctr">
            <a:solidFill>
              <a:schemeClr val="tx1"/>
            </a:solidFill>
            <a:miter lim="800000"/>
            <a:headEnd type="arrow" w="med" len="med"/>
            <a:tailEnd type="arrow" w="med" len="med"/>
          </a:ln>
          <a:extLst>
            <a:ext uri="{909E8E84-426E-40DD-AFC4-6F175D3DCCD1}">
              <a14:hiddenFill xmlns:a14="http://schemas.microsoft.com/office/drawing/2010/main">
                <a:noFill/>
              </a14:hiddenFill>
            </a:ext>
          </a:extLst>
        </p:spPr>
      </p:cxnSp>
      <p:cxnSp>
        <p:nvCxnSpPr>
          <p:cNvPr id="50" name="直接连接符 49"/>
          <p:cNvCxnSpPr>
            <a:cxnSpLocks noChangeShapeType="1"/>
          </p:cNvCxnSpPr>
          <p:nvPr/>
        </p:nvCxnSpPr>
        <p:spPr bwMode="auto">
          <a:xfrm rot="5400000">
            <a:off x="1393031" y="4607719"/>
            <a:ext cx="6429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51" name="直接连接符 50"/>
          <p:cNvCxnSpPr>
            <a:cxnSpLocks noChangeShapeType="1"/>
          </p:cNvCxnSpPr>
          <p:nvPr/>
        </p:nvCxnSpPr>
        <p:spPr bwMode="auto">
          <a:xfrm rot="5400000">
            <a:off x="8536781" y="4607719"/>
            <a:ext cx="6429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52" name="Rectangle 2"/>
          <p:cNvSpPr>
            <a:spLocks noRot="1" noChangeArrowheads="1"/>
          </p:cNvSpPr>
          <p:nvPr/>
        </p:nvSpPr>
        <p:spPr bwMode="auto">
          <a:xfrm>
            <a:off x="301625" y="304800"/>
            <a:ext cx="8540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smtClean="0">
                <a:solidFill>
                  <a:srgbClr val="C00000"/>
                </a:solidFill>
                <a:latin typeface="黑体" pitchFamily="49" charset="-122"/>
                <a:ea typeface="黑体" pitchFamily="49" charset="-122"/>
                <a:sym typeface="Monotype Sorts" pitchFamily="2" charset="2"/>
              </a:rPr>
              <a:t>生存期举例</a:t>
            </a:r>
            <a:endParaRPr lang="zh-CN" altLang="en-US" dirty="0">
              <a:solidFill>
                <a:srgbClr val="C00000"/>
              </a:solidFill>
              <a:latin typeface="黑体" pitchFamily="49" charset="-122"/>
              <a:ea typeface="黑体" pitchFamily="49" charset="-122"/>
              <a:sym typeface="Monotype Sorts" pitchFamily="2" charset="2"/>
            </a:endParaRPr>
          </a:p>
        </p:txBody>
      </p:sp>
    </p:spTree>
    <p:extLst>
      <p:ext uri="{BB962C8B-B14F-4D97-AF65-F5344CB8AC3E}">
        <p14:creationId xmlns:p14="http://schemas.microsoft.com/office/powerpoint/2010/main" val="2176967638"/>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slide(fromLeft)">
                                      <p:cBhvr>
                                        <p:cTn id="12" dur="500"/>
                                        <p:tgtEl>
                                          <p:spTgt spid="33"/>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blinds(horizontal)">
                                      <p:cBhvr>
                                        <p:cTn id="16" dur="500"/>
                                        <p:tgtEl>
                                          <p:spTgt spid="2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8"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slide(fromLeft)">
                                      <p:cBhvr>
                                        <p:cTn id="21" dur="500"/>
                                        <p:tgtEl>
                                          <p:spTgt spid="34"/>
                                        </p:tgtEl>
                                      </p:cBhvr>
                                    </p:animEffect>
                                  </p:childTnLst>
                                </p:cTn>
                              </p:par>
                            </p:childTnLst>
                          </p:cTn>
                        </p:par>
                        <p:par>
                          <p:cTn id="22" fill="hold" nodeType="afterGroup">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blinds(horizontal)">
                                      <p:cBhvr>
                                        <p:cTn id="25" dur="500"/>
                                        <p:tgtEl>
                                          <p:spTgt spid="2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8" fill="hold" nodeType="click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slide(fromLeft)">
                                      <p:cBhvr>
                                        <p:cTn id="30" dur="500"/>
                                        <p:tgtEl>
                                          <p:spTgt spid="35"/>
                                        </p:tgtEl>
                                      </p:cBhvr>
                                    </p:animEffect>
                                  </p:childTnLst>
                                </p:cTn>
                              </p:par>
                            </p:childTnLst>
                          </p:cTn>
                        </p:par>
                        <p:par>
                          <p:cTn id="31" fill="hold" nodeType="afterGroup">
                            <p:stCondLst>
                              <p:cond delay="500"/>
                            </p:stCondLst>
                            <p:childTnLst>
                              <p:par>
                                <p:cTn id="32" presetID="3" presetClass="entr" presetSubtype="10" fill="hold" grpId="0"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blinds(horizontal)">
                                      <p:cBhvr>
                                        <p:cTn id="34" dur="500"/>
                                        <p:tgtEl>
                                          <p:spTgt spid="2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8" fill="hold"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slide(fromLeft)">
                                      <p:cBhvr>
                                        <p:cTn id="39" dur="500"/>
                                        <p:tgtEl>
                                          <p:spTgt spid="36"/>
                                        </p:tgtEl>
                                      </p:cBhvr>
                                    </p:animEffect>
                                  </p:childTnLst>
                                </p:cTn>
                              </p:par>
                            </p:childTnLst>
                          </p:cTn>
                        </p:par>
                        <p:par>
                          <p:cTn id="40" fill="hold" nodeType="afterGroup">
                            <p:stCondLst>
                              <p:cond delay="500"/>
                            </p:stCondLst>
                            <p:childTnLst>
                              <p:par>
                                <p:cTn id="41" presetID="3" presetClass="entr" presetSubtype="10"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blinds(horizontal)">
                                      <p:cBhvr>
                                        <p:cTn id="43" dur="500"/>
                                        <p:tgtEl>
                                          <p:spTgt spid="3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8" fill="hold" nodeType="click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slide(fromLeft)">
                                      <p:cBhvr>
                                        <p:cTn id="48" dur="500"/>
                                        <p:tgtEl>
                                          <p:spTgt spid="37"/>
                                        </p:tgtEl>
                                      </p:cBhvr>
                                    </p:animEffect>
                                  </p:childTnLst>
                                </p:cTn>
                              </p:par>
                            </p:childTnLst>
                          </p:cTn>
                        </p:par>
                        <p:par>
                          <p:cTn id="49" fill="hold" nodeType="afterGroup">
                            <p:stCondLst>
                              <p:cond delay="500"/>
                            </p:stCondLst>
                            <p:childTnLst>
                              <p:par>
                                <p:cTn id="50" presetID="3" presetClass="entr" presetSubtype="10" fill="hold" grpId="0"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blinds(horizontal)">
                                      <p:cBhvr>
                                        <p:cTn id="52" dur="500"/>
                                        <p:tgtEl>
                                          <p:spTgt spid="3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8" fill="hold" nodeType="click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slide(fromLeft)">
                                      <p:cBhvr>
                                        <p:cTn id="57" dur="500"/>
                                        <p:tgtEl>
                                          <p:spTgt spid="38"/>
                                        </p:tgtEl>
                                      </p:cBhvr>
                                    </p:animEffect>
                                  </p:childTnLst>
                                </p:cTn>
                              </p:par>
                            </p:childTnLst>
                          </p:cTn>
                        </p:par>
                        <p:par>
                          <p:cTn id="58" fill="hold" nodeType="afterGroup">
                            <p:stCondLst>
                              <p:cond delay="500"/>
                            </p:stCondLst>
                            <p:childTnLst>
                              <p:par>
                                <p:cTn id="59" presetID="3" presetClass="entr" presetSubtype="10" fill="hold" grpId="0" nodeType="after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blinds(horizontal)">
                                      <p:cBhvr>
                                        <p:cTn id="61" dur="500"/>
                                        <p:tgtEl>
                                          <p:spTgt spid="32"/>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blinds(horizontal)">
                                      <p:cBhvr>
                                        <p:cTn id="66" dur="500"/>
                                        <p:tgtEl>
                                          <p:spTgt spid="23"/>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2" presetClass="entr" presetSubtype="1" fill="hold" nodeType="click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slide(fromTop)">
                                      <p:cBhvr>
                                        <p:cTn id="71" dur="500"/>
                                        <p:tgtEl>
                                          <p:spTgt spid="41"/>
                                        </p:tgtEl>
                                      </p:cBhvr>
                                    </p:animEffect>
                                  </p:childTnLst>
                                </p:cTn>
                              </p:par>
                              <p:par>
                                <p:cTn id="72" presetID="12" presetClass="entr" presetSubtype="1" fill="hold" nodeType="with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slide(fromTop)">
                                      <p:cBhvr>
                                        <p:cTn id="74" dur="500"/>
                                        <p:tgtEl>
                                          <p:spTgt spid="42"/>
                                        </p:tgtEl>
                                      </p:cBhvr>
                                    </p:animEffect>
                                  </p:childTnLst>
                                </p:cTn>
                              </p:par>
                            </p:childTnLst>
                          </p:cTn>
                        </p:par>
                        <p:par>
                          <p:cTn id="75" fill="hold" nodeType="afterGroup">
                            <p:stCondLst>
                              <p:cond delay="500"/>
                            </p:stCondLst>
                            <p:childTnLst>
                              <p:par>
                                <p:cTn id="76" presetID="4" presetClass="entr" presetSubtype="32" fill="hold" nodeType="after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box(out)">
                                      <p:cBhvr>
                                        <p:cTn id="78" dur="500"/>
                                        <p:tgtEl>
                                          <p:spTgt spid="40"/>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blinds(horizontal)">
                                      <p:cBhvr>
                                        <p:cTn id="83" dur="500"/>
                                        <p:tgtEl>
                                          <p:spTgt spid="24"/>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2" presetClass="entr" presetSubtype="1" fill="hold" nodeType="clickEffect">
                                  <p:stCondLst>
                                    <p:cond delay="0"/>
                                  </p:stCondLst>
                                  <p:childTnLst>
                                    <p:set>
                                      <p:cBhvr>
                                        <p:cTn id="87" dur="1" fill="hold">
                                          <p:stCondLst>
                                            <p:cond delay="0"/>
                                          </p:stCondLst>
                                        </p:cTn>
                                        <p:tgtEl>
                                          <p:spTgt spid="44"/>
                                        </p:tgtEl>
                                        <p:attrNameLst>
                                          <p:attrName>style.visibility</p:attrName>
                                        </p:attrNameLst>
                                      </p:cBhvr>
                                      <p:to>
                                        <p:strVal val="visible"/>
                                      </p:to>
                                    </p:set>
                                    <p:animEffect transition="in" filter="slide(fromTop)">
                                      <p:cBhvr>
                                        <p:cTn id="88" dur="500"/>
                                        <p:tgtEl>
                                          <p:spTgt spid="44"/>
                                        </p:tgtEl>
                                      </p:cBhvr>
                                    </p:animEffect>
                                  </p:childTnLst>
                                </p:cTn>
                              </p:par>
                              <p:par>
                                <p:cTn id="89" presetID="12" presetClass="entr" presetSubtype="1" fill="hold" nodeType="withEffect">
                                  <p:stCondLst>
                                    <p:cond delay="0"/>
                                  </p:stCondLst>
                                  <p:childTnLst>
                                    <p:set>
                                      <p:cBhvr>
                                        <p:cTn id="90" dur="1" fill="hold">
                                          <p:stCondLst>
                                            <p:cond delay="0"/>
                                          </p:stCondLst>
                                        </p:cTn>
                                        <p:tgtEl>
                                          <p:spTgt spid="45"/>
                                        </p:tgtEl>
                                        <p:attrNameLst>
                                          <p:attrName>style.visibility</p:attrName>
                                        </p:attrNameLst>
                                      </p:cBhvr>
                                      <p:to>
                                        <p:strVal val="visible"/>
                                      </p:to>
                                    </p:set>
                                    <p:animEffect transition="in" filter="slide(fromTop)">
                                      <p:cBhvr>
                                        <p:cTn id="91" dur="500"/>
                                        <p:tgtEl>
                                          <p:spTgt spid="45"/>
                                        </p:tgtEl>
                                      </p:cBhvr>
                                    </p:animEffect>
                                  </p:childTnLst>
                                </p:cTn>
                              </p:par>
                            </p:childTnLst>
                          </p:cTn>
                        </p:par>
                        <p:par>
                          <p:cTn id="92" fill="hold" nodeType="afterGroup">
                            <p:stCondLst>
                              <p:cond delay="500"/>
                            </p:stCondLst>
                            <p:childTnLst>
                              <p:par>
                                <p:cTn id="93" presetID="4" presetClass="entr" presetSubtype="32" fill="hold" nodeType="after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box(out)">
                                      <p:cBhvr>
                                        <p:cTn id="95" dur="500"/>
                                        <p:tgtEl>
                                          <p:spTgt spid="43"/>
                                        </p:tgtEl>
                                      </p:cBhvr>
                                    </p:animEffect>
                                  </p:childTnLst>
                                </p:cTn>
                              </p:par>
                            </p:childTnLst>
                          </p:cTn>
                        </p:par>
                        <p:par>
                          <p:cTn id="96" fill="hold" nodeType="afterGroup">
                            <p:stCondLst>
                              <p:cond delay="1000"/>
                            </p:stCondLst>
                            <p:childTnLst>
                              <p:par>
                                <p:cTn id="97" presetID="12" presetClass="entr" presetSubtype="1" fill="hold" nodeType="afterEffect">
                                  <p:stCondLst>
                                    <p:cond delay="0"/>
                                  </p:stCondLst>
                                  <p:childTnLst>
                                    <p:set>
                                      <p:cBhvr>
                                        <p:cTn id="98" dur="1" fill="hold">
                                          <p:stCondLst>
                                            <p:cond delay="0"/>
                                          </p:stCondLst>
                                        </p:cTn>
                                        <p:tgtEl>
                                          <p:spTgt spid="47"/>
                                        </p:tgtEl>
                                        <p:attrNameLst>
                                          <p:attrName>style.visibility</p:attrName>
                                        </p:attrNameLst>
                                      </p:cBhvr>
                                      <p:to>
                                        <p:strVal val="visible"/>
                                      </p:to>
                                    </p:set>
                                    <p:animEffect transition="in" filter="slide(fromTop)">
                                      <p:cBhvr>
                                        <p:cTn id="99" dur="500"/>
                                        <p:tgtEl>
                                          <p:spTgt spid="47"/>
                                        </p:tgtEl>
                                      </p:cBhvr>
                                    </p:animEffect>
                                  </p:childTnLst>
                                </p:cTn>
                              </p:par>
                              <p:par>
                                <p:cTn id="100" presetID="12" presetClass="entr" presetSubtype="1" fill="hold" nodeType="withEffect">
                                  <p:stCondLst>
                                    <p:cond delay="0"/>
                                  </p:stCondLst>
                                  <p:childTnLst>
                                    <p:set>
                                      <p:cBhvr>
                                        <p:cTn id="101" dur="1" fill="hold">
                                          <p:stCondLst>
                                            <p:cond delay="0"/>
                                          </p:stCondLst>
                                        </p:cTn>
                                        <p:tgtEl>
                                          <p:spTgt spid="48"/>
                                        </p:tgtEl>
                                        <p:attrNameLst>
                                          <p:attrName>style.visibility</p:attrName>
                                        </p:attrNameLst>
                                      </p:cBhvr>
                                      <p:to>
                                        <p:strVal val="visible"/>
                                      </p:to>
                                    </p:set>
                                    <p:animEffect transition="in" filter="slide(fromTop)">
                                      <p:cBhvr>
                                        <p:cTn id="102" dur="500"/>
                                        <p:tgtEl>
                                          <p:spTgt spid="48"/>
                                        </p:tgtEl>
                                      </p:cBhvr>
                                    </p:animEffect>
                                  </p:childTnLst>
                                </p:cTn>
                              </p:par>
                            </p:childTnLst>
                          </p:cTn>
                        </p:par>
                        <p:par>
                          <p:cTn id="103" fill="hold" nodeType="afterGroup">
                            <p:stCondLst>
                              <p:cond delay="1500"/>
                            </p:stCondLst>
                            <p:childTnLst>
                              <p:par>
                                <p:cTn id="104" presetID="4" presetClass="entr" presetSubtype="32" fill="hold" nodeType="afterEffect">
                                  <p:stCondLst>
                                    <p:cond delay="0"/>
                                  </p:stCondLst>
                                  <p:childTnLst>
                                    <p:set>
                                      <p:cBhvr>
                                        <p:cTn id="105" dur="1" fill="hold">
                                          <p:stCondLst>
                                            <p:cond delay="0"/>
                                          </p:stCondLst>
                                        </p:cTn>
                                        <p:tgtEl>
                                          <p:spTgt spid="46"/>
                                        </p:tgtEl>
                                        <p:attrNameLst>
                                          <p:attrName>style.visibility</p:attrName>
                                        </p:attrNameLst>
                                      </p:cBhvr>
                                      <p:to>
                                        <p:strVal val="visible"/>
                                      </p:to>
                                    </p:set>
                                    <p:animEffect transition="in" filter="box(out)">
                                      <p:cBhvr>
                                        <p:cTn id="106" dur="500"/>
                                        <p:tgtEl>
                                          <p:spTgt spid="46"/>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25"/>
                                        </p:tgtEl>
                                        <p:attrNameLst>
                                          <p:attrName>style.visibility</p:attrName>
                                        </p:attrNameLst>
                                      </p:cBhvr>
                                      <p:to>
                                        <p:strVal val="visible"/>
                                      </p:to>
                                    </p:set>
                                    <p:animEffect transition="in" filter="blinds(horizontal)">
                                      <p:cBhvr>
                                        <p:cTn id="111" dur="500"/>
                                        <p:tgtEl>
                                          <p:spTgt spid="25"/>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2" presetClass="entr" presetSubtype="1" fill="hold" nodeType="clickEffect">
                                  <p:stCondLst>
                                    <p:cond delay="0"/>
                                  </p:stCondLst>
                                  <p:childTnLst>
                                    <p:set>
                                      <p:cBhvr>
                                        <p:cTn id="115" dur="1" fill="hold">
                                          <p:stCondLst>
                                            <p:cond delay="0"/>
                                          </p:stCondLst>
                                        </p:cTn>
                                        <p:tgtEl>
                                          <p:spTgt spid="50"/>
                                        </p:tgtEl>
                                        <p:attrNameLst>
                                          <p:attrName>style.visibility</p:attrName>
                                        </p:attrNameLst>
                                      </p:cBhvr>
                                      <p:to>
                                        <p:strVal val="visible"/>
                                      </p:to>
                                    </p:set>
                                    <p:animEffect transition="in" filter="slide(fromTop)">
                                      <p:cBhvr>
                                        <p:cTn id="116" dur="500"/>
                                        <p:tgtEl>
                                          <p:spTgt spid="50"/>
                                        </p:tgtEl>
                                      </p:cBhvr>
                                    </p:animEffect>
                                  </p:childTnLst>
                                </p:cTn>
                              </p:par>
                              <p:par>
                                <p:cTn id="117" presetID="12" presetClass="entr" presetSubtype="1" fill="hold" nodeType="withEffect">
                                  <p:stCondLst>
                                    <p:cond delay="0"/>
                                  </p:stCondLst>
                                  <p:childTnLst>
                                    <p:set>
                                      <p:cBhvr>
                                        <p:cTn id="118" dur="1" fill="hold">
                                          <p:stCondLst>
                                            <p:cond delay="0"/>
                                          </p:stCondLst>
                                        </p:cTn>
                                        <p:tgtEl>
                                          <p:spTgt spid="51"/>
                                        </p:tgtEl>
                                        <p:attrNameLst>
                                          <p:attrName>style.visibility</p:attrName>
                                        </p:attrNameLst>
                                      </p:cBhvr>
                                      <p:to>
                                        <p:strVal val="visible"/>
                                      </p:to>
                                    </p:set>
                                    <p:animEffect transition="in" filter="slide(fromTop)">
                                      <p:cBhvr>
                                        <p:cTn id="119" dur="500"/>
                                        <p:tgtEl>
                                          <p:spTgt spid="51"/>
                                        </p:tgtEl>
                                      </p:cBhvr>
                                    </p:animEffect>
                                  </p:childTnLst>
                                </p:cTn>
                              </p:par>
                            </p:childTnLst>
                          </p:cTn>
                        </p:par>
                        <p:par>
                          <p:cTn id="120" fill="hold" nodeType="afterGroup">
                            <p:stCondLst>
                              <p:cond delay="500"/>
                            </p:stCondLst>
                            <p:childTnLst>
                              <p:par>
                                <p:cTn id="121" presetID="4" presetClass="entr" presetSubtype="32" fill="hold" nodeType="afterEffect">
                                  <p:stCondLst>
                                    <p:cond delay="0"/>
                                  </p:stCondLst>
                                  <p:childTnLst>
                                    <p:set>
                                      <p:cBhvr>
                                        <p:cTn id="122" dur="1" fill="hold">
                                          <p:stCondLst>
                                            <p:cond delay="0"/>
                                          </p:stCondLst>
                                        </p:cTn>
                                        <p:tgtEl>
                                          <p:spTgt spid="49"/>
                                        </p:tgtEl>
                                        <p:attrNameLst>
                                          <p:attrName>style.visibility</p:attrName>
                                        </p:attrNameLst>
                                      </p:cBhvr>
                                      <p:to>
                                        <p:strVal val="visible"/>
                                      </p:to>
                                    </p:set>
                                    <p:animEffect transition="in" filter="box(out)">
                                      <p:cBhvr>
                                        <p:cTn id="12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614B88E4-A0F8-4E59-B881-6FD728FA3AAE}"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84F083E9-790F-464A-B0A1-C9E1B2A8DEA6}" type="slidenum">
              <a:rPr lang="zh-CN" altLang="en-US"/>
              <a:pPr/>
              <a:t>6</a:t>
            </a:fld>
            <a:r>
              <a:rPr lang="en-US" altLang="zh-CN"/>
              <a:t>/66</a:t>
            </a:r>
          </a:p>
        </p:txBody>
      </p:sp>
      <p:sp>
        <p:nvSpPr>
          <p:cNvPr id="6495234" name="Rectangle 2" descr="白色大理石"/>
          <p:cNvSpPr>
            <a:spLocks noGrp="1" noChangeArrowheads="1"/>
          </p:cNvSpPr>
          <p:nvPr>
            <p:ph type="title" idx="4294967295"/>
          </p:nvPr>
        </p:nvSpPr>
        <p:spPr>
          <a:xfrm>
            <a:off x="457200" y="228600"/>
            <a:ext cx="8534400" cy="609600"/>
          </a:xfrm>
        </p:spPr>
        <p:txBody>
          <a:bodyPr/>
          <a:lstStyle/>
          <a:p>
            <a:r>
              <a:rPr lang="zh-CN" altLang="en-US" sz="4000" b="0" smtClean="0">
                <a:latin typeface="Courier New"/>
                <a:ea typeface="黑体" pitchFamily="49" charset="-122"/>
              </a:rPr>
              <a:t>“</a:t>
            </a:r>
            <a:r>
              <a:rPr lang="zh-CN" altLang="en-US" sz="4000" b="0" smtClean="0">
                <a:latin typeface="黑体" pitchFamily="49" charset="-122"/>
                <a:ea typeface="黑体" pitchFamily="49" charset="-122"/>
              </a:rPr>
              <a:t>函数原型</a:t>
            </a:r>
            <a:r>
              <a:rPr lang="zh-CN" altLang="en-US" sz="4000" b="0" smtClean="0">
                <a:latin typeface="Courier New"/>
                <a:ea typeface="黑体" pitchFamily="49" charset="-122"/>
              </a:rPr>
              <a:t>”</a:t>
            </a:r>
            <a:r>
              <a:rPr lang="zh-CN" altLang="en-US" sz="4000" b="0" smtClean="0">
                <a:latin typeface="黑体" pitchFamily="49" charset="-122"/>
                <a:ea typeface="黑体" pitchFamily="49" charset="-122"/>
              </a:rPr>
              <a:t>作用域 </a:t>
            </a:r>
          </a:p>
        </p:txBody>
      </p:sp>
      <p:sp>
        <p:nvSpPr>
          <p:cNvPr id="6495235" name="Rectangle 3"/>
          <p:cNvSpPr>
            <a:spLocks noGrp="1" noChangeArrowheads="1"/>
          </p:cNvSpPr>
          <p:nvPr>
            <p:ph type="body" idx="4294967295"/>
          </p:nvPr>
        </p:nvSpPr>
        <p:spPr>
          <a:xfrm>
            <a:off x="304800" y="1219200"/>
            <a:ext cx="8534400" cy="4724400"/>
          </a:xfrm>
        </p:spPr>
        <p:txBody>
          <a:bodyPr/>
          <a:lstStyle/>
          <a:p>
            <a:pPr algn="just" eaLnBrk="1" hangingPunct="1">
              <a:lnSpc>
                <a:spcPct val="150000"/>
              </a:lnSpc>
            </a:pPr>
            <a:r>
              <a:rPr lang="zh-CN" altLang="en-US" smtClean="0">
                <a:latin typeface="Times New Roman" panose="02020603050405020304" pitchFamily="18" charset="0"/>
                <a:cs typeface="Times New Roman" panose="02020603050405020304" pitchFamily="18" charset="0"/>
              </a:rPr>
              <a:t>函数原型作用域是</a:t>
            </a:r>
            <a:r>
              <a:rPr lang="en-US" altLang="zh-CN" smtClean="0">
                <a:latin typeface="Times New Roman" panose="02020603050405020304" pitchFamily="18" charset="0"/>
                <a:cs typeface="Times New Roman" panose="02020603050405020304" pitchFamily="18" charset="0"/>
              </a:rPr>
              <a:t>C</a:t>
            </a:r>
            <a:r>
              <a:rPr lang="zh-CN" altLang="en-US" smtClean="0">
                <a:latin typeface="Times New Roman" panose="02020603050405020304" pitchFamily="18" charset="0"/>
                <a:cs typeface="Times New Roman" panose="02020603050405020304" pitchFamily="18" charset="0"/>
              </a:rPr>
              <a:t>程序中最小的作用域。前面介绍过，在函数原型的声明中一定要包含参数的类型声明。</a:t>
            </a:r>
          </a:p>
          <a:p>
            <a:pPr algn="just" eaLnBrk="1" hangingPunct="1">
              <a:lnSpc>
                <a:spcPct val="150000"/>
              </a:lnSpc>
            </a:pPr>
            <a:r>
              <a:rPr lang="zh-CN" altLang="en-US" smtClean="0">
                <a:latin typeface="Times New Roman" panose="02020603050405020304" pitchFamily="18" charset="0"/>
                <a:cs typeface="Times New Roman" panose="02020603050405020304" pitchFamily="18" charset="0"/>
              </a:rPr>
              <a:t> 这里参数的声明就属于函数原型作用域，它开始于函数原型声明的左括号“（”，结束于右括号“）”。</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Grp="1" noChangeArrowheads="1"/>
          </p:cNvSpPr>
          <p:nvPr>
            <p:ph type="dt" sz="half" idx="10"/>
          </p:nvPr>
        </p:nvSpPr>
        <p:spPr>
          <a:ln/>
        </p:spPr>
        <p:txBody>
          <a:bodyPr/>
          <a:lstStyle/>
          <a:p>
            <a:fld id="{D95CDE2C-2F85-495E-9F46-246E5F518622}" type="datetime1">
              <a:rPr lang="zh-CN" altLang="en-US"/>
              <a:pPr/>
              <a:t>2023/11/13</a:t>
            </a:fld>
            <a:endParaRPr lang="en-US" altLang="zh-CN"/>
          </a:p>
        </p:txBody>
      </p:sp>
      <p:sp>
        <p:nvSpPr>
          <p:cNvPr id="8"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9" name="Rectangle 10"/>
          <p:cNvSpPr>
            <a:spLocks noGrp="1" noChangeArrowheads="1"/>
          </p:cNvSpPr>
          <p:nvPr>
            <p:ph type="sldNum" sz="quarter" idx="12"/>
          </p:nvPr>
        </p:nvSpPr>
        <p:spPr>
          <a:ln/>
        </p:spPr>
        <p:txBody>
          <a:bodyPr/>
          <a:lstStyle/>
          <a:p>
            <a:fld id="{A0014454-87DB-4CD9-9CD4-6DBD59BE27BA}" type="slidenum">
              <a:rPr lang="zh-CN" altLang="en-US"/>
              <a:pPr/>
              <a:t>60</a:t>
            </a:fld>
            <a:r>
              <a:rPr lang="en-US" altLang="zh-CN"/>
              <a:t>/66</a:t>
            </a:r>
          </a:p>
        </p:txBody>
      </p:sp>
      <p:sp>
        <p:nvSpPr>
          <p:cNvPr id="6541314" name="Rectangle 2"/>
          <p:cNvSpPr>
            <a:spLocks noRot="1" noChangeArrowheads="1"/>
          </p:cNvSpPr>
          <p:nvPr/>
        </p:nvSpPr>
        <p:spPr bwMode="auto">
          <a:xfrm>
            <a:off x="301625" y="304800"/>
            <a:ext cx="8540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smtClean="0">
                <a:solidFill>
                  <a:srgbClr val="0070C0"/>
                </a:solidFill>
                <a:latin typeface="黑体" pitchFamily="49" charset="-122"/>
                <a:ea typeface="黑体" pitchFamily="49" charset="-122"/>
                <a:sym typeface="Monotype Sorts" pitchFamily="2" charset="2"/>
              </a:rPr>
              <a:t>各种</a:t>
            </a:r>
            <a:r>
              <a:rPr lang="zh-CN" altLang="en-US" dirty="0">
                <a:solidFill>
                  <a:srgbClr val="0070C0"/>
                </a:solidFill>
                <a:latin typeface="黑体" pitchFamily="49" charset="-122"/>
                <a:ea typeface="黑体" pitchFamily="49" charset="-122"/>
                <a:sym typeface="Monotype Sorts" pitchFamily="2" charset="2"/>
              </a:rPr>
              <a:t>类型变量的作用域和</a:t>
            </a:r>
            <a:r>
              <a:rPr lang="zh-CN" altLang="en-US" dirty="0" smtClean="0">
                <a:solidFill>
                  <a:srgbClr val="0070C0"/>
                </a:solidFill>
                <a:latin typeface="黑体" pitchFamily="49" charset="-122"/>
                <a:ea typeface="黑体" pitchFamily="49" charset="-122"/>
                <a:sym typeface="Monotype Sorts" pitchFamily="2" charset="2"/>
              </a:rPr>
              <a:t>存在性</a:t>
            </a:r>
            <a:endParaRPr lang="zh-CN" altLang="en-US" dirty="0">
              <a:solidFill>
                <a:srgbClr val="0070C0"/>
              </a:solidFill>
              <a:latin typeface="黑体" pitchFamily="49" charset="-122"/>
              <a:ea typeface="黑体" pitchFamily="49" charset="-122"/>
              <a:sym typeface="Monotype Sorts" pitchFamily="2" charset="2"/>
            </a:endParaRPr>
          </a:p>
        </p:txBody>
      </p:sp>
      <p:sp>
        <p:nvSpPr>
          <p:cNvPr id="6541315" name="Rectangle 3"/>
          <p:cNvSpPr>
            <a:spLocks noChangeArrowheads="1"/>
          </p:cNvSpPr>
          <p:nvPr/>
        </p:nvSpPr>
        <p:spPr bwMode="auto">
          <a:xfrm>
            <a:off x="381000" y="1143000"/>
            <a:ext cx="854075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ts val="2700"/>
              </a:lnSpc>
              <a:buClr>
                <a:srgbClr val="FF3300"/>
              </a:buClr>
              <a:buFont typeface="Wingdings" pitchFamily="2" charset="2"/>
              <a:buChar char="Ø"/>
            </a:pPr>
            <a:r>
              <a:rPr lang="zh-CN" altLang="en-US" sz="2000" dirty="0" smtClean="0">
                <a:latin typeface="楷体" panose="02010609060101010101" pitchFamily="49" charset="-122"/>
                <a:ea typeface="楷体" panose="02010609060101010101" pitchFamily="49" charset="-122"/>
                <a:sym typeface="Monotype Sorts" pitchFamily="2" charset="2"/>
              </a:rPr>
              <a:t>如果</a:t>
            </a:r>
            <a:r>
              <a:rPr lang="zh-CN" altLang="en-US" sz="2000" dirty="0">
                <a:latin typeface="楷体" panose="02010609060101010101" pitchFamily="49" charset="-122"/>
                <a:ea typeface="楷体" panose="02010609060101010101" pitchFamily="49" charset="-122"/>
                <a:sym typeface="Monotype Sorts" pitchFamily="2" charset="2"/>
              </a:rPr>
              <a:t>一个变量在某个文件或函数范围内是有效的，则称该文件或函数为该变量的</a:t>
            </a:r>
            <a:r>
              <a:rPr lang="zh-CN" altLang="en-US" sz="2000" b="1" dirty="0">
                <a:solidFill>
                  <a:srgbClr val="CC0099"/>
                </a:solidFill>
                <a:latin typeface="楷体" panose="02010609060101010101" pitchFamily="49" charset="-122"/>
                <a:ea typeface="楷体" panose="02010609060101010101" pitchFamily="49" charset="-122"/>
                <a:sym typeface="Monotype Sorts" pitchFamily="2" charset="2"/>
              </a:rPr>
              <a:t>作用域</a:t>
            </a:r>
            <a:r>
              <a:rPr lang="zh-CN" altLang="en-US" sz="2000" dirty="0">
                <a:latin typeface="楷体" panose="02010609060101010101" pitchFamily="49" charset="-122"/>
                <a:ea typeface="楷体" panose="02010609060101010101" pitchFamily="49" charset="-122"/>
                <a:sym typeface="Monotype Sorts" pitchFamily="2" charset="2"/>
              </a:rPr>
              <a:t>，在些作用域内可以引用该变量，所以该变量在些作用域内</a:t>
            </a:r>
            <a:r>
              <a:rPr lang="zh-CN" altLang="en-US" sz="2000" b="1" dirty="0">
                <a:solidFill>
                  <a:srgbClr val="FF0000"/>
                </a:solidFill>
                <a:latin typeface="楷体" panose="02010609060101010101" pitchFamily="49" charset="-122"/>
                <a:ea typeface="楷体" panose="02010609060101010101" pitchFamily="49" charset="-122"/>
                <a:sym typeface="Monotype Sorts" pitchFamily="2" charset="2"/>
              </a:rPr>
              <a:t>可见</a:t>
            </a:r>
            <a:r>
              <a:rPr lang="zh-CN" altLang="en-US" sz="2000" dirty="0">
                <a:latin typeface="楷体" panose="02010609060101010101" pitchFamily="49" charset="-122"/>
                <a:ea typeface="楷体" panose="02010609060101010101" pitchFamily="49" charset="-122"/>
                <a:sym typeface="Monotype Sorts" pitchFamily="2" charset="2"/>
              </a:rPr>
              <a:t>，这种性质称为变量的</a:t>
            </a:r>
            <a:r>
              <a:rPr lang="zh-CN" altLang="en-US" sz="2000" b="1" dirty="0">
                <a:solidFill>
                  <a:srgbClr val="FF0000"/>
                </a:solidFill>
                <a:latin typeface="楷体" panose="02010609060101010101" pitchFamily="49" charset="-122"/>
                <a:ea typeface="楷体" panose="02010609060101010101" pitchFamily="49" charset="-122"/>
                <a:sym typeface="Monotype Sorts" pitchFamily="2" charset="2"/>
              </a:rPr>
              <a:t>可见性</a:t>
            </a:r>
            <a:r>
              <a:rPr lang="zh-CN" altLang="en-US" sz="2000" dirty="0" smtClean="0">
                <a:latin typeface="楷体" panose="02010609060101010101" pitchFamily="49" charset="-122"/>
                <a:ea typeface="楷体" panose="02010609060101010101" pitchFamily="49" charset="-122"/>
                <a:sym typeface="Monotype Sorts" pitchFamily="2" charset="2"/>
              </a:rPr>
              <a:t>。</a:t>
            </a:r>
            <a:endParaRPr lang="en-US" altLang="zh-CN" sz="2000" dirty="0" smtClean="0">
              <a:latin typeface="楷体" panose="02010609060101010101" pitchFamily="49" charset="-122"/>
              <a:ea typeface="楷体" panose="02010609060101010101" pitchFamily="49" charset="-122"/>
              <a:sym typeface="Monotype Sorts" pitchFamily="2" charset="2"/>
            </a:endParaRPr>
          </a:p>
          <a:p>
            <a:pPr marL="342900" indent="-342900">
              <a:lnSpc>
                <a:spcPts val="2700"/>
              </a:lnSpc>
              <a:buClr>
                <a:srgbClr val="FF3300"/>
              </a:buClr>
              <a:buFont typeface="Wingdings" pitchFamily="2" charset="2"/>
              <a:buChar char="Ø"/>
            </a:pPr>
            <a:r>
              <a:rPr lang="zh-CN" altLang="en-US" sz="2000" dirty="0" smtClean="0">
                <a:latin typeface="楷体" panose="02010609060101010101" pitchFamily="49" charset="-122"/>
                <a:ea typeface="楷体" panose="02010609060101010101" pitchFamily="49" charset="-122"/>
                <a:sym typeface="Monotype Sorts" pitchFamily="2" charset="2"/>
              </a:rPr>
              <a:t>如果</a:t>
            </a:r>
            <a:r>
              <a:rPr lang="zh-CN" altLang="en-US" sz="2000" dirty="0">
                <a:latin typeface="楷体" panose="02010609060101010101" pitchFamily="49" charset="-122"/>
                <a:ea typeface="楷体" panose="02010609060101010101" pitchFamily="49" charset="-122"/>
                <a:sym typeface="Monotype Sorts" pitchFamily="2" charset="2"/>
              </a:rPr>
              <a:t>一个变量值在某一时刻是存在的，则认为这一时刻属于该变量的</a:t>
            </a:r>
            <a:r>
              <a:rPr lang="zh-CN" altLang="en-US" sz="2000" b="1" dirty="0">
                <a:solidFill>
                  <a:srgbClr val="CC0099"/>
                </a:solidFill>
                <a:latin typeface="楷体" panose="02010609060101010101" pitchFamily="49" charset="-122"/>
                <a:ea typeface="楷体" panose="02010609060101010101" pitchFamily="49" charset="-122"/>
                <a:sym typeface="Monotype Sorts" pitchFamily="2" charset="2"/>
              </a:rPr>
              <a:t>生存期</a:t>
            </a:r>
            <a:r>
              <a:rPr lang="zh-CN" altLang="en-US" sz="2000" dirty="0">
                <a:latin typeface="楷体" panose="02010609060101010101" pitchFamily="49" charset="-122"/>
                <a:ea typeface="楷体" panose="02010609060101010101" pitchFamily="49" charset="-122"/>
                <a:sym typeface="Monotype Sorts" pitchFamily="2" charset="2"/>
              </a:rPr>
              <a:t>，或称该变量在此时刻</a:t>
            </a:r>
            <a:r>
              <a:rPr lang="zh-CN" altLang="en-US" sz="2000" b="1" dirty="0">
                <a:solidFill>
                  <a:srgbClr val="FF0000"/>
                </a:solidFill>
                <a:latin typeface="楷体" panose="02010609060101010101" pitchFamily="49" charset="-122"/>
                <a:ea typeface="楷体" panose="02010609060101010101" pitchFamily="49" charset="-122"/>
                <a:sym typeface="Monotype Sorts" pitchFamily="2" charset="2"/>
              </a:rPr>
              <a:t>存在</a:t>
            </a:r>
            <a:r>
              <a:rPr lang="zh-CN" altLang="en-US" sz="2000" dirty="0">
                <a:latin typeface="楷体" panose="02010609060101010101" pitchFamily="49" charset="-122"/>
                <a:ea typeface="楷体" panose="02010609060101010101" pitchFamily="49" charset="-122"/>
                <a:sym typeface="Monotype Sorts" pitchFamily="2" charset="2"/>
              </a:rPr>
              <a:t>，这种性质称为</a:t>
            </a:r>
            <a:r>
              <a:rPr lang="zh-CN" altLang="en-US" sz="2000" b="1" dirty="0">
                <a:solidFill>
                  <a:srgbClr val="FF0000"/>
                </a:solidFill>
                <a:latin typeface="楷体" panose="02010609060101010101" pitchFamily="49" charset="-122"/>
                <a:ea typeface="楷体" panose="02010609060101010101" pitchFamily="49" charset="-122"/>
                <a:sym typeface="Monotype Sorts" pitchFamily="2" charset="2"/>
              </a:rPr>
              <a:t>存在性</a:t>
            </a:r>
            <a:r>
              <a:rPr lang="zh-CN" altLang="en-US" sz="2000" dirty="0" smtClean="0">
                <a:latin typeface="楷体" panose="02010609060101010101" pitchFamily="49" charset="-122"/>
                <a:ea typeface="楷体" panose="02010609060101010101" pitchFamily="49" charset="-122"/>
                <a:sym typeface="Monotype Sorts" pitchFamily="2" charset="2"/>
              </a:rPr>
              <a:t>。</a:t>
            </a:r>
            <a:endParaRPr lang="en-US" altLang="zh-CN" sz="2000" dirty="0" smtClean="0">
              <a:latin typeface="楷体" panose="02010609060101010101" pitchFamily="49" charset="-122"/>
              <a:ea typeface="楷体" panose="02010609060101010101" pitchFamily="49" charset="-122"/>
              <a:sym typeface="Monotype Sorts" pitchFamily="2" charset="2"/>
            </a:endParaRPr>
          </a:p>
          <a:p>
            <a:pPr marL="342900" indent="-342900">
              <a:lnSpc>
                <a:spcPts val="2700"/>
              </a:lnSpc>
              <a:buClr>
                <a:srgbClr val="FF3300"/>
              </a:buClr>
              <a:buFont typeface="Wingdings" pitchFamily="2" charset="2"/>
              <a:buChar char="Ø"/>
            </a:pPr>
            <a:r>
              <a:rPr lang="zh-CN" altLang="en-US" sz="2000" b="1" dirty="0" smtClean="0">
                <a:solidFill>
                  <a:srgbClr val="FF0000"/>
                </a:solidFill>
                <a:latin typeface="楷体" panose="02010609060101010101" pitchFamily="49" charset="-122"/>
                <a:ea typeface="楷体" panose="02010609060101010101" pitchFamily="49" charset="-122"/>
                <a:sym typeface="Monotype Sorts" pitchFamily="2" charset="2"/>
              </a:rPr>
              <a:t>可见性</a:t>
            </a:r>
            <a:r>
              <a:rPr lang="zh-CN" altLang="en-US" sz="2000" dirty="0">
                <a:latin typeface="楷体" panose="02010609060101010101" pitchFamily="49" charset="-122"/>
                <a:ea typeface="楷体" panose="02010609060101010101" pitchFamily="49" charset="-122"/>
                <a:sym typeface="Monotype Sorts" pitchFamily="2" charset="2"/>
              </a:rPr>
              <a:t>与</a:t>
            </a:r>
            <a:r>
              <a:rPr lang="zh-CN" altLang="en-US" sz="2000" b="1" dirty="0">
                <a:solidFill>
                  <a:srgbClr val="FF0000"/>
                </a:solidFill>
                <a:latin typeface="楷体" panose="02010609060101010101" pitchFamily="49" charset="-122"/>
                <a:ea typeface="楷体" panose="02010609060101010101" pitchFamily="49" charset="-122"/>
                <a:sym typeface="Monotype Sorts" pitchFamily="2" charset="2"/>
              </a:rPr>
              <a:t>存在性</a:t>
            </a:r>
            <a:r>
              <a:rPr lang="zh-CN" altLang="en-US" sz="2000" dirty="0">
                <a:latin typeface="楷体" panose="02010609060101010101" pitchFamily="49" charset="-122"/>
                <a:ea typeface="楷体" panose="02010609060101010101" pitchFamily="49" charset="-122"/>
                <a:sym typeface="Monotype Sorts" pitchFamily="2" charset="2"/>
              </a:rPr>
              <a:t>的关系见下表：</a:t>
            </a:r>
          </a:p>
        </p:txBody>
      </p:sp>
      <p:graphicFrame>
        <p:nvGraphicFramePr>
          <p:cNvPr id="10" name="Group 54"/>
          <p:cNvGraphicFramePr>
            <a:graphicFrameLocks noGrp="1"/>
          </p:cNvGraphicFramePr>
          <p:nvPr>
            <p:extLst>
              <p:ext uri="{D42A27DB-BD31-4B8C-83A1-F6EECF244321}">
                <p14:modId xmlns:p14="http://schemas.microsoft.com/office/powerpoint/2010/main" val="1631559538"/>
              </p:ext>
            </p:extLst>
          </p:nvPr>
        </p:nvGraphicFramePr>
        <p:xfrm>
          <a:off x="250031" y="3420148"/>
          <a:ext cx="8643938" cy="3361652"/>
        </p:xfrm>
        <a:graphic>
          <a:graphicData uri="http://schemas.openxmlformats.org/drawingml/2006/table">
            <a:tbl>
              <a:tblPr/>
              <a:tblGrid>
                <a:gridCol w="2341563">
                  <a:extLst>
                    <a:ext uri="{9D8B030D-6E8A-4147-A177-3AD203B41FA5}">
                      <a16:colId xmlns:a16="http://schemas.microsoft.com/office/drawing/2014/main" val="20000"/>
                    </a:ext>
                  </a:extLst>
                </a:gridCol>
                <a:gridCol w="1512887">
                  <a:extLst>
                    <a:ext uri="{9D8B030D-6E8A-4147-A177-3AD203B41FA5}">
                      <a16:colId xmlns:a16="http://schemas.microsoft.com/office/drawing/2014/main" val="20001"/>
                    </a:ext>
                  </a:extLst>
                </a:gridCol>
                <a:gridCol w="1655763">
                  <a:extLst>
                    <a:ext uri="{9D8B030D-6E8A-4147-A177-3AD203B41FA5}">
                      <a16:colId xmlns:a16="http://schemas.microsoft.com/office/drawing/2014/main" val="20002"/>
                    </a:ext>
                  </a:extLst>
                </a:gridCol>
                <a:gridCol w="1776412">
                  <a:extLst>
                    <a:ext uri="{9D8B030D-6E8A-4147-A177-3AD203B41FA5}">
                      <a16:colId xmlns:a16="http://schemas.microsoft.com/office/drawing/2014/main" val="20003"/>
                    </a:ext>
                  </a:extLst>
                </a:gridCol>
                <a:gridCol w="1357313">
                  <a:extLst>
                    <a:ext uri="{9D8B030D-6E8A-4147-A177-3AD203B41FA5}">
                      <a16:colId xmlns:a16="http://schemas.microsoft.com/office/drawing/2014/main" val="20004"/>
                    </a:ext>
                  </a:extLst>
                </a:gridCol>
              </a:tblGrid>
              <a:tr h="335473">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Courier New" pitchFamily="49" charset="0"/>
                        </a:rPr>
                        <a:t>变量存储类别</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400050" algn="just"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C00000"/>
                          </a:solidFill>
                          <a:effectLst/>
                          <a:latin typeface="宋体" pitchFamily="2" charset="-122"/>
                          <a:ea typeface="宋体" pitchFamily="2" charset="-122"/>
                          <a:cs typeface="Courier New" pitchFamily="49" charset="0"/>
                        </a:rPr>
                        <a:t>  函 数 内</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gridSpan="2">
                  <a:txBody>
                    <a:bodyPr/>
                    <a:lstStyle/>
                    <a:p>
                      <a:pPr marL="0" marR="0" lvl="0" indent="400050" algn="just"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C00000"/>
                          </a:solidFill>
                          <a:effectLst/>
                          <a:latin typeface="宋体" pitchFamily="2" charset="-122"/>
                          <a:ea typeface="宋体" pitchFamily="2" charset="-122"/>
                          <a:cs typeface="Courier New" pitchFamily="49" charset="0"/>
                        </a:rPr>
                        <a:t>   函 数 外</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extLst>
                  <a:ext uri="{0D108BD9-81ED-4DB2-BD59-A6C34878D82A}">
                    <a16:rowId xmlns:a16="http://schemas.microsoft.com/office/drawing/2014/main" val="10000"/>
                  </a:ext>
                </a:extLst>
              </a:tr>
              <a:tr h="33547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Courier New" pitchFamily="49" charset="0"/>
                        </a:rPr>
                        <a:t>作用域</a:t>
                      </a:r>
                      <a:endParaRPr kumimoji="0" lang="en-US" altLang="zh-CN" sz="20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Courier New" pitchFamily="49"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黑体" panose="02010609060101010101" pitchFamily="49" charset="-122"/>
                          <a:ea typeface="黑体" panose="02010609060101010101" pitchFamily="49" charset="-122"/>
                          <a:cs typeface="Courier New" pitchFamily="49" charset="0"/>
                        </a:rPr>
                        <a:t>(</a:t>
                      </a:r>
                      <a:r>
                        <a:rPr kumimoji="0" lang="zh-CN" altLang="en-US" sz="2000" b="0" i="0" u="none" strike="noStrike" cap="none" normalizeH="0" baseline="0" dirty="0" smtClean="0">
                          <a:ln>
                            <a:noFill/>
                          </a:ln>
                          <a:solidFill>
                            <a:srgbClr val="FF0000"/>
                          </a:solidFill>
                          <a:effectLst/>
                          <a:latin typeface="黑体" panose="02010609060101010101" pitchFamily="49" charset="-122"/>
                          <a:ea typeface="黑体" panose="02010609060101010101" pitchFamily="49" charset="-122"/>
                          <a:cs typeface="Courier New" pitchFamily="49" charset="0"/>
                        </a:rPr>
                        <a:t>可见性</a:t>
                      </a:r>
                      <a:r>
                        <a:rPr kumimoji="0" lang="en-US" altLang="zh-CN" sz="2000" b="0" i="0" u="none" strike="noStrike" cap="none" normalizeH="0" baseline="0" dirty="0" smtClean="0">
                          <a:ln>
                            <a:noFill/>
                          </a:ln>
                          <a:solidFill>
                            <a:srgbClr val="FF0000"/>
                          </a:solidFill>
                          <a:effectLst/>
                          <a:latin typeface="黑体" panose="02010609060101010101" pitchFamily="49" charset="-122"/>
                          <a:ea typeface="黑体" panose="02010609060101010101" pitchFamily="49" charset="-122"/>
                          <a:cs typeface="Courier New" pitchFamily="49" charset="0"/>
                        </a:rPr>
                        <a:t>)</a:t>
                      </a:r>
                      <a:endParaRPr kumimoji="0" lang="zh-CN" altLang="en-US" sz="2000" b="0" i="0" u="none" strike="noStrike" cap="none" normalizeH="0" baseline="0" dirty="0" smtClean="0">
                        <a:ln>
                          <a:noFill/>
                        </a:ln>
                        <a:solidFill>
                          <a:srgbClr val="FF0000"/>
                        </a:solidFill>
                        <a:effectLst/>
                        <a:latin typeface="黑体" panose="02010609060101010101" pitchFamily="49" charset="-122"/>
                        <a:ea typeface="黑体" panose="02010609060101010101" pitchFamily="49" charset="-122"/>
                        <a:cs typeface="Courier New" pitchFamily="49"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Courier New" pitchFamily="49" charset="0"/>
                        </a:rPr>
                        <a:t>存在性</a:t>
                      </a: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Courier New" pitchFamily="49" charset="0"/>
                        </a:rPr>
                        <a:t>作用域</a:t>
                      </a:r>
                      <a:endParaRPr kumimoji="0" lang="en-US" altLang="zh-CN" sz="20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Courier New" pitchFamily="49"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黑体" panose="02010609060101010101" pitchFamily="49" charset="-122"/>
                          <a:ea typeface="黑体" panose="02010609060101010101" pitchFamily="49" charset="-122"/>
                          <a:cs typeface="Courier New" pitchFamily="49" charset="0"/>
                        </a:rPr>
                        <a:t>(</a:t>
                      </a:r>
                      <a:r>
                        <a:rPr kumimoji="0" lang="zh-CN" altLang="en-US" sz="2000" b="0" i="0" u="none" strike="noStrike" cap="none" normalizeH="0" baseline="0" dirty="0" smtClean="0">
                          <a:ln>
                            <a:noFill/>
                          </a:ln>
                          <a:solidFill>
                            <a:srgbClr val="FF0000"/>
                          </a:solidFill>
                          <a:effectLst/>
                          <a:latin typeface="黑体" panose="02010609060101010101" pitchFamily="49" charset="-122"/>
                          <a:ea typeface="黑体" panose="02010609060101010101" pitchFamily="49" charset="-122"/>
                          <a:cs typeface="Courier New" pitchFamily="49" charset="0"/>
                        </a:rPr>
                        <a:t>可见性</a:t>
                      </a:r>
                      <a:r>
                        <a:rPr kumimoji="0" lang="en-US" altLang="zh-CN" sz="2000" b="0" i="0" u="none" strike="noStrike" cap="none" normalizeH="0" baseline="0" dirty="0" smtClean="0">
                          <a:ln>
                            <a:noFill/>
                          </a:ln>
                          <a:solidFill>
                            <a:srgbClr val="FF0000"/>
                          </a:solidFill>
                          <a:effectLst/>
                          <a:latin typeface="黑体" panose="02010609060101010101" pitchFamily="49" charset="-122"/>
                          <a:ea typeface="黑体" panose="02010609060101010101" pitchFamily="49" charset="-122"/>
                          <a:cs typeface="Courier New" pitchFamily="49" charset="0"/>
                        </a:rPr>
                        <a:t>)</a:t>
                      </a:r>
                      <a:endParaRPr kumimoji="0" lang="zh-CN" altLang="en-US" sz="20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Courier New" pitchFamily="49"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Courier New" pitchFamily="49" charset="0"/>
                        </a:rPr>
                        <a:t>存在性</a:t>
                      </a: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916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Courier New" pitchFamily="49" charset="0"/>
                        </a:rPr>
                        <a:t>自动变量和寄存器变量</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zh-CN" sz="2000" b="1" i="0" u="none" strike="noStrike" cap="none" normalizeH="0" baseline="0" dirty="0" smtClean="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cap="none" normalizeH="0" baseline="0" dirty="0" smtClean="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zh-CN" sz="2000" b="1" i="0" u="none" strike="noStrike" cap="none" normalizeH="0" baseline="0" dirty="0" smtClean="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zh-CN" sz="2000" b="1" i="0" u="none" strike="noStrike" cap="none" normalizeH="0" baseline="0" dirty="0" smtClean="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zh-CN"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916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Courier New" pitchFamily="49" charset="0"/>
                        </a:rPr>
                        <a:t>静态局部变量</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cap="none" normalizeH="0" baseline="0" dirty="0" smtClean="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zh-CN" sz="2000" b="1" i="0" u="none" strike="noStrike" cap="none" normalizeH="0" baseline="0" dirty="0" smtClean="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cap="none" normalizeH="0" baseline="0" dirty="0" smtClean="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zh-CN" sz="2000" b="1" i="0" u="none" strike="noStrike" cap="none" normalizeH="0" baseline="0" dirty="0" smtClean="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zh-CN"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cap="none" normalizeH="0" baseline="0" dirty="0" smtClean="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zh-CN" sz="2000" b="1" i="0" u="none" strike="noStrike" cap="none" normalizeH="0" baseline="0" dirty="0" smtClean="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6709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Courier New" pitchFamily="49" charset="0"/>
                        </a:rPr>
                        <a:t>静态外部变量</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cap="none" normalizeH="0" baseline="0" dirty="0" smtClean="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zh-CN" sz="2000" b="1" i="0" u="none" strike="noStrike" cap="none" normalizeH="0" baseline="0" dirty="0" smtClean="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cap="none" normalizeH="0" baseline="0" dirty="0" smtClean="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zh-CN" sz="2000" b="1" i="0" u="none" strike="noStrike" cap="none" normalizeH="0" baseline="0" dirty="0" smtClean="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cap="none" normalizeH="0" baseline="0" dirty="0" smtClean="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只限本文件</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endParaRPr kumimoji="0" lang="zh-CN" altLang="zh-CN"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cap="none" normalizeH="0" baseline="0" dirty="0" smtClean="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zh-CN" sz="2000" b="1" i="0" u="none" strike="noStrike" cap="none" normalizeH="0" baseline="0" dirty="0" smtClean="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54441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Courier New" pitchFamily="49" charset="0"/>
                        </a:rPr>
                        <a:t>外部变量</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cap="none" normalizeH="0" baseline="0" dirty="0" smtClean="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zh-CN" sz="2000" b="1" i="0" u="none" strike="noStrike" cap="none" normalizeH="0" baseline="0" dirty="0" smtClean="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cap="none" normalizeH="0" baseline="0" dirty="0" smtClean="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zh-CN" sz="2000" b="1" i="0" u="none" strike="noStrike" cap="none" normalizeH="0" baseline="0" dirty="0" smtClean="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cap="none" normalizeH="0" baseline="0" dirty="0" smtClean="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zh-CN" sz="2000" b="1" i="0" u="none" strike="noStrike" cap="none" normalizeH="0" baseline="0" dirty="0" smtClean="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cap="none" normalizeH="0" baseline="0" dirty="0" smtClean="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zh-CN" sz="2000" b="1" i="0" u="none" strike="noStrike" cap="none" normalizeH="0" baseline="0" dirty="0" smtClean="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9283835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26BFD016-75A4-45E6-8E85-D5A39BDAE84C}"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826ACA86-C6CF-460A-8657-300FE87C4E76}" type="slidenum">
              <a:rPr lang="zh-CN" altLang="en-US"/>
              <a:pPr/>
              <a:t>61</a:t>
            </a:fld>
            <a:r>
              <a:rPr lang="en-US" altLang="zh-CN"/>
              <a:t>/66</a:t>
            </a:r>
          </a:p>
        </p:txBody>
      </p:sp>
      <p:sp>
        <p:nvSpPr>
          <p:cNvPr id="6591490" name="Rectangle 2" descr="白色大理石"/>
          <p:cNvSpPr>
            <a:spLocks noGrp="1" noChangeArrowheads="1"/>
          </p:cNvSpPr>
          <p:nvPr>
            <p:ph type="title" idx="4294967295"/>
          </p:nvPr>
        </p:nvSpPr>
        <p:spPr>
          <a:xfrm>
            <a:off x="381000" y="228600"/>
            <a:ext cx="8229600" cy="609600"/>
          </a:xfrm>
        </p:spPr>
        <p:txBody>
          <a:bodyPr/>
          <a:lstStyle/>
          <a:p>
            <a:pPr eaLnBrk="1" hangingPunct="1"/>
            <a:r>
              <a:rPr lang="zh-CN" altLang="en-US" smtClean="0">
                <a:solidFill>
                  <a:srgbClr val="0000FF"/>
                </a:solidFill>
                <a:latin typeface="黑体" pitchFamily="49" charset="-122"/>
                <a:ea typeface="黑体" pitchFamily="49" charset="-122"/>
              </a:rPr>
              <a:t>本讲内容</a:t>
            </a:r>
          </a:p>
        </p:txBody>
      </p:sp>
      <p:sp>
        <p:nvSpPr>
          <p:cNvPr id="6591491" name="Rectangle 3"/>
          <p:cNvSpPr>
            <a:spLocks noGrp="1" noChangeArrowheads="1"/>
          </p:cNvSpPr>
          <p:nvPr>
            <p:ph type="body" idx="4294967295"/>
          </p:nvPr>
        </p:nvSpPr>
        <p:spPr>
          <a:xfrm>
            <a:off x="304800" y="1168400"/>
            <a:ext cx="8610600" cy="4775200"/>
          </a:xfrm>
        </p:spPr>
        <p:txBody>
          <a:bodyPr/>
          <a:lstStyle/>
          <a:p>
            <a:pPr eaLnBrk="1" hangingPunct="1">
              <a:lnSpc>
                <a:spcPct val="150000"/>
              </a:lnSpc>
              <a:buClr>
                <a:srgbClr val="0000FF"/>
              </a:buClr>
            </a:pPr>
            <a:r>
              <a:rPr lang="zh-CN" altLang="en-US" sz="3600" b="0" dirty="0" smtClean="0">
                <a:solidFill>
                  <a:srgbClr val="FF0000"/>
                </a:solidFill>
                <a:latin typeface="Times New Roman" pitchFamily="18" charset="0"/>
                <a:ea typeface="黑体" pitchFamily="49" charset="-122"/>
              </a:rPr>
              <a:t>标识符的作用域与可见性</a:t>
            </a:r>
          </a:p>
          <a:p>
            <a:pPr eaLnBrk="1" hangingPunct="1">
              <a:lnSpc>
                <a:spcPct val="150000"/>
              </a:lnSpc>
              <a:buClr>
                <a:srgbClr val="0000FF"/>
              </a:buClr>
            </a:pPr>
            <a:r>
              <a:rPr lang="zh-CN" altLang="en-US" sz="3600" b="0" dirty="0" smtClean="0">
                <a:solidFill>
                  <a:srgbClr val="FF0000"/>
                </a:solidFill>
                <a:latin typeface="Times New Roman" pitchFamily="18" charset="0"/>
                <a:ea typeface="黑体" pitchFamily="49" charset="-122"/>
              </a:rPr>
              <a:t>局部变量和全局变量</a:t>
            </a:r>
          </a:p>
          <a:p>
            <a:pPr eaLnBrk="1" hangingPunct="1">
              <a:lnSpc>
                <a:spcPct val="150000"/>
              </a:lnSpc>
              <a:buClr>
                <a:srgbClr val="0000FF"/>
              </a:buClr>
            </a:pPr>
            <a:r>
              <a:rPr lang="zh-CN" altLang="en-US" sz="3600" b="0" dirty="0" smtClean="0">
                <a:solidFill>
                  <a:srgbClr val="FF0000"/>
                </a:solidFill>
                <a:latin typeface="Times New Roman" pitchFamily="18" charset="0"/>
                <a:ea typeface="黑体" pitchFamily="49" charset="-122"/>
              </a:rPr>
              <a:t>变量的存储类别</a:t>
            </a:r>
          </a:p>
          <a:p>
            <a:pPr eaLnBrk="1" hangingPunct="1">
              <a:lnSpc>
                <a:spcPct val="150000"/>
              </a:lnSpc>
              <a:buClr>
                <a:srgbClr val="0000FF"/>
              </a:buClr>
            </a:pPr>
            <a:r>
              <a:rPr lang="zh-CN" altLang="en-US" sz="3600" b="0" u="sng" dirty="0">
                <a:solidFill>
                  <a:srgbClr val="FF0000"/>
                </a:solidFill>
                <a:latin typeface="Times New Roman" pitchFamily="18" charset="0"/>
                <a:ea typeface="黑体" pitchFamily="49" charset="-122"/>
              </a:rPr>
              <a:t>内部函数和外部函数</a:t>
            </a:r>
          </a:p>
        </p:txBody>
      </p:sp>
    </p:spTree>
    <p:extLst>
      <p:ext uri="{BB962C8B-B14F-4D97-AF65-F5344CB8AC3E}">
        <p14:creationId xmlns:p14="http://schemas.microsoft.com/office/powerpoint/2010/main" val="403633287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FFF1A51D-BDE1-4F50-BBDC-75D393439762}"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98B64068-F056-4933-9A38-5A4D76F1D2B9}" type="slidenum">
              <a:rPr lang="zh-CN" altLang="en-US"/>
              <a:pPr/>
              <a:t>62</a:t>
            </a:fld>
            <a:r>
              <a:rPr lang="en-US" altLang="zh-CN"/>
              <a:t>/66</a:t>
            </a:r>
          </a:p>
        </p:txBody>
      </p:sp>
      <p:sp>
        <p:nvSpPr>
          <p:cNvPr id="6553602" name="Rectangle 2"/>
          <p:cNvSpPr>
            <a:spLocks noRot="1" noChangeArrowheads="1"/>
          </p:cNvSpPr>
          <p:nvPr/>
        </p:nvSpPr>
        <p:spPr bwMode="auto">
          <a:xfrm>
            <a:off x="301625" y="228600"/>
            <a:ext cx="85407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latin typeface="黑体" pitchFamily="49" charset="-122"/>
                <a:ea typeface="黑体" pitchFamily="49" charset="-122"/>
              </a:rPr>
              <a:t>内部函数和外部函数</a:t>
            </a:r>
            <a:endParaRPr lang="zh-CN" altLang="en-US">
              <a:solidFill>
                <a:srgbClr val="0070C0"/>
              </a:solidFill>
              <a:latin typeface="黑体" pitchFamily="49" charset="-122"/>
              <a:ea typeface="黑体" pitchFamily="49" charset="-122"/>
              <a:sym typeface="Monotype Sorts" pitchFamily="2" charset="2"/>
            </a:endParaRPr>
          </a:p>
        </p:txBody>
      </p:sp>
      <p:sp>
        <p:nvSpPr>
          <p:cNvPr id="6553603" name="Rectangle 3"/>
          <p:cNvSpPr>
            <a:spLocks noChangeArrowheads="1"/>
          </p:cNvSpPr>
          <p:nvPr/>
        </p:nvSpPr>
        <p:spPr bwMode="auto">
          <a:xfrm>
            <a:off x="381000" y="1143000"/>
            <a:ext cx="854075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zh-CN" altLang="en-US" sz="3600" b="1" dirty="0">
                <a:latin typeface="楷体" panose="02010609060101010101" pitchFamily="49" charset="-122"/>
                <a:ea typeface="楷体" panose="02010609060101010101" pitchFamily="49" charset="-122"/>
                <a:sym typeface="Monotype Sorts" pitchFamily="2" charset="2"/>
              </a:rPr>
              <a:t>函数本质上是全局的，因为一个函数要被其他函数调用，但也可指定函数不能被其他文件调用。</a:t>
            </a:r>
          </a:p>
          <a:p>
            <a:pPr marL="342900" indent="-342900">
              <a:lnSpc>
                <a:spcPct val="150000"/>
              </a:lnSpc>
              <a:buClr>
                <a:srgbClr val="FF3300"/>
              </a:buClr>
              <a:buFont typeface="Wingdings" pitchFamily="2" charset="2"/>
              <a:buChar char="Ø"/>
            </a:pPr>
            <a:r>
              <a:rPr lang="zh-CN" altLang="en-US" sz="3600" b="1" dirty="0">
                <a:latin typeface="楷体" panose="02010609060101010101" pitchFamily="49" charset="-122"/>
                <a:ea typeface="楷体" panose="02010609060101010101" pitchFamily="49" charset="-122"/>
                <a:sym typeface="Monotype Sorts" pitchFamily="2" charset="2"/>
              </a:rPr>
              <a:t>根据函数能否被其他</a:t>
            </a:r>
            <a:r>
              <a:rPr lang="zh-CN" altLang="en-US" sz="3600" b="1" dirty="0">
                <a:solidFill>
                  <a:srgbClr val="C00000"/>
                </a:solidFill>
                <a:latin typeface="楷体" panose="02010609060101010101" pitchFamily="49" charset="-122"/>
                <a:ea typeface="楷体" panose="02010609060101010101" pitchFamily="49" charset="-122"/>
                <a:sym typeface="Monotype Sorts" pitchFamily="2" charset="2"/>
              </a:rPr>
              <a:t>源文件</a:t>
            </a:r>
            <a:r>
              <a:rPr lang="zh-CN" altLang="en-US" sz="3600" b="1" dirty="0">
                <a:latin typeface="楷体" panose="02010609060101010101" pitchFamily="49" charset="-122"/>
                <a:ea typeface="楷体" panose="02010609060101010101" pitchFamily="49" charset="-122"/>
                <a:sym typeface="Monotype Sorts" pitchFamily="2" charset="2"/>
              </a:rPr>
              <a:t>调用，将函数分为内部函数和外部函数。</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65795729-887E-42CE-BA55-4BDAECD3124D}"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CABD9F45-A456-4122-A9D5-0DADDAF98300}" type="slidenum">
              <a:rPr lang="zh-CN" altLang="en-US"/>
              <a:pPr/>
              <a:t>63</a:t>
            </a:fld>
            <a:r>
              <a:rPr lang="en-US" altLang="zh-CN"/>
              <a:t>/66</a:t>
            </a:r>
          </a:p>
        </p:txBody>
      </p:sp>
      <p:sp>
        <p:nvSpPr>
          <p:cNvPr id="6554626" name="Rectangle 2"/>
          <p:cNvSpPr>
            <a:spLocks noRot="1" noChangeArrowheads="1"/>
          </p:cNvSpPr>
          <p:nvPr/>
        </p:nvSpPr>
        <p:spPr bwMode="auto">
          <a:xfrm>
            <a:off x="301625" y="228600"/>
            <a:ext cx="85407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latin typeface="黑体" pitchFamily="49" charset="-122"/>
                <a:ea typeface="黑体" pitchFamily="49" charset="-122"/>
              </a:rPr>
              <a:t>内部函数</a:t>
            </a:r>
            <a:endParaRPr lang="zh-CN" altLang="en-US">
              <a:solidFill>
                <a:srgbClr val="0070C0"/>
              </a:solidFill>
              <a:latin typeface="黑体" pitchFamily="49" charset="-122"/>
              <a:ea typeface="黑体" pitchFamily="49" charset="-122"/>
              <a:sym typeface="Monotype Sorts" pitchFamily="2" charset="2"/>
            </a:endParaRPr>
          </a:p>
        </p:txBody>
      </p:sp>
      <p:sp>
        <p:nvSpPr>
          <p:cNvPr id="6554627" name="Rectangle 3"/>
          <p:cNvSpPr>
            <a:spLocks noChangeArrowheads="1"/>
          </p:cNvSpPr>
          <p:nvPr/>
        </p:nvSpPr>
        <p:spPr bwMode="auto">
          <a:xfrm>
            <a:off x="381000" y="1143000"/>
            <a:ext cx="854075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ts val="3500"/>
              </a:lnSpc>
              <a:buClr>
                <a:srgbClr val="FF3300"/>
              </a:buClr>
              <a:buFont typeface="Wingdings" pitchFamily="2" charset="2"/>
              <a:buChar char="Ø"/>
            </a:pPr>
            <a:r>
              <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如果一个函数只能被本文件中其他函数调用，称为</a:t>
            </a:r>
            <a:r>
              <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内部函数</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。定义方式：</a:t>
            </a:r>
          </a:p>
          <a:p>
            <a:pPr marL="342900" indent="-342900">
              <a:lnSpc>
                <a:spcPts val="3500"/>
              </a:lnSpc>
              <a:buClr>
                <a:srgbClr val="FF3300"/>
              </a:buClr>
              <a:buFont typeface="Wingdings" pitchFamily="2" charset="2"/>
              <a:buNone/>
            </a:pPr>
            <a:r>
              <a:rPr lang="en-US" altLang="zh-CN"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		static  </a:t>
            </a:r>
            <a:r>
              <a:rPr lang="zh-CN" altLang="zh-CN"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类型标识符  函数名</a:t>
            </a:r>
            <a:r>
              <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(形参表)</a:t>
            </a:r>
          </a:p>
          <a:p>
            <a:pPr marL="742950" lvl="1" indent="-285750">
              <a:lnSpc>
                <a:spcPts val="3500"/>
              </a:lnSpc>
              <a:buClr>
                <a:schemeClr val="accent2"/>
              </a:buClr>
              <a:buFont typeface="Wingdings" pitchFamily="2" charset="2"/>
              <a:buChar char="ü"/>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内部函数又称静态函数。</a:t>
            </a:r>
          </a:p>
          <a:p>
            <a:pPr marL="742950" lvl="1" indent="-285750">
              <a:lnSpc>
                <a:spcPts val="3500"/>
              </a:lnSpc>
              <a:buClr>
                <a:schemeClr val="accent2"/>
              </a:buClr>
              <a:buFont typeface="Wingdings" pitchFamily="2" charset="2"/>
              <a:buChar char="ü"/>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使用内部函数，可以使函数只局限于所在文件，如果在不同的文件中有同名的内部函数，互不干扰。</a:t>
            </a:r>
          </a:p>
          <a:p>
            <a:pPr marL="342900" indent="-342900">
              <a:lnSpc>
                <a:spcPts val="3500"/>
              </a:lnSpc>
              <a:buClr>
                <a:srgbClr val="FF3300"/>
              </a:buClr>
              <a:buFont typeface="Wingdings" pitchFamily="2" charset="2"/>
              <a:buChar char="Ø"/>
            </a:pPr>
            <a:r>
              <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通常把只能由同一文件使用的函数和外部变量放在一个文件中，在它们前面冠以</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static</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使之局部化，其他文件不能使用。</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58DCBF08-2C67-4DA9-8729-7F37AF6EC2DF}"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051F8BAC-E8E3-4C3C-A6C2-FD0717A865E9}" type="slidenum">
              <a:rPr lang="zh-CN" altLang="en-US"/>
              <a:pPr/>
              <a:t>64</a:t>
            </a:fld>
            <a:r>
              <a:rPr lang="en-US" altLang="zh-CN"/>
              <a:t>/66</a:t>
            </a:r>
          </a:p>
        </p:txBody>
      </p:sp>
      <p:sp>
        <p:nvSpPr>
          <p:cNvPr id="6555650" name="Rectangle 2"/>
          <p:cNvSpPr>
            <a:spLocks noRot="1" noChangeArrowheads="1"/>
          </p:cNvSpPr>
          <p:nvPr/>
        </p:nvSpPr>
        <p:spPr bwMode="auto">
          <a:xfrm>
            <a:off x="301625" y="228600"/>
            <a:ext cx="85407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latin typeface="黑体" pitchFamily="49" charset="-122"/>
                <a:ea typeface="黑体" pitchFamily="49" charset="-122"/>
              </a:rPr>
              <a:t>外部函数</a:t>
            </a:r>
            <a:endParaRPr lang="zh-CN" altLang="en-US">
              <a:solidFill>
                <a:srgbClr val="0070C0"/>
              </a:solidFill>
              <a:latin typeface="黑体" pitchFamily="49" charset="-122"/>
              <a:ea typeface="黑体" pitchFamily="49" charset="-122"/>
              <a:sym typeface="Monotype Sorts" pitchFamily="2" charset="2"/>
            </a:endParaRPr>
          </a:p>
        </p:txBody>
      </p:sp>
      <p:sp>
        <p:nvSpPr>
          <p:cNvPr id="6555651" name="Rectangle 3"/>
          <p:cNvSpPr>
            <a:spLocks noChangeArrowheads="1"/>
          </p:cNvSpPr>
          <p:nvPr/>
        </p:nvSpPr>
        <p:spPr bwMode="auto">
          <a:xfrm>
            <a:off x="152400" y="1066800"/>
            <a:ext cx="8839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zh-CN" altLang="en-US" sz="32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定义函数时，如果冠以 </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extern，</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则表示此函数是</a:t>
            </a:r>
            <a:r>
              <a:rPr lang="zh-CN" altLang="en-US"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外部函数</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，可供其他文件调用。</a:t>
            </a:r>
          </a:p>
          <a:p>
            <a:pPr marL="342900" indent="-342900">
              <a:lnSpc>
                <a:spcPct val="150000"/>
              </a:lnSpc>
              <a:buClr>
                <a:srgbClr val="FF3300"/>
              </a:buClr>
              <a:buFont typeface="Wingdings" pitchFamily="2" charset="2"/>
              <a:buChar char="Ø"/>
            </a:pPr>
            <a:r>
              <a:rPr lang="zh-CN" altLang="en-US" sz="32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外部函数的定义方式：</a:t>
            </a:r>
          </a:p>
          <a:p>
            <a:pPr marL="342900" indent="-342900">
              <a:lnSpc>
                <a:spcPct val="150000"/>
              </a:lnSpc>
              <a:buClr>
                <a:srgbClr val="FF3300"/>
              </a:buClr>
              <a:buFont typeface="Wingdings" pitchFamily="2" charset="2"/>
              <a:buNone/>
            </a:pPr>
            <a:r>
              <a:rPr lang="zh-CN" altLang="en-US" sz="3200" b="1" dirty="0">
                <a:solidFill>
                  <a:srgbClr val="FFFF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		</a:t>
            </a:r>
            <a:r>
              <a:rPr lang="en-US"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extern  </a:t>
            </a:r>
            <a:r>
              <a:rPr lang="zh-CN"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类型标识符  函数名</a:t>
            </a:r>
            <a:r>
              <a:rPr lang="zh-CN" altLang="en-US"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(形参表)</a:t>
            </a:r>
          </a:p>
          <a:p>
            <a:pPr marL="342900" indent="-342900">
              <a:lnSpc>
                <a:spcPct val="150000"/>
              </a:lnSpc>
              <a:buClr>
                <a:srgbClr val="FF3300"/>
              </a:buClr>
              <a:buFont typeface="Wingdings" pitchFamily="2" charset="2"/>
              <a:buChar char="Ø"/>
            </a:pPr>
            <a:r>
              <a:rPr lang="en-US" altLang="zh-CN" sz="32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C</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规定，定义函数时省略</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extern，</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则隐含为外部函数。所以通常使用的都是外部函数。</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69DB9A34-867C-438E-98C6-4AC18D0F1A84}"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A6D282AF-C2DE-431A-9F4B-6725562F2E86}" type="slidenum">
              <a:rPr lang="zh-CN" altLang="en-US"/>
              <a:pPr/>
              <a:t>65</a:t>
            </a:fld>
            <a:r>
              <a:rPr lang="en-US" altLang="zh-CN"/>
              <a:t>/66</a:t>
            </a:r>
          </a:p>
        </p:txBody>
      </p:sp>
      <p:sp>
        <p:nvSpPr>
          <p:cNvPr id="6496258" name="Rectangle 2"/>
          <p:cNvSpPr>
            <a:spLocks noGrp="1" noChangeArrowheads="1"/>
          </p:cNvSpPr>
          <p:nvPr>
            <p:ph type="body" idx="4294967295"/>
          </p:nvPr>
        </p:nvSpPr>
        <p:spPr>
          <a:xfrm>
            <a:off x="304800" y="1219200"/>
            <a:ext cx="8382000" cy="4876800"/>
          </a:xfrm>
        </p:spPr>
        <p:txBody>
          <a:bodyPr/>
          <a:lstStyle/>
          <a:p>
            <a:pPr>
              <a:lnSpc>
                <a:spcPct val="150000"/>
              </a:lnSpc>
            </a:pPr>
            <a:r>
              <a:rPr lang="zh-CN" altLang="zh-CN" dirty="0"/>
              <a:t>有一个字符串</a:t>
            </a:r>
            <a:r>
              <a:rPr lang="zh-CN" altLang="en-US" dirty="0"/>
              <a:t>，</a:t>
            </a:r>
            <a:r>
              <a:rPr lang="zh-CN" altLang="zh-CN" dirty="0"/>
              <a:t>内有若干个字符</a:t>
            </a:r>
            <a:r>
              <a:rPr lang="zh-CN" altLang="en-US" dirty="0"/>
              <a:t>，</a:t>
            </a:r>
            <a:r>
              <a:rPr lang="zh-CN" altLang="zh-CN" dirty="0"/>
              <a:t>今输入一个字符</a:t>
            </a:r>
            <a:r>
              <a:rPr lang="zh-CN" altLang="en-US" dirty="0"/>
              <a:t>，</a:t>
            </a:r>
            <a:r>
              <a:rPr lang="zh-CN" altLang="zh-CN" dirty="0"/>
              <a:t>要求程序将字符串中该字符删去。用外部函数实现</a:t>
            </a:r>
            <a:r>
              <a:rPr lang="zh-CN" altLang="zh-CN" dirty="0" smtClean="0"/>
              <a:t>。</a:t>
            </a:r>
            <a:endParaRPr lang="en-US" altLang="zh-CN" dirty="0"/>
          </a:p>
        </p:txBody>
      </p:sp>
      <p:sp>
        <p:nvSpPr>
          <p:cNvPr id="6496259" name="Rectangle 3"/>
          <p:cNvSpPr>
            <a:spLocks noGrp="1" noChangeArrowheads="1"/>
          </p:cNvSpPr>
          <p:nvPr>
            <p:ph type="title" idx="4294967295"/>
          </p:nvPr>
        </p:nvSpPr>
        <p:spPr>
          <a:xfrm>
            <a:off x="457200" y="228600"/>
            <a:ext cx="8534400"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0" dirty="0" smtClean="0">
                <a:latin typeface="黑体" pitchFamily="49" charset="-122"/>
                <a:ea typeface="黑体" pitchFamily="49" charset="-122"/>
              </a:rPr>
              <a:t>外部函数应用举例</a:t>
            </a:r>
          </a:p>
        </p:txBody>
      </p:sp>
    </p:spTree>
    <p:extLst>
      <p:ext uri="{BB962C8B-B14F-4D97-AF65-F5344CB8AC3E}">
        <p14:creationId xmlns:p14="http://schemas.microsoft.com/office/powerpoint/2010/main" val="824060964"/>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69DB9A34-867C-438E-98C6-4AC18D0F1A84}"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A6D282AF-C2DE-431A-9F4B-6725562F2E86}" type="slidenum">
              <a:rPr lang="zh-CN" altLang="en-US"/>
              <a:pPr/>
              <a:t>66</a:t>
            </a:fld>
            <a:r>
              <a:rPr lang="en-US" altLang="zh-CN"/>
              <a:t>/66</a:t>
            </a:r>
          </a:p>
        </p:txBody>
      </p:sp>
      <p:sp>
        <p:nvSpPr>
          <p:cNvPr id="6496258" name="Rectangle 2"/>
          <p:cNvSpPr>
            <a:spLocks noGrp="1" noChangeArrowheads="1"/>
          </p:cNvSpPr>
          <p:nvPr>
            <p:ph type="body" idx="4294967295"/>
          </p:nvPr>
        </p:nvSpPr>
        <p:spPr>
          <a:xfrm>
            <a:off x="228600" y="1295400"/>
            <a:ext cx="8686800" cy="4876800"/>
          </a:xfrm>
        </p:spPr>
        <p:txBody>
          <a:bodyPr/>
          <a:lstStyle/>
          <a:p>
            <a:pPr>
              <a:lnSpc>
                <a:spcPct val="150000"/>
              </a:lnSpc>
            </a:pPr>
            <a:r>
              <a:rPr lang="zh-CN" altLang="en-US" sz="2800" dirty="0" smtClean="0"/>
              <a:t>用</a:t>
            </a:r>
            <a:r>
              <a:rPr lang="zh-CN" altLang="en-US" sz="2800" dirty="0"/>
              <a:t>一个字符数组</a:t>
            </a:r>
            <a:r>
              <a:rPr lang="en-US" altLang="zh-CN" sz="2800" dirty="0" err="1"/>
              <a:t>str</a:t>
            </a:r>
            <a:r>
              <a:rPr lang="zh-CN" altLang="en-US" sz="2800" dirty="0"/>
              <a:t>存放一个字符串，然后</a:t>
            </a:r>
            <a:r>
              <a:rPr lang="en-US" altLang="zh-CN" sz="2800" dirty="0"/>
              <a:t>——</a:t>
            </a:r>
          </a:p>
          <a:p>
            <a:pPr lvl="1">
              <a:lnSpc>
                <a:spcPct val="150000"/>
              </a:lnSpc>
            </a:pPr>
            <a:r>
              <a:rPr lang="zh-CN" altLang="en-US" sz="2400" dirty="0" smtClean="0"/>
              <a:t>从</a:t>
            </a:r>
            <a:r>
              <a:rPr lang="en-US" altLang="zh-CN" sz="2400" dirty="0" err="1"/>
              <a:t>str</a:t>
            </a:r>
            <a:r>
              <a:rPr lang="en-US" altLang="zh-CN" sz="2400" dirty="0"/>
              <a:t>[0]</a:t>
            </a:r>
            <a:r>
              <a:rPr lang="zh-CN" altLang="en-US" sz="2400" dirty="0"/>
              <a:t>开始逐个检查数组元素值是否等于指定要删除的字符，若不是就依旧留在数组中；</a:t>
            </a:r>
          </a:p>
          <a:p>
            <a:pPr lvl="1">
              <a:lnSpc>
                <a:spcPct val="150000"/>
              </a:lnSpc>
            </a:pPr>
            <a:r>
              <a:rPr lang="zh-CN" altLang="en-US" sz="2400" dirty="0" smtClean="0"/>
              <a:t>若是</a:t>
            </a:r>
            <a:r>
              <a:rPr lang="zh-CN" altLang="en-US" sz="2400" dirty="0"/>
              <a:t>就不保留，将其从数组中去除，并且位置也不保留。</a:t>
            </a:r>
          </a:p>
          <a:p>
            <a:pPr>
              <a:lnSpc>
                <a:spcPct val="150000"/>
              </a:lnSpc>
            </a:pPr>
            <a:r>
              <a:rPr lang="zh-CN" altLang="en-US" sz="2800" dirty="0" smtClean="0"/>
              <a:t>最后</a:t>
            </a:r>
            <a:r>
              <a:rPr lang="zh-CN" altLang="en-US" sz="2800" dirty="0"/>
              <a:t>要注意将字符串结束标志符</a:t>
            </a:r>
            <a:r>
              <a:rPr lang="en-US" altLang="zh-CN" sz="2800" dirty="0"/>
              <a:t>\0</a:t>
            </a:r>
            <a:r>
              <a:rPr lang="zh-CN" altLang="en-US" sz="2800" dirty="0"/>
              <a:t>放到“剩余”字符串的末尾</a:t>
            </a:r>
            <a:r>
              <a:rPr lang="zh-CN" altLang="en-US" sz="2800" dirty="0" smtClean="0"/>
              <a:t>。</a:t>
            </a:r>
            <a:endParaRPr lang="zh-CN" altLang="en-US" sz="2800" dirty="0"/>
          </a:p>
        </p:txBody>
      </p:sp>
      <p:sp>
        <p:nvSpPr>
          <p:cNvPr id="6496259" name="Rectangle 3"/>
          <p:cNvSpPr>
            <a:spLocks noGrp="1" noChangeArrowheads="1"/>
          </p:cNvSpPr>
          <p:nvPr>
            <p:ph type="title" idx="4294967295"/>
          </p:nvPr>
        </p:nvSpPr>
        <p:spPr>
          <a:xfrm>
            <a:off x="457200" y="228600"/>
            <a:ext cx="8534400"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0" dirty="0" smtClean="0">
                <a:latin typeface="黑体" pitchFamily="49" charset="-122"/>
                <a:ea typeface="黑体" pitchFamily="49" charset="-122"/>
              </a:rPr>
              <a:t>设计思路</a:t>
            </a:r>
          </a:p>
        </p:txBody>
      </p:sp>
    </p:spTree>
    <p:extLst>
      <p:ext uri="{BB962C8B-B14F-4D97-AF65-F5344CB8AC3E}">
        <p14:creationId xmlns:p14="http://schemas.microsoft.com/office/powerpoint/2010/main" val="2459868426"/>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 name="TextBox 57"/>
          <p:cNvSpPr txBox="1"/>
          <p:nvPr/>
        </p:nvSpPr>
        <p:spPr>
          <a:xfrm>
            <a:off x="0" y="5419725"/>
            <a:ext cx="1143000" cy="523875"/>
          </a:xfrm>
          <a:prstGeom prst="rect">
            <a:avLst/>
          </a:prstGeom>
          <a:noFill/>
        </p:spPr>
        <p:txBody>
          <a:bodyPr>
            <a:spAutoFit/>
          </a:bodyPr>
          <a:lstStyle/>
          <a:p>
            <a:pPr algn="ctr">
              <a:defRPr/>
            </a:pPr>
            <a:r>
              <a:rPr lang="en-US" altLang="zh-CN" sz="2800" b="1" dirty="0">
                <a:solidFill>
                  <a:srgbClr val="9D138D"/>
                </a:solidFill>
                <a:latin typeface="+mn-lt"/>
                <a:ea typeface="+mn-ea"/>
              </a:rPr>
              <a:t>j=0</a:t>
            </a:r>
            <a:endParaRPr lang="zh-CN" altLang="en-US" sz="2800" b="1" dirty="0">
              <a:solidFill>
                <a:srgbClr val="9D138D"/>
              </a:solidFill>
              <a:latin typeface="+mn-lt"/>
              <a:ea typeface="+mn-ea"/>
            </a:endParaRPr>
          </a:p>
        </p:txBody>
      </p:sp>
      <p:pic>
        <p:nvPicPr>
          <p:cNvPr id="143363"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59788" y="6237288"/>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64" name="内容占位符 2"/>
          <p:cNvSpPr>
            <a:spLocks noGrp="1"/>
          </p:cNvSpPr>
          <p:nvPr>
            <p:ph idx="1"/>
          </p:nvPr>
        </p:nvSpPr>
        <p:spPr>
          <a:xfrm>
            <a:off x="381000" y="1028700"/>
            <a:ext cx="6715125" cy="800100"/>
          </a:xfrm>
        </p:spPr>
        <p:txBody>
          <a:bodyPr/>
          <a:lstStyle/>
          <a:p>
            <a:r>
              <a:rPr lang="zh-CN" altLang="en-US" dirty="0" smtClean="0"/>
              <a:t>假设删除空格：</a:t>
            </a:r>
          </a:p>
        </p:txBody>
      </p:sp>
      <p:graphicFrame>
        <p:nvGraphicFramePr>
          <p:cNvPr id="6" name="表格 5"/>
          <p:cNvGraphicFramePr>
            <a:graphicFrameLocks noGrp="1"/>
          </p:cNvGraphicFramePr>
          <p:nvPr>
            <p:extLst>
              <p:ext uri="{D42A27DB-BD31-4B8C-83A1-F6EECF244321}">
                <p14:modId xmlns:p14="http://schemas.microsoft.com/office/powerpoint/2010/main" val="650345377"/>
              </p:ext>
            </p:extLst>
          </p:nvPr>
        </p:nvGraphicFramePr>
        <p:xfrm>
          <a:off x="928688" y="3000375"/>
          <a:ext cx="7643810" cy="571500"/>
        </p:xfrm>
        <a:graphic>
          <a:graphicData uri="http://schemas.openxmlformats.org/drawingml/2006/table">
            <a:tbl>
              <a:tblPr firstRow="1" bandRow="1">
                <a:tableStyleId>{5C22544A-7EE6-4342-B048-85BDC9FD1C3A}</a:tableStyleId>
              </a:tblPr>
              <a:tblGrid>
                <a:gridCol w="428621">
                  <a:extLst>
                    <a:ext uri="{9D8B030D-6E8A-4147-A177-3AD203B41FA5}">
                      <a16:colId xmlns:a16="http://schemas.microsoft.com/office/drawing/2014/main" val="20000"/>
                    </a:ext>
                  </a:extLst>
                </a:gridCol>
                <a:gridCol w="500062">
                  <a:extLst>
                    <a:ext uri="{9D8B030D-6E8A-4147-A177-3AD203B41FA5}">
                      <a16:colId xmlns:a16="http://schemas.microsoft.com/office/drawing/2014/main" val="20001"/>
                    </a:ext>
                  </a:extLst>
                </a:gridCol>
                <a:gridCol w="500062">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gridCol w="500062">
                  <a:extLst>
                    <a:ext uri="{9D8B030D-6E8A-4147-A177-3AD203B41FA5}">
                      <a16:colId xmlns:a16="http://schemas.microsoft.com/office/drawing/2014/main" val="20004"/>
                    </a:ext>
                  </a:extLst>
                </a:gridCol>
                <a:gridCol w="500062">
                  <a:extLst>
                    <a:ext uri="{9D8B030D-6E8A-4147-A177-3AD203B41FA5}">
                      <a16:colId xmlns:a16="http://schemas.microsoft.com/office/drawing/2014/main" val="20005"/>
                    </a:ext>
                  </a:extLst>
                </a:gridCol>
                <a:gridCol w="500062">
                  <a:extLst>
                    <a:ext uri="{9D8B030D-6E8A-4147-A177-3AD203B41FA5}">
                      <a16:colId xmlns:a16="http://schemas.microsoft.com/office/drawing/2014/main" val="20006"/>
                    </a:ext>
                  </a:extLst>
                </a:gridCol>
                <a:gridCol w="500062">
                  <a:extLst>
                    <a:ext uri="{9D8B030D-6E8A-4147-A177-3AD203B41FA5}">
                      <a16:colId xmlns:a16="http://schemas.microsoft.com/office/drawing/2014/main" val="20007"/>
                    </a:ext>
                  </a:extLst>
                </a:gridCol>
                <a:gridCol w="500062">
                  <a:extLst>
                    <a:ext uri="{9D8B030D-6E8A-4147-A177-3AD203B41FA5}">
                      <a16:colId xmlns:a16="http://schemas.microsoft.com/office/drawing/2014/main" val="20008"/>
                    </a:ext>
                  </a:extLst>
                </a:gridCol>
                <a:gridCol w="500062">
                  <a:extLst>
                    <a:ext uri="{9D8B030D-6E8A-4147-A177-3AD203B41FA5}">
                      <a16:colId xmlns:a16="http://schemas.microsoft.com/office/drawing/2014/main" val="20009"/>
                    </a:ext>
                  </a:extLst>
                </a:gridCol>
                <a:gridCol w="714375">
                  <a:extLst>
                    <a:ext uri="{9D8B030D-6E8A-4147-A177-3AD203B41FA5}">
                      <a16:colId xmlns:a16="http://schemas.microsoft.com/office/drawing/2014/main" val="20010"/>
                    </a:ext>
                  </a:extLst>
                </a:gridCol>
                <a:gridCol w="1928818">
                  <a:extLst>
                    <a:ext uri="{9D8B030D-6E8A-4147-A177-3AD203B41FA5}">
                      <a16:colId xmlns:a16="http://schemas.microsoft.com/office/drawing/2014/main" val="20011"/>
                    </a:ext>
                  </a:extLst>
                </a:gridCol>
              </a:tblGrid>
              <a:tr h="571500">
                <a:tc>
                  <a:txBody>
                    <a:bodyPr/>
                    <a:lstStyle/>
                    <a:p>
                      <a:pPr algn="ctr"/>
                      <a:r>
                        <a:rPr lang="en-US" altLang="zh-CN" sz="2800" dirty="0" smtClean="0">
                          <a:solidFill>
                            <a:srgbClr val="FF0000"/>
                          </a:solidFill>
                        </a:rPr>
                        <a:t>I</a:t>
                      </a:r>
                      <a:endParaRPr lang="zh-CN" altLang="en-US" sz="2800" dirty="0">
                        <a:solidFill>
                          <a:srgbClr val="FF000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smtClean="0">
                          <a:solidFill>
                            <a:srgbClr val="FF0000"/>
                          </a:solidFill>
                        </a:rPr>
                        <a:t>a</a:t>
                      </a:r>
                      <a:endParaRPr lang="zh-CN" altLang="en-US" sz="2800" dirty="0">
                        <a:solidFill>
                          <a:srgbClr val="FF000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smtClean="0">
                          <a:solidFill>
                            <a:srgbClr val="FF0000"/>
                          </a:solidFill>
                        </a:rPr>
                        <a:t>m</a:t>
                      </a:r>
                      <a:endParaRPr lang="zh-CN" altLang="en-US" sz="2800" dirty="0">
                        <a:solidFill>
                          <a:srgbClr val="FF000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smtClean="0">
                          <a:solidFill>
                            <a:srgbClr val="FF0000"/>
                          </a:solidFill>
                        </a:rPr>
                        <a:t>h</a:t>
                      </a:r>
                      <a:endParaRPr lang="zh-CN" altLang="en-US" sz="2800" dirty="0">
                        <a:solidFill>
                          <a:srgbClr val="FF000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smtClean="0">
                          <a:solidFill>
                            <a:srgbClr val="FF0000"/>
                          </a:solidFill>
                        </a:rPr>
                        <a:t>a</a:t>
                      </a:r>
                      <a:endParaRPr lang="zh-CN" altLang="en-US" sz="2800" dirty="0">
                        <a:solidFill>
                          <a:srgbClr val="FF000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smtClean="0">
                          <a:solidFill>
                            <a:srgbClr val="FF0000"/>
                          </a:solidFill>
                        </a:rPr>
                        <a:t>p</a:t>
                      </a:r>
                      <a:endParaRPr lang="zh-CN" altLang="en-US" sz="2800" dirty="0">
                        <a:solidFill>
                          <a:srgbClr val="FF000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smtClean="0">
                          <a:solidFill>
                            <a:srgbClr val="FF0000"/>
                          </a:solidFill>
                        </a:rPr>
                        <a:t>p</a:t>
                      </a:r>
                      <a:endParaRPr lang="zh-CN" altLang="en-US" sz="2800" dirty="0">
                        <a:solidFill>
                          <a:srgbClr val="FF000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smtClean="0">
                          <a:solidFill>
                            <a:srgbClr val="FF0000"/>
                          </a:solidFill>
                        </a:rPr>
                        <a:t>y</a:t>
                      </a:r>
                      <a:endParaRPr lang="zh-CN" altLang="en-US" sz="2800" dirty="0">
                        <a:solidFill>
                          <a:srgbClr val="FF000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smtClean="0">
                          <a:solidFill>
                            <a:srgbClr val="FF0000"/>
                          </a:solidFill>
                        </a:rPr>
                        <a:t>\0</a:t>
                      </a:r>
                      <a:endParaRPr lang="zh-CN" altLang="en-US" sz="2800" dirty="0">
                        <a:solidFill>
                          <a:srgbClr val="FF000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smtClean="0"/>
                        <a:t>……</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 name="表格 6"/>
          <p:cNvGraphicFramePr>
            <a:graphicFrameLocks noGrp="1"/>
          </p:cNvGraphicFramePr>
          <p:nvPr/>
        </p:nvGraphicFramePr>
        <p:xfrm>
          <a:off x="928688" y="4643438"/>
          <a:ext cx="7643810" cy="571500"/>
        </p:xfrm>
        <a:graphic>
          <a:graphicData uri="http://schemas.openxmlformats.org/drawingml/2006/table">
            <a:tbl>
              <a:tblPr firstRow="1" bandRow="1">
                <a:tableStyleId>{5C22544A-7EE6-4342-B048-85BDC9FD1C3A}</a:tableStyleId>
              </a:tblPr>
              <a:tblGrid>
                <a:gridCol w="428621">
                  <a:extLst>
                    <a:ext uri="{9D8B030D-6E8A-4147-A177-3AD203B41FA5}">
                      <a16:colId xmlns:a16="http://schemas.microsoft.com/office/drawing/2014/main" val="20000"/>
                    </a:ext>
                  </a:extLst>
                </a:gridCol>
                <a:gridCol w="500062">
                  <a:extLst>
                    <a:ext uri="{9D8B030D-6E8A-4147-A177-3AD203B41FA5}">
                      <a16:colId xmlns:a16="http://schemas.microsoft.com/office/drawing/2014/main" val="20001"/>
                    </a:ext>
                  </a:extLst>
                </a:gridCol>
                <a:gridCol w="500062">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gridCol w="500062">
                  <a:extLst>
                    <a:ext uri="{9D8B030D-6E8A-4147-A177-3AD203B41FA5}">
                      <a16:colId xmlns:a16="http://schemas.microsoft.com/office/drawing/2014/main" val="20004"/>
                    </a:ext>
                  </a:extLst>
                </a:gridCol>
                <a:gridCol w="500062">
                  <a:extLst>
                    <a:ext uri="{9D8B030D-6E8A-4147-A177-3AD203B41FA5}">
                      <a16:colId xmlns:a16="http://schemas.microsoft.com/office/drawing/2014/main" val="20005"/>
                    </a:ext>
                  </a:extLst>
                </a:gridCol>
                <a:gridCol w="500062">
                  <a:extLst>
                    <a:ext uri="{9D8B030D-6E8A-4147-A177-3AD203B41FA5}">
                      <a16:colId xmlns:a16="http://schemas.microsoft.com/office/drawing/2014/main" val="20006"/>
                    </a:ext>
                  </a:extLst>
                </a:gridCol>
                <a:gridCol w="500062">
                  <a:extLst>
                    <a:ext uri="{9D8B030D-6E8A-4147-A177-3AD203B41FA5}">
                      <a16:colId xmlns:a16="http://schemas.microsoft.com/office/drawing/2014/main" val="20007"/>
                    </a:ext>
                  </a:extLst>
                </a:gridCol>
                <a:gridCol w="500062">
                  <a:extLst>
                    <a:ext uri="{9D8B030D-6E8A-4147-A177-3AD203B41FA5}">
                      <a16:colId xmlns:a16="http://schemas.microsoft.com/office/drawing/2014/main" val="20008"/>
                    </a:ext>
                  </a:extLst>
                </a:gridCol>
                <a:gridCol w="500062">
                  <a:extLst>
                    <a:ext uri="{9D8B030D-6E8A-4147-A177-3AD203B41FA5}">
                      <a16:colId xmlns:a16="http://schemas.microsoft.com/office/drawing/2014/main" val="20009"/>
                    </a:ext>
                  </a:extLst>
                </a:gridCol>
                <a:gridCol w="714375">
                  <a:extLst>
                    <a:ext uri="{9D8B030D-6E8A-4147-A177-3AD203B41FA5}">
                      <a16:colId xmlns:a16="http://schemas.microsoft.com/office/drawing/2014/main" val="20010"/>
                    </a:ext>
                  </a:extLst>
                </a:gridCol>
                <a:gridCol w="1928818">
                  <a:extLst>
                    <a:ext uri="{9D8B030D-6E8A-4147-A177-3AD203B41FA5}">
                      <a16:colId xmlns:a16="http://schemas.microsoft.com/office/drawing/2014/main" val="20011"/>
                    </a:ext>
                  </a:extLst>
                </a:gridCol>
              </a:tblGrid>
              <a:tr h="571500">
                <a:tc>
                  <a:txBody>
                    <a:bodyPr/>
                    <a:lstStyle/>
                    <a:p>
                      <a:pPr algn="ctr"/>
                      <a:r>
                        <a:rPr lang="en-US" altLang="zh-CN" sz="2800" dirty="0" smtClean="0"/>
                        <a:t>I</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smtClean="0"/>
                        <a:t>a</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smtClean="0"/>
                        <a:t>m</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smtClean="0"/>
                        <a:t>h</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smtClean="0"/>
                        <a:t>a</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smtClean="0"/>
                        <a:t>p</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smtClean="0"/>
                        <a:t>p</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smtClean="0"/>
                        <a:t>y</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smtClean="0"/>
                        <a:t>\0</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smtClean="0"/>
                        <a:t>……</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9" name="圆角矩形标注 8"/>
          <p:cNvSpPr>
            <a:spLocks noChangeArrowheads="1"/>
          </p:cNvSpPr>
          <p:nvPr/>
        </p:nvSpPr>
        <p:spPr bwMode="auto">
          <a:xfrm>
            <a:off x="1285875" y="1857375"/>
            <a:ext cx="1143000" cy="642938"/>
          </a:xfrm>
          <a:prstGeom prst="wedgeRoundRectCallout">
            <a:avLst>
              <a:gd name="adj1" fmla="val -55958"/>
              <a:gd name="adj2" fmla="val 122412"/>
              <a:gd name="adj3" fmla="val 16667"/>
            </a:avLst>
          </a:prstGeom>
          <a:solidFill>
            <a:srgbClr val="FFFFCC"/>
          </a:solidFill>
          <a:ln w="9525" algn="ctr">
            <a:solidFill>
              <a:schemeClr val="tx1"/>
            </a:solidFill>
            <a:miter lim="800000"/>
            <a:headEnd/>
            <a:tailEnd/>
          </a:ln>
        </p:spPr>
        <p:txBody>
          <a:bodyPr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rgbClr val="0000CC"/>
                </a:solidFill>
                <a:latin typeface="楷体" panose="02010609060101010101" pitchFamily="49" charset="-122"/>
                <a:ea typeface="楷体" panose="02010609060101010101" pitchFamily="49" charset="-122"/>
              </a:rPr>
              <a:t>非空</a:t>
            </a:r>
          </a:p>
        </p:txBody>
      </p:sp>
      <p:sp>
        <p:nvSpPr>
          <p:cNvPr id="10" name="右箭头 9"/>
          <p:cNvSpPr>
            <a:spLocks noChangeArrowheads="1"/>
          </p:cNvSpPr>
          <p:nvPr/>
        </p:nvSpPr>
        <p:spPr bwMode="auto">
          <a:xfrm rot="5400000">
            <a:off x="607219" y="3893344"/>
            <a:ext cx="1071563" cy="428625"/>
          </a:xfrm>
          <a:prstGeom prst="rightArrow">
            <a:avLst>
              <a:gd name="adj1" fmla="val 50000"/>
              <a:gd name="adj2" fmla="val 50000"/>
            </a:avLst>
          </a:prstGeom>
          <a:solidFill>
            <a:schemeClr val="accent1"/>
          </a:solidFill>
          <a:ln w="38100" algn="ctr">
            <a:solidFill>
              <a:srgbClr val="0000CC"/>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 name="TextBox 10"/>
          <p:cNvSpPr txBox="1"/>
          <p:nvPr/>
        </p:nvSpPr>
        <p:spPr>
          <a:xfrm>
            <a:off x="857250" y="4643438"/>
            <a:ext cx="571500" cy="523875"/>
          </a:xfrm>
          <a:prstGeom prst="rect">
            <a:avLst/>
          </a:prstGeom>
          <a:noFill/>
        </p:spPr>
        <p:txBody>
          <a:bodyPr>
            <a:spAutoFit/>
          </a:bodyPr>
          <a:lstStyle/>
          <a:p>
            <a:pPr algn="ctr">
              <a:defRPr/>
            </a:pPr>
            <a:r>
              <a:rPr lang="en-US" altLang="zh-CN" sz="2800" b="1" dirty="0">
                <a:solidFill>
                  <a:srgbClr val="0000CC"/>
                </a:solidFill>
                <a:latin typeface="+mn-lt"/>
                <a:ea typeface="+mn-ea"/>
              </a:rPr>
              <a:t>I</a:t>
            </a:r>
            <a:endParaRPr lang="zh-CN" altLang="en-US" sz="2800" b="1" dirty="0">
              <a:solidFill>
                <a:srgbClr val="0000CC"/>
              </a:solidFill>
              <a:latin typeface="+mn-lt"/>
              <a:ea typeface="+mn-ea"/>
            </a:endParaRPr>
          </a:p>
        </p:txBody>
      </p:sp>
      <p:sp>
        <p:nvSpPr>
          <p:cNvPr id="12" name="圆角矩形标注 11"/>
          <p:cNvSpPr>
            <a:spLocks noChangeArrowheads="1"/>
          </p:cNvSpPr>
          <p:nvPr/>
        </p:nvSpPr>
        <p:spPr bwMode="auto">
          <a:xfrm>
            <a:off x="1643063" y="1903413"/>
            <a:ext cx="1143000" cy="642937"/>
          </a:xfrm>
          <a:prstGeom prst="wedgeRoundRectCallout">
            <a:avLst>
              <a:gd name="adj1" fmla="val -55958"/>
              <a:gd name="adj2" fmla="val 122412"/>
              <a:gd name="adj3" fmla="val 16667"/>
            </a:avLst>
          </a:prstGeom>
          <a:solidFill>
            <a:srgbClr val="FFFFCC"/>
          </a:solidFill>
          <a:ln w="9525" algn="ctr">
            <a:solidFill>
              <a:schemeClr val="tx1"/>
            </a:solidFill>
            <a:miter lim="800000"/>
            <a:headEnd/>
            <a:tailEnd/>
          </a:ln>
        </p:spPr>
        <p:txBody>
          <a:bodyPr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a:solidFill>
                  <a:srgbClr val="0000CC"/>
                </a:solidFill>
                <a:latin typeface="楷体" panose="02010609060101010101" pitchFamily="49" charset="-122"/>
                <a:ea typeface="楷体" panose="02010609060101010101" pitchFamily="49" charset="-122"/>
              </a:rPr>
              <a:t>空</a:t>
            </a:r>
          </a:p>
        </p:txBody>
      </p:sp>
      <p:sp>
        <p:nvSpPr>
          <p:cNvPr id="13" name="圆角矩形标注 12"/>
          <p:cNvSpPr>
            <a:spLocks noChangeArrowheads="1"/>
          </p:cNvSpPr>
          <p:nvPr/>
        </p:nvSpPr>
        <p:spPr bwMode="auto">
          <a:xfrm>
            <a:off x="2143125" y="1928813"/>
            <a:ext cx="1143000" cy="642937"/>
          </a:xfrm>
          <a:prstGeom prst="wedgeRoundRectCallout">
            <a:avLst>
              <a:gd name="adj1" fmla="val -55958"/>
              <a:gd name="adj2" fmla="val 122412"/>
              <a:gd name="adj3" fmla="val 16667"/>
            </a:avLst>
          </a:prstGeom>
          <a:solidFill>
            <a:srgbClr val="FFFFCC"/>
          </a:solidFill>
          <a:ln w="9525" algn="ctr">
            <a:solidFill>
              <a:schemeClr val="tx1"/>
            </a:solidFill>
            <a:miter lim="800000"/>
            <a:headEnd/>
            <a:tailEnd/>
          </a:ln>
        </p:spPr>
        <p:txBody>
          <a:bodyPr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rgbClr val="0000CC"/>
                </a:solidFill>
                <a:latin typeface="楷体" panose="02010609060101010101" pitchFamily="49" charset="-122"/>
                <a:ea typeface="楷体" panose="02010609060101010101" pitchFamily="49" charset="-122"/>
              </a:rPr>
              <a:t>非空</a:t>
            </a:r>
          </a:p>
        </p:txBody>
      </p:sp>
      <p:sp>
        <p:nvSpPr>
          <p:cNvPr id="14" name="右箭头 13"/>
          <p:cNvSpPr>
            <a:spLocks noChangeArrowheads="1"/>
          </p:cNvSpPr>
          <p:nvPr/>
        </p:nvSpPr>
        <p:spPr bwMode="auto">
          <a:xfrm rot="7377800">
            <a:off x="1364457" y="3923506"/>
            <a:ext cx="1071562" cy="428625"/>
          </a:xfrm>
          <a:prstGeom prst="rightArrow">
            <a:avLst>
              <a:gd name="adj1" fmla="val 50000"/>
              <a:gd name="adj2" fmla="val 50000"/>
            </a:avLst>
          </a:prstGeom>
          <a:solidFill>
            <a:schemeClr val="accent1"/>
          </a:solidFill>
          <a:ln w="38100" algn="ctr">
            <a:solidFill>
              <a:srgbClr val="0000CC"/>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 name="TextBox 14"/>
          <p:cNvSpPr txBox="1"/>
          <p:nvPr/>
        </p:nvSpPr>
        <p:spPr>
          <a:xfrm>
            <a:off x="1285875" y="4643438"/>
            <a:ext cx="571500" cy="523875"/>
          </a:xfrm>
          <a:prstGeom prst="rect">
            <a:avLst/>
          </a:prstGeom>
          <a:noFill/>
        </p:spPr>
        <p:txBody>
          <a:bodyPr>
            <a:spAutoFit/>
          </a:bodyPr>
          <a:lstStyle/>
          <a:p>
            <a:pPr algn="ctr">
              <a:defRPr/>
            </a:pPr>
            <a:r>
              <a:rPr lang="en-US" altLang="zh-CN" sz="2800" b="1" dirty="0">
                <a:solidFill>
                  <a:srgbClr val="0000CC"/>
                </a:solidFill>
                <a:latin typeface="+mn-lt"/>
                <a:ea typeface="+mn-ea"/>
              </a:rPr>
              <a:t>a</a:t>
            </a:r>
            <a:endParaRPr lang="zh-CN" altLang="en-US" sz="2800" b="1" dirty="0">
              <a:solidFill>
                <a:srgbClr val="0000CC"/>
              </a:solidFill>
              <a:latin typeface="+mn-lt"/>
              <a:ea typeface="+mn-ea"/>
            </a:endParaRPr>
          </a:p>
        </p:txBody>
      </p:sp>
      <p:sp>
        <p:nvSpPr>
          <p:cNvPr id="16" name="圆角矩形标注 15"/>
          <p:cNvSpPr>
            <a:spLocks noChangeArrowheads="1"/>
          </p:cNvSpPr>
          <p:nvPr/>
        </p:nvSpPr>
        <p:spPr bwMode="auto">
          <a:xfrm>
            <a:off x="2643188" y="1928813"/>
            <a:ext cx="1143000" cy="642937"/>
          </a:xfrm>
          <a:prstGeom prst="wedgeRoundRectCallout">
            <a:avLst>
              <a:gd name="adj1" fmla="val -55958"/>
              <a:gd name="adj2" fmla="val 122412"/>
              <a:gd name="adj3" fmla="val 16667"/>
            </a:avLst>
          </a:prstGeom>
          <a:solidFill>
            <a:srgbClr val="FFFFCC"/>
          </a:solidFill>
          <a:ln w="9525" algn="ctr">
            <a:solidFill>
              <a:schemeClr val="tx1"/>
            </a:solidFill>
            <a:miter lim="800000"/>
            <a:headEnd/>
            <a:tailEnd/>
          </a:ln>
        </p:spPr>
        <p:txBody>
          <a:bodyPr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rgbClr val="0000CC"/>
                </a:solidFill>
                <a:latin typeface="楷体" panose="02010609060101010101" pitchFamily="49" charset="-122"/>
                <a:ea typeface="楷体" panose="02010609060101010101" pitchFamily="49" charset="-122"/>
              </a:rPr>
              <a:t>非空</a:t>
            </a:r>
          </a:p>
        </p:txBody>
      </p:sp>
      <p:sp>
        <p:nvSpPr>
          <p:cNvPr id="17" name="右箭头 16"/>
          <p:cNvSpPr>
            <a:spLocks noChangeArrowheads="1"/>
          </p:cNvSpPr>
          <p:nvPr/>
        </p:nvSpPr>
        <p:spPr bwMode="auto">
          <a:xfrm rot="7377800">
            <a:off x="1864520" y="3923506"/>
            <a:ext cx="1071562" cy="428625"/>
          </a:xfrm>
          <a:prstGeom prst="rightArrow">
            <a:avLst>
              <a:gd name="adj1" fmla="val 50000"/>
              <a:gd name="adj2" fmla="val 50000"/>
            </a:avLst>
          </a:prstGeom>
          <a:solidFill>
            <a:schemeClr val="accent1"/>
          </a:solidFill>
          <a:ln w="38100" algn="ctr">
            <a:solidFill>
              <a:srgbClr val="0000CC"/>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 name="TextBox 17"/>
          <p:cNvSpPr txBox="1"/>
          <p:nvPr/>
        </p:nvSpPr>
        <p:spPr>
          <a:xfrm>
            <a:off x="1857375" y="4643438"/>
            <a:ext cx="571500" cy="523875"/>
          </a:xfrm>
          <a:prstGeom prst="rect">
            <a:avLst/>
          </a:prstGeom>
          <a:noFill/>
        </p:spPr>
        <p:txBody>
          <a:bodyPr>
            <a:spAutoFit/>
          </a:bodyPr>
          <a:lstStyle/>
          <a:p>
            <a:pPr algn="ctr">
              <a:defRPr/>
            </a:pPr>
            <a:r>
              <a:rPr lang="en-US" altLang="zh-CN" sz="2800" b="1" dirty="0">
                <a:solidFill>
                  <a:srgbClr val="0000CC"/>
                </a:solidFill>
                <a:latin typeface="+mn-lt"/>
                <a:ea typeface="+mn-ea"/>
              </a:rPr>
              <a:t>m</a:t>
            </a:r>
            <a:endParaRPr lang="zh-CN" altLang="en-US" sz="2800" b="1" dirty="0">
              <a:solidFill>
                <a:srgbClr val="0000CC"/>
              </a:solidFill>
              <a:latin typeface="+mn-lt"/>
              <a:ea typeface="+mn-ea"/>
            </a:endParaRPr>
          </a:p>
        </p:txBody>
      </p:sp>
      <p:sp>
        <p:nvSpPr>
          <p:cNvPr id="19" name="圆角矩形标注 18"/>
          <p:cNvSpPr>
            <a:spLocks noChangeArrowheads="1"/>
          </p:cNvSpPr>
          <p:nvPr/>
        </p:nvSpPr>
        <p:spPr bwMode="auto">
          <a:xfrm>
            <a:off x="3214688" y="1928813"/>
            <a:ext cx="1143000" cy="642937"/>
          </a:xfrm>
          <a:prstGeom prst="wedgeRoundRectCallout">
            <a:avLst>
              <a:gd name="adj1" fmla="val -55958"/>
              <a:gd name="adj2" fmla="val 122412"/>
              <a:gd name="adj3" fmla="val 16667"/>
            </a:avLst>
          </a:prstGeom>
          <a:solidFill>
            <a:srgbClr val="FFFFCC"/>
          </a:solidFill>
          <a:ln w="9525" algn="ctr">
            <a:solidFill>
              <a:schemeClr val="tx1"/>
            </a:solidFill>
            <a:miter lim="800000"/>
            <a:headEnd/>
            <a:tailEnd/>
          </a:ln>
        </p:spPr>
        <p:txBody>
          <a:bodyPr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a:solidFill>
                  <a:srgbClr val="0000CC"/>
                </a:solidFill>
                <a:latin typeface="楷体" panose="02010609060101010101" pitchFamily="49" charset="-122"/>
                <a:ea typeface="楷体" panose="02010609060101010101" pitchFamily="49" charset="-122"/>
              </a:rPr>
              <a:t>空</a:t>
            </a:r>
          </a:p>
        </p:txBody>
      </p:sp>
      <p:sp>
        <p:nvSpPr>
          <p:cNvPr id="20" name="圆角矩形标注 19"/>
          <p:cNvSpPr>
            <a:spLocks noChangeArrowheads="1"/>
          </p:cNvSpPr>
          <p:nvPr/>
        </p:nvSpPr>
        <p:spPr bwMode="auto">
          <a:xfrm>
            <a:off x="3786188" y="1928813"/>
            <a:ext cx="1143000" cy="642937"/>
          </a:xfrm>
          <a:prstGeom prst="wedgeRoundRectCallout">
            <a:avLst>
              <a:gd name="adj1" fmla="val -55958"/>
              <a:gd name="adj2" fmla="val 122412"/>
              <a:gd name="adj3" fmla="val 16667"/>
            </a:avLst>
          </a:prstGeom>
          <a:solidFill>
            <a:srgbClr val="FFFFCC"/>
          </a:solidFill>
          <a:ln w="9525" algn="ctr">
            <a:solidFill>
              <a:schemeClr val="tx1"/>
            </a:solidFill>
            <a:miter lim="800000"/>
            <a:headEnd/>
            <a:tailEnd/>
          </a:ln>
        </p:spPr>
        <p:txBody>
          <a:bodyPr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rgbClr val="0000CC"/>
                </a:solidFill>
                <a:latin typeface="楷体" panose="02010609060101010101" pitchFamily="49" charset="-122"/>
                <a:ea typeface="楷体" panose="02010609060101010101" pitchFamily="49" charset="-122"/>
              </a:rPr>
              <a:t>非空</a:t>
            </a:r>
          </a:p>
        </p:txBody>
      </p:sp>
      <p:sp>
        <p:nvSpPr>
          <p:cNvPr id="21" name="右箭头 20"/>
          <p:cNvSpPr>
            <a:spLocks noChangeArrowheads="1"/>
          </p:cNvSpPr>
          <p:nvPr/>
        </p:nvSpPr>
        <p:spPr bwMode="auto">
          <a:xfrm rot="7920448">
            <a:off x="2595563" y="3940175"/>
            <a:ext cx="1257300" cy="428625"/>
          </a:xfrm>
          <a:prstGeom prst="rightArrow">
            <a:avLst>
              <a:gd name="adj1" fmla="val 50000"/>
              <a:gd name="adj2" fmla="val 49948"/>
            </a:avLst>
          </a:prstGeom>
          <a:solidFill>
            <a:schemeClr val="accent1"/>
          </a:solidFill>
          <a:ln w="38100" algn="ctr">
            <a:solidFill>
              <a:srgbClr val="0000CC"/>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 name="TextBox 21"/>
          <p:cNvSpPr txBox="1"/>
          <p:nvPr/>
        </p:nvSpPr>
        <p:spPr>
          <a:xfrm>
            <a:off x="2357438" y="4643438"/>
            <a:ext cx="571500" cy="523875"/>
          </a:xfrm>
          <a:prstGeom prst="rect">
            <a:avLst/>
          </a:prstGeom>
          <a:noFill/>
        </p:spPr>
        <p:txBody>
          <a:bodyPr>
            <a:spAutoFit/>
          </a:bodyPr>
          <a:lstStyle/>
          <a:p>
            <a:pPr algn="ctr">
              <a:defRPr/>
            </a:pPr>
            <a:r>
              <a:rPr lang="en-US" altLang="zh-CN" sz="2800" b="1" dirty="0">
                <a:solidFill>
                  <a:srgbClr val="0000CC"/>
                </a:solidFill>
                <a:latin typeface="+mn-lt"/>
                <a:ea typeface="+mn-ea"/>
              </a:rPr>
              <a:t>h</a:t>
            </a:r>
            <a:endParaRPr lang="zh-CN" altLang="en-US" sz="2800" b="1" dirty="0">
              <a:solidFill>
                <a:srgbClr val="0000CC"/>
              </a:solidFill>
              <a:latin typeface="+mn-lt"/>
              <a:ea typeface="+mn-ea"/>
            </a:endParaRPr>
          </a:p>
        </p:txBody>
      </p:sp>
      <p:sp>
        <p:nvSpPr>
          <p:cNvPr id="23" name="圆角矩形标注 22"/>
          <p:cNvSpPr>
            <a:spLocks noChangeArrowheads="1"/>
          </p:cNvSpPr>
          <p:nvPr/>
        </p:nvSpPr>
        <p:spPr bwMode="auto">
          <a:xfrm>
            <a:off x="4214813" y="1928813"/>
            <a:ext cx="1143000" cy="642937"/>
          </a:xfrm>
          <a:prstGeom prst="wedgeRoundRectCallout">
            <a:avLst>
              <a:gd name="adj1" fmla="val -55958"/>
              <a:gd name="adj2" fmla="val 122412"/>
              <a:gd name="adj3" fmla="val 16667"/>
            </a:avLst>
          </a:prstGeom>
          <a:solidFill>
            <a:srgbClr val="FFFFCC"/>
          </a:solidFill>
          <a:ln w="9525" algn="ctr">
            <a:solidFill>
              <a:schemeClr val="tx1"/>
            </a:solidFill>
            <a:miter lim="800000"/>
            <a:headEnd/>
            <a:tailEnd/>
          </a:ln>
        </p:spPr>
        <p:txBody>
          <a:bodyPr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rgbClr val="0000CC"/>
                </a:solidFill>
                <a:latin typeface="楷体" panose="02010609060101010101" pitchFamily="49" charset="-122"/>
                <a:ea typeface="楷体" panose="02010609060101010101" pitchFamily="49" charset="-122"/>
              </a:rPr>
              <a:t>非空</a:t>
            </a:r>
          </a:p>
        </p:txBody>
      </p:sp>
      <p:sp>
        <p:nvSpPr>
          <p:cNvPr id="24" name="右箭头 23"/>
          <p:cNvSpPr>
            <a:spLocks noChangeArrowheads="1"/>
          </p:cNvSpPr>
          <p:nvPr/>
        </p:nvSpPr>
        <p:spPr bwMode="auto">
          <a:xfrm rot="7920448">
            <a:off x="3166269" y="3896519"/>
            <a:ext cx="1258887" cy="428625"/>
          </a:xfrm>
          <a:prstGeom prst="rightArrow">
            <a:avLst>
              <a:gd name="adj1" fmla="val 50000"/>
              <a:gd name="adj2" fmla="val 50011"/>
            </a:avLst>
          </a:prstGeom>
          <a:solidFill>
            <a:schemeClr val="accent1"/>
          </a:solidFill>
          <a:ln w="38100" algn="ctr">
            <a:solidFill>
              <a:srgbClr val="0000CC"/>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 name="TextBox 24"/>
          <p:cNvSpPr txBox="1"/>
          <p:nvPr/>
        </p:nvSpPr>
        <p:spPr>
          <a:xfrm>
            <a:off x="2916238" y="4643438"/>
            <a:ext cx="571500" cy="523875"/>
          </a:xfrm>
          <a:prstGeom prst="rect">
            <a:avLst/>
          </a:prstGeom>
          <a:noFill/>
        </p:spPr>
        <p:txBody>
          <a:bodyPr>
            <a:spAutoFit/>
          </a:bodyPr>
          <a:lstStyle/>
          <a:p>
            <a:pPr algn="ctr">
              <a:defRPr/>
            </a:pPr>
            <a:r>
              <a:rPr lang="en-US" altLang="zh-CN" sz="2800" b="1" dirty="0">
                <a:solidFill>
                  <a:srgbClr val="0000CC"/>
                </a:solidFill>
                <a:latin typeface="+mn-lt"/>
                <a:ea typeface="+mn-ea"/>
              </a:rPr>
              <a:t>a</a:t>
            </a:r>
            <a:endParaRPr lang="zh-CN" altLang="en-US" sz="2800" b="1" dirty="0">
              <a:solidFill>
                <a:srgbClr val="0000CC"/>
              </a:solidFill>
              <a:latin typeface="+mn-lt"/>
              <a:ea typeface="+mn-ea"/>
            </a:endParaRPr>
          </a:p>
        </p:txBody>
      </p:sp>
      <p:sp>
        <p:nvSpPr>
          <p:cNvPr id="26" name="圆角矩形标注 25"/>
          <p:cNvSpPr>
            <a:spLocks noChangeArrowheads="1"/>
          </p:cNvSpPr>
          <p:nvPr/>
        </p:nvSpPr>
        <p:spPr bwMode="auto">
          <a:xfrm>
            <a:off x="4714875" y="1857375"/>
            <a:ext cx="1143000" cy="642938"/>
          </a:xfrm>
          <a:prstGeom prst="wedgeRoundRectCallout">
            <a:avLst>
              <a:gd name="adj1" fmla="val -55958"/>
              <a:gd name="adj2" fmla="val 122412"/>
              <a:gd name="adj3" fmla="val 16667"/>
            </a:avLst>
          </a:prstGeom>
          <a:solidFill>
            <a:srgbClr val="FFFFCC"/>
          </a:solidFill>
          <a:ln w="9525" algn="ctr">
            <a:solidFill>
              <a:schemeClr val="tx1"/>
            </a:solidFill>
            <a:miter lim="800000"/>
            <a:headEnd/>
            <a:tailEnd/>
          </a:ln>
        </p:spPr>
        <p:txBody>
          <a:bodyPr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rgbClr val="0000CC"/>
                </a:solidFill>
                <a:latin typeface="楷体" panose="02010609060101010101" pitchFamily="49" charset="-122"/>
                <a:ea typeface="楷体" panose="02010609060101010101" pitchFamily="49" charset="-122"/>
              </a:rPr>
              <a:t>非空</a:t>
            </a:r>
          </a:p>
        </p:txBody>
      </p:sp>
      <p:sp>
        <p:nvSpPr>
          <p:cNvPr id="27" name="右箭头 26"/>
          <p:cNvSpPr>
            <a:spLocks noChangeArrowheads="1"/>
          </p:cNvSpPr>
          <p:nvPr/>
        </p:nvSpPr>
        <p:spPr bwMode="auto">
          <a:xfrm rot="7920448">
            <a:off x="3594894" y="3896519"/>
            <a:ext cx="1258887" cy="428625"/>
          </a:xfrm>
          <a:prstGeom prst="rightArrow">
            <a:avLst>
              <a:gd name="adj1" fmla="val 50000"/>
              <a:gd name="adj2" fmla="val 50011"/>
            </a:avLst>
          </a:prstGeom>
          <a:solidFill>
            <a:schemeClr val="accent1"/>
          </a:solidFill>
          <a:ln w="38100" algn="ctr">
            <a:solidFill>
              <a:srgbClr val="0000CC"/>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 name="TextBox 27"/>
          <p:cNvSpPr txBox="1"/>
          <p:nvPr/>
        </p:nvSpPr>
        <p:spPr>
          <a:xfrm>
            <a:off x="3357563" y="4643438"/>
            <a:ext cx="571500" cy="523875"/>
          </a:xfrm>
          <a:prstGeom prst="rect">
            <a:avLst/>
          </a:prstGeom>
          <a:noFill/>
        </p:spPr>
        <p:txBody>
          <a:bodyPr>
            <a:spAutoFit/>
          </a:bodyPr>
          <a:lstStyle/>
          <a:p>
            <a:pPr algn="ctr">
              <a:defRPr/>
            </a:pPr>
            <a:r>
              <a:rPr lang="en-US" altLang="zh-CN" sz="2800" b="1" dirty="0">
                <a:solidFill>
                  <a:srgbClr val="0000CC"/>
                </a:solidFill>
                <a:latin typeface="+mn-lt"/>
                <a:ea typeface="+mn-ea"/>
              </a:rPr>
              <a:t>p</a:t>
            </a:r>
            <a:endParaRPr lang="zh-CN" altLang="en-US" sz="2800" b="1" dirty="0">
              <a:solidFill>
                <a:srgbClr val="0000CC"/>
              </a:solidFill>
              <a:latin typeface="+mn-lt"/>
              <a:ea typeface="+mn-ea"/>
            </a:endParaRPr>
          </a:p>
        </p:txBody>
      </p:sp>
      <p:sp>
        <p:nvSpPr>
          <p:cNvPr id="29" name="圆角矩形标注 28"/>
          <p:cNvSpPr>
            <a:spLocks noChangeArrowheads="1"/>
          </p:cNvSpPr>
          <p:nvPr/>
        </p:nvSpPr>
        <p:spPr bwMode="auto">
          <a:xfrm>
            <a:off x="5214938" y="1857375"/>
            <a:ext cx="1143000" cy="642938"/>
          </a:xfrm>
          <a:prstGeom prst="wedgeRoundRectCallout">
            <a:avLst>
              <a:gd name="adj1" fmla="val -55958"/>
              <a:gd name="adj2" fmla="val 122412"/>
              <a:gd name="adj3" fmla="val 16667"/>
            </a:avLst>
          </a:prstGeom>
          <a:solidFill>
            <a:srgbClr val="FFFFCC"/>
          </a:solidFill>
          <a:ln w="9525" algn="ctr">
            <a:solidFill>
              <a:schemeClr val="tx1"/>
            </a:solidFill>
            <a:miter lim="800000"/>
            <a:headEnd/>
            <a:tailEnd/>
          </a:ln>
        </p:spPr>
        <p:txBody>
          <a:bodyPr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rgbClr val="0000CC"/>
                </a:solidFill>
                <a:latin typeface="楷体" panose="02010609060101010101" pitchFamily="49" charset="-122"/>
                <a:ea typeface="楷体" panose="02010609060101010101" pitchFamily="49" charset="-122"/>
              </a:rPr>
              <a:t>非空</a:t>
            </a:r>
          </a:p>
        </p:txBody>
      </p:sp>
      <p:sp>
        <p:nvSpPr>
          <p:cNvPr id="30" name="右箭头 29"/>
          <p:cNvSpPr>
            <a:spLocks noChangeArrowheads="1"/>
          </p:cNvSpPr>
          <p:nvPr/>
        </p:nvSpPr>
        <p:spPr bwMode="auto">
          <a:xfrm rot="7920448">
            <a:off x="4094957" y="3896519"/>
            <a:ext cx="1258887" cy="428625"/>
          </a:xfrm>
          <a:prstGeom prst="rightArrow">
            <a:avLst>
              <a:gd name="adj1" fmla="val 50000"/>
              <a:gd name="adj2" fmla="val 50011"/>
            </a:avLst>
          </a:prstGeom>
          <a:solidFill>
            <a:schemeClr val="accent1"/>
          </a:solidFill>
          <a:ln w="38100" algn="ctr">
            <a:solidFill>
              <a:srgbClr val="0000CC"/>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 name="TextBox 30"/>
          <p:cNvSpPr txBox="1"/>
          <p:nvPr/>
        </p:nvSpPr>
        <p:spPr>
          <a:xfrm>
            <a:off x="3929063" y="4643438"/>
            <a:ext cx="571500" cy="523875"/>
          </a:xfrm>
          <a:prstGeom prst="rect">
            <a:avLst/>
          </a:prstGeom>
          <a:noFill/>
        </p:spPr>
        <p:txBody>
          <a:bodyPr>
            <a:spAutoFit/>
          </a:bodyPr>
          <a:lstStyle/>
          <a:p>
            <a:pPr algn="ctr">
              <a:defRPr/>
            </a:pPr>
            <a:r>
              <a:rPr lang="en-US" altLang="zh-CN" sz="2800" b="1" dirty="0">
                <a:solidFill>
                  <a:srgbClr val="0000CC"/>
                </a:solidFill>
                <a:latin typeface="+mn-lt"/>
                <a:ea typeface="+mn-ea"/>
              </a:rPr>
              <a:t>p</a:t>
            </a:r>
            <a:endParaRPr lang="zh-CN" altLang="en-US" sz="2800" b="1" dirty="0">
              <a:solidFill>
                <a:srgbClr val="0000CC"/>
              </a:solidFill>
              <a:latin typeface="+mn-lt"/>
              <a:ea typeface="+mn-ea"/>
            </a:endParaRPr>
          </a:p>
        </p:txBody>
      </p:sp>
      <p:sp>
        <p:nvSpPr>
          <p:cNvPr id="32" name="圆角矩形标注 31"/>
          <p:cNvSpPr>
            <a:spLocks noChangeArrowheads="1"/>
          </p:cNvSpPr>
          <p:nvPr/>
        </p:nvSpPr>
        <p:spPr bwMode="auto">
          <a:xfrm>
            <a:off x="5715000" y="1857375"/>
            <a:ext cx="1143000" cy="642938"/>
          </a:xfrm>
          <a:prstGeom prst="wedgeRoundRectCallout">
            <a:avLst>
              <a:gd name="adj1" fmla="val -55958"/>
              <a:gd name="adj2" fmla="val 122412"/>
              <a:gd name="adj3" fmla="val 16667"/>
            </a:avLst>
          </a:prstGeom>
          <a:solidFill>
            <a:srgbClr val="FFFFCC"/>
          </a:solidFill>
          <a:ln w="9525" algn="ctr">
            <a:solidFill>
              <a:schemeClr val="tx1"/>
            </a:solidFill>
            <a:miter lim="800000"/>
            <a:headEnd/>
            <a:tailEnd/>
          </a:ln>
        </p:spPr>
        <p:txBody>
          <a:bodyPr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rgbClr val="0000CC"/>
                </a:solidFill>
                <a:latin typeface="楷体" panose="02010609060101010101" pitchFamily="49" charset="-122"/>
                <a:ea typeface="楷体" panose="02010609060101010101" pitchFamily="49" charset="-122"/>
              </a:rPr>
              <a:t>非空</a:t>
            </a:r>
          </a:p>
        </p:txBody>
      </p:sp>
      <p:sp>
        <p:nvSpPr>
          <p:cNvPr id="33" name="右箭头 32"/>
          <p:cNvSpPr>
            <a:spLocks noChangeArrowheads="1"/>
          </p:cNvSpPr>
          <p:nvPr/>
        </p:nvSpPr>
        <p:spPr bwMode="auto">
          <a:xfrm rot="7920448">
            <a:off x="4595019" y="3896519"/>
            <a:ext cx="1258887" cy="428625"/>
          </a:xfrm>
          <a:prstGeom prst="rightArrow">
            <a:avLst>
              <a:gd name="adj1" fmla="val 50000"/>
              <a:gd name="adj2" fmla="val 50011"/>
            </a:avLst>
          </a:prstGeom>
          <a:solidFill>
            <a:schemeClr val="accent1"/>
          </a:solidFill>
          <a:ln w="38100" algn="ctr">
            <a:solidFill>
              <a:srgbClr val="0000CC"/>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 name="TextBox 33"/>
          <p:cNvSpPr txBox="1"/>
          <p:nvPr/>
        </p:nvSpPr>
        <p:spPr>
          <a:xfrm>
            <a:off x="4429125" y="4643438"/>
            <a:ext cx="571500" cy="523875"/>
          </a:xfrm>
          <a:prstGeom prst="rect">
            <a:avLst/>
          </a:prstGeom>
          <a:noFill/>
        </p:spPr>
        <p:txBody>
          <a:bodyPr>
            <a:spAutoFit/>
          </a:bodyPr>
          <a:lstStyle/>
          <a:p>
            <a:pPr algn="ctr">
              <a:defRPr/>
            </a:pPr>
            <a:r>
              <a:rPr lang="en-US" altLang="zh-CN" sz="2800" b="1" dirty="0">
                <a:solidFill>
                  <a:srgbClr val="0000CC"/>
                </a:solidFill>
                <a:latin typeface="+mn-lt"/>
                <a:ea typeface="+mn-ea"/>
              </a:rPr>
              <a:t>y</a:t>
            </a:r>
            <a:endParaRPr lang="zh-CN" altLang="en-US" sz="2800" b="1" dirty="0">
              <a:solidFill>
                <a:srgbClr val="0000CC"/>
              </a:solidFill>
              <a:latin typeface="+mn-lt"/>
              <a:ea typeface="+mn-ea"/>
            </a:endParaRPr>
          </a:p>
        </p:txBody>
      </p:sp>
      <p:sp>
        <p:nvSpPr>
          <p:cNvPr id="35" name="圆角矩形标注 34"/>
          <p:cNvSpPr>
            <a:spLocks noChangeArrowheads="1"/>
          </p:cNvSpPr>
          <p:nvPr/>
        </p:nvSpPr>
        <p:spPr bwMode="auto">
          <a:xfrm>
            <a:off x="6286500" y="1857375"/>
            <a:ext cx="1143000" cy="642938"/>
          </a:xfrm>
          <a:prstGeom prst="wedgeRoundRectCallout">
            <a:avLst>
              <a:gd name="adj1" fmla="val -55958"/>
              <a:gd name="adj2" fmla="val 122412"/>
              <a:gd name="adj3" fmla="val 16667"/>
            </a:avLst>
          </a:prstGeom>
          <a:solidFill>
            <a:srgbClr val="FFFFCC"/>
          </a:solidFill>
          <a:ln w="9525" algn="ctr">
            <a:solidFill>
              <a:schemeClr val="tx1"/>
            </a:solidFill>
            <a:miter lim="800000"/>
            <a:headEnd/>
            <a:tailEnd/>
          </a:ln>
        </p:spPr>
        <p:txBody>
          <a:bodyPr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rgbClr val="0000CC"/>
                </a:solidFill>
                <a:latin typeface="楷体" panose="02010609060101010101" pitchFamily="49" charset="-122"/>
                <a:ea typeface="楷体" panose="02010609060101010101" pitchFamily="49" charset="-122"/>
              </a:rPr>
              <a:t>结束</a:t>
            </a:r>
          </a:p>
        </p:txBody>
      </p:sp>
      <p:sp>
        <p:nvSpPr>
          <p:cNvPr id="36" name="右箭头 35"/>
          <p:cNvSpPr>
            <a:spLocks noChangeArrowheads="1"/>
          </p:cNvSpPr>
          <p:nvPr/>
        </p:nvSpPr>
        <p:spPr bwMode="auto">
          <a:xfrm rot="-5400000">
            <a:off x="4857751" y="5357812"/>
            <a:ext cx="571500" cy="428625"/>
          </a:xfrm>
          <a:prstGeom prst="rightArrow">
            <a:avLst>
              <a:gd name="adj1" fmla="val 50000"/>
              <a:gd name="adj2" fmla="val 50000"/>
            </a:avLst>
          </a:prstGeom>
          <a:solidFill>
            <a:schemeClr val="accent1"/>
          </a:solidFill>
          <a:ln w="38100" algn="ctr">
            <a:solidFill>
              <a:srgbClr val="0000CC"/>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 name="TextBox 36"/>
          <p:cNvSpPr txBox="1"/>
          <p:nvPr/>
        </p:nvSpPr>
        <p:spPr>
          <a:xfrm>
            <a:off x="4857750" y="5929313"/>
            <a:ext cx="785813" cy="523875"/>
          </a:xfrm>
          <a:prstGeom prst="rect">
            <a:avLst/>
          </a:prstGeom>
          <a:noFill/>
        </p:spPr>
        <p:txBody>
          <a:bodyPr>
            <a:spAutoFit/>
          </a:bodyPr>
          <a:lstStyle/>
          <a:p>
            <a:pPr algn="ctr">
              <a:defRPr/>
            </a:pPr>
            <a:r>
              <a:rPr lang="en-US" altLang="zh-CN" sz="2800" b="1" dirty="0">
                <a:solidFill>
                  <a:srgbClr val="0000CC"/>
                </a:solidFill>
                <a:latin typeface="+mn-lt"/>
                <a:ea typeface="+mn-ea"/>
              </a:rPr>
              <a:t>\0</a:t>
            </a:r>
            <a:endParaRPr lang="zh-CN" altLang="en-US" sz="2800" b="1" dirty="0">
              <a:solidFill>
                <a:srgbClr val="0000CC"/>
              </a:solidFill>
              <a:latin typeface="+mn-lt"/>
              <a:ea typeface="+mn-ea"/>
            </a:endParaRPr>
          </a:p>
        </p:txBody>
      </p:sp>
      <p:sp>
        <p:nvSpPr>
          <p:cNvPr id="38" name="TextBox 37"/>
          <p:cNvSpPr txBox="1"/>
          <p:nvPr/>
        </p:nvSpPr>
        <p:spPr>
          <a:xfrm>
            <a:off x="4786313" y="4668838"/>
            <a:ext cx="785812" cy="522287"/>
          </a:xfrm>
          <a:prstGeom prst="rect">
            <a:avLst/>
          </a:prstGeom>
          <a:noFill/>
        </p:spPr>
        <p:txBody>
          <a:bodyPr>
            <a:spAutoFit/>
          </a:bodyPr>
          <a:lstStyle/>
          <a:p>
            <a:pPr algn="ctr">
              <a:defRPr/>
            </a:pPr>
            <a:r>
              <a:rPr lang="en-US" altLang="zh-CN" sz="2800" b="1" dirty="0">
                <a:solidFill>
                  <a:srgbClr val="0000CC"/>
                </a:solidFill>
                <a:latin typeface="+mn-lt"/>
                <a:ea typeface="+mn-ea"/>
              </a:rPr>
              <a:t>\0</a:t>
            </a:r>
            <a:endParaRPr lang="zh-CN" altLang="en-US" sz="2800" b="1" dirty="0">
              <a:solidFill>
                <a:srgbClr val="0000CC"/>
              </a:solidFill>
              <a:latin typeface="+mn-lt"/>
              <a:ea typeface="+mn-ea"/>
            </a:endParaRPr>
          </a:p>
        </p:txBody>
      </p:sp>
      <p:sp>
        <p:nvSpPr>
          <p:cNvPr id="39" name="TextBox 38"/>
          <p:cNvSpPr txBox="1"/>
          <p:nvPr/>
        </p:nvSpPr>
        <p:spPr>
          <a:xfrm>
            <a:off x="-9525" y="2447925"/>
            <a:ext cx="1000125" cy="523875"/>
          </a:xfrm>
          <a:prstGeom prst="rect">
            <a:avLst/>
          </a:prstGeom>
          <a:noFill/>
        </p:spPr>
        <p:txBody>
          <a:bodyPr>
            <a:spAutoFit/>
          </a:bodyPr>
          <a:lstStyle/>
          <a:p>
            <a:pPr algn="ctr">
              <a:defRPr/>
            </a:pPr>
            <a:r>
              <a:rPr lang="en-US" altLang="zh-CN" sz="2800" b="1" dirty="0" err="1">
                <a:solidFill>
                  <a:srgbClr val="9D138D"/>
                </a:solidFill>
                <a:latin typeface="+mn-lt"/>
                <a:ea typeface="+mn-ea"/>
              </a:rPr>
              <a:t>i</a:t>
            </a:r>
            <a:r>
              <a:rPr lang="en-US" altLang="zh-CN" sz="2800" b="1" dirty="0">
                <a:solidFill>
                  <a:srgbClr val="9D138D"/>
                </a:solidFill>
                <a:latin typeface="+mn-lt"/>
                <a:ea typeface="+mn-ea"/>
              </a:rPr>
              <a:t>=0</a:t>
            </a:r>
            <a:endParaRPr lang="zh-CN" altLang="en-US" sz="2800" b="1" dirty="0">
              <a:solidFill>
                <a:srgbClr val="9D138D"/>
              </a:solidFill>
              <a:latin typeface="+mn-lt"/>
              <a:ea typeface="+mn-ea"/>
            </a:endParaRPr>
          </a:p>
        </p:txBody>
      </p:sp>
      <p:sp>
        <p:nvSpPr>
          <p:cNvPr id="40" name="TextBox 39"/>
          <p:cNvSpPr txBox="1"/>
          <p:nvPr/>
        </p:nvSpPr>
        <p:spPr>
          <a:xfrm>
            <a:off x="571500" y="2395538"/>
            <a:ext cx="571500" cy="522287"/>
          </a:xfrm>
          <a:prstGeom prst="rect">
            <a:avLst/>
          </a:prstGeom>
          <a:solidFill>
            <a:schemeClr val="accent1"/>
          </a:solidFill>
        </p:spPr>
        <p:txBody>
          <a:bodyPr>
            <a:spAutoFit/>
          </a:bodyPr>
          <a:lstStyle/>
          <a:p>
            <a:pPr algn="ctr">
              <a:defRPr/>
            </a:pPr>
            <a:r>
              <a:rPr lang="en-US" altLang="zh-CN" sz="2800" b="1" dirty="0">
                <a:solidFill>
                  <a:srgbClr val="00B050"/>
                </a:solidFill>
                <a:latin typeface="+mn-lt"/>
                <a:ea typeface="+mn-ea"/>
              </a:rPr>
              <a:t>1</a:t>
            </a:r>
            <a:endParaRPr lang="zh-CN" altLang="en-US" sz="2800" b="1" dirty="0">
              <a:solidFill>
                <a:srgbClr val="00B050"/>
              </a:solidFill>
              <a:latin typeface="+mn-lt"/>
              <a:ea typeface="+mn-ea"/>
            </a:endParaRPr>
          </a:p>
        </p:txBody>
      </p:sp>
      <p:sp>
        <p:nvSpPr>
          <p:cNvPr id="41" name="TextBox 40"/>
          <p:cNvSpPr txBox="1"/>
          <p:nvPr/>
        </p:nvSpPr>
        <p:spPr>
          <a:xfrm>
            <a:off x="642938" y="5357813"/>
            <a:ext cx="571500" cy="523875"/>
          </a:xfrm>
          <a:prstGeom prst="rect">
            <a:avLst/>
          </a:prstGeom>
          <a:solidFill>
            <a:schemeClr val="accent1"/>
          </a:solidFill>
        </p:spPr>
        <p:txBody>
          <a:bodyPr>
            <a:spAutoFit/>
          </a:bodyPr>
          <a:lstStyle/>
          <a:p>
            <a:pPr algn="ctr">
              <a:defRPr/>
            </a:pPr>
            <a:r>
              <a:rPr lang="en-US" altLang="zh-CN" sz="2800" b="1" dirty="0">
                <a:solidFill>
                  <a:srgbClr val="00B050"/>
                </a:solidFill>
                <a:latin typeface="+mn-lt"/>
                <a:ea typeface="+mn-ea"/>
              </a:rPr>
              <a:t>1</a:t>
            </a:r>
            <a:endParaRPr lang="zh-CN" altLang="en-US" sz="2800" b="1" dirty="0">
              <a:solidFill>
                <a:srgbClr val="00B050"/>
              </a:solidFill>
              <a:latin typeface="+mn-lt"/>
              <a:ea typeface="+mn-ea"/>
            </a:endParaRPr>
          </a:p>
        </p:txBody>
      </p:sp>
      <p:sp>
        <p:nvSpPr>
          <p:cNvPr id="42" name="TextBox 41"/>
          <p:cNvSpPr txBox="1"/>
          <p:nvPr/>
        </p:nvSpPr>
        <p:spPr>
          <a:xfrm>
            <a:off x="630238" y="2403475"/>
            <a:ext cx="571500" cy="523875"/>
          </a:xfrm>
          <a:prstGeom prst="rect">
            <a:avLst/>
          </a:prstGeom>
          <a:solidFill>
            <a:schemeClr val="accent1"/>
          </a:solidFill>
        </p:spPr>
        <p:txBody>
          <a:bodyPr>
            <a:spAutoFit/>
          </a:bodyPr>
          <a:lstStyle/>
          <a:p>
            <a:pPr algn="ctr">
              <a:defRPr/>
            </a:pPr>
            <a:r>
              <a:rPr lang="en-US" altLang="zh-CN" sz="2800" b="1" dirty="0">
                <a:solidFill>
                  <a:srgbClr val="00B050"/>
                </a:solidFill>
                <a:latin typeface="+mn-lt"/>
                <a:ea typeface="+mn-ea"/>
              </a:rPr>
              <a:t>2</a:t>
            </a:r>
            <a:endParaRPr lang="zh-CN" altLang="en-US" sz="2800" b="1" dirty="0">
              <a:solidFill>
                <a:srgbClr val="00B050"/>
              </a:solidFill>
              <a:latin typeface="+mn-lt"/>
              <a:ea typeface="+mn-ea"/>
            </a:endParaRPr>
          </a:p>
        </p:txBody>
      </p:sp>
      <p:sp>
        <p:nvSpPr>
          <p:cNvPr id="43" name="TextBox 42"/>
          <p:cNvSpPr txBox="1"/>
          <p:nvPr/>
        </p:nvSpPr>
        <p:spPr>
          <a:xfrm>
            <a:off x="642938" y="5357813"/>
            <a:ext cx="571500" cy="523875"/>
          </a:xfrm>
          <a:prstGeom prst="rect">
            <a:avLst/>
          </a:prstGeom>
          <a:solidFill>
            <a:schemeClr val="accent1"/>
          </a:solidFill>
        </p:spPr>
        <p:txBody>
          <a:bodyPr>
            <a:spAutoFit/>
          </a:bodyPr>
          <a:lstStyle/>
          <a:p>
            <a:pPr algn="ctr">
              <a:defRPr/>
            </a:pPr>
            <a:r>
              <a:rPr lang="en-US" altLang="zh-CN" sz="2800" b="1" dirty="0">
                <a:solidFill>
                  <a:srgbClr val="00B050"/>
                </a:solidFill>
                <a:latin typeface="+mn-lt"/>
                <a:ea typeface="+mn-ea"/>
              </a:rPr>
              <a:t>2</a:t>
            </a:r>
            <a:endParaRPr lang="zh-CN" altLang="en-US" sz="2800" b="1" dirty="0">
              <a:solidFill>
                <a:srgbClr val="00B050"/>
              </a:solidFill>
              <a:latin typeface="+mn-lt"/>
              <a:ea typeface="+mn-ea"/>
            </a:endParaRPr>
          </a:p>
        </p:txBody>
      </p:sp>
      <p:sp>
        <p:nvSpPr>
          <p:cNvPr id="44" name="TextBox 43"/>
          <p:cNvSpPr txBox="1"/>
          <p:nvPr/>
        </p:nvSpPr>
        <p:spPr>
          <a:xfrm>
            <a:off x="596900" y="2432050"/>
            <a:ext cx="571500" cy="523875"/>
          </a:xfrm>
          <a:prstGeom prst="rect">
            <a:avLst/>
          </a:prstGeom>
          <a:solidFill>
            <a:schemeClr val="accent1"/>
          </a:solidFill>
        </p:spPr>
        <p:txBody>
          <a:bodyPr>
            <a:spAutoFit/>
          </a:bodyPr>
          <a:lstStyle/>
          <a:p>
            <a:pPr algn="ctr">
              <a:defRPr/>
            </a:pPr>
            <a:r>
              <a:rPr lang="en-US" altLang="zh-CN" sz="2800" b="1" dirty="0">
                <a:solidFill>
                  <a:srgbClr val="00B050"/>
                </a:solidFill>
                <a:latin typeface="+mn-lt"/>
                <a:ea typeface="+mn-ea"/>
              </a:rPr>
              <a:t>3</a:t>
            </a:r>
            <a:endParaRPr lang="zh-CN" altLang="en-US" sz="2800" b="1" dirty="0">
              <a:solidFill>
                <a:srgbClr val="00B050"/>
              </a:solidFill>
              <a:latin typeface="+mn-lt"/>
              <a:ea typeface="+mn-ea"/>
            </a:endParaRPr>
          </a:p>
        </p:txBody>
      </p:sp>
      <p:sp>
        <p:nvSpPr>
          <p:cNvPr id="45" name="TextBox 44"/>
          <p:cNvSpPr txBox="1"/>
          <p:nvPr/>
        </p:nvSpPr>
        <p:spPr>
          <a:xfrm>
            <a:off x="642938" y="5357813"/>
            <a:ext cx="571500" cy="523875"/>
          </a:xfrm>
          <a:prstGeom prst="rect">
            <a:avLst/>
          </a:prstGeom>
          <a:solidFill>
            <a:schemeClr val="accent1"/>
          </a:solidFill>
        </p:spPr>
        <p:txBody>
          <a:bodyPr>
            <a:spAutoFit/>
          </a:bodyPr>
          <a:lstStyle/>
          <a:p>
            <a:pPr algn="ctr">
              <a:defRPr/>
            </a:pPr>
            <a:r>
              <a:rPr lang="en-US" altLang="zh-CN" sz="2800" b="1" dirty="0">
                <a:solidFill>
                  <a:srgbClr val="00B050"/>
                </a:solidFill>
                <a:latin typeface="+mn-lt"/>
                <a:ea typeface="+mn-ea"/>
              </a:rPr>
              <a:t>3</a:t>
            </a:r>
            <a:endParaRPr lang="zh-CN" altLang="en-US" sz="2800" b="1" dirty="0">
              <a:solidFill>
                <a:srgbClr val="00B050"/>
              </a:solidFill>
              <a:latin typeface="+mn-lt"/>
              <a:ea typeface="+mn-ea"/>
            </a:endParaRPr>
          </a:p>
        </p:txBody>
      </p:sp>
      <p:sp>
        <p:nvSpPr>
          <p:cNvPr id="46" name="TextBox 45"/>
          <p:cNvSpPr txBox="1"/>
          <p:nvPr/>
        </p:nvSpPr>
        <p:spPr>
          <a:xfrm>
            <a:off x="571500" y="2408238"/>
            <a:ext cx="571500" cy="522287"/>
          </a:xfrm>
          <a:prstGeom prst="rect">
            <a:avLst/>
          </a:prstGeom>
          <a:solidFill>
            <a:schemeClr val="accent1"/>
          </a:solidFill>
        </p:spPr>
        <p:txBody>
          <a:bodyPr>
            <a:spAutoFit/>
          </a:bodyPr>
          <a:lstStyle/>
          <a:p>
            <a:pPr algn="ctr">
              <a:defRPr/>
            </a:pPr>
            <a:r>
              <a:rPr lang="en-US" altLang="zh-CN" sz="2800" b="1" dirty="0">
                <a:solidFill>
                  <a:srgbClr val="00B050"/>
                </a:solidFill>
                <a:latin typeface="+mn-lt"/>
                <a:ea typeface="+mn-ea"/>
              </a:rPr>
              <a:t>4</a:t>
            </a:r>
            <a:endParaRPr lang="zh-CN" altLang="en-US" sz="2800" b="1" dirty="0">
              <a:solidFill>
                <a:srgbClr val="00B050"/>
              </a:solidFill>
              <a:latin typeface="+mn-lt"/>
              <a:ea typeface="+mn-ea"/>
            </a:endParaRPr>
          </a:p>
        </p:txBody>
      </p:sp>
      <p:sp>
        <p:nvSpPr>
          <p:cNvPr id="47" name="TextBox 46"/>
          <p:cNvSpPr txBox="1"/>
          <p:nvPr/>
        </p:nvSpPr>
        <p:spPr>
          <a:xfrm>
            <a:off x="571500" y="2428875"/>
            <a:ext cx="571500" cy="523875"/>
          </a:xfrm>
          <a:prstGeom prst="rect">
            <a:avLst/>
          </a:prstGeom>
          <a:solidFill>
            <a:schemeClr val="accent1"/>
          </a:solidFill>
        </p:spPr>
        <p:txBody>
          <a:bodyPr>
            <a:spAutoFit/>
          </a:bodyPr>
          <a:lstStyle/>
          <a:p>
            <a:pPr algn="ctr">
              <a:defRPr/>
            </a:pPr>
            <a:r>
              <a:rPr lang="en-US" altLang="zh-CN" sz="2800" b="1" dirty="0">
                <a:solidFill>
                  <a:srgbClr val="00B050"/>
                </a:solidFill>
                <a:latin typeface="+mn-lt"/>
                <a:ea typeface="+mn-ea"/>
              </a:rPr>
              <a:t>5</a:t>
            </a:r>
            <a:endParaRPr lang="zh-CN" altLang="en-US" sz="2800" b="1" dirty="0">
              <a:solidFill>
                <a:srgbClr val="00B050"/>
              </a:solidFill>
              <a:latin typeface="+mn-lt"/>
              <a:ea typeface="+mn-ea"/>
            </a:endParaRPr>
          </a:p>
        </p:txBody>
      </p:sp>
      <p:sp>
        <p:nvSpPr>
          <p:cNvPr id="48" name="TextBox 47"/>
          <p:cNvSpPr txBox="1"/>
          <p:nvPr/>
        </p:nvSpPr>
        <p:spPr>
          <a:xfrm>
            <a:off x="642938" y="5357813"/>
            <a:ext cx="571500" cy="523875"/>
          </a:xfrm>
          <a:prstGeom prst="rect">
            <a:avLst/>
          </a:prstGeom>
          <a:solidFill>
            <a:schemeClr val="accent1"/>
          </a:solidFill>
        </p:spPr>
        <p:txBody>
          <a:bodyPr>
            <a:spAutoFit/>
          </a:bodyPr>
          <a:lstStyle/>
          <a:p>
            <a:pPr algn="ctr">
              <a:defRPr/>
            </a:pPr>
            <a:r>
              <a:rPr lang="en-US" altLang="zh-CN" sz="2800" b="1" dirty="0">
                <a:solidFill>
                  <a:srgbClr val="00B050"/>
                </a:solidFill>
                <a:latin typeface="+mn-lt"/>
                <a:ea typeface="+mn-ea"/>
              </a:rPr>
              <a:t>4</a:t>
            </a:r>
            <a:endParaRPr lang="zh-CN" altLang="en-US" sz="2800" b="1" dirty="0">
              <a:solidFill>
                <a:srgbClr val="00B050"/>
              </a:solidFill>
              <a:latin typeface="+mn-lt"/>
              <a:ea typeface="+mn-ea"/>
            </a:endParaRPr>
          </a:p>
        </p:txBody>
      </p:sp>
      <p:sp>
        <p:nvSpPr>
          <p:cNvPr id="49" name="TextBox 48"/>
          <p:cNvSpPr txBox="1"/>
          <p:nvPr/>
        </p:nvSpPr>
        <p:spPr>
          <a:xfrm>
            <a:off x="571500" y="2428875"/>
            <a:ext cx="571500" cy="523875"/>
          </a:xfrm>
          <a:prstGeom prst="rect">
            <a:avLst/>
          </a:prstGeom>
          <a:solidFill>
            <a:schemeClr val="accent1"/>
          </a:solidFill>
        </p:spPr>
        <p:txBody>
          <a:bodyPr>
            <a:spAutoFit/>
          </a:bodyPr>
          <a:lstStyle/>
          <a:p>
            <a:pPr algn="ctr">
              <a:defRPr/>
            </a:pPr>
            <a:r>
              <a:rPr lang="en-US" altLang="zh-CN" sz="2800" b="1" dirty="0">
                <a:solidFill>
                  <a:srgbClr val="00B050"/>
                </a:solidFill>
                <a:latin typeface="+mn-lt"/>
                <a:ea typeface="+mn-ea"/>
              </a:rPr>
              <a:t>6</a:t>
            </a:r>
            <a:endParaRPr lang="zh-CN" altLang="en-US" sz="2800" b="1" dirty="0">
              <a:solidFill>
                <a:srgbClr val="00B050"/>
              </a:solidFill>
              <a:latin typeface="+mn-lt"/>
              <a:ea typeface="+mn-ea"/>
            </a:endParaRPr>
          </a:p>
        </p:txBody>
      </p:sp>
      <p:sp>
        <p:nvSpPr>
          <p:cNvPr id="50" name="TextBox 49"/>
          <p:cNvSpPr txBox="1"/>
          <p:nvPr/>
        </p:nvSpPr>
        <p:spPr>
          <a:xfrm>
            <a:off x="642938" y="5357813"/>
            <a:ext cx="571500" cy="523875"/>
          </a:xfrm>
          <a:prstGeom prst="rect">
            <a:avLst/>
          </a:prstGeom>
          <a:solidFill>
            <a:schemeClr val="accent1"/>
          </a:solidFill>
        </p:spPr>
        <p:txBody>
          <a:bodyPr>
            <a:spAutoFit/>
          </a:bodyPr>
          <a:lstStyle/>
          <a:p>
            <a:pPr algn="ctr">
              <a:defRPr/>
            </a:pPr>
            <a:r>
              <a:rPr lang="en-US" altLang="zh-CN" sz="2800" b="1" dirty="0">
                <a:solidFill>
                  <a:srgbClr val="00B050"/>
                </a:solidFill>
                <a:latin typeface="+mn-lt"/>
                <a:ea typeface="+mn-ea"/>
              </a:rPr>
              <a:t>5</a:t>
            </a:r>
            <a:endParaRPr lang="zh-CN" altLang="en-US" sz="2800" b="1" dirty="0">
              <a:solidFill>
                <a:srgbClr val="00B050"/>
              </a:solidFill>
              <a:latin typeface="+mn-lt"/>
              <a:ea typeface="+mn-ea"/>
            </a:endParaRPr>
          </a:p>
        </p:txBody>
      </p:sp>
      <p:sp>
        <p:nvSpPr>
          <p:cNvPr id="51" name="TextBox 50"/>
          <p:cNvSpPr txBox="1"/>
          <p:nvPr/>
        </p:nvSpPr>
        <p:spPr>
          <a:xfrm>
            <a:off x="571500" y="2428875"/>
            <a:ext cx="571500" cy="523875"/>
          </a:xfrm>
          <a:prstGeom prst="rect">
            <a:avLst/>
          </a:prstGeom>
          <a:solidFill>
            <a:schemeClr val="accent1"/>
          </a:solidFill>
        </p:spPr>
        <p:txBody>
          <a:bodyPr>
            <a:spAutoFit/>
          </a:bodyPr>
          <a:lstStyle/>
          <a:p>
            <a:pPr algn="ctr">
              <a:defRPr/>
            </a:pPr>
            <a:r>
              <a:rPr lang="en-US" altLang="zh-CN" sz="2800" b="1" dirty="0">
                <a:solidFill>
                  <a:srgbClr val="00B050"/>
                </a:solidFill>
                <a:latin typeface="+mn-lt"/>
                <a:ea typeface="+mn-ea"/>
              </a:rPr>
              <a:t>7</a:t>
            </a:r>
            <a:endParaRPr lang="zh-CN" altLang="en-US" sz="2800" b="1" dirty="0">
              <a:solidFill>
                <a:srgbClr val="00B050"/>
              </a:solidFill>
              <a:latin typeface="+mn-lt"/>
              <a:ea typeface="+mn-ea"/>
            </a:endParaRPr>
          </a:p>
        </p:txBody>
      </p:sp>
      <p:sp>
        <p:nvSpPr>
          <p:cNvPr id="52" name="TextBox 51"/>
          <p:cNvSpPr txBox="1"/>
          <p:nvPr/>
        </p:nvSpPr>
        <p:spPr>
          <a:xfrm>
            <a:off x="642938" y="5357813"/>
            <a:ext cx="571500" cy="523875"/>
          </a:xfrm>
          <a:prstGeom prst="rect">
            <a:avLst/>
          </a:prstGeom>
          <a:solidFill>
            <a:schemeClr val="accent1"/>
          </a:solidFill>
        </p:spPr>
        <p:txBody>
          <a:bodyPr>
            <a:spAutoFit/>
          </a:bodyPr>
          <a:lstStyle/>
          <a:p>
            <a:pPr algn="ctr">
              <a:defRPr/>
            </a:pPr>
            <a:r>
              <a:rPr lang="en-US" altLang="zh-CN" sz="2800" b="1" dirty="0">
                <a:solidFill>
                  <a:srgbClr val="00B050"/>
                </a:solidFill>
                <a:latin typeface="+mn-lt"/>
                <a:ea typeface="+mn-ea"/>
              </a:rPr>
              <a:t>6</a:t>
            </a:r>
            <a:endParaRPr lang="zh-CN" altLang="en-US" sz="2800" b="1" dirty="0">
              <a:solidFill>
                <a:srgbClr val="00B050"/>
              </a:solidFill>
              <a:latin typeface="+mn-lt"/>
              <a:ea typeface="+mn-ea"/>
            </a:endParaRPr>
          </a:p>
        </p:txBody>
      </p:sp>
      <p:sp>
        <p:nvSpPr>
          <p:cNvPr id="53" name="TextBox 52"/>
          <p:cNvSpPr txBox="1"/>
          <p:nvPr/>
        </p:nvSpPr>
        <p:spPr>
          <a:xfrm>
            <a:off x="571500" y="2428875"/>
            <a:ext cx="571500" cy="523875"/>
          </a:xfrm>
          <a:prstGeom prst="rect">
            <a:avLst/>
          </a:prstGeom>
          <a:solidFill>
            <a:schemeClr val="accent1"/>
          </a:solidFill>
        </p:spPr>
        <p:txBody>
          <a:bodyPr>
            <a:spAutoFit/>
          </a:bodyPr>
          <a:lstStyle/>
          <a:p>
            <a:pPr algn="ctr">
              <a:defRPr/>
            </a:pPr>
            <a:r>
              <a:rPr lang="en-US" altLang="zh-CN" sz="2800" b="1" dirty="0">
                <a:solidFill>
                  <a:srgbClr val="00B050"/>
                </a:solidFill>
                <a:latin typeface="+mn-lt"/>
                <a:ea typeface="+mn-ea"/>
              </a:rPr>
              <a:t>8</a:t>
            </a:r>
            <a:endParaRPr lang="zh-CN" altLang="en-US" sz="2800" b="1" dirty="0">
              <a:solidFill>
                <a:srgbClr val="00B050"/>
              </a:solidFill>
              <a:latin typeface="+mn-lt"/>
              <a:ea typeface="+mn-ea"/>
            </a:endParaRPr>
          </a:p>
        </p:txBody>
      </p:sp>
      <p:sp>
        <p:nvSpPr>
          <p:cNvPr id="54" name="TextBox 53"/>
          <p:cNvSpPr txBox="1"/>
          <p:nvPr/>
        </p:nvSpPr>
        <p:spPr>
          <a:xfrm>
            <a:off x="604838" y="5381625"/>
            <a:ext cx="571500" cy="522288"/>
          </a:xfrm>
          <a:prstGeom prst="rect">
            <a:avLst/>
          </a:prstGeom>
          <a:solidFill>
            <a:schemeClr val="accent1"/>
          </a:solidFill>
        </p:spPr>
        <p:txBody>
          <a:bodyPr>
            <a:spAutoFit/>
          </a:bodyPr>
          <a:lstStyle/>
          <a:p>
            <a:pPr algn="ctr">
              <a:defRPr/>
            </a:pPr>
            <a:r>
              <a:rPr lang="en-US" altLang="zh-CN" sz="2800" b="1" dirty="0">
                <a:solidFill>
                  <a:srgbClr val="00B050"/>
                </a:solidFill>
                <a:latin typeface="+mn-lt"/>
                <a:ea typeface="+mn-ea"/>
              </a:rPr>
              <a:t>7</a:t>
            </a:r>
            <a:endParaRPr lang="zh-CN" altLang="en-US" sz="2800" b="1" dirty="0">
              <a:solidFill>
                <a:srgbClr val="00B050"/>
              </a:solidFill>
              <a:latin typeface="+mn-lt"/>
              <a:ea typeface="+mn-ea"/>
            </a:endParaRPr>
          </a:p>
        </p:txBody>
      </p:sp>
      <p:sp>
        <p:nvSpPr>
          <p:cNvPr id="55" name="TextBox 54"/>
          <p:cNvSpPr txBox="1"/>
          <p:nvPr/>
        </p:nvSpPr>
        <p:spPr>
          <a:xfrm>
            <a:off x="533400" y="2452688"/>
            <a:ext cx="571500" cy="522287"/>
          </a:xfrm>
          <a:prstGeom prst="rect">
            <a:avLst/>
          </a:prstGeom>
          <a:solidFill>
            <a:schemeClr val="accent1"/>
          </a:solidFill>
        </p:spPr>
        <p:txBody>
          <a:bodyPr>
            <a:spAutoFit/>
          </a:bodyPr>
          <a:lstStyle/>
          <a:p>
            <a:pPr algn="ctr">
              <a:defRPr/>
            </a:pPr>
            <a:r>
              <a:rPr lang="en-US" altLang="zh-CN" sz="2800" b="1" dirty="0">
                <a:solidFill>
                  <a:srgbClr val="00B050"/>
                </a:solidFill>
                <a:latin typeface="+mn-lt"/>
                <a:ea typeface="+mn-ea"/>
              </a:rPr>
              <a:t>9</a:t>
            </a:r>
            <a:endParaRPr lang="zh-CN" altLang="en-US" sz="2800" b="1" dirty="0">
              <a:solidFill>
                <a:srgbClr val="00B050"/>
              </a:solidFill>
              <a:latin typeface="+mn-lt"/>
              <a:ea typeface="+mn-ea"/>
            </a:endParaRPr>
          </a:p>
        </p:txBody>
      </p:sp>
      <p:sp>
        <p:nvSpPr>
          <p:cNvPr id="56" name="TextBox 55"/>
          <p:cNvSpPr txBox="1"/>
          <p:nvPr/>
        </p:nvSpPr>
        <p:spPr>
          <a:xfrm>
            <a:off x="642938" y="5383213"/>
            <a:ext cx="571500" cy="522287"/>
          </a:xfrm>
          <a:prstGeom prst="rect">
            <a:avLst/>
          </a:prstGeom>
          <a:solidFill>
            <a:schemeClr val="accent1"/>
          </a:solidFill>
        </p:spPr>
        <p:txBody>
          <a:bodyPr>
            <a:spAutoFit/>
          </a:bodyPr>
          <a:lstStyle/>
          <a:p>
            <a:pPr algn="ctr">
              <a:defRPr/>
            </a:pPr>
            <a:r>
              <a:rPr lang="en-US" altLang="zh-CN" sz="2800" b="1" dirty="0">
                <a:solidFill>
                  <a:srgbClr val="00B050"/>
                </a:solidFill>
                <a:latin typeface="+mn-lt"/>
                <a:ea typeface="+mn-ea"/>
              </a:rPr>
              <a:t>8</a:t>
            </a:r>
            <a:endParaRPr lang="zh-CN" altLang="en-US" sz="2800" b="1" dirty="0">
              <a:solidFill>
                <a:srgbClr val="00B050"/>
              </a:solidFill>
              <a:latin typeface="+mn-lt"/>
              <a:ea typeface="+mn-ea"/>
            </a:endParaRPr>
          </a:p>
        </p:txBody>
      </p:sp>
      <p:sp>
        <p:nvSpPr>
          <p:cNvPr id="57" name="TextBox 56"/>
          <p:cNvSpPr txBox="1"/>
          <p:nvPr/>
        </p:nvSpPr>
        <p:spPr>
          <a:xfrm>
            <a:off x="520700" y="2428875"/>
            <a:ext cx="785813" cy="523875"/>
          </a:xfrm>
          <a:prstGeom prst="rect">
            <a:avLst/>
          </a:prstGeom>
          <a:solidFill>
            <a:schemeClr val="accent1"/>
          </a:solidFill>
        </p:spPr>
        <p:txBody>
          <a:bodyPr>
            <a:spAutoFit/>
          </a:bodyPr>
          <a:lstStyle/>
          <a:p>
            <a:pPr algn="ctr">
              <a:defRPr/>
            </a:pPr>
            <a:r>
              <a:rPr lang="en-US" altLang="zh-CN" sz="2800" b="1" dirty="0">
                <a:solidFill>
                  <a:srgbClr val="00B050"/>
                </a:solidFill>
                <a:latin typeface="+mn-lt"/>
                <a:ea typeface="+mn-ea"/>
              </a:rPr>
              <a:t>10</a:t>
            </a:r>
            <a:endParaRPr lang="zh-CN" altLang="en-US" sz="2800" b="1" dirty="0">
              <a:solidFill>
                <a:srgbClr val="00B050"/>
              </a:solidFill>
              <a:latin typeface="+mn-lt"/>
              <a:ea typeface="+mn-ea"/>
            </a:endParaRPr>
          </a:p>
        </p:txBody>
      </p:sp>
      <p:sp>
        <p:nvSpPr>
          <p:cNvPr id="59" name="Rectangle 3"/>
          <p:cNvSpPr>
            <a:spLocks noGrp="1" noChangeArrowheads="1"/>
          </p:cNvSpPr>
          <p:nvPr>
            <p:ph type="title" idx="4294967295"/>
          </p:nvPr>
        </p:nvSpPr>
        <p:spPr>
          <a:xfrm>
            <a:off x="457200" y="228600"/>
            <a:ext cx="8534400"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0" dirty="0" smtClean="0">
                <a:latin typeface="黑体" pitchFamily="49" charset="-122"/>
                <a:ea typeface="黑体" pitchFamily="49" charset="-122"/>
              </a:rPr>
              <a:t>设计思路图示</a:t>
            </a:r>
          </a:p>
        </p:txBody>
      </p:sp>
    </p:spTree>
    <p:extLst>
      <p:ext uri="{BB962C8B-B14F-4D97-AF65-F5344CB8AC3E}">
        <p14:creationId xmlns:p14="http://schemas.microsoft.com/office/powerpoint/2010/main" val="67514710"/>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lide(fromTop)">
                                      <p:cBhvr>
                                        <p:cTn id="12"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par>
                          <p:cTn id="13" fill="hold" nodeType="afterGroup">
                            <p:stCondLst>
                              <p:cond delay="500"/>
                            </p:stCondLst>
                            <p:childTnLst>
                              <p:par>
                                <p:cTn id="14" presetID="49" presetClass="entr" presetSubtype="0" decel="100000" fill="hold" grpId="0" nodeType="afterEffect">
                                  <p:stCondLst>
                                    <p:cond delay="100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 calcmode="lin" valueType="num">
                                      <p:cBhvr>
                                        <p:cTn id="18" dur="500" fill="hold"/>
                                        <p:tgtEl>
                                          <p:spTgt spid="11"/>
                                        </p:tgtEl>
                                        <p:attrNameLst>
                                          <p:attrName>style.rotation</p:attrName>
                                        </p:attrNameLst>
                                      </p:cBhvr>
                                      <p:tavLst>
                                        <p:tav tm="0">
                                          <p:val>
                                            <p:fltVal val="360"/>
                                          </p:val>
                                        </p:tav>
                                        <p:tav tm="100000">
                                          <p:val>
                                            <p:fltVal val="0"/>
                                          </p:val>
                                        </p:tav>
                                      </p:tavLst>
                                    </p:anim>
                                    <p:animEffect transition="in" filter="fade">
                                      <p:cBhvr>
                                        <p:cTn id="19" dur="500"/>
                                        <p:tgtEl>
                                          <p:spTgt spid="1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9" presetClass="entr" presetSubtype="0" decel="100000" fill="hold" grpId="0" nodeType="clickEffect">
                                  <p:stCondLst>
                                    <p:cond delay="0"/>
                                  </p:stCondLst>
                                  <p:childTnLst>
                                    <p:set>
                                      <p:cBhvr>
                                        <p:cTn id="23" dur="1" fill="hold">
                                          <p:stCondLst>
                                            <p:cond delay="0"/>
                                          </p:stCondLst>
                                        </p:cTn>
                                        <p:tgtEl>
                                          <p:spTgt spid="41"/>
                                        </p:tgtEl>
                                        <p:attrNameLst>
                                          <p:attrName>style.visibility</p:attrName>
                                        </p:attrNameLst>
                                      </p:cBhvr>
                                      <p:to>
                                        <p:strVal val="visible"/>
                                      </p:to>
                                    </p:set>
                                    <p:anim calcmode="lin" valueType="num">
                                      <p:cBhvr>
                                        <p:cTn id="24" dur="500" fill="hold"/>
                                        <p:tgtEl>
                                          <p:spTgt spid="41"/>
                                        </p:tgtEl>
                                        <p:attrNameLst>
                                          <p:attrName>ppt_w</p:attrName>
                                        </p:attrNameLst>
                                      </p:cBhvr>
                                      <p:tavLst>
                                        <p:tav tm="0">
                                          <p:val>
                                            <p:fltVal val="0"/>
                                          </p:val>
                                        </p:tav>
                                        <p:tav tm="100000">
                                          <p:val>
                                            <p:strVal val="#ppt_w"/>
                                          </p:val>
                                        </p:tav>
                                      </p:tavLst>
                                    </p:anim>
                                    <p:anim calcmode="lin" valueType="num">
                                      <p:cBhvr>
                                        <p:cTn id="25" dur="500" fill="hold"/>
                                        <p:tgtEl>
                                          <p:spTgt spid="41"/>
                                        </p:tgtEl>
                                        <p:attrNameLst>
                                          <p:attrName>ppt_h</p:attrName>
                                        </p:attrNameLst>
                                      </p:cBhvr>
                                      <p:tavLst>
                                        <p:tav tm="0">
                                          <p:val>
                                            <p:fltVal val="0"/>
                                          </p:val>
                                        </p:tav>
                                        <p:tav tm="100000">
                                          <p:val>
                                            <p:strVal val="#ppt_h"/>
                                          </p:val>
                                        </p:tav>
                                      </p:tavLst>
                                    </p:anim>
                                    <p:anim calcmode="lin" valueType="num">
                                      <p:cBhvr>
                                        <p:cTn id="26" dur="500" fill="hold"/>
                                        <p:tgtEl>
                                          <p:spTgt spid="41"/>
                                        </p:tgtEl>
                                        <p:attrNameLst>
                                          <p:attrName>style.rotation</p:attrName>
                                        </p:attrNameLst>
                                      </p:cBhvr>
                                      <p:tavLst>
                                        <p:tav tm="0">
                                          <p:val>
                                            <p:fltVal val="360"/>
                                          </p:val>
                                        </p:tav>
                                        <p:tav tm="100000">
                                          <p:val>
                                            <p:fltVal val="0"/>
                                          </p:val>
                                        </p:tav>
                                      </p:tavLst>
                                    </p:anim>
                                    <p:animEffect transition="in" filter="fade">
                                      <p:cBhvr>
                                        <p:cTn id="27" dur="500"/>
                                        <p:tgtEl>
                                          <p:spTgt spid="4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9" presetClass="entr" presetSubtype="0" decel="10000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 calcmode="lin" valueType="num">
                                      <p:cBhvr>
                                        <p:cTn id="32" dur="500" fill="hold"/>
                                        <p:tgtEl>
                                          <p:spTgt spid="40"/>
                                        </p:tgtEl>
                                        <p:attrNameLst>
                                          <p:attrName>ppt_w</p:attrName>
                                        </p:attrNameLst>
                                      </p:cBhvr>
                                      <p:tavLst>
                                        <p:tav tm="0">
                                          <p:val>
                                            <p:fltVal val="0"/>
                                          </p:val>
                                        </p:tav>
                                        <p:tav tm="100000">
                                          <p:val>
                                            <p:strVal val="#ppt_w"/>
                                          </p:val>
                                        </p:tav>
                                      </p:tavLst>
                                    </p:anim>
                                    <p:anim calcmode="lin" valueType="num">
                                      <p:cBhvr>
                                        <p:cTn id="33" dur="500" fill="hold"/>
                                        <p:tgtEl>
                                          <p:spTgt spid="40"/>
                                        </p:tgtEl>
                                        <p:attrNameLst>
                                          <p:attrName>ppt_h</p:attrName>
                                        </p:attrNameLst>
                                      </p:cBhvr>
                                      <p:tavLst>
                                        <p:tav tm="0">
                                          <p:val>
                                            <p:fltVal val="0"/>
                                          </p:val>
                                        </p:tav>
                                        <p:tav tm="100000">
                                          <p:val>
                                            <p:strVal val="#ppt_h"/>
                                          </p:val>
                                        </p:tav>
                                      </p:tavLst>
                                    </p:anim>
                                    <p:anim calcmode="lin" valueType="num">
                                      <p:cBhvr>
                                        <p:cTn id="34" dur="500" fill="hold"/>
                                        <p:tgtEl>
                                          <p:spTgt spid="40"/>
                                        </p:tgtEl>
                                        <p:attrNameLst>
                                          <p:attrName>style.rotation</p:attrName>
                                        </p:attrNameLst>
                                      </p:cBhvr>
                                      <p:tavLst>
                                        <p:tav tm="0">
                                          <p:val>
                                            <p:fltVal val="360"/>
                                          </p:val>
                                        </p:tav>
                                        <p:tav tm="100000">
                                          <p:val>
                                            <p:fltVal val="0"/>
                                          </p:val>
                                        </p:tav>
                                      </p:tavLst>
                                    </p:anim>
                                    <p:animEffect transition="in" filter="fade">
                                      <p:cBhvr>
                                        <p:cTn id="35" dur="500"/>
                                        <p:tgtEl>
                                          <p:spTgt spid="4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blinds(horizontal)">
                                      <p:cBhvr>
                                        <p:cTn id="40"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41" fill="hold" nodeType="clickPar">
                      <p:stCondLst>
                        <p:cond delay="indefinite"/>
                      </p:stCondLst>
                      <p:childTnLst>
                        <p:par>
                          <p:cTn id="42" fill="hold" nodeType="withGroup">
                            <p:stCondLst>
                              <p:cond delay="0"/>
                            </p:stCondLst>
                            <p:childTnLst>
                              <p:par>
                                <p:cTn id="43" presetID="49" presetClass="entr" presetSubtype="0" decel="100000" fill="hold" grpId="0" nodeType="clickEffect">
                                  <p:stCondLst>
                                    <p:cond delay="0"/>
                                  </p:stCondLst>
                                  <p:childTnLst>
                                    <p:set>
                                      <p:cBhvr>
                                        <p:cTn id="44" dur="1" fill="hold">
                                          <p:stCondLst>
                                            <p:cond delay="0"/>
                                          </p:stCondLst>
                                        </p:cTn>
                                        <p:tgtEl>
                                          <p:spTgt spid="42"/>
                                        </p:tgtEl>
                                        <p:attrNameLst>
                                          <p:attrName>style.visibility</p:attrName>
                                        </p:attrNameLst>
                                      </p:cBhvr>
                                      <p:to>
                                        <p:strVal val="visible"/>
                                      </p:to>
                                    </p:set>
                                    <p:anim calcmode="lin" valueType="num">
                                      <p:cBhvr>
                                        <p:cTn id="45" dur="500" fill="hold"/>
                                        <p:tgtEl>
                                          <p:spTgt spid="42"/>
                                        </p:tgtEl>
                                        <p:attrNameLst>
                                          <p:attrName>ppt_w</p:attrName>
                                        </p:attrNameLst>
                                      </p:cBhvr>
                                      <p:tavLst>
                                        <p:tav tm="0">
                                          <p:val>
                                            <p:fltVal val="0"/>
                                          </p:val>
                                        </p:tav>
                                        <p:tav tm="100000">
                                          <p:val>
                                            <p:strVal val="#ppt_w"/>
                                          </p:val>
                                        </p:tav>
                                      </p:tavLst>
                                    </p:anim>
                                    <p:anim calcmode="lin" valueType="num">
                                      <p:cBhvr>
                                        <p:cTn id="46" dur="500" fill="hold"/>
                                        <p:tgtEl>
                                          <p:spTgt spid="42"/>
                                        </p:tgtEl>
                                        <p:attrNameLst>
                                          <p:attrName>ppt_h</p:attrName>
                                        </p:attrNameLst>
                                      </p:cBhvr>
                                      <p:tavLst>
                                        <p:tav tm="0">
                                          <p:val>
                                            <p:fltVal val="0"/>
                                          </p:val>
                                        </p:tav>
                                        <p:tav tm="100000">
                                          <p:val>
                                            <p:strVal val="#ppt_h"/>
                                          </p:val>
                                        </p:tav>
                                      </p:tavLst>
                                    </p:anim>
                                    <p:anim calcmode="lin" valueType="num">
                                      <p:cBhvr>
                                        <p:cTn id="47" dur="500" fill="hold"/>
                                        <p:tgtEl>
                                          <p:spTgt spid="42"/>
                                        </p:tgtEl>
                                        <p:attrNameLst>
                                          <p:attrName>style.rotation</p:attrName>
                                        </p:attrNameLst>
                                      </p:cBhvr>
                                      <p:tavLst>
                                        <p:tav tm="0">
                                          <p:val>
                                            <p:fltVal val="360"/>
                                          </p:val>
                                        </p:tav>
                                        <p:tav tm="100000">
                                          <p:val>
                                            <p:fltVal val="0"/>
                                          </p:val>
                                        </p:tav>
                                      </p:tavLst>
                                    </p:anim>
                                    <p:animEffect transition="in" filter="fade">
                                      <p:cBhvr>
                                        <p:cTn id="48" dur="500"/>
                                        <p:tgtEl>
                                          <p:spTgt spid="42"/>
                                        </p:tgtEl>
                                      </p:cBhvr>
                                    </p:animEffect>
                                  </p:childTnLst>
                                </p:cTn>
                              </p:par>
                            </p:childTnLst>
                          </p:cTn>
                        </p:par>
                        <p:par>
                          <p:cTn id="49" fill="hold" nodeType="afterGroup">
                            <p:stCondLst>
                              <p:cond delay="500"/>
                            </p:stCondLst>
                            <p:childTnLst>
                              <p:par>
                                <p:cTn id="50" presetID="3" presetClass="entr" presetSubtype="10"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linds(horizontal)">
                                      <p:cBhvr>
                                        <p:cTn id="52"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1"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slide(fromTop)">
                                      <p:cBhvr>
                                        <p:cTn id="57"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par>
                          <p:cTn id="58" fill="hold" nodeType="afterGroup">
                            <p:stCondLst>
                              <p:cond delay="500"/>
                            </p:stCondLst>
                            <p:childTnLst>
                              <p:par>
                                <p:cTn id="59" presetID="49" presetClass="entr" presetSubtype="0" decel="100000" fill="hold" grpId="0" nodeType="afterEffect">
                                  <p:stCondLst>
                                    <p:cond delay="100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 calcmode="lin" valueType="num">
                                      <p:cBhvr>
                                        <p:cTn id="63" dur="500" fill="hold"/>
                                        <p:tgtEl>
                                          <p:spTgt spid="15"/>
                                        </p:tgtEl>
                                        <p:attrNameLst>
                                          <p:attrName>style.rotation</p:attrName>
                                        </p:attrNameLst>
                                      </p:cBhvr>
                                      <p:tavLst>
                                        <p:tav tm="0">
                                          <p:val>
                                            <p:fltVal val="360"/>
                                          </p:val>
                                        </p:tav>
                                        <p:tav tm="100000">
                                          <p:val>
                                            <p:fltVal val="0"/>
                                          </p:val>
                                        </p:tav>
                                      </p:tavLst>
                                    </p:anim>
                                    <p:animEffect transition="in" filter="fade">
                                      <p:cBhvr>
                                        <p:cTn id="64" dur="500"/>
                                        <p:tgtEl>
                                          <p:spTgt spid="15"/>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49" presetClass="entr" presetSubtype="0" decel="100000" fill="hold" grpId="0" nodeType="clickEffect">
                                  <p:stCondLst>
                                    <p:cond delay="0"/>
                                  </p:stCondLst>
                                  <p:childTnLst>
                                    <p:set>
                                      <p:cBhvr>
                                        <p:cTn id="68" dur="1" fill="hold">
                                          <p:stCondLst>
                                            <p:cond delay="0"/>
                                          </p:stCondLst>
                                        </p:cTn>
                                        <p:tgtEl>
                                          <p:spTgt spid="43"/>
                                        </p:tgtEl>
                                        <p:attrNameLst>
                                          <p:attrName>style.visibility</p:attrName>
                                        </p:attrNameLst>
                                      </p:cBhvr>
                                      <p:to>
                                        <p:strVal val="visible"/>
                                      </p:to>
                                    </p:set>
                                    <p:anim calcmode="lin" valueType="num">
                                      <p:cBhvr>
                                        <p:cTn id="69" dur="500" fill="hold"/>
                                        <p:tgtEl>
                                          <p:spTgt spid="43"/>
                                        </p:tgtEl>
                                        <p:attrNameLst>
                                          <p:attrName>ppt_w</p:attrName>
                                        </p:attrNameLst>
                                      </p:cBhvr>
                                      <p:tavLst>
                                        <p:tav tm="0">
                                          <p:val>
                                            <p:fltVal val="0"/>
                                          </p:val>
                                        </p:tav>
                                        <p:tav tm="100000">
                                          <p:val>
                                            <p:strVal val="#ppt_w"/>
                                          </p:val>
                                        </p:tav>
                                      </p:tavLst>
                                    </p:anim>
                                    <p:anim calcmode="lin" valueType="num">
                                      <p:cBhvr>
                                        <p:cTn id="70" dur="500" fill="hold"/>
                                        <p:tgtEl>
                                          <p:spTgt spid="43"/>
                                        </p:tgtEl>
                                        <p:attrNameLst>
                                          <p:attrName>ppt_h</p:attrName>
                                        </p:attrNameLst>
                                      </p:cBhvr>
                                      <p:tavLst>
                                        <p:tav tm="0">
                                          <p:val>
                                            <p:fltVal val="0"/>
                                          </p:val>
                                        </p:tav>
                                        <p:tav tm="100000">
                                          <p:val>
                                            <p:strVal val="#ppt_h"/>
                                          </p:val>
                                        </p:tav>
                                      </p:tavLst>
                                    </p:anim>
                                    <p:anim calcmode="lin" valueType="num">
                                      <p:cBhvr>
                                        <p:cTn id="71" dur="500" fill="hold"/>
                                        <p:tgtEl>
                                          <p:spTgt spid="43"/>
                                        </p:tgtEl>
                                        <p:attrNameLst>
                                          <p:attrName>style.rotation</p:attrName>
                                        </p:attrNameLst>
                                      </p:cBhvr>
                                      <p:tavLst>
                                        <p:tav tm="0">
                                          <p:val>
                                            <p:fltVal val="360"/>
                                          </p:val>
                                        </p:tav>
                                        <p:tav tm="100000">
                                          <p:val>
                                            <p:fltVal val="0"/>
                                          </p:val>
                                        </p:tav>
                                      </p:tavLst>
                                    </p:anim>
                                    <p:animEffect transition="in" filter="fade">
                                      <p:cBhvr>
                                        <p:cTn id="72" dur="500"/>
                                        <p:tgtEl>
                                          <p:spTgt spid="4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9" presetClass="entr" presetSubtype="0" decel="100000" fill="hold" grpId="0" nodeType="clickEffect">
                                  <p:stCondLst>
                                    <p:cond delay="0"/>
                                  </p:stCondLst>
                                  <p:childTnLst>
                                    <p:set>
                                      <p:cBhvr>
                                        <p:cTn id="76" dur="1" fill="hold">
                                          <p:stCondLst>
                                            <p:cond delay="0"/>
                                          </p:stCondLst>
                                        </p:cTn>
                                        <p:tgtEl>
                                          <p:spTgt spid="44"/>
                                        </p:tgtEl>
                                        <p:attrNameLst>
                                          <p:attrName>style.visibility</p:attrName>
                                        </p:attrNameLst>
                                      </p:cBhvr>
                                      <p:to>
                                        <p:strVal val="visible"/>
                                      </p:to>
                                    </p:set>
                                    <p:anim calcmode="lin" valueType="num">
                                      <p:cBhvr>
                                        <p:cTn id="77" dur="500" fill="hold"/>
                                        <p:tgtEl>
                                          <p:spTgt spid="44"/>
                                        </p:tgtEl>
                                        <p:attrNameLst>
                                          <p:attrName>ppt_w</p:attrName>
                                        </p:attrNameLst>
                                      </p:cBhvr>
                                      <p:tavLst>
                                        <p:tav tm="0">
                                          <p:val>
                                            <p:fltVal val="0"/>
                                          </p:val>
                                        </p:tav>
                                        <p:tav tm="100000">
                                          <p:val>
                                            <p:strVal val="#ppt_w"/>
                                          </p:val>
                                        </p:tav>
                                      </p:tavLst>
                                    </p:anim>
                                    <p:anim calcmode="lin" valueType="num">
                                      <p:cBhvr>
                                        <p:cTn id="78" dur="500" fill="hold"/>
                                        <p:tgtEl>
                                          <p:spTgt spid="44"/>
                                        </p:tgtEl>
                                        <p:attrNameLst>
                                          <p:attrName>ppt_h</p:attrName>
                                        </p:attrNameLst>
                                      </p:cBhvr>
                                      <p:tavLst>
                                        <p:tav tm="0">
                                          <p:val>
                                            <p:fltVal val="0"/>
                                          </p:val>
                                        </p:tav>
                                        <p:tav tm="100000">
                                          <p:val>
                                            <p:strVal val="#ppt_h"/>
                                          </p:val>
                                        </p:tav>
                                      </p:tavLst>
                                    </p:anim>
                                    <p:anim calcmode="lin" valueType="num">
                                      <p:cBhvr>
                                        <p:cTn id="79" dur="500" fill="hold"/>
                                        <p:tgtEl>
                                          <p:spTgt spid="44"/>
                                        </p:tgtEl>
                                        <p:attrNameLst>
                                          <p:attrName>style.rotation</p:attrName>
                                        </p:attrNameLst>
                                      </p:cBhvr>
                                      <p:tavLst>
                                        <p:tav tm="0">
                                          <p:val>
                                            <p:fltVal val="360"/>
                                          </p:val>
                                        </p:tav>
                                        <p:tav tm="100000">
                                          <p:val>
                                            <p:fltVal val="0"/>
                                          </p:val>
                                        </p:tav>
                                      </p:tavLst>
                                    </p:anim>
                                    <p:animEffect transition="in" filter="fade">
                                      <p:cBhvr>
                                        <p:cTn id="80" dur="500"/>
                                        <p:tgtEl>
                                          <p:spTgt spid="44"/>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blinds(horizontal)">
                                      <p:cBhvr>
                                        <p:cTn id="85"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86" fill="hold" nodeType="clickPar">
                      <p:stCondLst>
                        <p:cond delay="indefinite"/>
                      </p:stCondLst>
                      <p:childTnLst>
                        <p:par>
                          <p:cTn id="87" fill="hold" nodeType="withGroup">
                            <p:stCondLst>
                              <p:cond delay="0"/>
                            </p:stCondLst>
                            <p:childTnLst>
                              <p:par>
                                <p:cTn id="88" presetID="12" presetClass="entr" presetSubtype="1" fill="hold" grpId="0" nodeType="clickEffect">
                                  <p:stCondLst>
                                    <p:cond delay="0"/>
                                  </p:stCondLst>
                                  <p:childTnLst>
                                    <p:set>
                                      <p:cBhvr>
                                        <p:cTn id="89" dur="1" fill="hold">
                                          <p:stCondLst>
                                            <p:cond delay="0"/>
                                          </p:stCondLst>
                                        </p:cTn>
                                        <p:tgtEl>
                                          <p:spTgt spid="17"/>
                                        </p:tgtEl>
                                        <p:attrNameLst>
                                          <p:attrName>style.visibility</p:attrName>
                                        </p:attrNameLst>
                                      </p:cBhvr>
                                      <p:to>
                                        <p:strVal val="visible"/>
                                      </p:to>
                                    </p:set>
                                    <p:animEffect transition="in" filter="slide(fromTop)">
                                      <p:cBhvr>
                                        <p:cTn id="90"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par>
                          <p:cTn id="91" fill="hold" nodeType="afterGroup">
                            <p:stCondLst>
                              <p:cond delay="500"/>
                            </p:stCondLst>
                            <p:childTnLst>
                              <p:par>
                                <p:cTn id="92" presetID="49" presetClass="entr" presetSubtype="0" decel="100000" fill="hold" grpId="0" nodeType="afterEffect">
                                  <p:stCondLst>
                                    <p:cond delay="1000"/>
                                  </p:stCondLst>
                                  <p:childTnLst>
                                    <p:set>
                                      <p:cBhvr>
                                        <p:cTn id="93" dur="1" fill="hold">
                                          <p:stCondLst>
                                            <p:cond delay="0"/>
                                          </p:stCondLst>
                                        </p:cTn>
                                        <p:tgtEl>
                                          <p:spTgt spid="18"/>
                                        </p:tgtEl>
                                        <p:attrNameLst>
                                          <p:attrName>style.visibility</p:attrName>
                                        </p:attrNameLst>
                                      </p:cBhvr>
                                      <p:to>
                                        <p:strVal val="visible"/>
                                      </p:to>
                                    </p:set>
                                    <p:anim calcmode="lin" valueType="num">
                                      <p:cBhvr>
                                        <p:cTn id="94" dur="500" fill="hold"/>
                                        <p:tgtEl>
                                          <p:spTgt spid="18"/>
                                        </p:tgtEl>
                                        <p:attrNameLst>
                                          <p:attrName>ppt_w</p:attrName>
                                        </p:attrNameLst>
                                      </p:cBhvr>
                                      <p:tavLst>
                                        <p:tav tm="0">
                                          <p:val>
                                            <p:fltVal val="0"/>
                                          </p:val>
                                        </p:tav>
                                        <p:tav tm="100000">
                                          <p:val>
                                            <p:strVal val="#ppt_w"/>
                                          </p:val>
                                        </p:tav>
                                      </p:tavLst>
                                    </p:anim>
                                    <p:anim calcmode="lin" valueType="num">
                                      <p:cBhvr>
                                        <p:cTn id="95" dur="500" fill="hold"/>
                                        <p:tgtEl>
                                          <p:spTgt spid="18"/>
                                        </p:tgtEl>
                                        <p:attrNameLst>
                                          <p:attrName>ppt_h</p:attrName>
                                        </p:attrNameLst>
                                      </p:cBhvr>
                                      <p:tavLst>
                                        <p:tav tm="0">
                                          <p:val>
                                            <p:fltVal val="0"/>
                                          </p:val>
                                        </p:tav>
                                        <p:tav tm="100000">
                                          <p:val>
                                            <p:strVal val="#ppt_h"/>
                                          </p:val>
                                        </p:tav>
                                      </p:tavLst>
                                    </p:anim>
                                    <p:anim calcmode="lin" valueType="num">
                                      <p:cBhvr>
                                        <p:cTn id="96" dur="500" fill="hold"/>
                                        <p:tgtEl>
                                          <p:spTgt spid="18"/>
                                        </p:tgtEl>
                                        <p:attrNameLst>
                                          <p:attrName>style.rotation</p:attrName>
                                        </p:attrNameLst>
                                      </p:cBhvr>
                                      <p:tavLst>
                                        <p:tav tm="0">
                                          <p:val>
                                            <p:fltVal val="360"/>
                                          </p:val>
                                        </p:tav>
                                        <p:tav tm="100000">
                                          <p:val>
                                            <p:fltVal val="0"/>
                                          </p:val>
                                        </p:tav>
                                      </p:tavLst>
                                    </p:anim>
                                    <p:animEffect transition="in" filter="fade">
                                      <p:cBhvr>
                                        <p:cTn id="97" dur="500"/>
                                        <p:tgtEl>
                                          <p:spTgt spid="18"/>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49" presetClass="entr" presetSubtype="0" decel="100000" fill="hold" grpId="0" nodeType="clickEffect">
                                  <p:stCondLst>
                                    <p:cond delay="0"/>
                                  </p:stCondLst>
                                  <p:childTnLst>
                                    <p:set>
                                      <p:cBhvr>
                                        <p:cTn id="101" dur="1" fill="hold">
                                          <p:stCondLst>
                                            <p:cond delay="0"/>
                                          </p:stCondLst>
                                        </p:cTn>
                                        <p:tgtEl>
                                          <p:spTgt spid="45"/>
                                        </p:tgtEl>
                                        <p:attrNameLst>
                                          <p:attrName>style.visibility</p:attrName>
                                        </p:attrNameLst>
                                      </p:cBhvr>
                                      <p:to>
                                        <p:strVal val="visible"/>
                                      </p:to>
                                    </p:set>
                                    <p:anim calcmode="lin" valueType="num">
                                      <p:cBhvr>
                                        <p:cTn id="102" dur="500" fill="hold"/>
                                        <p:tgtEl>
                                          <p:spTgt spid="45"/>
                                        </p:tgtEl>
                                        <p:attrNameLst>
                                          <p:attrName>ppt_w</p:attrName>
                                        </p:attrNameLst>
                                      </p:cBhvr>
                                      <p:tavLst>
                                        <p:tav tm="0">
                                          <p:val>
                                            <p:fltVal val="0"/>
                                          </p:val>
                                        </p:tav>
                                        <p:tav tm="100000">
                                          <p:val>
                                            <p:strVal val="#ppt_w"/>
                                          </p:val>
                                        </p:tav>
                                      </p:tavLst>
                                    </p:anim>
                                    <p:anim calcmode="lin" valueType="num">
                                      <p:cBhvr>
                                        <p:cTn id="103" dur="500" fill="hold"/>
                                        <p:tgtEl>
                                          <p:spTgt spid="45"/>
                                        </p:tgtEl>
                                        <p:attrNameLst>
                                          <p:attrName>ppt_h</p:attrName>
                                        </p:attrNameLst>
                                      </p:cBhvr>
                                      <p:tavLst>
                                        <p:tav tm="0">
                                          <p:val>
                                            <p:fltVal val="0"/>
                                          </p:val>
                                        </p:tav>
                                        <p:tav tm="100000">
                                          <p:val>
                                            <p:strVal val="#ppt_h"/>
                                          </p:val>
                                        </p:tav>
                                      </p:tavLst>
                                    </p:anim>
                                    <p:anim calcmode="lin" valueType="num">
                                      <p:cBhvr>
                                        <p:cTn id="104" dur="500" fill="hold"/>
                                        <p:tgtEl>
                                          <p:spTgt spid="45"/>
                                        </p:tgtEl>
                                        <p:attrNameLst>
                                          <p:attrName>style.rotation</p:attrName>
                                        </p:attrNameLst>
                                      </p:cBhvr>
                                      <p:tavLst>
                                        <p:tav tm="0">
                                          <p:val>
                                            <p:fltVal val="360"/>
                                          </p:val>
                                        </p:tav>
                                        <p:tav tm="100000">
                                          <p:val>
                                            <p:fltVal val="0"/>
                                          </p:val>
                                        </p:tav>
                                      </p:tavLst>
                                    </p:anim>
                                    <p:animEffect transition="in" filter="fade">
                                      <p:cBhvr>
                                        <p:cTn id="105" dur="500"/>
                                        <p:tgtEl>
                                          <p:spTgt spid="45"/>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49" presetClass="entr" presetSubtype="0" decel="100000" fill="hold" grpId="0" nodeType="clickEffect">
                                  <p:stCondLst>
                                    <p:cond delay="0"/>
                                  </p:stCondLst>
                                  <p:childTnLst>
                                    <p:set>
                                      <p:cBhvr>
                                        <p:cTn id="109" dur="1" fill="hold">
                                          <p:stCondLst>
                                            <p:cond delay="0"/>
                                          </p:stCondLst>
                                        </p:cTn>
                                        <p:tgtEl>
                                          <p:spTgt spid="46"/>
                                        </p:tgtEl>
                                        <p:attrNameLst>
                                          <p:attrName>style.visibility</p:attrName>
                                        </p:attrNameLst>
                                      </p:cBhvr>
                                      <p:to>
                                        <p:strVal val="visible"/>
                                      </p:to>
                                    </p:set>
                                    <p:anim calcmode="lin" valueType="num">
                                      <p:cBhvr>
                                        <p:cTn id="110" dur="500" fill="hold"/>
                                        <p:tgtEl>
                                          <p:spTgt spid="46"/>
                                        </p:tgtEl>
                                        <p:attrNameLst>
                                          <p:attrName>ppt_w</p:attrName>
                                        </p:attrNameLst>
                                      </p:cBhvr>
                                      <p:tavLst>
                                        <p:tav tm="0">
                                          <p:val>
                                            <p:fltVal val="0"/>
                                          </p:val>
                                        </p:tav>
                                        <p:tav tm="100000">
                                          <p:val>
                                            <p:strVal val="#ppt_w"/>
                                          </p:val>
                                        </p:tav>
                                      </p:tavLst>
                                    </p:anim>
                                    <p:anim calcmode="lin" valueType="num">
                                      <p:cBhvr>
                                        <p:cTn id="111" dur="500" fill="hold"/>
                                        <p:tgtEl>
                                          <p:spTgt spid="46"/>
                                        </p:tgtEl>
                                        <p:attrNameLst>
                                          <p:attrName>ppt_h</p:attrName>
                                        </p:attrNameLst>
                                      </p:cBhvr>
                                      <p:tavLst>
                                        <p:tav tm="0">
                                          <p:val>
                                            <p:fltVal val="0"/>
                                          </p:val>
                                        </p:tav>
                                        <p:tav tm="100000">
                                          <p:val>
                                            <p:strVal val="#ppt_h"/>
                                          </p:val>
                                        </p:tav>
                                      </p:tavLst>
                                    </p:anim>
                                    <p:anim calcmode="lin" valueType="num">
                                      <p:cBhvr>
                                        <p:cTn id="112" dur="500" fill="hold"/>
                                        <p:tgtEl>
                                          <p:spTgt spid="46"/>
                                        </p:tgtEl>
                                        <p:attrNameLst>
                                          <p:attrName>style.rotation</p:attrName>
                                        </p:attrNameLst>
                                      </p:cBhvr>
                                      <p:tavLst>
                                        <p:tav tm="0">
                                          <p:val>
                                            <p:fltVal val="360"/>
                                          </p:val>
                                        </p:tav>
                                        <p:tav tm="100000">
                                          <p:val>
                                            <p:fltVal val="0"/>
                                          </p:val>
                                        </p:tav>
                                      </p:tavLst>
                                    </p:anim>
                                    <p:animEffect transition="in" filter="fade">
                                      <p:cBhvr>
                                        <p:cTn id="113" dur="500"/>
                                        <p:tgtEl>
                                          <p:spTgt spid="46"/>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3" presetClass="entr" presetSubtype="10" fill="hold" grpId="0" nodeType="clickEffect">
                                  <p:stCondLst>
                                    <p:cond delay="0"/>
                                  </p:stCondLst>
                                  <p:childTnLst>
                                    <p:set>
                                      <p:cBhvr>
                                        <p:cTn id="117" dur="1" fill="hold">
                                          <p:stCondLst>
                                            <p:cond delay="0"/>
                                          </p:stCondLst>
                                        </p:cTn>
                                        <p:tgtEl>
                                          <p:spTgt spid="19"/>
                                        </p:tgtEl>
                                        <p:attrNameLst>
                                          <p:attrName>style.visibility</p:attrName>
                                        </p:attrNameLst>
                                      </p:cBhvr>
                                      <p:to>
                                        <p:strVal val="visible"/>
                                      </p:to>
                                    </p:set>
                                    <p:animEffect transition="in" filter="blinds(horizontal)">
                                      <p:cBhvr>
                                        <p:cTn id="118"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119" fill="hold" nodeType="clickPar">
                      <p:stCondLst>
                        <p:cond delay="indefinite"/>
                      </p:stCondLst>
                      <p:childTnLst>
                        <p:par>
                          <p:cTn id="120" fill="hold" nodeType="withGroup">
                            <p:stCondLst>
                              <p:cond delay="0"/>
                            </p:stCondLst>
                            <p:childTnLst>
                              <p:par>
                                <p:cTn id="121" presetID="49" presetClass="entr" presetSubtype="0" decel="100000" fill="hold" grpId="0" nodeType="clickEffect">
                                  <p:stCondLst>
                                    <p:cond delay="0"/>
                                  </p:stCondLst>
                                  <p:childTnLst>
                                    <p:set>
                                      <p:cBhvr>
                                        <p:cTn id="122" dur="1" fill="hold">
                                          <p:stCondLst>
                                            <p:cond delay="0"/>
                                          </p:stCondLst>
                                        </p:cTn>
                                        <p:tgtEl>
                                          <p:spTgt spid="47"/>
                                        </p:tgtEl>
                                        <p:attrNameLst>
                                          <p:attrName>style.visibility</p:attrName>
                                        </p:attrNameLst>
                                      </p:cBhvr>
                                      <p:to>
                                        <p:strVal val="visible"/>
                                      </p:to>
                                    </p:set>
                                    <p:anim calcmode="lin" valueType="num">
                                      <p:cBhvr>
                                        <p:cTn id="123" dur="500" fill="hold"/>
                                        <p:tgtEl>
                                          <p:spTgt spid="47"/>
                                        </p:tgtEl>
                                        <p:attrNameLst>
                                          <p:attrName>ppt_w</p:attrName>
                                        </p:attrNameLst>
                                      </p:cBhvr>
                                      <p:tavLst>
                                        <p:tav tm="0">
                                          <p:val>
                                            <p:fltVal val="0"/>
                                          </p:val>
                                        </p:tav>
                                        <p:tav tm="100000">
                                          <p:val>
                                            <p:strVal val="#ppt_w"/>
                                          </p:val>
                                        </p:tav>
                                      </p:tavLst>
                                    </p:anim>
                                    <p:anim calcmode="lin" valueType="num">
                                      <p:cBhvr>
                                        <p:cTn id="124" dur="500" fill="hold"/>
                                        <p:tgtEl>
                                          <p:spTgt spid="47"/>
                                        </p:tgtEl>
                                        <p:attrNameLst>
                                          <p:attrName>ppt_h</p:attrName>
                                        </p:attrNameLst>
                                      </p:cBhvr>
                                      <p:tavLst>
                                        <p:tav tm="0">
                                          <p:val>
                                            <p:fltVal val="0"/>
                                          </p:val>
                                        </p:tav>
                                        <p:tav tm="100000">
                                          <p:val>
                                            <p:strVal val="#ppt_h"/>
                                          </p:val>
                                        </p:tav>
                                      </p:tavLst>
                                    </p:anim>
                                    <p:anim calcmode="lin" valueType="num">
                                      <p:cBhvr>
                                        <p:cTn id="125" dur="500" fill="hold"/>
                                        <p:tgtEl>
                                          <p:spTgt spid="47"/>
                                        </p:tgtEl>
                                        <p:attrNameLst>
                                          <p:attrName>style.rotation</p:attrName>
                                        </p:attrNameLst>
                                      </p:cBhvr>
                                      <p:tavLst>
                                        <p:tav tm="0">
                                          <p:val>
                                            <p:fltVal val="360"/>
                                          </p:val>
                                        </p:tav>
                                        <p:tav tm="100000">
                                          <p:val>
                                            <p:fltVal val="0"/>
                                          </p:val>
                                        </p:tav>
                                      </p:tavLst>
                                    </p:anim>
                                    <p:animEffect transition="in" filter="fade">
                                      <p:cBhvr>
                                        <p:cTn id="126" dur="500"/>
                                        <p:tgtEl>
                                          <p:spTgt spid="47"/>
                                        </p:tgtEl>
                                      </p:cBhvr>
                                    </p:animEffect>
                                  </p:childTnLst>
                                </p:cTn>
                              </p:par>
                            </p:childTnLst>
                          </p:cTn>
                        </p:par>
                        <p:par>
                          <p:cTn id="127" fill="hold" nodeType="afterGroup">
                            <p:stCondLst>
                              <p:cond delay="500"/>
                            </p:stCondLst>
                            <p:childTnLst>
                              <p:par>
                                <p:cTn id="128" presetID="3" presetClass="entr" presetSubtype="10" fill="hold" grpId="0" nodeType="afterEffect">
                                  <p:stCondLst>
                                    <p:cond delay="0"/>
                                  </p:stCondLst>
                                  <p:childTnLst>
                                    <p:set>
                                      <p:cBhvr>
                                        <p:cTn id="129" dur="1" fill="hold">
                                          <p:stCondLst>
                                            <p:cond delay="0"/>
                                          </p:stCondLst>
                                        </p:cTn>
                                        <p:tgtEl>
                                          <p:spTgt spid="20"/>
                                        </p:tgtEl>
                                        <p:attrNameLst>
                                          <p:attrName>style.visibility</p:attrName>
                                        </p:attrNameLst>
                                      </p:cBhvr>
                                      <p:to>
                                        <p:strVal val="visible"/>
                                      </p:to>
                                    </p:set>
                                    <p:animEffect transition="in" filter="blinds(horizontal)">
                                      <p:cBhvr>
                                        <p:cTn id="130"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31" fill="hold" nodeType="clickPar">
                      <p:stCondLst>
                        <p:cond delay="indefinite"/>
                      </p:stCondLst>
                      <p:childTnLst>
                        <p:par>
                          <p:cTn id="132" fill="hold" nodeType="withGroup">
                            <p:stCondLst>
                              <p:cond delay="0"/>
                            </p:stCondLst>
                            <p:childTnLst>
                              <p:par>
                                <p:cTn id="133" presetID="12" presetClass="entr" presetSubtype="1" fill="hold" grpId="0" nodeType="clickEffect">
                                  <p:stCondLst>
                                    <p:cond delay="0"/>
                                  </p:stCondLst>
                                  <p:childTnLst>
                                    <p:set>
                                      <p:cBhvr>
                                        <p:cTn id="134" dur="1" fill="hold">
                                          <p:stCondLst>
                                            <p:cond delay="0"/>
                                          </p:stCondLst>
                                        </p:cTn>
                                        <p:tgtEl>
                                          <p:spTgt spid="21"/>
                                        </p:tgtEl>
                                        <p:attrNameLst>
                                          <p:attrName>style.visibility</p:attrName>
                                        </p:attrNameLst>
                                      </p:cBhvr>
                                      <p:to>
                                        <p:strVal val="visible"/>
                                      </p:to>
                                    </p:set>
                                    <p:animEffect transition="in" filter="slide(fromTop)">
                                      <p:cBhvr>
                                        <p:cTn id="135"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par>
                          <p:cTn id="136" fill="hold" nodeType="afterGroup">
                            <p:stCondLst>
                              <p:cond delay="500"/>
                            </p:stCondLst>
                            <p:childTnLst>
                              <p:par>
                                <p:cTn id="137" presetID="49" presetClass="entr" presetSubtype="0" decel="100000" fill="hold" grpId="0" nodeType="afterEffect">
                                  <p:stCondLst>
                                    <p:cond delay="1000"/>
                                  </p:stCondLst>
                                  <p:childTnLst>
                                    <p:set>
                                      <p:cBhvr>
                                        <p:cTn id="138" dur="1" fill="hold">
                                          <p:stCondLst>
                                            <p:cond delay="0"/>
                                          </p:stCondLst>
                                        </p:cTn>
                                        <p:tgtEl>
                                          <p:spTgt spid="22"/>
                                        </p:tgtEl>
                                        <p:attrNameLst>
                                          <p:attrName>style.visibility</p:attrName>
                                        </p:attrNameLst>
                                      </p:cBhvr>
                                      <p:to>
                                        <p:strVal val="visible"/>
                                      </p:to>
                                    </p:set>
                                    <p:anim calcmode="lin" valueType="num">
                                      <p:cBhvr>
                                        <p:cTn id="139" dur="500" fill="hold"/>
                                        <p:tgtEl>
                                          <p:spTgt spid="22"/>
                                        </p:tgtEl>
                                        <p:attrNameLst>
                                          <p:attrName>ppt_w</p:attrName>
                                        </p:attrNameLst>
                                      </p:cBhvr>
                                      <p:tavLst>
                                        <p:tav tm="0">
                                          <p:val>
                                            <p:fltVal val="0"/>
                                          </p:val>
                                        </p:tav>
                                        <p:tav tm="100000">
                                          <p:val>
                                            <p:strVal val="#ppt_w"/>
                                          </p:val>
                                        </p:tav>
                                      </p:tavLst>
                                    </p:anim>
                                    <p:anim calcmode="lin" valueType="num">
                                      <p:cBhvr>
                                        <p:cTn id="140" dur="500" fill="hold"/>
                                        <p:tgtEl>
                                          <p:spTgt spid="22"/>
                                        </p:tgtEl>
                                        <p:attrNameLst>
                                          <p:attrName>ppt_h</p:attrName>
                                        </p:attrNameLst>
                                      </p:cBhvr>
                                      <p:tavLst>
                                        <p:tav tm="0">
                                          <p:val>
                                            <p:fltVal val="0"/>
                                          </p:val>
                                        </p:tav>
                                        <p:tav tm="100000">
                                          <p:val>
                                            <p:strVal val="#ppt_h"/>
                                          </p:val>
                                        </p:tav>
                                      </p:tavLst>
                                    </p:anim>
                                    <p:anim calcmode="lin" valueType="num">
                                      <p:cBhvr>
                                        <p:cTn id="141" dur="500" fill="hold"/>
                                        <p:tgtEl>
                                          <p:spTgt spid="22"/>
                                        </p:tgtEl>
                                        <p:attrNameLst>
                                          <p:attrName>style.rotation</p:attrName>
                                        </p:attrNameLst>
                                      </p:cBhvr>
                                      <p:tavLst>
                                        <p:tav tm="0">
                                          <p:val>
                                            <p:fltVal val="360"/>
                                          </p:val>
                                        </p:tav>
                                        <p:tav tm="100000">
                                          <p:val>
                                            <p:fltVal val="0"/>
                                          </p:val>
                                        </p:tav>
                                      </p:tavLst>
                                    </p:anim>
                                    <p:animEffect transition="in" filter="fade">
                                      <p:cBhvr>
                                        <p:cTn id="142" dur="500"/>
                                        <p:tgtEl>
                                          <p:spTgt spid="22"/>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49" presetClass="entr" presetSubtype="0" decel="100000" fill="hold" grpId="0" nodeType="clickEffect">
                                  <p:stCondLst>
                                    <p:cond delay="0"/>
                                  </p:stCondLst>
                                  <p:childTnLst>
                                    <p:set>
                                      <p:cBhvr>
                                        <p:cTn id="146" dur="1" fill="hold">
                                          <p:stCondLst>
                                            <p:cond delay="0"/>
                                          </p:stCondLst>
                                        </p:cTn>
                                        <p:tgtEl>
                                          <p:spTgt spid="48"/>
                                        </p:tgtEl>
                                        <p:attrNameLst>
                                          <p:attrName>style.visibility</p:attrName>
                                        </p:attrNameLst>
                                      </p:cBhvr>
                                      <p:to>
                                        <p:strVal val="visible"/>
                                      </p:to>
                                    </p:set>
                                    <p:anim calcmode="lin" valueType="num">
                                      <p:cBhvr>
                                        <p:cTn id="147" dur="500" fill="hold"/>
                                        <p:tgtEl>
                                          <p:spTgt spid="48"/>
                                        </p:tgtEl>
                                        <p:attrNameLst>
                                          <p:attrName>ppt_w</p:attrName>
                                        </p:attrNameLst>
                                      </p:cBhvr>
                                      <p:tavLst>
                                        <p:tav tm="0">
                                          <p:val>
                                            <p:fltVal val="0"/>
                                          </p:val>
                                        </p:tav>
                                        <p:tav tm="100000">
                                          <p:val>
                                            <p:strVal val="#ppt_w"/>
                                          </p:val>
                                        </p:tav>
                                      </p:tavLst>
                                    </p:anim>
                                    <p:anim calcmode="lin" valueType="num">
                                      <p:cBhvr>
                                        <p:cTn id="148" dur="500" fill="hold"/>
                                        <p:tgtEl>
                                          <p:spTgt spid="48"/>
                                        </p:tgtEl>
                                        <p:attrNameLst>
                                          <p:attrName>ppt_h</p:attrName>
                                        </p:attrNameLst>
                                      </p:cBhvr>
                                      <p:tavLst>
                                        <p:tav tm="0">
                                          <p:val>
                                            <p:fltVal val="0"/>
                                          </p:val>
                                        </p:tav>
                                        <p:tav tm="100000">
                                          <p:val>
                                            <p:strVal val="#ppt_h"/>
                                          </p:val>
                                        </p:tav>
                                      </p:tavLst>
                                    </p:anim>
                                    <p:anim calcmode="lin" valueType="num">
                                      <p:cBhvr>
                                        <p:cTn id="149" dur="500" fill="hold"/>
                                        <p:tgtEl>
                                          <p:spTgt spid="48"/>
                                        </p:tgtEl>
                                        <p:attrNameLst>
                                          <p:attrName>style.rotation</p:attrName>
                                        </p:attrNameLst>
                                      </p:cBhvr>
                                      <p:tavLst>
                                        <p:tav tm="0">
                                          <p:val>
                                            <p:fltVal val="360"/>
                                          </p:val>
                                        </p:tav>
                                        <p:tav tm="100000">
                                          <p:val>
                                            <p:fltVal val="0"/>
                                          </p:val>
                                        </p:tav>
                                      </p:tavLst>
                                    </p:anim>
                                    <p:animEffect transition="in" filter="fade">
                                      <p:cBhvr>
                                        <p:cTn id="150" dur="500"/>
                                        <p:tgtEl>
                                          <p:spTgt spid="48"/>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49" presetClass="entr" presetSubtype="0" decel="100000" fill="hold" grpId="0" nodeType="clickEffect">
                                  <p:stCondLst>
                                    <p:cond delay="0"/>
                                  </p:stCondLst>
                                  <p:childTnLst>
                                    <p:set>
                                      <p:cBhvr>
                                        <p:cTn id="154" dur="1" fill="hold">
                                          <p:stCondLst>
                                            <p:cond delay="0"/>
                                          </p:stCondLst>
                                        </p:cTn>
                                        <p:tgtEl>
                                          <p:spTgt spid="49"/>
                                        </p:tgtEl>
                                        <p:attrNameLst>
                                          <p:attrName>style.visibility</p:attrName>
                                        </p:attrNameLst>
                                      </p:cBhvr>
                                      <p:to>
                                        <p:strVal val="visible"/>
                                      </p:to>
                                    </p:set>
                                    <p:anim calcmode="lin" valueType="num">
                                      <p:cBhvr>
                                        <p:cTn id="155" dur="500" fill="hold"/>
                                        <p:tgtEl>
                                          <p:spTgt spid="49"/>
                                        </p:tgtEl>
                                        <p:attrNameLst>
                                          <p:attrName>ppt_w</p:attrName>
                                        </p:attrNameLst>
                                      </p:cBhvr>
                                      <p:tavLst>
                                        <p:tav tm="0">
                                          <p:val>
                                            <p:fltVal val="0"/>
                                          </p:val>
                                        </p:tav>
                                        <p:tav tm="100000">
                                          <p:val>
                                            <p:strVal val="#ppt_w"/>
                                          </p:val>
                                        </p:tav>
                                      </p:tavLst>
                                    </p:anim>
                                    <p:anim calcmode="lin" valueType="num">
                                      <p:cBhvr>
                                        <p:cTn id="156" dur="500" fill="hold"/>
                                        <p:tgtEl>
                                          <p:spTgt spid="49"/>
                                        </p:tgtEl>
                                        <p:attrNameLst>
                                          <p:attrName>ppt_h</p:attrName>
                                        </p:attrNameLst>
                                      </p:cBhvr>
                                      <p:tavLst>
                                        <p:tav tm="0">
                                          <p:val>
                                            <p:fltVal val="0"/>
                                          </p:val>
                                        </p:tav>
                                        <p:tav tm="100000">
                                          <p:val>
                                            <p:strVal val="#ppt_h"/>
                                          </p:val>
                                        </p:tav>
                                      </p:tavLst>
                                    </p:anim>
                                    <p:anim calcmode="lin" valueType="num">
                                      <p:cBhvr>
                                        <p:cTn id="157" dur="500" fill="hold"/>
                                        <p:tgtEl>
                                          <p:spTgt spid="49"/>
                                        </p:tgtEl>
                                        <p:attrNameLst>
                                          <p:attrName>style.rotation</p:attrName>
                                        </p:attrNameLst>
                                      </p:cBhvr>
                                      <p:tavLst>
                                        <p:tav tm="0">
                                          <p:val>
                                            <p:fltVal val="360"/>
                                          </p:val>
                                        </p:tav>
                                        <p:tav tm="100000">
                                          <p:val>
                                            <p:fltVal val="0"/>
                                          </p:val>
                                        </p:tav>
                                      </p:tavLst>
                                    </p:anim>
                                    <p:animEffect transition="in" filter="fade">
                                      <p:cBhvr>
                                        <p:cTn id="158" dur="500"/>
                                        <p:tgtEl>
                                          <p:spTgt spid="49"/>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3" presetClass="entr" presetSubtype="10" fill="hold" grpId="0" nodeType="clickEffect">
                                  <p:stCondLst>
                                    <p:cond delay="0"/>
                                  </p:stCondLst>
                                  <p:childTnLst>
                                    <p:set>
                                      <p:cBhvr>
                                        <p:cTn id="162" dur="1" fill="hold">
                                          <p:stCondLst>
                                            <p:cond delay="0"/>
                                          </p:stCondLst>
                                        </p:cTn>
                                        <p:tgtEl>
                                          <p:spTgt spid="23"/>
                                        </p:tgtEl>
                                        <p:attrNameLst>
                                          <p:attrName>style.visibility</p:attrName>
                                        </p:attrNameLst>
                                      </p:cBhvr>
                                      <p:to>
                                        <p:strVal val="visible"/>
                                      </p:to>
                                    </p:set>
                                    <p:animEffect transition="in" filter="blinds(horizontal)">
                                      <p:cBhvr>
                                        <p:cTn id="163"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164" fill="hold" nodeType="clickPar">
                      <p:stCondLst>
                        <p:cond delay="indefinite"/>
                      </p:stCondLst>
                      <p:childTnLst>
                        <p:par>
                          <p:cTn id="165" fill="hold" nodeType="withGroup">
                            <p:stCondLst>
                              <p:cond delay="0"/>
                            </p:stCondLst>
                            <p:childTnLst>
                              <p:par>
                                <p:cTn id="166" presetID="12" presetClass="entr" presetSubtype="1" fill="hold" grpId="0" nodeType="clickEffect">
                                  <p:stCondLst>
                                    <p:cond delay="0"/>
                                  </p:stCondLst>
                                  <p:childTnLst>
                                    <p:set>
                                      <p:cBhvr>
                                        <p:cTn id="167" dur="1" fill="hold">
                                          <p:stCondLst>
                                            <p:cond delay="0"/>
                                          </p:stCondLst>
                                        </p:cTn>
                                        <p:tgtEl>
                                          <p:spTgt spid="24"/>
                                        </p:tgtEl>
                                        <p:attrNameLst>
                                          <p:attrName>style.visibility</p:attrName>
                                        </p:attrNameLst>
                                      </p:cBhvr>
                                      <p:to>
                                        <p:strVal val="visible"/>
                                      </p:to>
                                    </p:set>
                                    <p:animEffect transition="in" filter="slide(fromTop)">
                                      <p:cBhvr>
                                        <p:cTn id="168"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par>
                          <p:cTn id="169" fill="hold" nodeType="afterGroup">
                            <p:stCondLst>
                              <p:cond delay="500"/>
                            </p:stCondLst>
                            <p:childTnLst>
                              <p:par>
                                <p:cTn id="170" presetID="49" presetClass="entr" presetSubtype="0" decel="100000" fill="hold" grpId="0" nodeType="afterEffect">
                                  <p:stCondLst>
                                    <p:cond delay="1000"/>
                                  </p:stCondLst>
                                  <p:childTnLst>
                                    <p:set>
                                      <p:cBhvr>
                                        <p:cTn id="171" dur="1" fill="hold">
                                          <p:stCondLst>
                                            <p:cond delay="0"/>
                                          </p:stCondLst>
                                        </p:cTn>
                                        <p:tgtEl>
                                          <p:spTgt spid="25"/>
                                        </p:tgtEl>
                                        <p:attrNameLst>
                                          <p:attrName>style.visibility</p:attrName>
                                        </p:attrNameLst>
                                      </p:cBhvr>
                                      <p:to>
                                        <p:strVal val="visible"/>
                                      </p:to>
                                    </p:set>
                                    <p:anim calcmode="lin" valueType="num">
                                      <p:cBhvr>
                                        <p:cTn id="172" dur="500" fill="hold"/>
                                        <p:tgtEl>
                                          <p:spTgt spid="25"/>
                                        </p:tgtEl>
                                        <p:attrNameLst>
                                          <p:attrName>ppt_w</p:attrName>
                                        </p:attrNameLst>
                                      </p:cBhvr>
                                      <p:tavLst>
                                        <p:tav tm="0">
                                          <p:val>
                                            <p:fltVal val="0"/>
                                          </p:val>
                                        </p:tav>
                                        <p:tav tm="100000">
                                          <p:val>
                                            <p:strVal val="#ppt_w"/>
                                          </p:val>
                                        </p:tav>
                                      </p:tavLst>
                                    </p:anim>
                                    <p:anim calcmode="lin" valueType="num">
                                      <p:cBhvr>
                                        <p:cTn id="173" dur="500" fill="hold"/>
                                        <p:tgtEl>
                                          <p:spTgt spid="25"/>
                                        </p:tgtEl>
                                        <p:attrNameLst>
                                          <p:attrName>ppt_h</p:attrName>
                                        </p:attrNameLst>
                                      </p:cBhvr>
                                      <p:tavLst>
                                        <p:tav tm="0">
                                          <p:val>
                                            <p:fltVal val="0"/>
                                          </p:val>
                                        </p:tav>
                                        <p:tav tm="100000">
                                          <p:val>
                                            <p:strVal val="#ppt_h"/>
                                          </p:val>
                                        </p:tav>
                                      </p:tavLst>
                                    </p:anim>
                                    <p:anim calcmode="lin" valueType="num">
                                      <p:cBhvr>
                                        <p:cTn id="174" dur="500" fill="hold"/>
                                        <p:tgtEl>
                                          <p:spTgt spid="25"/>
                                        </p:tgtEl>
                                        <p:attrNameLst>
                                          <p:attrName>style.rotation</p:attrName>
                                        </p:attrNameLst>
                                      </p:cBhvr>
                                      <p:tavLst>
                                        <p:tav tm="0">
                                          <p:val>
                                            <p:fltVal val="360"/>
                                          </p:val>
                                        </p:tav>
                                        <p:tav tm="100000">
                                          <p:val>
                                            <p:fltVal val="0"/>
                                          </p:val>
                                        </p:tav>
                                      </p:tavLst>
                                    </p:anim>
                                    <p:animEffect transition="in" filter="fade">
                                      <p:cBhvr>
                                        <p:cTn id="175" dur="500"/>
                                        <p:tgtEl>
                                          <p:spTgt spid="25"/>
                                        </p:tgtEl>
                                      </p:cBhvr>
                                    </p:animEffec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49" presetClass="entr" presetSubtype="0" decel="100000" fill="hold" grpId="0" nodeType="clickEffect">
                                  <p:stCondLst>
                                    <p:cond delay="0"/>
                                  </p:stCondLst>
                                  <p:childTnLst>
                                    <p:set>
                                      <p:cBhvr>
                                        <p:cTn id="179" dur="1" fill="hold">
                                          <p:stCondLst>
                                            <p:cond delay="0"/>
                                          </p:stCondLst>
                                        </p:cTn>
                                        <p:tgtEl>
                                          <p:spTgt spid="50"/>
                                        </p:tgtEl>
                                        <p:attrNameLst>
                                          <p:attrName>style.visibility</p:attrName>
                                        </p:attrNameLst>
                                      </p:cBhvr>
                                      <p:to>
                                        <p:strVal val="visible"/>
                                      </p:to>
                                    </p:set>
                                    <p:anim calcmode="lin" valueType="num">
                                      <p:cBhvr>
                                        <p:cTn id="180" dur="500" fill="hold"/>
                                        <p:tgtEl>
                                          <p:spTgt spid="50"/>
                                        </p:tgtEl>
                                        <p:attrNameLst>
                                          <p:attrName>ppt_w</p:attrName>
                                        </p:attrNameLst>
                                      </p:cBhvr>
                                      <p:tavLst>
                                        <p:tav tm="0">
                                          <p:val>
                                            <p:fltVal val="0"/>
                                          </p:val>
                                        </p:tav>
                                        <p:tav tm="100000">
                                          <p:val>
                                            <p:strVal val="#ppt_w"/>
                                          </p:val>
                                        </p:tav>
                                      </p:tavLst>
                                    </p:anim>
                                    <p:anim calcmode="lin" valueType="num">
                                      <p:cBhvr>
                                        <p:cTn id="181" dur="500" fill="hold"/>
                                        <p:tgtEl>
                                          <p:spTgt spid="50"/>
                                        </p:tgtEl>
                                        <p:attrNameLst>
                                          <p:attrName>ppt_h</p:attrName>
                                        </p:attrNameLst>
                                      </p:cBhvr>
                                      <p:tavLst>
                                        <p:tav tm="0">
                                          <p:val>
                                            <p:fltVal val="0"/>
                                          </p:val>
                                        </p:tav>
                                        <p:tav tm="100000">
                                          <p:val>
                                            <p:strVal val="#ppt_h"/>
                                          </p:val>
                                        </p:tav>
                                      </p:tavLst>
                                    </p:anim>
                                    <p:anim calcmode="lin" valueType="num">
                                      <p:cBhvr>
                                        <p:cTn id="182" dur="500" fill="hold"/>
                                        <p:tgtEl>
                                          <p:spTgt spid="50"/>
                                        </p:tgtEl>
                                        <p:attrNameLst>
                                          <p:attrName>style.rotation</p:attrName>
                                        </p:attrNameLst>
                                      </p:cBhvr>
                                      <p:tavLst>
                                        <p:tav tm="0">
                                          <p:val>
                                            <p:fltVal val="360"/>
                                          </p:val>
                                        </p:tav>
                                        <p:tav tm="100000">
                                          <p:val>
                                            <p:fltVal val="0"/>
                                          </p:val>
                                        </p:tav>
                                      </p:tavLst>
                                    </p:anim>
                                    <p:animEffect transition="in" filter="fade">
                                      <p:cBhvr>
                                        <p:cTn id="183" dur="500"/>
                                        <p:tgtEl>
                                          <p:spTgt spid="50"/>
                                        </p:tgtEl>
                                      </p:cBhvr>
                                    </p:animEffec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49" presetClass="entr" presetSubtype="0" decel="100000" fill="hold" grpId="0" nodeType="clickEffect">
                                  <p:stCondLst>
                                    <p:cond delay="0"/>
                                  </p:stCondLst>
                                  <p:childTnLst>
                                    <p:set>
                                      <p:cBhvr>
                                        <p:cTn id="187" dur="1" fill="hold">
                                          <p:stCondLst>
                                            <p:cond delay="0"/>
                                          </p:stCondLst>
                                        </p:cTn>
                                        <p:tgtEl>
                                          <p:spTgt spid="51"/>
                                        </p:tgtEl>
                                        <p:attrNameLst>
                                          <p:attrName>style.visibility</p:attrName>
                                        </p:attrNameLst>
                                      </p:cBhvr>
                                      <p:to>
                                        <p:strVal val="visible"/>
                                      </p:to>
                                    </p:set>
                                    <p:anim calcmode="lin" valueType="num">
                                      <p:cBhvr>
                                        <p:cTn id="188" dur="500" fill="hold"/>
                                        <p:tgtEl>
                                          <p:spTgt spid="51"/>
                                        </p:tgtEl>
                                        <p:attrNameLst>
                                          <p:attrName>ppt_w</p:attrName>
                                        </p:attrNameLst>
                                      </p:cBhvr>
                                      <p:tavLst>
                                        <p:tav tm="0">
                                          <p:val>
                                            <p:fltVal val="0"/>
                                          </p:val>
                                        </p:tav>
                                        <p:tav tm="100000">
                                          <p:val>
                                            <p:strVal val="#ppt_w"/>
                                          </p:val>
                                        </p:tav>
                                      </p:tavLst>
                                    </p:anim>
                                    <p:anim calcmode="lin" valueType="num">
                                      <p:cBhvr>
                                        <p:cTn id="189" dur="500" fill="hold"/>
                                        <p:tgtEl>
                                          <p:spTgt spid="51"/>
                                        </p:tgtEl>
                                        <p:attrNameLst>
                                          <p:attrName>ppt_h</p:attrName>
                                        </p:attrNameLst>
                                      </p:cBhvr>
                                      <p:tavLst>
                                        <p:tav tm="0">
                                          <p:val>
                                            <p:fltVal val="0"/>
                                          </p:val>
                                        </p:tav>
                                        <p:tav tm="100000">
                                          <p:val>
                                            <p:strVal val="#ppt_h"/>
                                          </p:val>
                                        </p:tav>
                                      </p:tavLst>
                                    </p:anim>
                                    <p:anim calcmode="lin" valueType="num">
                                      <p:cBhvr>
                                        <p:cTn id="190" dur="500" fill="hold"/>
                                        <p:tgtEl>
                                          <p:spTgt spid="51"/>
                                        </p:tgtEl>
                                        <p:attrNameLst>
                                          <p:attrName>style.rotation</p:attrName>
                                        </p:attrNameLst>
                                      </p:cBhvr>
                                      <p:tavLst>
                                        <p:tav tm="0">
                                          <p:val>
                                            <p:fltVal val="360"/>
                                          </p:val>
                                        </p:tav>
                                        <p:tav tm="100000">
                                          <p:val>
                                            <p:fltVal val="0"/>
                                          </p:val>
                                        </p:tav>
                                      </p:tavLst>
                                    </p:anim>
                                    <p:animEffect transition="in" filter="fade">
                                      <p:cBhvr>
                                        <p:cTn id="191" dur="500"/>
                                        <p:tgtEl>
                                          <p:spTgt spid="51"/>
                                        </p:tgtEl>
                                      </p:cBhvr>
                                    </p:animEffec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3" presetClass="entr" presetSubtype="10" fill="hold" grpId="0" nodeType="clickEffect">
                                  <p:stCondLst>
                                    <p:cond delay="0"/>
                                  </p:stCondLst>
                                  <p:childTnLst>
                                    <p:set>
                                      <p:cBhvr>
                                        <p:cTn id="195" dur="1" fill="hold">
                                          <p:stCondLst>
                                            <p:cond delay="0"/>
                                          </p:stCondLst>
                                        </p:cTn>
                                        <p:tgtEl>
                                          <p:spTgt spid="26"/>
                                        </p:tgtEl>
                                        <p:attrNameLst>
                                          <p:attrName>style.visibility</p:attrName>
                                        </p:attrNameLst>
                                      </p:cBhvr>
                                      <p:to>
                                        <p:strVal val="visible"/>
                                      </p:to>
                                    </p:set>
                                    <p:animEffect transition="in" filter="blinds(horizontal)">
                                      <p:cBhvr>
                                        <p:cTn id="196"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197" fill="hold" nodeType="clickPar">
                      <p:stCondLst>
                        <p:cond delay="indefinite"/>
                      </p:stCondLst>
                      <p:childTnLst>
                        <p:par>
                          <p:cTn id="198" fill="hold" nodeType="withGroup">
                            <p:stCondLst>
                              <p:cond delay="0"/>
                            </p:stCondLst>
                            <p:childTnLst>
                              <p:par>
                                <p:cTn id="199" presetID="12" presetClass="entr" presetSubtype="1" fill="hold" grpId="0" nodeType="clickEffect">
                                  <p:stCondLst>
                                    <p:cond delay="0"/>
                                  </p:stCondLst>
                                  <p:childTnLst>
                                    <p:set>
                                      <p:cBhvr>
                                        <p:cTn id="200" dur="1" fill="hold">
                                          <p:stCondLst>
                                            <p:cond delay="0"/>
                                          </p:stCondLst>
                                        </p:cTn>
                                        <p:tgtEl>
                                          <p:spTgt spid="27"/>
                                        </p:tgtEl>
                                        <p:attrNameLst>
                                          <p:attrName>style.visibility</p:attrName>
                                        </p:attrNameLst>
                                      </p:cBhvr>
                                      <p:to>
                                        <p:strVal val="visible"/>
                                      </p:to>
                                    </p:set>
                                    <p:animEffect transition="in" filter="slide(fromTop)">
                                      <p:cBhvr>
                                        <p:cTn id="201"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par>
                          <p:cTn id="202" fill="hold" nodeType="afterGroup">
                            <p:stCondLst>
                              <p:cond delay="500"/>
                            </p:stCondLst>
                            <p:childTnLst>
                              <p:par>
                                <p:cTn id="203" presetID="49" presetClass="entr" presetSubtype="0" decel="100000" fill="hold" grpId="0" nodeType="afterEffect">
                                  <p:stCondLst>
                                    <p:cond delay="1000"/>
                                  </p:stCondLst>
                                  <p:childTnLst>
                                    <p:set>
                                      <p:cBhvr>
                                        <p:cTn id="204" dur="1" fill="hold">
                                          <p:stCondLst>
                                            <p:cond delay="0"/>
                                          </p:stCondLst>
                                        </p:cTn>
                                        <p:tgtEl>
                                          <p:spTgt spid="28"/>
                                        </p:tgtEl>
                                        <p:attrNameLst>
                                          <p:attrName>style.visibility</p:attrName>
                                        </p:attrNameLst>
                                      </p:cBhvr>
                                      <p:to>
                                        <p:strVal val="visible"/>
                                      </p:to>
                                    </p:set>
                                    <p:anim calcmode="lin" valueType="num">
                                      <p:cBhvr>
                                        <p:cTn id="205" dur="500" fill="hold"/>
                                        <p:tgtEl>
                                          <p:spTgt spid="28"/>
                                        </p:tgtEl>
                                        <p:attrNameLst>
                                          <p:attrName>ppt_w</p:attrName>
                                        </p:attrNameLst>
                                      </p:cBhvr>
                                      <p:tavLst>
                                        <p:tav tm="0">
                                          <p:val>
                                            <p:fltVal val="0"/>
                                          </p:val>
                                        </p:tav>
                                        <p:tav tm="100000">
                                          <p:val>
                                            <p:strVal val="#ppt_w"/>
                                          </p:val>
                                        </p:tav>
                                      </p:tavLst>
                                    </p:anim>
                                    <p:anim calcmode="lin" valueType="num">
                                      <p:cBhvr>
                                        <p:cTn id="206" dur="500" fill="hold"/>
                                        <p:tgtEl>
                                          <p:spTgt spid="28"/>
                                        </p:tgtEl>
                                        <p:attrNameLst>
                                          <p:attrName>ppt_h</p:attrName>
                                        </p:attrNameLst>
                                      </p:cBhvr>
                                      <p:tavLst>
                                        <p:tav tm="0">
                                          <p:val>
                                            <p:fltVal val="0"/>
                                          </p:val>
                                        </p:tav>
                                        <p:tav tm="100000">
                                          <p:val>
                                            <p:strVal val="#ppt_h"/>
                                          </p:val>
                                        </p:tav>
                                      </p:tavLst>
                                    </p:anim>
                                    <p:anim calcmode="lin" valueType="num">
                                      <p:cBhvr>
                                        <p:cTn id="207" dur="500" fill="hold"/>
                                        <p:tgtEl>
                                          <p:spTgt spid="28"/>
                                        </p:tgtEl>
                                        <p:attrNameLst>
                                          <p:attrName>style.rotation</p:attrName>
                                        </p:attrNameLst>
                                      </p:cBhvr>
                                      <p:tavLst>
                                        <p:tav tm="0">
                                          <p:val>
                                            <p:fltVal val="360"/>
                                          </p:val>
                                        </p:tav>
                                        <p:tav tm="100000">
                                          <p:val>
                                            <p:fltVal val="0"/>
                                          </p:val>
                                        </p:tav>
                                      </p:tavLst>
                                    </p:anim>
                                    <p:animEffect transition="in" filter="fade">
                                      <p:cBhvr>
                                        <p:cTn id="208" dur="500"/>
                                        <p:tgtEl>
                                          <p:spTgt spid="28"/>
                                        </p:tgtEl>
                                      </p:cBhvr>
                                    </p:animEffec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49" presetClass="entr" presetSubtype="0" decel="100000" fill="hold" grpId="0" nodeType="clickEffect">
                                  <p:stCondLst>
                                    <p:cond delay="0"/>
                                  </p:stCondLst>
                                  <p:childTnLst>
                                    <p:set>
                                      <p:cBhvr>
                                        <p:cTn id="212" dur="1" fill="hold">
                                          <p:stCondLst>
                                            <p:cond delay="0"/>
                                          </p:stCondLst>
                                        </p:cTn>
                                        <p:tgtEl>
                                          <p:spTgt spid="52"/>
                                        </p:tgtEl>
                                        <p:attrNameLst>
                                          <p:attrName>style.visibility</p:attrName>
                                        </p:attrNameLst>
                                      </p:cBhvr>
                                      <p:to>
                                        <p:strVal val="visible"/>
                                      </p:to>
                                    </p:set>
                                    <p:anim calcmode="lin" valueType="num">
                                      <p:cBhvr>
                                        <p:cTn id="213" dur="500" fill="hold"/>
                                        <p:tgtEl>
                                          <p:spTgt spid="52"/>
                                        </p:tgtEl>
                                        <p:attrNameLst>
                                          <p:attrName>ppt_w</p:attrName>
                                        </p:attrNameLst>
                                      </p:cBhvr>
                                      <p:tavLst>
                                        <p:tav tm="0">
                                          <p:val>
                                            <p:fltVal val="0"/>
                                          </p:val>
                                        </p:tav>
                                        <p:tav tm="100000">
                                          <p:val>
                                            <p:strVal val="#ppt_w"/>
                                          </p:val>
                                        </p:tav>
                                      </p:tavLst>
                                    </p:anim>
                                    <p:anim calcmode="lin" valueType="num">
                                      <p:cBhvr>
                                        <p:cTn id="214" dur="500" fill="hold"/>
                                        <p:tgtEl>
                                          <p:spTgt spid="52"/>
                                        </p:tgtEl>
                                        <p:attrNameLst>
                                          <p:attrName>ppt_h</p:attrName>
                                        </p:attrNameLst>
                                      </p:cBhvr>
                                      <p:tavLst>
                                        <p:tav tm="0">
                                          <p:val>
                                            <p:fltVal val="0"/>
                                          </p:val>
                                        </p:tav>
                                        <p:tav tm="100000">
                                          <p:val>
                                            <p:strVal val="#ppt_h"/>
                                          </p:val>
                                        </p:tav>
                                      </p:tavLst>
                                    </p:anim>
                                    <p:anim calcmode="lin" valueType="num">
                                      <p:cBhvr>
                                        <p:cTn id="215" dur="500" fill="hold"/>
                                        <p:tgtEl>
                                          <p:spTgt spid="52"/>
                                        </p:tgtEl>
                                        <p:attrNameLst>
                                          <p:attrName>style.rotation</p:attrName>
                                        </p:attrNameLst>
                                      </p:cBhvr>
                                      <p:tavLst>
                                        <p:tav tm="0">
                                          <p:val>
                                            <p:fltVal val="360"/>
                                          </p:val>
                                        </p:tav>
                                        <p:tav tm="100000">
                                          <p:val>
                                            <p:fltVal val="0"/>
                                          </p:val>
                                        </p:tav>
                                      </p:tavLst>
                                    </p:anim>
                                    <p:animEffect transition="in" filter="fade">
                                      <p:cBhvr>
                                        <p:cTn id="216" dur="500"/>
                                        <p:tgtEl>
                                          <p:spTgt spid="52"/>
                                        </p:tgtEl>
                                      </p:cBhvr>
                                    </p:animEffec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49" presetClass="entr" presetSubtype="0" decel="100000" fill="hold" grpId="0" nodeType="clickEffect">
                                  <p:stCondLst>
                                    <p:cond delay="0"/>
                                  </p:stCondLst>
                                  <p:childTnLst>
                                    <p:set>
                                      <p:cBhvr>
                                        <p:cTn id="220" dur="1" fill="hold">
                                          <p:stCondLst>
                                            <p:cond delay="0"/>
                                          </p:stCondLst>
                                        </p:cTn>
                                        <p:tgtEl>
                                          <p:spTgt spid="53"/>
                                        </p:tgtEl>
                                        <p:attrNameLst>
                                          <p:attrName>style.visibility</p:attrName>
                                        </p:attrNameLst>
                                      </p:cBhvr>
                                      <p:to>
                                        <p:strVal val="visible"/>
                                      </p:to>
                                    </p:set>
                                    <p:anim calcmode="lin" valueType="num">
                                      <p:cBhvr>
                                        <p:cTn id="221" dur="500" fill="hold"/>
                                        <p:tgtEl>
                                          <p:spTgt spid="53"/>
                                        </p:tgtEl>
                                        <p:attrNameLst>
                                          <p:attrName>ppt_w</p:attrName>
                                        </p:attrNameLst>
                                      </p:cBhvr>
                                      <p:tavLst>
                                        <p:tav tm="0">
                                          <p:val>
                                            <p:fltVal val="0"/>
                                          </p:val>
                                        </p:tav>
                                        <p:tav tm="100000">
                                          <p:val>
                                            <p:strVal val="#ppt_w"/>
                                          </p:val>
                                        </p:tav>
                                      </p:tavLst>
                                    </p:anim>
                                    <p:anim calcmode="lin" valueType="num">
                                      <p:cBhvr>
                                        <p:cTn id="222" dur="500" fill="hold"/>
                                        <p:tgtEl>
                                          <p:spTgt spid="53"/>
                                        </p:tgtEl>
                                        <p:attrNameLst>
                                          <p:attrName>ppt_h</p:attrName>
                                        </p:attrNameLst>
                                      </p:cBhvr>
                                      <p:tavLst>
                                        <p:tav tm="0">
                                          <p:val>
                                            <p:fltVal val="0"/>
                                          </p:val>
                                        </p:tav>
                                        <p:tav tm="100000">
                                          <p:val>
                                            <p:strVal val="#ppt_h"/>
                                          </p:val>
                                        </p:tav>
                                      </p:tavLst>
                                    </p:anim>
                                    <p:anim calcmode="lin" valueType="num">
                                      <p:cBhvr>
                                        <p:cTn id="223" dur="500" fill="hold"/>
                                        <p:tgtEl>
                                          <p:spTgt spid="53"/>
                                        </p:tgtEl>
                                        <p:attrNameLst>
                                          <p:attrName>style.rotation</p:attrName>
                                        </p:attrNameLst>
                                      </p:cBhvr>
                                      <p:tavLst>
                                        <p:tav tm="0">
                                          <p:val>
                                            <p:fltVal val="360"/>
                                          </p:val>
                                        </p:tav>
                                        <p:tav tm="100000">
                                          <p:val>
                                            <p:fltVal val="0"/>
                                          </p:val>
                                        </p:tav>
                                      </p:tavLst>
                                    </p:anim>
                                    <p:animEffect transition="in" filter="fade">
                                      <p:cBhvr>
                                        <p:cTn id="224" dur="500"/>
                                        <p:tgtEl>
                                          <p:spTgt spid="53"/>
                                        </p:tgtEl>
                                      </p:cBhvr>
                                    </p:animEffect>
                                  </p:childTnLst>
                                </p:cTn>
                              </p:par>
                            </p:childTnLst>
                          </p:cTn>
                        </p:par>
                      </p:childTnLst>
                    </p:cTn>
                  </p:par>
                  <p:par>
                    <p:cTn id="225" fill="hold" nodeType="clickPar">
                      <p:stCondLst>
                        <p:cond delay="indefinite"/>
                      </p:stCondLst>
                      <p:childTnLst>
                        <p:par>
                          <p:cTn id="226" fill="hold" nodeType="withGroup">
                            <p:stCondLst>
                              <p:cond delay="0"/>
                            </p:stCondLst>
                            <p:childTnLst>
                              <p:par>
                                <p:cTn id="227" presetID="3" presetClass="entr" presetSubtype="10" fill="hold" grpId="0" nodeType="clickEffect">
                                  <p:stCondLst>
                                    <p:cond delay="0"/>
                                  </p:stCondLst>
                                  <p:childTnLst>
                                    <p:set>
                                      <p:cBhvr>
                                        <p:cTn id="228" dur="1" fill="hold">
                                          <p:stCondLst>
                                            <p:cond delay="0"/>
                                          </p:stCondLst>
                                        </p:cTn>
                                        <p:tgtEl>
                                          <p:spTgt spid="29"/>
                                        </p:tgtEl>
                                        <p:attrNameLst>
                                          <p:attrName>style.visibility</p:attrName>
                                        </p:attrNameLst>
                                      </p:cBhvr>
                                      <p:to>
                                        <p:strVal val="visible"/>
                                      </p:to>
                                    </p:set>
                                    <p:animEffect transition="in" filter="blinds(horizontal)">
                                      <p:cBhvr>
                                        <p:cTn id="229"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230" fill="hold" nodeType="clickPar">
                      <p:stCondLst>
                        <p:cond delay="indefinite"/>
                      </p:stCondLst>
                      <p:childTnLst>
                        <p:par>
                          <p:cTn id="231" fill="hold" nodeType="withGroup">
                            <p:stCondLst>
                              <p:cond delay="0"/>
                            </p:stCondLst>
                            <p:childTnLst>
                              <p:par>
                                <p:cTn id="232" presetID="12" presetClass="entr" presetSubtype="1" fill="hold" grpId="0" nodeType="clickEffect">
                                  <p:stCondLst>
                                    <p:cond delay="0"/>
                                  </p:stCondLst>
                                  <p:childTnLst>
                                    <p:set>
                                      <p:cBhvr>
                                        <p:cTn id="233" dur="1" fill="hold">
                                          <p:stCondLst>
                                            <p:cond delay="0"/>
                                          </p:stCondLst>
                                        </p:cTn>
                                        <p:tgtEl>
                                          <p:spTgt spid="30"/>
                                        </p:tgtEl>
                                        <p:attrNameLst>
                                          <p:attrName>style.visibility</p:attrName>
                                        </p:attrNameLst>
                                      </p:cBhvr>
                                      <p:to>
                                        <p:strVal val="visible"/>
                                      </p:to>
                                    </p:set>
                                    <p:animEffect transition="in" filter="slide(fromTop)">
                                      <p:cBhvr>
                                        <p:cTn id="234"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par>
                          <p:cTn id="235" fill="hold" nodeType="afterGroup">
                            <p:stCondLst>
                              <p:cond delay="500"/>
                            </p:stCondLst>
                            <p:childTnLst>
                              <p:par>
                                <p:cTn id="236" presetID="49" presetClass="entr" presetSubtype="0" decel="100000" fill="hold" grpId="0" nodeType="afterEffect">
                                  <p:stCondLst>
                                    <p:cond delay="1000"/>
                                  </p:stCondLst>
                                  <p:childTnLst>
                                    <p:set>
                                      <p:cBhvr>
                                        <p:cTn id="237" dur="1" fill="hold">
                                          <p:stCondLst>
                                            <p:cond delay="0"/>
                                          </p:stCondLst>
                                        </p:cTn>
                                        <p:tgtEl>
                                          <p:spTgt spid="31"/>
                                        </p:tgtEl>
                                        <p:attrNameLst>
                                          <p:attrName>style.visibility</p:attrName>
                                        </p:attrNameLst>
                                      </p:cBhvr>
                                      <p:to>
                                        <p:strVal val="visible"/>
                                      </p:to>
                                    </p:set>
                                    <p:anim calcmode="lin" valueType="num">
                                      <p:cBhvr>
                                        <p:cTn id="238" dur="500" fill="hold"/>
                                        <p:tgtEl>
                                          <p:spTgt spid="31"/>
                                        </p:tgtEl>
                                        <p:attrNameLst>
                                          <p:attrName>ppt_w</p:attrName>
                                        </p:attrNameLst>
                                      </p:cBhvr>
                                      <p:tavLst>
                                        <p:tav tm="0">
                                          <p:val>
                                            <p:fltVal val="0"/>
                                          </p:val>
                                        </p:tav>
                                        <p:tav tm="100000">
                                          <p:val>
                                            <p:strVal val="#ppt_w"/>
                                          </p:val>
                                        </p:tav>
                                      </p:tavLst>
                                    </p:anim>
                                    <p:anim calcmode="lin" valueType="num">
                                      <p:cBhvr>
                                        <p:cTn id="239" dur="500" fill="hold"/>
                                        <p:tgtEl>
                                          <p:spTgt spid="31"/>
                                        </p:tgtEl>
                                        <p:attrNameLst>
                                          <p:attrName>ppt_h</p:attrName>
                                        </p:attrNameLst>
                                      </p:cBhvr>
                                      <p:tavLst>
                                        <p:tav tm="0">
                                          <p:val>
                                            <p:fltVal val="0"/>
                                          </p:val>
                                        </p:tav>
                                        <p:tav tm="100000">
                                          <p:val>
                                            <p:strVal val="#ppt_h"/>
                                          </p:val>
                                        </p:tav>
                                      </p:tavLst>
                                    </p:anim>
                                    <p:anim calcmode="lin" valueType="num">
                                      <p:cBhvr>
                                        <p:cTn id="240" dur="500" fill="hold"/>
                                        <p:tgtEl>
                                          <p:spTgt spid="31"/>
                                        </p:tgtEl>
                                        <p:attrNameLst>
                                          <p:attrName>style.rotation</p:attrName>
                                        </p:attrNameLst>
                                      </p:cBhvr>
                                      <p:tavLst>
                                        <p:tav tm="0">
                                          <p:val>
                                            <p:fltVal val="360"/>
                                          </p:val>
                                        </p:tav>
                                        <p:tav tm="100000">
                                          <p:val>
                                            <p:fltVal val="0"/>
                                          </p:val>
                                        </p:tav>
                                      </p:tavLst>
                                    </p:anim>
                                    <p:animEffect transition="in" filter="fade">
                                      <p:cBhvr>
                                        <p:cTn id="241" dur="500"/>
                                        <p:tgtEl>
                                          <p:spTgt spid="31"/>
                                        </p:tgtEl>
                                      </p:cBhvr>
                                    </p:animEffect>
                                  </p:childTnLst>
                                </p:cTn>
                              </p:par>
                            </p:childTnLst>
                          </p:cTn>
                        </p:par>
                      </p:childTnLst>
                    </p:cTn>
                  </p:par>
                  <p:par>
                    <p:cTn id="242" fill="hold" nodeType="clickPar">
                      <p:stCondLst>
                        <p:cond delay="indefinite"/>
                      </p:stCondLst>
                      <p:childTnLst>
                        <p:par>
                          <p:cTn id="243" fill="hold" nodeType="withGroup">
                            <p:stCondLst>
                              <p:cond delay="0"/>
                            </p:stCondLst>
                            <p:childTnLst>
                              <p:par>
                                <p:cTn id="244" presetID="49" presetClass="entr" presetSubtype="0" decel="100000" fill="hold" grpId="0" nodeType="clickEffect">
                                  <p:stCondLst>
                                    <p:cond delay="0"/>
                                  </p:stCondLst>
                                  <p:childTnLst>
                                    <p:set>
                                      <p:cBhvr>
                                        <p:cTn id="245" dur="1" fill="hold">
                                          <p:stCondLst>
                                            <p:cond delay="0"/>
                                          </p:stCondLst>
                                        </p:cTn>
                                        <p:tgtEl>
                                          <p:spTgt spid="54"/>
                                        </p:tgtEl>
                                        <p:attrNameLst>
                                          <p:attrName>style.visibility</p:attrName>
                                        </p:attrNameLst>
                                      </p:cBhvr>
                                      <p:to>
                                        <p:strVal val="visible"/>
                                      </p:to>
                                    </p:set>
                                    <p:anim calcmode="lin" valueType="num">
                                      <p:cBhvr>
                                        <p:cTn id="246" dur="500" fill="hold"/>
                                        <p:tgtEl>
                                          <p:spTgt spid="54"/>
                                        </p:tgtEl>
                                        <p:attrNameLst>
                                          <p:attrName>ppt_w</p:attrName>
                                        </p:attrNameLst>
                                      </p:cBhvr>
                                      <p:tavLst>
                                        <p:tav tm="0">
                                          <p:val>
                                            <p:fltVal val="0"/>
                                          </p:val>
                                        </p:tav>
                                        <p:tav tm="100000">
                                          <p:val>
                                            <p:strVal val="#ppt_w"/>
                                          </p:val>
                                        </p:tav>
                                      </p:tavLst>
                                    </p:anim>
                                    <p:anim calcmode="lin" valueType="num">
                                      <p:cBhvr>
                                        <p:cTn id="247" dur="500" fill="hold"/>
                                        <p:tgtEl>
                                          <p:spTgt spid="54"/>
                                        </p:tgtEl>
                                        <p:attrNameLst>
                                          <p:attrName>ppt_h</p:attrName>
                                        </p:attrNameLst>
                                      </p:cBhvr>
                                      <p:tavLst>
                                        <p:tav tm="0">
                                          <p:val>
                                            <p:fltVal val="0"/>
                                          </p:val>
                                        </p:tav>
                                        <p:tav tm="100000">
                                          <p:val>
                                            <p:strVal val="#ppt_h"/>
                                          </p:val>
                                        </p:tav>
                                      </p:tavLst>
                                    </p:anim>
                                    <p:anim calcmode="lin" valueType="num">
                                      <p:cBhvr>
                                        <p:cTn id="248" dur="500" fill="hold"/>
                                        <p:tgtEl>
                                          <p:spTgt spid="54"/>
                                        </p:tgtEl>
                                        <p:attrNameLst>
                                          <p:attrName>style.rotation</p:attrName>
                                        </p:attrNameLst>
                                      </p:cBhvr>
                                      <p:tavLst>
                                        <p:tav tm="0">
                                          <p:val>
                                            <p:fltVal val="360"/>
                                          </p:val>
                                        </p:tav>
                                        <p:tav tm="100000">
                                          <p:val>
                                            <p:fltVal val="0"/>
                                          </p:val>
                                        </p:tav>
                                      </p:tavLst>
                                    </p:anim>
                                    <p:animEffect transition="in" filter="fade">
                                      <p:cBhvr>
                                        <p:cTn id="249" dur="500"/>
                                        <p:tgtEl>
                                          <p:spTgt spid="54"/>
                                        </p:tgtEl>
                                      </p:cBhvr>
                                    </p:animEffect>
                                  </p:childTnLst>
                                </p:cTn>
                              </p:par>
                            </p:childTnLst>
                          </p:cTn>
                        </p:par>
                      </p:childTnLst>
                    </p:cTn>
                  </p:par>
                  <p:par>
                    <p:cTn id="250" fill="hold" nodeType="clickPar">
                      <p:stCondLst>
                        <p:cond delay="indefinite"/>
                      </p:stCondLst>
                      <p:childTnLst>
                        <p:par>
                          <p:cTn id="251" fill="hold" nodeType="withGroup">
                            <p:stCondLst>
                              <p:cond delay="0"/>
                            </p:stCondLst>
                            <p:childTnLst>
                              <p:par>
                                <p:cTn id="252" presetID="49" presetClass="entr" presetSubtype="0" decel="100000" fill="hold" grpId="0" nodeType="clickEffect">
                                  <p:stCondLst>
                                    <p:cond delay="0"/>
                                  </p:stCondLst>
                                  <p:childTnLst>
                                    <p:set>
                                      <p:cBhvr>
                                        <p:cTn id="253" dur="1" fill="hold">
                                          <p:stCondLst>
                                            <p:cond delay="0"/>
                                          </p:stCondLst>
                                        </p:cTn>
                                        <p:tgtEl>
                                          <p:spTgt spid="55"/>
                                        </p:tgtEl>
                                        <p:attrNameLst>
                                          <p:attrName>style.visibility</p:attrName>
                                        </p:attrNameLst>
                                      </p:cBhvr>
                                      <p:to>
                                        <p:strVal val="visible"/>
                                      </p:to>
                                    </p:set>
                                    <p:anim calcmode="lin" valueType="num">
                                      <p:cBhvr>
                                        <p:cTn id="254" dur="500" fill="hold"/>
                                        <p:tgtEl>
                                          <p:spTgt spid="55"/>
                                        </p:tgtEl>
                                        <p:attrNameLst>
                                          <p:attrName>ppt_w</p:attrName>
                                        </p:attrNameLst>
                                      </p:cBhvr>
                                      <p:tavLst>
                                        <p:tav tm="0">
                                          <p:val>
                                            <p:fltVal val="0"/>
                                          </p:val>
                                        </p:tav>
                                        <p:tav tm="100000">
                                          <p:val>
                                            <p:strVal val="#ppt_w"/>
                                          </p:val>
                                        </p:tav>
                                      </p:tavLst>
                                    </p:anim>
                                    <p:anim calcmode="lin" valueType="num">
                                      <p:cBhvr>
                                        <p:cTn id="255" dur="500" fill="hold"/>
                                        <p:tgtEl>
                                          <p:spTgt spid="55"/>
                                        </p:tgtEl>
                                        <p:attrNameLst>
                                          <p:attrName>ppt_h</p:attrName>
                                        </p:attrNameLst>
                                      </p:cBhvr>
                                      <p:tavLst>
                                        <p:tav tm="0">
                                          <p:val>
                                            <p:fltVal val="0"/>
                                          </p:val>
                                        </p:tav>
                                        <p:tav tm="100000">
                                          <p:val>
                                            <p:strVal val="#ppt_h"/>
                                          </p:val>
                                        </p:tav>
                                      </p:tavLst>
                                    </p:anim>
                                    <p:anim calcmode="lin" valueType="num">
                                      <p:cBhvr>
                                        <p:cTn id="256" dur="500" fill="hold"/>
                                        <p:tgtEl>
                                          <p:spTgt spid="55"/>
                                        </p:tgtEl>
                                        <p:attrNameLst>
                                          <p:attrName>style.rotation</p:attrName>
                                        </p:attrNameLst>
                                      </p:cBhvr>
                                      <p:tavLst>
                                        <p:tav tm="0">
                                          <p:val>
                                            <p:fltVal val="360"/>
                                          </p:val>
                                        </p:tav>
                                        <p:tav tm="100000">
                                          <p:val>
                                            <p:fltVal val="0"/>
                                          </p:val>
                                        </p:tav>
                                      </p:tavLst>
                                    </p:anim>
                                    <p:animEffect transition="in" filter="fade">
                                      <p:cBhvr>
                                        <p:cTn id="257" dur="500"/>
                                        <p:tgtEl>
                                          <p:spTgt spid="55"/>
                                        </p:tgtEl>
                                      </p:cBhvr>
                                    </p:animEffect>
                                  </p:childTnLst>
                                </p:cTn>
                              </p:par>
                            </p:childTnLst>
                          </p:cTn>
                        </p:par>
                      </p:childTnLst>
                    </p:cTn>
                  </p:par>
                  <p:par>
                    <p:cTn id="258" fill="hold" nodeType="clickPar">
                      <p:stCondLst>
                        <p:cond delay="indefinite"/>
                      </p:stCondLst>
                      <p:childTnLst>
                        <p:par>
                          <p:cTn id="259" fill="hold" nodeType="withGroup">
                            <p:stCondLst>
                              <p:cond delay="0"/>
                            </p:stCondLst>
                            <p:childTnLst>
                              <p:par>
                                <p:cTn id="260" presetID="3" presetClass="entr" presetSubtype="10" fill="hold" grpId="0" nodeType="clickEffect">
                                  <p:stCondLst>
                                    <p:cond delay="0"/>
                                  </p:stCondLst>
                                  <p:childTnLst>
                                    <p:set>
                                      <p:cBhvr>
                                        <p:cTn id="261" dur="1" fill="hold">
                                          <p:stCondLst>
                                            <p:cond delay="0"/>
                                          </p:stCondLst>
                                        </p:cTn>
                                        <p:tgtEl>
                                          <p:spTgt spid="32"/>
                                        </p:tgtEl>
                                        <p:attrNameLst>
                                          <p:attrName>style.visibility</p:attrName>
                                        </p:attrNameLst>
                                      </p:cBhvr>
                                      <p:to>
                                        <p:strVal val="visible"/>
                                      </p:to>
                                    </p:set>
                                    <p:animEffect transition="in" filter="blinds(horizontal)">
                                      <p:cBhvr>
                                        <p:cTn id="262"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263" fill="hold" nodeType="clickPar">
                      <p:stCondLst>
                        <p:cond delay="indefinite"/>
                      </p:stCondLst>
                      <p:childTnLst>
                        <p:par>
                          <p:cTn id="264" fill="hold" nodeType="withGroup">
                            <p:stCondLst>
                              <p:cond delay="0"/>
                            </p:stCondLst>
                            <p:childTnLst>
                              <p:par>
                                <p:cTn id="265" presetID="12" presetClass="entr" presetSubtype="1" fill="hold" grpId="0" nodeType="clickEffect">
                                  <p:stCondLst>
                                    <p:cond delay="0"/>
                                  </p:stCondLst>
                                  <p:childTnLst>
                                    <p:set>
                                      <p:cBhvr>
                                        <p:cTn id="266" dur="1" fill="hold">
                                          <p:stCondLst>
                                            <p:cond delay="0"/>
                                          </p:stCondLst>
                                        </p:cTn>
                                        <p:tgtEl>
                                          <p:spTgt spid="33"/>
                                        </p:tgtEl>
                                        <p:attrNameLst>
                                          <p:attrName>style.visibility</p:attrName>
                                        </p:attrNameLst>
                                      </p:cBhvr>
                                      <p:to>
                                        <p:strVal val="visible"/>
                                      </p:to>
                                    </p:set>
                                    <p:animEffect transition="in" filter="slide(fromTop)">
                                      <p:cBhvr>
                                        <p:cTn id="267"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par>
                          <p:cTn id="268" fill="hold" nodeType="afterGroup">
                            <p:stCondLst>
                              <p:cond delay="500"/>
                            </p:stCondLst>
                            <p:childTnLst>
                              <p:par>
                                <p:cTn id="269" presetID="49" presetClass="entr" presetSubtype="0" decel="100000" fill="hold" grpId="0" nodeType="afterEffect">
                                  <p:stCondLst>
                                    <p:cond delay="1000"/>
                                  </p:stCondLst>
                                  <p:childTnLst>
                                    <p:set>
                                      <p:cBhvr>
                                        <p:cTn id="270" dur="1" fill="hold">
                                          <p:stCondLst>
                                            <p:cond delay="0"/>
                                          </p:stCondLst>
                                        </p:cTn>
                                        <p:tgtEl>
                                          <p:spTgt spid="34"/>
                                        </p:tgtEl>
                                        <p:attrNameLst>
                                          <p:attrName>style.visibility</p:attrName>
                                        </p:attrNameLst>
                                      </p:cBhvr>
                                      <p:to>
                                        <p:strVal val="visible"/>
                                      </p:to>
                                    </p:set>
                                    <p:anim calcmode="lin" valueType="num">
                                      <p:cBhvr>
                                        <p:cTn id="271" dur="500" fill="hold"/>
                                        <p:tgtEl>
                                          <p:spTgt spid="34"/>
                                        </p:tgtEl>
                                        <p:attrNameLst>
                                          <p:attrName>ppt_w</p:attrName>
                                        </p:attrNameLst>
                                      </p:cBhvr>
                                      <p:tavLst>
                                        <p:tav tm="0">
                                          <p:val>
                                            <p:fltVal val="0"/>
                                          </p:val>
                                        </p:tav>
                                        <p:tav tm="100000">
                                          <p:val>
                                            <p:strVal val="#ppt_w"/>
                                          </p:val>
                                        </p:tav>
                                      </p:tavLst>
                                    </p:anim>
                                    <p:anim calcmode="lin" valueType="num">
                                      <p:cBhvr>
                                        <p:cTn id="272" dur="500" fill="hold"/>
                                        <p:tgtEl>
                                          <p:spTgt spid="34"/>
                                        </p:tgtEl>
                                        <p:attrNameLst>
                                          <p:attrName>ppt_h</p:attrName>
                                        </p:attrNameLst>
                                      </p:cBhvr>
                                      <p:tavLst>
                                        <p:tav tm="0">
                                          <p:val>
                                            <p:fltVal val="0"/>
                                          </p:val>
                                        </p:tav>
                                        <p:tav tm="100000">
                                          <p:val>
                                            <p:strVal val="#ppt_h"/>
                                          </p:val>
                                        </p:tav>
                                      </p:tavLst>
                                    </p:anim>
                                    <p:anim calcmode="lin" valueType="num">
                                      <p:cBhvr>
                                        <p:cTn id="273" dur="500" fill="hold"/>
                                        <p:tgtEl>
                                          <p:spTgt spid="34"/>
                                        </p:tgtEl>
                                        <p:attrNameLst>
                                          <p:attrName>style.rotation</p:attrName>
                                        </p:attrNameLst>
                                      </p:cBhvr>
                                      <p:tavLst>
                                        <p:tav tm="0">
                                          <p:val>
                                            <p:fltVal val="360"/>
                                          </p:val>
                                        </p:tav>
                                        <p:tav tm="100000">
                                          <p:val>
                                            <p:fltVal val="0"/>
                                          </p:val>
                                        </p:tav>
                                      </p:tavLst>
                                    </p:anim>
                                    <p:animEffect transition="in" filter="fade">
                                      <p:cBhvr>
                                        <p:cTn id="274" dur="500"/>
                                        <p:tgtEl>
                                          <p:spTgt spid="34"/>
                                        </p:tgtEl>
                                      </p:cBhvr>
                                    </p:animEffect>
                                  </p:childTnLst>
                                </p:cTn>
                              </p:par>
                            </p:childTnLst>
                          </p:cTn>
                        </p:par>
                      </p:childTnLst>
                    </p:cTn>
                  </p:par>
                  <p:par>
                    <p:cTn id="275" fill="hold" nodeType="clickPar">
                      <p:stCondLst>
                        <p:cond delay="indefinite"/>
                      </p:stCondLst>
                      <p:childTnLst>
                        <p:par>
                          <p:cTn id="276" fill="hold" nodeType="withGroup">
                            <p:stCondLst>
                              <p:cond delay="0"/>
                            </p:stCondLst>
                            <p:childTnLst>
                              <p:par>
                                <p:cTn id="277" presetID="49" presetClass="entr" presetSubtype="0" decel="100000" fill="hold" grpId="0" nodeType="clickEffect">
                                  <p:stCondLst>
                                    <p:cond delay="0"/>
                                  </p:stCondLst>
                                  <p:childTnLst>
                                    <p:set>
                                      <p:cBhvr>
                                        <p:cTn id="278" dur="1" fill="hold">
                                          <p:stCondLst>
                                            <p:cond delay="0"/>
                                          </p:stCondLst>
                                        </p:cTn>
                                        <p:tgtEl>
                                          <p:spTgt spid="56"/>
                                        </p:tgtEl>
                                        <p:attrNameLst>
                                          <p:attrName>style.visibility</p:attrName>
                                        </p:attrNameLst>
                                      </p:cBhvr>
                                      <p:to>
                                        <p:strVal val="visible"/>
                                      </p:to>
                                    </p:set>
                                    <p:anim calcmode="lin" valueType="num">
                                      <p:cBhvr>
                                        <p:cTn id="279" dur="500" fill="hold"/>
                                        <p:tgtEl>
                                          <p:spTgt spid="56"/>
                                        </p:tgtEl>
                                        <p:attrNameLst>
                                          <p:attrName>ppt_w</p:attrName>
                                        </p:attrNameLst>
                                      </p:cBhvr>
                                      <p:tavLst>
                                        <p:tav tm="0">
                                          <p:val>
                                            <p:fltVal val="0"/>
                                          </p:val>
                                        </p:tav>
                                        <p:tav tm="100000">
                                          <p:val>
                                            <p:strVal val="#ppt_w"/>
                                          </p:val>
                                        </p:tav>
                                      </p:tavLst>
                                    </p:anim>
                                    <p:anim calcmode="lin" valueType="num">
                                      <p:cBhvr>
                                        <p:cTn id="280" dur="500" fill="hold"/>
                                        <p:tgtEl>
                                          <p:spTgt spid="56"/>
                                        </p:tgtEl>
                                        <p:attrNameLst>
                                          <p:attrName>ppt_h</p:attrName>
                                        </p:attrNameLst>
                                      </p:cBhvr>
                                      <p:tavLst>
                                        <p:tav tm="0">
                                          <p:val>
                                            <p:fltVal val="0"/>
                                          </p:val>
                                        </p:tav>
                                        <p:tav tm="100000">
                                          <p:val>
                                            <p:strVal val="#ppt_h"/>
                                          </p:val>
                                        </p:tav>
                                      </p:tavLst>
                                    </p:anim>
                                    <p:anim calcmode="lin" valueType="num">
                                      <p:cBhvr>
                                        <p:cTn id="281" dur="500" fill="hold"/>
                                        <p:tgtEl>
                                          <p:spTgt spid="56"/>
                                        </p:tgtEl>
                                        <p:attrNameLst>
                                          <p:attrName>style.rotation</p:attrName>
                                        </p:attrNameLst>
                                      </p:cBhvr>
                                      <p:tavLst>
                                        <p:tav tm="0">
                                          <p:val>
                                            <p:fltVal val="360"/>
                                          </p:val>
                                        </p:tav>
                                        <p:tav tm="100000">
                                          <p:val>
                                            <p:fltVal val="0"/>
                                          </p:val>
                                        </p:tav>
                                      </p:tavLst>
                                    </p:anim>
                                    <p:animEffect transition="in" filter="fade">
                                      <p:cBhvr>
                                        <p:cTn id="282" dur="500"/>
                                        <p:tgtEl>
                                          <p:spTgt spid="56"/>
                                        </p:tgtEl>
                                      </p:cBhvr>
                                    </p:animEffect>
                                  </p:childTnLst>
                                </p:cTn>
                              </p:par>
                            </p:childTnLst>
                          </p:cTn>
                        </p:par>
                      </p:childTnLst>
                    </p:cTn>
                  </p:par>
                  <p:par>
                    <p:cTn id="283" fill="hold" nodeType="clickPar">
                      <p:stCondLst>
                        <p:cond delay="indefinite"/>
                      </p:stCondLst>
                      <p:childTnLst>
                        <p:par>
                          <p:cTn id="284" fill="hold" nodeType="withGroup">
                            <p:stCondLst>
                              <p:cond delay="0"/>
                            </p:stCondLst>
                            <p:childTnLst>
                              <p:par>
                                <p:cTn id="285" presetID="49" presetClass="entr" presetSubtype="0" decel="100000" fill="hold" grpId="0" nodeType="clickEffect">
                                  <p:stCondLst>
                                    <p:cond delay="0"/>
                                  </p:stCondLst>
                                  <p:childTnLst>
                                    <p:set>
                                      <p:cBhvr>
                                        <p:cTn id="286" dur="1" fill="hold">
                                          <p:stCondLst>
                                            <p:cond delay="0"/>
                                          </p:stCondLst>
                                        </p:cTn>
                                        <p:tgtEl>
                                          <p:spTgt spid="57"/>
                                        </p:tgtEl>
                                        <p:attrNameLst>
                                          <p:attrName>style.visibility</p:attrName>
                                        </p:attrNameLst>
                                      </p:cBhvr>
                                      <p:to>
                                        <p:strVal val="visible"/>
                                      </p:to>
                                    </p:set>
                                    <p:anim calcmode="lin" valueType="num">
                                      <p:cBhvr>
                                        <p:cTn id="287" dur="500" fill="hold"/>
                                        <p:tgtEl>
                                          <p:spTgt spid="57"/>
                                        </p:tgtEl>
                                        <p:attrNameLst>
                                          <p:attrName>ppt_w</p:attrName>
                                        </p:attrNameLst>
                                      </p:cBhvr>
                                      <p:tavLst>
                                        <p:tav tm="0">
                                          <p:val>
                                            <p:fltVal val="0"/>
                                          </p:val>
                                        </p:tav>
                                        <p:tav tm="100000">
                                          <p:val>
                                            <p:strVal val="#ppt_w"/>
                                          </p:val>
                                        </p:tav>
                                      </p:tavLst>
                                    </p:anim>
                                    <p:anim calcmode="lin" valueType="num">
                                      <p:cBhvr>
                                        <p:cTn id="288" dur="500" fill="hold"/>
                                        <p:tgtEl>
                                          <p:spTgt spid="57"/>
                                        </p:tgtEl>
                                        <p:attrNameLst>
                                          <p:attrName>ppt_h</p:attrName>
                                        </p:attrNameLst>
                                      </p:cBhvr>
                                      <p:tavLst>
                                        <p:tav tm="0">
                                          <p:val>
                                            <p:fltVal val="0"/>
                                          </p:val>
                                        </p:tav>
                                        <p:tav tm="100000">
                                          <p:val>
                                            <p:strVal val="#ppt_h"/>
                                          </p:val>
                                        </p:tav>
                                      </p:tavLst>
                                    </p:anim>
                                    <p:anim calcmode="lin" valueType="num">
                                      <p:cBhvr>
                                        <p:cTn id="289" dur="500" fill="hold"/>
                                        <p:tgtEl>
                                          <p:spTgt spid="57"/>
                                        </p:tgtEl>
                                        <p:attrNameLst>
                                          <p:attrName>style.rotation</p:attrName>
                                        </p:attrNameLst>
                                      </p:cBhvr>
                                      <p:tavLst>
                                        <p:tav tm="0">
                                          <p:val>
                                            <p:fltVal val="360"/>
                                          </p:val>
                                        </p:tav>
                                        <p:tav tm="100000">
                                          <p:val>
                                            <p:fltVal val="0"/>
                                          </p:val>
                                        </p:tav>
                                      </p:tavLst>
                                    </p:anim>
                                    <p:animEffect transition="in" filter="fade">
                                      <p:cBhvr>
                                        <p:cTn id="290" dur="500"/>
                                        <p:tgtEl>
                                          <p:spTgt spid="57"/>
                                        </p:tgtEl>
                                      </p:cBhvr>
                                    </p:animEffect>
                                  </p:childTnLst>
                                </p:cTn>
                              </p:par>
                            </p:childTnLst>
                          </p:cTn>
                        </p:par>
                      </p:childTnLst>
                    </p:cTn>
                  </p:par>
                  <p:par>
                    <p:cTn id="291" fill="hold" nodeType="clickPar">
                      <p:stCondLst>
                        <p:cond delay="indefinite"/>
                      </p:stCondLst>
                      <p:childTnLst>
                        <p:par>
                          <p:cTn id="292" fill="hold" nodeType="withGroup">
                            <p:stCondLst>
                              <p:cond delay="0"/>
                            </p:stCondLst>
                            <p:childTnLst>
                              <p:par>
                                <p:cTn id="293" presetID="3" presetClass="entr" presetSubtype="10" fill="hold" grpId="0" nodeType="clickEffect">
                                  <p:stCondLst>
                                    <p:cond delay="0"/>
                                  </p:stCondLst>
                                  <p:childTnLst>
                                    <p:set>
                                      <p:cBhvr>
                                        <p:cTn id="294" dur="1" fill="hold">
                                          <p:stCondLst>
                                            <p:cond delay="0"/>
                                          </p:stCondLst>
                                        </p:cTn>
                                        <p:tgtEl>
                                          <p:spTgt spid="35"/>
                                        </p:tgtEl>
                                        <p:attrNameLst>
                                          <p:attrName>style.visibility</p:attrName>
                                        </p:attrNameLst>
                                      </p:cBhvr>
                                      <p:to>
                                        <p:strVal val="visible"/>
                                      </p:to>
                                    </p:set>
                                    <p:animEffect transition="in" filter="blinds(horizontal)">
                                      <p:cBhvr>
                                        <p:cTn id="295" dur="500"/>
                                        <p:tgtEl>
                                          <p:spTgt spid="35"/>
                                        </p:tgtEl>
                                      </p:cBhvr>
                                    </p:animEffec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par>
                    <p:cTn id="296" fill="hold" nodeType="clickPar">
                      <p:stCondLst>
                        <p:cond delay="indefinite"/>
                      </p:stCondLst>
                      <p:childTnLst>
                        <p:par>
                          <p:cTn id="297" fill="hold" nodeType="withGroup">
                            <p:stCondLst>
                              <p:cond delay="0"/>
                            </p:stCondLst>
                            <p:childTnLst>
                              <p:par>
                                <p:cTn id="298" presetID="49" presetClass="entr" presetSubtype="0" decel="100000" fill="hold" grpId="0" nodeType="clickEffect">
                                  <p:stCondLst>
                                    <p:cond delay="0"/>
                                  </p:stCondLst>
                                  <p:childTnLst>
                                    <p:set>
                                      <p:cBhvr>
                                        <p:cTn id="299" dur="1" fill="hold">
                                          <p:stCondLst>
                                            <p:cond delay="0"/>
                                          </p:stCondLst>
                                        </p:cTn>
                                        <p:tgtEl>
                                          <p:spTgt spid="37"/>
                                        </p:tgtEl>
                                        <p:attrNameLst>
                                          <p:attrName>style.visibility</p:attrName>
                                        </p:attrNameLst>
                                      </p:cBhvr>
                                      <p:to>
                                        <p:strVal val="visible"/>
                                      </p:to>
                                    </p:set>
                                    <p:anim calcmode="lin" valueType="num">
                                      <p:cBhvr>
                                        <p:cTn id="300" dur="500" fill="hold"/>
                                        <p:tgtEl>
                                          <p:spTgt spid="37"/>
                                        </p:tgtEl>
                                        <p:attrNameLst>
                                          <p:attrName>ppt_w</p:attrName>
                                        </p:attrNameLst>
                                      </p:cBhvr>
                                      <p:tavLst>
                                        <p:tav tm="0">
                                          <p:val>
                                            <p:fltVal val="0"/>
                                          </p:val>
                                        </p:tav>
                                        <p:tav tm="100000">
                                          <p:val>
                                            <p:strVal val="#ppt_w"/>
                                          </p:val>
                                        </p:tav>
                                      </p:tavLst>
                                    </p:anim>
                                    <p:anim calcmode="lin" valueType="num">
                                      <p:cBhvr>
                                        <p:cTn id="301" dur="500" fill="hold"/>
                                        <p:tgtEl>
                                          <p:spTgt spid="37"/>
                                        </p:tgtEl>
                                        <p:attrNameLst>
                                          <p:attrName>ppt_h</p:attrName>
                                        </p:attrNameLst>
                                      </p:cBhvr>
                                      <p:tavLst>
                                        <p:tav tm="0">
                                          <p:val>
                                            <p:fltVal val="0"/>
                                          </p:val>
                                        </p:tav>
                                        <p:tav tm="100000">
                                          <p:val>
                                            <p:strVal val="#ppt_h"/>
                                          </p:val>
                                        </p:tav>
                                      </p:tavLst>
                                    </p:anim>
                                    <p:anim calcmode="lin" valueType="num">
                                      <p:cBhvr>
                                        <p:cTn id="302" dur="500" fill="hold"/>
                                        <p:tgtEl>
                                          <p:spTgt spid="37"/>
                                        </p:tgtEl>
                                        <p:attrNameLst>
                                          <p:attrName>style.rotation</p:attrName>
                                        </p:attrNameLst>
                                      </p:cBhvr>
                                      <p:tavLst>
                                        <p:tav tm="0">
                                          <p:val>
                                            <p:fltVal val="360"/>
                                          </p:val>
                                        </p:tav>
                                        <p:tav tm="100000">
                                          <p:val>
                                            <p:fltVal val="0"/>
                                          </p:val>
                                        </p:tav>
                                      </p:tavLst>
                                    </p:anim>
                                    <p:animEffect transition="in" filter="fade">
                                      <p:cBhvr>
                                        <p:cTn id="303" dur="500"/>
                                        <p:tgtEl>
                                          <p:spTgt spid="37"/>
                                        </p:tgtEl>
                                      </p:cBhvr>
                                    </p:animEffect>
                                  </p:childTnLst>
                                </p:cTn>
                              </p:par>
                            </p:childTnLst>
                          </p:cTn>
                        </p:par>
                        <p:par>
                          <p:cTn id="304" fill="hold" nodeType="afterGroup">
                            <p:stCondLst>
                              <p:cond delay="500"/>
                            </p:stCondLst>
                            <p:childTnLst>
                              <p:par>
                                <p:cTn id="305" presetID="12" presetClass="entr" presetSubtype="4" fill="hold" grpId="0" nodeType="afterEffect">
                                  <p:stCondLst>
                                    <p:cond delay="0"/>
                                  </p:stCondLst>
                                  <p:childTnLst>
                                    <p:set>
                                      <p:cBhvr>
                                        <p:cTn id="306" dur="1" fill="hold">
                                          <p:stCondLst>
                                            <p:cond delay="0"/>
                                          </p:stCondLst>
                                        </p:cTn>
                                        <p:tgtEl>
                                          <p:spTgt spid="36"/>
                                        </p:tgtEl>
                                        <p:attrNameLst>
                                          <p:attrName>style.visibility</p:attrName>
                                        </p:attrNameLst>
                                      </p:cBhvr>
                                      <p:to>
                                        <p:strVal val="visible"/>
                                      </p:to>
                                    </p:set>
                                    <p:animEffect transition="in" filter="slide(fromBottom)">
                                      <p:cBhvr>
                                        <p:cTn id="307" dur="500"/>
                                        <p:tgtEl>
                                          <p:spTgt spid="36"/>
                                        </p:tgtEl>
                                      </p:cBhvr>
                                    </p:animEffect>
                                  </p:childTnLst>
                                </p:cTn>
                              </p:par>
                            </p:childTnLst>
                          </p:cTn>
                        </p:par>
                      </p:childTnLst>
                    </p:cTn>
                  </p:par>
                  <p:par>
                    <p:cTn id="308" fill="hold" nodeType="clickPar">
                      <p:stCondLst>
                        <p:cond delay="indefinite"/>
                      </p:stCondLst>
                      <p:childTnLst>
                        <p:par>
                          <p:cTn id="309" fill="hold" nodeType="withGroup">
                            <p:stCondLst>
                              <p:cond delay="0"/>
                            </p:stCondLst>
                            <p:childTnLst>
                              <p:par>
                                <p:cTn id="310" presetID="49" presetClass="entr" presetSubtype="0" decel="100000" fill="hold" grpId="0" nodeType="clickEffect">
                                  <p:stCondLst>
                                    <p:cond delay="0"/>
                                  </p:stCondLst>
                                  <p:childTnLst>
                                    <p:set>
                                      <p:cBhvr>
                                        <p:cTn id="311" dur="1" fill="hold">
                                          <p:stCondLst>
                                            <p:cond delay="0"/>
                                          </p:stCondLst>
                                        </p:cTn>
                                        <p:tgtEl>
                                          <p:spTgt spid="38"/>
                                        </p:tgtEl>
                                        <p:attrNameLst>
                                          <p:attrName>style.visibility</p:attrName>
                                        </p:attrNameLst>
                                      </p:cBhvr>
                                      <p:to>
                                        <p:strVal val="visible"/>
                                      </p:to>
                                    </p:set>
                                    <p:anim calcmode="lin" valueType="num">
                                      <p:cBhvr>
                                        <p:cTn id="312" dur="500" fill="hold"/>
                                        <p:tgtEl>
                                          <p:spTgt spid="38"/>
                                        </p:tgtEl>
                                        <p:attrNameLst>
                                          <p:attrName>ppt_w</p:attrName>
                                        </p:attrNameLst>
                                      </p:cBhvr>
                                      <p:tavLst>
                                        <p:tav tm="0">
                                          <p:val>
                                            <p:fltVal val="0"/>
                                          </p:val>
                                        </p:tav>
                                        <p:tav tm="100000">
                                          <p:val>
                                            <p:strVal val="#ppt_w"/>
                                          </p:val>
                                        </p:tav>
                                      </p:tavLst>
                                    </p:anim>
                                    <p:anim calcmode="lin" valueType="num">
                                      <p:cBhvr>
                                        <p:cTn id="313" dur="500" fill="hold"/>
                                        <p:tgtEl>
                                          <p:spTgt spid="38"/>
                                        </p:tgtEl>
                                        <p:attrNameLst>
                                          <p:attrName>ppt_h</p:attrName>
                                        </p:attrNameLst>
                                      </p:cBhvr>
                                      <p:tavLst>
                                        <p:tav tm="0">
                                          <p:val>
                                            <p:fltVal val="0"/>
                                          </p:val>
                                        </p:tav>
                                        <p:tav tm="100000">
                                          <p:val>
                                            <p:strVal val="#ppt_h"/>
                                          </p:val>
                                        </p:tav>
                                      </p:tavLst>
                                    </p:anim>
                                    <p:anim calcmode="lin" valueType="num">
                                      <p:cBhvr>
                                        <p:cTn id="314" dur="500" fill="hold"/>
                                        <p:tgtEl>
                                          <p:spTgt spid="38"/>
                                        </p:tgtEl>
                                        <p:attrNameLst>
                                          <p:attrName>style.rotation</p:attrName>
                                        </p:attrNameLst>
                                      </p:cBhvr>
                                      <p:tavLst>
                                        <p:tav tm="0">
                                          <p:val>
                                            <p:fltVal val="360"/>
                                          </p:val>
                                        </p:tav>
                                        <p:tav tm="100000">
                                          <p:val>
                                            <p:fltVal val="0"/>
                                          </p:val>
                                        </p:tav>
                                      </p:tavLst>
                                    </p:anim>
                                    <p:animEffect transition="in" filter="fade">
                                      <p:cBhvr>
                                        <p:cTn id="31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animBg="1"/>
      <p:bldP spid="13" grpId="0" animBg="1"/>
      <p:bldP spid="14" grpId="0" animBg="1"/>
      <p:bldP spid="15" grpId="0"/>
      <p:bldP spid="16" grpId="0" animBg="1"/>
      <p:bldP spid="17" grpId="0" animBg="1"/>
      <p:bldP spid="18" grpId="0"/>
      <p:bldP spid="19" grpId="0" animBg="1"/>
      <p:bldP spid="20" grpId="0" animBg="1"/>
      <p:bldP spid="21" grpId="0" animBg="1"/>
      <p:bldP spid="22" grpId="0"/>
      <p:bldP spid="23" grpId="0" animBg="1"/>
      <p:bldP spid="24" grpId="0" animBg="1"/>
      <p:bldP spid="25" grpId="0"/>
      <p:bldP spid="26" grpId="0" animBg="1"/>
      <p:bldP spid="27" grpId="0" animBg="1"/>
      <p:bldP spid="28" grpId="0"/>
      <p:bldP spid="29" grpId="0" animBg="1"/>
      <p:bldP spid="30" grpId="0" animBg="1"/>
      <p:bldP spid="31" grpId="0"/>
      <p:bldP spid="32" grpId="0" animBg="1"/>
      <p:bldP spid="33" grpId="0" animBg="1"/>
      <p:bldP spid="34" grpId="0"/>
      <p:bldP spid="35" grpId="0" animBg="1"/>
      <p:bldP spid="36" grpId="0" animBg="1"/>
      <p:bldP spid="37" grpId="0"/>
      <p:bldP spid="38" grpId="0"/>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内容占位符 2"/>
          <p:cNvSpPr>
            <a:spLocks noGrp="1"/>
          </p:cNvSpPr>
          <p:nvPr>
            <p:ph idx="1"/>
          </p:nvPr>
        </p:nvSpPr>
        <p:spPr>
          <a:xfrm>
            <a:off x="304801" y="76200"/>
            <a:ext cx="5695949" cy="6630988"/>
          </a:xfrm>
          <a:solidFill>
            <a:srgbClr val="FFFF00"/>
          </a:solidFill>
          <a:ln>
            <a:solidFill>
              <a:schemeClr val="tx1"/>
            </a:solidFill>
          </a:ln>
        </p:spPr>
        <p:txBody>
          <a:bodyPr/>
          <a:lstStyle/>
          <a:p>
            <a:pPr>
              <a:buNone/>
            </a:pPr>
            <a:r>
              <a:rPr lang="en-US" altLang="zh-CN" sz="2000" dirty="0">
                <a:latin typeface="Times New Roman" panose="02020603050405020304" pitchFamily="18" charset="0"/>
                <a:cs typeface="Times New Roman" panose="02020603050405020304" pitchFamily="18" charset="0"/>
              </a:rPr>
              <a:t>#include &lt;</a:t>
            </a:r>
            <a:r>
              <a:rPr lang="en-US" altLang="zh-CN" sz="2000" dirty="0" err="1">
                <a:latin typeface="Times New Roman" panose="02020603050405020304" pitchFamily="18" charset="0"/>
                <a:cs typeface="Times New Roman" panose="02020603050405020304" pitchFamily="18" charset="0"/>
              </a:rPr>
              <a:t>stdio.h</a:t>
            </a:r>
            <a:r>
              <a:rPr lang="en-US" altLang="zh-CN" sz="2000" dirty="0">
                <a:latin typeface="Times New Roman" panose="02020603050405020304" pitchFamily="18" charset="0"/>
                <a:cs typeface="Times New Roman" panose="02020603050405020304" pitchFamily="18" charset="0"/>
              </a:rPr>
              <a:t>&gt;</a:t>
            </a:r>
          </a:p>
          <a:p>
            <a:pPr>
              <a:buNone/>
            </a:pPr>
            <a:r>
              <a:rPr lang="en-US" altLang="zh-CN" sz="2000" dirty="0">
                <a:latin typeface="Times New Roman" panose="02020603050405020304" pitchFamily="18" charset="0"/>
                <a:cs typeface="Times New Roman" panose="02020603050405020304" pitchFamily="18" charset="0"/>
              </a:rPr>
              <a:t>#include "file2.c"</a:t>
            </a:r>
          </a:p>
          <a:p>
            <a:pPr>
              <a:buNone/>
            </a:pPr>
            <a:r>
              <a:rPr lang="en-US" altLang="zh-CN" sz="2000" dirty="0">
                <a:latin typeface="Times New Roman" panose="02020603050405020304" pitchFamily="18" charset="0"/>
                <a:cs typeface="Times New Roman" panose="02020603050405020304" pitchFamily="18" charset="0"/>
              </a:rPr>
              <a:t>#include "file3.c"</a:t>
            </a:r>
          </a:p>
          <a:p>
            <a:pPr>
              <a:buNone/>
            </a:pPr>
            <a:r>
              <a:rPr lang="en-US" altLang="zh-CN" sz="2000" dirty="0">
                <a:latin typeface="Times New Roman" panose="02020603050405020304" pitchFamily="18" charset="0"/>
                <a:cs typeface="Times New Roman" panose="02020603050405020304" pitchFamily="18" charset="0"/>
              </a:rPr>
              <a:t>#include "file4.c"</a:t>
            </a:r>
          </a:p>
          <a:p>
            <a:pPr>
              <a:buNone/>
            </a:pPr>
            <a:r>
              <a:rPr lang="en-US" altLang="zh-CN" sz="2000" dirty="0" err="1">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 main()</a:t>
            </a:r>
          </a:p>
          <a:p>
            <a:pPr>
              <a:buNone/>
            </a:pPr>
            <a:r>
              <a:rPr lang="en-US" altLang="zh-CN" sz="2000" dirty="0">
                <a:latin typeface="Times New Roman" panose="02020603050405020304" pitchFamily="18" charset="0"/>
                <a:cs typeface="Times New Roman" panose="02020603050405020304" pitchFamily="18" charset="0"/>
              </a:rPr>
              <a:t>{ </a:t>
            </a:r>
          </a:p>
          <a:p>
            <a:pPr>
              <a:buNone/>
            </a:pPr>
            <a:r>
              <a:rPr lang="en-US" altLang="zh-CN" sz="2000" dirty="0">
                <a:latin typeface="Times New Roman" panose="02020603050405020304" pitchFamily="18" charset="0"/>
                <a:cs typeface="Times New Roman" panose="02020603050405020304" pitchFamily="18" charset="0"/>
              </a:rPr>
              <a:t>	extern void </a:t>
            </a:r>
            <a:r>
              <a:rPr lang="en-US" altLang="zh-CN" sz="2000" dirty="0" err="1">
                <a:latin typeface="Times New Roman" panose="02020603050405020304" pitchFamily="18" charset="0"/>
                <a:cs typeface="Times New Roman" panose="02020603050405020304" pitchFamily="18" charset="0"/>
              </a:rPr>
              <a:t>enter_string</a:t>
            </a:r>
            <a:r>
              <a:rPr lang="en-US" altLang="zh-CN" sz="2000" dirty="0">
                <a:latin typeface="Times New Roman" panose="02020603050405020304" pitchFamily="18" charset="0"/>
                <a:cs typeface="Times New Roman" panose="02020603050405020304" pitchFamily="18" charset="0"/>
              </a:rPr>
              <a:t>(char </a:t>
            </a:r>
            <a:r>
              <a:rPr lang="en-US" altLang="zh-CN" sz="2000" dirty="0" err="1">
                <a:latin typeface="Times New Roman" panose="02020603050405020304" pitchFamily="18" charset="0"/>
                <a:cs typeface="Times New Roman" panose="02020603050405020304" pitchFamily="18" charset="0"/>
              </a:rPr>
              <a:t>str</a:t>
            </a:r>
            <a:r>
              <a:rPr lang="en-US" altLang="zh-CN" sz="2000" dirty="0">
                <a:latin typeface="Times New Roman" panose="02020603050405020304" pitchFamily="18" charset="0"/>
                <a:cs typeface="Times New Roman" panose="02020603050405020304" pitchFamily="18" charset="0"/>
              </a:rPr>
              <a:t>[]);</a:t>
            </a:r>
          </a:p>
          <a:p>
            <a:pPr>
              <a:buNone/>
            </a:pPr>
            <a:r>
              <a:rPr lang="en-US" altLang="zh-CN" sz="2000" dirty="0">
                <a:latin typeface="Times New Roman" panose="02020603050405020304" pitchFamily="18" charset="0"/>
                <a:cs typeface="Times New Roman" panose="02020603050405020304" pitchFamily="18" charset="0"/>
              </a:rPr>
              <a:t>	extern void </a:t>
            </a:r>
            <a:r>
              <a:rPr lang="en-US" altLang="zh-CN" sz="2000" dirty="0" err="1">
                <a:latin typeface="Times New Roman" panose="02020603050405020304" pitchFamily="18" charset="0"/>
                <a:cs typeface="Times New Roman" panose="02020603050405020304" pitchFamily="18" charset="0"/>
              </a:rPr>
              <a:t>delete_string</a:t>
            </a:r>
            <a:r>
              <a:rPr lang="en-US" altLang="zh-CN" sz="2000" dirty="0">
                <a:latin typeface="Times New Roman" panose="02020603050405020304" pitchFamily="18" charset="0"/>
                <a:cs typeface="Times New Roman" panose="02020603050405020304" pitchFamily="18" charset="0"/>
              </a:rPr>
              <a:t>(char </a:t>
            </a:r>
            <a:r>
              <a:rPr lang="en-US" altLang="zh-CN" sz="2000" dirty="0" err="1">
                <a:latin typeface="Times New Roman" panose="02020603050405020304" pitchFamily="18" charset="0"/>
                <a:cs typeface="Times New Roman" panose="02020603050405020304" pitchFamily="18" charset="0"/>
              </a:rPr>
              <a:t>str</a:t>
            </a:r>
            <a:r>
              <a:rPr lang="en-US" altLang="zh-CN" sz="2000" dirty="0">
                <a:latin typeface="Times New Roman" panose="02020603050405020304" pitchFamily="18" charset="0"/>
                <a:cs typeface="Times New Roman" panose="02020603050405020304" pitchFamily="18" charset="0"/>
              </a:rPr>
              <a:t>[],char </a:t>
            </a:r>
            <a:r>
              <a:rPr lang="en-US" altLang="zh-CN" sz="2000" dirty="0" err="1">
                <a:latin typeface="Times New Roman" panose="02020603050405020304" pitchFamily="18" charset="0"/>
                <a:cs typeface="Times New Roman" panose="02020603050405020304" pitchFamily="18" charset="0"/>
              </a:rPr>
              <a:t>ch</a:t>
            </a:r>
            <a:r>
              <a:rPr lang="en-US" altLang="zh-CN" sz="2000" dirty="0">
                <a:latin typeface="Times New Roman" panose="02020603050405020304" pitchFamily="18" charset="0"/>
                <a:cs typeface="Times New Roman" panose="02020603050405020304" pitchFamily="18" charset="0"/>
              </a:rPr>
              <a:t>);</a:t>
            </a:r>
          </a:p>
          <a:p>
            <a:pPr>
              <a:buNone/>
            </a:pPr>
            <a:r>
              <a:rPr lang="en-US" altLang="zh-CN" sz="2000" dirty="0">
                <a:latin typeface="Times New Roman" panose="02020603050405020304" pitchFamily="18" charset="0"/>
                <a:cs typeface="Times New Roman" panose="02020603050405020304" pitchFamily="18" charset="0"/>
              </a:rPr>
              <a:t>	extern void </a:t>
            </a:r>
            <a:r>
              <a:rPr lang="en-US" altLang="zh-CN" sz="2000" dirty="0" err="1">
                <a:latin typeface="Times New Roman" panose="02020603050405020304" pitchFamily="18" charset="0"/>
                <a:cs typeface="Times New Roman" panose="02020603050405020304" pitchFamily="18" charset="0"/>
              </a:rPr>
              <a:t>print_string</a:t>
            </a:r>
            <a:r>
              <a:rPr lang="en-US" altLang="zh-CN" sz="2000" dirty="0">
                <a:latin typeface="Times New Roman" panose="02020603050405020304" pitchFamily="18" charset="0"/>
                <a:cs typeface="Times New Roman" panose="02020603050405020304" pitchFamily="18" charset="0"/>
              </a:rPr>
              <a:t>(char </a:t>
            </a:r>
            <a:r>
              <a:rPr lang="en-US" altLang="zh-CN" sz="2000" dirty="0" err="1">
                <a:latin typeface="Times New Roman" panose="02020603050405020304" pitchFamily="18" charset="0"/>
                <a:cs typeface="Times New Roman" panose="02020603050405020304" pitchFamily="18" charset="0"/>
              </a:rPr>
              <a:t>str</a:t>
            </a:r>
            <a:r>
              <a:rPr lang="en-US" altLang="zh-CN" sz="2000" dirty="0">
                <a:latin typeface="Times New Roman" panose="02020603050405020304" pitchFamily="18" charset="0"/>
                <a:cs typeface="Times New Roman" panose="02020603050405020304" pitchFamily="18" charset="0"/>
              </a:rPr>
              <a:t>[]);</a:t>
            </a:r>
          </a:p>
          <a:p>
            <a:pPr>
              <a:buNone/>
            </a:pPr>
            <a:r>
              <a:rPr lang="en-US" altLang="zh-CN" sz="2000" dirty="0">
                <a:latin typeface="Times New Roman" panose="02020603050405020304" pitchFamily="18" charset="0"/>
                <a:cs typeface="Times New Roman" panose="02020603050405020304" pitchFamily="18" charset="0"/>
              </a:rPr>
              <a:t>	char </a:t>
            </a:r>
            <a:r>
              <a:rPr lang="en-US" altLang="zh-CN" sz="2000" dirty="0" err="1">
                <a:latin typeface="Times New Roman" panose="02020603050405020304" pitchFamily="18" charset="0"/>
                <a:cs typeface="Times New Roman" panose="02020603050405020304" pitchFamily="18" charset="0"/>
              </a:rPr>
              <a:t>c,str</a:t>
            </a:r>
            <a:r>
              <a:rPr lang="en-US" altLang="zh-CN" sz="2000" dirty="0">
                <a:latin typeface="Times New Roman" panose="02020603050405020304" pitchFamily="18" charset="0"/>
                <a:cs typeface="Times New Roman" panose="02020603050405020304" pitchFamily="18" charset="0"/>
              </a:rPr>
              <a:t>[80];</a:t>
            </a:r>
          </a:p>
          <a:p>
            <a:pPr>
              <a:buNone/>
            </a:pP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enter_string</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str</a:t>
            </a:r>
            <a:r>
              <a:rPr lang="en-US" altLang="zh-CN" sz="2000" dirty="0">
                <a:latin typeface="Times New Roman" panose="02020603050405020304" pitchFamily="18" charset="0"/>
                <a:cs typeface="Times New Roman" panose="02020603050405020304" pitchFamily="18" charset="0"/>
              </a:rPr>
              <a:t>);</a:t>
            </a:r>
          </a:p>
          <a:p>
            <a:pPr>
              <a:buNone/>
            </a:pPr>
            <a:r>
              <a:rPr lang="en-US" altLang="zh-CN" sz="2000" dirty="0">
                <a:latin typeface="Times New Roman" panose="02020603050405020304" pitchFamily="18" charset="0"/>
                <a:cs typeface="Times New Roman" panose="02020603050405020304" pitchFamily="18" charset="0"/>
              </a:rPr>
              <a:t>	</a:t>
            </a:r>
            <a:r>
              <a:rPr lang="en-US" altLang="zh-CN" sz="2000" dirty="0" err="1">
                <a:solidFill>
                  <a:srgbClr val="FF0000"/>
                </a:solidFill>
                <a:latin typeface="Times New Roman" panose="02020603050405020304" pitchFamily="18" charset="0"/>
                <a:cs typeface="Times New Roman" panose="02020603050405020304" pitchFamily="18" charset="0"/>
              </a:rPr>
              <a:t>printf</a:t>
            </a:r>
            <a:r>
              <a:rPr lang="en-US" altLang="zh-CN" sz="2000" dirty="0">
                <a:solidFill>
                  <a:srgbClr val="FF0000"/>
                </a:solidFill>
                <a:latin typeface="Times New Roman" panose="02020603050405020304" pitchFamily="18" charset="0"/>
                <a:cs typeface="Times New Roman" panose="02020603050405020304" pitchFamily="18" charset="0"/>
              </a:rPr>
              <a:t>("character:");</a:t>
            </a:r>
          </a:p>
          <a:p>
            <a:pPr>
              <a:buNone/>
            </a:pP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scanf</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c",&amp;c</a:t>
            </a:r>
            <a:r>
              <a:rPr lang="en-US" altLang="zh-CN" sz="2000" dirty="0">
                <a:latin typeface="Times New Roman" panose="02020603050405020304" pitchFamily="18" charset="0"/>
                <a:cs typeface="Times New Roman" panose="02020603050405020304" pitchFamily="18" charset="0"/>
              </a:rPr>
              <a:t>);</a:t>
            </a:r>
          </a:p>
          <a:p>
            <a:pPr>
              <a:buNone/>
            </a:pP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delete_string</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str,c</a:t>
            </a:r>
            <a:r>
              <a:rPr lang="en-US" altLang="zh-CN" sz="2000" dirty="0">
                <a:latin typeface="Times New Roman" panose="02020603050405020304" pitchFamily="18" charset="0"/>
                <a:cs typeface="Times New Roman" panose="02020603050405020304" pitchFamily="18" charset="0"/>
              </a:rPr>
              <a:t>);</a:t>
            </a:r>
          </a:p>
          <a:p>
            <a:pPr>
              <a:buNone/>
            </a:pPr>
            <a:r>
              <a:rPr lang="en-US" altLang="zh-CN" sz="2000" dirty="0">
                <a:latin typeface="Times New Roman" panose="02020603050405020304" pitchFamily="18" charset="0"/>
                <a:cs typeface="Times New Roman" panose="02020603050405020304" pitchFamily="18" charset="0"/>
              </a:rPr>
              <a:t>	</a:t>
            </a:r>
            <a:r>
              <a:rPr lang="en-US" altLang="zh-CN" sz="2000" dirty="0" err="1">
                <a:solidFill>
                  <a:srgbClr val="FF0000"/>
                </a:solidFill>
                <a:latin typeface="Times New Roman" panose="02020603050405020304" pitchFamily="18" charset="0"/>
                <a:cs typeface="Times New Roman" panose="02020603050405020304" pitchFamily="18" charset="0"/>
              </a:rPr>
              <a:t>printf</a:t>
            </a:r>
            <a:r>
              <a:rPr lang="en-US" altLang="zh-CN" sz="2000" dirty="0">
                <a:solidFill>
                  <a:srgbClr val="FF0000"/>
                </a:solidFill>
                <a:latin typeface="Times New Roman" panose="02020603050405020304" pitchFamily="18" charset="0"/>
                <a:cs typeface="Times New Roman" panose="02020603050405020304" pitchFamily="18" charset="0"/>
              </a:rPr>
              <a:t>("new string=");</a:t>
            </a:r>
          </a:p>
          <a:p>
            <a:pPr>
              <a:buNone/>
            </a:pP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print_string</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str</a:t>
            </a:r>
            <a:r>
              <a:rPr lang="en-US" altLang="zh-CN" sz="2000" dirty="0">
                <a:latin typeface="Times New Roman" panose="02020603050405020304" pitchFamily="18" charset="0"/>
                <a:cs typeface="Times New Roman" panose="02020603050405020304" pitchFamily="18" charset="0"/>
              </a:rPr>
              <a:t>);</a:t>
            </a:r>
          </a:p>
          <a:p>
            <a:pPr>
              <a:buNone/>
            </a:pPr>
            <a:r>
              <a:rPr lang="en-US" altLang="zh-CN" sz="2000" dirty="0">
                <a:latin typeface="Times New Roman" panose="02020603050405020304" pitchFamily="18" charset="0"/>
                <a:cs typeface="Times New Roman" panose="02020603050405020304" pitchFamily="18" charset="0"/>
              </a:rPr>
              <a:t>	return 0;</a:t>
            </a:r>
          </a:p>
          <a:p>
            <a:pPr>
              <a:buNone/>
            </a:pPr>
            <a:r>
              <a:rPr lang="en-US" altLang="zh-CN" sz="2000" dirty="0">
                <a:latin typeface="Times New Roman" panose="02020603050405020304" pitchFamily="18" charset="0"/>
                <a:cs typeface="Times New Roman" panose="02020603050405020304" pitchFamily="18" charset="0"/>
              </a:rPr>
              <a:t>}</a:t>
            </a:r>
          </a:p>
        </p:txBody>
      </p:sp>
      <p:sp>
        <p:nvSpPr>
          <p:cNvPr id="4" name="TextBox 3"/>
          <p:cNvSpPr txBox="1"/>
          <p:nvPr/>
        </p:nvSpPr>
        <p:spPr>
          <a:xfrm>
            <a:off x="6019800" y="381000"/>
            <a:ext cx="3055327" cy="990600"/>
          </a:xfrm>
          <a:prstGeom prst="rect">
            <a:avLst/>
          </a:prstGeom>
          <a:solidFill>
            <a:schemeClr val="bg1"/>
          </a:solidFill>
        </p:spPr>
        <p:txBody>
          <a:bodyPr anchor="ctr" anchorCtr="1">
            <a:noAutofit/>
          </a:bodyPr>
          <a:lstStyle/>
          <a:p>
            <a:pPr algn="ctr">
              <a:defRPr/>
            </a:pPr>
            <a:r>
              <a:rPr lang="en-US" altLang="zh-CN"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file1.c</a:t>
            </a:r>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文件</a:t>
            </a:r>
            <a:endPar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圆角矩形标注 4"/>
          <p:cNvSpPr>
            <a:spLocks noChangeArrowheads="1"/>
          </p:cNvSpPr>
          <p:nvPr/>
        </p:nvSpPr>
        <p:spPr bwMode="auto">
          <a:xfrm>
            <a:off x="5072063" y="3857625"/>
            <a:ext cx="3786187" cy="1323975"/>
          </a:xfrm>
          <a:prstGeom prst="wedgeRoundRectCallout">
            <a:avLst>
              <a:gd name="adj1" fmla="val -71087"/>
              <a:gd name="adj2" fmla="val -78088"/>
              <a:gd name="adj3" fmla="val 16667"/>
            </a:avLst>
          </a:prstGeom>
          <a:solidFill>
            <a:srgbClr val="FFFFCC"/>
          </a:solidFill>
          <a:ln w="25400" algn="ctr">
            <a:solidFill>
              <a:srgbClr val="0000FF"/>
            </a:solidFill>
            <a:miter lim="800000"/>
            <a:headEnd/>
            <a:tailEnd/>
          </a:ln>
        </p:spPr>
        <p:txBody>
          <a:bodyPr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latin typeface="楷体" panose="02010609060101010101" pitchFamily="49" charset="-122"/>
                <a:ea typeface="楷体" panose="02010609060101010101" pitchFamily="49" charset="-122"/>
              </a:rPr>
              <a:t>声明在本函数中将要调用的已在其他文件中定义的</a:t>
            </a:r>
            <a:r>
              <a:rPr lang="en-US" altLang="zh-CN" sz="2800" b="1">
                <a:latin typeface="楷体" panose="02010609060101010101" pitchFamily="49" charset="-122"/>
                <a:ea typeface="楷体" panose="02010609060101010101" pitchFamily="49" charset="-122"/>
              </a:rPr>
              <a:t>3</a:t>
            </a:r>
            <a:r>
              <a:rPr lang="zh-CN" altLang="zh-CN" sz="2800" b="1">
                <a:latin typeface="楷体" panose="02010609060101010101" pitchFamily="49" charset="-122"/>
                <a:ea typeface="楷体" panose="02010609060101010101" pitchFamily="49" charset="-122"/>
              </a:rPr>
              <a:t>个函数</a:t>
            </a:r>
            <a:endParaRPr lang="zh-CN" altLang="en-US" sz="2800" b="1">
              <a:latin typeface="楷体" panose="02010609060101010101" pitchFamily="49" charset="-122"/>
              <a:ea typeface="楷体" panose="02010609060101010101" pitchFamily="49" charset="-122"/>
            </a:endParaRPr>
          </a:p>
        </p:txBody>
      </p:sp>
      <p:sp>
        <p:nvSpPr>
          <p:cNvPr id="2" name="矩形 1"/>
          <p:cNvSpPr/>
          <p:nvPr/>
        </p:nvSpPr>
        <p:spPr bwMode="auto">
          <a:xfrm>
            <a:off x="609600" y="2286000"/>
            <a:ext cx="5391150" cy="1143000"/>
          </a:xfrm>
          <a:prstGeom prst="rect">
            <a:avLst/>
          </a:prstGeom>
          <a:noFill/>
          <a:ln w="254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itchFamily="34" charset="0"/>
              <a:ea typeface="宋体" pitchFamily="2" charset="-122"/>
            </a:endParaRPr>
          </a:p>
        </p:txBody>
      </p:sp>
      <p:sp>
        <p:nvSpPr>
          <p:cNvPr id="7" name="矩形 6"/>
          <p:cNvSpPr/>
          <p:nvPr/>
        </p:nvSpPr>
        <p:spPr bwMode="auto">
          <a:xfrm>
            <a:off x="293078" y="464344"/>
            <a:ext cx="2221522" cy="11430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itchFamily="34" charset="0"/>
              <a:ea typeface="宋体" pitchFamily="2" charset="-122"/>
            </a:endParaRPr>
          </a:p>
        </p:txBody>
      </p:sp>
      <p:sp>
        <p:nvSpPr>
          <p:cNvPr id="8" name="圆角矩形标注 7"/>
          <p:cNvSpPr>
            <a:spLocks noChangeArrowheads="1"/>
          </p:cNvSpPr>
          <p:nvPr/>
        </p:nvSpPr>
        <p:spPr bwMode="auto">
          <a:xfrm>
            <a:off x="3334483" y="781514"/>
            <a:ext cx="2532917" cy="1323975"/>
          </a:xfrm>
          <a:prstGeom prst="wedgeRoundRectCallout">
            <a:avLst>
              <a:gd name="adj1" fmla="val -79969"/>
              <a:gd name="adj2" fmla="val -38774"/>
              <a:gd name="adj3" fmla="val 16667"/>
            </a:avLst>
          </a:prstGeom>
          <a:solidFill>
            <a:srgbClr val="FFFFCC"/>
          </a:solidFill>
          <a:ln w="25400" algn="ctr">
            <a:solidFill>
              <a:srgbClr val="FF0000"/>
            </a:solidFill>
            <a:miter lim="800000"/>
            <a:headEnd/>
            <a:tailEnd/>
          </a:ln>
        </p:spPr>
        <p:txBody>
          <a:bodyPr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smtClean="0">
                <a:latin typeface="楷体" panose="02010609060101010101" pitchFamily="49" charset="-122"/>
                <a:ea typeface="楷体" panose="02010609060101010101" pitchFamily="49" charset="-122"/>
              </a:rPr>
              <a:t>将其他几个源程序文件“包含”进来</a:t>
            </a:r>
            <a:endParaRPr lang="zh-CN" altLang="en-US"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739751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7" grpId="0" animBg="1"/>
      <p:bldP spid="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内容占位符 2"/>
          <p:cNvSpPr>
            <a:spLocks noGrp="1"/>
          </p:cNvSpPr>
          <p:nvPr>
            <p:ph idx="1"/>
          </p:nvPr>
        </p:nvSpPr>
        <p:spPr>
          <a:xfrm>
            <a:off x="304801" y="76200"/>
            <a:ext cx="5695949" cy="1905000"/>
          </a:xfrm>
          <a:solidFill>
            <a:srgbClr val="CCECFF"/>
          </a:solidFill>
          <a:ln>
            <a:solidFill>
              <a:schemeClr val="tx1"/>
            </a:solidFill>
          </a:ln>
        </p:spPr>
        <p:txBody>
          <a:bodyPr/>
          <a:lstStyle/>
          <a:p>
            <a:pPr>
              <a:buNone/>
            </a:pPr>
            <a:r>
              <a:rPr lang="en-US" altLang="zh-CN" sz="2000" dirty="0">
                <a:latin typeface="Times New Roman" panose="02020603050405020304" pitchFamily="18" charset="0"/>
                <a:cs typeface="Times New Roman" panose="02020603050405020304" pitchFamily="18" charset="0"/>
              </a:rPr>
              <a:t>void </a:t>
            </a:r>
            <a:r>
              <a:rPr lang="en-US" altLang="zh-CN" sz="2000" dirty="0" err="1">
                <a:latin typeface="Times New Roman" panose="02020603050405020304" pitchFamily="18" charset="0"/>
                <a:cs typeface="Times New Roman" panose="02020603050405020304" pitchFamily="18" charset="0"/>
              </a:rPr>
              <a:t>enter_string</a:t>
            </a:r>
            <a:r>
              <a:rPr lang="en-US" altLang="zh-CN" sz="2000" dirty="0">
                <a:latin typeface="Times New Roman" panose="02020603050405020304" pitchFamily="18" charset="0"/>
                <a:cs typeface="Times New Roman" panose="02020603050405020304" pitchFamily="18" charset="0"/>
              </a:rPr>
              <a:t>(char </a:t>
            </a:r>
            <a:r>
              <a:rPr lang="en-US" altLang="zh-CN" sz="2000" dirty="0" err="1">
                <a:latin typeface="Times New Roman" panose="02020603050405020304" pitchFamily="18" charset="0"/>
                <a:cs typeface="Times New Roman" panose="02020603050405020304" pitchFamily="18" charset="0"/>
              </a:rPr>
              <a:t>str</a:t>
            </a:r>
            <a:r>
              <a:rPr lang="en-US" altLang="zh-CN" sz="2000" dirty="0">
                <a:latin typeface="Times New Roman" panose="02020603050405020304" pitchFamily="18" charset="0"/>
                <a:cs typeface="Times New Roman" panose="02020603050405020304" pitchFamily="18" charset="0"/>
              </a:rPr>
              <a:t>[80]) </a:t>
            </a:r>
          </a:p>
          <a:p>
            <a:pPr>
              <a:buNone/>
            </a:pPr>
            <a:r>
              <a:rPr lang="en-US" altLang="zh-CN" sz="2000" dirty="0">
                <a:latin typeface="Times New Roman" panose="02020603050405020304" pitchFamily="18" charset="0"/>
                <a:cs typeface="Times New Roman" panose="02020603050405020304" pitchFamily="18" charset="0"/>
              </a:rPr>
              <a:t>{</a:t>
            </a:r>
          </a:p>
          <a:p>
            <a:pPr>
              <a:buNone/>
            </a:pPr>
            <a:r>
              <a:rPr lang="en-US" altLang="zh-CN" sz="2000" dirty="0">
                <a:latin typeface="Times New Roman" panose="02020603050405020304" pitchFamily="18" charset="0"/>
                <a:cs typeface="Times New Roman" panose="02020603050405020304" pitchFamily="18" charset="0"/>
              </a:rPr>
              <a:t>	</a:t>
            </a:r>
            <a:r>
              <a:rPr lang="en-US" altLang="zh-CN" sz="2000" dirty="0" err="1">
                <a:solidFill>
                  <a:srgbClr val="FF0000"/>
                </a:solidFill>
                <a:latin typeface="Times New Roman" panose="02020603050405020304" pitchFamily="18" charset="0"/>
                <a:cs typeface="Times New Roman" panose="02020603050405020304" pitchFamily="18" charset="0"/>
              </a:rPr>
              <a:t>printf</a:t>
            </a:r>
            <a:r>
              <a:rPr lang="en-US" altLang="zh-CN" sz="2000" dirty="0">
                <a:solidFill>
                  <a:srgbClr val="FF0000"/>
                </a:solidFill>
                <a:latin typeface="Times New Roman" panose="02020603050405020304" pitchFamily="18" charset="0"/>
                <a:cs typeface="Times New Roman" panose="02020603050405020304" pitchFamily="18" charset="0"/>
              </a:rPr>
              <a:t>("strings:");</a:t>
            </a:r>
          </a:p>
          <a:p>
            <a:pPr>
              <a:buNone/>
            </a:pPr>
            <a:r>
              <a:rPr lang="en-US" altLang="zh-CN" sz="2000" dirty="0">
                <a:latin typeface="Times New Roman" panose="02020603050405020304" pitchFamily="18" charset="0"/>
                <a:cs typeface="Times New Roman" panose="02020603050405020304" pitchFamily="18" charset="0"/>
              </a:rPr>
              <a:t>	gets(</a:t>
            </a:r>
            <a:r>
              <a:rPr lang="en-US" altLang="zh-CN" sz="2000" dirty="0" err="1">
                <a:latin typeface="Times New Roman" panose="02020603050405020304" pitchFamily="18" charset="0"/>
                <a:cs typeface="Times New Roman" panose="02020603050405020304" pitchFamily="18" charset="0"/>
              </a:rPr>
              <a:t>str</a:t>
            </a:r>
            <a:r>
              <a:rPr lang="en-US" altLang="zh-CN" sz="2000" dirty="0">
                <a:latin typeface="Times New Roman" panose="02020603050405020304" pitchFamily="18" charset="0"/>
                <a:cs typeface="Times New Roman" panose="02020603050405020304" pitchFamily="18" charset="0"/>
              </a:rPr>
              <a:t>);</a:t>
            </a:r>
          </a:p>
          <a:p>
            <a:pPr>
              <a:buNone/>
            </a:pPr>
            <a:r>
              <a:rPr lang="en-US" altLang="zh-CN" sz="2000" dirty="0">
                <a:latin typeface="Times New Roman" panose="02020603050405020304" pitchFamily="18" charset="0"/>
                <a:cs typeface="Times New Roman" panose="02020603050405020304" pitchFamily="18" charset="0"/>
              </a:rPr>
              <a:t>}</a:t>
            </a:r>
          </a:p>
        </p:txBody>
      </p:sp>
      <p:sp>
        <p:nvSpPr>
          <p:cNvPr id="4" name="TextBox 3"/>
          <p:cNvSpPr txBox="1"/>
          <p:nvPr/>
        </p:nvSpPr>
        <p:spPr>
          <a:xfrm>
            <a:off x="6019800" y="76200"/>
            <a:ext cx="3055327" cy="990600"/>
          </a:xfrm>
          <a:prstGeom prst="rect">
            <a:avLst/>
          </a:prstGeom>
          <a:solidFill>
            <a:schemeClr val="bg1"/>
          </a:solidFill>
        </p:spPr>
        <p:txBody>
          <a:bodyPr anchor="ctr" anchorCtr="1">
            <a:noAutofit/>
          </a:bodyPr>
          <a:lstStyle/>
          <a:p>
            <a:pPr algn="ctr">
              <a:defRPr/>
            </a:pPr>
            <a:r>
              <a:rPr lang="en-US" altLang="zh-CN"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file2.c</a:t>
            </a:r>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文件</a:t>
            </a:r>
            <a:endPar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内容占位符 2"/>
          <p:cNvSpPr txBox="1">
            <a:spLocks/>
          </p:cNvSpPr>
          <p:nvPr/>
        </p:nvSpPr>
        <p:spPr bwMode="auto">
          <a:xfrm>
            <a:off x="304800" y="2057400"/>
            <a:ext cx="5695949" cy="2667000"/>
          </a:xfrm>
          <a:prstGeom prst="rect">
            <a:avLst/>
          </a:prstGeom>
          <a:solidFill>
            <a:srgbClr val="FFCCFF"/>
          </a:solidFill>
          <a:ln>
            <a:solidFill>
              <a:schemeClr val="tx1"/>
            </a:solidFill>
          </a:ln>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3300"/>
              </a:buClr>
              <a:buFont typeface="Wingdings" pitchFamily="2" charset="2"/>
              <a:buChar char="Ø"/>
              <a:defRPr sz="3200" b="1">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accent2"/>
              </a:buClr>
              <a:buFont typeface="Wingdings" pitchFamily="2" charset="2"/>
              <a:buChar char="ü"/>
              <a:defRPr sz="2800">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lr>
                <a:schemeClr val="hlink"/>
              </a:buClr>
              <a:buChar char="o"/>
              <a:defRPr sz="2400" b="1">
                <a:solidFill>
                  <a:schemeClr val="accent2"/>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5pPr>
            <a:lvl6pPr marL="2514600" indent="-228600" algn="l" rtl="0" fontAlgn="base">
              <a:spcBef>
                <a:spcPct val="20000"/>
              </a:spcBef>
              <a:spcAft>
                <a:spcPct val="0"/>
              </a:spcAft>
              <a:buChar char="»"/>
              <a:defRPr sz="2000">
                <a:solidFill>
                  <a:schemeClr val="tx1"/>
                </a:solidFill>
                <a:latin typeface="Arial" pitchFamily="34" charset="0"/>
                <a:ea typeface="宋体" pitchFamily="2" charset="-122"/>
              </a:defRPr>
            </a:lvl6pPr>
            <a:lvl7pPr marL="2971800" indent="-228600" algn="l" rtl="0" fontAlgn="base">
              <a:spcBef>
                <a:spcPct val="20000"/>
              </a:spcBef>
              <a:spcAft>
                <a:spcPct val="0"/>
              </a:spcAft>
              <a:buChar char="»"/>
              <a:defRPr sz="2000">
                <a:solidFill>
                  <a:schemeClr val="tx1"/>
                </a:solidFill>
                <a:latin typeface="Arial" pitchFamily="34" charset="0"/>
                <a:ea typeface="宋体" pitchFamily="2" charset="-122"/>
              </a:defRPr>
            </a:lvl7pPr>
            <a:lvl8pPr marL="3429000" indent="-228600" algn="l" rtl="0" fontAlgn="base">
              <a:spcBef>
                <a:spcPct val="20000"/>
              </a:spcBef>
              <a:spcAft>
                <a:spcPct val="0"/>
              </a:spcAft>
              <a:buChar char="»"/>
              <a:defRPr sz="2000">
                <a:solidFill>
                  <a:schemeClr val="tx1"/>
                </a:solidFill>
                <a:latin typeface="Arial" pitchFamily="34" charset="0"/>
                <a:ea typeface="宋体" pitchFamily="2" charset="-122"/>
              </a:defRPr>
            </a:lvl8pPr>
            <a:lvl9pPr marL="3886200" indent="-228600" algn="l" rtl="0" fontAlgn="base">
              <a:spcBef>
                <a:spcPct val="20000"/>
              </a:spcBef>
              <a:spcAft>
                <a:spcPct val="0"/>
              </a:spcAft>
              <a:buChar char="»"/>
              <a:defRPr sz="2000">
                <a:solidFill>
                  <a:schemeClr val="tx1"/>
                </a:solidFill>
                <a:latin typeface="Arial" pitchFamily="34" charset="0"/>
                <a:ea typeface="宋体" pitchFamily="2" charset="-122"/>
              </a:defRPr>
            </a:lvl9pPr>
          </a:lstStyle>
          <a:p>
            <a:pPr>
              <a:lnSpc>
                <a:spcPct val="100000"/>
              </a:lnSpc>
              <a:buNone/>
            </a:pPr>
            <a:r>
              <a:rPr lang="en-US" altLang="zh-CN" sz="2000" kern="0" dirty="0">
                <a:latin typeface="Times New Roman" panose="02020603050405020304" pitchFamily="18" charset="0"/>
                <a:cs typeface="Times New Roman" panose="02020603050405020304" pitchFamily="18" charset="0"/>
              </a:rPr>
              <a:t>void </a:t>
            </a:r>
            <a:r>
              <a:rPr lang="en-US" altLang="zh-CN" sz="2000" kern="0" dirty="0" err="1">
                <a:latin typeface="Times New Roman" panose="02020603050405020304" pitchFamily="18" charset="0"/>
                <a:cs typeface="Times New Roman" panose="02020603050405020304" pitchFamily="18" charset="0"/>
              </a:rPr>
              <a:t>delete_string</a:t>
            </a:r>
            <a:r>
              <a:rPr lang="en-US" altLang="zh-CN" sz="2000" kern="0" dirty="0">
                <a:latin typeface="Times New Roman" panose="02020603050405020304" pitchFamily="18" charset="0"/>
                <a:cs typeface="Times New Roman" panose="02020603050405020304" pitchFamily="18" charset="0"/>
              </a:rPr>
              <a:t>(char </a:t>
            </a:r>
            <a:r>
              <a:rPr lang="en-US" altLang="zh-CN" sz="2000" kern="0" dirty="0" err="1">
                <a:latin typeface="Times New Roman" panose="02020603050405020304" pitchFamily="18" charset="0"/>
                <a:cs typeface="Times New Roman" panose="02020603050405020304" pitchFamily="18" charset="0"/>
              </a:rPr>
              <a:t>str</a:t>
            </a:r>
            <a:r>
              <a:rPr lang="en-US" altLang="zh-CN" sz="2000" kern="0" dirty="0">
                <a:latin typeface="Times New Roman" panose="02020603050405020304" pitchFamily="18" charset="0"/>
                <a:cs typeface="Times New Roman" panose="02020603050405020304" pitchFamily="18" charset="0"/>
              </a:rPr>
              <a:t>[],char </a:t>
            </a:r>
            <a:r>
              <a:rPr lang="en-US" altLang="zh-CN" sz="2000" kern="0" dirty="0" err="1">
                <a:latin typeface="Times New Roman" panose="02020603050405020304" pitchFamily="18" charset="0"/>
                <a:cs typeface="Times New Roman" panose="02020603050405020304" pitchFamily="18" charset="0"/>
              </a:rPr>
              <a:t>ch</a:t>
            </a:r>
            <a:r>
              <a:rPr lang="en-US" altLang="zh-CN" sz="2000" kern="0" dirty="0">
                <a:latin typeface="Times New Roman" panose="02020603050405020304" pitchFamily="18" charset="0"/>
                <a:cs typeface="Times New Roman" panose="02020603050405020304" pitchFamily="18" charset="0"/>
              </a:rPr>
              <a:t>)</a:t>
            </a:r>
          </a:p>
          <a:p>
            <a:pPr>
              <a:lnSpc>
                <a:spcPct val="100000"/>
              </a:lnSpc>
              <a:buNone/>
            </a:pPr>
            <a:r>
              <a:rPr lang="en-US" altLang="zh-CN" sz="2000" kern="0" dirty="0">
                <a:latin typeface="Times New Roman" panose="02020603050405020304" pitchFamily="18" charset="0"/>
                <a:cs typeface="Times New Roman" panose="02020603050405020304" pitchFamily="18" charset="0"/>
              </a:rPr>
              <a:t>{ </a:t>
            </a:r>
          </a:p>
          <a:p>
            <a:pPr>
              <a:lnSpc>
                <a:spcPct val="100000"/>
              </a:lnSpc>
              <a:buNone/>
            </a:pPr>
            <a:r>
              <a:rPr lang="en-US" altLang="zh-CN" sz="2000" kern="0" dirty="0">
                <a:latin typeface="Times New Roman" panose="02020603050405020304" pitchFamily="18" charset="0"/>
                <a:cs typeface="Times New Roman" panose="02020603050405020304" pitchFamily="18" charset="0"/>
              </a:rPr>
              <a:t>	</a:t>
            </a:r>
            <a:r>
              <a:rPr lang="en-US" altLang="zh-CN" sz="2000" kern="0" dirty="0" err="1">
                <a:latin typeface="Times New Roman" panose="02020603050405020304" pitchFamily="18" charset="0"/>
                <a:cs typeface="Times New Roman" panose="02020603050405020304" pitchFamily="18" charset="0"/>
              </a:rPr>
              <a:t>int</a:t>
            </a:r>
            <a:r>
              <a:rPr lang="en-US" altLang="zh-CN" sz="2000" kern="0" dirty="0">
                <a:latin typeface="Times New Roman" panose="02020603050405020304" pitchFamily="18" charset="0"/>
                <a:cs typeface="Times New Roman" panose="02020603050405020304" pitchFamily="18" charset="0"/>
              </a:rPr>
              <a:t> </a:t>
            </a:r>
            <a:r>
              <a:rPr lang="en-US" altLang="zh-CN" sz="2000" kern="0" dirty="0" err="1">
                <a:latin typeface="Times New Roman" panose="02020603050405020304" pitchFamily="18" charset="0"/>
                <a:cs typeface="Times New Roman" panose="02020603050405020304" pitchFamily="18" charset="0"/>
              </a:rPr>
              <a:t>i,j</a:t>
            </a:r>
            <a:r>
              <a:rPr lang="en-US" altLang="zh-CN" sz="2000" kern="0" dirty="0">
                <a:latin typeface="Times New Roman" panose="02020603050405020304" pitchFamily="18" charset="0"/>
                <a:cs typeface="Times New Roman" panose="02020603050405020304" pitchFamily="18" charset="0"/>
              </a:rPr>
              <a:t>;</a:t>
            </a:r>
          </a:p>
          <a:p>
            <a:pPr>
              <a:lnSpc>
                <a:spcPct val="100000"/>
              </a:lnSpc>
              <a:buNone/>
            </a:pPr>
            <a:r>
              <a:rPr lang="en-US" altLang="zh-CN" sz="2000" kern="0" dirty="0">
                <a:latin typeface="Times New Roman" panose="02020603050405020304" pitchFamily="18" charset="0"/>
                <a:cs typeface="Times New Roman" panose="02020603050405020304" pitchFamily="18" charset="0"/>
              </a:rPr>
              <a:t>	for(</a:t>
            </a:r>
            <a:r>
              <a:rPr lang="en-US" altLang="zh-CN" sz="2000" kern="0" dirty="0" err="1">
                <a:latin typeface="Times New Roman" panose="02020603050405020304" pitchFamily="18" charset="0"/>
                <a:cs typeface="Times New Roman" panose="02020603050405020304" pitchFamily="18" charset="0"/>
              </a:rPr>
              <a:t>i</a:t>
            </a:r>
            <a:r>
              <a:rPr lang="en-US" altLang="zh-CN" sz="2000" kern="0" dirty="0">
                <a:latin typeface="Times New Roman" panose="02020603050405020304" pitchFamily="18" charset="0"/>
                <a:cs typeface="Times New Roman" panose="02020603050405020304" pitchFamily="18" charset="0"/>
              </a:rPr>
              <a:t>=j=0;str[</a:t>
            </a:r>
            <a:r>
              <a:rPr lang="en-US" altLang="zh-CN" sz="2000" kern="0" dirty="0" err="1">
                <a:latin typeface="Times New Roman" panose="02020603050405020304" pitchFamily="18" charset="0"/>
                <a:cs typeface="Times New Roman" panose="02020603050405020304" pitchFamily="18" charset="0"/>
              </a:rPr>
              <a:t>i</a:t>
            </a:r>
            <a:r>
              <a:rPr lang="en-US" altLang="zh-CN" sz="2000" kern="0" dirty="0">
                <a:latin typeface="Times New Roman" panose="02020603050405020304" pitchFamily="18" charset="0"/>
                <a:cs typeface="Times New Roman" panose="02020603050405020304" pitchFamily="18" charset="0"/>
              </a:rPr>
              <a:t>]!='\0';i++)</a:t>
            </a:r>
          </a:p>
          <a:p>
            <a:pPr>
              <a:lnSpc>
                <a:spcPct val="100000"/>
              </a:lnSpc>
              <a:buNone/>
            </a:pPr>
            <a:r>
              <a:rPr lang="en-US" altLang="zh-CN" sz="2000" kern="0" dirty="0">
                <a:latin typeface="Times New Roman" panose="02020603050405020304" pitchFamily="18" charset="0"/>
                <a:cs typeface="Times New Roman" panose="02020603050405020304" pitchFamily="18" charset="0"/>
              </a:rPr>
              <a:t>		if(</a:t>
            </a:r>
            <a:r>
              <a:rPr lang="en-US" altLang="zh-CN" sz="2000" kern="0" dirty="0" err="1">
                <a:latin typeface="Times New Roman" panose="02020603050405020304" pitchFamily="18" charset="0"/>
                <a:cs typeface="Times New Roman" panose="02020603050405020304" pitchFamily="18" charset="0"/>
              </a:rPr>
              <a:t>str</a:t>
            </a:r>
            <a:r>
              <a:rPr lang="en-US" altLang="zh-CN" sz="2000" kern="0" dirty="0">
                <a:latin typeface="Times New Roman" panose="02020603050405020304" pitchFamily="18" charset="0"/>
                <a:cs typeface="Times New Roman" panose="02020603050405020304" pitchFamily="18" charset="0"/>
              </a:rPr>
              <a:t>[</a:t>
            </a:r>
            <a:r>
              <a:rPr lang="en-US" altLang="zh-CN" sz="2000" kern="0" dirty="0" err="1">
                <a:latin typeface="Times New Roman" panose="02020603050405020304" pitchFamily="18" charset="0"/>
                <a:cs typeface="Times New Roman" panose="02020603050405020304" pitchFamily="18" charset="0"/>
              </a:rPr>
              <a:t>i</a:t>
            </a:r>
            <a:r>
              <a:rPr lang="en-US" altLang="zh-CN" sz="2000" kern="0" dirty="0">
                <a:latin typeface="Times New Roman" panose="02020603050405020304" pitchFamily="18" charset="0"/>
                <a:cs typeface="Times New Roman" panose="02020603050405020304" pitchFamily="18" charset="0"/>
              </a:rPr>
              <a:t>]!=</a:t>
            </a:r>
            <a:r>
              <a:rPr lang="en-US" altLang="zh-CN" sz="2000" kern="0" dirty="0" err="1">
                <a:latin typeface="Times New Roman" panose="02020603050405020304" pitchFamily="18" charset="0"/>
                <a:cs typeface="Times New Roman" panose="02020603050405020304" pitchFamily="18" charset="0"/>
              </a:rPr>
              <a:t>ch</a:t>
            </a:r>
            <a:r>
              <a:rPr lang="en-US" altLang="zh-CN" sz="2000" kern="0" dirty="0">
                <a:latin typeface="Times New Roman" panose="02020603050405020304" pitchFamily="18" charset="0"/>
                <a:cs typeface="Times New Roman" panose="02020603050405020304" pitchFamily="18" charset="0"/>
              </a:rPr>
              <a:t>) </a:t>
            </a:r>
            <a:r>
              <a:rPr lang="en-US" altLang="zh-CN" sz="2000" kern="0" dirty="0" err="1">
                <a:latin typeface="Times New Roman" panose="02020603050405020304" pitchFamily="18" charset="0"/>
                <a:cs typeface="Times New Roman" panose="02020603050405020304" pitchFamily="18" charset="0"/>
              </a:rPr>
              <a:t>str</a:t>
            </a:r>
            <a:r>
              <a:rPr lang="en-US" altLang="zh-CN" sz="2000" kern="0" dirty="0">
                <a:latin typeface="Times New Roman" panose="02020603050405020304" pitchFamily="18" charset="0"/>
                <a:cs typeface="Times New Roman" panose="02020603050405020304" pitchFamily="18" charset="0"/>
              </a:rPr>
              <a:t>[</a:t>
            </a:r>
            <a:r>
              <a:rPr lang="en-US" altLang="zh-CN" sz="2000" kern="0" dirty="0" err="1">
                <a:latin typeface="Times New Roman" panose="02020603050405020304" pitchFamily="18" charset="0"/>
                <a:cs typeface="Times New Roman" panose="02020603050405020304" pitchFamily="18" charset="0"/>
              </a:rPr>
              <a:t>j++</a:t>
            </a:r>
            <a:r>
              <a:rPr lang="en-US" altLang="zh-CN" sz="2000" kern="0" dirty="0">
                <a:latin typeface="Times New Roman" panose="02020603050405020304" pitchFamily="18" charset="0"/>
                <a:cs typeface="Times New Roman" panose="02020603050405020304" pitchFamily="18" charset="0"/>
              </a:rPr>
              <a:t>]=</a:t>
            </a:r>
            <a:r>
              <a:rPr lang="en-US" altLang="zh-CN" sz="2000" kern="0" dirty="0" err="1">
                <a:latin typeface="Times New Roman" panose="02020603050405020304" pitchFamily="18" charset="0"/>
                <a:cs typeface="Times New Roman" panose="02020603050405020304" pitchFamily="18" charset="0"/>
              </a:rPr>
              <a:t>str</a:t>
            </a:r>
            <a:r>
              <a:rPr lang="en-US" altLang="zh-CN" sz="2000" kern="0" dirty="0">
                <a:latin typeface="Times New Roman" panose="02020603050405020304" pitchFamily="18" charset="0"/>
                <a:cs typeface="Times New Roman" panose="02020603050405020304" pitchFamily="18" charset="0"/>
              </a:rPr>
              <a:t>[</a:t>
            </a:r>
            <a:r>
              <a:rPr lang="en-US" altLang="zh-CN" sz="2000" kern="0" dirty="0" err="1">
                <a:latin typeface="Times New Roman" panose="02020603050405020304" pitchFamily="18" charset="0"/>
                <a:cs typeface="Times New Roman" panose="02020603050405020304" pitchFamily="18" charset="0"/>
              </a:rPr>
              <a:t>i</a:t>
            </a:r>
            <a:r>
              <a:rPr lang="en-US" altLang="zh-CN" sz="2000" kern="0" dirty="0">
                <a:latin typeface="Times New Roman" panose="02020603050405020304" pitchFamily="18" charset="0"/>
                <a:cs typeface="Times New Roman" panose="02020603050405020304" pitchFamily="18" charset="0"/>
              </a:rPr>
              <a:t>];</a:t>
            </a:r>
          </a:p>
          <a:p>
            <a:pPr>
              <a:lnSpc>
                <a:spcPct val="100000"/>
              </a:lnSpc>
              <a:buNone/>
            </a:pPr>
            <a:r>
              <a:rPr lang="en-US" altLang="zh-CN" sz="2000" kern="0" dirty="0">
                <a:latin typeface="Times New Roman" panose="02020603050405020304" pitchFamily="18" charset="0"/>
                <a:cs typeface="Times New Roman" panose="02020603050405020304" pitchFamily="18" charset="0"/>
              </a:rPr>
              <a:t>	</a:t>
            </a:r>
            <a:r>
              <a:rPr lang="en-US" altLang="zh-CN" sz="2000" kern="0" dirty="0" err="1">
                <a:latin typeface="Times New Roman" panose="02020603050405020304" pitchFamily="18" charset="0"/>
                <a:cs typeface="Times New Roman" panose="02020603050405020304" pitchFamily="18" charset="0"/>
              </a:rPr>
              <a:t>str</a:t>
            </a:r>
            <a:r>
              <a:rPr lang="en-US" altLang="zh-CN" sz="2000" kern="0" dirty="0">
                <a:latin typeface="Times New Roman" panose="02020603050405020304" pitchFamily="18" charset="0"/>
                <a:cs typeface="Times New Roman" panose="02020603050405020304" pitchFamily="18" charset="0"/>
              </a:rPr>
              <a:t>[j]='\0';</a:t>
            </a:r>
          </a:p>
          <a:p>
            <a:pPr>
              <a:lnSpc>
                <a:spcPct val="100000"/>
              </a:lnSpc>
              <a:buNone/>
            </a:pPr>
            <a:r>
              <a:rPr lang="en-US" altLang="zh-CN" sz="2000" kern="0" dirty="0">
                <a:latin typeface="Times New Roman" panose="02020603050405020304" pitchFamily="18" charset="0"/>
                <a:cs typeface="Times New Roman" panose="02020603050405020304" pitchFamily="18" charset="0"/>
              </a:rPr>
              <a:t>}</a:t>
            </a:r>
          </a:p>
        </p:txBody>
      </p:sp>
      <p:sp>
        <p:nvSpPr>
          <p:cNvPr id="10" name="TextBox 3"/>
          <p:cNvSpPr txBox="1"/>
          <p:nvPr/>
        </p:nvSpPr>
        <p:spPr>
          <a:xfrm>
            <a:off x="6019799" y="2133600"/>
            <a:ext cx="3055327" cy="990600"/>
          </a:xfrm>
          <a:prstGeom prst="rect">
            <a:avLst/>
          </a:prstGeom>
          <a:solidFill>
            <a:schemeClr val="bg1"/>
          </a:solidFill>
        </p:spPr>
        <p:txBody>
          <a:bodyPr anchor="ctr" anchorCtr="1">
            <a:noAutofit/>
          </a:bodyPr>
          <a:lstStyle/>
          <a:p>
            <a:pPr algn="ctr">
              <a:defRPr/>
            </a:pPr>
            <a:r>
              <a:rPr lang="en-US" altLang="zh-CN"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file3.c</a:t>
            </a:r>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文件</a:t>
            </a:r>
            <a:endPar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内容占位符 2"/>
          <p:cNvSpPr txBox="1">
            <a:spLocks/>
          </p:cNvSpPr>
          <p:nvPr/>
        </p:nvSpPr>
        <p:spPr bwMode="auto">
          <a:xfrm>
            <a:off x="304800" y="4800600"/>
            <a:ext cx="5695949" cy="1541586"/>
          </a:xfrm>
          <a:prstGeom prst="rect">
            <a:avLst/>
          </a:prstGeom>
          <a:solidFill>
            <a:schemeClr val="accent3">
              <a:lumMod val="85000"/>
            </a:schemeClr>
          </a:solidFill>
          <a:ln>
            <a:solidFill>
              <a:schemeClr val="tx1"/>
            </a:solidFill>
          </a:ln>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3300"/>
              </a:buClr>
              <a:buFont typeface="Wingdings" pitchFamily="2" charset="2"/>
              <a:buChar char="Ø"/>
              <a:defRPr sz="3200" b="1">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accent2"/>
              </a:buClr>
              <a:buFont typeface="Wingdings" pitchFamily="2" charset="2"/>
              <a:buChar char="ü"/>
              <a:defRPr sz="2800">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lr>
                <a:schemeClr val="hlink"/>
              </a:buClr>
              <a:buChar char="o"/>
              <a:defRPr sz="2400" b="1">
                <a:solidFill>
                  <a:schemeClr val="accent2"/>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5pPr>
            <a:lvl6pPr marL="2514600" indent="-228600" algn="l" rtl="0" fontAlgn="base">
              <a:spcBef>
                <a:spcPct val="20000"/>
              </a:spcBef>
              <a:spcAft>
                <a:spcPct val="0"/>
              </a:spcAft>
              <a:buChar char="»"/>
              <a:defRPr sz="2000">
                <a:solidFill>
                  <a:schemeClr val="tx1"/>
                </a:solidFill>
                <a:latin typeface="Arial" pitchFamily="34" charset="0"/>
                <a:ea typeface="宋体" pitchFamily="2" charset="-122"/>
              </a:defRPr>
            </a:lvl6pPr>
            <a:lvl7pPr marL="2971800" indent="-228600" algn="l" rtl="0" fontAlgn="base">
              <a:spcBef>
                <a:spcPct val="20000"/>
              </a:spcBef>
              <a:spcAft>
                <a:spcPct val="0"/>
              </a:spcAft>
              <a:buChar char="»"/>
              <a:defRPr sz="2000">
                <a:solidFill>
                  <a:schemeClr val="tx1"/>
                </a:solidFill>
                <a:latin typeface="Arial" pitchFamily="34" charset="0"/>
                <a:ea typeface="宋体" pitchFamily="2" charset="-122"/>
              </a:defRPr>
            </a:lvl7pPr>
            <a:lvl8pPr marL="3429000" indent="-228600" algn="l" rtl="0" fontAlgn="base">
              <a:spcBef>
                <a:spcPct val="20000"/>
              </a:spcBef>
              <a:spcAft>
                <a:spcPct val="0"/>
              </a:spcAft>
              <a:buChar char="»"/>
              <a:defRPr sz="2000">
                <a:solidFill>
                  <a:schemeClr val="tx1"/>
                </a:solidFill>
                <a:latin typeface="Arial" pitchFamily="34" charset="0"/>
                <a:ea typeface="宋体" pitchFamily="2" charset="-122"/>
              </a:defRPr>
            </a:lvl8pPr>
            <a:lvl9pPr marL="3886200" indent="-228600" algn="l" rtl="0" fontAlgn="base">
              <a:spcBef>
                <a:spcPct val="20000"/>
              </a:spcBef>
              <a:spcAft>
                <a:spcPct val="0"/>
              </a:spcAft>
              <a:buChar char="»"/>
              <a:defRPr sz="2000">
                <a:solidFill>
                  <a:schemeClr val="tx1"/>
                </a:solidFill>
                <a:latin typeface="Arial" pitchFamily="34" charset="0"/>
                <a:ea typeface="宋体" pitchFamily="2" charset="-122"/>
              </a:defRPr>
            </a:lvl9pPr>
          </a:lstStyle>
          <a:p>
            <a:pPr>
              <a:lnSpc>
                <a:spcPct val="100000"/>
              </a:lnSpc>
              <a:buNone/>
            </a:pPr>
            <a:r>
              <a:rPr lang="en-US" altLang="zh-CN" sz="2000" kern="0" dirty="0">
                <a:latin typeface="Times New Roman" panose="02020603050405020304" pitchFamily="18" charset="0"/>
                <a:cs typeface="Times New Roman" panose="02020603050405020304" pitchFamily="18" charset="0"/>
              </a:rPr>
              <a:t>void </a:t>
            </a:r>
            <a:r>
              <a:rPr lang="en-US" altLang="zh-CN" sz="2000" kern="0" dirty="0" err="1">
                <a:latin typeface="Times New Roman" panose="02020603050405020304" pitchFamily="18" charset="0"/>
                <a:cs typeface="Times New Roman" panose="02020603050405020304" pitchFamily="18" charset="0"/>
              </a:rPr>
              <a:t>print_string</a:t>
            </a:r>
            <a:r>
              <a:rPr lang="en-US" altLang="zh-CN" sz="2000" kern="0" dirty="0">
                <a:latin typeface="Times New Roman" panose="02020603050405020304" pitchFamily="18" charset="0"/>
                <a:cs typeface="Times New Roman" panose="02020603050405020304" pitchFamily="18" charset="0"/>
              </a:rPr>
              <a:t>(char </a:t>
            </a:r>
            <a:r>
              <a:rPr lang="en-US" altLang="zh-CN" sz="2000" kern="0" dirty="0" err="1">
                <a:latin typeface="Times New Roman" panose="02020603050405020304" pitchFamily="18" charset="0"/>
                <a:cs typeface="Times New Roman" panose="02020603050405020304" pitchFamily="18" charset="0"/>
              </a:rPr>
              <a:t>str</a:t>
            </a:r>
            <a:r>
              <a:rPr lang="en-US" altLang="zh-CN" sz="2000" kern="0" dirty="0">
                <a:latin typeface="Times New Roman" panose="02020603050405020304" pitchFamily="18" charset="0"/>
                <a:cs typeface="Times New Roman" panose="02020603050405020304" pitchFamily="18" charset="0"/>
              </a:rPr>
              <a:t>[]) </a:t>
            </a:r>
          </a:p>
          <a:p>
            <a:pPr>
              <a:lnSpc>
                <a:spcPct val="100000"/>
              </a:lnSpc>
              <a:buNone/>
            </a:pPr>
            <a:r>
              <a:rPr lang="en-US" altLang="zh-CN" sz="2000" kern="0" dirty="0">
                <a:latin typeface="Times New Roman" panose="02020603050405020304" pitchFamily="18" charset="0"/>
                <a:cs typeface="Times New Roman" panose="02020603050405020304" pitchFamily="18" charset="0"/>
              </a:rPr>
              <a:t>{ </a:t>
            </a:r>
          </a:p>
          <a:p>
            <a:pPr>
              <a:lnSpc>
                <a:spcPct val="100000"/>
              </a:lnSpc>
              <a:buNone/>
            </a:pPr>
            <a:r>
              <a:rPr lang="en-US" altLang="zh-CN" sz="2000" kern="0" dirty="0">
                <a:latin typeface="Times New Roman" panose="02020603050405020304" pitchFamily="18" charset="0"/>
                <a:cs typeface="Times New Roman" panose="02020603050405020304" pitchFamily="18" charset="0"/>
              </a:rPr>
              <a:t>	</a:t>
            </a:r>
            <a:r>
              <a:rPr lang="en-US" altLang="zh-CN" sz="2000" kern="0" dirty="0" err="1">
                <a:latin typeface="Times New Roman" panose="02020603050405020304" pitchFamily="18" charset="0"/>
                <a:cs typeface="Times New Roman" panose="02020603050405020304" pitchFamily="18" charset="0"/>
              </a:rPr>
              <a:t>printf</a:t>
            </a:r>
            <a:r>
              <a:rPr lang="en-US" altLang="zh-CN" sz="2000" kern="0" dirty="0">
                <a:latin typeface="Times New Roman" panose="02020603050405020304" pitchFamily="18" charset="0"/>
                <a:cs typeface="Times New Roman" panose="02020603050405020304" pitchFamily="18" charset="0"/>
              </a:rPr>
              <a:t>("%s\n",</a:t>
            </a:r>
            <a:r>
              <a:rPr lang="en-US" altLang="zh-CN" sz="2000" kern="0" dirty="0" err="1">
                <a:latin typeface="Times New Roman" panose="02020603050405020304" pitchFamily="18" charset="0"/>
                <a:cs typeface="Times New Roman" panose="02020603050405020304" pitchFamily="18" charset="0"/>
              </a:rPr>
              <a:t>str</a:t>
            </a:r>
            <a:r>
              <a:rPr lang="en-US" altLang="zh-CN" sz="2000" kern="0" dirty="0">
                <a:latin typeface="Times New Roman" panose="02020603050405020304" pitchFamily="18" charset="0"/>
                <a:cs typeface="Times New Roman" panose="02020603050405020304" pitchFamily="18" charset="0"/>
              </a:rPr>
              <a:t>);</a:t>
            </a:r>
          </a:p>
          <a:p>
            <a:pPr>
              <a:lnSpc>
                <a:spcPct val="100000"/>
              </a:lnSpc>
              <a:buNone/>
            </a:pPr>
            <a:r>
              <a:rPr lang="en-US" altLang="zh-CN" sz="2000" kern="0" dirty="0">
                <a:latin typeface="Times New Roman" panose="02020603050405020304" pitchFamily="18" charset="0"/>
                <a:cs typeface="Times New Roman" panose="02020603050405020304" pitchFamily="18" charset="0"/>
              </a:rPr>
              <a:t>}</a:t>
            </a:r>
          </a:p>
        </p:txBody>
      </p:sp>
      <p:sp>
        <p:nvSpPr>
          <p:cNvPr id="12" name="TextBox 3"/>
          <p:cNvSpPr txBox="1"/>
          <p:nvPr/>
        </p:nvSpPr>
        <p:spPr>
          <a:xfrm>
            <a:off x="6019799" y="4800600"/>
            <a:ext cx="3055327" cy="685800"/>
          </a:xfrm>
          <a:prstGeom prst="rect">
            <a:avLst/>
          </a:prstGeom>
          <a:solidFill>
            <a:schemeClr val="bg1"/>
          </a:solidFill>
        </p:spPr>
        <p:txBody>
          <a:bodyPr anchor="ctr" anchorCtr="1">
            <a:noAutofit/>
          </a:bodyPr>
          <a:lstStyle/>
          <a:p>
            <a:pPr algn="ctr">
              <a:defRPr/>
            </a:pPr>
            <a:r>
              <a:rPr lang="en-US" altLang="zh-CN"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file4.c</a:t>
            </a:r>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文件</a:t>
            </a:r>
            <a:endPar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873831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793B41E5-B194-4830-BBE0-6D6BA01F6318}"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04D371E0-1C4F-4EEA-971B-BA2E9D5B5FD5}" type="slidenum">
              <a:rPr lang="zh-CN" altLang="en-US"/>
              <a:pPr/>
              <a:t>7</a:t>
            </a:fld>
            <a:r>
              <a:rPr lang="en-US" altLang="zh-CN"/>
              <a:t>/66</a:t>
            </a:r>
          </a:p>
        </p:txBody>
      </p:sp>
      <p:sp>
        <p:nvSpPr>
          <p:cNvPr id="6566914" name="Rectangle 2" descr="白色大理石"/>
          <p:cNvSpPr>
            <a:spLocks noGrp="1" noChangeArrowheads="1"/>
          </p:cNvSpPr>
          <p:nvPr>
            <p:ph type="title" idx="4294967295"/>
          </p:nvPr>
        </p:nvSpPr>
        <p:spPr>
          <a:xfrm>
            <a:off x="457200" y="228600"/>
            <a:ext cx="8534400" cy="609600"/>
          </a:xfrm>
        </p:spPr>
        <p:txBody>
          <a:bodyPr/>
          <a:lstStyle/>
          <a:p>
            <a:r>
              <a:rPr lang="zh-CN" altLang="en-US" sz="4000" b="0" smtClean="0">
                <a:latin typeface="黑体" pitchFamily="49" charset="-122"/>
                <a:ea typeface="黑体" pitchFamily="49" charset="-122"/>
              </a:rPr>
              <a:t>函数原型作用域的例子 </a:t>
            </a:r>
          </a:p>
        </p:txBody>
      </p:sp>
      <p:sp>
        <p:nvSpPr>
          <p:cNvPr id="6566915" name="Rectangle 3"/>
          <p:cNvSpPr>
            <a:spLocks noGrp="1" noChangeArrowheads="1"/>
          </p:cNvSpPr>
          <p:nvPr>
            <p:ph type="body" idx="4294967295"/>
          </p:nvPr>
        </p:nvSpPr>
        <p:spPr>
          <a:xfrm>
            <a:off x="304800" y="1219200"/>
            <a:ext cx="8534400" cy="5029200"/>
          </a:xfrm>
        </p:spPr>
        <p:txBody>
          <a:bodyPr/>
          <a:lstStyle/>
          <a:p>
            <a:pPr algn="just" eaLnBrk="1" hangingPunct="1">
              <a:lnSpc>
                <a:spcPct val="90000"/>
              </a:lnSpc>
            </a:pPr>
            <a:r>
              <a:rPr lang="zh-CN" altLang="en-US" sz="2800" dirty="0" smtClean="0">
                <a:latin typeface="Times New Roman" panose="02020603050405020304" pitchFamily="18" charset="0"/>
                <a:cs typeface="Times New Roman" panose="02020603050405020304" pitchFamily="18" charset="0"/>
              </a:rPr>
              <a:t>例如</a:t>
            </a:r>
            <a:r>
              <a:rPr lang="en-US" altLang="zh-CN" sz="2800" dirty="0" smtClean="0">
                <a:latin typeface="Times New Roman" panose="02020603050405020304" pitchFamily="18" charset="0"/>
                <a:cs typeface="Times New Roman" panose="02020603050405020304" pitchFamily="18" charset="0"/>
              </a:rPr>
              <a:t>:  </a:t>
            </a:r>
            <a:r>
              <a:rPr lang="en-US" altLang="zh-CN" sz="2800" dirty="0" smtClean="0">
                <a:solidFill>
                  <a:srgbClr val="FF0000"/>
                </a:solidFill>
                <a:latin typeface="Times New Roman" panose="02020603050405020304" pitchFamily="18" charset="0"/>
                <a:cs typeface="Times New Roman" panose="02020603050405020304" pitchFamily="18" charset="0"/>
              </a:rPr>
              <a:t>double Area(double </a:t>
            </a:r>
            <a:r>
              <a:rPr lang="en-US" altLang="zh-CN" sz="2800" dirty="0" err="1" smtClean="0">
                <a:solidFill>
                  <a:srgbClr val="FF0000"/>
                </a:solidFill>
                <a:latin typeface="Times New Roman" panose="02020603050405020304" pitchFamily="18" charset="0"/>
                <a:cs typeface="Times New Roman" panose="02020603050405020304" pitchFamily="18" charset="0"/>
              </a:rPr>
              <a:t>length,double</a:t>
            </a:r>
            <a:r>
              <a:rPr lang="en-US" altLang="zh-CN" sz="2800" dirty="0" smtClean="0">
                <a:solidFill>
                  <a:srgbClr val="FF0000"/>
                </a:solidFill>
                <a:latin typeface="Times New Roman" panose="02020603050405020304" pitchFamily="18" charset="0"/>
                <a:cs typeface="Times New Roman" panose="02020603050405020304" pitchFamily="18" charset="0"/>
              </a:rPr>
              <a:t> width);</a:t>
            </a:r>
          </a:p>
          <a:p>
            <a:pPr lvl="1" algn="just" eaLnBrk="1" hangingPunct="1">
              <a:lnSpc>
                <a:spcPct val="90000"/>
              </a:lnSpc>
            </a:pPr>
            <a:r>
              <a:rPr lang="zh-CN" altLang="en-US" sz="2400" dirty="0" smtClean="0">
                <a:latin typeface="Times New Roman" panose="02020603050405020304" pitchFamily="18" charset="0"/>
                <a:cs typeface="Times New Roman" panose="02020603050405020304" pitchFamily="18" charset="0"/>
              </a:rPr>
              <a:t>由于形参</a:t>
            </a:r>
            <a:r>
              <a:rPr lang="en-US" altLang="zh-CN" sz="2400" dirty="0" smtClean="0">
                <a:latin typeface="Times New Roman" panose="02020603050405020304" pitchFamily="18" charset="0"/>
                <a:cs typeface="Times New Roman" panose="02020603050405020304" pitchFamily="18" charset="0"/>
              </a:rPr>
              <a:t>length</a:t>
            </a:r>
            <a:r>
              <a:rPr lang="zh-CN" altLang="en-US" sz="2400" dirty="0" smtClean="0">
                <a:latin typeface="Times New Roman" panose="02020603050405020304" pitchFamily="18" charset="0"/>
                <a:cs typeface="Times New Roman" panose="02020603050405020304" pitchFamily="18" charset="0"/>
              </a:rPr>
              <a:t>和</a:t>
            </a:r>
            <a:r>
              <a:rPr lang="en-US" altLang="zh-CN" sz="2400" dirty="0" smtClean="0">
                <a:latin typeface="Times New Roman" panose="02020603050405020304" pitchFamily="18" charset="0"/>
                <a:cs typeface="Times New Roman" panose="02020603050405020304" pitchFamily="18" charset="0"/>
              </a:rPr>
              <a:t>width</a:t>
            </a:r>
            <a:r>
              <a:rPr lang="zh-CN" altLang="en-US" sz="2400" dirty="0" smtClean="0">
                <a:latin typeface="Times New Roman" panose="02020603050405020304" pitchFamily="18" charset="0"/>
                <a:cs typeface="Times New Roman" panose="02020603050405020304" pitchFamily="18" charset="0"/>
              </a:rPr>
              <a:t>只在括号之内有效，在程序的其它地方无法引用这个标识符，如果要引用，必须重新定义。例如：</a:t>
            </a:r>
          </a:p>
          <a:p>
            <a:pPr algn="just" eaLnBrk="1" hangingPunct="1">
              <a:lnSpc>
                <a:spcPct val="90000"/>
              </a:lnSpc>
              <a:buFont typeface="Wingdings" pitchFamily="2" charset="2"/>
              <a:buNone/>
            </a:pPr>
            <a:r>
              <a:rPr lang="zh-CN" altLang="en-US" sz="2400" dirty="0" smtClean="0">
                <a:latin typeface="Times New Roman" panose="02020603050405020304" pitchFamily="18" charset="0"/>
                <a:cs typeface="Times New Roman" panose="02020603050405020304" pitchFamily="18" charset="0"/>
              </a:rPr>
              <a:t>		 </a:t>
            </a:r>
            <a:r>
              <a:rPr lang="en-US" altLang="zh-CN" sz="2400" b="0" dirty="0" smtClean="0">
                <a:solidFill>
                  <a:srgbClr val="FF0000"/>
                </a:solidFill>
                <a:latin typeface="Times New Roman" panose="02020603050405020304" pitchFamily="18" charset="0"/>
                <a:cs typeface="Times New Roman" panose="02020603050405020304" pitchFamily="18" charset="0"/>
              </a:rPr>
              <a:t>double Area(double </a:t>
            </a:r>
            <a:r>
              <a:rPr lang="en-US" altLang="zh-CN" sz="2400" b="0" dirty="0" err="1" smtClean="0">
                <a:solidFill>
                  <a:srgbClr val="FF0000"/>
                </a:solidFill>
                <a:latin typeface="Times New Roman" panose="02020603050405020304" pitchFamily="18" charset="0"/>
                <a:cs typeface="Times New Roman" panose="02020603050405020304" pitchFamily="18" charset="0"/>
              </a:rPr>
              <a:t>length,double</a:t>
            </a:r>
            <a:r>
              <a:rPr lang="en-US" altLang="zh-CN" sz="2400" b="0" dirty="0" smtClean="0">
                <a:solidFill>
                  <a:srgbClr val="FF0000"/>
                </a:solidFill>
                <a:latin typeface="Times New Roman" panose="02020603050405020304" pitchFamily="18" charset="0"/>
                <a:cs typeface="Times New Roman" panose="02020603050405020304" pitchFamily="18" charset="0"/>
              </a:rPr>
              <a:t> width); //</a:t>
            </a:r>
            <a:r>
              <a:rPr lang="zh-CN" altLang="en-US" sz="2400" b="0" dirty="0" smtClean="0">
                <a:solidFill>
                  <a:srgbClr val="FF0000"/>
                </a:solidFill>
                <a:latin typeface="Times New Roman" panose="02020603050405020304" pitchFamily="18" charset="0"/>
                <a:cs typeface="Times New Roman" panose="02020603050405020304" pitchFamily="18" charset="0"/>
              </a:rPr>
              <a:t>函数声明</a:t>
            </a:r>
          </a:p>
          <a:p>
            <a:pPr algn="just" eaLnBrk="1" hangingPunct="1">
              <a:lnSpc>
                <a:spcPct val="90000"/>
              </a:lnSpc>
              <a:buFont typeface="Wingdings" pitchFamily="2" charset="2"/>
              <a:buNone/>
            </a:pPr>
            <a:r>
              <a:rPr lang="zh-CN" altLang="en-US" sz="2400" b="0" dirty="0" smtClean="0">
                <a:solidFill>
                  <a:srgbClr val="FF0000"/>
                </a:solidFill>
                <a:latin typeface="Times New Roman" panose="02020603050405020304" pitchFamily="18" charset="0"/>
                <a:cs typeface="Times New Roman" panose="02020603050405020304" pitchFamily="18" charset="0"/>
              </a:rPr>
              <a:t>               </a:t>
            </a:r>
            <a:r>
              <a:rPr lang="en-US" altLang="zh-CN" sz="2400" b="0" dirty="0" smtClean="0">
                <a:solidFill>
                  <a:srgbClr val="FF0000"/>
                </a:solidFill>
                <a:latin typeface="Times New Roman" panose="02020603050405020304" pitchFamily="18" charset="0"/>
                <a:cs typeface="Times New Roman" panose="02020603050405020304" pitchFamily="18" charset="0"/>
              </a:rPr>
              <a:t>length=10; width=5;</a:t>
            </a:r>
          </a:p>
          <a:p>
            <a:pPr lvl="1" algn="just" eaLnBrk="1" hangingPunct="1">
              <a:lnSpc>
                <a:spcPct val="90000"/>
              </a:lnSpc>
            </a:pPr>
            <a:r>
              <a:rPr lang="zh-CN" altLang="en-US" sz="2400" dirty="0" smtClean="0">
                <a:latin typeface="Times New Roman" panose="02020603050405020304" pitchFamily="18" charset="0"/>
                <a:cs typeface="Times New Roman" panose="02020603050405020304" pitchFamily="18" charset="0"/>
              </a:rPr>
              <a:t>这段代码会引起</a:t>
            </a:r>
            <a:r>
              <a:rPr lang="zh-CN" altLang="en-US" sz="2400" b="1" dirty="0" smtClean="0">
                <a:solidFill>
                  <a:srgbClr val="CC0066"/>
                </a:solidFill>
                <a:latin typeface="Times New Roman" panose="02020603050405020304" pitchFamily="18" charset="0"/>
                <a:cs typeface="Times New Roman" panose="02020603050405020304" pitchFamily="18" charset="0"/>
              </a:rPr>
              <a:t>无定义的标识符</a:t>
            </a:r>
            <a:r>
              <a:rPr lang="zh-CN" altLang="en-US" sz="2400" dirty="0" smtClean="0">
                <a:latin typeface="Times New Roman" panose="02020603050405020304" pitchFamily="18" charset="0"/>
                <a:cs typeface="Times New Roman" panose="02020603050405020304" pitchFamily="18" charset="0"/>
              </a:rPr>
              <a:t>编译错误。所以，对于这种情况，标识符</a:t>
            </a:r>
            <a:r>
              <a:rPr lang="en-US" altLang="zh-CN" sz="2400" dirty="0" smtClean="0">
                <a:latin typeface="Times New Roman" panose="02020603050405020304" pitchFamily="18" charset="0"/>
                <a:cs typeface="Times New Roman" panose="02020603050405020304" pitchFamily="18" charset="0"/>
              </a:rPr>
              <a:t>length</a:t>
            </a:r>
            <a:r>
              <a:rPr lang="zh-CN" altLang="en-US" sz="2400" dirty="0" smtClean="0">
                <a:latin typeface="Times New Roman" panose="02020603050405020304" pitchFamily="18" charset="0"/>
                <a:cs typeface="Times New Roman" panose="02020603050405020304" pitchFamily="18" charset="0"/>
              </a:rPr>
              <a:t>和</a:t>
            </a:r>
            <a:r>
              <a:rPr lang="en-US" altLang="zh-CN" sz="2400" dirty="0" smtClean="0">
                <a:latin typeface="Times New Roman" panose="02020603050405020304" pitchFamily="18" charset="0"/>
                <a:cs typeface="Times New Roman" panose="02020603050405020304" pitchFamily="18" charset="0"/>
              </a:rPr>
              <a:t>width</a:t>
            </a:r>
            <a:r>
              <a:rPr lang="zh-CN" altLang="en-US" sz="2400" dirty="0" smtClean="0">
                <a:latin typeface="Times New Roman" panose="02020603050405020304" pitchFamily="18" charset="0"/>
                <a:cs typeface="Times New Roman" panose="02020603050405020304" pitchFamily="18" charset="0"/>
              </a:rPr>
              <a:t>实际上是可有可无的，省去它，也决不会影响到程序的编译和运行结果。例如：</a:t>
            </a:r>
            <a:r>
              <a:rPr lang="en-US" altLang="zh-CN" sz="2400" dirty="0" smtClean="0">
                <a:solidFill>
                  <a:srgbClr val="FF0000"/>
                </a:solidFill>
                <a:latin typeface="Times New Roman" panose="02020603050405020304" pitchFamily="18" charset="0"/>
                <a:cs typeface="Times New Roman" panose="02020603050405020304" pitchFamily="18" charset="0"/>
              </a:rPr>
              <a:t>double Area(</a:t>
            </a:r>
            <a:r>
              <a:rPr lang="en-US" altLang="zh-CN" sz="2400" dirty="0" err="1" smtClean="0">
                <a:solidFill>
                  <a:srgbClr val="FF0000"/>
                </a:solidFill>
                <a:latin typeface="Times New Roman" panose="02020603050405020304" pitchFamily="18" charset="0"/>
                <a:cs typeface="Times New Roman" panose="02020603050405020304" pitchFamily="18" charset="0"/>
              </a:rPr>
              <a:t>double,double</a:t>
            </a:r>
            <a:r>
              <a:rPr lang="en-US" altLang="zh-CN" sz="2400" dirty="0" smtClean="0">
                <a:solidFill>
                  <a:srgbClr val="FF0000"/>
                </a:solidFill>
                <a:latin typeface="Times New Roman" panose="02020603050405020304" pitchFamily="18" charset="0"/>
                <a:cs typeface="Times New Roman" panose="02020603050405020304" pitchFamily="18" charset="0"/>
              </a:rPr>
              <a:t>);</a:t>
            </a:r>
          </a:p>
          <a:p>
            <a:pPr algn="just" eaLnBrk="1" hangingPunct="1">
              <a:lnSpc>
                <a:spcPct val="90000"/>
              </a:lnSpc>
            </a:pPr>
            <a:r>
              <a:rPr lang="zh-CN" altLang="en-US" sz="2800" dirty="0" smtClean="0">
                <a:latin typeface="Times New Roman" panose="02020603050405020304" pitchFamily="18" charset="0"/>
                <a:cs typeface="Times New Roman" panose="02020603050405020304" pitchFamily="18" charset="0"/>
              </a:rPr>
              <a:t>但考虑到程序的可读性，还是要</a:t>
            </a:r>
            <a:r>
              <a:rPr lang="zh-CN" altLang="en-US" sz="2800" dirty="0" smtClean="0">
                <a:solidFill>
                  <a:srgbClr val="0000FF"/>
                </a:solidFill>
                <a:latin typeface="Times New Roman" panose="02020603050405020304" pitchFamily="18" charset="0"/>
                <a:cs typeface="Times New Roman" panose="02020603050405020304" pitchFamily="18" charset="0"/>
              </a:rPr>
              <a:t>在函数原型声明时，给形参指定一个</a:t>
            </a:r>
            <a:r>
              <a:rPr lang="zh-CN" altLang="en-US" sz="2800" dirty="0" smtClean="0">
                <a:solidFill>
                  <a:srgbClr val="CC0099"/>
                </a:solidFill>
                <a:latin typeface="Times New Roman" panose="02020603050405020304" pitchFamily="18" charset="0"/>
                <a:cs typeface="Times New Roman" panose="02020603050405020304" pitchFamily="18" charset="0"/>
              </a:rPr>
              <a:t>有意义的标识符</a:t>
            </a:r>
            <a:r>
              <a:rPr lang="zh-CN" altLang="en-US" sz="2800" dirty="0" smtClean="0">
                <a:latin typeface="Times New Roman" panose="02020603050405020304" pitchFamily="18" charset="0"/>
                <a:cs typeface="Times New Roman" panose="02020603050405020304" pitchFamily="18" charset="0"/>
              </a:rPr>
              <a:t>，而且一般总是与该函数定义时声明的参数标识符一致。  </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414"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59788" y="6237288"/>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p:nvPr/>
        </p:nvPicPr>
        <p:blipFill>
          <a:blip r:embed="rId4"/>
          <a:stretch>
            <a:fillRect/>
          </a:stretch>
        </p:blipFill>
        <p:spPr>
          <a:xfrm>
            <a:off x="1371600" y="1676400"/>
            <a:ext cx="6934199" cy="3048000"/>
          </a:xfrm>
          <a:prstGeom prst="rect">
            <a:avLst/>
          </a:prstGeom>
        </p:spPr>
      </p:pic>
    </p:spTree>
    <p:extLst>
      <p:ext uri="{BB962C8B-B14F-4D97-AF65-F5344CB8AC3E}">
        <p14:creationId xmlns:p14="http://schemas.microsoft.com/office/powerpoint/2010/main" val="3172749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4DDC9A37-2133-46BB-B8A2-7CD1309ABCA5}"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23B46E28-F8D5-4B4D-B256-2627492E5443}" type="slidenum">
              <a:rPr lang="zh-CN" altLang="en-US"/>
              <a:pPr/>
              <a:t>71</a:t>
            </a:fld>
            <a:r>
              <a:rPr lang="en-US" altLang="zh-CN"/>
              <a:t>/66</a:t>
            </a:r>
          </a:p>
        </p:txBody>
      </p:sp>
      <p:sp>
        <p:nvSpPr>
          <p:cNvPr id="6558722" name="Rectangle 2"/>
          <p:cNvSpPr>
            <a:spLocks noRot="1" noChangeArrowheads="1"/>
          </p:cNvSpPr>
          <p:nvPr/>
        </p:nvSpPr>
        <p:spPr bwMode="auto">
          <a:xfrm>
            <a:off x="301625" y="152400"/>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en-US" altLang="zh-CN">
                <a:solidFill>
                  <a:srgbClr val="0070C0"/>
                </a:solidFill>
                <a:latin typeface="Times New Roman" panose="02020603050405020304" pitchFamily="18" charset="0"/>
                <a:ea typeface="黑体" pitchFamily="49" charset="-122"/>
                <a:cs typeface="Times New Roman" panose="02020603050405020304" pitchFamily="18" charset="0"/>
              </a:rPr>
              <a:t>extern</a:t>
            </a:r>
            <a:r>
              <a:rPr lang="zh-CN" altLang="en-US">
                <a:solidFill>
                  <a:srgbClr val="0070C0"/>
                </a:solidFill>
                <a:latin typeface="Times New Roman" panose="02020603050405020304" pitchFamily="18" charset="0"/>
                <a:ea typeface="黑体" pitchFamily="49" charset="-122"/>
                <a:cs typeface="Times New Roman" panose="02020603050405020304" pitchFamily="18" charset="0"/>
              </a:rPr>
              <a:t>声明与函数原型</a:t>
            </a:r>
            <a:endParaRPr lang="zh-CN" altLang="en-US">
              <a:solidFill>
                <a:srgbClr val="0070C0"/>
              </a:solidFill>
              <a:latin typeface="Times New Roman" panose="02020603050405020304" pitchFamily="18" charset="0"/>
              <a:ea typeface="仿宋_GB2312" pitchFamily="49" charset="-122"/>
              <a:cs typeface="Times New Roman" panose="02020603050405020304" pitchFamily="18" charset="0"/>
              <a:sym typeface="Monotype Sorts" pitchFamily="2" charset="2"/>
            </a:endParaRPr>
          </a:p>
        </p:txBody>
      </p:sp>
      <p:sp>
        <p:nvSpPr>
          <p:cNvPr id="6558723" name="Rectangle 3"/>
          <p:cNvSpPr>
            <a:spLocks noChangeArrowheads="1"/>
          </p:cNvSpPr>
          <p:nvPr/>
        </p:nvSpPr>
        <p:spPr bwMode="auto">
          <a:xfrm>
            <a:off x="222250" y="1143000"/>
            <a:ext cx="854075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ts val="3200"/>
              </a:lnSpc>
              <a:buClr>
                <a:srgbClr val="FF3300"/>
              </a:buClr>
              <a:buFont typeface="Wingdings" pitchFamily="2" charset="2"/>
              <a:buChar char="Ø"/>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使用</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extern</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声明就能够在一个文件中调用其他文件中定义的函数，或者说把该函数的作用域扩展到本文件。</a:t>
            </a:r>
          </a:p>
          <a:p>
            <a:pPr marL="342900" indent="-342900">
              <a:lnSpc>
                <a:spcPts val="3200"/>
              </a:lnSpc>
              <a:buClr>
                <a:srgbClr val="FF3300"/>
              </a:buClr>
              <a:buFont typeface="Wingdings" pitchFamily="2" charset="2"/>
              <a:buChar char="Ø"/>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由于函数在本质上是外部的，在程序中经常要调用外部函数，为方便编程，</a:t>
            </a:r>
            <a:r>
              <a:rPr lang="en-US" altLang="zh-CN" sz="2400" b="1" dirty="0">
                <a:solidFill>
                  <a:srgbClr val="CC0099"/>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C</a:t>
            </a:r>
            <a:r>
              <a:rPr lang="zh-CN" altLang="en-US" sz="2400" b="1" dirty="0">
                <a:solidFill>
                  <a:srgbClr val="CC0099"/>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语言允许在声明函数时省写</a:t>
            </a:r>
            <a:r>
              <a:rPr lang="en-US" altLang="zh-CN" sz="2400" b="1" dirty="0">
                <a:solidFill>
                  <a:srgbClr val="CC0099"/>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extern</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而这就是函数原型。可以说，加上</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extern</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的函数原型就是外部函数声明。</a:t>
            </a:r>
          </a:p>
          <a:p>
            <a:pPr marL="742950" lvl="1" indent="-285750">
              <a:lnSpc>
                <a:spcPts val="3200"/>
              </a:lnSpc>
              <a:buClr>
                <a:schemeClr val="accent2"/>
              </a:buClr>
              <a:buFont typeface="Wingdings" pitchFamily="2" charset="2"/>
              <a:buChar char="ü"/>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即：用函数原型也能够把函数的作用域扩展到定义该函数的文件之外(不必使用</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extern)。</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只要在使用该函数的每一个文件中包含该函数的函数原型即可。</a:t>
            </a:r>
          </a:p>
          <a:p>
            <a:pPr marL="742950" lvl="1" indent="-285750">
              <a:lnSpc>
                <a:spcPts val="3200"/>
              </a:lnSpc>
              <a:buClr>
                <a:schemeClr val="accent2"/>
              </a:buClr>
              <a:buFont typeface="Wingdings" pitchFamily="2" charset="2"/>
              <a:buChar char="ü"/>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函数原型通知编译系统：该函数在本文件中稍后定义，或者在另一文件中定义。</a:t>
            </a:r>
            <a:endParaRPr lang="en-US" altLang="zh-CN" sz="2000"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5710D807-D13C-45E0-BA2F-3A049185B637}"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18780386-6759-4103-8EDA-FFE39B92673A}" type="slidenum">
              <a:rPr lang="zh-CN" altLang="en-US"/>
              <a:pPr/>
              <a:t>72</a:t>
            </a:fld>
            <a:r>
              <a:rPr lang="en-US" altLang="zh-CN"/>
              <a:t>/66</a:t>
            </a:r>
          </a:p>
        </p:txBody>
      </p:sp>
      <p:sp>
        <p:nvSpPr>
          <p:cNvPr id="6560770" name="Rectangle 2"/>
          <p:cNvSpPr>
            <a:spLocks noRot="1" noChangeArrowheads="1"/>
          </p:cNvSpPr>
          <p:nvPr/>
        </p:nvSpPr>
        <p:spPr bwMode="auto">
          <a:xfrm>
            <a:off x="301625" y="152400"/>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latin typeface="Times New Roman" pitchFamily="18" charset="0"/>
                <a:ea typeface="黑体" pitchFamily="49" charset="-122"/>
              </a:rPr>
              <a:t>#</a:t>
            </a:r>
            <a:r>
              <a:rPr lang="en-US" altLang="zh-CN">
                <a:solidFill>
                  <a:srgbClr val="0070C0"/>
                </a:solidFill>
                <a:latin typeface="Times New Roman" pitchFamily="18" charset="0"/>
                <a:ea typeface="黑体" pitchFamily="49" charset="-122"/>
              </a:rPr>
              <a:t>include</a:t>
            </a:r>
            <a:r>
              <a:rPr lang="zh-CN" altLang="en-US">
                <a:solidFill>
                  <a:srgbClr val="0070C0"/>
                </a:solidFill>
                <a:latin typeface="Times New Roman" pitchFamily="18" charset="0"/>
                <a:ea typeface="黑体" pitchFamily="49" charset="-122"/>
              </a:rPr>
              <a:t>命令与函数原型</a:t>
            </a:r>
            <a:endParaRPr lang="zh-CN" altLang="en-US">
              <a:solidFill>
                <a:srgbClr val="0070C0"/>
              </a:solidFill>
              <a:latin typeface="Times New Roman" pitchFamily="18" charset="0"/>
              <a:ea typeface="仿宋_GB2312" pitchFamily="49" charset="-122"/>
              <a:sym typeface="Monotype Sorts" pitchFamily="2" charset="2"/>
            </a:endParaRPr>
          </a:p>
        </p:txBody>
      </p:sp>
      <p:sp>
        <p:nvSpPr>
          <p:cNvPr id="6560771" name="Rectangle 3"/>
          <p:cNvSpPr>
            <a:spLocks noChangeArrowheads="1"/>
          </p:cNvSpPr>
          <p:nvPr/>
        </p:nvSpPr>
        <p:spPr bwMode="auto">
          <a:xfrm>
            <a:off x="304800" y="1219200"/>
            <a:ext cx="854075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buClr>
                <a:srgbClr val="FF3300"/>
              </a:buClr>
              <a:buFont typeface="Wingdings" pitchFamily="2" charset="2"/>
              <a:buChar char="Ø"/>
            </a:pPr>
            <a:r>
              <a:rPr lang="zh-CN" altLang="en-US" sz="2800" b="1">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利用函数原型扩展函数作用域最常见的例子是</a:t>
            </a:r>
          </a:p>
          <a:p>
            <a:pPr marL="342900" indent="-342900">
              <a:lnSpc>
                <a:spcPct val="120000"/>
              </a:lnSpc>
              <a:buClr>
                <a:srgbClr val="FF3300"/>
              </a:buClr>
              <a:buFont typeface="Wingdings" pitchFamily="2" charset="2"/>
              <a:buNone/>
            </a:pPr>
            <a:r>
              <a:rPr lang="zh-CN" altLang="en-US" sz="2800" b="1">
                <a:solidFill>
                  <a:srgbClr val="CC0099"/>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	＃</a:t>
            </a:r>
            <a:r>
              <a:rPr lang="en-US" altLang="zh-CN" sz="2800" b="1">
                <a:solidFill>
                  <a:srgbClr val="CC0099"/>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include</a:t>
            </a:r>
            <a:r>
              <a:rPr lang="zh-CN" altLang="en-US" sz="2800" b="1">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命令的应用。</a:t>
            </a:r>
          </a:p>
          <a:p>
            <a:pPr marL="342900" indent="-342900">
              <a:lnSpc>
                <a:spcPct val="120000"/>
              </a:lnSpc>
              <a:buClr>
                <a:srgbClr val="FF3300"/>
              </a:buClr>
              <a:buFont typeface="Wingdings" pitchFamily="2" charset="2"/>
              <a:buChar char="Ø"/>
            </a:pPr>
            <a:r>
              <a:rPr lang="zh-CN" altLang="en-US" sz="2800" b="1">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事实上，由#</a:t>
            </a:r>
            <a:r>
              <a:rPr lang="en-US" altLang="zh-CN" sz="2800" b="1">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include</a:t>
            </a:r>
            <a:r>
              <a:rPr lang="zh-CN" altLang="en-US" sz="2800" b="1">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指定的“头文件”中包含有调用库函数时所需的信息。</a:t>
            </a:r>
          </a:p>
          <a:p>
            <a:pPr marL="742950" lvl="1" indent="-285750">
              <a:lnSpc>
                <a:spcPct val="120000"/>
              </a:lnSpc>
              <a:buClr>
                <a:schemeClr val="accent2"/>
              </a:buClr>
              <a:buFont typeface="Wingdings" pitchFamily="2" charset="2"/>
              <a:buChar char="ü"/>
            </a:pPr>
            <a:r>
              <a:rPr lang="zh-CN" altLang="en-US" sz="240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例如，如果要在程序中使用</a:t>
            </a:r>
            <a:r>
              <a:rPr lang="en-US" altLang="zh-CN" sz="240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sin</a:t>
            </a:r>
            <a:r>
              <a:rPr lang="zh-CN" altLang="en-US" sz="240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函数，则必须使用</a:t>
            </a:r>
            <a:r>
              <a:rPr lang="zh-CN" altLang="en-US" sz="240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a:t>
            </a:r>
            <a:r>
              <a:rPr lang="en-US" altLang="zh-CN" sz="240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include &lt;math.h&gt;</a:t>
            </a:r>
            <a:r>
              <a:rPr lang="zh-CN" altLang="en-US" sz="240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语句。</a:t>
            </a:r>
          </a:p>
          <a:p>
            <a:pPr marL="742950" lvl="1" indent="-285750">
              <a:lnSpc>
                <a:spcPct val="120000"/>
              </a:lnSpc>
              <a:buClr>
                <a:schemeClr val="accent2"/>
              </a:buClr>
              <a:buFont typeface="Wingdings" pitchFamily="2" charset="2"/>
              <a:buChar char="ü"/>
            </a:pPr>
            <a:r>
              <a:rPr lang="zh-CN" altLang="en-US" sz="240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事实上</a:t>
            </a:r>
            <a:r>
              <a:rPr lang="en-US" altLang="zh-CN" sz="240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math.h</a:t>
            </a:r>
            <a:r>
              <a:rPr lang="zh-CN" altLang="en-US" sz="240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中即有</a:t>
            </a:r>
            <a:r>
              <a:rPr lang="en-US" altLang="zh-CN" sz="240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sin</a:t>
            </a:r>
            <a:r>
              <a:rPr lang="zh-CN" altLang="en-US" sz="240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函数的原型。</a:t>
            </a:r>
          </a:p>
          <a:p>
            <a:pPr marL="1143000" lvl="2" indent="-228600">
              <a:lnSpc>
                <a:spcPct val="120000"/>
              </a:lnSpc>
              <a:buClr>
                <a:schemeClr val="hlink"/>
              </a:buClr>
              <a:buFontTx/>
              <a:buChar char="o"/>
            </a:pPr>
            <a:r>
              <a:rPr lang="zh-CN" altLang="en-US" sz="2000" b="1">
                <a:solidFill>
                  <a:schemeClr val="accent2"/>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这样，有</a:t>
            </a:r>
            <a:r>
              <a:rPr lang="zh-CN" altLang="en-US" sz="2000" b="1">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a:t>
            </a:r>
            <a:r>
              <a:rPr lang="en-US" altLang="zh-CN" sz="2000" b="1">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include &lt;math.h&gt;</a:t>
            </a:r>
            <a:r>
              <a:rPr lang="zh-CN" altLang="en-US" sz="2000" b="1">
                <a:solidFill>
                  <a:schemeClr val="accent2"/>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语句的文件中，就有了</a:t>
            </a:r>
            <a:r>
              <a:rPr lang="en-US" altLang="zh-CN" sz="2000" b="1">
                <a:solidFill>
                  <a:schemeClr val="accent2"/>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sin</a:t>
            </a:r>
            <a:r>
              <a:rPr lang="zh-CN" altLang="en-US" sz="2000" b="1">
                <a:solidFill>
                  <a:schemeClr val="accent2"/>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函数的原型说明，也就能合法地使用</a:t>
            </a:r>
            <a:r>
              <a:rPr lang="en-US" altLang="zh-CN" sz="2000" b="1">
                <a:solidFill>
                  <a:schemeClr val="accent2"/>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sin</a:t>
            </a:r>
            <a:r>
              <a:rPr lang="zh-CN" altLang="en-US" sz="2000" b="1">
                <a:solidFill>
                  <a:schemeClr val="accent2"/>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函数了。</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descr="白色大理石"/>
          <p:cNvSpPr>
            <a:spLocks noGrp="1" noChangeArrowheads="1"/>
          </p:cNvSpPr>
          <p:nvPr>
            <p:ph type="ctrTitle"/>
          </p:nvPr>
        </p:nvSpPr>
        <p:spPr>
          <a:xfrm>
            <a:off x="1600200" y="1524000"/>
            <a:ext cx="5943600" cy="2743200"/>
          </a:xfrm>
        </p:spPr>
        <p:txBody>
          <a:bodyPr/>
          <a:lstStyle/>
          <a:p>
            <a:pPr algn="l" eaLnBrk="1" hangingPunct="1"/>
            <a:r>
              <a:rPr lang="zh-CN" altLang="en-US" sz="7200" smtClean="0">
                <a:solidFill>
                  <a:srgbClr val="FF3300"/>
                </a:solidFill>
                <a:latin typeface="楷体_GB2312" pitchFamily="49" charset="-122"/>
                <a:ea typeface="楷体_GB2312" pitchFamily="49" charset="-122"/>
              </a:rPr>
              <a:t>谢谢大家</a:t>
            </a:r>
            <a:br>
              <a:rPr lang="zh-CN" altLang="en-US" sz="7200" smtClean="0">
                <a:solidFill>
                  <a:srgbClr val="FF3300"/>
                </a:solidFill>
                <a:latin typeface="楷体_GB2312" pitchFamily="49" charset="-122"/>
                <a:ea typeface="楷体_GB2312" pitchFamily="49" charset="-122"/>
              </a:rPr>
            </a:br>
            <a:r>
              <a:rPr lang="zh-CN" altLang="en-US" sz="7200" smtClean="0">
                <a:solidFill>
                  <a:srgbClr val="FF3300"/>
                </a:solidFill>
                <a:latin typeface="楷体_GB2312" pitchFamily="49" charset="-122"/>
                <a:ea typeface="楷体_GB2312" pitchFamily="49" charset="-122"/>
              </a:rPr>
              <a:t>    欢迎指教</a:t>
            </a:r>
          </a:p>
        </p:txBody>
      </p:sp>
      <p:sp>
        <p:nvSpPr>
          <p:cNvPr id="53251" name="Rectangle 3"/>
          <p:cNvSpPr>
            <a:spLocks noGrp="1" noChangeArrowheads="1"/>
          </p:cNvSpPr>
          <p:nvPr>
            <p:ph type="subTitle" idx="1"/>
          </p:nvPr>
        </p:nvSpPr>
        <p:spPr>
          <a:xfrm>
            <a:off x="1066800" y="4876800"/>
            <a:ext cx="7543800" cy="1524000"/>
          </a:xfrm>
          <a:noFill/>
        </p:spPr>
        <p:txBody>
          <a:bodyPr/>
          <a:lstStyle/>
          <a:p>
            <a:pPr algn="l" eaLnBrk="1" hangingPunct="1"/>
            <a:r>
              <a:rPr lang="zh-CN" altLang="en-US" sz="3200" smtClean="0"/>
              <a:t>电    话：13306442222</a:t>
            </a:r>
          </a:p>
          <a:p>
            <a:pPr algn="l" eaLnBrk="1" hangingPunct="1"/>
            <a:r>
              <a:rPr lang="zh-CN" altLang="en-US" sz="3200" smtClean="0"/>
              <a:t>电子信箱：</a:t>
            </a:r>
            <a:r>
              <a:rPr lang="en-US" altLang="zh-CN" sz="3200" smtClean="0">
                <a:latin typeface="Times New Roman" pitchFamily="18" charset="0"/>
              </a:rPr>
              <a:t>whuayu000@163.com</a:t>
            </a:r>
          </a:p>
        </p:txBody>
      </p:sp>
      <p:pic>
        <p:nvPicPr>
          <p:cNvPr id="53252" name="Picture 4" descr="Boy6"/>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304800"/>
            <a:ext cx="1046163"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advTm="15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69DB9A34-867C-438E-98C6-4AC18D0F1A84}"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A6D282AF-C2DE-431A-9F4B-6725562F2E86}" type="slidenum">
              <a:rPr lang="zh-CN" altLang="en-US"/>
              <a:pPr/>
              <a:t>8</a:t>
            </a:fld>
            <a:r>
              <a:rPr lang="en-US" altLang="zh-CN"/>
              <a:t>/66</a:t>
            </a:r>
          </a:p>
        </p:txBody>
      </p:sp>
      <p:sp>
        <p:nvSpPr>
          <p:cNvPr id="6496258" name="Rectangle 2"/>
          <p:cNvSpPr>
            <a:spLocks noGrp="1" noChangeArrowheads="1"/>
          </p:cNvSpPr>
          <p:nvPr>
            <p:ph type="body" idx="4294967295"/>
          </p:nvPr>
        </p:nvSpPr>
        <p:spPr>
          <a:xfrm>
            <a:off x="304800" y="1219200"/>
            <a:ext cx="8382000" cy="4876800"/>
          </a:xfrm>
        </p:spPr>
        <p:txBody>
          <a:bodyPr/>
          <a:lstStyle/>
          <a:p>
            <a:pPr algn="just" eaLnBrk="1" hangingPunct="1">
              <a:lnSpc>
                <a:spcPct val="150000"/>
              </a:lnSpc>
            </a:pPr>
            <a:r>
              <a:rPr lang="zh-CN" altLang="en-US" dirty="0" smtClean="0">
                <a:latin typeface="Times New Roman" panose="02020603050405020304" pitchFamily="18" charset="0"/>
                <a:cs typeface="Times New Roman" panose="02020603050405020304" pitchFamily="18" charset="0"/>
              </a:rPr>
              <a:t>一般情况下，程序中的变量都属于</a:t>
            </a:r>
            <a:r>
              <a:rPr lang="zh-CN" altLang="en-US" dirty="0" smtClean="0">
                <a:solidFill>
                  <a:srgbClr val="CC0099"/>
                </a:solidFill>
                <a:latin typeface="Times New Roman" panose="02020603050405020304" pitchFamily="18" charset="0"/>
                <a:cs typeface="Times New Roman" panose="02020603050405020304" pitchFamily="18" charset="0"/>
              </a:rPr>
              <a:t>函数体作用域</a:t>
            </a:r>
            <a:r>
              <a:rPr lang="zh-CN" altLang="en-US" dirty="0" smtClean="0">
                <a:latin typeface="Times New Roman" panose="02020603050405020304" pitchFamily="18" charset="0"/>
                <a:cs typeface="Times New Roman" panose="02020603050405020304" pitchFamily="18" charset="0"/>
              </a:rPr>
              <a:t>，这样的变量称为</a:t>
            </a:r>
            <a:r>
              <a:rPr lang="zh-CN" altLang="en-US" dirty="0" smtClean="0">
                <a:solidFill>
                  <a:srgbClr val="FF0000"/>
                </a:solidFill>
                <a:latin typeface="Times New Roman" panose="02020603050405020304" pitchFamily="18" charset="0"/>
                <a:cs typeface="Times New Roman" panose="02020603050405020304" pitchFamily="18" charset="0"/>
              </a:rPr>
              <a:t>局部变量</a:t>
            </a:r>
            <a:r>
              <a:rPr lang="zh-CN" altLang="en-US" dirty="0" smtClean="0">
                <a:latin typeface="Times New Roman" panose="02020603050405020304" pitchFamily="18" charset="0"/>
                <a:cs typeface="Times New Roman" panose="02020603050405020304" pitchFamily="18" charset="0"/>
              </a:rPr>
              <a:t>。</a:t>
            </a:r>
          </a:p>
          <a:p>
            <a:pPr algn="just" eaLnBrk="1" hangingPunct="1">
              <a:lnSpc>
                <a:spcPct val="150000"/>
              </a:lnSpc>
            </a:pPr>
            <a:r>
              <a:rPr lang="zh-CN" altLang="en-US" dirty="0" smtClean="0">
                <a:latin typeface="Times New Roman" panose="02020603050405020304" pitchFamily="18" charset="0"/>
                <a:cs typeface="Times New Roman" panose="02020603050405020304" pitchFamily="18" charset="0"/>
              </a:rPr>
              <a:t>局部变量在整个函数体中都有效，都可以使用。</a:t>
            </a:r>
          </a:p>
        </p:txBody>
      </p:sp>
      <p:sp>
        <p:nvSpPr>
          <p:cNvPr id="6496259" name="Rectangle 3"/>
          <p:cNvSpPr>
            <a:spLocks noGrp="1" noChangeArrowheads="1"/>
          </p:cNvSpPr>
          <p:nvPr>
            <p:ph type="title" idx="4294967295"/>
          </p:nvPr>
        </p:nvSpPr>
        <p:spPr>
          <a:xfrm>
            <a:off x="457200" y="228600"/>
            <a:ext cx="8534400"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4000" b="0" dirty="0" smtClean="0">
                <a:latin typeface="黑体" pitchFamily="49" charset="-122"/>
                <a:ea typeface="黑体" pitchFamily="49" charset="-122"/>
              </a:rPr>
              <a:t>函数体作用域 </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69DB9A34-867C-438E-98C6-4AC18D0F1A84}"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A6D282AF-C2DE-431A-9F4B-6725562F2E86}" type="slidenum">
              <a:rPr lang="zh-CN" altLang="en-US"/>
              <a:pPr/>
              <a:t>9</a:t>
            </a:fld>
            <a:r>
              <a:rPr lang="en-US" altLang="zh-CN"/>
              <a:t>/66</a:t>
            </a:r>
          </a:p>
        </p:txBody>
      </p:sp>
      <p:sp>
        <p:nvSpPr>
          <p:cNvPr id="6496258" name="Rectangle 2"/>
          <p:cNvSpPr>
            <a:spLocks noGrp="1" noChangeArrowheads="1"/>
          </p:cNvSpPr>
          <p:nvPr>
            <p:ph type="body" idx="4294967295"/>
          </p:nvPr>
        </p:nvSpPr>
        <p:spPr>
          <a:xfrm>
            <a:off x="304800" y="1219200"/>
            <a:ext cx="8382000" cy="4876800"/>
          </a:xfrm>
        </p:spPr>
        <p:txBody>
          <a:bodyPr/>
          <a:lstStyle/>
          <a:p>
            <a:pPr algn="just" eaLnBrk="1" hangingPunct="1">
              <a:lnSpc>
                <a:spcPct val="150000"/>
              </a:lnSpc>
            </a:pPr>
            <a:r>
              <a:rPr lang="zh-CN" altLang="en-US" sz="2400" dirty="0" smtClean="0">
                <a:latin typeface="Times New Roman" panose="02020603050405020304" pitchFamily="18" charset="0"/>
                <a:cs typeface="Times New Roman" panose="02020603050405020304" pitchFamily="18" charset="0"/>
              </a:rPr>
              <a:t>块作用域，在</a:t>
            </a:r>
            <a:r>
              <a:rPr lang="zh-CN" altLang="en-US" sz="2400" dirty="0" smtClean="0">
                <a:solidFill>
                  <a:srgbClr val="C00000"/>
                </a:solidFill>
                <a:latin typeface="Times New Roman" panose="02020603050405020304" pitchFamily="18" charset="0"/>
                <a:cs typeface="Times New Roman" panose="02020603050405020304" pitchFamily="18" charset="0"/>
              </a:rPr>
              <a:t>扩展标准</a:t>
            </a:r>
            <a:r>
              <a:rPr lang="en-US" altLang="zh-CN" sz="2400" dirty="0" smtClean="0">
                <a:solidFill>
                  <a:srgbClr val="C00000"/>
                </a:solidFill>
                <a:latin typeface="Times New Roman" panose="02020603050405020304" pitchFamily="18" charset="0"/>
                <a:cs typeface="Times New Roman" panose="02020603050405020304" pitchFamily="18" charset="0"/>
              </a:rPr>
              <a:t>C</a:t>
            </a:r>
            <a:r>
              <a:rPr lang="zh-CN" altLang="en-US" sz="2400" dirty="0" smtClean="0">
                <a:solidFill>
                  <a:srgbClr val="C00000"/>
                </a:solidFill>
                <a:latin typeface="Times New Roman" panose="02020603050405020304" pitchFamily="18" charset="0"/>
                <a:cs typeface="Times New Roman" panose="02020603050405020304" pitchFamily="18" charset="0"/>
              </a:rPr>
              <a:t>范畴的</a:t>
            </a:r>
            <a:r>
              <a:rPr lang="en-US" altLang="zh-CN" sz="2400" dirty="0" smtClean="0">
                <a:solidFill>
                  <a:srgbClr val="C00000"/>
                </a:solidFill>
                <a:latin typeface="Times New Roman" panose="02020603050405020304" pitchFamily="18" charset="0"/>
                <a:cs typeface="Times New Roman" panose="02020603050405020304" pitchFamily="18" charset="0"/>
              </a:rPr>
              <a:t>C</a:t>
            </a:r>
            <a:r>
              <a:rPr lang="zh-CN" altLang="en-US" sz="2400" dirty="0" smtClean="0">
                <a:solidFill>
                  <a:srgbClr val="C00000"/>
                </a:solidFill>
                <a:latin typeface="Times New Roman" panose="02020603050405020304" pitchFamily="18" charset="0"/>
                <a:cs typeface="Times New Roman" panose="02020603050405020304" pitchFamily="18" charset="0"/>
              </a:rPr>
              <a:t>语言</a:t>
            </a:r>
            <a:r>
              <a:rPr lang="zh-CN" altLang="en-US" sz="2400" dirty="0" smtClean="0">
                <a:latin typeface="Times New Roman" panose="02020603050405020304" pitchFamily="18" charset="0"/>
                <a:cs typeface="Times New Roman" panose="02020603050405020304" pitchFamily="18" charset="0"/>
              </a:rPr>
              <a:t>中，允许在语句块中临时定义变量，这样的变量具有所在语句块的</a:t>
            </a:r>
            <a:r>
              <a:rPr lang="zh-CN" altLang="en-US" sz="2400" dirty="0" smtClean="0">
                <a:solidFill>
                  <a:srgbClr val="FF0000"/>
                </a:solidFill>
                <a:latin typeface="Times New Roman" panose="02020603050405020304" pitchFamily="18" charset="0"/>
                <a:cs typeface="Times New Roman" panose="02020603050405020304" pitchFamily="18" charset="0"/>
              </a:rPr>
              <a:t>块作用域</a:t>
            </a:r>
            <a:r>
              <a:rPr lang="zh-CN" altLang="en-US" sz="2400" dirty="0" smtClean="0">
                <a:latin typeface="Times New Roman" panose="02020603050405020304" pitchFamily="18" charset="0"/>
                <a:cs typeface="Times New Roman" panose="02020603050405020304" pitchFamily="18" charset="0"/>
              </a:rPr>
              <a:t>。</a:t>
            </a:r>
          </a:p>
          <a:p>
            <a:pPr algn="just" eaLnBrk="1" hangingPunct="1">
              <a:lnSpc>
                <a:spcPct val="150000"/>
              </a:lnSpc>
            </a:pPr>
            <a:r>
              <a:rPr lang="zh-CN" altLang="en-US" sz="2400" dirty="0" smtClean="0">
                <a:latin typeface="Times New Roman" panose="02020603050405020304" pitchFamily="18" charset="0"/>
                <a:cs typeface="Times New Roman" panose="02020603050405020304" pitchFamily="18" charset="0"/>
              </a:rPr>
              <a:t>当标识符的声明出现在由一对花括号“</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所括起来的程序（块）内时，则此块中声明的标识符的作用域从声明处开始，一直到块结束的花括号为止。</a:t>
            </a:r>
            <a:endParaRPr lang="en-US" altLang="zh-CN" sz="2400" dirty="0" smtClean="0">
              <a:latin typeface="Times New Roman" panose="02020603050405020304" pitchFamily="18" charset="0"/>
              <a:cs typeface="Times New Roman" panose="02020603050405020304" pitchFamily="18" charset="0"/>
            </a:endParaRPr>
          </a:p>
          <a:p>
            <a:pPr algn="just" eaLnBrk="1" hangingPunct="1">
              <a:lnSpc>
                <a:spcPct val="150000"/>
              </a:lnSpc>
            </a:pPr>
            <a:r>
              <a:rPr lang="zh-CN" altLang="en-US" sz="2400" dirty="0" smtClean="0">
                <a:latin typeface="Times New Roman" panose="02020603050405020304" pitchFamily="18" charset="0"/>
                <a:cs typeface="Times New Roman" panose="02020603050405020304" pitchFamily="18" charset="0"/>
              </a:rPr>
              <a:t>如果把</a:t>
            </a:r>
            <a:r>
              <a:rPr lang="zh-CN" altLang="en-US" sz="2400" dirty="0" smtClean="0">
                <a:solidFill>
                  <a:srgbClr val="C00000"/>
                </a:solidFill>
                <a:latin typeface="Times New Roman" panose="02020603050405020304" pitchFamily="18" charset="0"/>
                <a:cs typeface="Times New Roman" panose="02020603050405020304" pitchFamily="18" charset="0"/>
              </a:rPr>
              <a:t>整个函数体当成一个特殊的语句块</a:t>
            </a:r>
            <a:r>
              <a:rPr lang="zh-CN" altLang="en-US" sz="2400" dirty="0" smtClean="0">
                <a:latin typeface="Times New Roman" panose="02020603050405020304" pitchFamily="18" charset="0"/>
                <a:cs typeface="Times New Roman" panose="02020603050405020304" pitchFamily="18" charset="0"/>
              </a:rPr>
              <a:t>，那么前面提到的“局部变量”，也可以认为属于块作用域。</a:t>
            </a:r>
          </a:p>
        </p:txBody>
      </p:sp>
      <p:sp>
        <p:nvSpPr>
          <p:cNvPr id="6496259" name="Rectangle 3"/>
          <p:cNvSpPr>
            <a:spLocks noGrp="1" noChangeArrowheads="1"/>
          </p:cNvSpPr>
          <p:nvPr>
            <p:ph type="title" idx="4294967295"/>
          </p:nvPr>
        </p:nvSpPr>
        <p:spPr>
          <a:xfrm>
            <a:off x="457200" y="228600"/>
            <a:ext cx="8534400"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4000" b="0" smtClean="0">
                <a:latin typeface="黑体" pitchFamily="49" charset="-122"/>
                <a:ea typeface="黑体" pitchFamily="49" charset="-122"/>
              </a:rPr>
              <a:t>块作用域 </a:t>
            </a:r>
          </a:p>
        </p:txBody>
      </p:sp>
    </p:spTree>
    <p:extLst>
      <p:ext uri="{BB962C8B-B14F-4D97-AF65-F5344CB8AC3E}">
        <p14:creationId xmlns:p14="http://schemas.microsoft.com/office/powerpoint/2010/main" val="352906677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PPT-模板">
  <a:themeElements>
    <a:clrScheme name="PPT-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PPT-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T-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PT-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PT-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PT-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PT-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PT-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PT-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PT-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PT-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PT-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PT-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Settings\yanbo.zhang\Application Data\Microsoft\Templates\PPT-模板.pot</Template>
  <TotalTime>50599</TotalTime>
  <Words>6081</Words>
  <Application>Microsoft Office PowerPoint</Application>
  <PresentationFormat>全屏显示(4:3)</PresentationFormat>
  <Paragraphs>857</Paragraphs>
  <Slides>73</Slides>
  <Notes>16</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73</vt:i4>
      </vt:variant>
    </vt:vector>
  </HeadingPairs>
  <TitlesOfParts>
    <vt:vector size="90" baseType="lpstr">
      <vt:lpstr>Monotype Sorts</vt:lpstr>
      <vt:lpstr>方正舒体</vt:lpstr>
      <vt:lpstr>仿宋</vt:lpstr>
      <vt:lpstr>仿宋_GB2312</vt:lpstr>
      <vt:lpstr>黑体</vt:lpstr>
      <vt:lpstr>华文中宋</vt:lpstr>
      <vt:lpstr>楷体</vt:lpstr>
      <vt:lpstr>楷体_GB2312</vt:lpstr>
      <vt:lpstr>宋体</vt:lpstr>
      <vt:lpstr>Arial</vt:lpstr>
      <vt:lpstr>Arial Narrow</vt:lpstr>
      <vt:lpstr>Courier New</vt:lpstr>
      <vt:lpstr>Gill Sans MT</vt:lpstr>
      <vt:lpstr>Times New Roman</vt:lpstr>
      <vt:lpstr>Wingdings</vt:lpstr>
      <vt:lpstr>PPT-模板</vt:lpstr>
      <vt:lpstr>公式</vt:lpstr>
      <vt:lpstr>PowerPoint 演示文稿</vt:lpstr>
      <vt:lpstr>本讲内容</vt:lpstr>
      <vt:lpstr>标识符</vt:lpstr>
      <vt:lpstr>标识符的作用域与生命期 </vt:lpstr>
      <vt:lpstr>C的作用域 </vt:lpstr>
      <vt:lpstr>“函数原型”作用域 </vt:lpstr>
      <vt:lpstr>函数原型作用域的例子 </vt:lpstr>
      <vt:lpstr>函数体作用域 </vt:lpstr>
      <vt:lpstr>块作用域 </vt:lpstr>
      <vt:lpstr>块作用域的例子 </vt:lpstr>
      <vt:lpstr>文件作用域</vt:lpstr>
      <vt:lpstr>可见性</vt:lpstr>
      <vt:lpstr>可见性与作用域、生存期的关系</vt:lpstr>
      <vt:lpstr>可见性举例</vt:lpstr>
      <vt:lpstr>本讲内容</vt:lpstr>
      <vt:lpstr>PowerPoint 演示文稿</vt:lpstr>
      <vt:lpstr>PowerPoint 演示文稿</vt:lpstr>
      <vt:lpstr>全局变量的含义</vt:lpstr>
      <vt:lpstr>PowerPoint 演示文稿</vt:lpstr>
      <vt:lpstr>全局变量的作用</vt:lpstr>
      <vt:lpstr>全局变量的作用</vt:lpstr>
      <vt:lpstr>全局变量的约定标识</vt:lpstr>
      <vt:lpstr>限制使用全局变量</vt:lpstr>
      <vt:lpstr>PowerPoint 演示文稿</vt:lpstr>
      <vt:lpstr>本讲内容</vt:lpstr>
      <vt:lpstr>动态存储方式与静态存储方式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使用静态局部变量的例子</vt:lpstr>
      <vt:lpstr>PowerPoint 演示文稿</vt:lpstr>
      <vt:lpstr>静态局部变量在程序运行期间只赋初值一次</vt:lpstr>
      <vt:lpstr>静态局部变量的缺省初值是0或空字符</vt:lpstr>
      <vt:lpstr>静态局部变量虽然存在但不可见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总结：利用静态局部变量求1到5的阶乘</vt:lpstr>
      <vt:lpstr>PowerPoint 演示文稿</vt:lpstr>
      <vt:lpstr>PowerPoint 演示文稿</vt:lpstr>
      <vt:lpstr>PowerPoint 演示文稿</vt:lpstr>
      <vt:lpstr>PowerPoint 演示文稿</vt:lpstr>
      <vt:lpstr>外部变量的例子</vt:lpstr>
      <vt:lpstr>PowerPoint 演示文稿</vt:lpstr>
      <vt:lpstr>PowerPoint 演示文稿</vt:lpstr>
      <vt:lpstr>PowerPoint 演示文稿</vt:lpstr>
      <vt:lpstr>PowerPoint 演示文稿</vt:lpstr>
      <vt:lpstr>PowerPoint 演示文稿</vt:lpstr>
      <vt:lpstr>PowerPoint 演示文稿</vt:lpstr>
      <vt:lpstr>本讲内容</vt:lpstr>
      <vt:lpstr>PowerPoint 演示文稿</vt:lpstr>
      <vt:lpstr>PowerPoint 演示文稿</vt:lpstr>
      <vt:lpstr>PowerPoint 演示文稿</vt:lpstr>
      <vt:lpstr>外部函数应用举例</vt:lpstr>
      <vt:lpstr>设计思路</vt:lpstr>
      <vt:lpstr>设计思路图示</vt:lpstr>
      <vt:lpstr>PowerPoint 演示文稿</vt:lpstr>
      <vt:lpstr>PowerPoint 演示文稿</vt:lpstr>
      <vt:lpstr>PowerPoint 演示文稿</vt:lpstr>
      <vt:lpstr>PowerPoint 演示文稿</vt:lpstr>
      <vt:lpstr>PowerPoint 演示文稿</vt:lpstr>
      <vt:lpstr>谢谢大家     欢迎指教</vt:lpstr>
    </vt:vector>
  </TitlesOfParts>
  <Company>Aptech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Sindhu</dc:creator>
  <cp:lastModifiedBy>WHY</cp:lastModifiedBy>
  <cp:revision>808</cp:revision>
  <dcterms:created xsi:type="dcterms:W3CDTF">2001-09-11T11:00:57Z</dcterms:created>
  <dcterms:modified xsi:type="dcterms:W3CDTF">2023-11-13T07:24:42Z</dcterms:modified>
</cp:coreProperties>
</file>