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584" r:id="rId2"/>
    <p:sldId id="2873" r:id="rId3"/>
    <p:sldId id="2924" r:id="rId4"/>
    <p:sldId id="2925" r:id="rId5"/>
    <p:sldId id="2966" r:id="rId6"/>
    <p:sldId id="2967" r:id="rId7"/>
    <p:sldId id="2968" r:id="rId8"/>
    <p:sldId id="2996" r:id="rId9"/>
    <p:sldId id="2997" r:id="rId10"/>
    <p:sldId id="2954" r:id="rId11"/>
    <p:sldId id="2927" r:id="rId12"/>
    <p:sldId id="2945" r:id="rId13"/>
    <p:sldId id="2946" r:id="rId14"/>
    <p:sldId id="2947" r:id="rId15"/>
    <p:sldId id="2949" r:id="rId16"/>
    <p:sldId id="2973" r:id="rId17"/>
    <p:sldId id="2956" r:id="rId18"/>
    <p:sldId id="2957" r:id="rId19"/>
    <p:sldId id="2976" r:id="rId20"/>
    <p:sldId id="2958" r:id="rId21"/>
    <p:sldId id="2959" r:id="rId22"/>
    <p:sldId id="2978" r:id="rId23"/>
    <p:sldId id="3003" r:id="rId24"/>
    <p:sldId id="3004" r:id="rId25"/>
    <p:sldId id="2979" r:id="rId26"/>
    <p:sldId id="2977" r:id="rId27"/>
    <p:sldId id="2960" r:id="rId28"/>
    <p:sldId id="2961" r:id="rId29"/>
    <p:sldId id="2842" r:id="rId30"/>
    <p:sldId id="2980" r:id="rId31"/>
    <p:sldId id="2981" r:id="rId32"/>
    <p:sldId id="2982" r:id="rId33"/>
    <p:sldId id="2983" r:id="rId34"/>
    <p:sldId id="2999" r:id="rId35"/>
    <p:sldId id="2985" r:id="rId36"/>
    <p:sldId id="2991" r:id="rId37"/>
    <p:sldId id="2990" r:id="rId38"/>
    <p:sldId id="2992" r:id="rId39"/>
    <p:sldId id="2993" r:id="rId40"/>
    <p:sldId id="257" r:id="rId4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F"/>
    <a:srgbClr val="CC0099"/>
    <a:srgbClr val="FF0000"/>
    <a:srgbClr val="FFCCFF"/>
    <a:srgbClr val="003366"/>
    <a:srgbClr val="CCFFFF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991285-D123-47F2-A9D1-1F6803DA32CC}" type="datetimeFigureOut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A6049A-76FB-4233-83DB-C100E62A4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2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10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756AE5A-5D4C-4218-9F2E-C40115B9B49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3ACF67A-61E7-4900-9E12-1C3E0BC63CA7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16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60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56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431B59E-FE20-4685-99D3-EE4F3DDDB17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55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55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30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3F1FD2B3-1C52-426C-A856-3157BDE8794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73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73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AF8BA13-2B07-49F4-852E-90A12EB9CB1B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2931FA6-D811-439D-8853-71808DAFB06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7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5B7D-A21B-49B3-BACC-4AB8884CE005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84245-38ED-4924-AE71-F07ABFC24CC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4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492E-A14E-47FF-9BE0-DD32C80C5FB1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06A7-1C0B-4F3D-84D5-F94D9F1069E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5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8E8E38A-F39F-46F0-89FB-8F0AAD945540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1C08049-3C78-4A05-A732-8CD9012260F2}" type="slidenum">
              <a:rPr lang="zh-CN" altLang="en-US"/>
              <a:pPr/>
              <a:t>‹#›</a:t>
            </a:fld>
            <a:r>
              <a:rPr lang="en-US" altLang="zh-CN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1306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3855-0E52-4014-B045-F9ED9D6499B0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6150-C568-485D-AB9A-EBB8B68624A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A853-C62A-49C0-88B6-5B4F22152637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A77D1-B518-4608-A912-5ED2E9E8333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61DE-9FED-4E9B-83B4-3A4C734E6506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15CF-F484-4F31-9225-CD1676E2CEE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4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0F2E5-2118-4019-8EAB-C32337EE61FC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BED4-0C84-4E45-8D1A-118E069DE3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2059-0753-4A0D-83A2-C8A9CC2B1570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90E9-9516-45F6-A093-56F9E19AB82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0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E6D9-E213-454E-A0DE-C1F918205619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9AFE-F5F2-437D-86CC-E283CBC634D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1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C761-0C03-4F19-BFC1-AEC3ADF4553E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C340D-4A77-4C24-A511-8A5AC67B726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A5EB69F8-81A7-4E02-B4B0-B1E8C99BCA44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CE66E95-1E77-489D-BC31-760563538DF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5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 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循环结构程序设计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65525"/>
            <a:ext cx="845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60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一、</a:t>
            </a:r>
            <a:r>
              <a:rPr lang="en-US" altLang="zh-CN" sz="60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3</a:t>
            </a:r>
            <a:r>
              <a:rPr lang="zh-CN" altLang="en-US" sz="600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个循环语句</a:t>
            </a:r>
            <a:endParaRPr lang="zh-CN" altLang="en-US" sz="60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4F98BB0-860F-429D-B439-213C5C454D93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AEB3432-760B-45AB-A814-56923A19AB33}" type="slidenum">
              <a:rPr lang="zh-CN" altLang="en-US"/>
              <a:pPr/>
              <a:t>10</a:t>
            </a:fld>
            <a:r>
              <a:rPr lang="en-US" altLang="zh-CN"/>
              <a:t>/35</a:t>
            </a:r>
          </a:p>
        </p:txBody>
      </p:sp>
      <p:sp>
        <p:nvSpPr>
          <p:cNvPr id="626381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语句的常见错误</a:t>
            </a: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-1,2</a:t>
            </a:r>
          </a:p>
        </p:txBody>
      </p:sp>
      <p:sp>
        <p:nvSpPr>
          <p:cNvPr id="626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忘记给循环变量初始化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循环变量的值是随机的，什么结果都有可能发生。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循环体内没有改变循环变量的语句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造成死循环。</a:t>
            </a:r>
            <a:r>
              <a:rPr lang="zh-CN" altLang="en-US" sz="2000" smtClean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8546833-6FF4-4DEC-9985-5A6F1A73AA66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2732ECE-927B-456F-AB79-1BBF0085F73B}" type="slidenum">
              <a:rPr lang="zh-CN" altLang="en-US"/>
              <a:pPr/>
              <a:t>11</a:t>
            </a:fld>
            <a:r>
              <a:rPr lang="en-US" altLang="zh-CN"/>
              <a:t>/35</a:t>
            </a:r>
          </a:p>
        </p:txBody>
      </p:sp>
      <p:sp>
        <p:nvSpPr>
          <p:cNvPr id="623206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语句的常见错误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-3</a:t>
            </a:r>
            <a:endParaRPr lang="zh-CN" altLang="en-US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2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3200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while(...)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后面多加了一个分号。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这时，程序没有语法错误。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但实际上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循环体只是一个“空语句”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后面花括号中的内容成为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循环后的第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个语句，当然，这是个“复合语句”。 </a:t>
            </a:r>
          </a:p>
        </p:txBody>
      </p:sp>
      <p:sp>
        <p:nvSpPr>
          <p:cNvPr id="6232069" name="Rectangle 5"/>
          <p:cNvSpPr>
            <a:spLocks noChangeArrowheads="1"/>
          </p:cNvSpPr>
          <p:nvPr/>
        </p:nvSpPr>
        <p:spPr bwMode="auto">
          <a:xfrm>
            <a:off x="2057400" y="4191000"/>
            <a:ext cx="4724400" cy="2590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while(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循环体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语句；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B629937-2F9B-49C6-82FC-BCEEBC45507E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82D7D0E-352D-485B-8732-E53DE428E0AC}" type="slidenum">
              <a:rPr lang="zh-CN" altLang="en-US"/>
              <a:pPr/>
              <a:t>12</a:t>
            </a:fld>
            <a:r>
              <a:rPr lang="en-US" altLang="zh-CN"/>
              <a:t>/35</a:t>
            </a:r>
          </a:p>
        </p:txBody>
      </p:sp>
      <p:sp>
        <p:nvSpPr>
          <p:cNvPr id="625357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语句的常见错误</a:t>
            </a: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-4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53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8392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while(...)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后面的循环体没有放在花括号中。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这时，程序没有语法错误。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但实际上循环体只是一个语句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。后面的</a:t>
            </a:r>
            <a:r>
              <a:rPr lang="zh-CN" altLang="en-US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成了循环体外的顺序语句。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</a:t>
            </a:r>
            <a:r>
              <a:rPr lang="zh-CN" altLang="en-US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是循环体后的第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个语句，只有退出循环时才能执行它，然后顺序执行</a:t>
            </a:r>
            <a:r>
              <a:rPr lang="zh-CN" altLang="en-US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53572" name="Rectangle 4"/>
          <p:cNvSpPr>
            <a:spLocks noChangeArrowheads="1"/>
          </p:cNvSpPr>
          <p:nvPr/>
        </p:nvSpPr>
        <p:spPr bwMode="auto">
          <a:xfrm>
            <a:off x="2667000" y="4648200"/>
            <a:ext cx="3657600" cy="2209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while(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	语句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……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；</a:t>
            </a:r>
            <a:endParaRPr lang="en-US" altLang="zh-CN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C493F02-C5ED-42DF-99C2-B7D87BDCC00D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9353AD4-51A7-4165-8F16-6FC2ED45C16D}" type="slidenum">
              <a:rPr lang="zh-CN" altLang="en-US"/>
              <a:pPr/>
              <a:t>13</a:t>
            </a:fld>
            <a:r>
              <a:rPr lang="en-US" altLang="zh-CN"/>
              <a:t>/35</a:t>
            </a:r>
          </a:p>
        </p:txBody>
      </p:sp>
      <p:sp>
        <p:nvSpPr>
          <p:cNvPr id="625459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54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do-while</a:t>
            </a:r>
            <a:r>
              <a:rPr lang="zh-CN" altLang="en-US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语句和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0404D92-254C-47C0-B693-816CA1722C8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E493BCF-2EC8-4EF7-842B-362DC73B8FFA}" type="slidenum">
              <a:rPr lang="zh-CN" altLang="en-US"/>
              <a:pPr/>
              <a:t>14</a:t>
            </a:fld>
            <a:r>
              <a:rPr lang="en-US" altLang="zh-CN"/>
              <a:t>/35</a:t>
            </a:r>
          </a:p>
        </p:txBody>
      </p:sp>
      <p:sp>
        <p:nvSpPr>
          <p:cNvPr id="625664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do/while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语句的格式与功能</a:t>
            </a:r>
            <a:endParaRPr lang="en-US" altLang="zh-CN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56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5486400" cy="537210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相当于一个标号，标志循环结构开始。</a:t>
            </a:r>
          </a:p>
          <a:p>
            <a:pPr marL="514350" indent="-5143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无条件地执行一次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然后求解</a:t>
            </a:r>
            <a:r>
              <a:rPr lang="zh-CN" altLang="zh-CN" sz="24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的值。若表达式的值为真，则再次执行循环体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，开始下次循环，否则结束循环。</a:t>
            </a:r>
          </a:p>
          <a:p>
            <a:pPr marL="514350" indent="-5143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多于一个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，应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使用复合语句。</a:t>
            </a:r>
          </a:p>
          <a:p>
            <a:pPr marL="514350" indent="-5143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结构整体上是一条语句，所以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的括号后加分号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256644" name="Rectangle 4"/>
          <p:cNvSpPr>
            <a:spLocks noChangeArrowheads="1"/>
          </p:cNvSpPr>
          <p:nvPr/>
        </p:nvSpPr>
        <p:spPr bwMode="auto">
          <a:xfrm>
            <a:off x="6553200" y="152400"/>
            <a:ext cx="2438400" cy="2209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do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循环体语句；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while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6239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268" y="2971800"/>
            <a:ext cx="3143132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8E929A9-7D93-4A43-B3E4-57E9D030039A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F9D0E66-BA17-4412-BDDC-51B8EE4809BA}" type="slidenum">
              <a:rPr lang="zh-CN" altLang="en-US"/>
              <a:pPr/>
              <a:t>15</a:t>
            </a:fld>
            <a:r>
              <a:rPr lang="en-US" altLang="zh-CN"/>
              <a:t>/35</a:t>
            </a:r>
          </a:p>
        </p:txBody>
      </p:sp>
      <p:sp>
        <p:nvSpPr>
          <p:cNvPr id="62586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do/while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语句的应用模式</a:t>
            </a:r>
            <a:endParaRPr lang="en-US" altLang="zh-CN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58691" name="Rectangle 3"/>
          <p:cNvSpPr>
            <a:spLocks noChangeArrowheads="1"/>
          </p:cNvSpPr>
          <p:nvPr/>
        </p:nvSpPr>
        <p:spPr bwMode="auto">
          <a:xfrm>
            <a:off x="152400" y="1219200"/>
            <a:ext cx="8763000" cy="472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do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循环体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  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//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一定要有改变“循环变量”的语句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while(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包含循环变量的</a:t>
            </a:r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循环条件表达式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458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：要求输入的变量值符合一定条件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16</a:t>
            </a:fld>
            <a:r>
              <a:rPr lang="en-US" altLang="zh-CN"/>
              <a:t>/35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143000"/>
            <a:ext cx="37338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在“将输入的分数成绩转换为对应的等级字符”中要求：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“成绩”在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75629" y="1219200"/>
            <a:ext cx="4515971" cy="5257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</a:t>
            </a:r>
            <a:r>
              <a:rPr lang="en-US" altLang="zh-CN" sz="2400" b="1" dirty="0" smtClean="0"/>
              <a:t>() </a:t>
            </a:r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/>
              <a:t>{</a:t>
            </a:r>
            <a:endParaRPr lang="en-US" altLang="zh-CN" sz="2400" b="1" dirty="0"/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	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n;</a:t>
            </a:r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pt-BR" altLang="zh-CN" sz="2400" b="1" dirty="0" smtClean="0">
                <a:solidFill>
                  <a:srgbClr val="FF0000"/>
                </a:solidFill>
              </a:rPr>
              <a:t>	</a:t>
            </a:r>
            <a:r>
              <a:rPr lang="pt-BR" altLang="zh-CN" sz="2400" b="1" dirty="0" smtClean="0">
                <a:solidFill>
                  <a:srgbClr val="FF0000"/>
                </a:solidFill>
              </a:rPr>
              <a:t>   do</a:t>
            </a:r>
            <a:endParaRPr lang="pt-BR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pt-BR" altLang="zh-CN" sz="2400" b="1" dirty="0">
                <a:solidFill>
                  <a:srgbClr val="FF0000"/>
                </a:solidFill>
              </a:rPr>
              <a:t>	</a:t>
            </a:r>
            <a:r>
              <a:rPr lang="pt-BR" altLang="zh-CN" sz="2400" b="1" dirty="0" smtClean="0">
                <a:solidFill>
                  <a:srgbClr val="FF0000"/>
                </a:solidFill>
              </a:rPr>
              <a:t>   {</a:t>
            </a:r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pt-BR" altLang="zh-CN" sz="2400" b="1" dirty="0" smtClean="0">
                <a:solidFill>
                  <a:srgbClr val="FF0000"/>
                </a:solidFill>
              </a:rPr>
              <a:t>		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print</a:t>
            </a:r>
            <a:r>
              <a:rPr lang="pt-BR" altLang="zh-CN" sz="2400" b="1" dirty="0" smtClean="0">
                <a:solidFill>
                  <a:srgbClr val="FF0000"/>
                </a:solidFill>
              </a:rPr>
              <a:t>f</a:t>
            </a:r>
            <a:r>
              <a:rPr lang="pt-BR" altLang="zh-CN" sz="2400" b="1" dirty="0">
                <a:solidFill>
                  <a:srgbClr val="FF0000"/>
                </a:solidFill>
              </a:rPr>
              <a:t>("</a:t>
            </a:r>
            <a:r>
              <a:rPr lang="pt-BR" altLang="zh-CN" sz="2400" b="1" dirty="0" smtClean="0">
                <a:solidFill>
                  <a:srgbClr val="FF0000"/>
                </a:solidFill>
              </a:rPr>
              <a:t>score:");</a:t>
            </a:r>
            <a:endParaRPr lang="pt-BR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pt-BR" altLang="zh-CN" sz="2400" b="1" dirty="0">
                <a:solidFill>
                  <a:srgbClr val="FF0000"/>
                </a:solidFill>
              </a:rPr>
              <a:t>		</a:t>
            </a:r>
            <a:r>
              <a:rPr lang="pt-BR" altLang="zh-CN" sz="2400" b="1" dirty="0" smtClean="0">
                <a:solidFill>
                  <a:srgbClr val="FF0000"/>
                </a:solidFill>
              </a:rPr>
              <a:t>   scanf("%d</a:t>
            </a:r>
            <a:r>
              <a:rPr lang="pt-BR" altLang="zh-CN" sz="2400" b="1" dirty="0">
                <a:solidFill>
                  <a:srgbClr val="FF0000"/>
                </a:solidFill>
              </a:rPr>
              <a:t>",&amp;n);</a:t>
            </a:r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pt-BR" altLang="zh-CN" sz="2400" b="1" dirty="0" smtClean="0">
                <a:solidFill>
                  <a:srgbClr val="FF0000"/>
                </a:solidFill>
              </a:rPr>
              <a:t>	</a:t>
            </a:r>
            <a:r>
              <a:rPr lang="pt-BR" altLang="zh-CN" sz="2400" b="1" dirty="0" smtClean="0">
                <a:solidFill>
                  <a:srgbClr val="FF0000"/>
                </a:solidFill>
              </a:rPr>
              <a:t>   }</a:t>
            </a:r>
            <a:r>
              <a:rPr lang="pt-BR" altLang="zh-CN" sz="2400" b="1" dirty="0">
                <a:solidFill>
                  <a:srgbClr val="FF0000"/>
                </a:solidFill>
              </a:rPr>
              <a:t>while(n&lt;0 || n&gt;100);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   switch(n/10</a:t>
            </a:r>
            <a:r>
              <a:rPr lang="en-US" altLang="zh-CN" sz="2400" b="1" dirty="0" smtClean="0"/>
              <a:t>) </a:t>
            </a:r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   {</a:t>
            </a:r>
            <a:endParaRPr lang="en-US" altLang="zh-CN" sz="2400" b="1" dirty="0" smtClean="0"/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      …</a:t>
            </a:r>
            <a:endParaRPr lang="en-US" altLang="zh-CN" sz="2400" b="1" dirty="0"/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   }</a:t>
            </a:r>
            <a:endParaRPr lang="en-US" altLang="zh-CN" sz="2400" b="1" dirty="0"/>
          </a:p>
          <a:p>
            <a:pPr marL="342900" indent="-342900">
              <a:lnSpc>
                <a:spcPts val="32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70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17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do-while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语句和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18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语句的格式与功能</a:t>
            </a:r>
            <a:endParaRPr lang="en-US" altLang="zh-CN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895600"/>
            <a:ext cx="8610600" cy="3276600"/>
          </a:xfrm>
        </p:spPr>
        <p:txBody>
          <a:bodyPr/>
          <a:lstStyle/>
          <a:p>
            <a:pPr eaLnBrk="1" hangingPunct="1">
              <a:lnSpc>
                <a:spcPts val="3100"/>
              </a:lnSpc>
            </a:pPr>
            <a:r>
              <a:rPr lang="en-US" altLang="zh-CN" sz="2400" dirty="0" smtClean="0"/>
              <a:t>(1)</a:t>
            </a:r>
            <a:r>
              <a:rPr lang="zh-CN" altLang="en-US" sz="2400" dirty="0" smtClean="0"/>
              <a:t>先执行</a:t>
            </a:r>
            <a:r>
              <a:rPr lang="zh-CN" altLang="en-US" sz="2400" dirty="0" smtClean="0">
                <a:solidFill>
                  <a:srgbClr val="CC0099"/>
                </a:solidFill>
              </a:rPr>
              <a:t>循环变量赋初值</a:t>
            </a:r>
            <a:r>
              <a:rPr lang="zh-CN" altLang="en-US" sz="2400" dirty="0" smtClean="0"/>
              <a:t>语句</a:t>
            </a:r>
            <a:r>
              <a:rPr lang="zh-CN" altLang="en-US" sz="2400" dirty="0"/>
              <a:t>。</a:t>
            </a:r>
            <a:r>
              <a:rPr lang="zh-CN" altLang="zh-CN" sz="2400" dirty="0" smtClean="0">
                <a:solidFill>
                  <a:srgbClr val="FF0000"/>
                </a:solidFill>
              </a:rPr>
              <a:t>该</a:t>
            </a:r>
            <a:r>
              <a:rPr lang="zh-CN" altLang="en-US" sz="2400" dirty="0" smtClean="0">
                <a:solidFill>
                  <a:srgbClr val="FF0000"/>
                </a:solidFill>
              </a:rPr>
              <a:t>语句</a:t>
            </a:r>
            <a:r>
              <a:rPr lang="zh-CN" altLang="zh-CN" sz="2400" dirty="0" smtClean="0">
                <a:solidFill>
                  <a:srgbClr val="FF0000"/>
                </a:solidFill>
              </a:rPr>
              <a:t>只</a:t>
            </a:r>
            <a:r>
              <a:rPr lang="zh-CN" altLang="zh-CN" sz="2400" dirty="0">
                <a:solidFill>
                  <a:srgbClr val="FF0000"/>
                </a:solidFill>
              </a:rPr>
              <a:t>在这一</a:t>
            </a:r>
            <a:r>
              <a:rPr lang="zh-CN" altLang="zh-CN" sz="2400" dirty="0" smtClean="0">
                <a:solidFill>
                  <a:srgbClr val="FF0000"/>
                </a:solidFill>
              </a:rPr>
              <a:t>步骤被</a:t>
            </a:r>
            <a:r>
              <a:rPr lang="zh-CN" altLang="en-US" sz="2400" dirty="0">
                <a:solidFill>
                  <a:srgbClr val="FF0000"/>
                </a:solidFill>
              </a:rPr>
              <a:t>执行</a:t>
            </a:r>
            <a:r>
              <a:rPr lang="zh-CN" altLang="zh-CN" sz="2400" dirty="0" smtClean="0">
                <a:solidFill>
                  <a:srgbClr val="FF0000"/>
                </a:solidFill>
              </a:rPr>
              <a:t>一次</a:t>
            </a:r>
            <a:r>
              <a:rPr lang="zh-CN" altLang="zh-CN" sz="2400" dirty="0" smtClean="0"/>
              <a:t>。</a:t>
            </a:r>
            <a:endParaRPr lang="zh-CN" altLang="en-US" sz="2400" dirty="0" smtClean="0"/>
          </a:p>
          <a:p>
            <a:pPr eaLnBrk="1" hangingPunct="1">
              <a:lnSpc>
                <a:spcPts val="3100"/>
              </a:lnSpc>
            </a:pPr>
            <a:r>
              <a:rPr lang="en-US" altLang="zh-CN" sz="2400" dirty="0" smtClean="0"/>
              <a:t>(2)</a:t>
            </a:r>
            <a:r>
              <a:rPr lang="zh-CN" altLang="en-US" sz="2400" dirty="0" smtClean="0"/>
              <a:t>再判断</a:t>
            </a:r>
            <a:r>
              <a:rPr lang="zh-CN" altLang="en-US" sz="2400" u="sng" dirty="0" smtClean="0">
                <a:solidFill>
                  <a:schemeClr val="accent2"/>
                </a:solidFill>
              </a:rPr>
              <a:t>循环条件</a:t>
            </a:r>
            <a:r>
              <a:rPr lang="zh-CN" altLang="en-US" sz="2400" dirty="0" smtClean="0"/>
              <a:t>语句中的表达式值；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sz="2000" dirty="0" smtClean="0"/>
              <a:t>若表达式的值为非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（逻辑真），则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执行循环体</a:t>
            </a:r>
            <a:r>
              <a:rPr lang="zh-CN" altLang="en-US" sz="2000" dirty="0" smtClean="0"/>
              <a:t>语句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，再执行</a:t>
            </a:r>
            <a:r>
              <a:rPr lang="en-US" altLang="zh-CN" sz="2000" dirty="0" smtClean="0"/>
              <a:t>(3)</a:t>
            </a:r>
            <a:r>
              <a:rPr lang="zh-CN" altLang="en-US" sz="2000" dirty="0" smtClean="0"/>
              <a:t>；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sz="2000" dirty="0" smtClean="0"/>
              <a:t>若表达式的值为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（逻辑假），跳转</a:t>
            </a:r>
            <a:r>
              <a:rPr lang="en-US" altLang="zh-CN" sz="2000" dirty="0" smtClean="0"/>
              <a:t>(5)</a:t>
            </a:r>
            <a:r>
              <a:rPr lang="zh-CN" altLang="en-US" sz="2000" dirty="0" smtClean="0"/>
              <a:t>；</a:t>
            </a:r>
          </a:p>
          <a:p>
            <a:pPr eaLnBrk="1" hangingPunct="1">
              <a:lnSpc>
                <a:spcPts val="3100"/>
              </a:lnSpc>
            </a:pPr>
            <a:r>
              <a:rPr lang="en-US" altLang="zh-CN" sz="2400" dirty="0" smtClean="0"/>
              <a:t>(3)</a:t>
            </a:r>
            <a:r>
              <a:rPr lang="zh-CN" altLang="en-US" sz="2400" dirty="0" smtClean="0"/>
              <a:t>执行</a:t>
            </a:r>
            <a:r>
              <a:rPr lang="zh-CN" altLang="en-US" sz="2400" dirty="0" smtClean="0">
                <a:solidFill>
                  <a:srgbClr val="0000FF"/>
                </a:solidFill>
              </a:rPr>
              <a:t>改变循环变量语句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zh-CN" altLang="en-US" sz="2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ts val="3100"/>
              </a:lnSpc>
            </a:pPr>
            <a:r>
              <a:rPr lang="en-US" altLang="zh-CN" sz="2400" dirty="0" smtClean="0"/>
              <a:t>(4)</a:t>
            </a:r>
            <a:r>
              <a:rPr lang="zh-CN" altLang="en-US" sz="2400" dirty="0" smtClean="0">
                <a:solidFill>
                  <a:srgbClr val="FF0000"/>
                </a:solidFill>
              </a:rPr>
              <a:t>无条件</a:t>
            </a:r>
            <a:r>
              <a:rPr lang="zh-CN" altLang="en-US" sz="2400" dirty="0" smtClean="0"/>
              <a:t>跳转回</a:t>
            </a:r>
            <a:r>
              <a:rPr lang="en-US" altLang="zh-CN" sz="2400" dirty="0" smtClean="0"/>
              <a:t>(2)</a:t>
            </a:r>
          </a:p>
          <a:p>
            <a:pPr eaLnBrk="1" hangingPunct="1">
              <a:lnSpc>
                <a:spcPts val="3100"/>
              </a:lnSpc>
            </a:pPr>
            <a:r>
              <a:rPr lang="en-US" altLang="zh-CN" sz="2400" dirty="0" smtClean="0"/>
              <a:t>(5)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语句后面的第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个语句。</a:t>
            </a:r>
          </a:p>
        </p:txBody>
      </p:sp>
      <p:sp>
        <p:nvSpPr>
          <p:cNvPr id="6267908" name="Rectangle 4"/>
          <p:cNvSpPr>
            <a:spLocks noChangeArrowheads="1"/>
          </p:cNvSpPr>
          <p:nvPr/>
        </p:nvSpPr>
        <p:spPr bwMode="auto">
          <a:xfrm>
            <a:off x="1066800" y="1143000"/>
            <a:ext cx="7391400" cy="167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循环变量赋初值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循环条件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改变循环变量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循环体语句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19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语句功能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的另一种解释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895600"/>
            <a:ext cx="5141258" cy="37338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求解</a:t>
            </a:r>
            <a:r>
              <a:rPr lang="zh-CN" altLang="zh-CN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zh-CN" sz="2000" dirty="0"/>
              <a:t>（该表达式只在这一步骤处被求解一次）。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求解</a:t>
            </a:r>
            <a:r>
              <a:rPr lang="zh-CN" altLang="zh-CN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zh-CN" sz="2000" dirty="0"/>
              <a:t>，若</a:t>
            </a:r>
            <a:r>
              <a:rPr lang="zh-CN" altLang="zh-CN" sz="2000" dirty="0" smtClean="0"/>
              <a:t>为</a:t>
            </a:r>
            <a:r>
              <a:rPr lang="zh-CN" altLang="en-US" sz="2000" dirty="0" smtClean="0"/>
              <a:t>“</a:t>
            </a:r>
            <a:r>
              <a:rPr lang="zh-CN" altLang="zh-CN" sz="2000" dirty="0"/>
              <a:t>真</a:t>
            </a:r>
            <a:r>
              <a:rPr lang="zh-CN" altLang="en-US" sz="2000" dirty="0" smtClean="0"/>
              <a:t>”</a:t>
            </a:r>
            <a:r>
              <a:rPr lang="zh-CN" altLang="zh-CN" sz="2000" dirty="0" smtClean="0"/>
              <a:t> 则</a:t>
            </a:r>
            <a:r>
              <a:rPr lang="zh-CN" altLang="zh-CN" sz="2000" dirty="0"/>
              <a:t>执行</a:t>
            </a:r>
            <a:r>
              <a:rPr lang="zh-CN" altLang="zh-CN" sz="2000" dirty="0" smtClean="0"/>
              <a:t>循环体</a:t>
            </a:r>
            <a:r>
              <a:rPr lang="zh-CN" altLang="en-US" sz="2000" dirty="0" smtClean="0"/>
              <a:t>；若为“假”</a:t>
            </a:r>
            <a:r>
              <a:rPr lang="zh-CN" altLang="zh-CN" sz="2000" dirty="0" smtClean="0"/>
              <a:t> 则</a:t>
            </a:r>
            <a:r>
              <a:rPr lang="zh-CN" altLang="zh-CN" sz="2000" dirty="0"/>
              <a:t>结束</a:t>
            </a:r>
            <a:r>
              <a:rPr lang="en-US" altLang="zh-CN" sz="2000" dirty="0"/>
              <a:t>for</a:t>
            </a:r>
            <a:r>
              <a:rPr lang="zh-CN" altLang="zh-CN" sz="2000" dirty="0"/>
              <a:t>语句。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>
                <a:solidFill>
                  <a:srgbClr val="FF0000"/>
                </a:solidFill>
              </a:rPr>
              <a:t>循环体</a:t>
            </a:r>
            <a:r>
              <a:rPr lang="zh-CN" altLang="zh-CN" sz="2000" dirty="0"/>
              <a:t>执行结束后，求解</a:t>
            </a:r>
            <a:r>
              <a:rPr lang="zh-CN" altLang="zh-CN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zh-CN" sz="2000" dirty="0"/>
              <a:t>，并转向步骤</a:t>
            </a:r>
            <a:r>
              <a:rPr lang="en-US" altLang="zh-CN" sz="2000" dirty="0"/>
              <a:t>(2)</a:t>
            </a:r>
            <a:r>
              <a:rPr lang="zh-CN" altLang="zh-CN" sz="2000" dirty="0"/>
              <a:t>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循环体</a:t>
            </a:r>
            <a:r>
              <a:rPr lang="zh-CN" altLang="zh-CN" sz="2000" dirty="0"/>
              <a:t>语句应该为一条语句</a:t>
            </a:r>
            <a:r>
              <a:rPr lang="en-US" altLang="zh-CN" sz="2000" dirty="0"/>
              <a:t>(</a:t>
            </a:r>
            <a:r>
              <a:rPr lang="zh-CN" altLang="zh-CN" sz="2000" dirty="0"/>
              <a:t>复合语句</a:t>
            </a:r>
            <a:r>
              <a:rPr lang="en-US" altLang="zh-CN" sz="2000" dirty="0"/>
              <a:t>)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6267908" name="Rectangle 4"/>
          <p:cNvSpPr>
            <a:spLocks noChangeArrowheads="1"/>
          </p:cNvSpPr>
          <p:nvPr/>
        </p:nvSpPr>
        <p:spPr bwMode="auto">
          <a:xfrm>
            <a:off x="533400" y="1066800"/>
            <a:ext cx="4572000" cy="1752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 fontAlgn="auto">
              <a:lnSpc>
                <a:spcPct val="100000"/>
              </a:lnSpc>
              <a:spcAft>
                <a:spcPts val="0"/>
              </a:spcAft>
              <a:buClr>
                <a:srgbClr val="31B6FD"/>
              </a:buClr>
              <a:buSzPct val="100000"/>
            </a:pPr>
            <a:r>
              <a:rPr lang="en-US" altLang="zh-CN" sz="2400" b="1" dirty="0" smtClean="0">
                <a:solidFill>
                  <a:srgbClr val="FF0066"/>
                </a:solidFill>
                <a:latin typeface="Candara"/>
                <a:ea typeface="华文楷体"/>
              </a:rPr>
              <a:t>for</a:t>
            </a:r>
            <a:r>
              <a:rPr lang="en-US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(</a:t>
            </a:r>
            <a:r>
              <a:rPr lang="zh-CN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表达式</a:t>
            </a:r>
            <a:r>
              <a:rPr lang="en-US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1;</a:t>
            </a:r>
            <a:r>
              <a:rPr lang="zh-CN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表达式</a:t>
            </a:r>
            <a:r>
              <a:rPr lang="en-US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2;</a:t>
            </a:r>
            <a:r>
              <a:rPr lang="zh-CN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表达式</a:t>
            </a:r>
            <a:r>
              <a:rPr lang="en-US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3</a:t>
            </a:r>
            <a:r>
              <a:rPr lang="en-US" altLang="zh-CN" sz="2400" b="1" dirty="0" smtClean="0">
                <a:solidFill>
                  <a:srgbClr val="FF0066"/>
                </a:solidFill>
                <a:latin typeface="Candara"/>
                <a:ea typeface="华文楷体"/>
              </a:rPr>
              <a:t>)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buClr>
                <a:srgbClr val="31B6FD"/>
              </a:buClr>
              <a:buSzPct val="100000"/>
            </a:pPr>
            <a:r>
              <a:rPr lang="en-US" altLang="zh-CN" sz="2400" b="1" dirty="0" smtClean="0">
                <a:solidFill>
                  <a:srgbClr val="FF0066"/>
                </a:solidFill>
                <a:latin typeface="Candara"/>
                <a:ea typeface="华文楷体"/>
              </a:rPr>
              <a:t>{</a:t>
            </a:r>
            <a:endParaRPr lang="en-US" altLang="zh-CN" sz="2400" b="1" dirty="0" smtClean="0">
              <a:solidFill>
                <a:srgbClr val="FF0066"/>
              </a:solidFill>
              <a:latin typeface="Candara"/>
              <a:ea typeface="华文楷体"/>
            </a:endParaRPr>
          </a:p>
          <a:p>
            <a:pPr lvl="0" fontAlgn="auto">
              <a:lnSpc>
                <a:spcPct val="100000"/>
              </a:lnSpc>
              <a:spcAft>
                <a:spcPts val="0"/>
              </a:spcAft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	</a:t>
            </a:r>
            <a:r>
              <a:rPr lang="zh-CN" altLang="zh-CN" sz="2400" b="1" dirty="0" smtClean="0">
                <a:solidFill>
                  <a:srgbClr val="FF0066"/>
                </a:solidFill>
                <a:latin typeface="Candara"/>
                <a:ea typeface="华文楷体"/>
              </a:rPr>
              <a:t>循环体</a:t>
            </a:r>
            <a:r>
              <a:rPr lang="zh-CN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语句</a:t>
            </a:r>
            <a:r>
              <a:rPr lang="en-US" altLang="zh-CN" sz="2400" b="1" dirty="0" smtClean="0">
                <a:solidFill>
                  <a:srgbClr val="FF0066"/>
                </a:solidFill>
                <a:latin typeface="Candara"/>
                <a:ea typeface="华文楷体"/>
              </a:rPr>
              <a:t>;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FF0066"/>
                </a:solidFill>
                <a:latin typeface="Candara"/>
                <a:ea typeface="华文楷体"/>
              </a:rPr>
              <a:t>}</a:t>
            </a:r>
            <a:endParaRPr lang="zh-CN" altLang="zh-CN" sz="2400" b="1" dirty="0">
              <a:solidFill>
                <a:srgbClr val="FF0066"/>
              </a:solidFill>
              <a:latin typeface="Candara"/>
              <a:ea typeface="华文楷体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l="6226" r="6568"/>
          <a:stretch/>
        </p:blipFill>
        <p:spPr bwMode="auto">
          <a:xfrm>
            <a:off x="5750858" y="932542"/>
            <a:ext cx="3088342" cy="577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49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164176A-8ACA-48AC-AC39-E3712DD0DAF2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84747A2-0E87-4F99-B45A-C3D48D9DE03C}" type="slidenum">
              <a:rPr lang="zh-CN" altLang="en-US"/>
              <a:pPr/>
              <a:t>2</a:t>
            </a:fld>
            <a:r>
              <a:rPr lang="en-US" altLang="zh-CN"/>
              <a:t>/35</a:t>
            </a:r>
          </a:p>
        </p:txBody>
      </p:sp>
      <p:sp>
        <p:nvSpPr>
          <p:cNvPr id="61593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15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106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en-US" altLang="zh-CN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do-while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语句和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4745F1-4F4B-4D87-86D5-42D78AA368C1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2F0F8EA-7344-4041-B304-656B3E529EFB}" type="slidenum">
              <a:rPr lang="zh-CN" altLang="en-US"/>
              <a:pPr/>
              <a:t>20</a:t>
            </a:fld>
            <a:r>
              <a:rPr lang="en-US" altLang="zh-CN"/>
              <a:t>/35</a:t>
            </a:r>
          </a:p>
        </p:txBody>
      </p:sp>
      <p:sp>
        <p:nvSpPr>
          <p:cNvPr id="626893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语句等价的</a:t>
            </a: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</a:t>
            </a:r>
          </a:p>
        </p:txBody>
      </p:sp>
      <p:sp>
        <p:nvSpPr>
          <p:cNvPr id="6268932" name="Rectangle 4"/>
          <p:cNvSpPr>
            <a:spLocks noChangeArrowheads="1"/>
          </p:cNvSpPr>
          <p:nvPr/>
        </p:nvSpPr>
        <p:spPr bwMode="auto">
          <a:xfrm>
            <a:off x="1066800" y="1143000"/>
            <a:ext cx="7391400" cy="203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循环变量赋初值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循环条件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改变循环变量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68934" name="Rectangle 6"/>
          <p:cNvSpPr>
            <a:spLocks noChangeArrowheads="1"/>
          </p:cNvSpPr>
          <p:nvPr/>
        </p:nvSpPr>
        <p:spPr bwMode="auto">
          <a:xfrm>
            <a:off x="1066800" y="3352800"/>
            <a:ext cx="7391400" cy="304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循环变量赋初值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循环条件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	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改变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z="2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9B7C03F-CE1F-4058-85CA-E3AF544D8E26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04099BE-EBE2-4FE7-BEEF-ACD87D4EA11B}" type="slidenum">
              <a:rPr lang="zh-CN" altLang="en-US"/>
              <a:pPr/>
              <a:t>21</a:t>
            </a:fld>
            <a:r>
              <a:rPr lang="en-US" altLang="zh-CN"/>
              <a:t>/35</a:t>
            </a:r>
          </a:p>
        </p:txBody>
      </p:sp>
      <p:sp>
        <p:nvSpPr>
          <p:cNvPr id="6269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个表达式的省略</a:t>
            </a:r>
          </a:p>
        </p:txBody>
      </p:sp>
      <p:sp>
        <p:nvSpPr>
          <p:cNvPr id="6269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915400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语句中表达式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、表达式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、表达式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都可以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省略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省略，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zh-CN" sz="2400" u="sng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zh-CN" altLang="zh-CN" sz="2400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zh-CN" altLang="zh-CN" sz="24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如果省略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相同功能。如下：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9956" name="Rectangle 4"/>
          <p:cNvSpPr>
            <a:spLocks noChangeArrowheads="1"/>
          </p:cNvSpPr>
          <p:nvPr/>
        </p:nvSpPr>
        <p:spPr bwMode="auto">
          <a:xfrm>
            <a:off x="5105400" y="3048000"/>
            <a:ext cx="3657600" cy="3733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main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i=1,s=0;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for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i&lt;=10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s+i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}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("\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nS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=%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d",s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return 0;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9B7C03F-CE1F-4058-85CA-E3AF544D8E26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04099BE-EBE2-4FE7-BEEF-ACD87D4EA11B}" type="slidenum">
              <a:rPr lang="zh-CN" altLang="en-US"/>
              <a:pPr/>
              <a:t>22</a:t>
            </a:fld>
            <a:r>
              <a:rPr lang="en-US" altLang="zh-CN"/>
              <a:t>/35</a:t>
            </a:r>
          </a:p>
        </p:txBody>
      </p:sp>
      <p:sp>
        <p:nvSpPr>
          <p:cNvPr id="6269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语句中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个表达式全部省略</a:t>
            </a:r>
          </a:p>
        </p:txBody>
      </p:sp>
      <p:sp>
        <p:nvSpPr>
          <p:cNvPr id="6269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001000" cy="5334000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;   ;   )  </a:t>
            </a:r>
            <a:endParaRPr lang="en-US" altLang="zh-CN" sz="28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         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相当于程序段：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9B7C03F-CE1F-4058-85CA-E3AF544D8E26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04099BE-EBE2-4FE7-BEEF-ACD87D4EA11B}" type="slidenum">
              <a:rPr lang="zh-CN" altLang="en-US"/>
              <a:pPr/>
              <a:t>23</a:t>
            </a:fld>
            <a:r>
              <a:rPr lang="en-US" altLang="zh-CN"/>
              <a:t>/35</a:t>
            </a:r>
          </a:p>
        </p:txBody>
      </p:sp>
      <p:sp>
        <p:nvSpPr>
          <p:cNvPr id="6269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Fibonacci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数列</a:t>
            </a:r>
            <a:endParaRPr lang="zh-CN" altLang="en-US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6995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52400" y="990600"/>
                <a:ext cx="8839200" cy="53340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要求：</a:t>
                </a:r>
                <a:r>
                  <a:rPr lang="zh-CN" altLang="zh-C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</a:t>
                </a:r>
                <a:r>
                  <a:rPr lang="zh-CN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数列的前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zh-CN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个数</a:t>
                </a:r>
                <a:r>
                  <a:rPr lang="zh-CN" altLang="zh-C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</a:t>
                </a:r>
                <a:r>
                  <a:rPr lang="zh-CN" altLang="zh-CN" sz="3600" dirty="0" smtClean="0"/>
                  <a:t>数列</a:t>
                </a:r>
                <a:r>
                  <a:rPr lang="zh-CN" altLang="en-US" sz="3600" dirty="0" smtClean="0"/>
                  <a:t>的</a:t>
                </a:r>
                <a:r>
                  <a:rPr lang="zh-CN" altLang="zh-CN" sz="3600" dirty="0" smtClean="0"/>
                  <a:t>通项</a:t>
                </a:r>
                <a:r>
                  <a:rPr lang="zh-CN" altLang="zh-CN" sz="3600" dirty="0"/>
                  <a:t>公式为：</a:t>
                </a:r>
                <a:endParaRPr lang="en-US" altLang="zh-CN" sz="36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/>
                          </a:rPr>
                          <m:t>n</m:t>
                        </m:r>
                      </m:sub>
                      <m:sup/>
                    </m:sSubSup>
                    <m:r>
                      <a:rPr lang="en-US" altLang="zh-CN" sz="36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3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zh-CN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6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360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600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CN" sz="360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6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360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600"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/>
                          </a:rPr>
                          <m:t>n</m:t>
                        </m:r>
                        <m:r>
                          <a:rPr lang="en-US" altLang="zh-CN" sz="3600">
                            <a:latin typeface="Cambria Math"/>
                          </a:rPr>
                          <m:t>=1,2)</m:t>
                        </m:r>
                      </m:num>
                      <m:den>
                        <m:r>
                          <a:rPr lang="en-US" altLang="zh-CN" sz="36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/>
                          </a:rPr>
                          <m:t>n</m:t>
                        </m:r>
                        <m:r>
                          <a:rPr lang="en-US" altLang="zh-CN" sz="3600" i="1">
                            <a:latin typeface="Cambria Math"/>
                          </a:rPr>
                          <m:t>&gt;2)</m:t>
                        </m:r>
                      </m:den>
                    </m:f>
                  </m:oMath>
                </a14:m>
                <a:endParaRPr lang="zh-CN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69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52400" y="990600"/>
                <a:ext cx="8839200" cy="5334000"/>
              </a:xfrm>
              <a:blipFill>
                <a:blip r:embed="rId2"/>
                <a:stretch>
                  <a:fillRect l="-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9B7C03F-CE1F-4058-85CA-E3AF544D8E26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04099BE-EBE2-4FE7-BEEF-ACD87D4EA11B}" type="slidenum">
              <a:rPr lang="zh-CN" altLang="en-US"/>
              <a:pPr/>
              <a:t>24</a:t>
            </a:fld>
            <a:r>
              <a:rPr lang="en-US" altLang="zh-CN"/>
              <a:t>/35</a:t>
            </a:r>
          </a:p>
        </p:txBody>
      </p:sp>
      <p:sp>
        <p:nvSpPr>
          <p:cNvPr id="6269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输出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Fibonacci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数列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递推法</a:t>
            </a:r>
          </a:p>
        </p:txBody>
      </p:sp>
      <p:sp>
        <p:nvSpPr>
          <p:cNvPr id="6269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zh-CN" altLang="en-US" sz="2400" dirty="0" smtClean="0"/>
              <a:t>从前</a:t>
            </a:r>
            <a:r>
              <a:rPr lang="zh-CN" altLang="en-US" sz="2400" dirty="0"/>
              <a:t>两个数可以推出第</a:t>
            </a:r>
            <a:r>
              <a:rPr lang="en-US" altLang="zh-CN" sz="2400" dirty="0"/>
              <a:t>3</a:t>
            </a:r>
            <a:r>
              <a:rPr lang="zh-CN" altLang="en-US" sz="2400" dirty="0"/>
              <a:t>个数，即</a:t>
            </a:r>
            <a:r>
              <a:rPr lang="en-US" altLang="zh-CN" sz="2400" dirty="0"/>
              <a:t>f3=f2+f1</a:t>
            </a:r>
            <a:r>
              <a:rPr lang="zh-CN" altLang="en-US" sz="2400" dirty="0" smtClean="0"/>
              <a:t>。类似可以</a:t>
            </a:r>
            <a:r>
              <a:rPr lang="zh-CN" altLang="en-US" sz="2400" dirty="0"/>
              <a:t>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f4=f3+f2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f5=f4+f3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pPr>
              <a:lnSpc>
                <a:spcPts val="3100"/>
              </a:lnSpc>
            </a:pPr>
            <a:r>
              <a:rPr lang="zh-CN" altLang="en-US" sz="2400" dirty="0" smtClean="0"/>
              <a:t>不便使用</a:t>
            </a:r>
            <a:r>
              <a:rPr lang="zh-CN" altLang="en-US" sz="2400" dirty="0"/>
              <a:t>众多变量：</a:t>
            </a:r>
            <a:r>
              <a:rPr lang="en-US" altLang="zh-CN" sz="2400" dirty="0"/>
              <a:t>f1</a:t>
            </a:r>
            <a:r>
              <a:rPr lang="zh-CN" altLang="en-US" sz="2400" dirty="0"/>
              <a:t>、</a:t>
            </a:r>
            <a:r>
              <a:rPr lang="en-US" altLang="zh-CN" sz="2400" dirty="0"/>
              <a:t>f2</a:t>
            </a:r>
            <a:r>
              <a:rPr lang="zh-CN" altLang="en-US" sz="2400" dirty="0"/>
              <a:t>、</a:t>
            </a:r>
            <a:r>
              <a:rPr lang="en-US" altLang="zh-CN" sz="2400" dirty="0"/>
              <a:t>f3</a:t>
            </a:r>
            <a:r>
              <a:rPr lang="zh-CN" altLang="en-US" sz="2400" dirty="0"/>
              <a:t>、</a:t>
            </a:r>
            <a:r>
              <a:rPr lang="en-US" altLang="zh-CN" sz="2400" dirty="0"/>
              <a:t>…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f40</a:t>
            </a:r>
            <a:r>
              <a:rPr lang="zh-CN" altLang="en-US" sz="2400" dirty="0" smtClean="0"/>
              <a:t>，利用</a:t>
            </a:r>
            <a:r>
              <a:rPr lang="zh-CN" altLang="en-US" sz="2400" dirty="0"/>
              <a:t>循环结构：</a:t>
            </a:r>
          </a:p>
          <a:p>
            <a:pPr lvl="1">
              <a:lnSpc>
                <a:spcPts val="31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个数：</a:t>
            </a:r>
            <a:r>
              <a:rPr lang="en-US" altLang="zh-CN" sz="2000" dirty="0"/>
              <a:t>f1=1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个数：</a:t>
            </a:r>
            <a:r>
              <a:rPr lang="en-US" altLang="zh-CN" sz="2000" dirty="0"/>
              <a:t>f2=1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个数</a:t>
            </a:r>
            <a:r>
              <a:rPr lang="en-US" altLang="zh-CN" sz="2000" dirty="0"/>
              <a:t>f3=f2+f1</a:t>
            </a:r>
            <a:r>
              <a:rPr lang="en-US" altLang="zh-CN" sz="2000" dirty="0" smtClean="0"/>
              <a:t>;</a:t>
            </a:r>
          </a:p>
          <a:p>
            <a:pPr lvl="1">
              <a:lnSpc>
                <a:spcPts val="3100"/>
              </a:lnSpc>
            </a:pPr>
            <a:r>
              <a:rPr lang="zh-CN" altLang="en-US" sz="2000" dirty="0" smtClean="0"/>
              <a:t>然后</a:t>
            </a:r>
            <a:r>
              <a:rPr lang="zh-CN" altLang="en-US" sz="2000" dirty="0"/>
              <a:t>建立计算第</a:t>
            </a:r>
            <a:r>
              <a:rPr lang="en-US" altLang="zh-CN" sz="2000" dirty="0"/>
              <a:t>4</a:t>
            </a:r>
            <a:r>
              <a:rPr lang="zh-CN" altLang="en-US" sz="2000" dirty="0"/>
              <a:t>个数的条件：</a:t>
            </a:r>
          </a:p>
          <a:p>
            <a:pPr lvl="2">
              <a:lnSpc>
                <a:spcPts val="3100"/>
              </a:lnSpc>
            </a:pPr>
            <a:r>
              <a:rPr lang="zh-CN" altLang="en-US" sz="1800" dirty="0" smtClean="0"/>
              <a:t>记录</a:t>
            </a:r>
            <a:r>
              <a:rPr lang="zh-CN" altLang="en-US" sz="1800" dirty="0"/>
              <a:t>第</a:t>
            </a:r>
            <a:r>
              <a:rPr lang="en-US" altLang="zh-CN" sz="1800" dirty="0"/>
              <a:t>2</a:t>
            </a:r>
            <a:r>
              <a:rPr lang="zh-CN" altLang="en-US" sz="1800" dirty="0"/>
              <a:t>个数（第</a:t>
            </a:r>
            <a:r>
              <a:rPr lang="en-US" altLang="zh-CN" sz="1800" dirty="0"/>
              <a:t>4</a:t>
            </a:r>
            <a:r>
              <a:rPr lang="zh-CN" altLang="en-US" sz="1800" dirty="0"/>
              <a:t>个数前第</a:t>
            </a:r>
            <a:r>
              <a:rPr lang="en-US" altLang="zh-CN" sz="1800" dirty="0"/>
              <a:t>2</a:t>
            </a:r>
            <a:r>
              <a:rPr lang="zh-CN" altLang="en-US" sz="1800" dirty="0"/>
              <a:t>数）：</a:t>
            </a:r>
            <a:r>
              <a:rPr lang="en-US" altLang="zh-CN" sz="1800" dirty="0"/>
              <a:t>f1=f2;</a:t>
            </a:r>
          </a:p>
          <a:p>
            <a:pPr lvl="2">
              <a:lnSpc>
                <a:spcPts val="3100"/>
              </a:lnSpc>
            </a:pPr>
            <a:r>
              <a:rPr lang="zh-CN" altLang="en-US" sz="1800" dirty="0" smtClean="0"/>
              <a:t>记录</a:t>
            </a:r>
            <a:r>
              <a:rPr lang="zh-CN" altLang="en-US" sz="1800" dirty="0"/>
              <a:t>第</a:t>
            </a:r>
            <a:r>
              <a:rPr lang="en-US" altLang="zh-CN" sz="1800" dirty="0"/>
              <a:t>3</a:t>
            </a:r>
            <a:r>
              <a:rPr lang="zh-CN" altLang="en-US" sz="1800" dirty="0"/>
              <a:t>个数（第</a:t>
            </a:r>
            <a:r>
              <a:rPr lang="en-US" altLang="zh-CN" sz="1800" dirty="0"/>
              <a:t>4</a:t>
            </a:r>
            <a:r>
              <a:rPr lang="zh-CN" altLang="en-US" sz="1800" dirty="0"/>
              <a:t>个数前第</a:t>
            </a:r>
            <a:r>
              <a:rPr lang="en-US" altLang="zh-CN" sz="1800" dirty="0"/>
              <a:t>1</a:t>
            </a:r>
            <a:r>
              <a:rPr lang="zh-CN" altLang="en-US" sz="1800" dirty="0"/>
              <a:t>数）：</a:t>
            </a:r>
            <a:r>
              <a:rPr lang="en-US" altLang="zh-CN" sz="1800" dirty="0"/>
              <a:t>f2=f3;</a:t>
            </a:r>
          </a:p>
          <a:p>
            <a:pPr lvl="1">
              <a:lnSpc>
                <a:spcPts val="31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个数</a:t>
            </a:r>
            <a:r>
              <a:rPr lang="en-US" altLang="zh-CN" sz="2000" dirty="0"/>
              <a:t>f3=f2+f1;</a:t>
            </a:r>
            <a:r>
              <a:rPr lang="zh-CN" altLang="en-US" sz="2000" dirty="0"/>
              <a:t>然后建立计算第</a:t>
            </a:r>
            <a:r>
              <a:rPr lang="en-US" altLang="zh-CN" sz="2000" dirty="0"/>
              <a:t>5</a:t>
            </a:r>
            <a:r>
              <a:rPr lang="zh-CN" altLang="en-US" sz="2000" dirty="0"/>
              <a:t>个数的条件：</a:t>
            </a:r>
          </a:p>
          <a:p>
            <a:pPr lvl="2">
              <a:lnSpc>
                <a:spcPts val="3100"/>
              </a:lnSpc>
            </a:pPr>
            <a:r>
              <a:rPr lang="zh-CN" altLang="en-US" sz="1800" dirty="0" smtClean="0"/>
              <a:t>记录</a:t>
            </a:r>
            <a:r>
              <a:rPr lang="zh-CN" altLang="en-US" sz="1800" dirty="0"/>
              <a:t>第</a:t>
            </a:r>
            <a:r>
              <a:rPr lang="en-US" altLang="zh-CN" sz="1800" dirty="0"/>
              <a:t>3</a:t>
            </a:r>
            <a:r>
              <a:rPr lang="zh-CN" altLang="en-US" sz="1800" dirty="0"/>
              <a:t>个数（第</a:t>
            </a:r>
            <a:r>
              <a:rPr lang="en-US" altLang="zh-CN" sz="1800" dirty="0"/>
              <a:t>5</a:t>
            </a:r>
            <a:r>
              <a:rPr lang="zh-CN" altLang="en-US" sz="1800" dirty="0"/>
              <a:t>个数前第</a:t>
            </a:r>
            <a:r>
              <a:rPr lang="en-US" altLang="zh-CN" sz="1800" dirty="0"/>
              <a:t>2</a:t>
            </a:r>
            <a:r>
              <a:rPr lang="zh-CN" altLang="en-US" sz="1800" dirty="0"/>
              <a:t>数）：</a:t>
            </a:r>
            <a:r>
              <a:rPr lang="en-US" altLang="zh-CN" sz="1800" dirty="0"/>
              <a:t>f1=f2;</a:t>
            </a:r>
          </a:p>
          <a:p>
            <a:pPr lvl="2">
              <a:lnSpc>
                <a:spcPts val="3100"/>
              </a:lnSpc>
            </a:pPr>
            <a:r>
              <a:rPr lang="zh-CN" altLang="en-US" sz="1800" dirty="0" smtClean="0"/>
              <a:t>记录</a:t>
            </a:r>
            <a:r>
              <a:rPr lang="zh-CN" altLang="en-US" sz="1800" dirty="0"/>
              <a:t>第</a:t>
            </a:r>
            <a:r>
              <a:rPr lang="en-US" altLang="zh-CN" sz="1800" dirty="0"/>
              <a:t>4</a:t>
            </a:r>
            <a:r>
              <a:rPr lang="zh-CN" altLang="en-US" sz="1800" dirty="0"/>
              <a:t>个数（第</a:t>
            </a:r>
            <a:r>
              <a:rPr lang="en-US" altLang="zh-CN" sz="1800" dirty="0"/>
              <a:t>5</a:t>
            </a:r>
            <a:r>
              <a:rPr lang="zh-CN" altLang="en-US" sz="1800" dirty="0"/>
              <a:t>个数前第</a:t>
            </a:r>
            <a:r>
              <a:rPr lang="en-US" altLang="zh-CN" sz="1800" dirty="0"/>
              <a:t>1</a:t>
            </a:r>
            <a:r>
              <a:rPr lang="zh-CN" altLang="en-US" sz="1800" dirty="0"/>
              <a:t>数）：</a:t>
            </a:r>
            <a:r>
              <a:rPr lang="en-US" altLang="zh-CN" sz="1800" dirty="0"/>
              <a:t>f2=f3;</a:t>
            </a:r>
          </a:p>
          <a:p>
            <a:pPr lvl="1">
              <a:lnSpc>
                <a:spcPts val="31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个数</a:t>
            </a:r>
            <a:r>
              <a:rPr lang="en-US" altLang="zh-CN" sz="2000" dirty="0"/>
              <a:t>f3=f2+f1;……</a:t>
            </a:r>
          </a:p>
          <a:p>
            <a:pPr lvl="1">
              <a:lnSpc>
                <a:spcPts val="3100"/>
              </a:lnSpc>
            </a:pPr>
            <a:endParaRPr lang="zh-CN" altLang="zh-CN" sz="2000" dirty="0" smtClean="0"/>
          </a:p>
          <a:p>
            <a:pPr>
              <a:lnSpc>
                <a:spcPts val="3100"/>
              </a:lnSpc>
              <a:spcBef>
                <a:spcPts val="0"/>
              </a:spcBef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500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25</a:t>
            </a:fld>
            <a:r>
              <a:rPr lang="en-US" altLang="zh-CN"/>
              <a:t>/35</a:t>
            </a: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76200" y="76200"/>
            <a:ext cx="8763000" cy="6745458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f1=1,f2=1,f3,i;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("%11d%11d", f1, f2);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 	for(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=3;i&lt;=40;i++)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f3=f1+f2; f1=f2; f2=f3;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("%11d",f3);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if(i%5==0)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 	}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2899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0" y="5486400"/>
                <a:ext cx="6781800" cy="1295400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</a:t>
                </a:r>
                <a:r>
                  <a:rPr lang="zh-CN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数列</a:t>
                </a:r>
                <a:r>
                  <a:rPr lang="zh-CN" altLang="zh-CN" sz="2800" dirty="0" smtClean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n</m:t>
                        </m:r>
                      </m:sub>
                      <m:sup/>
                    </m:sSubSup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zh-CN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=1,2)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&gt;2)</m:t>
                        </m:r>
                      </m:den>
                    </m:f>
                  </m:oMath>
                </a14:m>
                <a:endParaRPr lang="zh-CN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28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0" y="5486400"/>
                <a:ext cx="6781800" cy="1295400"/>
              </a:xfr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81" y="36342"/>
            <a:ext cx="5744919" cy="21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9B7C03F-CE1F-4058-85CA-E3AF544D8E26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04099BE-EBE2-4FE7-BEEF-ACD87D4EA11B}" type="slidenum">
              <a:rPr lang="zh-CN" altLang="en-US"/>
              <a:pPr/>
              <a:t>26</a:t>
            </a:fld>
            <a:r>
              <a:rPr lang="en-US" altLang="zh-CN"/>
              <a:t>/35</a:t>
            </a:r>
          </a:p>
        </p:txBody>
      </p:sp>
      <p:sp>
        <p:nvSpPr>
          <p:cNvPr id="6269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语句的常见错误</a:t>
            </a: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-1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9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2590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for(...)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后面多了一个分号。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这时，循环体则成了一个空语句。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虽然程序没有语法错误，但这与程序员的原意显然不同。 </a:t>
            </a:r>
          </a:p>
        </p:txBody>
      </p:sp>
      <p:sp>
        <p:nvSpPr>
          <p:cNvPr id="6269956" name="Rectangle 4"/>
          <p:cNvSpPr>
            <a:spLocks noChangeArrowheads="1"/>
          </p:cNvSpPr>
          <p:nvPr/>
        </p:nvSpPr>
        <p:spPr bwMode="auto">
          <a:xfrm>
            <a:off x="533400" y="4343400"/>
            <a:ext cx="7848600" cy="2133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for(循环变量赋初值; 循环条件; 改变循环变量)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	循环体语句;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3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0FF68C9-3084-4067-974A-EC83F53CDE14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7904F70-9785-4F00-9379-7076878E0BBC}" type="slidenum">
              <a:rPr lang="zh-CN" altLang="en-US"/>
              <a:pPr/>
              <a:t>27</a:t>
            </a:fld>
            <a:r>
              <a:rPr lang="en-US" altLang="zh-CN"/>
              <a:t>/35</a:t>
            </a:r>
          </a:p>
        </p:txBody>
      </p:sp>
      <p:sp>
        <p:nvSpPr>
          <p:cNvPr id="627097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语句的常见错误</a:t>
            </a: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-2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70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3200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for(...)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的括号中，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个表达式之间的分号变成了逗号。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for(...)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的括号中实际上成了单独一个表达式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逗号表达式。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这时，程序存在语法错误，因为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for(...)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的括号中应该存在的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个语句变成了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个，编译器认为“少了分号”。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70980" name="Rectangle 4"/>
          <p:cNvSpPr>
            <a:spLocks noChangeArrowheads="1"/>
          </p:cNvSpPr>
          <p:nvPr/>
        </p:nvSpPr>
        <p:spPr bwMode="auto">
          <a:xfrm>
            <a:off x="800100" y="4267200"/>
            <a:ext cx="7848600" cy="2133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for(循环变量赋初值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循环条件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改变循环变量)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	循环体语句;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10098EA-EA98-4FE1-A831-66655C4E258D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40BF5F0-D6E7-4F5B-8E41-D47799F7593B}" type="slidenum">
              <a:rPr lang="zh-CN" altLang="en-US"/>
              <a:pPr/>
              <a:t>28</a:t>
            </a:fld>
            <a:r>
              <a:rPr lang="en-US" altLang="zh-CN"/>
              <a:t>/35</a:t>
            </a:r>
          </a:p>
        </p:txBody>
      </p:sp>
      <p:sp>
        <p:nvSpPr>
          <p:cNvPr id="62720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72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do-while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for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语句和</a:t>
            </a:r>
            <a:r>
              <a:rPr lang="en-US" altLang="zh-CN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40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29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中止循环语句</a:t>
            </a:r>
            <a:endParaRPr lang="en-US" altLang="zh-CN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03325"/>
            <a:ext cx="8763000" cy="5045075"/>
          </a:xfrm>
        </p:spPr>
        <p:txBody>
          <a:bodyPr/>
          <a:lstStyle/>
          <a:p>
            <a:pPr eaLnBrk="1" hangingPunct="1">
              <a:lnSpc>
                <a:spcPts val="4200"/>
              </a:lnSpc>
            </a:pP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break语句</a:t>
            </a:r>
          </a:p>
          <a:p>
            <a:pPr lvl="1" eaLnBrk="1" hangingPunct="1">
              <a:lnSpc>
                <a:spcPts val="4200"/>
              </a:lnSpc>
            </a:pP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The break keyword </a:t>
            </a:r>
            <a:r>
              <a:rPr lang="zh-CN" altLang="zh-CN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terminates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zh-CN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the smallest 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enclosing </a:t>
            </a:r>
            <a:r>
              <a:rPr lang="zh-CN" altLang="zh-CN" dirty="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do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zh-CN" dirty="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for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zh-CN" dirty="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switch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, or </a:t>
            </a:r>
            <a:r>
              <a:rPr lang="zh-CN" altLang="zh-CN" dirty="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 statement in which it appears.</a:t>
            </a:r>
          </a:p>
          <a:p>
            <a:pPr eaLnBrk="1" hangingPunct="1">
              <a:lnSpc>
                <a:spcPts val="4200"/>
              </a:lnSpc>
            </a:pP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continue语句</a:t>
            </a:r>
          </a:p>
          <a:p>
            <a:pPr lvl="1" eaLnBrk="1" hangingPunct="1">
              <a:lnSpc>
                <a:spcPts val="4200"/>
              </a:lnSpc>
            </a:pP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The continue keyword </a:t>
            </a:r>
            <a:r>
              <a:rPr lang="zh-CN" altLang="zh-CN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passes control to the next iteration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 of the smallest enclosing </a:t>
            </a:r>
            <a:r>
              <a:rPr lang="zh-CN" altLang="zh-CN" dirty="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do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zh-CN" dirty="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for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, or </a:t>
            </a:r>
            <a:r>
              <a:rPr lang="zh-CN" altLang="zh-CN" dirty="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lang="zh-CN" altLang="zh-CN" dirty="0" smtClean="0">
                <a:latin typeface="Times New Roman" pitchFamily="18" charset="0"/>
                <a:ea typeface="楷体_GB2312" pitchFamily="49" charset="-122"/>
              </a:rPr>
              <a:t> statement in which it appears.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3</a:t>
            </a:fld>
            <a:r>
              <a:rPr lang="en-US" altLang="zh-CN"/>
              <a:t>/35</a:t>
            </a:r>
          </a:p>
        </p:txBody>
      </p:sp>
      <p:sp>
        <p:nvSpPr>
          <p:cNvPr id="622899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语句的格式与功能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657600"/>
            <a:ext cx="8280400" cy="2590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800" dirty="0" smtClean="0"/>
              <a:t>首先</a:t>
            </a:r>
            <a:r>
              <a:rPr lang="zh-CN" altLang="zh-CN" sz="2800" dirty="0"/>
              <a:t>求解表达式的值，若为真，则执行循环体，否则结束循环。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 smtClean="0"/>
              <a:t>循环体</a:t>
            </a:r>
            <a:r>
              <a:rPr lang="zh-CN" altLang="zh-CN" sz="2800" dirty="0"/>
              <a:t>语句执行完成后，自动转到循环开始处再次求解表达式的值，开始下一次循环。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 smtClean="0"/>
              <a:t>循环体</a:t>
            </a:r>
            <a:r>
              <a:rPr lang="zh-CN" altLang="zh-CN" sz="2800" dirty="0"/>
              <a:t>只能是一个语句</a:t>
            </a:r>
            <a:r>
              <a:rPr lang="en-US" altLang="zh-CN" sz="2800" dirty="0"/>
              <a:t>(</a:t>
            </a:r>
            <a:r>
              <a:rPr lang="zh-CN" altLang="zh-CN" sz="2800" dirty="0"/>
              <a:t>复合语句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990600" y="1219200"/>
            <a:ext cx="4114800" cy="2209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	while(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循环体语句；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57200"/>
            <a:ext cx="21868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30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2362200"/>
            <a:ext cx="89916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 smtClean="0"/>
              <a:t>在</a:t>
            </a:r>
            <a:r>
              <a:rPr lang="zh-CN" altLang="zh-CN" sz="2800" dirty="0"/>
              <a:t>循环体内</a:t>
            </a:r>
            <a:r>
              <a:rPr lang="en-US" altLang="zh-CN" sz="2800" dirty="0"/>
              <a:t>,</a:t>
            </a:r>
            <a:r>
              <a:rPr lang="zh-CN" altLang="zh-CN" sz="2800" dirty="0"/>
              <a:t>当程序执行到</a:t>
            </a:r>
            <a:r>
              <a:rPr lang="en-US" altLang="zh-CN" sz="2800" dirty="0"/>
              <a:t>break</a:t>
            </a:r>
            <a:r>
              <a:rPr lang="zh-CN" altLang="zh-CN" sz="2800" dirty="0"/>
              <a:t>语句时，会立即跳出循环结构，即提前结束循环体。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break</a:t>
            </a:r>
            <a:r>
              <a:rPr lang="zh-CN" altLang="zh-CN" sz="2800" dirty="0"/>
              <a:t>语句通常出现在某个</a:t>
            </a:r>
            <a:r>
              <a:rPr lang="en-US" altLang="zh-CN" sz="2800" dirty="0"/>
              <a:t>if</a:t>
            </a:r>
            <a:r>
              <a:rPr lang="zh-CN" altLang="zh-CN" sz="2800" dirty="0"/>
              <a:t>语句的分支中，以实现有条件的结束循环。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break</a:t>
            </a:r>
            <a:r>
              <a:rPr lang="zh-CN" altLang="zh-CN" sz="2800" dirty="0"/>
              <a:t>语句只能用于</a:t>
            </a:r>
            <a:r>
              <a:rPr lang="en-US" altLang="zh-CN" sz="2800" dirty="0"/>
              <a:t>switch</a:t>
            </a:r>
            <a:r>
              <a:rPr lang="zh-CN" altLang="zh-CN" sz="2800" dirty="0"/>
              <a:t>结构内部或循环结构内部。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1143000"/>
            <a:ext cx="73914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4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break</a:t>
            </a:r>
            <a:r>
              <a:rPr lang="zh-CN" altLang="en-US" sz="4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31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6629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问题：程序的功能是什么？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19600" y="1524000"/>
            <a:ext cx="42672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功能：计算</a:t>
            </a:r>
            <a:endParaRPr lang="zh-CN" altLang="zh-CN" sz="36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1143000"/>
            <a:ext cx="3962400" cy="556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=1,s=0;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while(1)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s=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s+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   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=i+1;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&gt;10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break;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}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("s=%d\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n",s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50319"/>
              </p:ext>
            </p:extLst>
          </p:nvPr>
        </p:nvGraphicFramePr>
        <p:xfrm>
          <a:off x="7275623" y="1518138"/>
          <a:ext cx="1379525" cy="117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337" r:id="rId3" imgW="495085" imgH="431613" progId="Equation.3">
                  <p:embed/>
                </p:oleObj>
              </mc:Choice>
              <mc:Fallback>
                <p:oleObj r:id="rId3" imgW="495085" imgH="43161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623" y="1518138"/>
                        <a:ext cx="1379525" cy="117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407" y="2864862"/>
            <a:ext cx="5903533" cy="1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63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32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问题：程序的功能是什么？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5181600"/>
            <a:ext cx="3399692" cy="60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程序的</a:t>
            </a:r>
            <a:r>
              <a:rPr lang="zh-CN" altLang="en-US" sz="2800" dirty="0" smtClean="0"/>
              <a:t>功能：</a:t>
            </a:r>
            <a:endParaRPr lang="zh-CN" altLang="zh-CN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914400"/>
            <a:ext cx="8229600" cy="426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main(){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char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i=1;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do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c=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getchar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if(c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=='#') break;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%d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:%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c,ASCII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:%d\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n",i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++,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c,c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}while(1);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67000" y="5410200"/>
            <a:ext cx="5486400" cy="7571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输入一串字符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，依次输出每个字符及其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不包括结束符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445"/>
            <a:ext cx="3050345" cy="36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6355" grpId="0" build="p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33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362200"/>
            <a:ext cx="87630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循环体内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当程序执行到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语句时，会立即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结束本次循环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跳过循环体中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语句后面的部分不执行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接着执行下一次循环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语句通常出现在某个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语句的分支中。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只能用于循环结构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1143000"/>
            <a:ext cx="73914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4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continue;</a:t>
            </a:r>
            <a:endParaRPr lang="en-US" altLang="zh-CN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76200"/>
            <a:ext cx="5486400" cy="670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k,i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for(k=100;k&lt;=200;k++)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if(k%2==0)  continue;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if(k%3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 continue;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if(k%5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 continue;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if(k%7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 continue;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if(k%13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continue;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d%c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",k,++i%10==0?'\n':' ');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}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ts val="27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34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0800" y="76200"/>
            <a:ext cx="6477000" cy="1284849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例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把</a:t>
            </a:r>
            <a:r>
              <a:rPr lang="en-US" altLang="zh-CN" sz="2800" dirty="0"/>
              <a:t>100</a:t>
            </a:r>
            <a:r>
              <a:rPr lang="zh-CN" altLang="en-US" sz="2800" dirty="0"/>
              <a:t>～</a:t>
            </a:r>
            <a:r>
              <a:rPr lang="en-US" altLang="zh-CN" sz="2800" dirty="0"/>
              <a:t>200</a:t>
            </a:r>
            <a:r>
              <a:rPr lang="zh-CN" altLang="en-US" sz="2800" dirty="0"/>
              <a:t>之间的不能被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5</a:t>
            </a:r>
            <a:r>
              <a:rPr lang="zh-CN" altLang="en-US" sz="2800" dirty="0"/>
              <a:t>、</a:t>
            </a:r>
            <a:r>
              <a:rPr lang="en-US" altLang="zh-CN" sz="2800" dirty="0"/>
              <a:t>7</a:t>
            </a:r>
            <a:r>
              <a:rPr lang="zh-CN" altLang="en-US" sz="2800" dirty="0"/>
              <a:t>和</a:t>
            </a:r>
            <a:r>
              <a:rPr lang="en-US" altLang="zh-CN" sz="2800" dirty="0"/>
              <a:t>13</a:t>
            </a:r>
            <a:r>
              <a:rPr lang="zh-CN" altLang="en-US" sz="2800" dirty="0"/>
              <a:t>整除的数</a:t>
            </a:r>
            <a:r>
              <a:rPr lang="zh-CN" altLang="en-US" sz="2800" dirty="0" smtClean="0"/>
              <a:t>输出</a:t>
            </a:r>
            <a:endParaRPr lang="zh-CN" altLang="en-US" sz="28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62289" y="2590800"/>
            <a:ext cx="5481711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4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35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的不同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624" y="1524000"/>
            <a:ext cx="8184776" cy="403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continue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语句只结束本次循环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break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语句结束整个循环</a:t>
            </a:r>
          </a:p>
        </p:txBody>
      </p:sp>
    </p:spTree>
    <p:extLst>
      <p:ext uri="{BB962C8B-B14F-4D97-AF65-F5344CB8AC3E}">
        <p14:creationId xmlns:p14="http://schemas.microsoft.com/office/powerpoint/2010/main" val="1694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A1-2BB4-4F2F-A869-FDCAC98964F6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83F3F-2DE2-4BCA-88AB-1DA53517497E}" type="slidenum">
              <a:rPr lang="zh-CN" altLang="en-US"/>
              <a:pPr/>
              <a:t>36</a:t>
            </a:fld>
            <a:r>
              <a:rPr lang="en-US" altLang="zh-CN"/>
              <a:t>/119</a:t>
            </a: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103298" name="Rectangle 2" descr="白色大理石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629400" cy="1219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80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注意！</a:t>
            </a:r>
            <a:endParaRPr lang="zh-CN" altLang="en-GB" sz="800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10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80400" cy="4038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0000FF"/>
              </a:buClr>
              <a:buNone/>
            </a:pPr>
            <a:r>
              <a:rPr lang="en-US" altLang="zh-CN" sz="6000" dirty="0" smtClean="0">
                <a:solidFill>
                  <a:srgbClr val="0000FF"/>
                </a:solidFill>
              </a:rPr>
              <a:t>3</a:t>
            </a:r>
            <a:r>
              <a:rPr lang="zh-CN" altLang="en-US" sz="6000" dirty="0" smtClean="0">
                <a:solidFill>
                  <a:srgbClr val="0000FF"/>
                </a:solidFill>
              </a:rPr>
              <a:t>种循环结构之间是可以任意嵌套的。</a:t>
            </a:r>
            <a:endParaRPr lang="zh-CN" altLang="en-US" sz="6000" b="1" dirty="0">
              <a:solidFill>
                <a:srgbClr val="0000FF"/>
              </a:solidFill>
            </a:endParaRPr>
          </a:p>
        </p:txBody>
      </p:sp>
      <p:pic>
        <p:nvPicPr>
          <p:cNvPr id="2103300" name="Picture 4" descr="双叹号变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2973" r="18280" b="9189"/>
          <a:stretch>
            <a:fillRect/>
          </a:stretch>
        </p:blipFill>
        <p:spPr bwMode="auto">
          <a:xfrm>
            <a:off x="7137400" y="152400"/>
            <a:ext cx="1397000" cy="16764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6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37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上机练习</a:t>
            </a:r>
            <a:r>
              <a:rPr lang="en-US" altLang="zh-CN" sz="4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-1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一个四位正整数，满足如下条件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由</a:t>
            </a:r>
            <a:r>
              <a:rPr lang="zh-CN" altLang="zh-CN" dirty="0"/>
              <a:t>数字</a:t>
            </a:r>
            <a:r>
              <a:rPr lang="en-US" altLang="zh-CN" dirty="0"/>
              <a:t>1</a:t>
            </a:r>
            <a:r>
              <a:rPr lang="zh-CN" altLang="zh-CN" dirty="0"/>
              <a:t>到数字</a:t>
            </a:r>
            <a:r>
              <a:rPr lang="en-US" altLang="zh-CN" dirty="0"/>
              <a:t>9</a:t>
            </a:r>
            <a:r>
              <a:rPr lang="zh-CN" altLang="zh-CN" dirty="0"/>
              <a:t>组成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各位</a:t>
            </a:r>
            <a:r>
              <a:rPr lang="zh-CN" altLang="zh-CN" dirty="0"/>
              <a:t>数字都不相同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从</a:t>
            </a:r>
            <a:r>
              <a:rPr lang="zh-CN" altLang="zh-CN" dirty="0"/>
              <a:t>左至右数字降序排列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相邻</a:t>
            </a:r>
            <a:r>
              <a:rPr lang="zh-CN" altLang="zh-CN" dirty="0"/>
              <a:t>的两个数字前一个不能是后一个的倍数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这</a:t>
            </a:r>
            <a:r>
              <a:rPr lang="en-US" altLang="zh-CN" dirty="0"/>
              <a:t>4</a:t>
            </a:r>
            <a:r>
              <a:rPr lang="zh-CN" altLang="zh-CN" dirty="0"/>
              <a:t>位数字不能都是奇数，也不能都是偶数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编程</a:t>
            </a:r>
            <a:r>
              <a:rPr lang="zh-CN" altLang="zh-CN" dirty="0"/>
              <a:t>输出符合上述条件的所有数。</a:t>
            </a:r>
          </a:p>
        </p:txBody>
      </p:sp>
    </p:spTree>
    <p:extLst>
      <p:ext uri="{BB962C8B-B14F-4D97-AF65-F5344CB8AC3E}">
        <p14:creationId xmlns:p14="http://schemas.microsoft.com/office/powerpoint/2010/main" val="34802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38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上机练习</a:t>
            </a:r>
            <a:r>
              <a:rPr lang="en-US" altLang="zh-CN" sz="4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-2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029200"/>
          </a:xfrm>
        </p:spPr>
        <p:txBody>
          <a:bodyPr/>
          <a:lstStyle/>
          <a:p>
            <a:r>
              <a:rPr lang="zh-CN" altLang="zh-CN" sz="2400" dirty="0"/>
              <a:t>小明想给自己的银行卡设置一个</a:t>
            </a:r>
            <a:r>
              <a:rPr lang="en-US" altLang="zh-CN" sz="2400" dirty="0"/>
              <a:t>6</a:t>
            </a:r>
            <a:r>
              <a:rPr lang="zh-CN" altLang="zh-CN" sz="2400" dirty="0"/>
              <a:t>位数字的密码，应符合如下规则：</a:t>
            </a:r>
            <a:endParaRPr lang="en-US" altLang="zh-CN" sz="2400" dirty="0"/>
          </a:p>
          <a:p>
            <a:pPr lvl="1"/>
            <a:r>
              <a:rPr lang="en-US" altLang="zh-CN" sz="2000" dirty="0"/>
              <a:t>(1)</a:t>
            </a:r>
            <a:r>
              <a:rPr lang="zh-CN" altLang="zh-CN" sz="2000" dirty="0"/>
              <a:t>第</a:t>
            </a:r>
            <a:r>
              <a:rPr lang="en-US" altLang="zh-CN" sz="2000" dirty="0"/>
              <a:t>1,3,5</a:t>
            </a:r>
            <a:r>
              <a:rPr lang="zh-CN" altLang="zh-CN" sz="2000" dirty="0"/>
              <a:t>位数字为奇数；</a:t>
            </a:r>
            <a:endParaRPr lang="en-US" altLang="zh-CN" sz="2000" dirty="0"/>
          </a:p>
          <a:p>
            <a:pPr lvl="1"/>
            <a:r>
              <a:rPr lang="en-US" altLang="zh-CN" sz="2000" dirty="0"/>
              <a:t>(2)</a:t>
            </a:r>
            <a:r>
              <a:rPr lang="zh-CN" altLang="zh-CN" sz="2000" dirty="0"/>
              <a:t>第</a:t>
            </a:r>
            <a:r>
              <a:rPr lang="en-US" altLang="zh-CN" sz="2000" dirty="0"/>
              <a:t>2,4,6</a:t>
            </a:r>
            <a:r>
              <a:rPr lang="zh-CN" altLang="zh-CN" sz="2000" dirty="0"/>
              <a:t>位数字为偶数；</a:t>
            </a:r>
            <a:endParaRPr lang="en-US" altLang="zh-CN" sz="2000" dirty="0"/>
          </a:p>
          <a:p>
            <a:pPr lvl="1"/>
            <a:r>
              <a:rPr lang="en-US" altLang="zh-CN" sz="2000" dirty="0"/>
              <a:t>(3)</a:t>
            </a:r>
            <a:r>
              <a:rPr lang="zh-CN" altLang="zh-CN" sz="2000" dirty="0"/>
              <a:t>任意两位数字不相同；</a:t>
            </a:r>
            <a:endParaRPr lang="en-US" altLang="zh-CN" sz="2000" dirty="0"/>
          </a:p>
          <a:p>
            <a:pPr lvl="1"/>
            <a:r>
              <a:rPr lang="en-US" altLang="zh-CN" sz="2000" dirty="0"/>
              <a:t>(4)</a:t>
            </a:r>
            <a:r>
              <a:rPr lang="zh-CN" altLang="zh-CN" sz="2000" dirty="0"/>
              <a:t>中间两位不是月份</a:t>
            </a:r>
            <a:r>
              <a:rPr lang="en-US" altLang="zh-CN" sz="2000" dirty="0"/>
              <a:t>(</a:t>
            </a:r>
            <a:r>
              <a:rPr lang="zh-CN" altLang="zh-CN" sz="2000" dirty="0"/>
              <a:t>不在</a:t>
            </a:r>
            <a:r>
              <a:rPr lang="en-US" altLang="zh-CN" sz="2000" dirty="0"/>
              <a:t>1-12</a:t>
            </a:r>
            <a:r>
              <a:rPr lang="zh-CN" altLang="zh-CN" sz="2000" dirty="0"/>
              <a:t>之间</a:t>
            </a:r>
            <a:r>
              <a:rPr lang="en-US" altLang="zh-CN" sz="2000" dirty="0"/>
              <a:t>)</a:t>
            </a:r>
            <a:r>
              <a:rPr lang="zh-CN" altLang="zh-CN" sz="2000" dirty="0"/>
              <a:t>，后两位不是日期</a:t>
            </a:r>
            <a:r>
              <a:rPr lang="en-US" altLang="zh-CN" sz="2000" dirty="0"/>
              <a:t>(</a:t>
            </a:r>
            <a:r>
              <a:rPr lang="zh-CN" altLang="zh-CN" sz="2000" dirty="0"/>
              <a:t>不在</a:t>
            </a:r>
            <a:r>
              <a:rPr lang="en-US" altLang="zh-CN" sz="2000" dirty="0"/>
              <a:t>1-31</a:t>
            </a:r>
            <a:r>
              <a:rPr lang="zh-CN" altLang="zh-CN" sz="2000" dirty="0"/>
              <a:t>之间</a:t>
            </a:r>
            <a:r>
              <a:rPr lang="en-US" altLang="zh-CN" sz="2000" dirty="0"/>
              <a:t>)</a:t>
            </a:r>
            <a:r>
              <a:rPr lang="zh-CN" altLang="zh-CN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(5)</a:t>
            </a:r>
            <a:r>
              <a:rPr lang="zh-CN" altLang="zh-CN" sz="2000" dirty="0"/>
              <a:t>前三位非升序非降序排列，后三位非升序非降序排列；</a:t>
            </a:r>
            <a:endParaRPr lang="en-US" altLang="zh-CN" sz="2000" dirty="0"/>
          </a:p>
          <a:p>
            <a:pPr lvl="1"/>
            <a:r>
              <a:rPr lang="en-US" altLang="zh-CN" sz="2000" dirty="0"/>
              <a:t>(6) </a:t>
            </a:r>
            <a:r>
              <a:rPr lang="zh-CN" altLang="zh-CN" sz="2000" dirty="0"/>
              <a:t>前三位与后三位之差被</a:t>
            </a:r>
            <a:r>
              <a:rPr lang="en-US" altLang="zh-CN" sz="2000" dirty="0"/>
              <a:t>23</a:t>
            </a:r>
            <a:r>
              <a:rPr lang="zh-CN" altLang="zh-CN" sz="2000" dirty="0"/>
              <a:t>整除余</a:t>
            </a:r>
            <a:r>
              <a:rPr lang="en-US" altLang="zh-CN" sz="2000" dirty="0"/>
              <a:t>13</a:t>
            </a:r>
            <a:r>
              <a:rPr lang="zh-CN" altLang="zh-CN" sz="2000" dirty="0"/>
              <a:t>。请编程输出所有符合条件的密码。</a:t>
            </a:r>
            <a:endParaRPr lang="en-US" altLang="zh-CN" sz="2000" dirty="0"/>
          </a:p>
          <a:p>
            <a:r>
              <a:rPr lang="zh-CN" altLang="zh-CN" sz="2400" dirty="0"/>
              <a:t>注：符合条件的数有</a:t>
            </a:r>
            <a:r>
              <a:rPr lang="en-US" altLang="zh-CN" sz="2400" dirty="0"/>
              <a:t>: 307294, 385096, 387052, 523096, 529470, 549076, 563274, 581476, 583294, 587436,705692, 725436, 769250, 781492, 785496, 785634, 901658, 903476, 923450, 927638,947658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603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2023/10/23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39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课后练习</a:t>
            </a:r>
            <a:endParaRPr lang="en-US" altLang="zh-CN" sz="5400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全部例题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章全部习题：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5.1~5.7</a:t>
            </a: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AD8F3B0-462C-4256-A57C-E9E2EB7DBEEB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FEEEA-EFAA-401F-AF02-CCE904F2E242}" type="slidenum">
              <a:rPr lang="zh-CN" altLang="en-US"/>
              <a:pPr/>
              <a:t>4</a:t>
            </a:fld>
            <a:r>
              <a:rPr lang="en-US" altLang="zh-CN"/>
              <a:t>/35</a:t>
            </a:r>
          </a:p>
        </p:txBody>
      </p:sp>
      <p:sp>
        <p:nvSpPr>
          <p:cNvPr id="62300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语句的程序模式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0020" name="Rectangle 4"/>
          <p:cNvSpPr>
            <a:spLocks noChangeArrowheads="1"/>
          </p:cNvSpPr>
          <p:nvPr/>
        </p:nvSpPr>
        <p:spPr bwMode="auto">
          <a:xfrm>
            <a:off x="76200" y="1676400"/>
            <a:ext cx="8991600" cy="3733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“循环变量”初始化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需要使“循环条件表达式”为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while(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包含循环变量的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循环条件表达式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循环体语句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;	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一定要有改变“循环变量”的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5</a:t>
            </a:fld>
            <a:r>
              <a:rPr lang="en-US" altLang="zh-CN"/>
              <a:t>/35</a:t>
            </a:r>
          </a:p>
        </p:txBody>
      </p:sp>
      <p:sp>
        <p:nvSpPr>
          <p:cNvPr id="622899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：计算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1+2+…+10</a:t>
            </a:r>
            <a:endParaRPr lang="zh-CN" altLang="en-US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3988" y="1295400"/>
            <a:ext cx="8280400" cy="1066800"/>
          </a:xfrm>
        </p:spPr>
        <p:txBody>
          <a:bodyPr/>
          <a:lstStyle/>
          <a:p>
            <a:r>
              <a:rPr lang="zh-CN" altLang="en-US" sz="3600" dirty="0" smtClean="0"/>
              <a:t>求：</a:t>
            </a:r>
            <a:endParaRPr lang="zh-CN" altLang="zh-CN" sz="3600" dirty="0"/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3429000" y="1066800"/>
            <a:ext cx="3200400" cy="5714999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i,s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   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=1; s=0;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while(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&lt;=10)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s=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s+i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=i+1;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}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("s=%d\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n",s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44700"/>
              </p:ext>
            </p:extLst>
          </p:nvPr>
        </p:nvGraphicFramePr>
        <p:xfrm>
          <a:off x="1676400" y="1066800"/>
          <a:ext cx="14398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222" r:id="rId3" imgW="495085" imgH="431613" progId="Equation.3">
                  <p:embed/>
                </p:oleObj>
              </mc:Choice>
              <mc:Fallback>
                <p:oleObj r:id="rId3" imgW="495085" imgH="431613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143986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81200"/>
            <a:ext cx="235453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4" y="3200400"/>
            <a:ext cx="3778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89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6</a:t>
            </a:fld>
            <a:r>
              <a:rPr lang="en-US" altLang="zh-CN"/>
              <a:t>/35</a:t>
            </a:r>
          </a:p>
        </p:txBody>
      </p:sp>
      <p:sp>
        <p:nvSpPr>
          <p:cNvPr id="622899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执行过程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280400" cy="1066800"/>
          </a:xfrm>
        </p:spPr>
        <p:txBody>
          <a:bodyPr/>
          <a:lstStyle/>
          <a:p>
            <a:r>
              <a:rPr lang="zh-CN" altLang="en-US" sz="3600" dirty="0" smtClean="0"/>
              <a:t>求：</a:t>
            </a:r>
            <a:endParaRPr lang="zh-CN" altLang="zh-CN" sz="3600" dirty="0"/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154745" y="2057400"/>
            <a:ext cx="3352800" cy="4762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i,s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;    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=1; s=0;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 while(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&lt;=10)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 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        s=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s+i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=i+1;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 }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("s=%d\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n",s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597258"/>
              </p:ext>
            </p:extLst>
          </p:nvPr>
        </p:nvGraphicFramePr>
        <p:xfrm>
          <a:off x="1676400" y="1066800"/>
          <a:ext cx="117163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245" r:id="rId3" imgW="495085" imgH="431613" progId="Equation.3">
                  <p:embed/>
                </p:oleObj>
              </mc:Choice>
              <mc:Fallback>
                <p:oleObj r:id="rId3" imgW="49508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117163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3337"/>
              </p:ext>
            </p:extLst>
          </p:nvPr>
        </p:nvGraphicFramePr>
        <p:xfrm>
          <a:off x="3635896" y="-4"/>
          <a:ext cx="5472608" cy="6918789"/>
        </p:xfrm>
        <a:graphic>
          <a:graphicData uri="http://schemas.openxmlformats.org/drawingml/2006/table">
            <a:tbl>
              <a:tblPr firstRow="1" bandRow="1"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条件</a:t>
                      </a:r>
                      <a:r>
                        <a:rPr lang="en-US" altLang="zh-CN" sz="2800" dirty="0" err="1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&lt;=10</a:t>
                      </a:r>
                      <a:endParaRPr lang="zh-CN" altLang="en-US" sz="2800" dirty="0" smtClean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800" dirty="0" err="1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2400" dirty="0" smtClean="0"/>
                        <a:t>循环前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次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次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3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4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5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6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21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7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28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8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36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9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45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10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进入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55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第</a:t>
                      </a:r>
                      <a:r>
                        <a:rPr lang="en-US" altLang="zh-CN" sz="2400" dirty="0" smtClean="0"/>
                        <a:t>11</a:t>
                      </a:r>
                      <a:r>
                        <a:rPr lang="zh-CN" altLang="en-US" sz="2400" dirty="0" smtClean="0"/>
                        <a:t>次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假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跳出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循环后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81400" y="947172"/>
            <a:ext cx="3398057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循环体被执行</a:t>
            </a:r>
            <a:r>
              <a:rPr lang="en-US" altLang="zh-CN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次，</a:t>
            </a:r>
            <a:endParaRPr lang="en-US" altLang="zh-CN" sz="4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次因条件为假而循环结束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6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8996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7</a:t>
            </a:fld>
            <a:r>
              <a:rPr lang="en-US" altLang="zh-CN"/>
              <a:t>/35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4216"/>
            <a:ext cx="3733800" cy="659138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97302"/>
            <a:ext cx="5638800" cy="165529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两个正整数最大公约数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(Greatest Common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Divisor)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8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52400"/>
            <a:ext cx="5105400" cy="15240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两个正整数最大公约数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(Greatest Common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Divisor)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76200" y="76200"/>
            <a:ext cx="5431904" cy="670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int m,n,i,k;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scanf("%d%d",&amp;m,&amp;n);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i=1; k=1;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while(i&lt;=n&amp;&amp;i&lt;=m)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	if(m%i==0&amp;&amp;n%i==0)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		k=i;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	i++;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if(k!=1) 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  		printf("GCD(%d,%d)=%d",m,n,k);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else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 		printf("%d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%</a:t>
            </a: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没有公约数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",</a:t>
            </a: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m,n);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nn-NO" altLang="zh-CN" b="1" dirty="0">
                <a:latin typeface="Times New Roman" pitchFamily="18" charset="0"/>
                <a:ea typeface="楷体_GB2312" pitchFamily="49" charset="-122"/>
              </a:rPr>
              <a:t>}</a:t>
            </a:r>
            <a:endParaRPr lang="nn-NO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28" y="76200"/>
            <a:ext cx="3832672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1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9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52400"/>
            <a:ext cx="5105400" cy="15240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两个正整数最大公约数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(Greatest Common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Divisor)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76200" y="76200"/>
            <a:ext cx="5431904" cy="670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int m,n,i,k;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scanf("%d%d",&amp;m,&amp;n);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i=1; k=1;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while(i&lt;=n&amp;&amp;i&lt;=m)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if(m%i==0&amp;&amp;n%i==0)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	k=i;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i++;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if(k!=1)  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		printf("GCD(%d,%d)=%</a:t>
            </a:r>
            <a:r>
              <a:rPr lang="nn-NO" altLang="zh-CN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d\n",</a:t>
            </a: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m,n,k);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else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		printf("%d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%</a:t>
            </a: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没有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公约数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\n",</a:t>
            </a: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m,n);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lvl="0" indent="-342900">
              <a:lnSpc>
                <a:spcPct val="100000"/>
              </a:lnSpc>
              <a:buClr>
                <a:srgbClr val="FF3300"/>
              </a:buClr>
            </a:pPr>
            <a:r>
              <a:rPr lang="nn-NO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lang="nn-NO" altLang="zh-CN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28" y="106143"/>
            <a:ext cx="5108568" cy="17226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28" y="1981202"/>
            <a:ext cx="5108568" cy="18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48668</TotalTime>
  <Words>3169</Words>
  <Application>Microsoft Office PowerPoint</Application>
  <PresentationFormat>全屏显示(4:3)</PresentationFormat>
  <Paragraphs>528</Paragraphs>
  <Slides>40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Candara</vt:lpstr>
      <vt:lpstr>方正舒体</vt:lpstr>
      <vt:lpstr>仿宋</vt:lpstr>
      <vt:lpstr>仿宋_GB2312</vt:lpstr>
      <vt:lpstr>黑体</vt:lpstr>
      <vt:lpstr>华文彩云</vt:lpstr>
      <vt:lpstr>华文楷体</vt:lpstr>
      <vt:lpstr>楷体</vt:lpstr>
      <vt:lpstr>楷体_GB2312</vt:lpstr>
      <vt:lpstr>隶书</vt:lpstr>
      <vt:lpstr>宋体</vt:lpstr>
      <vt:lpstr>Arial</vt:lpstr>
      <vt:lpstr>Arial Narrow</vt:lpstr>
      <vt:lpstr>Cambria Math</vt:lpstr>
      <vt:lpstr>Times New Roman</vt:lpstr>
      <vt:lpstr>Wingdings</vt:lpstr>
      <vt:lpstr>PPT-模板</vt:lpstr>
      <vt:lpstr>Microsoft 公式 3.0</vt:lpstr>
      <vt:lpstr>PowerPoint 演示文稿</vt:lpstr>
      <vt:lpstr>本讲内容</vt:lpstr>
      <vt:lpstr>while语句的格式与功能</vt:lpstr>
      <vt:lpstr>while语句的程序模式</vt:lpstr>
      <vt:lpstr>例1：计算1+2+…+10</vt:lpstr>
      <vt:lpstr>执行过程</vt:lpstr>
      <vt:lpstr>PowerPoint 演示文稿</vt:lpstr>
      <vt:lpstr>PowerPoint 演示文稿</vt:lpstr>
      <vt:lpstr>PowerPoint 演示文稿</vt:lpstr>
      <vt:lpstr>while语句的常见错误-1,2</vt:lpstr>
      <vt:lpstr>while语句的常见错误-3</vt:lpstr>
      <vt:lpstr>while语句的常见错误-4</vt:lpstr>
      <vt:lpstr>本讲内容</vt:lpstr>
      <vt:lpstr>do/while语句的格式与功能</vt:lpstr>
      <vt:lpstr>do/while语句的应用模式</vt:lpstr>
      <vt:lpstr>例3：要求输入的变量值符合一定条件</vt:lpstr>
      <vt:lpstr>本讲内容</vt:lpstr>
      <vt:lpstr>for语句的格式与功能</vt:lpstr>
      <vt:lpstr>for语句功能的另一种解释</vt:lpstr>
      <vt:lpstr>与for语句等价的while语句</vt:lpstr>
      <vt:lpstr>for语句3个表达式的省略</vt:lpstr>
      <vt:lpstr>for语句中3个表达式全部省略</vt:lpstr>
      <vt:lpstr>例4：Fibonacci数列</vt:lpstr>
      <vt:lpstr>输出Fibonacci数列——递推法</vt:lpstr>
      <vt:lpstr>PowerPoint 演示文稿</vt:lpstr>
      <vt:lpstr>for语句的常见错误-1</vt:lpstr>
      <vt:lpstr>for语句的常见错误-2</vt:lpstr>
      <vt:lpstr>本讲内容</vt:lpstr>
      <vt:lpstr>中止循环语句</vt:lpstr>
      <vt:lpstr>break语句</vt:lpstr>
      <vt:lpstr>问题：程序的功能是什么？</vt:lpstr>
      <vt:lpstr>问题：程序的功能是什么？</vt:lpstr>
      <vt:lpstr>continue语句</vt:lpstr>
      <vt:lpstr>PowerPoint 演示文稿</vt:lpstr>
      <vt:lpstr>break与continue的不同</vt:lpstr>
      <vt:lpstr>注意！</vt:lpstr>
      <vt:lpstr>上机练习-1</vt:lpstr>
      <vt:lpstr>上机练习-2</vt:lpstr>
      <vt:lpstr>课后练习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806</cp:revision>
  <dcterms:created xsi:type="dcterms:W3CDTF">2001-09-11T11:00:57Z</dcterms:created>
  <dcterms:modified xsi:type="dcterms:W3CDTF">2023-10-23T13:24:22Z</dcterms:modified>
</cp:coreProperties>
</file>