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584" r:id="rId2"/>
    <p:sldId id="3082" r:id="rId3"/>
    <p:sldId id="3091" r:id="rId4"/>
    <p:sldId id="3084" r:id="rId5"/>
    <p:sldId id="3092" r:id="rId6"/>
    <p:sldId id="3085" r:id="rId7"/>
    <p:sldId id="3087" r:id="rId8"/>
    <p:sldId id="3088" r:id="rId9"/>
    <p:sldId id="3089" r:id="rId10"/>
    <p:sldId id="3090" r:id="rId11"/>
    <p:sldId id="3093" r:id="rId12"/>
    <p:sldId id="3094" r:id="rId13"/>
    <p:sldId id="3095" r:id="rId14"/>
    <p:sldId id="3096" r:id="rId15"/>
    <p:sldId id="3097" r:id="rId16"/>
    <p:sldId id="3098" r:id="rId17"/>
    <p:sldId id="3101" r:id="rId18"/>
    <p:sldId id="3048" r:id="rId19"/>
    <p:sldId id="3056" r:id="rId20"/>
    <p:sldId id="3050" r:id="rId21"/>
    <p:sldId id="3051" r:id="rId22"/>
    <p:sldId id="3105" r:id="rId23"/>
    <p:sldId id="3052" r:id="rId24"/>
    <p:sldId id="3079" r:id="rId25"/>
    <p:sldId id="3106" r:id="rId26"/>
    <p:sldId id="3080" r:id="rId27"/>
    <p:sldId id="3099" r:id="rId28"/>
    <p:sldId id="3054" r:id="rId29"/>
    <p:sldId id="3055" r:id="rId30"/>
    <p:sldId id="3100" r:id="rId31"/>
    <p:sldId id="3060" r:id="rId32"/>
    <p:sldId id="3081" r:id="rId33"/>
    <p:sldId id="3061" r:id="rId34"/>
    <p:sldId id="3062" r:id="rId35"/>
    <p:sldId id="3063" r:id="rId36"/>
    <p:sldId id="3102" r:id="rId37"/>
    <p:sldId id="3066" r:id="rId38"/>
    <p:sldId id="3067" r:id="rId39"/>
    <p:sldId id="3068" r:id="rId40"/>
    <p:sldId id="3073" r:id="rId41"/>
    <p:sldId id="3107" r:id="rId42"/>
    <p:sldId id="3108" r:id="rId43"/>
    <p:sldId id="3109" r:id="rId44"/>
    <p:sldId id="3071" r:id="rId45"/>
    <p:sldId id="257" r:id="rId46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ECFF"/>
    <a:srgbClr val="CCCCFF"/>
    <a:srgbClr val="0000FF"/>
    <a:srgbClr val="CCFFFF"/>
    <a:srgbClr val="CC0099"/>
    <a:srgbClr val="FF0000"/>
    <a:srgbClr val="0033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4301" autoAdjust="0"/>
  </p:normalViewPr>
  <p:slideViewPr>
    <p:cSldViewPr>
      <p:cViewPr varScale="1">
        <p:scale>
          <a:sx n="68" d="100"/>
          <a:sy n="68" d="100"/>
        </p:scale>
        <p:origin x="1014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9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991285-D123-47F2-A9D1-1F6803DA32CC}" type="datetimeFigureOut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BA6049A-76FB-4233-83DB-C100E62A44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23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109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1756AE5A-5D4C-4218-9F2E-C40115B9B492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564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1407210-7E9F-4DD9-8809-795A6182551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376610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注意，上述伪代码中，</a:t>
            </a:r>
            <a:r>
              <a:rPr lang="en-US" altLang="zh-CN" smtClean="0"/>
              <a:t>S1-S2</a:t>
            </a:r>
            <a:r>
              <a:rPr lang="zh-CN" altLang="en-US" smtClean="0"/>
              <a:t>形成了一个循环，总共循环了</a:t>
            </a:r>
            <a:r>
              <a:rPr lang="en-US" altLang="zh-CN" smtClean="0"/>
              <a:t>4</a:t>
            </a:r>
            <a:r>
              <a:rPr lang="zh-CN" altLang="en-US" smtClean="0"/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1346658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注意，上述伪代码中，</a:t>
            </a:r>
            <a:r>
              <a:rPr lang="en-US" altLang="zh-CN" smtClean="0"/>
              <a:t>S1-S2</a:t>
            </a:r>
            <a:r>
              <a:rPr lang="zh-CN" altLang="en-US" smtClean="0"/>
              <a:t>形成了一个循环，总共循环了</a:t>
            </a:r>
            <a:r>
              <a:rPr lang="en-US" altLang="zh-CN" smtClean="0"/>
              <a:t>4</a:t>
            </a:r>
            <a:r>
              <a:rPr lang="zh-CN" altLang="en-US" smtClean="0"/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415266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注意，上述伪代码中，</a:t>
            </a:r>
            <a:r>
              <a:rPr lang="en-US" altLang="zh-CN" smtClean="0"/>
              <a:t>S1-S2</a:t>
            </a:r>
            <a:r>
              <a:rPr lang="zh-CN" altLang="en-US" smtClean="0"/>
              <a:t>形成了一个循环，总共循环了</a:t>
            </a:r>
            <a:r>
              <a:rPr lang="en-US" altLang="zh-CN" smtClean="0"/>
              <a:t>4</a:t>
            </a:r>
            <a:r>
              <a:rPr lang="zh-CN" altLang="en-US" smtClean="0"/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47652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1407210-7E9F-4DD9-8809-795A6182551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105614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F1441C-3F7E-4D8A-8872-5785D63F2B3E}" type="slidenum">
              <a:rPr lang="zh-CN" altLang="en-US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585270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F1441C-3F7E-4D8A-8872-5785D63F2B3E}" type="slidenum">
              <a:rPr lang="zh-CN" altLang="en-US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893548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F1441C-3F7E-4D8A-8872-5785D63F2B3E}" type="slidenum">
              <a:rPr lang="zh-CN" altLang="en-US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588876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1407210-7E9F-4DD9-8809-795A6182551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36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52530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1407210-7E9F-4DD9-8809-795A6182551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955269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2931FA6-D811-439D-8853-71808DAFB06A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846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988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420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20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393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453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43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170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A5B7D-A21B-49B3-BACC-4AB8884CE005}" type="datetime1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84245-38ED-4924-AE71-F07ABFC24CC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49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1492E-A14E-47FF-9BE0-DD32C80C5FB1}" type="datetime1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06A7-1C0B-4F3D-84D5-F94D9F1069E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59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88E8E38A-F39F-46F0-89FB-8F0AAD945540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81C08049-3C78-4A05-A732-8CD9012260F2}" type="slidenum">
              <a:rPr lang="zh-CN" altLang="en-US"/>
              <a:pPr/>
              <a:t>‹#›</a:t>
            </a:fld>
            <a:r>
              <a:rPr lang="en-US" altLang="zh-CN"/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31306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F3855-0E52-4014-B045-F9ED9D6499B0}" type="datetime1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A6150-C568-485D-AB9A-EBB8B68624A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2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7A853-C62A-49C0-88B6-5B4F22152637}" type="datetime1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A77D1-B518-4608-A912-5ED2E9E8333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93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161DE-9FED-4E9B-83B4-3A4C734E6506}" type="datetime1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15CF-F484-4F31-9225-CD1676E2CEE9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41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0F2E5-2118-4019-8EAB-C32337EE61FC}" type="datetime1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6BED4-0C84-4E45-8D1A-118E069DE32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8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22059-0753-4A0D-83A2-C8A9CC2B1570}" type="datetime1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290E9-9516-45F6-A093-56F9E19AB82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0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5E6D9-E213-454E-A0DE-C1F918205619}" type="datetime1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D9AFE-F5F2-437D-86CC-E283CBC634D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31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C761-0C03-4F19-BFC1-AEC3ADF4553E}" type="datetime1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C340D-4A77-4C24-A511-8A5AC67B726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3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A5EB69F8-81A7-4E02-B4B0-B1E8C99BCA44}" type="datetime1">
              <a:rPr lang="zh-CN" altLang="en-US"/>
              <a:pPr>
                <a:defRPr/>
              </a:pPr>
              <a:t>2023/10/24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1CE66E95-1E77-489D-BC31-760563538DF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50520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二</a:t>
            </a:r>
            <a:r>
              <a:rPr lang="zh-CN" altLang="en-US" sz="5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、规范</a:t>
            </a:r>
            <a:r>
              <a:rPr lang="zh-CN" altLang="en-US" sz="5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数列运算</a:t>
            </a:r>
            <a:endParaRPr lang="en-US" altLang="zh-CN" sz="54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第</a:t>
            </a:r>
            <a:r>
              <a:rPr lang="en-US" altLang="zh-CN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5</a:t>
            </a: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讲 循环结构程序设计</a:t>
            </a:r>
            <a:endParaRPr lang="en-US" altLang="zh-CN" sz="5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10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将下列程序修改解决其他“连加”问题</a:t>
            </a:r>
            <a:endParaRPr lang="en-US" altLang="zh-CN" sz="36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56100" y="1168400"/>
            <a:ext cx="434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1+3+5+7+9+11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defTabSz="927100" eaLnBrk="1" hangingPunct="1"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2+4+6+8+10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defTabSz="927100" eaLnBrk="1" hangingPunct="1"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3+4+5+6+7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defTabSz="927100" eaLnBrk="1" hangingPunct="1"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13+16+19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defTabSz="927100" eaLnBrk="1" hangingPunct="1"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3886200" cy="5562600"/>
          </a:xfrm>
          <a:prstGeom prst="rect">
            <a:avLst/>
          </a:prstGeom>
          <a:solidFill>
            <a:srgbClr val="CCECFF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#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include &lt;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{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s=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for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(i=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&lt;=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i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++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s=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800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; 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("s=%d\n", s);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return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0;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7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9B5A409-9FB1-40BA-988F-575DE6F3085A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46083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608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B0F34DE-F2A2-42FB-937A-0DC58080DFF7}" type="slidenum">
              <a:rPr lang="zh-CN" altLang="en-US" sz="1400"/>
              <a:pPr/>
              <a:t>11</a:t>
            </a:fld>
            <a:r>
              <a:rPr lang="en-US" altLang="zh-CN" sz="1400"/>
              <a:t>/43</a:t>
            </a:r>
          </a:p>
        </p:txBody>
      </p:sp>
      <p:sp>
        <p:nvSpPr>
          <p:cNvPr id="4608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控制变量就是运算变量</a:t>
            </a:r>
            <a:endParaRPr lang="en-US" altLang="zh-CN" sz="36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利用</a:t>
            </a:r>
            <a:r>
              <a:rPr lang="zh-CN" altLang="en-US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控制变量生成运算变量</a:t>
            </a:r>
            <a:endParaRPr lang="en-US" altLang="zh-CN" sz="360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构造较为复杂的运算变量</a:t>
            </a:r>
            <a:endParaRPr lang="en-US" altLang="zh-CN" sz="36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循环次数不确定</a:t>
            </a:r>
            <a:r>
              <a:rPr lang="en-US" altLang="zh-CN" sz="3600" dirty="0" smtClean="0"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用</a:t>
            </a:r>
            <a:r>
              <a:rPr lang="zh-CN" altLang="en-US" sz="3600" dirty="0">
                <a:latin typeface="Times New Roman" pitchFamily="18" charset="0"/>
                <a:ea typeface="黑体" pitchFamily="49" charset="-122"/>
              </a:rPr>
              <a:t>“精度”</a:t>
            </a: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控制</a:t>
            </a:r>
            <a:endParaRPr lang="zh-CN" altLang="en-US" sz="3600" dirty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endParaRPr lang="zh-CN" altLang="en-US" sz="360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06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63175E0-DFBC-436A-81EF-297890810799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69635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6963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46EB029-EC63-43EE-A24F-C62640055A3E}" type="slidenum">
              <a:rPr lang="zh-CN" altLang="en-US" sz="1400"/>
              <a:pPr/>
              <a:t>12</a:t>
            </a:fld>
            <a:r>
              <a:rPr lang="en-US" altLang="zh-CN" sz="1400"/>
              <a:t>/43</a:t>
            </a:r>
          </a:p>
        </p:txBody>
      </p:sp>
      <p:sp>
        <p:nvSpPr>
          <p:cNvPr id="6963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>
                <a:latin typeface="黑体" pitchFamily="49" charset="-122"/>
                <a:ea typeface="黑体" pitchFamily="49" charset="-122"/>
              </a:rPr>
              <a:t>推广</a:t>
            </a:r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的问题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63000" cy="4911725"/>
          </a:xfrm>
        </p:spPr>
        <p:txBody>
          <a:bodyPr/>
          <a:lstStyle/>
          <a:p>
            <a:pPr defTabSz="927100" eaLnBrk="1" hangingPunct="1"/>
            <a:r>
              <a:rPr lang="zh-CN" altLang="en-US" sz="2800" dirty="0" smtClean="0"/>
              <a:t>参照前面程序，想办法实现下面计算的程序：</a:t>
            </a:r>
          </a:p>
        </p:txBody>
      </p:sp>
      <p:sp>
        <p:nvSpPr>
          <p:cNvPr id="69640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41" name="Object 6"/>
          <p:cNvGraphicFramePr>
            <a:graphicFrameLocks noChangeAspect="1"/>
          </p:cNvGraphicFramePr>
          <p:nvPr>
            <p:extLst/>
          </p:nvPr>
        </p:nvGraphicFramePr>
        <p:xfrm>
          <a:off x="3657600" y="1905000"/>
          <a:ext cx="8366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771" name="公式" r:id="rId3" imgW="368140" imgH="431613" progId="Equation.3">
                  <p:embed/>
                </p:oleObj>
              </mc:Choice>
              <mc:Fallback>
                <p:oleObj name="公式" r:id="rId3" imgW="368140" imgH="431613" progId="Equation.3">
                  <p:embed/>
                  <p:pic>
                    <p:nvPicPr>
                      <p:cNvPr id="6964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05000"/>
                        <a:ext cx="8366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44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45" name="Object 10"/>
          <p:cNvGraphicFramePr>
            <a:graphicFrameLocks noChangeAspect="1"/>
          </p:cNvGraphicFramePr>
          <p:nvPr>
            <p:extLst/>
          </p:nvPr>
        </p:nvGraphicFramePr>
        <p:xfrm>
          <a:off x="1066800" y="1905000"/>
          <a:ext cx="1524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772" name="公式" r:id="rId5" imgW="672808" imgH="431613" progId="Equation.3">
                  <p:embed/>
                </p:oleObj>
              </mc:Choice>
              <mc:Fallback>
                <p:oleObj name="公式" r:id="rId5" imgW="672808" imgH="431613" progId="Equation.3">
                  <p:embed/>
                  <p:pic>
                    <p:nvPicPr>
                      <p:cNvPr id="6964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1524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Rectangle 1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47" name="Object 12"/>
          <p:cNvGraphicFramePr>
            <a:graphicFrameLocks noChangeAspect="1"/>
          </p:cNvGraphicFramePr>
          <p:nvPr>
            <p:extLst/>
          </p:nvPr>
        </p:nvGraphicFramePr>
        <p:xfrm>
          <a:off x="1066800" y="3581400"/>
          <a:ext cx="29559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773" name="公式" r:id="rId7" imgW="1447560" imgH="406080" progId="Equation.3">
                  <p:embed/>
                </p:oleObj>
              </mc:Choice>
              <mc:Fallback>
                <p:oleObj name="公式" r:id="rId7" imgW="1447560" imgH="406080" progId="Equation.3">
                  <p:embed/>
                  <p:pic>
                    <p:nvPicPr>
                      <p:cNvPr id="6964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81400"/>
                        <a:ext cx="295592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9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184275"/>
            <a:ext cx="2971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sz="2800" dirty="0" smtClean="0"/>
              <a:t>参照</a:t>
            </a:r>
            <a:r>
              <a:rPr lang="zh-CN" altLang="en-US" sz="2800" dirty="0"/>
              <a:t>右</a:t>
            </a:r>
            <a:r>
              <a:rPr lang="zh-CN" altLang="en-US" sz="2800" dirty="0" smtClean="0"/>
              <a:t>面的程序，编程实现下面计算：</a:t>
            </a:r>
          </a:p>
        </p:txBody>
      </p:sp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13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计算</a:t>
            </a:r>
            <a:r>
              <a:rPr lang="zh-CN" altLang="en-US" sz="400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657600" y="76200"/>
            <a:ext cx="5334000" cy="6721475"/>
          </a:xfrm>
          <a:prstGeom prst="rect">
            <a:avLst/>
          </a:prstGeom>
          <a:solidFill>
            <a:srgbClr val="CCECFF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#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include &lt;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{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, i, a, b;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s=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for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(i=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&lt;=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i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++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{	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a=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 b=i+1;</a:t>
            </a:r>
            <a:endParaRPr lang="en-US" altLang="zh-CN" sz="280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s=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800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*b;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("s=%d\n", s);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return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0;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905000" y="101600"/>
          <a:ext cx="1524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792" name="公式" r:id="rId4" imgW="672808" imgH="431613" progId="Equation.3">
                  <p:embed/>
                </p:oleObj>
              </mc:Choice>
              <mc:Fallback>
                <p:oleObj name="公式" r:id="rId4" imgW="672808" imgH="431613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1600"/>
                        <a:ext cx="1524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914400" y="3810000"/>
          <a:ext cx="8366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793" name="公式" r:id="rId6" imgW="368140" imgH="431613" progId="Equation.3">
                  <p:embed/>
                </p:oleObj>
              </mc:Choice>
              <mc:Fallback>
                <p:oleObj name="公式" r:id="rId6" imgW="368140" imgH="431613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8366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5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14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计算</a:t>
            </a:r>
            <a:r>
              <a:rPr lang="zh-CN" altLang="en-US" sz="400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76600" y="228600"/>
            <a:ext cx="5715000" cy="6400800"/>
          </a:xfrm>
          <a:prstGeom prst="rect">
            <a:avLst/>
          </a:prstGeom>
          <a:solidFill>
            <a:srgbClr val="CCECFF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#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include &lt;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{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, i, a, b;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s=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for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(i=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&lt;=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20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i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++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{	a=i; b=i+1;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s=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800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a;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("s=%d\n", s);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return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0;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04800" y="914400"/>
          <a:ext cx="29559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813" name="公式" r:id="rId4" imgW="1447560" imgH="406080" progId="Equation.3">
                  <p:embed/>
                </p:oleObj>
              </mc:Choice>
              <mc:Fallback>
                <p:oleObj name="公式" r:id="rId4" imgW="1447560" imgH="40608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14400"/>
                        <a:ext cx="2955925" cy="823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876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58" b="79185"/>
          <a:stretch/>
        </p:blipFill>
        <p:spPr bwMode="auto">
          <a:xfrm>
            <a:off x="92765" y="2133600"/>
            <a:ext cx="303143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74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15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计算</a:t>
            </a:r>
            <a:r>
              <a:rPr lang="zh-CN" altLang="en-US" sz="400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65786" y="152400"/>
            <a:ext cx="4025814" cy="6705600"/>
          </a:xfrm>
          <a:prstGeom prst="rect">
            <a:avLst/>
          </a:prstGeom>
          <a:solidFill>
            <a:srgbClr val="CCECFF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#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include &lt;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{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i, a, b;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float s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0.0f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for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(i=1;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&lt;=20; i++)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{	a=i; b=i+1;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s=s+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(float)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b/a;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("s=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%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\n", s);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//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("s=%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9.2f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\n", s);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return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0;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58407"/>
              </p:ext>
            </p:extLst>
          </p:nvPr>
        </p:nvGraphicFramePr>
        <p:xfrm>
          <a:off x="304800" y="914400"/>
          <a:ext cx="466098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838" name="公式" r:id="rId4" imgW="1447560" imgH="406080" progId="Equation.3">
                  <p:embed/>
                </p:oleObj>
              </mc:Choice>
              <mc:Fallback>
                <p:oleObj name="公式" r:id="rId4" imgW="1447560" imgH="40608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14400"/>
                        <a:ext cx="4660985" cy="823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30" y="1905000"/>
            <a:ext cx="4700370" cy="1358701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62" b="82579"/>
          <a:stretch/>
        </p:blipFill>
        <p:spPr bwMode="auto">
          <a:xfrm>
            <a:off x="24030" y="3429000"/>
            <a:ext cx="4484555" cy="147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87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63175E0-DFBC-436A-81EF-297890810799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69635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69636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46EB029-EC63-43EE-A24F-C62640055A3E}" type="slidenum">
              <a:rPr lang="zh-CN" altLang="en-US" sz="1400"/>
              <a:pPr/>
              <a:t>16</a:t>
            </a:fld>
            <a:r>
              <a:rPr lang="en-US" altLang="zh-CN" sz="1400"/>
              <a:t>/43</a:t>
            </a:r>
          </a:p>
        </p:txBody>
      </p:sp>
      <p:sp>
        <p:nvSpPr>
          <p:cNvPr id="6963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>
                <a:latin typeface="黑体" pitchFamily="49" charset="-122"/>
                <a:ea typeface="黑体" pitchFamily="49" charset="-122"/>
              </a:rPr>
              <a:t>推广</a:t>
            </a:r>
            <a:r>
              <a:rPr lang="zh-CN" altLang="en-US" sz="4000" b="0" dirty="0" smtClean="0">
                <a:latin typeface="黑体" pitchFamily="49" charset="-122"/>
                <a:ea typeface="黑体" pitchFamily="49" charset="-122"/>
              </a:rPr>
              <a:t>的问题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63000" cy="4911725"/>
          </a:xfrm>
        </p:spPr>
        <p:txBody>
          <a:bodyPr/>
          <a:lstStyle/>
          <a:p>
            <a:pPr defTabSz="927100" eaLnBrk="1" hangingPunct="1"/>
            <a:r>
              <a:rPr lang="zh-CN" altLang="en-US" sz="2800" dirty="0" smtClean="0"/>
              <a:t>参照前面程序，</a:t>
            </a:r>
            <a:r>
              <a:rPr lang="zh-CN" altLang="en-US" sz="2800" dirty="0"/>
              <a:t>编程</a:t>
            </a:r>
            <a:r>
              <a:rPr lang="zh-CN" altLang="en-US" sz="2800" dirty="0" smtClean="0"/>
              <a:t>实现下面计算：</a:t>
            </a:r>
          </a:p>
        </p:txBody>
      </p:sp>
      <p:graphicFrame>
        <p:nvGraphicFramePr>
          <p:cNvPr id="69639" name="Object 4"/>
          <p:cNvGraphicFramePr>
            <a:graphicFrameLocks noChangeAspect="1"/>
          </p:cNvGraphicFramePr>
          <p:nvPr>
            <p:extLst/>
          </p:nvPr>
        </p:nvGraphicFramePr>
        <p:xfrm>
          <a:off x="990600" y="4648200"/>
          <a:ext cx="36639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867" name="公式" r:id="rId3" imgW="1790700" imgH="393700" progId="Equation.3">
                  <p:embed/>
                </p:oleObj>
              </mc:Choice>
              <mc:Fallback>
                <p:oleObj name="公式" r:id="rId3" imgW="1790700" imgH="393700" progId="Equation.3">
                  <p:embed/>
                  <p:pic>
                    <p:nvPicPr>
                      <p:cNvPr id="696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48200"/>
                        <a:ext cx="36639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41" name="Object 6"/>
          <p:cNvGraphicFramePr>
            <a:graphicFrameLocks noChangeAspect="1"/>
          </p:cNvGraphicFramePr>
          <p:nvPr>
            <p:extLst/>
          </p:nvPr>
        </p:nvGraphicFramePr>
        <p:xfrm>
          <a:off x="990600" y="3233738"/>
          <a:ext cx="8366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868" name="公式" r:id="rId5" imgW="368140" imgH="431613" progId="Equation.3">
                  <p:embed/>
                </p:oleObj>
              </mc:Choice>
              <mc:Fallback>
                <p:oleObj name="公式" r:id="rId5" imgW="368140" imgH="431613" progId="Equation.3">
                  <p:embed/>
                  <p:pic>
                    <p:nvPicPr>
                      <p:cNvPr id="6964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33738"/>
                        <a:ext cx="8366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9643" name="Object 8"/>
          <p:cNvGraphicFramePr>
            <a:graphicFrameLocks noChangeAspect="1"/>
          </p:cNvGraphicFramePr>
          <p:nvPr>
            <p:extLst/>
          </p:nvPr>
        </p:nvGraphicFramePr>
        <p:xfrm>
          <a:off x="990600" y="1981200"/>
          <a:ext cx="7508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869" name="公式" r:id="rId7" imgW="330057" imgH="431613" progId="Equation.3">
                  <p:embed/>
                </p:oleObj>
              </mc:Choice>
              <mc:Fallback>
                <p:oleObj name="公式" r:id="rId7" imgW="330057" imgH="431613" progId="Equation.3">
                  <p:embed/>
                  <p:pic>
                    <p:nvPicPr>
                      <p:cNvPr id="696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7508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46" name="Rectangle 1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0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9B5A409-9FB1-40BA-988F-575DE6F3085A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46083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608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B0F34DE-F2A2-42FB-937A-0DC58080DFF7}" type="slidenum">
              <a:rPr lang="zh-CN" altLang="en-US" sz="1400"/>
              <a:pPr/>
              <a:t>17</a:t>
            </a:fld>
            <a:r>
              <a:rPr lang="en-US" altLang="zh-CN" sz="1400"/>
              <a:t>/43</a:t>
            </a:r>
          </a:p>
        </p:txBody>
      </p:sp>
      <p:sp>
        <p:nvSpPr>
          <p:cNvPr id="4608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控制变量就是运算变量</a:t>
            </a:r>
            <a:endParaRPr lang="en-US" altLang="zh-CN" sz="36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利用</a:t>
            </a: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控制变量生成运算变量</a:t>
            </a:r>
            <a:endParaRPr lang="en-US" altLang="zh-CN" sz="36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构造较为复杂的运算变量</a:t>
            </a:r>
            <a:endParaRPr lang="en-US" altLang="zh-CN" sz="360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循环次数不确定</a:t>
            </a:r>
            <a:r>
              <a:rPr lang="en-US" altLang="zh-CN" sz="3600" dirty="0" smtClean="0"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用</a:t>
            </a:r>
            <a:r>
              <a:rPr lang="zh-CN" altLang="en-US" sz="3600" dirty="0">
                <a:latin typeface="Times New Roman" pitchFamily="18" charset="0"/>
                <a:ea typeface="黑体" pitchFamily="49" charset="-122"/>
              </a:rPr>
              <a:t>“精度”</a:t>
            </a: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控制</a:t>
            </a:r>
            <a:endParaRPr lang="zh-CN" altLang="en-US" sz="3600" dirty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endParaRPr lang="zh-CN" altLang="en-US" sz="360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5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18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构造较为复杂的“运算变量”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280400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求：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的值，其中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是一个数字，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的位数。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，这时需要计算表达式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2+22+222+2222+22222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36164" name="Object 4"/>
          <p:cNvGraphicFramePr>
            <a:graphicFrameLocks noChangeAspect="1"/>
          </p:cNvGraphicFramePr>
          <p:nvPr>
            <p:extLst/>
          </p:nvPr>
        </p:nvGraphicFramePr>
        <p:xfrm>
          <a:off x="1676400" y="1371600"/>
          <a:ext cx="51816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618" name="公式" r:id="rId3" imgW="1930400" imgH="406400" progId="Equation.3">
                  <p:embed/>
                </p:oleObj>
              </mc:Choice>
              <mc:Fallback>
                <p:oleObj name="公式" r:id="rId3" imgW="1930400" imgH="406400" progId="Equation.3">
                  <p:embed/>
                  <p:pic>
                    <p:nvPicPr>
                      <p:cNvPr id="6236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518160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5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7514B8-99D8-431F-BD7C-5F2FBD76B6D7}" type="datetime1">
              <a:rPr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2023/10/24</a:t>
            </a:fld>
            <a:endParaRPr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33B890-2A1D-4FC3-9D08-00631D543830}" type="slidenum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/119</a:t>
            </a:r>
          </a:p>
        </p:txBody>
      </p:sp>
      <p:sp>
        <p:nvSpPr>
          <p:cNvPr id="10244" name="页脚占位符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t>王化雨 whuayu000@163.com 13306442222</a:t>
            </a:r>
            <a:endParaRPr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42210" name="Rectangle 2" descr="白色大理石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 smtClean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4400" i="1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4400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aaa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+…</a:t>
            </a:r>
            <a:r>
              <a:rPr lang="zh-CN" altLang="en-US" sz="4400" dirty="0" smtClean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4400" dirty="0" smtClean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</a:t>
            </a:r>
            <a:endParaRPr lang="en-US" altLang="zh-CN" sz="4400" dirty="0" smtClean="0">
              <a:solidFill>
                <a:srgbClr val="D600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974013" cy="4470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u="sng" dirty="0" smtClean="0">
                <a:solidFill>
                  <a:srgbClr val="D60093"/>
                </a:solidFill>
                <a:ea typeface="黑体" panose="02010609060101010101" pitchFamily="49" charset="-122"/>
              </a:rPr>
              <a:t>思路</a:t>
            </a:r>
            <a:r>
              <a:rPr lang="en-US" altLang="zh-CN" sz="4000" u="sng" dirty="0" smtClean="0">
                <a:solidFill>
                  <a:srgbClr val="D60093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4000" u="sng" dirty="0" smtClean="0">
                <a:solidFill>
                  <a:srgbClr val="D60093"/>
                </a:solidFill>
                <a:ea typeface="黑体" panose="02010609060101010101" pitchFamily="49" charset="-122"/>
              </a:rPr>
              <a:t>：构造运算变量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dirty="0">
                <a:solidFill>
                  <a:schemeClr val="hlink"/>
                </a:solidFill>
                <a:ea typeface="黑体" panose="02010609060101010101" pitchFamily="49" charset="-122"/>
              </a:rPr>
              <a:t>思路</a:t>
            </a:r>
            <a:r>
              <a:rPr lang="en-US" altLang="zh-CN" sz="4000" dirty="0">
                <a:solidFill>
                  <a:schemeClr val="hlink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4000" dirty="0">
                <a:solidFill>
                  <a:schemeClr val="hlink"/>
                </a:solidFill>
                <a:ea typeface="黑体" panose="02010609060101010101" pitchFamily="49" charset="-122"/>
              </a:rPr>
              <a:t>：剖析“和”的构成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思路</a:t>
            </a:r>
            <a:r>
              <a:rPr lang="en-US" altLang="zh-CN" sz="4000" dirty="0">
                <a:solidFill>
                  <a:schemeClr val="hlink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40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：利用自定义函数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15850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9B5A409-9FB1-40BA-988F-575DE6F3085A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46083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608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B0F34DE-F2A2-42FB-937A-0DC58080DFF7}" type="slidenum">
              <a:rPr lang="zh-CN" altLang="en-US" sz="1400"/>
              <a:pPr/>
              <a:t>2</a:t>
            </a:fld>
            <a:r>
              <a:rPr lang="en-US" altLang="zh-CN" sz="1400"/>
              <a:t>/43</a:t>
            </a:r>
          </a:p>
        </p:txBody>
      </p:sp>
      <p:sp>
        <p:nvSpPr>
          <p:cNvPr id="4608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控制变量就是运算变量</a:t>
            </a:r>
            <a:endParaRPr lang="en-US" altLang="zh-CN" sz="360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利用控制变量生成运算变量</a:t>
            </a:r>
            <a:endParaRPr lang="en-US" altLang="zh-CN" sz="36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>
                <a:latin typeface="Times New Roman" pitchFamily="18" charset="0"/>
                <a:ea typeface="黑体" pitchFamily="49" charset="-122"/>
              </a:rPr>
              <a:t>构造较为复杂的运算变量</a:t>
            </a:r>
            <a:endParaRPr lang="en-US" altLang="zh-CN" sz="3600" dirty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>
                <a:latin typeface="Times New Roman" pitchFamily="18" charset="0"/>
                <a:ea typeface="黑体" pitchFamily="49" charset="-122"/>
              </a:rPr>
              <a:t>循环次数不确定</a:t>
            </a:r>
            <a:r>
              <a:rPr lang="en-US" altLang="zh-CN" sz="3600" dirty="0"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3600" dirty="0">
                <a:latin typeface="Times New Roman" pitchFamily="18" charset="0"/>
                <a:ea typeface="黑体" pitchFamily="49" charset="-122"/>
              </a:rPr>
              <a:t>用“精度”</a:t>
            </a:r>
            <a:r>
              <a:rPr lang="zh-CN" altLang="en-US" sz="3600" dirty="0" smtClean="0">
                <a:latin typeface="Times New Roman" pitchFamily="18" charset="0"/>
                <a:ea typeface="黑体" pitchFamily="49" charset="-122"/>
              </a:rPr>
              <a:t>控制</a:t>
            </a:r>
            <a:endParaRPr lang="zh-CN" altLang="en-US" sz="36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20</a:t>
            </a:fld>
            <a:r>
              <a:rPr lang="en-US" altLang="zh-CN"/>
              <a:t>/35</a:t>
            </a:r>
          </a:p>
        </p:txBody>
      </p:sp>
      <p:sp>
        <p:nvSpPr>
          <p:cNvPr id="622899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设计思路</a:t>
            </a:r>
          </a:p>
        </p:txBody>
      </p:sp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5029200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程序架构：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控制变量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运算变量分别是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/>
              <a:t>、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zh-CN" altLang="en-US" dirty="0" smtClean="0"/>
              <a:t>、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zh-CN" altLang="en-US" dirty="0" smtClean="0"/>
              <a:t>、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aaaa</a:t>
            </a:r>
            <a:r>
              <a:rPr lang="zh-CN" altLang="en-US" dirty="0" smtClean="0"/>
              <a:t>、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aaaaa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要点：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如何通过控制变量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，由数字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“构造”运算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zh-CN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09567"/>
              </p:ext>
            </p:extLst>
          </p:nvPr>
        </p:nvGraphicFramePr>
        <p:xfrm>
          <a:off x="5029200" y="1295400"/>
          <a:ext cx="3886200" cy="3718737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控制变量</a:t>
                      </a:r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运算</a:t>
                      </a:r>
                      <a:r>
                        <a:rPr lang="zh-CN" altLang="en-US" sz="28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变量</a:t>
                      </a:r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endParaRPr lang="zh-CN" altLang="en-US" sz="2800" dirty="0" smtClean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3600" b="1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3600" b="1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3600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3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zh-CN" altLang="en-US" sz="3600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3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aaaa</a:t>
                      </a:r>
                      <a:endParaRPr lang="zh-CN" altLang="en-US" sz="3600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3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aaaaa</a:t>
                      </a:r>
                      <a:endParaRPr lang="zh-CN" altLang="en-US" sz="3600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3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BAD6B9D-E75B-4010-A751-A30A33FF1CBA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326313-C128-4E8C-8957-9615FA5A6F10}" type="slidenum">
              <a:rPr lang="zh-CN" altLang="en-US"/>
              <a:pPr/>
              <a:t>21</a:t>
            </a:fld>
            <a:r>
              <a:rPr lang="en-US" altLang="zh-CN"/>
              <a:t>/35</a:t>
            </a:r>
          </a:p>
        </p:txBody>
      </p:sp>
      <p:sp>
        <p:nvSpPr>
          <p:cNvPr id="62679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由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和</a:t>
            </a:r>
            <a:r>
              <a:rPr lang="en-US" altLang="zh-CN" sz="4000" b="0" i="1" dirty="0" smtClean="0"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构成运算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变量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b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6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5029200" cy="4191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设：运算变量为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，显然是个“循环”过程，只能再设置一个循环控制变量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每次构造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时，都要先将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赋值为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267908" name="Rectangle 4"/>
          <p:cNvSpPr>
            <a:spLocks noChangeArrowheads="1"/>
          </p:cNvSpPr>
          <p:nvPr/>
        </p:nvSpPr>
        <p:spPr bwMode="auto">
          <a:xfrm>
            <a:off x="5562600" y="4038600"/>
            <a:ext cx="3352800" cy="2590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b=0;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28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j=0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j&lt;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b+a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pow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(10, j);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16782"/>
              </p:ext>
            </p:extLst>
          </p:nvPr>
        </p:nvGraphicFramePr>
        <p:xfrm>
          <a:off x="5867400" y="121831"/>
          <a:ext cx="3124200" cy="3373181"/>
        </p:xfrm>
        <a:graphic>
          <a:graphicData uri="http://schemas.openxmlformats.org/drawingml/2006/table">
            <a:tbl>
              <a:tblPr firstRow="1" bandRow="1"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endParaRPr lang="zh-CN" altLang="en-US" sz="2400" dirty="0" smtClean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i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i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5863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2400" i="0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zh-CN" altLang="en-US" sz="2400" i="0" dirty="0" smtClean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aaaa</a:t>
                      </a:r>
                      <a:endParaRPr lang="zh-CN" altLang="en-US" sz="2400" i="0" dirty="0" smtClean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400" i="0" dirty="0" smtClean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14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9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BAD6B9D-E75B-4010-A751-A30A33FF1CBA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326313-C128-4E8C-8957-9615FA5A6F10}" type="slidenum">
              <a:rPr lang="zh-CN" altLang="en-US"/>
              <a:pPr/>
              <a:t>22</a:t>
            </a:fld>
            <a:r>
              <a:rPr lang="en-US" altLang="zh-CN"/>
              <a:t>/35</a:t>
            </a:r>
          </a:p>
        </p:txBody>
      </p:sp>
      <p:sp>
        <p:nvSpPr>
          <p:cNvPr id="62679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en-US" altLang="zh-CN" sz="4000" b="0" dirty="0" err="1" smtClean="0">
                <a:latin typeface="Times New Roman" pitchFamily="18" charset="0"/>
                <a:ea typeface="黑体" pitchFamily="49" charset="-122"/>
              </a:rPr>
              <a:t>a+aa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+…+aa…a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核心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代码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6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1022"/>
            <a:ext cx="4191000" cy="4732578"/>
          </a:xfrm>
          <a:solidFill>
            <a:srgbClr val="FFFF00"/>
          </a:solidFill>
        </p:spPr>
        <p:txBody>
          <a:bodyPr wrap="square" anchor="ctr" anchorCtr="0">
            <a:spAutoFit/>
          </a:bodyPr>
          <a:lstStyle/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sum=0;</a:t>
            </a: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for(j=0;j&lt;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j++)</a:t>
            </a: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)pow(10,j);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sum+=b;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67908" name="Rectangle 4"/>
          <p:cNvSpPr>
            <a:spLocks noChangeArrowheads="1"/>
          </p:cNvSpPr>
          <p:nvPr/>
        </p:nvSpPr>
        <p:spPr bwMode="auto">
          <a:xfrm>
            <a:off x="2057400" y="5257800"/>
            <a:ext cx="2590800" cy="1524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b=0;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j=0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j&lt;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</a:t>
            </a:r>
            <a:r>
              <a:rPr lang="en-US" altLang="zh-CN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b+a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*pow(10, j);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94013"/>
              </p:ext>
            </p:extLst>
          </p:nvPr>
        </p:nvGraphicFramePr>
        <p:xfrm>
          <a:off x="5105399" y="1905000"/>
          <a:ext cx="3048001" cy="4836221"/>
        </p:xfrm>
        <a:graphic>
          <a:graphicData uri="http://schemas.openxmlformats.org/drawingml/2006/table">
            <a:tbl>
              <a:tblPr firstRow="1" bandRow="1"/>
              <a:tblGrid>
                <a:gridCol w="76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23">
                  <a:extLst>
                    <a:ext uri="{9D8B030D-6E8A-4147-A177-3AD203B41FA5}">
                      <a16:colId xmlns:a16="http://schemas.microsoft.com/office/drawing/2014/main" val="3358695305"/>
                    </a:ext>
                  </a:extLst>
                </a:gridCol>
                <a:gridCol w="713362">
                  <a:extLst>
                    <a:ext uri="{9D8B030D-6E8A-4147-A177-3AD203B41FA5}">
                      <a16:colId xmlns:a16="http://schemas.microsoft.com/office/drawing/2014/main" val="3973933095"/>
                    </a:ext>
                  </a:extLst>
                </a:gridCol>
                <a:gridCol w="907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sum</a:t>
                      </a:r>
                      <a:endParaRPr lang="zh-CN" altLang="en-US" sz="2400" b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i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3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64920"/>
                  </a:ext>
                </a:extLst>
              </a:tr>
              <a:tr h="2345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02474"/>
                  </a:ext>
                </a:extLst>
              </a:tr>
              <a:tr h="153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91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222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</a:rPr>
                        <a:t>246</a:t>
                      </a:r>
                      <a:endParaRPr lang="zh-CN" altLang="en-US" sz="20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91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…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49206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352800" y="1143000"/>
            <a:ext cx="5666349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变量变化规律表（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17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90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BAD6B9D-E75B-4010-A751-A30A33FF1CBA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326313-C128-4E8C-8957-9615FA5A6F10}" type="slidenum">
              <a:rPr lang="zh-CN" altLang="en-US"/>
              <a:pPr/>
              <a:t>23</a:t>
            </a:fld>
            <a:r>
              <a:rPr lang="en-US" altLang="zh-CN"/>
              <a:t>/35</a:t>
            </a:r>
          </a:p>
        </p:txBody>
      </p:sp>
      <p:sp>
        <p:nvSpPr>
          <p:cNvPr id="62679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构造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b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代码的优化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6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5072722"/>
            <a:ext cx="3581400" cy="489878"/>
          </a:xfrm>
          <a:solidFill>
            <a:srgbClr val="FFFF00"/>
          </a:solidFill>
        </p:spPr>
        <p:txBody>
          <a:bodyPr wrap="square" anchor="ctr" anchorCtr="0">
            <a:spAutoFit/>
          </a:bodyPr>
          <a:lstStyle/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)pow(10,j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43600" y="4724400"/>
            <a:ext cx="3124200" cy="2057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b=0;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24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j&lt;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b+a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pow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(10, j);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268"/>
              </p:ext>
            </p:extLst>
          </p:nvPr>
        </p:nvGraphicFramePr>
        <p:xfrm>
          <a:off x="5943600" y="1198819"/>
          <a:ext cx="3124200" cy="3373181"/>
        </p:xfrm>
        <a:graphic>
          <a:graphicData uri="http://schemas.openxmlformats.org/drawingml/2006/table">
            <a:tbl>
              <a:tblPr firstRow="1" bandRow="1"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endParaRPr lang="zh-CN" altLang="en-US" sz="2400" dirty="0" smtClean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i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i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5863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2400" i="0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zh-CN" altLang="en-US" sz="2400" i="0" dirty="0" smtClean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aaaa</a:t>
                      </a:r>
                      <a:endParaRPr lang="zh-CN" altLang="en-US" sz="2400" i="0" dirty="0" smtClean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400" i="0" dirty="0" smtClean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5562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右方代码构造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时，每次都从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开始：</a:t>
            </a:r>
            <a:endParaRPr lang="en-US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逐次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变为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实际上，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，完全可以从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时的值）直接变为</a:t>
            </a:r>
            <a:r>
              <a:rPr lang="en-US" altLang="zh-C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zh-CN" altLang="en-US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当前是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个数字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构成的整数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，则下面语句使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成为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个数字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构成的整数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BAD6B9D-E75B-4010-A751-A30A33FF1CBA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326313-C128-4E8C-8957-9615FA5A6F10}" type="slidenum">
              <a:rPr lang="zh-CN" altLang="en-US"/>
              <a:pPr/>
              <a:t>24</a:t>
            </a:fld>
            <a:r>
              <a:rPr lang="en-US" altLang="zh-CN"/>
              <a:t>/35</a:t>
            </a:r>
          </a:p>
        </p:txBody>
      </p:sp>
      <p:sp>
        <p:nvSpPr>
          <p:cNvPr id="62679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对核心代码的优化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6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981199"/>
            <a:ext cx="4191000" cy="4740275"/>
          </a:xfrm>
          <a:solidFill>
            <a:srgbClr val="CCCCFF"/>
          </a:solidFill>
        </p:spPr>
        <p:txBody>
          <a:bodyPr/>
          <a:lstStyle/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sum=0;</a:t>
            </a: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for(j=0;j&lt;=i-1;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j++)</a:t>
            </a: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)pow(10,j);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sum+=b;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100"/>
              </a:lnSpc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67908" name="Rectangle 4"/>
          <p:cNvSpPr>
            <a:spLocks noChangeArrowheads="1"/>
          </p:cNvSpPr>
          <p:nvPr/>
        </p:nvSpPr>
        <p:spPr bwMode="auto">
          <a:xfrm>
            <a:off x="4363329" y="1981200"/>
            <a:ext cx="4191000" cy="3276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sum=0;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b=0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=1;i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+=a*(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)pow(10,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sum+=b;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382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将“蓝框”代码的循环嵌套合并为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个循环，由</a:t>
            </a:r>
            <a:r>
              <a:rPr lang="en-US" altLang="zh-CN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统一控制：</a:t>
            </a: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9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BAD6B9D-E75B-4010-A751-A30A33FF1CBA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326313-C128-4E8C-8957-9615FA5A6F10}" type="slidenum">
              <a:rPr lang="zh-CN" altLang="en-US"/>
              <a:pPr/>
              <a:t>25</a:t>
            </a:fld>
            <a:r>
              <a:rPr lang="en-US" altLang="zh-CN"/>
              <a:t>/35</a:t>
            </a:r>
          </a:p>
        </p:txBody>
      </p:sp>
      <p:sp>
        <p:nvSpPr>
          <p:cNvPr id="62679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优化后程序运行时的变量变化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67908" name="Rectangle 4"/>
          <p:cNvSpPr>
            <a:spLocks noChangeArrowheads="1"/>
          </p:cNvSpPr>
          <p:nvPr/>
        </p:nvSpPr>
        <p:spPr bwMode="auto">
          <a:xfrm>
            <a:off x="609600" y="2362200"/>
            <a:ext cx="4191000" cy="3276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sum=0;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b=0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=1;i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+=a*(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)pow(10,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sum+=b;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时的变量变化规律表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与前面的“变量变化表”相比，少了变量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68515"/>
              </p:ext>
            </p:extLst>
          </p:nvPr>
        </p:nvGraphicFramePr>
        <p:xfrm>
          <a:off x="4953000" y="2331720"/>
          <a:ext cx="3886200" cy="3688080"/>
        </p:xfrm>
        <a:graphic>
          <a:graphicData uri="http://schemas.openxmlformats.org/drawingml/2006/table">
            <a:tbl>
              <a:tblPr firstRow="1" bandRow="1"/>
              <a:tblGrid>
                <a:gridCol w="971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530">
                  <a:extLst>
                    <a:ext uri="{9D8B030D-6E8A-4147-A177-3AD203B41FA5}">
                      <a16:colId xmlns:a16="http://schemas.microsoft.com/office/drawing/2014/main" val="3358695305"/>
                    </a:ext>
                  </a:extLst>
                </a:gridCol>
                <a:gridCol w="1468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sum</a:t>
                      </a:r>
                      <a:endParaRPr lang="zh-CN" altLang="en-US" sz="3200" b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i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i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CN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222</a:t>
                      </a:r>
                      <a:endParaRPr lang="zh-CN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dirty="0" smtClean="0">
                          <a:solidFill>
                            <a:schemeClr val="tx1"/>
                          </a:solidFill>
                        </a:rPr>
                        <a:t>246</a:t>
                      </a:r>
                      <a:endParaRPr lang="zh-CN" altLang="en-US" sz="2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2222</a:t>
                      </a:r>
                      <a:endParaRPr lang="zh-CN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dirty="0" smtClean="0">
                          <a:solidFill>
                            <a:schemeClr val="tx1"/>
                          </a:solidFill>
                        </a:rPr>
                        <a:t>2468</a:t>
                      </a:r>
                      <a:endParaRPr lang="zh-CN" altLang="en-US" sz="2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3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22222</a:t>
                      </a:r>
                      <a:endParaRPr lang="zh-CN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dirty="0" smtClean="0">
                          <a:solidFill>
                            <a:schemeClr val="tx1"/>
                          </a:solidFill>
                        </a:rPr>
                        <a:t>24690</a:t>
                      </a:r>
                      <a:endParaRPr lang="zh-CN" altLang="en-US" sz="2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6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90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BAD6B9D-E75B-4010-A751-A30A33FF1CBA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326313-C128-4E8C-8957-9615FA5A6F10}" type="slidenum">
              <a:rPr lang="zh-CN" altLang="en-US"/>
              <a:pPr/>
              <a:t>26</a:t>
            </a:fld>
            <a:r>
              <a:rPr lang="en-US" altLang="zh-CN"/>
              <a:t>/35</a:t>
            </a:r>
          </a:p>
        </p:txBody>
      </p:sp>
      <p:sp>
        <p:nvSpPr>
          <p:cNvPr id="62679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不使用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pow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函数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648200" y="2286000"/>
            <a:ext cx="4191000" cy="441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sum=0;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b=0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p=1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=1;i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p*=10;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b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+=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a*p;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sum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+=b;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0500" y="1143000"/>
            <a:ext cx="41910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sum=0;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b=0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=1;i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&lt;=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++)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+=a*(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)pow(10,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sum+=b;</a:t>
            </a:r>
          </a:p>
          <a:p>
            <a:pPr marL="342900" indent="-342900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765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7514B8-99D8-431F-BD7C-5F2FBD76B6D7}" type="datetime1">
              <a:rPr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2023/10/24</a:t>
            </a:fld>
            <a:endParaRPr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33B890-2A1D-4FC3-9D08-00631D543830}" type="slidenum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/119</a:t>
            </a:r>
          </a:p>
        </p:txBody>
      </p:sp>
      <p:sp>
        <p:nvSpPr>
          <p:cNvPr id="10244" name="页脚占位符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t>王化雨 whuayu000@163.com 13306442222</a:t>
            </a:r>
            <a:endParaRPr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42210" name="Rectangle 2" descr="白色大理石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 smtClean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4400" i="1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4400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aaa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+…</a:t>
            </a:r>
            <a:r>
              <a:rPr lang="zh-CN" altLang="en-US" sz="4400" dirty="0" smtClean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4400" dirty="0" smtClean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</a:t>
            </a:r>
            <a:endParaRPr lang="en-US" altLang="zh-CN" sz="4400" dirty="0" smtClean="0">
              <a:solidFill>
                <a:srgbClr val="D600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974013" cy="4470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dirty="0" smtClean="0">
                <a:solidFill>
                  <a:srgbClr val="D60093"/>
                </a:solidFill>
                <a:ea typeface="黑体" panose="02010609060101010101" pitchFamily="49" charset="-122"/>
              </a:rPr>
              <a:t>思路</a:t>
            </a:r>
            <a:r>
              <a:rPr lang="en-US" altLang="zh-CN" sz="4000" dirty="0" smtClean="0">
                <a:solidFill>
                  <a:srgbClr val="D60093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4000" dirty="0" smtClean="0">
                <a:solidFill>
                  <a:srgbClr val="D60093"/>
                </a:solidFill>
                <a:ea typeface="黑体" panose="02010609060101010101" pitchFamily="49" charset="-122"/>
              </a:rPr>
              <a:t>：构造运算变量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u="sng" dirty="0">
                <a:solidFill>
                  <a:srgbClr val="D60093"/>
                </a:solidFill>
                <a:ea typeface="黑体" panose="02010609060101010101" pitchFamily="49" charset="-122"/>
              </a:rPr>
              <a:t>思路</a:t>
            </a:r>
            <a:r>
              <a:rPr lang="en-US" altLang="zh-CN" sz="4000" u="sng" dirty="0">
                <a:solidFill>
                  <a:srgbClr val="D60093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4000" u="sng" dirty="0">
                <a:solidFill>
                  <a:srgbClr val="D60093"/>
                </a:solidFill>
                <a:ea typeface="黑体" panose="02010609060101010101" pitchFamily="49" charset="-122"/>
              </a:rPr>
              <a:t>：剖析“和”的构成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思路</a:t>
            </a:r>
            <a:r>
              <a:rPr lang="en-US" altLang="zh-CN" sz="4000" dirty="0">
                <a:solidFill>
                  <a:schemeClr val="hlink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40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：利用自定义函数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12913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7B2F5A2-4668-403D-924A-CC326C76E3EC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E0423-E3F8-491F-A25D-F05ACDB4F686}" type="slidenum">
              <a:rPr lang="zh-CN" altLang="en-US"/>
              <a:pPr/>
              <a:t>28</a:t>
            </a:fld>
            <a:r>
              <a:rPr lang="en-US" altLang="zh-CN"/>
              <a:t>/35</a:t>
            </a:r>
          </a:p>
        </p:txBody>
      </p:sp>
      <p:sp>
        <p:nvSpPr>
          <p:cNvPr id="622899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设计思路</a:t>
            </a:r>
          </a:p>
        </p:txBody>
      </p:sp>
      <p:sp>
        <p:nvSpPr>
          <p:cNvPr id="6228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5029200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程序架构：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控制变量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运算变量分别是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/>
              <a:t>、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zh-CN" altLang="en-US" sz="2000" dirty="0" smtClean="0"/>
              <a:t>、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zh-CN" altLang="en-US" sz="2000" dirty="0" smtClean="0"/>
              <a:t>、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aaaa</a:t>
            </a:r>
            <a:r>
              <a:rPr lang="zh-CN" altLang="en-US" sz="2000" dirty="0" smtClean="0"/>
              <a:t>、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aaaaa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n=5</a:t>
            </a:r>
            <a:r>
              <a:rPr lang="zh-CN" altLang="en-US" sz="2400" dirty="0" smtClean="0"/>
              <a:t>时，最后求出的“和”：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个位数：</a:t>
            </a:r>
            <a:r>
              <a:rPr lang="en-US" altLang="zh-CN" sz="2000" dirty="0"/>
              <a:t>5</a:t>
            </a:r>
            <a:r>
              <a:rPr lang="zh-CN" altLang="en-US" sz="2000" dirty="0"/>
              <a:t>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十</a:t>
            </a:r>
            <a:r>
              <a:rPr lang="zh-CN" altLang="en-US" sz="2000" dirty="0" smtClean="0"/>
              <a:t>位数</a:t>
            </a:r>
            <a:r>
              <a:rPr lang="zh-CN" altLang="en-US" sz="2000" dirty="0"/>
              <a:t>：</a:t>
            </a:r>
            <a:r>
              <a:rPr lang="en-US" altLang="zh-CN" sz="2000" dirty="0"/>
              <a:t>4</a:t>
            </a:r>
            <a:r>
              <a:rPr lang="zh-CN" altLang="en-US" sz="2000" dirty="0"/>
              <a:t>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百</a:t>
            </a:r>
            <a:r>
              <a:rPr lang="zh-CN" altLang="en-US" sz="2000" dirty="0" smtClean="0"/>
              <a:t>位数：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个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千位数：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万</a:t>
            </a:r>
            <a:r>
              <a:rPr lang="zh-CN" altLang="en-US" sz="2000" dirty="0" smtClean="0"/>
              <a:t>位数：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029200" y="1295400"/>
          <a:ext cx="3886200" cy="3718737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控制变量</a:t>
                      </a:r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rgbClr val="C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运算变量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3600" b="1" i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3600" b="1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endParaRPr lang="zh-CN" altLang="en-US" sz="3600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3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zh-CN" altLang="en-US" sz="3600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3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aaaa</a:t>
                      </a:r>
                      <a:endParaRPr lang="zh-CN" altLang="en-US" sz="3600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3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aaaaa</a:t>
                      </a:r>
                      <a:endParaRPr lang="zh-CN" altLang="en-US" sz="3600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BAD6B9D-E75B-4010-A751-A30A33FF1CBA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326313-C128-4E8C-8957-9615FA5A6F10}" type="slidenum">
              <a:rPr lang="zh-CN" altLang="en-US"/>
              <a:pPr/>
              <a:t>29</a:t>
            </a:fld>
            <a:r>
              <a:rPr lang="en-US" altLang="zh-CN"/>
              <a:t>/35</a:t>
            </a:r>
          </a:p>
        </p:txBody>
      </p:sp>
      <p:sp>
        <p:nvSpPr>
          <p:cNvPr id="62679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核心程序代码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6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4724400" cy="5791200"/>
          </a:xfrm>
          <a:solidFill>
            <a:srgbClr val="FFFF00"/>
          </a:solidFill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t=0;sum=0;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请输入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",&amp;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a,&amp;n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n&gt;0; n-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b=n*a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)pow(10,t++);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sum=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sum+b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67908" name="Rectangle 4"/>
          <p:cNvSpPr>
            <a:spLocks noChangeArrowheads="1"/>
          </p:cNvSpPr>
          <p:nvPr/>
        </p:nvSpPr>
        <p:spPr bwMode="auto">
          <a:xfrm>
            <a:off x="3657600" y="76200"/>
            <a:ext cx="53340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square" anchor="ctr"/>
          <a:lstStyle/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设计思想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：个、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十、百、千、万位数分别是：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98830"/>
              </p:ext>
            </p:extLst>
          </p:nvPr>
        </p:nvGraphicFramePr>
        <p:xfrm>
          <a:off x="5161671" y="1905000"/>
          <a:ext cx="3581400" cy="2943892"/>
        </p:xfrm>
        <a:graphic>
          <a:graphicData uri="http://schemas.openxmlformats.org/drawingml/2006/table">
            <a:tbl>
              <a:tblPr firstRow="1" bandRow="1"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45697753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21971433"/>
                    </a:ext>
                  </a:extLst>
                </a:gridCol>
              </a:tblGrid>
              <a:tr h="5183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sum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i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000" i="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90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zh-CN" altLang="en-US" sz="2000" i="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690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zh-CN" altLang="en-US" sz="2000" i="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4690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sz="2000" i="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24690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9200" y="1066800"/>
            <a:ext cx="3962400" cy="685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square" anchor="ctr"/>
          <a:lstStyle/>
          <a:p>
            <a:pPr>
              <a:lnSpc>
                <a:spcPct val="100000"/>
              </a:lnSpc>
              <a:buClr>
                <a:srgbClr val="FF3300"/>
              </a:buClr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输入的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3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编程实现下列算式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73723" y="1295400"/>
            <a:ext cx="3493477" cy="4953000"/>
          </a:xfrm>
          <a:prstGeom prst="rect">
            <a:avLst/>
          </a:prstGeom>
          <a:solidFill>
            <a:srgbClr val="CCECFF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1×2×3×4×5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1×3×5×…×9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3×4×5×6×7 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1×4×7×10×13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13×16×19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0" y="1219200"/>
            <a:ext cx="3581400" cy="5029200"/>
          </a:xfrm>
          <a:prstGeom prst="rect">
            <a:avLst/>
          </a:prstGeom>
          <a:solidFill>
            <a:srgbClr val="FFCCFF"/>
          </a:solidFill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None/>
            </a:pPr>
            <a:r>
              <a:rPr lang="en-US" altLang="zh-CN" sz="2800" kern="0" dirty="0">
                <a:latin typeface="Times New Roman" pitchFamily="18" charset="0"/>
                <a:ea typeface="楷体_GB2312" pitchFamily="49" charset="-122"/>
              </a:rPr>
              <a:t>1+2+3+4+5+…+100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sz="2800" kern="0" dirty="0">
                <a:latin typeface="Times New Roman" pitchFamily="18" charset="0"/>
                <a:ea typeface="楷体_GB2312" pitchFamily="49" charset="-122"/>
              </a:rPr>
              <a:t>1+3+5+…+99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sz="2800" kern="0" dirty="0">
                <a:latin typeface="Times New Roman" pitchFamily="18" charset="0"/>
                <a:ea typeface="楷体_GB2312" pitchFamily="49" charset="-122"/>
              </a:rPr>
              <a:t>2+4+6+8+10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sz="2800" kern="0" dirty="0">
                <a:latin typeface="Times New Roman" pitchFamily="18" charset="0"/>
                <a:ea typeface="楷体_GB2312" pitchFamily="49" charset="-122"/>
              </a:rPr>
              <a:t>3+4+5+6+7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sz="2800" kern="0" dirty="0">
                <a:latin typeface="Times New Roman" pitchFamily="18" charset="0"/>
                <a:ea typeface="楷体_GB2312" pitchFamily="49" charset="-122"/>
              </a:rPr>
              <a:t>13+16+19+…31</a:t>
            </a:r>
          </a:p>
        </p:txBody>
      </p:sp>
    </p:spTree>
    <p:extLst>
      <p:ext uri="{BB962C8B-B14F-4D97-AF65-F5344CB8AC3E}">
        <p14:creationId xmlns:p14="http://schemas.microsoft.com/office/powerpoint/2010/main" val="34295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7514B8-99D8-431F-BD7C-5F2FBD76B6D7}" type="datetime1">
              <a:rPr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2023/10/24</a:t>
            </a:fld>
            <a:endParaRPr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33B890-2A1D-4FC3-9D08-00631D543830}" type="slidenum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r>
              <a:rPr lang="en-US" altLang="zh-CN" sz="1400" b="0">
                <a:latin typeface="Times New Roman" panose="02020603050405020304" pitchFamily="18" charset="0"/>
                <a:ea typeface="宋体" panose="02010600030101010101" pitchFamily="2" charset="-122"/>
              </a:rPr>
              <a:t>/119</a:t>
            </a:r>
          </a:p>
        </p:txBody>
      </p:sp>
      <p:sp>
        <p:nvSpPr>
          <p:cNvPr id="10244" name="页脚占位符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t>王化雨 whuayu000@163.com 13306442222</a:t>
            </a:r>
            <a:endParaRPr lang="en-US" altLang="zh-CN" sz="1400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42210" name="Rectangle 2" descr="白色大理石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 smtClean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dirty="0" smtClean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4400" i="1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4400" dirty="0" err="1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aaa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+…</a:t>
            </a:r>
            <a:r>
              <a:rPr lang="zh-CN" altLang="en-US" sz="4400" dirty="0" smtClean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4400" dirty="0" smtClean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</a:t>
            </a:r>
            <a:endParaRPr lang="en-US" altLang="zh-CN" sz="4400" dirty="0" smtClean="0">
              <a:solidFill>
                <a:srgbClr val="D600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974013" cy="4470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dirty="0" smtClean="0">
                <a:solidFill>
                  <a:srgbClr val="D60093"/>
                </a:solidFill>
                <a:ea typeface="黑体" panose="02010609060101010101" pitchFamily="49" charset="-122"/>
              </a:rPr>
              <a:t>思路</a:t>
            </a:r>
            <a:r>
              <a:rPr lang="en-US" altLang="zh-CN" sz="4000" dirty="0" smtClean="0">
                <a:solidFill>
                  <a:srgbClr val="D60093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4000" dirty="0" smtClean="0">
                <a:solidFill>
                  <a:srgbClr val="D60093"/>
                </a:solidFill>
                <a:ea typeface="黑体" panose="02010609060101010101" pitchFamily="49" charset="-122"/>
              </a:rPr>
              <a:t>：构造运算变量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dirty="0">
                <a:solidFill>
                  <a:srgbClr val="D60093"/>
                </a:solidFill>
                <a:ea typeface="黑体" panose="02010609060101010101" pitchFamily="49" charset="-122"/>
              </a:rPr>
              <a:t>思路</a:t>
            </a:r>
            <a:r>
              <a:rPr lang="en-US" altLang="zh-CN" sz="4000" dirty="0">
                <a:solidFill>
                  <a:srgbClr val="D60093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4000" dirty="0">
                <a:solidFill>
                  <a:srgbClr val="D60093"/>
                </a:solidFill>
                <a:ea typeface="黑体" panose="02010609060101010101" pitchFamily="49" charset="-122"/>
              </a:rPr>
              <a:t>：剖析“和”的构成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u="sng" dirty="0">
                <a:solidFill>
                  <a:srgbClr val="D60093"/>
                </a:solidFill>
                <a:ea typeface="黑体" panose="02010609060101010101" pitchFamily="49" charset="-122"/>
              </a:rPr>
              <a:t>思路</a:t>
            </a:r>
            <a:r>
              <a:rPr lang="en-US" altLang="zh-CN" sz="4000" u="sng" dirty="0">
                <a:solidFill>
                  <a:srgbClr val="D60093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4000" u="sng" dirty="0">
                <a:solidFill>
                  <a:srgbClr val="D60093"/>
                </a:solidFill>
                <a:ea typeface="黑体" panose="02010609060101010101" pitchFamily="49" charset="-122"/>
              </a:rPr>
              <a:t>：利用自定义函数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5999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31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利用函数生成“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运算变量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”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839200" cy="4495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如果要求编程实现计算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sin(1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)+sin(2)+…+sin(n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时，很容易想到调用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库函数。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函数的“好处”在于：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不必考虑“正弦”函数的计算问题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使程序“整体上”逻辑更为清晰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如果没有“现成”的库函数可供调用，要考虑“自定义函数”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如：教材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P8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32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编程要求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280400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求：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的值，其中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是一个数字，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的位数。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，这时需要计算表达式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2+22+222+2222+22222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36164" name="Object 4"/>
          <p:cNvGraphicFramePr>
            <a:graphicFrameLocks noChangeAspect="1"/>
          </p:cNvGraphicFramePr>
          <p:nvPr>
            <p:extLst/>
          </p:nvPr>
        </p:nvGraphicFramePr>
        <p:xfrm>
          <a:off x="1676400" y="1371600"/>
          <a:ext cx="51816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747" name="公式" r:id="rId3" imgW="1930400" imgH="406400" progId="Equation.3">
                  <p:embed/>
                </p:oleObj>
              </mc:Choice>
              <mc:Fallback>
                <p:oleObj name="公式" r:id="rId3" imgW="1930400" imgH="406400" progId="Equation.3">
                  <p:embed/>
                  <p:pic>
                    <p:nvPicPr>
                      <p:cNvPr id="6236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518160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1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BAD6B9D-E75B-4010-A751-A30A33FF1CBA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326313-C128-4E8C-8957-9615FA5A6F10}" type="slidenum">
              <a:rPr lang="zh-CN" altLang="en-US"/>
              <a:pPr/>
              <a:t>33</a:t>
            </a:fld>
            <a:r>
              <a:rPr lang="en-US" altLang="zh-CN"/>
              <a:t>/35</a:t>
            </a:r>
          </a:p>
        </p:txBody>
      </p:sp>
      <p:sp>
        <p:nvSpPr>
          <p:cNvPr id="62679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构造自定义函数“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个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”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6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4320" y="1143000"/>
            <a:ext cx="4724400" cy="5181600"/>
          </a:xfrm>
          <a:solidFill>
            <a:srgbClr val="FFFF00"/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ngea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i,na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=a;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b=b*10;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na+b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78366"/>
              </p:ext>
            </p:extLst>
          </p:nvPr>
        </p:nvGraphicFramePr>
        <p:xfrm>
          <a:off x="5132363" y="2407920"/>
          <a:ext cx="3886200" cy="3169920"/>
        </p:xfrm>
        <a:graphic>
          <a:graphicData uri="http://schemas.openxmlformats.org/drawingml/2006/table">
            <a:tbl>
              <a:tblPr firstRow="1" bandRow="1"/>
              <a:tblGrid>
                <a:gridCol w="971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530">
                  <a:extLst>
                    <a:ext uri="{9D8B030D-6E8A-4147-A177-3AD203B41FA5}">
                      <a16:colId xmlns:a16="http://schemas.microsoft.com/office/drawing/2014/main" val="3358695305"/>
                    </a:ext>
                  </a:extLst>
                </a:gridCol>
                <a:gridCol w="1468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32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32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altLang="en-US" sz="3200" b="1" dirty="0" smtClean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i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i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zh-CN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dirty="0" smtClean="0">
                          <a:solidFill>
                            <a:schemeClr val="tx1"/>
                          </a:solidFill>
                        </a:rPr>
                        <a:t>222</a:t>
                      </a:r>
                      <a:endParaRPr lang="zh-CN" altLang="en-US" sz="2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CN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dirty="0" smtClean="0">
                          <a:solidFill>
                            <a:schemeClr val="tx1"/>
                          </a:solidFill>
                        </a:rPr>
                        <a:t>2222</a:t>
                      </a:r>
                      <a:endParaRPr lang="zh-CN" altLang="en-US" sz="2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200000</a:t>
                      </a:r>
                      <a:endParaRPr lang="zh-CN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dirty="0" smtClean="0">
                          <a:solidFill>
                            <a:schemeClr val="tx1"/>
                          </a:solidFill>
                        </a:rPr>
                        <a:t>22222</a:t>
                      </a:r>
                      <a:endParaRPr lang="zh-CN" altLang="en-US" sz="28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32363" y="1028700"/>
            <a:ext cx="363063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kern="0" dirty="0" smtClean="0"/>
              <a:t>如果调用</a:t>
            </a:r>
            <a:r>
              <a:rPr lang="en-US" altLang="zh-CN" sz="2400" kern="0" dirty="0" err="1" smtClean="0"/>
              <a:t>ngea</a:t>
            </a:r>
            <a:r>
              <a:rPr lang="zh-CN" altLang="en-US" sz="2400" kern="0" dirty="0" smtClean="0"/>
              <a:t>的形式是</a:t>
            </a:r>
            <a:r>
              <a:rPr lang="en-US" altLang="zh-CN" sz="2400" kern="0" dirty="0" err="1" smtClean="0"/>
              <a:t>ngea</a:t>
            </a:r>
            <a:r>
              <a:rPr lang="en-US" altLang="zh-CN" sz="2400" kern="0" dirty="0" smtClean="0"/>
              <a:t>(5,2)</a:t>
            </a:r>
            <a:r>
              <a:rPr lang="zh-CN" altLang="en-US" sz="2400" kern="0" dirty="0" smtClean="0"/>
              <a:t>，变量为：</a:t>
            </a:r>
            <a:endParaRPr lang="en-US" altLang="zh-CN" sz="20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BAD6B9D-E75B-4010-A751-A30A33FF1CBA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326313-C128-4E8C-8957-9615FA5A6F10}" type="slidenum">
              <a:rPr lang="zh-CN" altLang="en-US"/>
              <a:pPr/>
              <a:t>34</a:t>
            </a:fld>
            <a:r>
              <a:rPr lang="en-US" altLang="zh-CN"/>
              <a:t>/35</a:t>
            </a:r>
          </a:p>
        </p:txBody>
      </p:sp>
      <p:sp>
        <p:nvSpPr>
          <p:cNvPr id="62679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基于自定义函数</a:t>
            </a:r>
            <a:r>
              <a:rPr lang="en-US" altLang="zh-CN" sz="4000" b="0" dirty="0" err="1" smtClean="0">
                <a:latin typeface="Times New Roman" pitchFamily="18" charset="0"/>
                <a:ea typeface="黑体" pitchFamily="49" charset="-122"/>
              </a:rPr>
              <a:t>ngea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编程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6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86400" y="2286000"/>
            <a:ext cx="3429000" cy="4495800"/>
          </a:xfrm>
          <a:solidFill>
            <a:srgbClr val="92D050"/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ngea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=a, b=a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b=b*10;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na+b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" y="762000"/>
            <a:ext cx="5257801" cy="6019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ts val="37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lnSpc>
                <a:spcPts val="3700"/>
              </a:lnSpc>
              <a:buNone/>
            </a:pP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</a:p>
          <a:p>
            <a:pPr marL="0" indent="0" eaLnBrk="1" hangingPunct="1">
              <a:lnSpc>
                <a:spcPts val="37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ts val="37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ngea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n,int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a);</a:t>
            </a:r>
          </a:p>
          <a:p>
            <a:pPr marL="0" indent="0" eaLnBrk="1" hangingPunct="1">
              <a:lnSpc>
                <a:spcPts val="37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s=0,a,n,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eaLnBrk="1" hangingPunct="1">
              <a:lnSpc>
                <a:spcPts val="37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("a="); 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d",&amp;a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lnSpc>
                <a:spcPts val="37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("n="); 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lnSpc>
                <a:spcPts val="37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s+=</a:t>
            </a:r>
            <a:r>
              <a:rPr lang="en-US" altLang="zh-CN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ngea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i,a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ts val="37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("s=%d\</a:t>
            </a:r>
            <a:r>
              <a:rPr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n",s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lnSpc>
                <a:spcPts val="37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marL="0" indent="0" eaLnBrk="1" hangingPunct="1">
              <a:lnSpc>
                <a:spcPts val="3700"/>
              </a:lnSpc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95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BAD6B9D-E75B-4010-A751-A30A33FF1CBA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326313-C128-4E8C-8957-9615FA5A6F10}" type="slidenum">
              <a:rPr lang="zh-CN" altLang="en-US"/>
              <a:pPr/>
              <a:t>35</a:t>
            </a:fld>
            <a:r>
              <a:rPr lang="en-US" altLang="zh-CN"/>
              <a:t>/35</a:t>
            </a:r>
          </a:p>
        </p:txBody>
      </p:sp>
      <p:sp>
        <p:nvSpPr>
          <p:cNvPr id="626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38800" y="76200"/>
            <a:ext cx="3352800" cy="3733800"/>
          </a:xfrm>
          <a:solidFill>
            <a:srgbClr val="92D050"/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ngea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i,na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=a;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b=b*10;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na+b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399" y="914400"/>
            <a:ext cx="5334001" cy="5943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ngea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n,int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a);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s=0,a,n,i;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do{     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0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("a="); </a:t>
            </a:r>
            <a:r>
              <a:rPr lang="en-US" altLang="zh-CN" sz="20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2000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d",&amp;a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}while(a&lt;1 || a&gt;9);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  <a:endParaRPr lang="en-US" altLang="zh-CN" sz="20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("n="); </a:t>
            </a:r>
            <a:r>
              <a:rPr lang="en-US" altLang="zh-CN" sz="2000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2000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}while(n&lt;1);	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US" altLang="zh-CN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s+=</a:t>
            </a:r>
            <a:r>
              <a:rPr lang="en-US" altLang="zh-CN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ngea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i,a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("s=%d\</a:t>
            </a:r>
            <a:r>
              <a:rPr lang="en-US" altLang="zh-CN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n",s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23530"/>
          <a:stretch/>
        </p:blipFill>
        <p:spPr>
          <a:xfrm>
            <a:off x="5562600" y="3919537"/>
            <a:ext cx="3429000" cy="2786063"/>
          </a:xfrm>
          <a:prstGeom prst="rect">
            <a:avLst/>
          </a:prstGeom>
        </p:spPr>
      </p:pic>
      <p:sp>
        <p:nvSpPr>
          <p:cNvPr id="62679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4572000" cy="7620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保证</a:t>
            </a:r>
            <a:r>
              <a:rPr lang="en-US" altLang="zh-CN" sz="3200" b="0" dirty="0" smtClean="0"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3200" b="0" dirty="0" smtClean="0"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en-US" sz="3200" b="0" dirty="0" smtClean="0">
                <a:latin typeface="Times New Roman" pitchFamily="18" charset="0"/>
                <a:ea typeface="黑体" pitchFamily="49" charset="-122"/>
              </a:rPr>
              <a:t>符合问题限制</a:t>
            </a:r>
            <a:endParaRPr lang="en-US" altLang="zh-CN" sz="3200" b="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1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9B5A409-9FB1-40BA-988F-575DE6F3085A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46083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608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B0F34DE-F2A2-42FB-937A-0DC58080DFF7}" type="slidenum">
              <a:rPr lang="zh-CN" altLang="en-US" sz="1400"/>
              <a:pPr/>
              <a:t>36</a:t>
            </a:fld>
            <a:r>
              <a:rPr lang="en-US" altLang="zh-CN" sz="1400"/>
              <a:t>/43</a:t>
            </a:r>
          </a:p>
        </p:txBody>
      </p:sp>
      <p:sp>
        <p:nvSpPr>
          <p:cNvPr id="4608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控制变量就是运算变量</a:t>
            </a:r>
            <a:endParaRPr lang="en-US" altLang="zh-CN" sz="36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利用</a:t>
            </a: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控制变量生成运算变量</a:t>
            </a:r>
            <a:endParaRPr lang="en-US" altLang="zh-CN" sz="36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构造较为复杂的运算变量</a:t>
            </a:r>
            <a:endParaRPr lang="en-US" altLang="zh-CN" sz="36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循环次数不确定</a:t>
            </a:r>
            <a:r>
              <a:rPr lang="en-US" altLang="zh-CN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36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用“精度”控制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endParaRPr lang="zh-CN" altLang="en-US" sz="3600" dirty="0" smtClean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37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编程要求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280400" cy="3581400"/>
          </a:xfrm>
        </p:spPr>
        <p:txBody>
          <a:bodyPr/>
          <a:lstStyle/>
          <a:p>
            <a:pPr eaLnBrk="1" hangingPunct="1">
              <a:lnSpc>
                <a:spcPts val="3700"/>
              </a:lnSpc>
              <a:spcBef>
                <a:spcPct val="3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利用下面公式求自然常数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，精确到小数点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spcBef>
                <a:spcPct val="30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spcBef>
                <a:spcPct val="30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spcBef>
                <a:spcPct val="30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数学中一个常数，是自然对数函数的底数。有时称它为欧拉数（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 number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），以瑞士数学家欧拉命名；也有个较鲜见的名字纳皮尔常数，以纪念苏格兰数学家约翰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纳皮尔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(John Napier)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引进对数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spcBef>
                <a:spcPct val="30000"/>
              </a:spcBef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一个无限不循环小数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，约为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2.718281828459045235360</a:t>
            </a:r>
          </a:p>
          <a:p>
            <a:pPr marL="0" indent="0" eaLnBrk="1" hangingPunct="1">
              <a:lnSpc>
                <a:spcPts val="3700"/>
              </a:lnSpc>
              <a:spcBef>
                <a:spcPct val="3000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28747135266249775724709369995957496696762772407663</a:t>
            </a:r>
          </a:p>
          <a:p>
            <a:pPr marL="0" indent="0" eaLnBrk="1" hangingPunct="1">
              <a:lnSpc>
                <a:spcPts val="3700"/>
              </a:lnSpc>
              <a:spcBef>
                <a:spcPct val="3000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0353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5475945713821785251664274274663919320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63595"/>
              </p:ext>
            </p:extLst>
          </p:nvPr>
        </p:nvGraphicFramePr>
        <p:xfrm>
          <a:off x="2057400" y="1752600"/>
          <a:ext cx="5257800" cy="106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667" name="公式" r:id="rId3" imgW="2146300" imgH="419100" progId="Equation.3">
                  <p:embed/>
                </p:oleObj>
              </mc:Choice>
              <mc:Fallback>
                <p:oleObj name="公式" r:id="rId3" imgW="21463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257800" cy="106078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3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BAD6B9D-E75B-4010-A751-A30A33FF1CBA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326313-C128-4E8C-8957-9615FA5A6F10}" type="slidenum">
              <a:rPr lang="zh-CN" altLang="en-US"/>
              <a:pPr/>
              <a:t>38</a:t>
            </a:fld>
            <a:r>
              <a:rPr lang="en-US" altLang="zh-CN"/>
              <a:t>/35</a:t>
            </a:r>
          </a:p>
        </p:txBody>
      </p:sp>
      <p:sp>
        <p:nvSpPr>
          <p:cNvPr id="62679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构造自定义函数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factorial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求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n!</a:t>
            </a:r>
          </a:p>
        </p:txBody>
      </p:sp>
      <p:sp>
        <p:nvSpPr>
          <p:cNvPr id="626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143000"/>
            <a:ext cx="5791200" cy="4038600"/>
          </a:xfrm>
          <a:solidFill>
            <a:srgbClr val="FFFF00"/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pt-BR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factorial(int n)</a:t>
            </a:r>
          </a:p>
          <a:p>
            <a:pPr marL="0" indent="0" eaLnBrk="1" hangingPunct="1">
              <a:buNone/>
            </a:pPr>
            <a:r>
              <a:rPr lang="pt-BR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f=1;</a:t>
            </a:r>
          </a:p>
          <a:p>
            <a:pPr marL="0" indent="0" eaLnBrk="1" hangingPunct="1">
              <a:buNone/>
            </a:pPr>
            <a:r>
              <a:rPr lang="pt-BR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for(;n&gt;=1;n--) f*=n;</a:t>
            </a:r>
          </a:p>
          <a:p>
            <a:pPr marL="0" indent="0" eaLnBrk="1" hangingPunct="1">
              <a:buNone/>
            </a:pPr>
            <a:r>
              <a:rPr lang="pt-BR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f;</a:t>
            </a:r>
          </a:p>
          <a:p>
            <a:pPr marL="0" indent="0" eaLnBrk="1" hangingPunct="1">
              <a:buNone/>
            </a:pPr>
            <a:r>
              <a:rPr lang="pt-BR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431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BAD6B9D-E75B-4010-A751-A30A33FF1CBA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326313-C128-4E8C-8957-9615FA5A6F10}" type="slidenum">
              <a:rPr lang="zh-CN" altLang="en-US"/>
              <a:pPr/>
              <a:t>39</a:t>
            </a:fld>
            <a:r>
              <a:rPr lang="en-US" altLang="zh-CN"/>
              <a:t>/35</a:t>
            </a:r>
          </a:p>
        </p:txBody>
      </p:sp>
      <p:sp>
        <p:nvSpPr>
          <p:cNvPr id="62679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程序源代码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6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143000"/>
            <a:ext cx="2667000" cy="4053114"/>
          </a:xfrm>
          <a:solidFill>
            <a:srgbClr val="FFFF00"/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#include&lt;math.h&gt;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factorial(int n)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f=1;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for(;n&gt;=1;n--) </a:t>
            </a:r>
            <a:endParaRPr lang="pt-BR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*=n;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f;</a:t>
            </a:r>
          </a:p>
          <a:p>
            <a:pPr marL="0" indent="0" eaLnBrk="1" hangingPunct="1">
              <a:buNone/>
            </a:pP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19400" y="1143000"/>
            <a:ext cx="6172200" cy="4495800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int i=0;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double sum=0.0,sum1=1.0;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while(fabs(sum1-sum)&gt;=</a:t>
            </a:r>
            <a:r>
              <a:rPr lang="pt-BR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0.000000001</a:t>
            </a:r>
            <a:r>
              <a:rPr lang="pt-BR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sum1=sum;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sum+=1.0/factorial(i++);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printf("Irrational number e=%12.9f\n",sum);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4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计算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1×2×3×…×11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3886200" cy="4724400"/>
          </a:xfrm>
          <a:prstGeom prst="rect">
            <a:avLst/>
          </a:prstGeom>
          <a:solidFill>
            <a:srgbClr val="CCECFF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#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include &lt;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{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p=1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for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(i=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&lt;=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=i+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p=p*i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; 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 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("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=%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\n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",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);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return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0;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67200" y="1206500"/>
            <a:ext cx="472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的初值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65" b="82579"/>
          <a:stretch/>
        </p:blipFill>
        <p:spPr bwMode="auto">
          <a:xfrm>
            <a:off x="2819704" y="4876800"/>
            <a:ext cx="5562296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92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40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程序运行结果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280400" cy="3581400"/>
          </a:xfrm>
        </p:spPr>
        <p:txBody>
          <a:bodyPr/>
          <a:lstStyle/>
          <a:p>
            <a:pPr eaLnBrk="1" hangingPunct="1">
              <a:lnSpc>
                <a:spcPts val="3700"/>
              </a:lnSpc>
              <a:spcBef>
                <a:spcPct val="3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结果精确到小数点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spcBef>
                <a:spcPct val="30000"/>
              </a:spcBef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spcBef>
                <a:spcPct val="300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spcBef>
                <a:spcPct val="30000"/>
              </a:spcBef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结果精确到小数点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spcBef>
                <a:spcPct val="300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/>
        </p:nvPicPr>
        <p:blipFill rotWithShape="1">
          <a:blip r:embed="rId2"/>
          <a:srcRect r="69854" b="86374"/>
          <a:stretch/>
        </p:blipFill>
        <p:spPr bwMode="auto">
          <a:xfrm>
            <a:off x="1773604" y="1811179"/>
            <a:ext cx="5693996" cy="15592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/>
          <p:cNvPicPr/>
          <p:nvPr/>
        </p:nvPicPr>
        <p:blipFill rotWithShape="1">
          <a:blip r:embed="rId3"/>
          <a:srcRect r="59897" b="86578"/>
          <a:stretch/>
        </p:blipFill>
        <p:spPr bwMode="auto">
          <a:xfrm>
            <a:off x="1143000" y="4114800"/>
            <a:ext cx="7717203" cy="16505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7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41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教材例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5.7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：求圆周率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3616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1000" y="1143000"/>
                <a:ext cx="8280400" cy="3581400"/>
              </a:xfrm>
              <a:solidFill>
                <a:schemeClr val="bg1"/>
              </a:solidFill>
            </p:spPr>
            <p:txBody>
              <a:bodyPr/>
              <a:lstStyle/>
              <a:p>
                <a:pPr eaLnBrk="1" hangingPunct="1">
                  <a:lnSpc>
                    <a:spcPts val="3700"/>
                  </a:lnSpc>
                  <a:spcBef>
                    <a:spcPct val="30000"/>
                  </a:spcBef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利用下面公式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求圆周率</a:t>
                </a:r>
                <a:r>
                  <a:rPr lang="el-GR" altLang="zh-CN" sz="24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精确到小数点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ts val="3700"/>
                  </a:lnSpc>
                  <a:spcBef>
                    <a:spcPct val="30000"/>
                  </a:spcBef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ts val="3700"/>
                  </a:lnSpc>
                  <a:spcBef>
                    <a:spcPct val="3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≈1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36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1000" y="1143000"/>
                <a:ext cx="8280400" cy="3581400"/>
              </a:xfrm>
              <a:blipFill>
                <a:blip r:embed="rId2"/>
                <a:stretch>
                  <a:fillRect l="-1031" t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3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BAD6B9D-E75B-4010-A751-A30A33FF1CBA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A326313-C128-4E8C-8957-9615FA5A6F10}" type="slidenum">
              <a:rPr lang="zh-CN" altLang="en-US"/>
              <a:pPr/>
              <a:t>42</a:t>
            </a:fld>
            <a:r>
              <a:rPr lang="en-US" altLang="zh-CN"/>
              <a:t>/35</a:t>
            </a:r>
          </a:p>
        </p:txBody>
      </p:sp>
      <p:sp>
        <p:nvSpPr>
          <p:cNvPr id="62679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构造自定义函数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factorial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求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n!</a:t>
            </a:r>
          </a:p>
        </p:txBody>
      </p:sp>
      <p:sp>
        <p:nvSpPr>
          <p:cNvPr id="626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1380"/>
            <a:ext cx="8610600" cy="6309420"/>
          </a:xfrm>
          <a:solidFill>
            <a:srgbClr val="FFFF00"/>
          </a:solidFill>
        </p:spPr>
        <p:txBody>
          <a:bodyPr anchor="ctr" anchorCtr="0">
            <a:spAutoFit/>
          </a:bodyPr>
          <a:lstStyle/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&lt;math.h&gt;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int </a:t>
            </a:r>
            <a:r>
              <a:rPr lang="pt-BR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sign=1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double pi=0.0,n=1.0,term=1.0;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while(fabs(term)&gt;=</a:t>
            </a:r>
            <a:r>
              <a:rPr lang="pt-BR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1e-6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pi=pi+term;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n=n+2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sign=-sign;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term=sign/n;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pi=pi*4;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printf("pi=%10.6f\n",pi);	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结果显示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位小数</a:t>
            </a:r>
          </a:p>
          <a:p>
            <a:pPr marL="0" indent="0" eaLnBrk="1" hangingPunct="1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 eaLnBrk="1" hangingPunct="1">
              <a:buNone/>
            </a:pPr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714750" y="76200"/>
            <a:ext cx="54292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2023/10/24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43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结果比较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04200" cy="762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3700"/>
              </a:lnSpc>
              <a:spcBef>
                <a:spcPct val="3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精确度不同，结果与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循环次数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有差异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1963981"/>
            <a:ext cx="3429000" cy="179126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while(fabs(term)&gt;=</a:t>
            </a:r>
            <a:r>
              <a:rPr lang="pt-BR" altLang="zh-CN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1e-6</a:t>
            </a:r>
            <a:r>
              <a:rPr lang="pt-BR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pt-BR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057400"/>
            <a:ext cx="3886200" cy="1540398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38200" y="4038600"/>
            <a:ext cx="3429000" cy="179126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while(fabs(term)&gt;=</a:t>
            </a:r>
            <a:r>
              <a:rPr lang="pt-BR" altLang="zh-CN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1e-8</a:t>
            </a:r>
            <a:r>
              <a:rPr lang="pt-BR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pt-BR" altLang="zh-CN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pt-BR" altLang="zh-CN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541400" y="4114800"/>
            <a:ext cx="3916800" cy="148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1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189BA37-112F-4867-8602-4FF010240E90}" type="datetime1">
              <a:rPr lang="zh-CN" altLang="en-US" sz="1400" smtClean="0"/>
              <a:pPr/>
              <a:t>2023/10/24</a:t>
            </a:fld>
            <a:endParaRPr lang="en-US" altLang="zh-CN" sz="1400" smtClean="0"/>
          </a:p>
        </p:txBody>
      </p:sp>
      <p:sp>
        <p:nvSpPr>
          <p:cNvPr id="56323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smtClean="0"/>
              <a:t>王化雨 whuayu000@163.com 13306442222</a:t>
            </a:r>
            <a:endParaRPr lang="en-US" altLang="zh-CN" sz="1400" smtClean="0"/>
          </a:p>
        </p:txBody>
      </p:sp>
      <p:sp>
        <p:nvSpPr>
          <p:cNvPr id="56324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D422EA-2606-4CAC-9220-83195B320068}" type="slidenum">
              <a:rPr lang="zh-CN" altLang="en-US" sz="1400" smtClean="0"/>
              <a:pPr/>
              <a:t>44</a:t>
            </a:fld>
            <a:r>
              <a:rPr lang="en-US" altLang="zh-CN" sz="1400" smtClean="0"/>
              <a:t>/49</a:t>
            </a:r>
          </a:p>
        </p:txBody>
      </p:sp>
      <p:sp>
        <p:nvSpPr>
          <p:cNvPr id="5632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上机实验：基于本讲知识编程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68413"/>
            <a:ext cx="8305800" cy="5140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对于键盘输入的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，计算如下式子：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对于键盘输入的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利用下面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公式计算，要求精确到小数点后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泰勒公式编程计算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sin(x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47800" y="3521945"/>
                <a:ext cx="6419184" cy="592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+…,  −∞&lt;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521945"/>
                <a:ext cx="6419184" cy="592855"/>
              </a:xfrm>
              <a:prstGeom prst="rect">
                <a:avLst/>
              </a:prstGeom>
              <a:blipFill>
                <a:blip r:embed="rId3"/>
                <a:stretch>
                  <a:fillRect t="-11340" b="-6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2003317"/>
                <a:ext cx="8001000" cy="647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1+2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1×2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1+2+3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1+2+⋯+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1×2×⋯×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03317"/>
                <a:ext cx="8001000" cy="647485"/>
              </a:xfrm>
              <a:prstGeom prst="rect">
                <a:avLst/>
              </a:prstGeom>
              <a:blipFill>
                <a:blip r:embed="rId4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174923"/>
              </p:ext>
            </p:extLst>
          </p:nvPr>
        </p:nvGraphicFramePr>
        <p:xfrm>
          <a:off x="1552787" y="5029200"/>
          <a:ext cx="53052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684" name="公式" r:id="rId5" imgW="2286000" imgH="419100" progId="Equation.3">
                  <p:embed/>
                </p:oleObj>
              </mc:Choice>
              <mc:Fallback>
                <p:oleObj name="公式" r:id="rId5" imgW="22860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787" y="5029200"/>
                        <a:ext cx="5305213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01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5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改写下面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程序用于解决其他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计算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问题</a:t>
            </a:r>
            <a:endParaRPr lang="en-US" altLang="zh-CN" sz="36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3886200" cy="4724400"/>
          </a:xfrm>
          <a:prstGeom prst="rect">
            <a:avLst/>
          </a:prstGeom>
          <a:solidFill>
            <a:srgbClr val="CCECFF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#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include &lt;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{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p=1,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for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(i=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&lt;=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i=i+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p=p*i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; 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 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("p=%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d\n", p);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return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0;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43400" y="1168400"/>
            <a:ext cx="434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1×3×5×7×9×11</a:t>
            </a:r>
          </a:p>
          <a:p>
            <a:pPr defTabSz="927100" eaLnBrk="1" hangingPunct="1"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2×4×6×8×10</a:t>
            </a:r>
          </a:p>
          <a:p>
            <a:pPr defTabSz="927100" eaLnBrk="1" hangingPunct="1"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3×4×5×6×7</a:t>
            </a:r>
          </a:p>
          <a:p>
            <a:pPr defTabSz="927100" eaLnBrk="1" hangingPunct="1">
              <a:lnSpc>
                <a:spcPct val="15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13×16×19</a:t>
            </a:r>
          </a:p>
          <a:p>
            <a:pPr defTabSz="927100" eaLnBrk="1" hangingPunct="1"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……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9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6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计算</a:t>
            </a:r>
            <a:r>
              <a:rPr lang="en-US" altLang="zh-CN" sz="4000" b="0" dirty="0" smtClean="0">
                <a:latin typeface="Times New Roman" pitchFamily="18" charset="0"/>
                <a:ea typeface="黑体" pitchFamily="49" charset="-122"/>
              </a:rPr>
              <a:t>1×3×5×7×9×11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3886200" cy="4724400"/>
          </a:xfrm>
          <a:prstGeom prst="rect">
            <a:avLst/>
          </a:prstGeom>
          <a:solidFill>
            <a:srgbClr val="CCECFF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#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include &lt;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{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p=1,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for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(i=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&lt;=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=i+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p=p*i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; 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 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("p=%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\n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", p);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return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0;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38" y="4800600"/>
            <a:ext cx="673798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7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计算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1×3×5×…×39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3886200" cy="5562600"/>
          </a:xfrm>
          <a:prstGeom prst="rect">
            <a:avLst/>
          </a:prstGeom>
          <a:solidFill>
            <a:srgbClr val="CCECFF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#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include &lt;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{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p, i;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p=1;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for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(i=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&lt;=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39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=i+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p=p*i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; 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 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("p=%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d\n", p);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return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0;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83" y="1419218"/>
            <a:ext cx="5529286" cy="16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8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计算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1×2×3×…×40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1143000"/>
            <a:ext cx="3886200" cy="5562600"/>
          </a:xfrm>
          <a:prstGeom prst="rect">
            <a:avLst/>
          </a:prstGeom>
          <a:solidFill>
            <a:srgbClr val="CCECFF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#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include &lt;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{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p, i;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p=1;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for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(i=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&lt;=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i=i+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p=p*i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; 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 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("p=%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d\n", p);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return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0;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67200" y="3124200"/>
            <a:ext cx="45720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0——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溢出了。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7100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超出了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型数据的表示范围。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71" b="82881"/>
          <a:stretch/>
        </p:blipFill>
        <p:spPr bwMode="auto">
          <a:xfrm>
            <a:off x="4023999" y="1143000"/>
            <a:ext cx="504380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86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EEFF2F-FD71-4685-8513-2488D08CA038}" type="datetime1">
              <a:rPr lang="zh-CN" altLang="en-US" sz="1400"/>
              <a:pPr/>
              <a:t>2023/10/24</a:t>
            </a:fld>
            <a:endParaRPr lang="en-US" altLang="zh-CN" sz="1400"/>
          </a:p>
        </p:txBody>
      </p:sp>
      <p:sp>
        <p:nvSpPr>
          <p:cNvPr id="47107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/>
              <a:t>王化雨 whuayu000@163.com 13306442222</a:t>
            </a:r>
            <a:endParaRPr lang="en-US" altLang="zh-CN" sz="1400"/>
          </a:p>
        </p:txBody>
      </p:sp>
      <p:sp>
        <p:nvSpPr>
          <p:cNvPr id="4710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6A073D-0CD5-4798-8574-E34BD5B11B02}" type="slidenum">
              <a:rPr lang="zh-CN" altLang="en-US" sz="1400"/>
              <a:pPr/>
              <a:t>9</a:t>
            </a:fld>
            <a:r>
              <a:rPr lang="en-US" altLang="zh-CN" sz="1400"/>
              <a:t>/43</a:t>
            </a:r>
          </a:p>
        </p:txBody>
      </p:sp>
      <p:sp>
        <p:nvSpPr>
          <p:cNvPr id="47109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077200" cy="6096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连加：计算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1+2+3+…+40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3886200" cy="5562600"/>
          </a:xfrm>
          <a:prstGeom prst="rect">
            <a:avLst/>
          </a:prstGeom>
          <a:solidFill>
            <a:srgbClr val="CCECFF"/>
          </a:solidFill>
          <a:ln>
            <a:solidFill>
              <a:schemeClr val="hlink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#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include &lt;</a:t>
            </a: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{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s=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for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(i=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&lt;=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; i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++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s=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800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; </a:t>
            </a:r>
            <a:endParaRPr lang="en-US" altLang="zh-CN" sz="28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("s=%d\n", s);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	return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0;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56100" y="1168400"/>
            <a:ext cx="434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927100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的初值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27100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问题：退出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循环体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后，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的值是什么？</a:t>
            </a:r>
            <a:endParaRPr lang="zh-CN" altLang="en-US" sz="2800" dirty="0" smtClean="0">
              <a:cs typeface="Times New Roman" panose="02020603050405020304" pitchFamily="18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74" b="83484"/>
          <a:stretch/>
        </p:blipFill>
        <p:spPr bwMode="auto">
          <a:xfrm>
            <a:off x="3901221" y="5232400"/>
            <a:ext cx="5090379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5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50595</TotalTime>
  <Words>3174</Words>
  <Application>Microsoft Office PowerPoint</Application>
  <PresentationFormat>全屏显示(4:3)</PresentationFormat>
  <Paragraphs>739</Paragraphs>
  <Slides>45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Candara</vt:lpstr>
      <vt:lpstr>方正舒体</vt:lpstr>
      <vt:lpstr>仿宋</vt:lpstr>
      <vt:lpstr>仿宋_GB2312</vt:lpstr>
      <vt:lpstr>黑体</vt:lpstr>
      <vt:lpstr>楷体</vt:lpstr>
      <vt:lpstr>楷体_GB2312</vt:lpstr>
      <vt:lpstr>宋体</vt:lpstr>
      <vt:lpstr>Arial</vt:lpstr>
      <vt:lpstr>Arial Narrow</vt:lpstr>
      <vt:lpstr>Cambria Math</vt:lpstr>
      <vt:lpstr>Times New Roman</vt:lpstr>
      <vt:lpstr>Wingdings</vt:lpstr>
      <vt:lpstr>PPT-模板</vt:lpstr>
      <vt:lpstr>公式</vt:lpstr>
      <vt:lpstr>PowerPoint 演示文稿</vt:lpstr>
      <vt:lpstr>本讲内容</vt:lpstr>
      <vt:lpstr>编程实现下列算式</vt:lpstr>
      <vt:lpstr>计算1×2×3×…×11</vt:lpstr>
      <vt:lpstr>改写下面程序用于解决其他计算问题</vt:lpstr>
      <vt:lpstr>计算1×3×5×7×9×11</vt:lpstr>
      <vt:lpstr>计算1×3×5×…×39</vt:lpstr>
      <vt:lpstr>计算1×2×3×…×40</vt:lpstr>
      <vt:lpstr>连加：计算1+2+3+…+40</vt:lpstr>
      <vt:lpstr>将下列程序修改解决其他“连加”问题</vt:lpstr>
      <vt:lpstr>本讲内容</vt:lpstr>
      <vt:lpstr>推广的问题</vt:lpstr>
      <vt:lpstr>计算：</vt:lpstr>
      <vt:lpstr>计算：</vt:lpstr>
      <vt:lpstr>计算：</vt:lpstr>
      <vt:lpstr>推广的问题</vt:lpstr>
      <vt:lpstr>本讲内容</vt:lpstr>
      <vt:lpstr>构造较为复杂的“运算变量”</vt:lpstr>
      <vt:lpstr> “a+aa+aaa+…”编程</vt:lpstr>
      <vt:lpstr>设计思路</vt:lpstr>
      <vt:lpstr>由i和a构成运算变量b</vt:lpstr>
      <vt:lpstr>a+aa+…+aa…a核心代码</vt:lpstr>
      <vt:lpstr>构造b代码的优化</vt:lpstr>
      <vt:lpstr>对核心代码的优化</vt:lpstr>
      <vt:lpstr>优化后程序运行时的变量变化</vt:lpstr>
      <vt:lpstr>不使用pow函数</vt:lpstr>
      <vt:lpstr> “a+aa+aaa+…”编程</vt:lpstr>
      <vt:lpstr>设计思路</vt:lpstr>
      <vt:lpstr>核心程序代码</vt:lpstr>
      <vt:lpstr> “a+aa+aaa+…”编程</vt:lpstr>
      <vt:lpstr>利用函数生成“运算变量”</vt:lpstr>
      <vt:lpstr>编程要求</vt:lpstr>
      <vt:lpstr>构造自定义函数“n个a”</vt:lpstr>
      <vt:lpstr>基于自定义函数ngea编程</vt:lpstr>
      <vt:lpstr>保证n、a符合问题限制</vt:lpstr>
      <vt:lpstr>本讲内容</vt:lpstr>
      <vt:lpstr>编程要求</vt:lpstr>
      <vt:lpstr>构造自定义函数factorial求n!</vt:lpstr>
      <vt:lpstr>程序源代码</vt:lpstr>
      <vt:lpstr>程序运行结果</vt:lpstr>
      <vt:lpstr>教材例5.7：求圆周率</vt:lpstr>
      <vt:lpstr>构造自定义函数factorial求n!</vt:lpstr>
      <vt:lpstr>结果比较</vt:lpstr>
      <vt:lpstr>上机实验：基于本讲知识编程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858</cp:revision>
  <dcterms:created xsi:type="dcterms:W3CDTF">2001-09-11T11:00:57Z</dcterms:created>
  <dcterms:modified xsi:type="dcterms:W3CDTF">2023-10-24T03:33:01Z</dcterms:modified>
</cp:coreProperties>
</file>