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23"/>
  </p:notesMasterIdLst>
  <p:handoutMasterIdLst>
    <p:handoutMasterId r:id="rId24"/>
  </p:handoutMasterIdLst>
  <p:sldIdLst>
    <p:sldId id="584" r:id="rId2"/>
    <p:sldId id="3110" r:id="rId3"/>
    <p:sldId id="3111" r:id="rId4"/>
    <p:sldId id="3122" r:id="rId5"/>
    <p:sldId id="3115" r:id="rId6"/>
    <p:sldId id="3092" r:id="rId7"/>
    <p:sldId id="3085" r:id="rId8"/>
    <p:sldId id="3112" r:id="rId9"/>
    <p:sldId id="3113" r:id="rId10"/>
    <p:sldId id="3114" r:id="rId11"/>
    <p:sldId id="3116" r:id="rId12"/>
    <p:sldId id="3117" r:id="rId13"/>
    <p:sldId id="3121" r:id="rId14"/>
    <p:sldId id="3120" r:id="rId15"/>
    <p:sldId id="3119" r:id="rId16"/>
    <p:sldId id="3123" r:id="rId17"/>
    <p:sldId id="3124" r:id="rId18"/>
    <p:sldId id="3125" r:id="rId19"/>
    <p:sldId id="3127" r:id="rId20"/>
    <p:sldId id="3128" r:id="rId21"/>
    <p:sldId id="257" r:id="rId22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1536">
          <p15:clr>
            <a:srgbClr val="A4A3A4"/>
          </p15:clr>
        </p15:guide>
        <p15:guide id="4" pos="2880">
          <p15:clr>
            <a:srgbClr val="A4A3A4"/>
          </p15:clr>
        </p15:guide>
        <p15:guide id="5" pos="384">
          <p15:clr>
            <a:srgbClr val="A4A3A4"/>
          </p15:clr>
        </p15:guide>
        <p15:guide id="6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CCFFFF"/>
    <a:srgbClr val="FFCCFF"/>
    <a:srgbClr val="CCCCFF"/>
    <a:srgbClr val="CC0099"/>
    <a:srgbClr val="FF0000"/>
    <a:srgbClr val="0033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5" autoAdjust="0"/>
    <p:restoredTop sz="94301" autoAdjust="0"/>
  </p:normalViewPr>
  <p:slideViewPr>
    <p:cSldViewPr>
      <p:cViewPr varScale="1">
        <p:scale>
          <a:sx n="68" d="100"/>
          <a:sy n="68" d="100"/>
        </p:scale>
        <p:origin x="1710" y="78"/>
      </p:cViewPr>
      <p:guideLst>
        <p:guide orient="horz" pos="2160"/>
        <p:guide orient="horz" pos="816"/>
        <p:guide orient="horz" pos="1536"/>
        <p:guide pos="2880"/>
        <p:guide pos="38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55" d="100"/>
          <a:sy n="55" d="100"/>
        </p:scale>
        <p:origin x="-26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D991285-D123-47F2-A9D1-1F6803DA32CC}" type="datetimeFigureOut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BA6049A-76FB-4233-83DB-C100E62A44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23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81097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1756AE5A-5D4C-4218-9F2E-C40115B9B492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19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21407210-7E9F-4DD9-8809-795A61825516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215649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5879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5252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21407210-7E9F-4DD9-8809-795A61825516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162192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43341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21407210-7E9F-4DD9-8809-795A61825516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100838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3466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44782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336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8657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8595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E2931FA6-D811-439D-8853-71808DAFB06A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458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8923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21407210-7E9F-4DD9-8809-795A61825516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175110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4206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1202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8507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2710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1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3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3"/>
          <p:cNvPicPr>
            <a:picLocks noChangeAspect="1"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y2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45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10"/>
          <p:cNvSpPr>
            <a:spLocks noChangeArrowheads="1" noChangeShapeType="1" noTextEdit="1"/>
          </p:cNvSpPr>
          <p:nvPr userDrawn="1"/>
        </p:nvSpPr>
        <p:spPr bwMode="auto">
          <a:xfrm>
            <a:off x="1066800" y="304800"/>
            <a:ext cx="1295400" cy="6096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11014"/>
              </a:avLst>
            </a:prstTxWarp>
          </a:bodyPr>
          <a:lstStyle/>
          <a:p>
            <a:pPr algn="ctr"/>
            <a:r>
              <a:rPr lang="zh-CN" altLang="en-US" sz="44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方正舒体"/>
                <a:ea typeface="方正舒体"/>
              </a:rPr>
              <a:t>王化雨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708275"/>
            <a:ext cx="7772400" cy="1470025"/>
          </a:xfrm>
        </p:spPr>
        <p:txBody>
          <a:bodyPr/>
          <a:lstStyle>
            <a:lvl1pPr algn="ctr">
              <a:defRPr sz="480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700213"/>
            <a:ext cx="6400800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0">
                <a:ea typeface="仿宋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3170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A5B7D-A21B-49B3-BACC-4AB8884CE005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84245-38ED-4924-AE71-F07ABFC24CC9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49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27000"/>
            <a:ext cx="2133600" cy="6156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"/>
            <a:ext cx="6248400" cy="6156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1492E-A14E-47FF-9BE0-DD32C80C5FB1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406A7-1C0B-4F3D-84D5-F94D9F1069ED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159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 flipV="1">
            <a:off x="374650" y="1011238"/>
            <a:ext cx="8693150" cy="555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133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88E8E38A-F39F-46F0-89FB-8F0AAD945540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553200"/>
            <a:ext cx="4419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>
                <a:latin typeface="Arial" pitchFamily="34" charset="0"/>
              </a:defRPr>
            </a:lvl1pPr>
          </a:lstStyle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553200"/>
            <a:ext cx="1752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81C08049-3C78-4A05-A732-8CD9012260F2}" type="slidenum">
              <a:rPr lang="zh-CN" altLang="en-US"/>
              <a:pPr/>
              <a:t>‹#›</a:t>
            </a:fld>
            <a:r>
              <a:rPr lang="en-US" altLang="zh-CN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313067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F3855-0E52-4014-B045-F9ED9D6499B0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A6150-C568-485D-AB9A-EBB8B68624A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2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90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7A853-C62A-49C0-88B6-5B4F22152637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A77D1-B518-4608-A912-5ED2E9E8333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93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161DE-9FED-4E9B-83B4-3A4C734E6506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315CF-F484-4F31-9225-CD1676E2CEE9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9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41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0F2E5-2118-4019-8EAB-C32337EE61FC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6BED4-0C84-4E45-8D1A-118E069DE32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48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22059-0753-4A0D-83A2-C8A9CC2B1570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290E9-9516-45F6-A093-56F9E19AB82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03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5E6D9-E213-454E-A0DE-C1F918205619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D9AFE-F5F2-437D-86CC-E283CBC634D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31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DC761-0C03-4F19-BFC1-AEC3ADF4553E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C340D-4A77-4C24-A511-8A5AC67B7266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3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371600"/>
            <a:ext cx="8280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第三组</a:t>
            </a:r>
          </a:p>
        </p:txBody>
      </p:sp>
      <p:sp>
        <p:nvSpPr>
          <p:cNvPr id="2051" name="Rectangle 15" descr="白色大理石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7000"/>
            <a:ext cx="8534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06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A5EB69F8-81A7-4E02-B4B0-B1E8C99BCA44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24065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1CE66E95-1E77-489D-BC31-760563538DFA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240658" name="Rectangle 18"/>
          <p:cNvSpPr>
            <a:spLocks noChangeArrowheads="1"/>
          </p:cNvSpPr>
          <p:nvPr userDrawn="1"/>
        </p:nvSpPr>
        <p:spPr bwMode="auto">
          <a:xfrm flipV="1">
            <a:off x="374650" y="1143000"/>
            <a:ext cx="8693150" cy="555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40662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99" r:id="rId3"/>
    <p:sldLayoutId id="2147483698" r:id="rId4"/>
    <p:sldLayoutId id="2147483697" r:id="rId5"/>
    <p:sldLayoutId id="2147483696" r:id="rId6"/>
    <p:sldLayoutId id="2147483695" r:id="rId7"/>
    <p:sldLayoutId id="2147483694" r:id="rId8"/>
    <p:sldLayoutId id="2147483693" r:id="rId9"/>
    <p:sldLayoutId id="2147483692" r:id="rId10"/>
    <p:sldLayoutId id="214748369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仿宋" pitchFamily="49" charset="-122"/>
          <a:ea typeface="仿宋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Ø"/>
        <a:defRPr sz="32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2800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2400" b="1">
          <a:solidFill>
            <a:schemeClr val="accent2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85800" y="5486400"/>
            <a:ext cx="77724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山东师范大学信息科学与工程学院 王化雨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838200" y="5943600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月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30" name="Text Box 15"/>
          <p:cNvSpPr txBox="1">
            <a:spLocks noChangeArrowheads="1"/>
          </p:cNvSpPr>
          <p:nvPr/>
        </p:nvSpPr>
        <p:spPr bwMode="auto">
          <a:xfrm>
            <a:off x="381000" y="3648670"/>
            <a:ext cx="8458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5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三</a:t>
            </a:r>
            <a:r>
              <a:rPr lang="zh-CN" altLang="en-US" sz="54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、浅释</a:t>
            </a:r>
            <a:r>
              <a:rPr lang="zh-CN" altLang="en-US" sz="54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“结构化”</a:t>
            </a:r>
            <a:endParaRPr lang="en-US" altLang="zh-CN" sz="5400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04800" y="2057400"/>
            <a:ext cx="8458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5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第</a:t>
            </a:r>
            <a:r>
              <a:rPr lang="en-US" altLang="zh-CN" sz="5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5</a:t>
            </a:r>
            <a:r>
              <a:rPr lang="zh-CN" altLang="en-US" sz="5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讲 循环结构程序设计</a:t>
            </a:r>
            <a:endParaRPr lang="en-US" altLang="zh-CN" sz="5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590800" y="130175"/>
            <a:ext cx="6477000" cy="990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dist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计算机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2301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语言程序设计”</a:t>
            </a:r>
          </a:p>
          <a:p>
            <a:pPr algn="dist">
              <a:lnSpc>
                <a:spcPct val="9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谭浩强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《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程序设计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第五版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)》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6EEFF2F-FD71-4685-8513-2488D08CA038}" type="datetime1">
              <a:rPr lang="zh-CN" altLang="en-US" sz="1400"/>
              <a:pPr/>
              <a:t>2023/10/31</a:t>
            </a:fld>
            <a:endParaRPr lang="en-US" altLang="zh-CN" sz="1400"/>
          </a:p>
        </p:txBody>
      </p:sp>
      <p:sp>
        <p:nvSpPr>
          <p:cNvPr id="47107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710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C6A073D-0CD5-4798-8574-E34BD5B11B02}" type="slidenum">
              <a:rPr lang="zh-CN" altLang="en-US" sz="1400"/>
              <a:pPr/>
              <a:t>10</a:t>
            </a:fld>
            <a:r>
              <a:rPr lang="en-US" altLang="zh-CN" sz="1400"/>
              <a:t>/43</a:t>
            </a:r>
          </a:p>
        </p:txBody>
      </p:sp>
      <p:sp>
        <p:nvSpPr>
          <p:cNvPr id="47109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76200"/>
            <a:ext cx="8077200" cy="609600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3200" b="0" dirty="0" smtClean="0">
                <a:latin typeface="Times New Roman" pitchFamily="18" charset="0"/>
                <a:ea typeface="黑体" pitchFamily="49" charset="-122"/>
              </a:rPr>
              <a:t>while</a:t>
            </a:r>
            <a:r>
              <a:rPr lang="zh-CN" altLang="en-US" sz="3200" b="0" dirty="0" smtClean="0">
                <a:latin typeface="Times New Roman" pitchFamily="18" charset="0"/>
                <a:ea typeface="黑体" pitchFamily="49" charset="-122"/>
              </a:rPr>
              <a:t>与</a:t>
            </a:r>
            <a:r>
              <a:rPr lang="en-US" altLang="zh-CN" sz="3200" b="0" dirty="0" smtClean="0">
                <a:latin typeface="Times New Roman" pitchFamily="18" charset="0"/>
                <a:ea typeface="黑体" pitchFamily="49" charset="-122"/>
              </a:rPr>
              <a:t>do/while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24400" y="546247"/>
            <a:ext cx="3976468" cy="6235553"/>
          </a:xfrm>
          <a:prstGeom prst="rect">
            <a:avLst/>
          </a:prstGeom>
          <a:solidFill>
            <a:srgbClr val="FFFF00"/>
          </a:solidFill>
          <a:ln>
            <a:solidFill>
              <a:schemeClr val="hlink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("score:");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scanf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("%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d",&amp;s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while(s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&gt;=0 &amp;&amp; s&lt;=100)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</a:rPr>
              <a:t>switch(s/10</a:t>
            </a: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</a:rPr>
              <a:t>{</a:t>
            </a:r>
            <a:endParaRPr lang="en-US" altLang="zh-CN" sz="1600" dirty="0">
              <a:latin typeface="Times New Roman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	case 10: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	case 9: 	</a:t>
            </a:r>
            <a:r>
              <a:rPr lang="en-US" altLang="zh-CN" sz="16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("A\n"); break;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	case 8: 	</a:t>
            </a:r>
            <a:r>
              <a:rPr lang="en-US" altLang="zh-CN" sz="16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("B\n"); break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</a:rPr>
              <a:t>	……</a:t>
            </a:r>
            <a:endParaRPr lang="en-US" altLang="zh-CN" sz="1600" dirty="0">
              <a:latin typeface="Times New Roman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	case 1: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	case 0: 	</a:t>
            </a:r>
            <a:r>
              <a:rPr lang="en-US" altLang="zh-CN" sz="16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("E\n"); break;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("score:");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scanf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("%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d",&amp;s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);</a:t>
            </a:r>
            <a:endParaRPr lang="en-US" altLang="zh-CN" sz="2000" b="1" dirty="0" smtClean="0">
              <a:solidFill>
                <a:srgbClr val="C00000"/>
              </a:solidFill>
              <a:latin typeface="Times New Roman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2000" b="1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(“Bye!\n");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return 0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</a:rPr>
              <a:t>;</a:t>
            </a:r>
            <a:endParaRPr lang="en-US" altLang="zh-CN" sz="20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780157"/>
            <a:ext cx="4343400" cy="6001643"/>
          </a:xfrm>
          <a:prstGeom prst="rect">
            <a:avLst/>
          </a:prstGeom>
          <a:solidFill>
            <a:srgbClr val="CCFFFF"/>
          </a:solidFill>
          <a:ln>
            <a:solidFill>
              <a:schemeClr val="hlink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do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	{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	     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("score:");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scanf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("%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d",&amp;s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if(s&lt;0 || s&gt;100) break;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</a:rPr>
              <a:t>switch(s/10</a:t>
            </a: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</a:rPr>
              <a:t>{</a:t>
            </a:r>
            <a:endParaRPr lang="en-US" altLang="zh-CN" sz="1600" dirty="0">
              <a:latin typeface="Times New Roman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	case 10: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	case 9: 	</a:t>
            </a:r>
            <a:r>
              <a:rPr lang="en-US" altLang="zh-CN" sz="16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("A\n"); break;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	case 8: 	</a:t>
            </a:r>
            <a:r>
              <a:rPr lang="en-US" altLang="zh-CN" sz="16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("B\n"); break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</a:rPr>
              <a:t>	……</a:t>
            </a:r>
            <a:endParaRPr lang="en-US" altLang="zh-CN" sz="1600" dirty="0">
              <a:latin typeface="Times New Roman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	case 1: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	case 0: 	</a:t>
            </a:r>
            <a:r>
              <a:rPr lang="en-US" altLang="zh-CN" sz="16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("E\n"); break;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}while(1);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</a:rPr>
              <a:t>(“Bye!\n");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</a:rPr>
              <a:t>return 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0;</a:t>
            </a:r>
          </a:p>
        </p:txBody>
      </p:sp>
    </p:spTree>
    <p:extLst>
      <p:ext uri="{BB962C8B-B14F-4D97-AF65-F5344CB8AC3E}">
        <p14:creationId xmlns:p14="http://schemas.microsoft.com/office/powerpoint/2010/main" val="199195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29B5A409-9FB1-40BA-988F-575DE6F3085A}" type="datetime1">
              <a:rPr lang="zh-CN" altLang="en-US" sz="1400"/>
              <a:pPr/>
              <a:t>2023/10/31</a:t>
            </a:fld>
            <a:endParaRPr lang="en-US" altLang="zh-CN" sz="1400"/>
          </a:p>
        </p:txBody>
      </p:sp>
      <p:sp>
        <p:nvSpPr>
          <p:cNvPr id="46083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608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1B0F34DE-F2A2-42FB-937A-0DC58080DFF7}" type="slidenum">
              <a:rPr lang="zh-CN" altLang="en-US" sz="1400"/>
              <a:pPr/>
              <a:t>11</a:t>
            </a:fld>
            <a:r>
              <a:rPr lang="en-US" altLang="zh-CN" sz="1400"/>
              <a:t>/43</a:t>
            </a:r>
          </a:p>
        </p:txBody>
      </p:sp>
      <p:sp>
        <p:nvSpPr>
          <p:cNvPr id="46085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直接结束、循环多次</a:t>
            </a:r>
            <a:endParaRPr lang="en-US" altLang="zh-CN" sz="36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排序的</a:t>
            </a:r>
            <a:r>
              <a:rPr lang="zh-CN" altLang="en-US" sz="360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作用</a:t>
            </a:r>
            <a:endParaRPr lang="en-US" altLang="zh-CN" sz="3600" u="sng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dirty="0">
                <a:latin typeface="Times New Roman" pitchFamily="18" charset="0"/>
                <a:ea typeface="黑体" pitchFamily="49" charset="-122"/>
              </a:rPr>
              <a:t>分支的先后</a:t>
            </a: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次序</a:t>
            </a:r>
            <a:endParaRPr lang="en-US" altLang="zh-CN" sz="3600" dirty="0" smtClean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dirty="0">
                <a:latin typeface="Times New Roman" pitchFamily="18" charset="0"/>
                <a:ea typeface="黑体" pitchFamily="49" charset="-122"/>
              </a:rPr>
              <a:t>确定</a:t>
            </a: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“退出条件”</a:t>
            </a:r>
            <a:endParaRPr lang="en-US" altLang="zh-CN" sz="3600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38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6EEFF2F-FD71-4685-8513-2488D08CA038}" type="datetime1">
              <a:rPr lang="zh-CN" altLang="en-US" sz="1400"/>
              <a:pPr/>
              <a:t>2023/10/31</a:t>
            </a:fld>
            <a:endParaRPr lang="en-US" altLang="zh-CN" sz="1400"/>
          </a:p>
        </p:txBody>
      </p:sp>
      <p:sp>
        <p:nvSpPr>
          <p:cNvPr id="47107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710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C6A073D-0CD5-4798-8574-E34BD5B11B02}" type="slidenum">
              <a:rPr lang="zh-CN" altLang="en-US" sz="1400"/>
              <a:pPr/>
              <a:t>12</a:t>
            </a:fld>
            <a:r>
              <a:rPr lang="en-US" altLang="zh-CN" sz="1400"/>
              <a:t>/43</a:t>
            </a:r>
          </a:p>
        </p:txBody>
      </p:sp>
      <p:sp>
        <p:nvSpPr>
          <p:cNvPr id="47109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5043268" cy="12954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b="0" u="sng" dirty="0" smtClean="0">
                <a:latin typeface="Times New Roman" pitchFamily="18" charset="0"/>
                <a:ea typeface="黑体" pitchFamily="49" charset="-122"/>
              </a:rPr>
              <a:t>实验作业</a:t>
            </a:r>
            <a:r>
              <a:rPr lang="en-US" altLang="zh-CN" sz="3600" b="0" u="sng" dirty="0" smtClean="0">
                <a:latin typeface="Times New Roman" pitchFamily="18" charset="0"/>
                <a:ea typeface="黑体" pitchFamily="49" charset="-122"/>
              </a:rPr>
              <a:t>05</a:t>
            </a:r>
            <a:r>
              <a:rPr lang="zh-CN" altLang="en-US" sz="3600" b="0" u="sng" dirty="0" smtClean="0">
                <a:latin typeface="Times New Roman" pitchFamily="18" charset="0"/>
                <a:ea typeface="黑体" pitchFamily="49" charset="-122"/>
              </a:rPr>
              <a:t>：从</a:t>
            </a:r>
            <a:r>
              <a:rPr lang="en-US" altLang="zh-CN" sz="3600" b="0" u="sng" dirty="0">
                <a:latin typeface="Times New Roman" pitchFamily="18" charset="0"/>
                <a:ea typeface="黑体" pitchFamily="49" charset="-122"/>
              </a:rPr>
              <a:t>m</a:t>
            </a:r>
            <a:r>
              <a:rPr lang="zh-CN" altLang="en-US" sz="3600" b="0" u="sng" dirty="0">
                <a:latin typeface="Times New Roman" pitchFamily="18" charset="0"/>
                <a:ea typeface="黑体" pitchFamily="49" charset="-122"/>
              </a:rPr>
              <a:t>逐次加</a:t>
            </a:r>
            <a:r>
              <a:rPr lang="en-US" altLang="zh-CN" sz="3600" b="0" u="sng" dirty="0"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3600" b="0" u="sng" dirty="0">
                <a:latin typeface="Times New Roman" pitchFamily="18" charset="0"/>
                <a:ea typeface="黑体" pitchFamily="49" charset="-122"/>
              </a:rPr>
              <a:t>累加到</a:t>
            </a:r>
            <a:r>
              <a:rPr lang="en-US" altLang="zh-CN" sz="3600" b="0" u="sng" dirty="0">
                <a:latin typeface="Times New Roman" pitchFamily="18" charset="0"/>
                <a:ea typeface="黑体" pitchFamily="49" charset="-122"/>
              </a:rPr>
              <a:t>n</a:t>
            </a:r>
            <a:endParaRPr lang="en-US" altLang="zh-CN" sz="3600" b="0" u="sng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1752600"/>
            <a:ext cx="51054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27100" eaLnBrk="1" hangingPunct="1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明显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比使用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更容易。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27100" eaLnBrk="1" hangingPunct="1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加上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个小“功能块”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——m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降序排列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27100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m;i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 s+=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defTabSz="927100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可以“统一”右侧代码中的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种情况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24268" y="116780"/>
            <a:ext cx="3567332" cy="6309420"/>
          </a:xfrm>
          <a:prstGeom prst="rect">
            <a:avLst/>
          </a:prstGeom>
          <a:solidFill>
            <a:srgbClr val="FFFF00"/>
          </a:solidFill>
          <a:ln>
            <a:solidFill>
              <a:schemeClr val="hlink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("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</a:rPr>
              <a:t>m,n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:");</a:t>
            </a:r>
            <a:endParaRPr lang="en-US" altLang="zh-CN" sz="20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scanf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("%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</a:rPr>
              <a:t>d%d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",&amp;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</a:rPr>
              <a:t>m,&amp;n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);</a:t>
            </a:r>
            <a:endParaRPr lang="en-US" altLang="zh-CN" sz="20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if(m&gt;n)</a:t>
            </a:r>
            <a:endParaRPr lang="en-US" altLang="zh-CN" sz="20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	while(…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)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	……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if(m&lt;n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{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	while(…)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		……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}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if(m==n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{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	while(…)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	……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1681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6EEFF2F-FD71-4685-8513-2488D08CA038}" type="datetime1">
              <a:rPr lang="zh-CN" altLang="en-US" sz="1400"/>
              <a:pPr/>
              <a:t>2023/10/31</a:t>
            </a:fld>
            <a:endParaRPr lang="en-US" altLang="zh-CN" sz="1400"/>
          </a:p>
        </p:txBody>
      </p:sp>
      <p:sp>
        <p:nvSpPr>
          <p:cNvPr id="47107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710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C6A073D-0CD5-4798-8574-E34BD5B11B02}" type="slidenum">
              <a:rPr lang="zh-CN" altLang="en-US" sz="1400"/>
              <a:pPr/>
              <a:t>13</a:t>
            </a:fld>
            <a:r>
              <a:rPr lang="en-US" altLang="zh-CN" sz="1400"/>
              <a:t>/43</a:t>
            </a:r>
          </a:p>
        </p:txBody>
      </p:sp>
      <p:sp>
        <p:nvSpPr>
          <p:cNvPr id="47109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76200"/>
            <a:ext cx="7086600" cy="685800"/>
          </a:xfrm>
          <a:noFill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实验作业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04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：判别三角形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4114800" cy="3724096"/>
          </a:xfrm>
          <a:prstGeom prst="rect">
            <a:avLst/>
          </a:prstGeom>
          <a:solidFill>
            <a:srgbClr val="CCECFF"/>
          </a:solidFill>
          <a:ln>
            <a:solidFill>
              <a:schemeClr val="hlink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("3 sides:");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scanf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("%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d%d%d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",&amp;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a,&amp;b,&amp;c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);</a:t>
            </a:r>
            <a:endParaRPr lang="en-US" altLang="zh-CN" sz="20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if(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</a:rPr>
              <a:t>a+b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&gt;c &amp;&amp; 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</a:rPr>
              <a:t>a+c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&gt;b &amp;&amp; 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</a:rPr>
              <a:t>b+c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&gt;a)</a:t>
            </a:r>
            <a:endParaRPr lang="en-US" altLang="zh-CN" sz="20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	……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else</a:t>
            </a:r>
            <a:endParaRPr lang="en-US" altLang="zh-CN" sz="20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{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("no triangle\n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");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}</a:t>
            </a:r>
            <a:endParaRPr lang="en-US" altLang="zh-CN" sz="20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876800" y="1600200"/>
            <a:ext cx="4114800" cy="2985433"/>
          </a:xfrm>
          <a:prstGeom prst="rect">
            <a:avLst/>
          </a:prstGeom>
          <a:solidFill>
            <a:srgbClr val="FFFF00"/>
          </a:solidFill>
          <a:ln>
            <a:solidFill>
              <a:schemeClr val="hlink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("3 sides:");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</a:rPr>
              <a:t>scanf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("%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</a:rPr>
              <a:t>d%d%d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",&amp;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</a:rPr>
              <a:t>a,&amp;b,&amp;c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升序</a:t>
            </a:r>
            <a:endParaRPr lang="en-US" altLang="zh-CN" sz="2000" dirty="0">
              <a:solidFill>
                <a:srgbClr val="C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if(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a+b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&gt;c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 &amp;&amp; 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a&gt;0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)</a:t>
            </a:r>
            <a:endParaRPr lang="en-US" altLang="zh-CN" sz="20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形成三角形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else</a:t>
            </a:r>
            <a:endParaRPr lang="en-US" altLang="zh-CN" sz="20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("no triangle\n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06535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29B5A409-9FB1-40BA-988F-575DE6F3085A}" type="datetime1">
              <a:rPr lang="zh-CN" altLang="en-US" sz="1400"/>
              <a:pPr/>
              <a:t>2023/10/31</a:t>
            </a:fld>
            <a:endParaRPr lang="en-US" altLang="zh-CN" sz="1400"/>
          </a:p>
        </p:txBody>
      </p:sp>
      <p:sp>
        <p:nvSpPr>
          <p:cNvPr id="46083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608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1B0F34DE-F2A2-42FB-937A-0DC58080DFF7}" type="slidenum">
              <a:rPr lang="zh-CN" altLang="en-US" sz="1400"/>
              <a:pPr/>
              <a:t>14</a:t>
            </a:fld>
            <a:r>
              <a:rPr lang="en-US" altLang="zh-CN" sz="1400"/>
              <a:t>/43</a:t>
            </a:r>
          </a:p>
        </p:txBody>
      </p:sp>
      <p:sp>
        <p:nvSpPr>
          <p:cNvPr id="46085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直接结束、循环多次</a:t>
            </a:r>
            <a:endParaRPr lang="en-US" altLang="zh-CN" sz="36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排序的</a:t>
            </a:r>
            <a:r>
              <a:rPr lang="zh-CN" altLang="en-US" sz="36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作用</a:t>
            </a:r>
            <a:endParaRPr lang="en-US" altLang="zh-CN" sz="360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分支的先后</a:t>
            </a:r>
            <a:r>
              <a:rPr lang="zh-CN" altLang="en-US" sz="360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次序</a:t>
            </a:r>
            <a:endParaRPr lang="en-US" altLang="zh-CN" sz="3600" u="sng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dirty="0">
                <a:latin typeface="Times New Roman" pitchFamily="18" charset="0"/>
                <a:ea typeface="黑体" pitchFamily="49" charset="-122"/>
              </a:rPr>
              <a:t>确定</a:t>
            </a: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“退出条件”</a:t>
            </a:r>
            <a:endParaRPr lang="en-US" altLang="zh-CN" sz="3600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12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6EEFF2F-FD71-4685-8513-2488D08CA038}" type="datetime1">
              <a:rPr lang="zh-CN" altLang="en-US" sz="1400"/>
              <a:pPr/>
              <a:t>2023/10/31</a:t>
            </a:fld>
            <a:endParaRPr lang="en-US" altLang="zh-CN" sz="1400"/>
          </a:p>
        </p:txBody>
      </p:sp>
      <p:sp>
        <p:nvSpPr>
          <p:cNvPr id="47107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710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C6A073D-0CD5-4798-8574-E34BD5B11B02}" type="slidenum">
              <a:rPr lang="zh-CN" altLang="en-US" sz="1400"/>
              <a:pPr/>
              <a:t>15</a:t>
            </a:fld>
            <a:r>
              <a:rPr lang="en-US" altLang="zh-CN" sz="1400"/>
              <a:t>/43</a:t>
            </a:r>
          </a:p>
        </p:txBody>
      </p:sp>
      <p:sp>
        <p:nvSpPr>
          <p:cNvPr id="47109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6705600" cy="914400"/>
          </a:xfrm>
          <a:noFill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实验作业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04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：判别三角形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676400"/>
            <a:ext cx="4114800" cy="3724096"/>
          </a:xfrm>
          <a:prstGeom prst="rect">
            <a:avLst/>
          </a:prstGeom>
          <a:solidFill>
            <a:srgbClr val="FFFF00"/>
          </a:solidFill>
          <a:ln>
            <a:solidFill>
              <a:schemeClr val="hlink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("3 sides:");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</a:rPr>
              <a:t>scanf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("%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</a:rPr>
              <a:t>d%d%d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",&amp;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</a:rPr>
              <a:t>a,&amp;b,&amp;c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升序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if(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</a:rPr>
              <a:t>a+b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&gt;c &amp;&amp; 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a&gt;0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)</a:t>
            </a:r>
            <a:endParaRPr lang="en-US" altLang="zh-CN" sz="20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先判别等边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再判别普通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else</a:t>
            </a:r>
            <a:endParaRPr lang="en-US" altLang="zh-CN" sz="20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("no triangle\n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");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724400" y="2501949"/>
            <a:ext cx="4114800" cy="2616101"/>
          </a:xfrm>
          <a:prstGeom prst="rect">
            <a:avLst/>
          </a:prstGeom>
          <a:solidFill>
            <a:srgbClr val="FFFF00"/>
          </a:solidFill>
          <a:ln>
            <a:solidFill>
              <a:schemeClr val="hlink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升序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if(a&lt;=0 || 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a+b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&lt;=c)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("no triangle\n");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else if(a==b &amp;&amp; b==c)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("equilateral\n");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else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("triangle\n");</a:t>
            </a:r>
          </a:p>
        </p:txBody>
      </p:sp>
    </p:spTree>
    <p:extLst>
      <p:ext uri="{BB962C8B-B14F-4D97-AF65-F5344CB8AC3E}">
        <p14:creationId xmlns:p14="http://schemas.microsoft.com/office/powerpoint/2010/main" val="161242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29B5A409-9FB1-40BA-988F-575DE6F3085A}" type="datetime1">
              <a:rPr lang="zh-CN" altLang="en-US" sz="1400"/>
              <a:pPr/>
              <a:t>2023/10/31</a:t>
            </a:fld>
            <a:endParaRPr lang="en-US" altLang="zh-CN" sz="1400"/>
          </a:p>
        </p:txBody>
      </p:sp>
      <p:sp>
        <p:nvSpPr>
          <p:cNvPr id="46083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608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1B0F34DE-F2A2-42FB-937A-0DC58080DFF7}" type="slidenum">
              <a:rPr lang="zh-CN" altLang="en-US" sz="1400"/>
              <a:pPr/>
              <a:t>16</a:t>
            </a:fld>
            <a:r>
              <a:rPr lang="en-US" altLang="zh-CN" sz="1400"/>
              <a:t>/43</a:t>
            </a:r>
          </a:p>
        </p:txBody>
      </p:sp>
      <p:sp>
        <p:nvSpPr>
          <p:cNvPr id="46085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直接结束、循环多次</a:t>
            </a:r>
            <a:endParaRPr lang="en-US" altLang="zh-CN" sz="36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排序的</a:t>
            </a:r>
            <a:r>
              <a:rPr lang="zh-CN" altLang="en-US" sz="36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作用</a:t>
            </a:r>
            <a:endParaRPr lang="en-US" altLang="zh-CN" sz="360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分支的先后</a:t>
            </a:r>
            <a:r>
              <a:rPr lang="zh-CN" altLang="en-US" sz="36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次序</a:t>
            </a:r>
            <a:endParaRPr lang="en-US" altLang="zh-CN" sz="360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确定</a:t>
            </a:r>
            <a:r>
              <a:rPr lang="zh-CN" altLang="en-US" sz="36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“退出条件”</a:t>
            </a:r>
            <a:endParaRPr lang="en-US" altLang="zh-CN" sz="3600" u="sng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02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6EEFF2F-FD71-4685-8513-2488D08CA038}" type="datetime1">
              <a:rPr lang="zh-CN" altLang="en-US" sz="1400"/>
              <a:pPr/>
              <a:t>2023/10/31</a:t>
            </a:fld>
            <a:endParaRPr lang="en-US" altLang="zh-CN" sz="1400"/>
          </a:p>
        </p:txBody>
      </p:sp>
      <p:sp>
        <p:nvSpPr>
          <p:cNvPr id="47107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710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C6A073D-0CD5-4798-8574-E34BD5B11B02}" type="slidenum">
              <a:rPr lang="zh-CN" altLang="en-US" sz="1400"/>
              <a:pPr/>
              <a:t>17</a:t>
            </a:fld>
            <a:r>
              <a:rPr lang="en-US" altLang="zh-CN" sz="1400"/>
              <a:t>/43</a:t>
            </a:r>
          </a:p>
        </p:txBody>
      </p:sp>
      <p:sp>
        <p:nvSpPr>
          <p:cNvPr id="47109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077200" cy="6096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4000" b="0" dirty="0">
                <a:latin typeface="Times New Roman" pitchFamily="18" charset="0"/>
                <a:ea typeface="黑体" pitchFamily="49" charset="-122"/>
              </a:rPr>
              <a:t>将组成整数的数字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“逆序”输出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1168400"/>
            <a:ext cx="8534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27100" eaLnBrk="1" hangingPunct="1">
              <a:lnSpc>
                <a:spcPct val="150000"/>
              </a:lnSpc>
            </a:pP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输入一个整数，将组成其整数的各位数字“逆序”输出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27100" eaLnBrk="1" hangingPunct="1">
              <a:lnSpc>
                <a:spcPct val="15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固定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27100" eaLnBrk="1" hangingPunct="1">
              <a:lnSpc>
                <a:spcPct val="15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位之内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27100" eaLnBrk="1" hangingPunct="1">
              <a:lnSpc>
                <a:spcPct val="15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任意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6EEFF2F-FD71-4685-8513-2488D08CA038}" type="datetime1">
              <a:rPr lang="zh-CN" altLang="en-US" sz="1400"/>
              <a:pPr/>
              <a:t>2023/10/31</a:t>
            </a:fld>
            <a:endParaRPr lang="en-US" altLang="zh-CN" sz="1400"/>
          </a:p>
        </p:txBody>
      </p:sp>
      <p:sp>
        <p:nvSpPr>
          <p:cNvPr id="47107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710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C6A073D-0CD5-4798-8574-E34BD5B11B02}" type="slidenum">
              <a:rPr lang="zh-CN" altLang="en-US" sz="1400"/>
              <a:pPr/>
              <a:t>18</a:t>
            </a:fld>
            <a:r>
              <a:rPr lang="en-US" altLang="zh-CN" sz="1400"/>
              <a:t>/43</a:t>
            </a:r>
          </a:p>
        </p:txBody>
      </p:sp>
      <p:sp>
        <p:nvSpPr>
          <p:cNvPr id="47109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077200" cy="6096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固定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5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位数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953000" y="1011734"/>
            <a:ext cx="3976468" cy="5693866"/>
          </a:xfrm>
          <a:prstGeom prst="rect">
            <a:avLst/>
          </a:prstGeom>
          <a:solidFill>
            <a:srgbClr val="FFFF00"/>
          </a:solidFill>
          <a:ln>
            <a:solidFill>
              <a:schemeClr val="hlink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lang="pt-BR" altLang="zh-CN" sz="2800" dirty="0">
                <a:latin typeface="Times New Roman" pitchFamily="18" charset="0"/>
                <a:ea typeface="楷体_GB2312" pitchFamily="49" charset="-122"/>
              </a:rPr>
              <a:t>	printf("integer:");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2800" dirty="0">
                <a:latin typeface="Times New Roman" pitchFamily="18" charset="0"/>
                <a:ea typeface="楷体_GB2312" pitchFamily="49" charset="-122"/>
              </a:rPr>
              <a:t>	scanf("%d",&amp;n);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2800" dirty="0">
                <a:latin typeface="Times New Roman" pitchFamily="18" charset="0"/>
                <a:ea typeface="楷体_GB2312" pitchFamily="49" charset="-122"/>
              </a:rPr>
              <a:t>	printf("%d",n%10);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2800" dirty="0">
                <a:latin typeface="Times New Roman" pitchFamily="18" charset="0"/>
                <a:ea typeface="楷体_GB2312" pitchFamily="49" charset="-122"/>
              </a:rPr>
              <a:t>	n=n/10;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2800" dirty="0">
                <a:latin typeface="Times New Roman" pitchFamily="18" charset="0"/>
                <a:ea typeface="楷体_GB2312" pitchFamily="49" charset="-122"/>
              </a:rPr>
              <a:t>	printf("%d",n%10);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2800" dirty="0">
                <a:latin typeface="Times New Roman" pitchFamily="18" charset="0"/>
                <a:ea typeface="楷体_GB2312" pitchFamily="49" charset="-122"/>
              </a:rPr>
              <a:t>	n=n/10;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2800" dirty="0">
                <a:latin typeface="Times New Roman" pitchFamily="18" charset="0"/>
                <a:ea typeface="楷体_GB2312" pitchFamily="49" charset="-122"/>
              </a:rPr>
              <a:t>	printf("%d",n%10);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2800" dirty="0">
                <a:latin typeface="Times New Roman" pitchFamily="18" charset="0"/>
                <a:ea typeface="楷体_GB2312" pitchFamily="49" charset="-122"/>
              </a:rPr>
              <a:t>	n=n/10;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2800" dirty="0">
                <a:latin typeface="Times New Roman" pitchFamily="18" charset="0"/>
                <a:ea typeface="楷体_GB2312" pitchFamily="49" charset="-122"/>
              </a:rPr>
              <a:t>	printf("%d",n%10);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2800" dirty="0">
                <a:latin typeface="Times New Roman" pitchFamily="18" charset="0"/>
                <a:ea typeface="楷体_GB2312" pitchFamily="49" charset="-122"/>
              </a:rPr>
              <a:t>	n=n/10;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2800" dirty="0">
                <a:latin typeface="Times New Roman" pitchFamily="18" charset="0"/>
                <a:ea typeface="楷体_GB2312" pitchFamily="49" charset="-122"/>
              </a:rPr>
              <a:t>	printf("%d\n",n);</a:t>
            </a:r>
            <a:endParaRPr lang="pt-BR" altLang="zh-CN" sz="28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168400"/>
            <a:ext cx="441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27100" eaLnBrk="1" hangingPunct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个不超过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位的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数，将这个数的各位数字逆序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27100" eaLnBrk="1" hangingPunct="1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不足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位的整数视为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前面有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638175" y="4909990"/>
            <a:ext cx="4276725" cy="165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6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6EEFF2F-FD71-4685-8513-2488D08CA038}" type="datetime1">
              <a:rPr lang="zh-CN" altLang="en-US" sz="1400"/>
              <a:pPr/>
              <a:t>2023/10/31</a:t>
            </a:fld>
            <a:endParaRPr lang="en-US" altLang="zh-CN" sz="1400"/>
          </a:p>
        </p:txBody>
      </p:sp>
      <p:sp>
        <p:nvSpPr>
          <p:cNvPr id="47107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710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C6A073D-0CD5-4798-8574-E34BD5B11B02}" type="slidenum">
              <a:rPr lang="zh-CN" altLang="en-US" sz="1400"/>
              <a:pPr/>
              <a:t>19</a:t>
            </a:fld>
            <a:r>
              <a:rPr lang="en-US" altLang="zh-CN" sz="1400"/>
              <a:t>/43</a:t>
            </a:r>
          </a:p>
        </p:txBody>
      </p:sp>
      <p:sp>
        <p:nvSpPr>
          <p:cNvPr id="47109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3048000" cy="609600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5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位之内的数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429000" y="238470"/>
            <a:ext cx="5638800" cy="6543330"/>
          </a:xfrm>
          <a:prstGeom prst="rect">
            <a:avLst/>
          </a:prstGeom>
          <a:solidFill>
            <a:srgbClr val="FFFF00"/>
          </a:solidFill>
          <a:ln>
            <a:solidFill>
              <a:schemeClr val="hlink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lang="pt-BR" altLang="zh-CN" sz="1600" dirty="0">
                <a:latin typeface="Times New Roman" pitchFamily="18" charset="0"/>
                <a:ea typeface="楷体_GB2312" pitchFamily="49" charset="-122"/>
              </a:rPr>
              <a:t>	if(n&gt;0)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1600" dirty="0">
                <a:latin typeface="Times New Roman" pitchFamily="18" charset="0"/>
                <a:ea typeface="楷体_GB2312" pitchFamily="49" charset="-122"/>
              </a:rPr>
              <a:t>	{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16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pt-BR" altLang="zh-CN" sz="1600" dirty="0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pt-BR" altLang="zh-CN" sz="1600" dirty="0">
                <a:latin typeface="Times New Roman" pitchFamily="18" charset="0"/>
                <a:ea typeface="楷体_GB2312" pitchFamily="49" charset="-122"/>
              </a:rPr>
              <a:t>("%d",n%10);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16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pt-BR" altLang="zh-CN" sz="1600" dirty="0" smtClean="0">
                <a:latin typeface="Times New Roman" pitchFamily="18" charset="0"/>
                <a:ea typeface="楷体_GB2312" pitchFamily="49" charset="-122"/>
              </a:rPr>
              <a:t>n=n/10</a:t>
            </a:r>
            <a:r>
              <a:rPr lang="pt-BR" altLang="zh-CN" sz="1600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1600" dirty="0">
                <a:latin typeface="Times New Roman" pitchFamily="18" charset="0"/>
                <a:ea typeface="楷体_GB2312" pitchFamily="49" charset="-122"/>
              </a:rPr>
              <a:t>	if(n&gt;0)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1600" dirty="0">
                <a:latin typeface="Times New Roman" pitchFamily="18" charset="0"/>
                <a:ea typeface="楷体_GB2312" pitchFamily="49" charset="-122"/>
              </a:rPr>
              <a:t>	{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1600" dirty="0">
                <a:latin typeface="Times New Roman" pitchFamily="18" charset="0"/>
                <a:ea typeface="楷体_GB2312" pitchFamily="49" charset="-122"/>
              </a:rPr>
              <a:t>		printf("%d",n%10);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1600" dirty="0">
                <a:latin typeface="Times New Roman" pitchFamily="18" charset="0"/>
                <a:ea typeface="楷体_GB2312" pitchFamily="49" charset="-122"/>
              </a:rPr>
              <a:t>		n=n/10;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1600" dirty="0">
                <a:latin typeface="Times New Roman" pitchFamily="18" charset="0"/>
                <a:ea typeface="楷体_GB2312" pitchFamily="49" charset="-122"/>
              </a:rPr>
              <a:t>		if(n&gt;0)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1600" dirty="0">
                <a:latin typeface="Times New Roman" pitchFamily="18" charset="0"/>
                <a:ea typeface="楷体_GB2312" pitchFamily="49" charset="-122"/>
              </a:rPr>
              <a:t>		{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1600" dirty="0">
                <a:latin typeface="Times New Roman" pitchFamily="18" charset="0"/>
                <a:ea typeface="楷体_GB2312" pitchFamily="49" charset="-122"/>
              </a:rPr>
              <a:t>			printf("%d",n%10);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1600" dirty="0">
                <a:latin typeface="Times New Roman" pitchFamily="18" charset="0"/>
                <a:ea typeface="楷体_GB2312" pitchFamily="49" charset="-122"/>
              </a:rPr>
              <a:t>			n=n/10;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1600" dirty="0">
                <a:latin typeface="Times New Roman" pitchFamily="18" charset="0"/>
                <a:ea typeface="楷体_GB2312" pitchFamily="49" charset="-122"/>
              </a:rPr>
              <a:t>			if(n&gt;0)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1600" dirty="0">
                <a:latin typeface="Times New Roman" pitchFamily="18" charset="0"/>
                <a:ea typeface="楷体_GB2312" pitchFamily="49" charset="-122"/>
              </a:rPr>
              <a:t>			{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1600" dirty="0">
                <a:latin typeface="Times New Roman" pitchFamily="18" charset="0"/>
                <a:ea typeface="楷体_GB2312" pitchFamily="49" charset="-122"/>
              </a:rPr>
              <a:t>				printf("%d",n%10);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1600" dirty="0">
                <a:latin typeface="Times New Roman" pitchFamily="18" charset="0"/>
                <a:ea typeface="楷体_GB2312" pitchFamily="49" charset="-122"/>
              </a:rPr>
              <a:t>				n=n/10;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1600" dirty="0">
                <a:latin typeface="Times New Roman" pitchFamily="18" charset="0"/>
                <a:ea typeface="楷体_GB2312" pitchFamily="49" charset="-122"/>
              </a:rPr>
              <a:t>				</a:t>
            </a:r>
            <a:r>
              <a:rPr lang="pt-BR" altLang="zh-CN" sz="1600" dirty="0" smtClean="0">
                <a:latin typeface="Times New Roman" pitchFamily="18" charset="0"/>
                <a:ea typeface="楷体_GB2312" pitchFamily="49" charset="-122"/>
              </a:rPr>
              <a:t>if(n&gt;0) 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16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pt-BR" altLang="zh-CN" sz="1600" dirty="0" smtClean="0">
                <a:latin typeface="Times New Roman" pitchFamily="18" charset="0"/>
                <a:ea typeface="楷体_GB2312" pitchFamily="49" charset="-122"/>
              </a:rPr>
              <a:t>				printf</a:t>
            </a:r>
            <a:r>
              <a:rPr lang="pt-BR" altLang="zh-CN" sz="1600" dirty="0">
                <a:latin typeface="Times New Roman" pitchFamily="18" charset="0"/>
                <a:ea typeface="楷体_GB2312" pitchFamily="49" charset="-122"/>
              </a:rPr>
              <a:t>("%d",n%10);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1600" dirty="0">
                <a:latin typeface="Times New Roman" pitchFamily="18" charset="0"/>
                <a:ea typeface="楷体_GB2312" pitchFamily="49" charset="-122"/>
              </a:rPr>
              <a:t>				}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1600" dirty="0">
                <a:latin typeface="Times New Roman" pitchFamily="18" charset="0"/>
                <a:ea typeface="楷体_GB2312" pitchFamily="49" charset="-122"/>
              </a:rPr>
              <a:t>			}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1600" dirty="0">
                <a:latin typeface="Times New Roman" pitchFamily="18" charset="0"/>
                <a:ea typeface="楷体_GB2312" pitchFamily="49" charset="-122"/>
              </a:rPr>
              <a:t>		}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16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pt-BR" altLang="zh-CN" sz="1600" dirty="0" smtClean="0">
                <a:latin typeface="Times New Roman" pitchFamily="18" charset="0"/>
                <a:ea typeface="楷体_GB2312" pitchFamily="49" charset="-122"/>
              </a:rPr>
              <a:t>}</a:t>
            </a:r>
            <a:endParaRPr lang="pt-BR" altLang="zh-CN" sz="16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168400"/>
            <a:ext cx="2895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27100" eaLnBrk="1" hangingPunct="1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个不超过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位的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数，将这个数的各位数字逆序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76200" y="3910012"/>
            <a:ext cx="4419600" cy="17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3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6EEFF2F-FD71-4685-8513-2488D08CA038}" type="datetime1">
              <a:rPr lang="zh-CN" altLang="en-US" sz="1400"/>
              <a:pPr/>
              <a:t>2023/10/31</a:t>
            </a:fld>
            <a:endParaRPr lang="en-US" altLang="zh-CN" sz="1400"/>
          </a:p>
        </p:txBody>
      </p:sp>
      <p:sp>
        <p:nvSpPr>
          <p:cNvPr id="47107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710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C6A073D-0CD5-4798-8574-E34BD5B11B02}" type="slidenum">
              <a:rPr lang="zh-CN" altLang="en-US" sz="1400"/>
              <a:pPr/>
              <a:t>2</a:t>
            </a:fld>
            <a:r>
              <a:rPr lang="en-US" altLang="zh-CN" sz="1400"/>
              <a:t>/43</a:t>
            </a:r>
          </a:p>
        </p:txBody>
      </p:sp>
      <p:sp>
        <p:nvSpPr>
          <p:cNvPr id="47109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077200" cy="609600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《</a:t>
            </a:r>
            <a:r>
              <a:rPr lang="zh-CN" altLang="en-US" sz="4000" b="0" dirty="0">
                <a:latin typeface="Times New Roman" pitchFamily="18" charset="0"/>
                <a:ea typeface="黑体" pitchFamily="49" charset="-122"/>
              </a:rPr>
              <a:t>百度百科</a:t>
            </a:r>
            <a:r>
              <a:rPr lang="en-US" altLang="zh-CN" sz="4000" b="0" dirty="0">
                <a:latin typeface="Times New Roman" pitchFamily="18" charset="0"/>
                <a:ea typeface="黑体" pitchFamily="49" charset="-122"/>
              </a:rPr>
              <a:t>》</a:t>
            </a:r>
            <a:r>
              <a:rPr lang="zh-CN" altLang="en-US" sz="4000" b="0" dirty="0">
                <a:latin typeface="Times New Roman" pitchFamily="18" charset="0"/>
                <a:ea typeface="黑体" pitchFamily="49" charset="-122"/>
              </a:rPr>
              <a:t>结构化程序设计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065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27100" eaLnBrk="1" hangingPunct="1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结构化程序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programming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）是进行以模块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处理过程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设计为主的详细设计的基本原则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27100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“面向结构”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的程序设计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“面向过程”方法的改进， 结构上将软件系统划分为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若干功能模块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各模块按要求单独编程， 再由各模块连接， 组合构成相应的软件系统。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27100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方法强调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程序的结构性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所以容易做到易读， 易懂。 该方法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思路清晰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做法规范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深受设计者青睐。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8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6EEFF2F-FD71-4685-8513-2488D08CA038}" type="datetime1">
              <a:rPr lang="zh-CN" altLang="en-US" sz="1400"/>
              <a:pPr/>
              <a:t>2023/10/31</a:t>
            </a:fld>
            <a:endParaRPr lang="en-US" altLang="zh-CN" sz="1400"/>
          </a:p>
        </p:txBody>
      </p:sp>
      <p:sp>
        <p:nvSpPr>
          <p:cNvPr id="47107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710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C6A073D-0CD5-4798-8574-E34BD5B11B02}" type="slidenum">
              <a:rPr lang="zh-CN" altLang="en-US" sz="1400"/>
              <a:pPr/>
              <a:t>20</a:t>
            </a:fld>
            <a:r>
              <a:rPr lang="en-US" altLang="zh-CN" sz="1400"/>
              <a:t>/43</a:t>
            </a:r>
          </a:p>
        </p:txBody>
      </p:sp>
      <p:sp>
        <p:nvSpPr>
          <p:cNvPr id="47109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5105400" cy="6096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任意一个整数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971800" y="2971800"/>
            <a:ext cx="4305300" cy="2591479"/>
          </a:xfrm>
          <a:prstGeom prst="rect">
            <a:avLst/>
          </a:prstGeom>
          <a:solidFill>
            <a:srgbClr val="FFFF00"/>
          </a:solidFill>
          <a:ln>
            <a:solidFill>
              <a:schemeClr val="hlink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lang="pt-BR" altLang="zh-CN" sz="2800" dirty="0">
                <a:latin typeface="Times New Roman" pitchFamily="18" charset="0"/>
                <a:ea typeface="楷体_GB2312" pitchFamily="49" charset="-122"/>
              </a:rPr>
              <a:t>	while(n&gt;0)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2800" dirty="0">
                <a:latin typeface="Times New Roman" pitchFamily="18" charset="0"/>
                <a:ea typeface="楷体_GB2312" pitchFamily="49" charset="-122"/>
              </a:rPr>
              <a:t>	{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2800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pt-BR" altLang="zh-CN" sz="2800" dirty="0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pt-BR" altLang="zh-CN" sz="2800" dirty="0">
                <a:latin typeface="Times New Roman" pitchFamily="18" charset="0"/>
                <a:ea typeface="楷体_GB2312" pitchFamily="49" charset="-122"/>
              </a:rPr>
              <a:t>("%d</a:t>
            </a:r>
            <a:r>
              <a:rPr lang="pt-BR" altLang="zh-CN" sz="2800" dirty="0" smtClean="0">
                <a:latin typeface="Times New Roman" pitchFamily="18" charset="0"/>
                <a:ea typeface="楷体_GB2312" pitchFamily="49" charset="-122"/>
              </a:rPr>
              <a:t>", 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pt-BR" altLang="zh-CN" sz="2800" dirty="0" smtClean="0">
                <a:latin typeface="Times New Roman" pitchFamily="18" charset="0"/>
                <a:ea typeface="楷体_GB2312" pitchFamily="49" charset="-122"/>
              </a:rPr>
              <a:t>%10</a:t>
            </a:r>
            <a:r>
              <a:rPr lang="pt-BR" altLang="zh-CN" sz="2800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2800" dirty="0">
                <a:latin typeface="Times New Roman" pitchFamily="18" charset="0"/>
                <a:ea typeface="楷体_GB2312" pitchFamily="49" charset="-122"/>
              </a:rPr>
              <a:t>		n</a:t>
            </a:r>
            <a:r>
              <a:rPr lang="pt-BR" altLang="zh-CN" sz="2800" dirty="0" smtClean="0">
                <a:latin typeface="Times New Roman" pitchFamily="18" charset="0"/>
                <a:ea typeface="楷体_GB2312" pitchFamily="49" charset="-122"/>
              </a:rPr>
              <a:t>=n/10</a:t>
            </a:r>
            <a:r>
              <a:rPr lang="pt-BR" altLang="zh-CN" sz="2800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pt-BR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pt-BR" altLang="zh-CN" sz="2800" dirty="0" smtClean="0">
                <a:latin typeface="Times New Roman" pitchFamily="18" charset="0"/>
                <a:ea typeface="楷体_GB2312" pitchFamily="49" charset="-122"/>
              </a:rPr>
              <a:t>}</a:t>
            </a:r>
            <a:endParaRPr lang="pt-BR" altLang="zh-CN" sz="28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27100" eaLnBrk="1" hangingPunct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输入任意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数，将这个数的各位数字逆序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95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 descr="白色大理石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5943600" cy="2743200"/>
          </a:xfrm>
        </p:spPr>
        <p:txBody>
          <a:bodyPr/>
          <a:lstStyle/>
          <a:p>
            <a:pPr algn="l" eaLnBrk="1" hangingPunct="1"/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谢谢大家</a:t>
            </a:r>
            <a:b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欢迎指教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876800"/>
            <a:ext cx="7543800" cy="1524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/>
              <a:t>电    话：13306442222</a:t>
            </a:r>
          </a:p>
          <a:p>
            <a:pPr algn="l" eaLnBrk="1" hangingPunct="1"/>
            <a:r>
              <a:rPr lang="zh-CN" altLang="en-US" sz="3200" smtClean="0"/>
              <a:t>电子信箱：</a:t>
            </a:r>
            <a:r>
              <a:rPr lang="en-US" altLang="zh-CN" sz="3200" smtClean="0">
                <a:latin typeface="Times New Roman" pitchFamily="18" charset="0"/>
              </a:rPr>
              <a:t>whuayu000@163.com</a:t>
            </a:r>
          </a:p>
        </p:txBody>
      </p:sp>
      <p:pic>
        <p:nvPicPr>
          <p:cNvPr id="53252" name="Picture 4" descr="Boy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104616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6EEFF2F-FD71-4685-8513-2488D08CA038}" type="datetime1">
              <a:rPr lang="zh-CN" altLang="en-US" sz="1400"/>
              <a:pPr/>
              <a:t>2023/10/31</a:t>
            </a:fld>
            <a:endParaRPr lang="en-US" altLang="zh-CN" sz="1400"/>
          </a:p>
        </p:txBody>
      </p:sp>
      <p:sp>
        <p:nvSpPr>
          <p:cNvPr id="47107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710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C6A073D-0CD5-4798-8574-E34BD5B11B02}" type="slidenum">
              <a:rPr lang="zh-CN" altLang="en-US" sz="1400"/>
              <a:pPr/>
              <a:t>3</a:t>
            </a:fld>
            <a:r>
              <a:rPr lang="en-US" altLang="zh-CN" sz="1400"/>
              <a:t>/43</a:t>
            </a:r>
          </a:p>
        </p:txBody>
      </p:sp>
      <p:sp>
        <p:nvSpPr>
          <p:cNvPr id="47109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077200" cy="6096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结构化程序设计的原则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065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27100" eaLnBrk="1" hangingPunct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结构化程序设计采用</a:t>
            </a:r>
            <a:r>
              <a:rPr lang="zh-CN" altLang="en-US" sz="28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自顶向下、逐步求精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的设计方法，各个模块通过“顺序、选择、循环”的控制结构进行连接，并且只有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一个入口、一个出口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defTabSz="927100" eaLnBrk="1" hangingPunct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结构化程序设计的原则可表示为：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数据结构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27100" eaLnBrk="1" hangingPunct="1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算法是一个独立的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整体；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27100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数据结构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包含数据类型与数据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也是一个独立的整体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22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6EEFF2F-FD71-4685-8513-2488D08CA038}" type="datetime1">
              <a:rPr lang="zh-CN" altLang="en-US" sz="1400"/>
              <a:pPr/>
              <a:t>2023/10/31</a:t>
            </a:fld>
            <a:endParaRPr lang="en-US" altLang="zh-CN" sz="1400"/>
          </a:p>
        </p:txBody>
      </p:sp>
      <p:sp>
        <p:nvSpPr>
          <p:cNvPr id="47107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710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C6A073D-0CD5-4798-8574-E34BD5B11B02}" type="slidenum">
              <a:rPr lang="zh-CN" altLang="en-US" sz="1400"/>
              <a:pPr/>
              <a:t>4</a:t>
            </a:fld>
            <a:r>
              <a:rPr lang="en-US" altLang="zh-CN" sz="1400"/>
              <a:t>/43</a:t>
            </a:r>
          </a:p>
        </p:txBody>
      </p:sp>
      <p:sp>
        <p:nvSpPr>
          <p:cNvPr id="47109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077200" cy="6096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“结构化”思想在编程中的应用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065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27100" eaLnBrk="1" hangingPunct="1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更一般化，“结构化”是做事有条理、思维有模式的一种表述：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27100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结构化思维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27100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结构化数据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27100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结构化教学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27100" eaLnBrk="1" hangingPunct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结构化面试，又称标准化面试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27100" eaLnBrk="1" hangingPunct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86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29B5A409-9FB1-40BA-988F-575DE6F3085A}" type="datetime1">
              <a:rPr lang="zh-CN" altLang="en-US" sz="1400"/>
              <a:pPr/>
              <a:t>2023/10/31</a:t>
            </a:fld>
            <a:endParaRPr lang="en-US" altLang="zh-CN" sz="1400"/>
          </a:p>
        </p:txBody>
      </p:sp>
      <p:sp>
        <p:nvSpPr>
          <p:cNvPr id="46083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608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1B0F34DE-F2A2-42FB-937A-0DC58080DFF7}" type="slidenum">
              <a:rPr lang="zh-CN" altLang="en-US" sz="1400"/>
              <a:pPr/>
              <a:t>5</a:t>
            </a:fld>
            <a:r>
              <a:rPr lang="en-US" altLang="zh-CN" sz="1400"/>
              <a:t>/43</a:t>
            </a:r>
          </a:p>
        </p:txBody>
      </p:sp>
      <p:sp>
        <p:nvSpPr>
          <p:cNvPr id="46085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直接结束、循环多次</a:t>
            </a:r>
            <a:endParaRPr lang="en-US" altLang="zh-CN" sz="3600" u="sng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排序的作用</a:t>
            </a:r>
            <a:endParaRPr lang="en-US" altLang="zh-CN" sz="3600" dirty="0" smtClean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分支的先后</a:t>
            </a: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次序</a:t>
            </a:r>
            <a:endParaRPr lang="en-US" altLang="zh-CN" sz="3600" dirty="0" smtClean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确定“退出条件”</a:t>
            </a:r>
            <a:endParaRPr lang="en-US" altLang="zh-CN" sz="3600" dirty="0" smtClean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925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6EEFF2F-FD71-4685-8513-2488D08CA038}" type="datetime1">
              <a:rPr lang="zh-CN" altLang="en-US" sz="1400"/>
              <a:pPr/>
              <a:t>2023/10/31</a:t>
            </a:fld>
            <a:endParaRPr lang="en-US" altLang="zh-CN" sz="1400"/>
          </a:p>
        </p:txBody>
      </p:sp>
      <p:sp>
        <p:nvSpPr>
          <p:cNvPr id="47107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710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C6A073D-0CD5-4798-8574-E34BD5B11B02}" type="slidenum">
              <a:rPr lang="zh-CN" altLang="en-US" sz="1400"/>
              <a:pPr/>
              <a:t>6</a:t>
            </a:fld>
            <a:r>
              <a:rPr lang="en-US" altLang="zh-CN" sz="1400"/>
              <a:t>/43</a:t>
            </a:r>
          </a:p>
        </p:txBody>
      </p:sp>
      <p:sp>
        <p:nvSpPr>
          <p:cNvPr id="47109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077200" cy="6096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实验作业</a:t>
            </a:r>
            <a:r>
              <a:rPr lang="en-US" altLang="zh-CN" sz="3600" b="0" dirty="0" smtClean="0">
                <a:latin typeface="Times New Roman" pitchFamily="18" charset="0"/>
                <a:ea typeface="黑体" pitchFamily="49" charset="-122"/>
              </a:rPr>
              <a:t>04</a:t>
            </a: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：百分数与成绩等级</a:t>
            </a:r>
            <a:endParaRPr lang="en-US" altLang="zh-CN" sz="36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1168400"/>
            <a:ext cx="8305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27100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在提示“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score:”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后输入一个百分制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分数：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27100" eaLnBrk="1" hangingPunct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如果输入的分数在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[0,100]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之间，程序将分数转换为成绩等级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，并输出。分数与成绩等级的对应关系是：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90~100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80~89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70~79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60~69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0~59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27100" eaLnBrk="1" hangingPunct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如果用户输入的分数不在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[0,100]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之间，程序直接结束。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98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6EEFF2F-FD71-4685-8513-2488D08CA038}" type="datetime1">
              <a:rPr lang="zh-CN" altLang="en-US" sz="1400"/>
              <a:pPr/>
              <a:t>2023/10/31</a:t>
            </a:fld>
            <a:endParaRPr lang="en-US" altLang="zh-CN" sz="1400"/>
          </a:p>
        </p:txBody>
      </p:sp>
      <p:sp>
        <p:nvSpPr>
          <p:cNvPr id="47107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710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C6A073D-0CD5-4798-8574-E34BD5B11B02}" type="slidenum">
              <a:rPr lang="zh-CN" altLang="en-US" sz="1400"/>
              <a:pPr/>
              <a:t>7</a:t>
            </a:fld>
            <a:r>
              <a:rPr lang="en-US" altLang="zh-CN" sz="1400"/>
              <a:t>/43</a:t>
            </a:r>
          </a:p>
        </p:txBody>
      </p:sp>
      <p:sp>
        <p:nvSpPr>
          <p:cNvPr id="47109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077200" cy="6096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核心代码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376268" y="914400"/>
            <a:ext cx="6629400" cy="5940088"/>
          </a:xfrm>
          <a:prstGeom prst="rect">
            <a:avLst/>
          </a:prstGeom>
          <a:solidFill>
            <a:srgbClr val="FFFF00"/>
          </a:solidFill>
          <a:ln>
            <a:solidFill>
              <a:schemeClr val="hlink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("score:");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scanf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("%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d",&amp;s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switch(s/10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{</a:t>
            </a:r>
            <a:endParaRPr lang="en-US" altLang="zh-CN" sz="20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	case 10: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	case 9: 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("A\n"); break;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	case 8: 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("B\n"); break;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	case 7: 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("C\n"); break;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	case 6: 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("D\n"); break;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	case 5: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	case 4: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	case 3: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	case 2: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	case 1: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	case 0: 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("E\n"); break;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}</a:t>
            </a:r>
            <a:endParaRPr lang="en-US" altLang="zh-CN" sz="2000" dirty="0"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3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6EEFF2F-FD71-4685-8513-2488D08CA038}" type="datetime1">
              <a:rPr lang="zh-CN" altLang="en-US" sz="1400"/>
              <a:pPr/>
              <a:t>2023/10/31</a:t>
            </a:fld>
            <a:endParaRPr lang="en-US" altLang="zh-CN" sz="1400"/>
          </a:p>
        </p:txBody>
      </p:sp>
      <p:sp>
        <p:nvSpPr>
          <p:cNvPr id="47107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710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C6A073D-0CD5-4798-8574-E34BD5B11B02}" type="slidenum">
              <a:rPr lang="zh-CN" altLang="en-US" sz="1400"/>
              <a:pPr/>
              <a:t>8</a:t>
            </a:fld>
            <a:r>
              <a:rPr lang="en-US" altLang="zh-CN" sz="1400"/>
              <a:t>/43</a:t>
            </a:r>
          </a:p>
        </p:txBody>
      </p:sp>
      <p:sp>
        <p:nvSpPr>
          <p:cNvPr id="47109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077200" cy="6096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3200" b="0" dirty="0" smtClean="0">
                <a:latin typeface="Times New Roman" pitchFamily="18" charset="0"/>
                <a:ea typeface="黑体" pitchFamily="49" charset="-122"/>
              </a:rPr>
              <a:t>满足“直接结束”条件</a:t>
            </a:r>
            <a:endParaRPr lang="en-US" altLang="zh-CN" sz="32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48200" y="103049"/>
            <a:ext cx="4357468" cy="6678751"/>
          </a:xfrm>
          <a:prstGeom prst="rect">
            <a:avLst/>
          </a:prstGeom>
          <a:solidFill>
            <a:srgbClr val="FFFF00"/>
          </a:solidFill>
          <a:ln>
            <a:solidFill>
              <a:schemeClr val="hlink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("score:");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scanf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("%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d",&amp;s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if(s&gt;=0 &amp;&amp; s&lt;=100)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</a:rPr>
              <a:t>switch(s/10</a:t>
            </a: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</a:rPr>
              <a:t>{</a:t>
            </a:r>
            <a:endParaRPr lang="en-US" altLang="zh-CN" sz="1600" dirty="0">
              <a:latin typeface="Times New Roman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	case 10: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	case 9: 	</a:t>
            </a:r>
            <a:r>
              <a:rPr lang="en-US" altLang="zh-CN" sz="16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("A\n"); break;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	case 8: 	</a:t>
            </a:r>
            <a:r>
              <a:rPr lang="en-US" altLang="zh-CN" sz="16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("B\n"); break;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	case 7: 	</a:t>
            </a:r>
            <a:r>
              <a:rPr lang="en-US" altLang="zh-CN" sz="16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("C\n"); break;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	case 6: 	</a:t>
            </a:r>
            <a:r>
              <a:rPr lang="en-US" altLang="zh-CN" sz="16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("D\n"); break;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	case 5: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	case 4: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	case 3: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	case 2: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	case 1: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	case 0: 	</a:t>
            </a:r>
            <a:r>
              <a:rPr lang="en-US" altLang="zh-CN" sz="16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("E\n"); break;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return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0;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168400"/>
            <a:ext cx="396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27100" eaLnBrk="1" hangingPunct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在提示“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score:”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后输入一个百分制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分数：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27100" eaLnBrk="1" hangingPunct="1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lvl="1" defTabSz="927100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如果用户输入的分数不在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[0,100]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之间，程序直接结束。</a:t>
            </a:r>
            <a:endParaRPr lang="zh-CN" altLang="en-US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11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6EEFF2F-FD71-4685-8513-2488D08CA038}" type="datetime1">
              <a:rPr lang="zh-CN" altLang="en-US" sz="1400"/>
              <a:pPr/>
              <a:t>2023/10/31</a:t>
            </a:fld>
            <a:endParaRPr lang="en-US" altLang="zh-CN" sz="1400"/>
          </a:p>
        </p:txBody>
      </p:sp>
      <p:sp>
        <p:nvSpPr>
          <p:cNvPr id="47107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710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C6A073D-0CD5-4798-8574-E34BD5B11B02}" type="slidenum">
              <a:rPr lang="zh-CN" altLang="en-US" sz="1400"/>
              <a:pPr/>
              <a:t>9</a:t>
            </a:fld>
            <a:r>
              <a:rPr lang="en-US" altLang="zh-CN" sz="1400"/>
              <a:t>/43</a:t>
            </a:r>
          </a:p>
        </p:txBody>
      </p:sp>
      <p:sp>
        <p:nvSpPr>
          <p:cNvPr id="47109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077200" cy="6096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3200" b="0" dirty="0" smtClean="0">
                <a:latin typeface="Times New Roman" pitchFamily="18" charset="0"/>
                <a:ea typeface="黑体" pitchFamily="49" charset="-122"/>
              </a:rPr>
              <a:t>满足“多次”条件</a:t>
            </a:r>
            <a:endParaRPr lang="en-US" altLang="zh-CN" sz="32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953000" y="228600"/>
            <a:ext cx="3976468" cy="6531019"/>
          </a:xfrm>
          <a:prstGeom prst="rect">
            <a:avLst/>
          </a:prstGeom>
          <a:solidFill>
            <a:srgbClr val="FFFF00"/>
          </a:solidFill>
          <a:ln>
            <a:solidFill>
              <a:schemeClr val="hlink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("score:");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scanf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("%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d",&amp;s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while(s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&gt;=0 &amp;&amp; s&lt;=100)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</a:rPr>
              <a:t>switch(s/10</a:t>
            </a: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</a:rPr>
              <a:t>{</a:t>
            </a:r>
            <a:endParaRPr lang="en-US" altLang="zh-CN" sz="1600" dirty="0">
              <a:latin typeface="Times New Roman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	case 10: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	case 9: 	</a:t>
            </a:r>
            <a:r>
              <a:rPr lang="en-US" altLang="zh-CN" sz="16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("A\n"); break;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	case 8: 	</a:t>
            </a:r>
            <a:r>
              <a:rPr lang="en-US" altLang="zh-CN" sz="16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("B\n"); break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</a:rPr>
              <a:t>	……</a:t>
            </a:r>
            <a:endParaRPr lang="en-US" altLang="zh-CN" sz="1600" dirty="0">
              <a:latin typeface="Times New Roman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	case 1: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	case 0: 	</a:t>
            </a:r>
            <a:r>
              <a:rPr lang="en-US" altLang="zh-CN" sz="16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("E\n"); break;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("score:");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scanf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("%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d",&amp;s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);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(“Bye!\n");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return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0;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1168400"/>
            <a:ext cx="4267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27100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程序输出后，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继续显示提示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，等待用户的下一次输入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继而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下一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个“等级”。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27100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输入的分数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不在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[0,100]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27100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当用户输入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的分数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不在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[0,100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，程序输出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结束。</a:t>
            </a:r>
            <a:endParaRPr lang="zh-CN" altLang="en-US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63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模板">
  <a:themeElements>
    <a:clrScheme name="PPT-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PT-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Settings\yanbo.zhang\Application Data\Microsoft\Templates\PPT-模板.pot</Template>
  <TotalTime>51537</TotalTime>
  <Words>1882</Words>
  <Application>Microsoft Office PowerPoint</Application>
  <PresentationFormat>全屏显示(4:3)</PresentationFormat>
  <Paragraphs>320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方正舒体</vt:lpstr>
      <vt:lpstr>仿宋</vt:lpstr>
      <vt:lpstr>仿宋_GB2312</vt:lpstr>
      <vt:lpstr>黑体</vt:lpstr>
      <vt:lpstr>楷体</vt:lpstr>
      <vt:lpstr>楷体_GB2312</vt:lpstr>
      <vt:lpstr>宋体</vt:lpstr>
      <vt:lpstr>Arial</vt:lpstr>
      <vt:lpstr>Arial Narrow</vt:lpstr>
      <vt:lpstr>Times New Roman</vt:lpstr>
      <vt:lpstr>Wingdings</vt:lpstr>
      <vt:lpstr>PPT-模板</vt:lpstr>
      <vt:lpstr>PowerPoint 演示文稿</vt:lpstr>
      <vt:lpstr>《百度百科》结构化程序设计</vt:lpstr>
      <vt:lpstr>结构化程序设计的原则</vt:lpstr>
      <vt:lpstr>“结构化”思想在编程中的应用</vt:lpstr>
      <vt:lpstr>本讲内容</vt:lpstr>
      <vt:lpstr>实验作业04：百分数与成绩等级</vt:lpstr>
      <vt:lpstr>核心代码</vt:lpstr>
      <vt:lpstr>满足“直接结束”条件</vt:lpstr>
      <vt:lpstr>满足“多次”条件</vt:lpstr>
      <vt:lpstr>while与do/while</vt:lpstr>
      <vt:lpstr>本讲内容</vt:lpstr>
      <vt:lpstr>实验作业05：从m逐次加1累加到n</vt:lpstr>
      <vt:lpstr>实验作业04：判别三角形</vt:lpstr>
      <vt:lpstr>本讲内容</vt:lpstr>
      <vt:lpstr>实验作业04：判别三角形</vt:lpstr>
      <vt:lpstr>本讲内容</vt:lpstr>
      <vt:lpstr>将组成整数的数字“逆序”输出</vt:lpstr>
      <vt:lpstr>固定5位数</vt:lpstr>
      <vt:lpstr>5位之内的数</vt:lpstr>
      <vt:lpstr>任意一个整数</vt:lpstr>
      <vt:lpstr>谢谢大家     欢迎指教</vt:lpstr>
    </vt:vector>
  </TitlesOfParts>
  <Company>Aptech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</dc:creator>
  <cp:lastModifiedBy>WHY</cp:lastModifiedBy>
  <cp:revision>883</cp:revision>
  <dcterms:created xsi:type="dcterms:W3CDTF">2001-09-11T11:00:57Z</dcterms:created>
  <dcterms:modified xsi:type="dcterms:W3CDTF">2023-10-31T02:15:41Z</dcterms:modified>
</cp:coreProperties>
</file>