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584" r:id="rId2"/>
    <p:sldId id="2957" r:id="rId3"/>
    <p:sldId id="2958" r:id="rId4"/>
    <p:sldId id="2959" r:id="rId5"/>
    <p:sldId id="2960" r:id="rId6"/>
    <p:sldId id="2961" r:id="rId7"/>
    <p:sldId id="2962" r:id="rId8"/>
    <p:sldId id="2963" r:id="rId9"/>
    <p:sldId id="2964" r:id="rId10"/>
    <p:sldId id="2910" r:id="rId11"/>
    <p:sldId id="2918" r:id="rId12"/>
    <p:sldId id="2939" r:id="rId13"/>
    <p:sldId id="2920" r:id="rId14"/>
    <p:sldId id="2943" r:id="rId15"/>
    <p:sldId id="2946" r:id="rId16"/>
    <p:sldId id="2948" r:id="rId17"/>
    <p:sldId id="2955" r:id="rId18"/>
    <p:sldId id="2956" r:id="rId19"/>
    <p:sldId id="2950" r:id="rId20"/>
    <p:sldId id="2965" r:id="rId21"/>
    <p:sldId id="2966" r:id="rId22"/>
    <p:sldId id="2967" r:id="rId23"/>
    <p:sldId id="2944" r:id="rId24"/>
    <p:sldId id="257" r:id="rId2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ECFF"/>
    <a:srgbClr val="9999FF"/>
    <a:srgbClr val="FFFF00"/>
    <a:srgbClr val="0000FF"/>
    <a:srgbClr val="FF0000"/>
    <a:srgbClr val="003366"/>
    <a:srgbClr val="CC006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 autoAdjust="0"/>
    <p:restoredTop sz="94622" autoAdjust="0"/>
  </p:normalViewPr>
  <p:slideViewPr>
    <p:cSldViewPr>
      <p:cViewPr varScale="1">
        <p:scale>
          <a:sx n="68" d="100"/>
          <a:sy n="68" d="100"/>
        </p:scale>
        <p:origin x="1710" y="90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B907AD1-459C-431D-9CF5-8B248D3F5C0B}" type="datetimeFigureOut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559E074-5088-4E60-85DE-6C8A3148E2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004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3600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45086C56-C850-4A4B-83FB-9DF4969BBE9B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2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543727E8-5CBF-4DB0-82C6-996DDDD1324D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362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62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13655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2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543727E8-5CBF-4DB0-82C6-996DDDD1324D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362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62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84086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2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543727E8-5CBF-4DB0-82C6-996DDDD1324D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362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62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110885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159C90C0-C792-4478-AD87-BB5C8E14EB64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700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0EA90-075C-4CC0-A0D1-81FD1FCDFACA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4123A-510F-49FB-B179-364E0B8BCF9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13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F10E6-8198-42F6-B8B6-D93A6E2E92BE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C730-45B4-403E-AF81-8FF7254D34B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7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pPr>
              <a:defRPr/>
            </a:pPr>
            <a:fld id="{741B6ADF-00AF-4B08-970C-5811AC7BB3A7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pPr>
              <a:defRPr/>
            </a:pPr>
            <a:fld id="{E47433BA-1E60-4F44-BE05-C6A0E7FD7778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45332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56DE8-4239-4A7C-B620-8D121111820A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3B352-2DBE-4D10-B65E-F8C06118361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23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AF54C-19A5-4854-9C86-9944DA9765EA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C23A6-8282-425F-A8B9-D3DB08996B8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7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28046-44FF-4C64-AAE5-987246DDB7EA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2D172-2A15-4371-9923-99401860BAC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97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66792-8EF0-406A-9DFB-CF36B108ABE2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9B818-FF21-44CD-9406-8B6E9410C1D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90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4CF6A-DBD5-49DE-A0D5-DE81ED5F17FF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0EB44-450F-47CA-AFBA-79275B67481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72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4378E-9B7C-4F17-9D20-E6B89F2FA272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1208F-5878-4A25-8526-08314D6E768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3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273AF-C9AF-408A-9D82-7070B1BF66B3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02CC3-B128-4620-993F-EB0844C8616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87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1027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010B8617-D3A2-4AFC-9259-F693A305FEBF}" type="datetime1">
              <a:rPr lang="zh-CN" altLang="en-US"/>
              <a:pPr>
                <a:defRPr/>
              </a:pPr>
              <a:t>2023/10/31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3B19EFCD-DA35-4E03-9676-0F68A42ECDF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1030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81000" y="364867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四</a:t>
            </a:r>
            <a:r>
              <a:rPr lang="zh-CN" altLang="en-US" sz="5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、输出规范图案</a:t>
            </a:r>
            <a:endParaRPr lang="en-US" altLang="zh-CN" sz="5400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第</a:t>
            </a:r>
            <a:r>
              <a:rPr lang="en-US" altLang="zh-CN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5</a:t>
            </a:r>
            <a:r>
              <a:rPr lang="zh-CN" altLang="en-US" sz="5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讲 循环结构程序设计</a:t>
            </a:r>
            <a:endParaRPr lang="en-US" altLang="zh-CN" sz="5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10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“输出规范图案”程序要求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3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03325"/>
            <a:ext cx="8280400" cy="5045075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对于输入的任意正整数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，输出如下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图案。下面显示的是当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时的图案样例：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133600" y="2362200"/>
            <a:ext cx="1752600" cy="3505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    *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  ***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*****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*******</a:t>
            </a: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*********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*******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*****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 ***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    *</a:t>
            </a:r>
            <a:endParaRPr lang="zh-CN" altLang="en-U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191000" y="2362200"/>
            <a:ext cx="1752600" cy="3505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*********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  *******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</a:t>
            </a:r>
            <a:r>
              <a:rPr lang="zh-CN" altLang="en-US" dirty="0" smtClean="0">
                <a:latin typeface="Times New Roman" pitchFamily="18" charset="0"/>
              </a:rPr>
              <a:t>*****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  ***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     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      ***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    *****</a:t>
            </a:r>
            <a:endParaRPr lang="en-US" altLang="zh-CN" dirty="0" smtClean="0">
              <a:latin typeface="Times New Roman" pitchFamily="18" charset="0"/>
            </a:endParaRPr>
          </a:p>
          <a:p>
            <a:pPr marL="0" indent="0" algn="just" eaLnBrk="1" hangingPunct="1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*******</a:t>
            </a:r>
            <a:endParaRPr lang="en-US" altLang="zh-CN" dirty="0" smtClean="0">
              <a:latin typeface="Times New Roman" pitchFamily="18" charset="0"/>
            </a:endParaRPr>
          </a:p>
          <a:p>
            <a:pPr marL="0" indent="0" algn="just" eaLnBrk="1" hangingPunct="1"/>
            <a:r>
              <a:rPr lang="zh-CN" altLang="en-US" dirty="0" smtClean="0">
                <a:latin typeface="Times New Roman" pitchFamily="18" charset="0"/>
              </a:rPr>
              <a:t>*********</a:t>
            </a:r>
            <a:endParaRPr lang="en-US" altLang="zh-CN" dirty="0">
              <a:latin typeface="Times New Roman" pitchFamily="18" charset="0"/>
            </a:endParaRPr>
          </a:p>
          <a:p>
            <a:pPr algn="just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5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11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设计思路：图案的构成</a:t>
            </a:r>
            <a:endParaRPr lang="en-US" altLang="zh-CN" sz="4000" b="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3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03325"/>
            <a:ext cx="8610600" cy="5045075"/>
          </a:xfrm>
        </p:spPr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前面的规范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图案都是由如下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种“输出字符”组成：</a:t>
            </a:r>
          </a:p>
          <a:p>
            <a:pPr lvl="1" eaLnBrk="1" hangingPunct="1">
              <a:lnSpc>
                <a:spcPts val="4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组成图案的符号，如：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ts val="4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空格</a:t>
            </a:r>
          </a:p>
          <a:p>
            <a:pPr lvl="1" eaLnBrk="1" hangingPunct="1">
              <a:lnSpc>
                <a:spcPts val="4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换行符：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ts val="4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一般输出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行就需要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次循环，自上而下，逐行输出。如果设置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为循环控制变量，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时输出第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12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设计思路：图案输出</a:t>
            </a:r>
            <a:endParaRPr lang="en-US" altLang="zh-CN" sz="4000" b="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3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534400" cy="5045075"/>
          </a:xfrm>
        </p:spPr>
        <p:txBody>
          <a:bodyPr/>
          <a:lstStyle/>
          <a:p>
            <a:pPr eaLnBrk="1" hangingPunct="1">
              <a:lnSpc>
                <a:spcPts val="37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自上而下，逐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个“行控制变量”，设为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lvl="1" eaLnBrk="1" hangingPunct="1">
              <a:lnSpc>
                <a:spcPts val="3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计算出需要输出的行数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变化。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在每一行中：自左向右，逐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“符号”输出。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一般情况下，“符号”由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类组成：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7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空格：一般只考虑“图案构成符号”之前的空格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7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图案构成符号，如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7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换行符，即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</a:p>
          <a:p>
            <a:pPr lvl="1" eaLnBrk="1" hangingPunct="1">
              <a:lnSpc>
                <a:spcPts val="37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少需要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个“列控制变量”，如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ts val="3700"/>
              </a:lnSpc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13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设计思路：输出图案中的一行</a:t>
            </a:r>
            <a:endParaRPr lang="en-US" altLang="zh-CN" sz="4000" b="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3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03325"/>
            <a:ext cx="8280400" cy="5045075"/>
          </a:xfrm>
        </p:spPr>
        <p:txBody>
          <a:bodyPr/>
          <a:lstStyle/>
          <a:p>
            <a:pPr eaLnBrk="1" hangingPunct="1">
              <a:lnSpc>
                <a:spcPts val="37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对于图案中的某一行（如第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行），按</a:t>
            </a:r>
            <a:r>
              <a:rPr lang="zh-CN" altLang="en-US" sz="28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从左到右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的顺序：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先考虑要前面的“空格”个数：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37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一是要考虑“左端起点”。一般将整个图案“最左端”的可见符号视为“左端起点”。数出从“左端起来”到第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行个数会基于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变化。利用控制变量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逐个输出“空格”。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考察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图案符号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个数，个数会基于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变化。利用控制变量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逐个输出“空格”。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7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一般最后要输出一个换行符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，表示后面考虑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行的组成符号。</a:t>
            </a:r>
          </a:p>
        </p:txBody>
      </p:sp>
    </p:spTree>
    <p:extLst>
      <p:ext uri="{BB962C8B-B14F-4D97-AF65-F5344CB8AC3E}">
        <p14:creationId xmlns:p14="http://schemas.microsoft.com/office/powerpoint/2010/main" val="5843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14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“输出规范图案”实现步骤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3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03325"/>
            <a:ext cx="8280400" cy="50450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对于输入的任意正整数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，输出如下图案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显示的是当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时的图案样例：</a:t>
            </a:r>
          </a:p>
          <a:p>
            <a:pPr lvl="1" eaLnBrk="1" hangingPunct="1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按下面顺序逐个实现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逐步求精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，是大家必须掌握的一种编程方法：</a:t>
            </a:r>
          </a:p>
        </p:txBody>
      </p:sp>
      <p:sp>
        <p:nvSpPr>
          <p:cNvPr id="6233092" name="Text Box 4"/>
          <p:cNvSpPr txBox="1">
            <a:spLocks noChangeArrowheads="1"/>
          </p:cNvSpPr>
          <p:nvPr/>
        </p:nvSpPr>
        <p:spPr bwMode="auto">
          <a:xfrm>
            <a:off x="1676400" y="3810000"/>
            <a:ext cx="16764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*****</a:t>
            </a:r>
            <a:endParaRPr lang="zh-CN" alt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105400" y="3810000"/>
            <a:ext cx="1828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    *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  ***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*****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*******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*********</a:t>
            </a:r>
            <a:endParaRPr lang="zh-CN" alt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276600" y="3810000"/>
            <a:ext cx="1828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*********</a:t>
            </a:r>
            <a:endParaRPr lang="zh-CN" altLang="en-U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858000" y="3810000"/>
            <a:ext cx="18288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dirty="0" smtClean="0">
                <a:latin typeface="Times New Roman" pitchFamily="18" charset="0"/>
              </a:rPr>
              <a:t>*********</a:t>
            </a:r>
            <a:r>
              <a:rPr lang="zh-CN" altLang="en-US" dirty="0" smtClean="0">
                <a:latin typeface="Times New Roman" pitchFamily="18" charset="0"/>
              </a:rPr>
              <a:t>        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en-US" altLang="zh-CN" dirty="0" smtClean="0">
                <a:latin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</a:rPr>
              <a:t>*******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en-US" altLang="zh-CN" dirty="0" smtClean="0">
                <a:latin typeface="Times New Roman" pitchFamily="18" charset="0"/>
              </a:rPr>
              <a:t>    </a:t>
            </a:r>
            <a:r>
              <a:rPr lang="zh-CN" altLang="en-US" dirty="0" smtClean="0">
                <a:latin typeface="Times New Roman" pitchFamily="18" charset="0"/>
              </a:rPr>
              <a:t>*****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      ***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        *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15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没有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空格、行控制变量</a:t>
            </a:r>
            <a:r>
              <a:rPr lang="en-US" altLang="zh-CN" sz="3600" b="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就是该行*个数</a:t>
            </a:r>
            <a:endParaRPr lang="en-US" altLang="zh-CN" sz="36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3092" name="Text Box 4"/>
          <p:cNvSpPr txBox="1">
            <a:spLocks noChangeArrowheads="1"/>
          </p:cNvSpPr>
          <p:nvPr/>
        </p:nvSpPr>
        <p:spPr bwMode="auto">
          <a:xfrm>
            <a:off x="514643" y="1295400"/>
            <a:ext cx="16764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*****</a:t>
            </a:r>
            <a:endParaRPr lang="zh-CN" alt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52400" y="762000"/>
            <a:ext cx="5562600" cy="6019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i,j,n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("n=");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d",&amp;n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=1;i&lt;=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for(j=1;j&lt;=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;j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 //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行的*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("*");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("\n");	//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每行*后的换行符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9" name="图片 8"/>
          <p:cNvPicPr/>
          <p:nvPr/>
        </p:nvPicPr>
        <p:blipFill rotWithShape="1">
          <a:blip r:embed="rId2"/>
          <a:srcRect r="63723"/>
          <a:stretch/>
        </p:blipFill>
        <p:spPr>
          <a:xfrm>
            <a:off x="5715000" y="763172"/>
            <a:ext cx="3276600" cy="45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16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52400"/>
            <a:ext cx="8534400" cy="1006475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没有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空格、行控制变量</a:t>
            </a:r>
            <a:r>
              <a:rPr lang="en-US" altLang="zh-CN" sz="3600" b="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的简单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表达式</a:t>
            </a: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</a:br>
            <a:r>
              <a:rPr lang="en-US" altLang="zh-CN" sz="3600" b="0" dirty="0" smtClean="0">
                <a:latin typeface="Times New Roman" pitchFamily="18" charset="0"/>
                <a:ea typeface="黑体" pitchFamily="49" charset="-122"/>
              </a:rPr>
              <a:t>2*i-1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是该行*个数</a:t>
            </a:r>
            <a:endParaRPr lang="en-US" altLang="zh-CN" sz="36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3092" name="Text Box 4"/>
          <p:cNvSpPr txBox="1">
            <a:spLocks noChangeArrowheads="1"/>
          </p:cNvSpPr>
          <p:nvPr/>
        </p:nvSpPr>
        <p:spPr bwMode="auto">
          <a:xfrm>
            <a:off x="514643" y="1295400"/>
            <a:ext cx="16764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*****</a:t>
            </a:r>
            <a:endParaRPr lang="zh-CN" alt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52400" y="1295400"/>
            <a:ext cx="5562600" cy="548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i,j,n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("n=");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d",&amp;n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=1;i&lt;=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for(j=1;j&lt;=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2*i-1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;j++) //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行的*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("*");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2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("\n");	//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每行*后的换行符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9" name="图片 8"/>
          <p:cNvPicPr/>
          <p:nvPr/>
        </p:nvPicPr>
        <p:blipFill rotWithShape="1">
          <a:blip r:embed="rId2"/>
          <a:srcRect r="52063"/>
          <a:stretch/>
        </p:blipFill>
        <p:spPr>
          <a:xfrm>
            <a:off x="5334000" y="685800"/>
            <a:ext cx="3657600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17</a:t>
            </a:fld>
            <a:r>
              <a:rPr lang="en-US" altLang="zh-CN"/>
              <a:t>/35</a:t>
            </a:r>
          </a:p>
        </p:txBody>
      </p:sp>
      <p:sp>
        <p:nvSpPr>
          <p:cNvPr id="6233092" name="Text Box 4"/>
          <p:cNvSpPr txBox="1">
            <a:spLocks noChangeArrowheads="1"/>
          </p:cNvSpPr>
          <p:nvPr/>
        </p:nvSpPr>
        <p:spPr bwMode="auto">
          <a:xfrm>
            <a:off x="514643" y="1295400"/>
            <a:ext cx="16764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*****</a:t>
            </a:r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" y="76200"/>
            <a:ext cx="5562600" cy="678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i,j,n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("n=");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d",&amp;n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=1;i&lt;=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{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j&lt;=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n-i;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 //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行的空格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");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j&lt;=2*i-1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;j++) //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行的*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("*");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("\n");	//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每行*后的换行符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76200"/>
            <a:ext cx="5715000" cy="18288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利用行控制变量</a:t>
            </a:r>
            <a:r>
              <a:rPr lang="en-US" altLang="zh-CN" sz="3600" b="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的不同表达式分别控制前方空格数、*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个数：正三角形</a:t>
            </a:r>
            <a:endParaRPr lang="en-US" altLang="zh-CN" sz="3600" b="0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63288"/>
          <a:stretch/>
        </p:blipFill>
        <p:spPr>
          <a:xfrm>
            <a:off x="5867400" y="2048628"/>
            <a:ext cx="2743200" cy="47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18</a:t>
            </a:fld>
            <a:r>
              <a:rPr lang="en-US" altLang="zh-CN"/>
              <a:t>/35</a:t>
            </a:r>
          </a:p>
        </p:txBody>
      </p:sp>
      <p:sp>
        <p:nvSpPr>
          <p:cNvPr id="6233092" name="Text Box 4"/>
          <p:cNvSpPr txBox="1">
            <a:spLocks noChangeArrowheads="1"/>
          </p:cNvSpPr>
          <p:nvPr/>
        </p:nvSpPr>
        <p:spPr bwMode="auto">
          <a:xfrm>
            <a:off x="514643" y="1295400"/>
            <a:ext cx="16764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*****</a:t>
            </a:r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" y="76200"/>
            <a:ext cx="6096000" cy="678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i,j,n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("n=");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d",&amp;n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=1;i&lt;=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{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for(j=1;j&lt;=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;j++) //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行的空格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");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for(j=1;j&lt;=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2*(n-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)+1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;j++) //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行的*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("*");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("\n");	//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每行*后的换行符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ts val="26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276600" y="76200"/>
            <a:ext cx="5715000" cy="18288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利用行控制变量</a:t>
            </a:r>
            <a:r>
              <a:rPr lang="en-US" altLang="zh-CN" sz="3600" b="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3600" b="0" dirty="0">
                <a:latin typeface="Times New Roman" pitchFamily="18" charset="0"/>
                <a:ea typeface="黑体" pitchFamily="49" charset="-122"/>
              </a:rPr>
              <a:t>的不同表达式分别控制前方空格数、*</a:t>
            </a:r>
            <a:r>
              <a:rPr lang="zh-CN" altLang="en-US" sz="3600" b="0" dirty="0" smtClean="0">
                <a:latin typeface="Times New Roman" pitchFamily="18" charset="0"/>
                <a:ea typeface="黑体" pitchFamily="49" charset="-122"/>
              </a:rPr>
              <a:t>个数：倒三角形</a:t>
            </a:r>
            <a:endParaRPr lang="en-US" altLang="zh-CN" sz="3600" b="0" dirty="0" smtClean="0"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66293"/>
          <a:stretch/>
        </p:blipFill>
        <p:spPr>
          <a:xfrm>
            <a:off x="6619875" y="2438400"/>
            <a:ext cx="2371725" cy="433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19</a:t>
            </a:fld>
            <a:r>
              <a:rPr lang="en-US" altLang="zh-CN"/>
              <a:t>/35</a:t>
            </a:r>
          </a:p>
        </p:txBody>
      </p:sp>
      <p:sp>
        <p:nvSpPr>
          <p:cNvPr id="6233092" name="Text Box 4"/>
          <p:cNvSpPr txBox="1">
            <a:spLocks noChangeArrowheads="1"/>
          </p:cNvSpPr>
          <p:nvPr/>
        </p:nvSpPr>
        <p:spPr bwMode="auto">
          <a:xfrm>
            <a:off x="514643" y="1295400"/>
            <a:ext cx="1676400" cy="1981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*****</a:t>
            </a:r>
            <a:endParaRPr lang="zh-CN" altLang="en-US" dirty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52400" y="76200"/>
            <a:ext cx="5029200" cy="678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1800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=1;i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	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正三角形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for(j=1;j&lt;=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n-i;j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 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行的空格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");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for(j=1;j&lt;=2*i-1;j++) 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行的*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("*");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("\n");	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每行*后的换行符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=2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;i&lt;=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	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倒三角形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for(j=1;j&lt;=i-1;j++) 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行的空格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");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for(j=1;j&lt;=2*(n-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)+1;j++) 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行的*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("*");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("\n");	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每行*后的换行符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257800" y="381000"/>
            <a:ext cx="2743200" cy="7620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sz="4800" b="0" dirty="0" smtClean="0">
                <a:latin typeface="Times New Roman" pitchFamily="18" charset="0"/>
                <a:ea typeface="黑体" pitchFamily="49" charset="-122"/>
              </a:rPr>
              <a:t>菱形图案</a:t>
            </a:r>
            <a:endParaRPr lang="en-US" altLang="zh-CN" sz="48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60717"/>
          <a:stretch/>
        </p:blipFill>
        <p:spPr>
          <a:xfrm>
            <a:off x="5381625" y="1447801"/>
            <a:ext cx="2314575" cy="53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6263699-D619-41CB-A6FB-114131CBAD46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785150-CABF-43BB-AC98-E46F0E7BA215}" type="slidenum">
              <a:rPr lang="zh-CN" altLang="en-US"/>
              <a:pPr/>
              <a:t>2</a:t>
            </a:fld>
            <a:r>
              <a:rPr lang="en-US" altLang="zh-CN"/>
              <a:t>/32</a:t>
            </a:r>
          </a:p>
        </p:txBody>
      </p:sp>
      <p:sp>
        <p:nvSpPr>
          <p:cNvPr id="6361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361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乘法</a:t>
            </a:r>
            <a:r>
              <a:rPr lang="zh-CN" altLang="en-US" sz="40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九九表的</a:t>
            </a:r>
            <a:r>
              <a:rPr lang="zh-CN" altLang="en-US" sz="40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输出</a:t>
            </a:r>
            <a:endParaRPr lang="en-US" altLang="zh-CN" sz="4000" b="0" u="sng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由</a:t>
            </a:r>
            <a:r>
              <a:rPr lang="en-US" altLang="zh-CN" sz="4000" b="0" dirty="0"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组成的规范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图案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中空图案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6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6263699-D619-41CB-A6FB-114131CBAD46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785150-CABF-43BB-AC98-E46F0E7BA215}" type="slidenum">
              <a:rPr lang="zh-CN" altLang="en-US"/>
              <a:pPr/>
              <a:t>20</a:t>
            </a:fld>
            <a:r>
              <a:rPr lang="en-US" altLang="zh-CN"/>
              <a:t>/32</a:t>
            </a:r>
          </a:p>
        </p:txBody>
      </p:sp>
      <p:sp>
        <p:nvSpPr>
          <p:cNvPr id="6361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361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乘法</a:t>
            </a:r>
            <a:r>
              <a:rPr lang="zh-CN" altLang="en-US" sz="40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九九表的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输出</a:t>
            </a:r>
            <a:endParaRPr lang="en-US" altLang="zh-CN" sz="40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由</a:t>
            </a:r>
            <a:r>
              <a:rPr lang="en-US" altLang="zh-CN" sz="40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40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组成的规范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图案</a:t>
            </a:r>
            <a:endParaRPr lang="en-US" altLang="zh-CN" sz="40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中空</a:t>
            </a:r>
            <a:r>
              <a:rPr lang="zh-CN" altLang="en-US" sz="40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图案</a:t>
            </a:r>
            <a:endParaRPr lang="zh-CN" altLang="en-US" sz="4000" b="0" u="sng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93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21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36525"/>
            <a:ext cx="4648200" cy="7620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zh-CN" altLang="en-US" sz="4800" b="0" dirty="0" smtClean="0">
                <a:latin typeface="Times New Roman" pitchFamily="18" charset="0"/>
                <a:ea typeface="黑体" pitchFamily="49" charset="-122"/>
              </a:rPr>
              <a:t>中空菱形图案</a:t>
            </a:r>
            <a:endParaRPr lang="en-US" altLang="zh-CN" sz="48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65" y="1905000"/>
            <a:ext cx="4708635" cy="42672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1203325"/>
            <a:ext cx="82804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如何设计程序，输出如下的“中空”图案</a:t>
            </a:r>
          </a:p>
        </p:txBody>
      </p:sp>
    </p:spTree>
    <p:extLst>
      <p:ext uri="{BB962C8B-B14F-4D97-AF65-F5344CB8AC3E}">
        <p14:creationId xmlns:p14="http://schemas.microsoft.com/office/powerpoint/2010/main" val="27888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22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36525"/>
            <a:ext cx="4648200" cy="7620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中空图案编程</a:t>
            </a:r>
            <a:endParaRPr lang="en-US" altLang="zh-CN" sz="40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1143000"/>
            <a:ext cx="46482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在菱形图案的基础上设计“中空”菱形：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00600" y="304800"/>
            <a:ext cx="4267200" cy="6477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 anchorCtr="0"/>
          <a:lstStyle/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1800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=1;i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	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正三角形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1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for(j=1;j&lt;=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n-i;j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 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行的空格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");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for(j=1;j&lt;=2*i-1;j++) 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行的*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("*");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("\n");	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每行*后的换行符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for(</a:t>
            </a:r>
            <a:r>
              <a:rPr lang="en-US" altLang="zh-CN" sz="1800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=2;i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&lt;=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n;i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	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倒三角形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lang="en-US" altLang="zh-CN" sz="1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for(j=1;j&lt;=i-1;j++) 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行的空格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");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for(j=1;j&lt;=2*(n-</a:t>
            </a:r>
            <a:r>
              <a:rPr lang="en-US" altLang="zh-CN" sz="1800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)+1;j++) //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行的*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("*");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("\n");	//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每行*后的换行符</a:t>
            </a:r>
          </a:p>
          <a:p>
            <a:pPr marL="342900" indent="-342900">
              <a:lnSpc>
                <a:spcPts val="21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en-US" altLang="zh-CN" sz="1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52600" y="2286000"/>
            <a:ext cx="2819400" cy="2012859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if(j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==1 || j==2*i-1)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("*");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");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371600" y="4419600"/>
            <a:ext cx="3200400" cy="201285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anchor="ctr" anchorCtr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if(j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==1 || j==2*(n-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)+1) 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("*");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");</a:t>
            </a:r>
          </a:p>
        </p:txBody>
      </p:sp>
    </p:spTree>
    <p:extLst>
      <p:ext uri="{BB962C8B-B14F-4D97-AF65-F5344CB8AC3E}">
        <p14:creationId xmlns:p14="http://schemas.microsoft.com/office/powerpoint/2010/main" val="42674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23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534400" cy="6096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上机</a:t>
            </a:r>
            <a:r>
              <a:rPr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实验：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基于本讲知识编程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3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03325"/>
            <a:ext cx="8280400" cy="5045075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对于输入的任意正整数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，输出如下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图案。下面显示的是当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时的图案样例：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371600" y="2362200"/>
            <a:ext cx="1752600" cy="3505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*********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  *******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</a:t>
            </a:r>
            <a:r>
              <a:rPr lang="zh-CN" altLang="en-US" dirty="0" smtClean="0">
                <a:latin typeface="Times New Roman" pitchFamily="18" charset="0"/>
              </a:rPr>
              <a:t>*****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  ***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     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      ***</a:t>
            </a:r>
            <a:endParaRPr lang="en-US" altLang="zh-CN" dirty="0" smtClean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 smtClean="0">
                <a:latin typeface="Times New Roman" pitchFamily="18" charset="0"/>
              </a:rPr>
              <a:t>    *****</a:t>
            </a:r>
            <a:endParaRPr lang="en-US" altLang="zh-CN" dirty="0" smtClean="0">
              <a:latin typeface="Times New Roman" pitchFamily="18" charset="0"/>
            </a:endParaRPr>
          </a:p>
          <a:p>
            <a:pPr marL="0" indent="0" algn="just" eaLnBrk="1" hangingPunct="1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*******</a:t>
            </a:r>
            <a:endParaRPr lang="en-US" altLang="zh-CN" dirty="0" smtClean="0">
              <a:latin typeface="Times New Roman" pitchFamily="18" charset="0"/>
            </a:endParaRPr>
          </a:p>
          <a:p>
            <a:pPr marL="0" indent="0" algn="just" eaLnBrk="1" hangingPunct="1"/>
            <a:r>
              <a:rPr lang="zh-CN" altLang="en-US" dirty="0" smtClean="0">
                <a:latin typeface="Times New Roman" pitchFamily="18" charset="0"/>
              </a:rPr>
              <a:t>*********</a:t>
            </a:r>
            <a:endParaRPr lang="en-US" altLang="zh-CN" dirty="0">
              <a:latin typeface="Times New Roman" pitchFamily="18" charset="0"/>
            </a:endParaRPr>
          </a:p>
          <a:p>
            <a:pPr algn="just" eaLnBrk="1" hangingPunct="1"/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886200" y="2362200"/>
            <a:ext cx="1752600" cy="3505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  </a:t>
            </a:r>
            <a:r>
              <a:rPr lang="en-US" altLang="zh-CN" dirty="0" smtClean="0">
                <a:latin typeface="Times New Roman" pitchFamily="18" charset="0"/>
              </a:rPr>
              <a:t>222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33333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</a:rPr>
              <a:t>4444444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en-US" altLang="zh-CN" dirty="0" smtClean="0">
                <a:latin typeface="Times New Roman" pitchFamily="18" charset="0"/>
              </a:rPr>
              <a:t>555555555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4444444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</a:rPr>
              <a:t>33333</a:t>
            </a:r>
          </a:p>
          <a:p>
            <a:pPr algn="just" eaLnBrk="1" hangingPunct="1"/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222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     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endParaRPr lang="zh-CN" altLang="en-US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477000" y="2362200"/>
            <a:ext cx="2362200" cy="3505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    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  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ABA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  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ABCBA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 </a:t>
            </a:r>
            <a:r>
              <a:rPr lang="zh-CN" altLang="en-US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ABCDCBA</a:t>
            </a:r>
            <a:endParaRPr lang="zh-CN" altLang="en-US" dirty="0">
              <a:latin typeface="Times New Roman" pitchFamily="18" charset="0"/>
            </a:endParaRPr>
          </a:p>
          <a:p>
            <a:pPr algn="just" eaLnBrk="1" hangingPunct="1"/>
            <a:r>
              <a:rPr lang="en-US" altLang="zh-CN" dirty="0" smtClean="0">
                <a:latin typeface="Times New Roman" pitchFamily="18" charset="0"/>
              </a:rPr>
              <a:t>ABCDEDCBA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</a:rPr>
              <a:t>ABCDCBA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ABCBA</a:t>
            </a:r>
          </a:p>
          <a:p>
            <a:pPr algn="just" eaLnBrk="1" hangingPunct="1"/>
            <a:r>
              <a:rPr lang="en-US" altLang="zh-CN" dirty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ABA</a:t>
            </a:r>
          </a:p>
          <a:p>
            <a:pPr algn="just" eaLnBrk="1" hangingPunct="1"/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     </a:t>
            </a:r>
            <a:r>
              <a:rPr lang="en-US" altLang="zh-CN" dirty="0" smtClean="0">
                <a:latin typeface="Times New Roman" pitchFamily="18" charset="0"/>
              </a:rPr>
              <a:t> 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60420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3E983BF7-614D-4AC2-A917-E3C0C23A0C18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B8DD75B-DD23-4702-A1BE-656E43224677}" type="slidenum">
              <a:rPr lang="zh-CN" altLang="en-US"/>
              <a:pPr/>
              <a:t>3</a:t>
            </a:fld>
            <a:r>
              <a:rPr lang="en-US" altLang="zh-CN"/>
              <a:t>/35</a:t>
            </a:r>
          </a:p>
        </p:txBody>
      </p:sp>
      <p:sp>
        <p:nvSpPr>
          <p:cNvPr id="62361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编程</a:t>
            </a: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输出九九乘法表</a:t>
            </a:r>
            <a:endParaRPr lang="en-US" altLang="zh-CN" sz="4000" b="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6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52600"/>
            <a:ext cx="82804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1*1=1</a:t>
            </a:r>
            <a:endParaRPr lang="zh-CN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1*2=2  2*2=4</a:t>
            </a:r>
            <a:endParaRPr lang="zh-CN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1*3=3  2*3=6  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3*3=9</a:t>
            </a:r>
            <a:endParaRPr lang="zh-CN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1*4=4  2*4=8  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 3*4=12  4*4=16</a:t>
            </a:r>
            <a:endParaRPr lang="zh-CN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1*5=5  2*5=10 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3*5=15  4*5=20  5*5=25</a:t>
            </a:r>
            <a:endParaRPr lang="zh-CN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1*6=6  2*6=12 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3*6=18  4*6=24  5*6=30  6*6=36</a:t>
            </a:r>
            <a:endParaRPr lang="zh-CN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1*7=7  2*7=14 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3*7=21  4*7=28  5*7=35  6*7=42  7*7=49</a:t>
            </a:r>
            <a:endParaRPr lang="zh-CN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1*8=8  2*8=16 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3*8=24  4*8=32  5*8=40  6*8=48  7*8=56  8*8=64</a:t>
            </a:r>
            <a:endParaRPr lang="zh-CN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1*9=9  2*9=18 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3*9=27  4*9=36  5*9=45  6*9=54  7*9=63  8*9=72  9*9=81</a:t>
            </a:r>
            <a:endParaRPr lang="zh-CN" altLang="zh-CN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8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4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“乘法九九表”程序架构</a:t>
            </a:r>
            <a:endParaRPr lang="en-US" altLang="zh-CN" sz="4000" b="0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233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03325"/>
            <a:ext cx="8280400" cy="50450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总体设计：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重循环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for(i=1;i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&lt;=9;i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for(j=1;j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&lt;=9;j++)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分别是被乘数与乘数。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("%d*%d=%2d",i,j,i*j)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5</a:t>
            </a:fld>
            <a:r>
              <a:rPr lang="en-US" altLang="zh-CN"/>
              <a:t>/35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534400" cy="609600"/>
          </a:xfrm>
        </p:spPr>
        <p:txBody>
          <a:bodyPr/>
          <a:lstStyle/>
          <a:p>
            <a:r>
              <a:rPr lang="zh-CN" altLang="en-US" sz="4000" b="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“乘法九九表”程序</a:t>
            </a:r>
            <a:r>
              <a:rPr lang="en-US" altLang="zh-CN" sz="4000" b="0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1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92288" y="1143000"/>
            <a:ext cx="5410200" cy="3048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main()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i, j;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for(i=1;i&lt;=9;i++)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for(j=1;j&lt;=9;j++)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("%d*%d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=%d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",i,j,i*j);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1333500"/>
            <a:ext cx="28956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cs typeface="Times New Roman" panose="02020603050405020304" pitchFamily="18" charset="0"/>
              </a:rPr>
              <a:t>首先保证“结果”正确。</a:t>
            </a:r>
            <a:endParaRPr lang="en-US" altLang="zh-CN" sz="2800" dirty="0" smtClean="0"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" b="66742"/>
          <a:stretch/>
        </p:blipFill>
        <p:spPr bwMode="auto">
          <a:xfrm>
            <a:off x="1" y="457200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01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6</a:t>
            </a:fld>
            <a:r>
              <a:rPr lang="en-US" altLang="zh-CN"/>
              <a:t>/35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140678"/>
            <a:ext cx="3124200" cy="33645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2700"/>
              </a:lnSpc>
            </a:pPr>
            <a:r>
              <a:rPr lang="zh-CN" altLang="en-US" sz="1800" dirty="0" smtClean="0">
                <a:cs typeface="Times New Roman" panose="02020603050405020304" pitchFamily="18" charset="0"/>
              </a:rPr>
              <a:t>算式</a:t>
            </a:r>
            <a:r>
              <a:rPr lang="zh-CN" altLang="en-US" sz="1800" dirty="0">
                <a:cs typeface="Times New Roman" panose="02020603050405020304" pitchFamily="18" charset="0"/>
              </a:rPr>
              <a:t>的被乘数、乘数输出定长为</a:t>
            </a:r>
            <a:r>
              <a:rPr lang="en-US" altLang="zh-CN" sz="1800" dirty="0"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cs typeface="Times New Roman" panose="02020603050405020304" pitchFamily="18" charset="0"/>
              </a:rPr>
              <a:t>位数字，格式符为</a:t>
            </a:r>
            <a:r>
              <a:rPr lang="en-US" altLang="zh-CN" sz="1800" dirty="0">
                <a:cs typeface="Times New Roman" panose="02020603050405020304" pitchFamily="18" charset="0"/>
              </a:rPr>
              <a:t>%1d</a:t>
            </a:r>
            <a:r>
              <a:rPr lang="zh-CN" altLang="en-US" sz="1800" dirty="0"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1800" dirty="0" smtClean="0">
                <a:cs typeface="Times New Roman" panose="02020603050405020304" pitchFamily="18" charset="0"/>
              </a:rPr>
              <a:t>积输出</a:t>
            </a:r>
            <a:r>
              <a:rPr lang="zh-CN" altLang="en-US" sz="1800" dirty="0">
                <a:cs typeface="Times New Roman" panose="02020603050405020304" pitchFamily="18" charset="0"/>
              </a:rPr>
              <a:t>定长为</a:t>
            </a:r>
            <a:r>
              <a:rPr lang="en-US" altLang="zh-CN" sz="1800" dirty="0"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cs typeface="Times New Roman" panose="02020603050405020304" pitchFamily="18" charset="0"/>
              </a:rPr>
              <a:t>位数字、并且向左对齐，即输出格式符为</a:t>
            </a:r>
            <a:r>
              <a:rPr lang="en-US" altLang="zh-CN" sz="1800" dirty="0">
                <a:cs typeface="Times New Roman" panose="02020603050405020304" pitchFamily="18" charset="0"/>
              </a:rPr>
              <a:t>%-2d</a:t>
            </a:r>
          </a:p>
          <a:p>
            <a:pPr eaLnBrk="1" hangingPunct="1">
              <a:lnSpc>
                <a:spcPts val="2700"/>
              </a:lnSpc>
            </a:pPr>
            <a:r>
              <a:rPr lang="zh-CN" altLang="en-US" sz="1800" dirty="0" smtClean="0">
                <a:cs typeface="Times New Roman" panose="02020603050405020304" pitchFamily="18" charset="0"/>
              </a:rPr>
              <a:t>每个</a:t>
            </a:r>
            <a:r>
              <a:rPr lang="zh-CN" altLang="en-US" sz="1800" dirty="0">
                <a:cs typeface="Times New Roman" panose="02020603050405020304" pitchFamily="18" charset="0"/>
              </a:rPr>
              <a:t>算式之间嵌入一个</a:t>
            </a:r>
            <a:r>
              <a:rPr lang="zh-CN" altLang="en-US" sz="1800" dirty="0" smtClean="0">
                <a:cs typeface="Times New Roman" panose="02020603050405020304" pitchFamily="18" charset="0"/>
              </a:rPr>
              <a:t>空格；每</a:t>
            </a:r>
            <a:r>
              <a:rPr lang="zh-CN" altLang="en-US" sz="1800" dirty="0">
                <a:cs typeface="Times New Roman" panose="02020603050405020304" pitchFamily="18" charset="0"/>
              </a:rPr>
              <a:t>行</a:t>
            </a:r>
            <a:r>
              <a:rPr lang="zh-CN" altLang="en-US" sz="1800" dirty="0" smtClean="0">
                <a:cs typeface="Times New Roman" panose="02020603050405020304" pitchFamily="18" charset="0"/>
              </a:rPr>
              <a:t>末一个“换行符”</a:t>
            </a:r>
            <a:r>
              <a:rPr lang="zh-CN" altLang="en-US" sz="1800" dirty="0">
                <a:cs typeface="Times New Roman" panose="02020603050405020304" pitchFamily="18" charset="0"/>
              </a:rPr>
              <a:t>。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ts val="2700"/>
              </a:lnSpc>
            </a:pPr>
            <a:endParaRPr lang="zh-CN" altLang="en-US" sz="1800" dirty="0"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69876" y="76200"/>
            <a:ext cx="5797924" cy="472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=1;i&lt;=9;i++)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for(j=1;j&lt;=9;j++)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%1d*%1d=%-2d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",i,j,i*j);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233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6400800" y="76200"/>
            <a:ext cx="2751406" cy="14478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乘法九九表</a:t>
            </a:r>
            <a:r>
              <a:rPr lang="en-US" altLang="zh-CN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</a:br>
            <a:r>
              <a:rPr lang="zh-CN" altLang="en-US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程序</a:t>
            </a:r>
            <a:r>
              <a:rPr lang="en-US" altLang="zh-CN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1"/>
            <a:ext cx="824917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4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7</a:t>
            </a:fld>
            <a:r>
              <a:rPr lang="en-US" altLang="zh-CN"/>
              <a:t>/35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228600"/>
            <a:ext cx="28956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cs typeface="Times New Roman" panose="02020603050405020304" pitchFamily="18" charset="0"/>
              </a:rPr>
              <a:t>内层</a:t>
            </a:r>
            <a:r>
              <a:rPr lang="zh-CN" altLang="en-US" sz="2000" dirty="0">
                <a:cs typeface="Times New Roman" panose="02020603050405020304" pitchFamily="18" charset="0"/>
              </a:rPr>
              <a:t>循环由</a:t>
            </a:r>
            <a:r>
              <a:rPr lang="en-US" altLang="zh-CN" sz="2000" dirty="0">
                <a:cs typeface="Times New Roman" panose="02020603050405020304" pitchFamily="18" charset="0"/>
              </a:rPr>
              <a:t>for(j=1;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j&lt;=9</a:t>
            </a:r>
            <a:r>
              <a:rPr lang="en-US" altLang="zh-CN" sz="2000" dirty="0">
                <a:cs typeface="Times New Roman" panose="02020603050405020304" pitchFamily="18" charset="0"/>
              </a:rPr>
              <a:t>;j++)</a:t>
            </a:r>
            <a:r>
              <a:rPr lang="zh-CN" altLang="en-US" sz="2000" dirty="0">
                <a:cs typeface="Times New Roman" panose="02020603050405020304" pitchFamily="18" charset="0"/>
              </a:rPr>
              <a:t>改为</a:t>
            </a:r>
            <a:r>
              <a:rPr lang="en-US" altLang="zh-CN" sz="2000" dirty="0">
                <a:cs typeface="Times New Roman" panose="02020603050405020304" pitchFamily="18" charset="0"/>
              </a:rPr>
              <a:t>for(j=1;</a:t>
            </a:r>
            <a:r>
              <a:rPr lang="en-US" altLang="zh-CN" sz="2000" dirty="0">
                <a:solidFill>
                  <a:srgbClr val="C00000"/>
                </a:solidFill>
                <a:cs typeface="Times New Roman" panose="02020603050405020304" pitchFamily="18" charset="0"/>
              </a:rPr>
              <a:t>j&lt;=</a:t>
            </a:r>
            <a:r>
              <a:rPr lang="en-US" altLang="zh-CN" sz="20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dirty="0" err="1">
                <a:cs typeface="Times New Roman" panose="02020603050405020304" pitchFamily="18" charset="0"/>
              </a:rPr>
              <a:t>;j</a:t>
            </a:r>
            <a:r>
              <a:rPr lang="en-US" altLang="zh-CN" sz="2000" dirty="0">
                <a:cs typeface="Times New Roman" panose="02020603050405020304" pitchFamily="18" charset="0"/>
              </a:rPr>
              <a:t>++)</a:t>
            </a:r>
            <a:endParaRPr lang="en-US" altLang="zh-CN" sz="2000" dirty="0" smtClean="0"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1" y="3680498"/>
            <a:ext cx="8456789" cy="3101301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95600" y="76200"/>
            <a:ext cx="6172200" cy="472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=1;i&lt;=9;i++)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j&lt;=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;j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("%1d*%1d=%-2d",i,j,i*j);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6400800" y="76200"/>
            <a:ext cx="2751406" cy="14478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乘法九九表</a:t>
            </a:r>
            <a:r>
              <a:rPr lang="en-US" altLang="zh-CN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</a:br>
            <a:r>
              <a:rPr lang="zh-CN" altLang="en-US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程序</a:t>
            </a:r>
            <a:r>
              <a:rPr lang="en-US" altLang="zh-CN" sz="3600" b="0" u="sng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endParaRPr lang="en-US" altLang="zh-CN" sz="3600" b="0" u="sng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3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5" y="3986212"/>
            <a:ext cx="7684328" cy="2871788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895600" y="76200"/>
            <a:ext cx="6172200" cy="472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#include &lt;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i,j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for(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=1;i&lt;=9;i++)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for(j=1;j&lt;=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i;j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++)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{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("%1d*%1d=%-2d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",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j,i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,i*j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 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("\n");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return 0;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83B1A650-A3E0-4BF5-BBBA-3A2200508E9A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264D6D29-0E6C-44BC-BFDD-552A6CFA9682}" type="slidenum">
              <a:rPr lang="zh-CN" altLang="en-US"/>
              <a:pPr/>
              <a:t>8</a:t>
            </a:fld>
            <a:r>
              <a:rPr lang="en-US" altLang="zh-CN"/>
              <a:t>/35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228600"/>
            <a:ext cx="2743200" cy="41148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o"/>
              <a:defRPr sz="2400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算式的语句由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("%1d*%1d=%-2d",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,i*j);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("%1d*%1d=%-2d",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,i*j);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6400800" y="76200"/>
            <a:ext cx="2751406" cy="144780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乘法九九表</a:t>
            </a:r>
            <a:r>
              <a:rPr lang="en-US" altLang="zh-CN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/>
            </a:r>
            <a:br>
              <a:rPr lang="en-US" altLang="zh-CN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</a:br>
            <a:r>
              <a:rPr lang="zh-CN" altLang="en-US" sz="3600" b="0" u="sng" dirty="0" smtClean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程序</a:t>
            </a:r>
            <a:r>
              <a:rPr lang="en-US" altLang="zh-CN" sz="3600" b="0" u="sng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4</a:t>
            </a:r>
            <a:endParaRPr lang="en-US" altLang="zh-CN" sz="3600" b="0" u="sng" dirty="0" smtClean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15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D6263699-D619-41CB-A6FB-114131CBAD46}" type="datetime1">
              <a:rPr lang="zh-CN" altLang="en-US"/>
              <a:pPr/>
              <a:t>2023/10/31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8785150-CABF-43BB-AC98-E46F0E7BA215}" type="slidenum">
              <a:rPr lang="zh-CN" altLang="en-US"/>
              <a:pPr/>
              <a:t>9</a:t>
            </a:fld>
            <a:r>
              <a:rPr lang="en-US" altLang="zh-CN"/>
              <a:t>/32</a:t>
            </a:r>
          </a:p>
        </p:txBody>
      </p:sp>
      <p:sp>
        <p:nvSpPr>
          <p:cNvPr id="636109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本讲内容</a:t>
            </a:r>
          </a:p>
        </p:txBody>
      </p:sp>
      <p:sp>
        <p:nvSpPr>
          <p:cNvPr id="6361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168400"/>
            <a:ext cx="8610600" cy="4775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乘法</a:t>
            </a:r>
            <a:r>
              <a:rPr lang="zh-CN" altLang="en-US" sz="4000" b="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九九表的</a:t>
            </a:r>
            <a:r>
              <a:rPr lang="zh-CN" altLang="en-US" sz="4000" b="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输出</a:t>
            </a:r>
            <a:endParaRPr lang="en-US" altLang="zh-CN" sz="4000" b="0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由</a:t>
            </a:r>
            <a:r>
              <a:rPr lang="en-US" altLang="zh-CN" sz="40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*</a:t>
            </a:r>
            <a:r>
              <a:rPr lang="zh-CN" altLang="en-US" sz="4000" b="0" u="sng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组成的规范</a:t>
            </a:r>
            <a:r>
              <a:rPr lang="zh-CN" altLang="en-US" sz="4000" b="0" u="sng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图案</a:t>
            </a:r>
            <a:endParaRPr lang="en-US" altLang="zh-CN" sz="4000" b="0" u="sng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rgbClr val="0000FF"/>
              </a:buClr>
            </a:pPr>
            <a:r>
              <a:rPr lang="zh-CN" altLang="en-US" sz="4000" b="0" dirty="0">
                <a:latin typeface="Times New Roman" pitchFamily="18" charset="0"/>
                <a:ea typeface="黑体" pitchFamily="49" charset="-122"/>
              </a:rPr>
              <a:t>中空</a:t>
            </a:r>
            <a:r>
              <a:rPr lang="zh-CN" altLang="en-US" sz="4000" b="0" dirty="0" smtClean="0">
                <a:latin typeface="Times New Roman" pitchFamily="18" charset="0"/>
                <a:ea typeface="黑体" pitchFamily="49" charset="-122"/>
              </a:rPr>
              <a:t>图案</a:t>
            </a:r>
            <a:endParaRPr lang="zh-CN" altLang="en-US" sz="4000" b="0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49344</TotalTime>
  <Words>2091</Words>
  <Application>Microsoft Office PowerPoint</Application>
  <PresentationFormat>全屏显示(4:3)</PresentationFormat>
  <Paragraphs>427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方正舒体</vt:lpstr>
      <vt:lpstr>仿宋</vt:lpstr>
      <vt:lpstr>仿宋_GB2312</vt:lpstr>
      <vt:lpstr>黑体</vt:lpstr>
      <vt:lpstr>华文宋体</vt:lpstr>
      <vt:lpstr>楷体</vt:lpstr>
      <vt:lpstr>楷体_GB2312</vt:lpstr>
      <vt:lpstr>宋体</vt:lpstr>
      <vt:lpstr>Arial</vt:lpstr>
      <vt:lpstr>Arial Narrow</vt:lpstr>
      <vt:lpstr>Times New Roman</vt:lpstr>
      <vt:lpstr>Wingdings</vt:lpstr>
      <vt:lpstr>PPT-模板</vt:lpstr>
      <vt:lpstr>PowerPoint 演示文稿</vt:lpstr>
      <vt:lpstr>本讲内容</vt:lpstr>
      <vt:lpstr>编程输出九九乘法表</vt:lpstr>
      <vt:lpstr>“乘法九九表”程序架构</vt:lpstr>
      <vt:lpstr>“乘法九九表”程序1</vt:lpstr>
      <vt:lpstr>乘法九九表 程序2</vt:lpstr>
      <vt:lpstr>乘法九九表 程序3</vt:lpstr>
      <vt:lpstr>乘法九九表 程序4</vt:lpstr>
      <vt:lpstr>本讲内容</vt:lpstr>
      <vt:lpstr>“输出规范图案”程序要求</vt:lpstr>
      <vt:lpstr>设计思路：图案的构成</vt:lpstr>
      <vt:lpstr>设计思路：图案输出</vt:lpstr>
      <vt:lpstr>设计思路：输出图案中的一行</vt:lpstr>
      <vt:lpstr>“输出规范图案”实现步骤</vt:lpstr>
      <vt:lpstr>没有空格、行控制变量i就是该行*个数</vt:lpstr>
      <vt:lpstr>没有空格、行控制变量i的简单表达式 2*i-1是该行*个数</vt:lpstr>
      <vt:lpstr>利用行控制变量i的不同表达式分别控制前方空格数、*个数：正三角形</vt:lpstr>
      <vt:lpstr>利用行控制变量i的不同表达式分别控制前方空格数、*个数：倒三角形</vt:lpstr>
      <vt:lpstr>菱形图案</vt:lpstr>
      <vt:lpstr>本讲内容</vt:lpstr>
      <vt:lpstr>中空菱形图案</vt:lpstr>
      <vt:lpstr>中空图案编程</vt:lpstr>
      <vt:lpstr>上机实验：基于本讲知识编程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839</cp:revision>
  <dcterms:created xsi:type="dcterms:W3CDTF">2001-09-11T11:00:57Z</dcterms:created>
  <dcterms:modified xsi:type="dcterms:W3CDTF">2023-10-31T02:42:55Z</dcterms:modified>
</cp:coreProperties>
</file>