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584" r:id="rId2"/>
    <p:sldId id="3042" r:id="rId3"/>
    <p:sldId id="3020" r:id="rId4"/>
    <p:sldId id="3021" r:id="rId5"/>
    <p:sldId id="2994" r:id="rId6"/>
    <p:sldId id="2995" r:id="rId7"/>
    <p:sldId id="2996" r:id="rId8"/>
    <p:sldId id="2997" r:id="rId9"/>
    <p:sldId id="3022" r:id="rId10"/>
    <p:sldId id="2998" r:id="rId11"/>
    <p:sldId id="3055" r:id="rId12"/>
    <p:sldId id="3005" r:id="rId13"/>
    <p:sldId id="3023" r:id="rId14"/>
    <p:sldId id="3024" r:id="rId15"/>
    <p:sldId id="3025" r:id="rId16"/>
    <p:sldId id="3056" r:id="rId17"/>
    <p:sldId id="2999" r:id="rId18"/>
    <p:sldId id="3000" r:id="rId19"/>
    <p:sldId id="3026" r:id="rId20"/>
    <p:sldId id="3027" r:id="rId21"/>
    <p:sldId id="3028" r:id="rId22"/>
    <p:sldId id="3002" r:id="rId23"/>
    <p:sldId id="3057" r:id="rId24"/>
    <p:sldId id="3030" r:id="rId25"/>
    <p:sldId id="3032" r:id="rId26"/>
    <p:sldId id="3074" r:id="rId27"/>
    <p:sldId id="3075" r:id="rId28"/>
    <p:sldId id="3034" r:id="rId29"/>
    <p:sldId id="3058" r:id="rId30"/>
    <p:sldId id="3047" r:id="rId31"/>
    <p:sldId id="3048" r:id="rId32"/>
    <p:sldId id="3050" r:id="rId33"/>
    <p:sldId id="3051" r:id="rId34"/>
    <p:sldId id="3052" r:id="rId35"/>
    <p:sldId id="3053" r:id="rId36"/>
    <p:sldId id="3054" r:id="rId37"/>
    <p:sldId id="3059" r:id="rId38"/>
    <p:sldId id="3070" r:id="rId39"/>
    <p:sldId id="3060" r:id="rId40"/>
    <p:sldId id="3063" r:id="rId41"/>
    <p:sldId id="3064" r:id="rId42"/>
    <p:sldId id="3065" r:id="rId43"/>
    <p:sldId id="3066" r:id="rId44"/>
    <p:sldId id="3067" r:id="rId45"/>
    <p:sldId id="3068" r:id="rId46"/>
    <p:sldId id="3061" r:id="rId47"/>
    <p:sldId id="3062" r:id="rId48"/>
    <p:sldId id="3072" r:id="rId49"/>
    <p:sldId id="3071" r:id="rId50"/>
    <p:sldId id="3035" r:id="rId51"/>
    <p:sldId id="3036" r:id="rId52"/>
    <p:sldId id="3037" r:id="rId53"/>
    <p:sldId id="3038" r:id="rId54"/>
    <p:sldId id="257" r:id="rId5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CCECFF"/>
    <a:srgbClr val="CC0099"/>
    <a:srgbClr val="FF0000"/>
    <a:srgbClr val="FFCCFF"/>
    <a:srgbClr val="003366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79044" autoAdjust="0"/>
  </p:normalViewPr>
  <p:slideViewPr>
    <p:cSldViewPr>
      <p:cViewPr varScale="1">
        <p:scale>
          <a:sx n="57" d="100"/>
          <a:sy n="57" d="100"/>
        </p:scale>
        <p:origin x="1344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991285-D123-47F2-A9D1-1F6803DA32CC}" type="datetimeFigureOut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6049A-76FB-4233-83DB-C100E62A4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1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56AE5A-5D4C-4218-9F2E-C40115B9B49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44809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485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167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0917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0206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064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4396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4382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6050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62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242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3149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096021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1963*4</a:t>
            </a:r>
            <a:r>
              <a:rPr lang="zh-CN" altLang="en-US" dirty="0" smtClean="0"/>
              <a:t>＝</a:t>
            </a:r>
            <a:r>
              <a:rPr lang="en-US" altLang="zh-CN" dirty="0" smtClean="0"/>
              <a:t>7852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2931FA6-D811-439D-8853-71808DAFB0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1343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0777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68269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辗转相除法， 又名欧几里德算法</a:t>
            </a:r>
            <a:r>
              <a:rPr lang="en-US" altLang="zh-CN" dirty="0" smtClean="0"/>
              <a:t>(Euclidean algorithm)</a:t>
            </a:r>
            <a:r>
              <a:rPr lang="zh-CN" altLang="en-US" dirty="0" smtClean="0"/>
              <a:t>，是求两个正整数之最大公约数的算法。它是已知最古老的算法， 其可追溯至公元前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年前。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16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辗转相除法， 又名欧几里德算法</a:t>
            </a:r>
            <a:r>
              <a:rPr lang="en-US" altLang="zh-CN" dirty="0" smtClean="0"/>
              <a:t>(Euclidean algorithm)</a:t>
            </a:r>
            <a:r>
              <a:rPr lang="zh-CN" altLang="en-US" dirty="0" smtClean="0"/>
              <a:t>，是求两个正整数之最大公约数的算法。它是已知最古老的算法， 其可追溯至公元前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年前。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68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辗转相除法， 又名欧几里德算法</a:t>
            </a:r>
            <a:r>
              <a:rPr lang="en-US" altLang="zh-CN" dirty="0" smtClean="0"/>
              <a:t>(Euclidean algorithm)</a:t>
            </a:r>
            <a:r>
              <a:rPr lang="zh-CN" altLang="en-US" dirty="0" smtClean="0"/>
              <a:t>，是求两个正整数之最大公约数的算法。它是已知最古老的算法， 其可追溯至公元前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年前。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2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4046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7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B7D-A21B-49B3-BACC-4AB8884CE005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84245-38ED-4924-AE71-F07ABFC24C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4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492E-A14E-47FF-9BE0-DD32C80C5FB1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06A7-1C0B-4F3D-84D5-F94D9F1069E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8E8E38A-F39F-46F0-89FB-8F0AAD945540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1C08049-3C78-4A05-A732-8CD9012260F2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30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3855-0E52-4014-B045-F9ED9D6499B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6150-C568-485D-AB9A-EBB8B68624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853-C62A-49C0-88B6-5B4F22152637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77D1-B518-4608-A912-5ED2E9E833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61DE-9FED-4E9B-83B4-3A4C734E6506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15CF-F484-4F31-9225-CD1676E2CE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F2E5-2118-4019-8EAB-C32337EE61FC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BED4-0C84-4E45-8D1A-118E069DE3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2059-0753-4A0D-83A2-C8A9CC2B157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90E9-9516-45F6-A093-56F9E19AB8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E6D9-E213-454E-A0DE-C1F918205619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FE-F5F2-437D-86CC-E283CBC634D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C761-0C03-4F19-BFC1-AEC3ADF4553E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340D-4A77-4C24-A511-8A5AC67B72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5EB69F8-81A7-4E02-B4B0-B1E8C99BCA44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CE66E95-1E77-489D-BC31-760563538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1000" y="364867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五</a:t>
            </a: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、穷举法编程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10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“水仙花数”设计思路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2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的所有个、十、百位数：个位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，十位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，百位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个、十、百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位分别看作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输出水仙花数的程序段：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71800" y="2819400"/>
            <a:ext cx="4876800" cy="228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for(a=1; a&lt;=9; a++)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for(b=0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a&lt;=9; 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for(c=0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c&lt;=9;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如果是“水仙花数”，则输出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5791200"/>
            <a:ext cx="4876800" cy="952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a*100+b*10+c == a*a*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*b*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*c*c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("n=%d",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a*100+b*10+c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0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求“水仙花数”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求满足要求的</a:t>
            </a:r>
            <a:r>
              <a:rPr lang="en-US" altLang="zh-CN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位整数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求完数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最大公约数与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最小公倍数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鸡兔同笼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判断素数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一个四位正整数，满足如下条件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由</a:t>
            </a:r>
            <a:r>
              <a:rPr lang="zh-CN" altLang="zh-CN" dirty="0"/>
              <a:t>数字</a:t>
            </a:r>
            <a:r>
              <a:rPr lang="en-US" altLang="zh-CN" dirty="0"/>
              <a:t>1</a:t>
            </a:r>
            <a:r>
              <a:rPr lang="zh-CN" altLang="zh-CN" dirty="0"/>
              <a:t>到数字</a:t>
            </a:r>
            <a:r>
              <a:rPr lang="en-US" altLang="zh-CN" dirty="0"/>
              <a:t>9</a:t>
            </a:r>
            <a:r>
              <a:rPr lang="zh-CN" altLang="zh-CN" dirty="0"/>
              <a:t>组成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各位</a:t>
            </a:r>
            <a:r>
              <a:rPr lang="zh-CN" altLang="zh-CN" dirty="0"/>
              <a:t>数字都不相同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从</a:t>
            </a:r>
            <a:r>
              <a:rPr lang="zh-CN" altLang="zh-CN" dirty="0"/>
              <a:t>左至右数字降序排列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相邻</a:t>
            </a:r>
            <a:r>
              <a:rPr lang="zh-CN" altLang="zh-CN" dirty="0"/>
              <a:t>的两个数字前一个不能是后一个的倍数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这</a:t>
            </a:r>
            <a:r>
              <a:rPr lang="en-US" altLang="zh-CN" dirty="0"/>
              <a:t>4</a:t>
            </a:r>
            <a:r>
              <a:rPr lang="zh-CN" altLang="zh-CN" dirty="0"/>
              <a:t>位数字不能都是奇数，也不能都是偶数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编程</a:t>
            </a:r>
            <a:r>
              <a:rPr lang="zh-CN" altLang="zh-CN" dirty="0"/>
              <a:t>输出符合上述条件的所有数。</a:t>
            </a: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：求满足条件的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位整数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52400"/>
            <a:ext cx="8763000" cy="6553200"/>
          </a:xfrm>
          <a:solidFill>
            <a:schemeClr val="bg1"/>
          </a:solidFill>
        </p:spPr>
        <p:txBody>
          <a:bodyPr/>
          <a:lstStyle/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for(n=1000; n</a:t>
            </a: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&lt;=9999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 n++)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{ </a:t>
            </a:r>
            <a:endParaRPr lang="en-US" altLang="zh-CN" kern="1200" dirty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a=n/1000;	</a:t>
            </a: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</a:t>
            </a:r>
            <a:endParaRPr lang="en-US" altLang="zh-CN" kern="1200" dirty="0" smtClean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b=n%1000/100</a:t>
            </a: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c=n%100/10;		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d=n%10</a:t>
            </a: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 ……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}</a:t>
            </a:r>
            <a:r>
              <a:rPr lang="en-US" altLang="zh-CN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</a:t>
            </a:r>
            <a:endParaRPr lang="zh-CN" altLang="zh-CN" kern="1200" dirty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4800600"/>
            <a:ext cx="6172200" cy="1676400"/>
          </a:xfrm>
        </p:spPr>
        <p:txBody>
          <a:bodyPr vert="horz"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程序核心代码：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遍历所有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位数，分解出各位数字</a:t>
            </a:r>
            <a:endParaRPr lang="en-US" altLang="zh-CN" sz="32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676400"/>
            <a:ext cx="2971800" cy="2895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a=n/1000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b=n%1000/100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c=n%100/10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d=n%10;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95800" y="1714500"/>
            <a:ext cx="3124200" cy="285750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Clr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d=n%10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Clr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c=n/10%10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	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buClr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b=n/10/10%10;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buClr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a=n/10/10/10%10;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229600" cy="990600"/>
          </a:xfrm>
          <a:solidFill>
            <a:schemeClr val="bg1"/>
          </a:solidFill>
        </p:spPr>
        <p:txBody>
          <a:bodyPr vert="horz"/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程序核心代码：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去除不符要求的数，输出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剩下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（满足要求）的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位数</a:t>
            </a:r>
            <a:endParaRPr lang="en-US" altLang="zh-CN" sz="28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2999"/>
            <a:ext cx="8763000" cy="5578476"/>
          </a:xfrm>
          <a:solidFill>
            <a:srgbClr val="FFFF00"/>
          </a:solidFill>
        </p:spPr>
        <p:txBody>
          <a:bodyPr/>
          <a:lstStyle/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for(n=1000; n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&lt;=9999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 n++)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{ </a:t>
            </a:r>
            <a:endParaRPr lang="en-US" altLang="zh-CN" sz="2000" kern="1200" dirty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……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if(a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&lt;=b || b&lt;=c ||c&lt;=d) </a:t>
            </a:r>
            <a:r>
              <a:rPr lang="en-US" altLang="zh-CN" sz="2000" kern="1200" dirty="0">
                <a:solidFill>
                  <a:srgbClr val="C00000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continue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	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//</a:t>
            </a:r>
            <a:r>
              <a:rPr lang="zh-CN" altLang="en-US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注意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continue</a:t>
            </a:r>
            <a:r>
              <a:rPr lang="zh-CN" altLang="en-US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的使用</a:t>
            </a:r>
            <a:endParaRPr lang="en-US" altLang="zh-CN" sz="2000" kern="1200" dirty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	//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保证各不相同并降序排列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if(a%2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==0 &amp;&amp; b%2==0 &amp;&amp; c%2==0 &amp;&amp; d%2==0) </a:t>
            </a:r>
            <a:r>
              <a:rPr lang="en-US" altLang="zh-CN" sz="2000" kern="1200" dirty="0">
                <a:solidFill>
                  <a:srgbClr val="C00000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continue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	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	//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这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4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位数字不能都是偶数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if(a%2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==1 &amp;&amp; b%2==1 &amp;&amp; c%2==1 &amp;&amp; d%2==1) </a:t>
            </a:r>
            <a:r>
              <a:rPr lang="en-US" altLang="zh-CN" sz="2000" kern="1200" dirty="0">
                <a:solidFill>
                  <a:srgbClr val="C00000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continue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;	</a:t>
            </a:r>
            <a:endParaRPr lang="en-US" altLang="zh-CN" sz="2000" kern="1200" dirty="0" smtClean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//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这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4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位数字不能都是奇数  		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zh-CN" altLang="en-US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if(a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==0||b==0||c==0||d==0 ) continue;               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//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组成数字不能有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0 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if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( </a:t>
            </a:r>
            <a:r>
              <a:rPr lang="en-US" altLang="zh-CN" sz="20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a%b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==0 || </a:t>
            </a:r>
            <a:r>
              <a:rPr lang="en-US" altLang="zh-CN" sz="20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b%c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==0 || </a:t>
            </a:r>
            <a:r>
              <a:rPr lang="en-US" altLang="zh-CN" sz="20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c%d</a:t>
            </a: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==0) continue;           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	//</a:t>
            </a:r>
            <a:r>
              <a:rPr lang="zh-CN" altLang="en-US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相邻数字前一个不能是后一个的倍数 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zh-CN" altLang="en-US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 </a:t>
            </a:r>
            <a:r>
              <a:rPr lang="pt-BR" altLang="zh-CN" sz="2000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printf</a:t>
            </a:r>
            <a:r>
              <a:rPr lang="pt-BR" altLang="zh-CN" sz="2000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("%d%c",n,++num%10!=0?' ':'\n');</a:t>
            </a:r>
            <a:endParaRPr lang="en-US" altLang="zh-CN" sz="2000" kern="12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    ……</a:t>
            </a:r>
          </a:p>
          <a:p>
            <a:pPr marL="0" lvl="0" indent="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000" kern="12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} </a:t>
            </a:r>
            <a:endParaRPr lang="zh-CN" altLang="zh-CN" sz="2000" kern="1200" dirty="0">
              <a:solidFill>
                <a:prstClr val="black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029200"/>
          </a:xfrm>
        </p:spPr>
        <p:txBody>
          <a:bodyPr/>
          <a:lstStyle/>
          <a:p>
            <a:r>
              <a:rPr lang="zh-CN" altLang="zh-CN" sz="2400" dirty="0"/>
              <a:t>一个四位正整数，满足如下条件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由</a:t>
            </a:r>
            <a:r>
              <a:rPr lang="zh-CN" altLang="zh-CN" sz="2000" dirty="0"/>
              <a:t>数字</a:t>
            </a:r>
            <a:r>
              <a:rPr lang="en-US" altLang="zh-CN" sz="2000" dirty="0"/>
              <a:t>1</a:t>
            </a:r>
            <a:r>
              <a:rPr lang="zh-CN" altLang="zh-CN" sz="2000" dirty="0"/>
              <a:t>到数字</a:t>
            </a:r>
            <a:r>
              <a:rPr lang="en-US" altLang="zh-CN" sz="2000" dirty="0"/>
              <a:t>9</a:t>
            </a:r>
            <a:r>
              <a:rPr lang="zh-CN" altLang="zh-CN" sz="2000" dirty="0"/>
              <a:t>组成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各位</a:t>
            </a:r>
            <a:r>
              <a:rPr lang="zh-CN" altLang="zh-CN" sz="2000" dirty="0"/>
              <a:t>数字都不相同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从</a:t>
            </a:r>
            <a:r>
              <a:rPr lang="zh-CN" altLang="zh-CN" sz="2000" dirty="0"/>
              <a:t>左至右数字降序排列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相邻</a:t>
            </a:r>
            <a:r>
              <a:rPr lang="zh-CN" altLang="zh-CN" sz="2000" dirty="0"/>
              <a:t>的两个数字前一个不能是后一个的倍数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这</a:t>
            </a:r>
            <a:r>
              <a:rPr lang="en-US" altLang="zh-CN" sz="2000" dirty="0"/>
              <a:t>4</a:t>
            </a:r>
            <a:r>
              <a:rPr lang="zh-CN" altLang="zh-CN" sz="2000" dirty="0"/>
              <a:t>位数字不能都是奇数，也不能都是偶数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“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位整数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”运行结果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" y="3581400"/>
            <a:ext cx="883711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求“水仙花数”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求满足要求的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位整数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求完数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最大公约数与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最小公倍数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鸡兔同笼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判断素数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：求完数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4495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一个数如果恰好等于它的因子之和，这个数就称为“完数”。</a:t>
            </a:r>
          </a:p>
          <a:p>
            <a:pPr lvl="0"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的因子是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1+2+3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是完数。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编程序找出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之内的所有完数。并按下面格式输出：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its factors are 1,2,3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18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“求完数”设计思路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，找到所有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的因子，并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同时求出因子的和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如果是完数，则输出。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要想完全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按要求的格式输出，挺麻烦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，需要再扫描一次。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19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2401"/>
            <a:ext cx="8915400" cy="6172199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&lt;=1000;i++)</a:t>
            </a:r>
          </a:p>
          <a:p>
            <a:pPr marL="0" indent="0" eaLnBrk="1" hangingPunct="1">
              <a:buNone/>
            </a:pP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count=0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for(j=1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j&lt;=i/2; j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的全部因子，并求它们的和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if(i%j==0) 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的因子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sum=sum+j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将每个因子加入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count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为输出格式，统计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因子的个数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if(i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==sum</a:t>
            </a:r>
            <a:r>
              <a:rPr lang="pt-BR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pt-BR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//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是完数，输出结果</a:t>
            </a:r>
            <a:endParaRPr lang="pt-BR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求完数核心代码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3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2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可列集与“穷举法”编程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如果一个问题的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可选答案空间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构成“可列集”，则不管这个可列集中的元素有多么巨大，都可利用计算机“强大”的计算能力，一一列举出来，程序员只筛出合乎要求的数据组就成。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这种将数据集中的数据一一列出，筛选出可行解的编程方法，就叫“穷举法”。</a:t>
            </a:r>
          </a:p>
        </p:txBody>
      </p:sp>
    </p:spTree>
    <p:extLst>
      <p:ext uri="{BB962C8B-B14F-4D97-AF65-F5344CB8AC3E}">
        <p14:creationId xmlns:p14="http://schemas.microsoft.com/office/powerpoint/2010/main" val="1666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20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0"/>
            <a:ext cx="8915400" cy="68580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for(i=1;i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&lt;=1000;i++)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count=0;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for(j=1; j&lt;=i/2; j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r>
              <a:rPr lang="pt-BR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	</a:t>
            </a:r>
            <a:r>
              <a:rPr lang="pt-BR" altLang="zh-CN" sz="2000" dirty="0" smtClean="0"/>
              <a:t>//</a:t>
            </a:r>
            <a:r>
              <a:rPr lang="zh-CN" altLang="en-US" sz="2000" dirty="0" smtClean="0">
                <a:solidFill>
                  <a:srgbClr val="FF0000"/>
                </a:solidFill>
              </a:rPr>
              <a:t>找出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的全部因子，并求它们的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endParaRPr lang="pt-BR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i==sum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	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是完数，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的因子和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("%3d its factors are ",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j&lt;=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找出完数的全部因子，输出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i%j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(--count!=0)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逗号或回车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(",");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300"/>
              </a:lnSpc>
              <a:buNone/>
            </a:pP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800600" y="304800"/>
            <a:ext cx="41148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输出</a:t>
            </a:r>
            <a:r>
              <a:rPr lang="zh-CN" altLang="en-US" sz="40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完数的结果</a:t>
            </a:r>
            <a:endParaRPr lang="en-US" altLang="zh-CN" sz="4000" b="0" dirty="0" smtClean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6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21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“求完数”的运行结果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" y="2057400"/>
            <a:ext cx="897046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22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“求完数”思考题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是不是完数？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是完数，程序应如何修改？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23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求“水仙花数”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求满足要求的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位整数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求完数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最大公约数与最小公倍数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鸡兔同笼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判断素数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5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24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：编程要求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4495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求输入的任意两个数的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最大公约数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最小公倍数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每次输入一对数，直到输入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Ctrl+Z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程序运行结束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设计思路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：利用“穷举”方法。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25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2401"/>
            <a:ext cx="8915400" cy="66294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a,b,i;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printf("Input two numbers</a:t>
            </a:r>
            <a:r>
              <a:rPr lang="zh-CN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while(scanf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("%d%d",&amp;a,&amp;b)!=EOF)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if(a&gt;b)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i=a;a=b;b=i;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0" y="609600"/>
            <a:ext cx="4724400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对输入的两个数预处理：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较小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较大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9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26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求最大公约数的核心代码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001000" cy="3886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915400" cy="46289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for(i=a;i&gt;=1;i--)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if(a%i==0 &amp;&amp; b%i==0)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printf("The greatest common divisor of %d and %d is %d\n",a,b,i);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5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27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求最小公倍数的核心代码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001000" cy="3886200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915400" cy="46289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b;i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&lt;=a*</a:t>
            </a:r>
            <a:r>
              <a:rPr lang="en-US" altLang="zh-CN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b;i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i%a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 &amp;&amp; </a:t>
            </a:r>
            <a:r>
              <a:rPr lang="en-US" altLang="zh-CN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i%b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least common multiple of %d and %d is %d\n",</a:t>
            </a:r>
            <a:r>
              <a:rPr lang="en-US" altLang="zh-CN" sz="2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a,b,i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28</a:t>
            </a:fld>
            <a:r>
              <a:rPr lang="en-US" altLang="zh-CN"/>
              <a:t>/35</a:t>
            </a: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472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1" y="1447800"/>
            <a:ext cx="811497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29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求“水仙花数”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求满足要求的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位整数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求完数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最大公约数与最小公倍数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鸡兔同笼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判断素数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穷举法的含义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穷举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法又称穷举搜索法，是一种在问题域的解空间中对所有可能的解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穷举搜索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，并根据条件选择最优解的方法的总称。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上也把穷举法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称为列举法、枚举法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，就是在一个由有限个元素构成的集合中，把所有元素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一一列举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研究的方法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30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4000" b="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：鸡</a:t>
            </a:r>
            <a:r>
              <a:rPr kumimoji="1" lang="zh-CN" altLang="en-US" sz="4000" b="0" dirty="0">
                <a:latin typeface="Times New Roman" pitchFamily="18" charset="0"/>
                <a:ea typeface="黑体" pitchFamily="49" charset="-122"/>
              </a:rPr>
              <a:t>兔同</a:t>
            </a: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笼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今有鸡兔同笼，上有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头，下有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足，鸡兔分别有几只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今有鸡兔同笼，上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，下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足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，鸡兔分别有几只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31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4000" b="0" dirty="0">
                <a:latin typeface="Times New Roman" pitchFamily="18" charset="0"/>
                <a:ea typeface="黑体" pitchFamily="49" charset="-122"/>
              </a:rPr>
              <a:t>鸡兔同笼</a:t>
            </a: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”解题思路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解题思路：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鸡（兔）最少（多）是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）个，最多（少）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）个。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每一种情况都会有不同的“总脚数”：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即存在这样的列表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可以将上表中的数据一一列出，把总脚数是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的一列数据输出，即是问题的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676400" y="3276600"/>
          <a:ext cx="6096000" cy="1188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91504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50144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1904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02401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945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鸡数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6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兔数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1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总脚数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32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105400" y="99646"/>
            <a:ext cx="3886200" cy="195775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200" b="0" dirty="0" smtClean="0">
                <a:latin typeface="Times New Roman" pitchFamily="18" charset="0"/>
                <a:ea typeface="黑体" pitchFamily="49" charset="-122"/>
              </a:rPr>
              <a:t>利用穷举法解决“鸡兔同笼”问题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04800" y="76200"/>
            <a:ext cx="4800600" cy="6781800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ts val="2000"/>
              </a:lnSpc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 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chickens,rabbits,heads,feet,found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heads=16; feet=40; found=0;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for(chickens=0;chickens&lt;=</a:t>
            </a:r>
            <a:r>
              <a:rPr lang="en-US" altLang="zh-CN" sz="1600" dirty="0" err="1" smtClean="0"/>
              <a:t>heads;chickens</a:t>
            </a:r>
            <a:r>
              <a:rPr lang="en-US" altLang="zh-CN" sz="1600" dirty="0" smtClean="0"/>
              <a:t>++) {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	rabbits=heads-chickens;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	if(chickens*2+rabbits*4==feet) {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	found=1; break;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	}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("%2d heads and %2d feet:\n",</a:t>
            </a:r>
            <a:r>
              <a:rPr lang="en-US" altLang="zh-CN" sz="1600" dirty="0" err="1" smtClean="0"/>
              <a:t>heads,feet</a:t>
            </a:r>
            <a:r>
              <a:rPr lang="en-US" altLang="zh-CN" sz="1600" dirty="0" smtClean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("~~~~~~~~~~~~~~~~~~~~\n");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if(found</a:t>
            </a:r>
            <a:r>
              <a:rPr lang="en-US" altLang="zh-CN" sz="1600" dirty="0"/>
              <a:t>==1</a:t>
            </a:r>
            <a:r>
              <a:rPr lang="en-US" altLang="zh-CN" sz="1600" dirty="0" smtClean="0"/>
              <a:t>) {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tRabbits</a:t>
            </a:r>
            <a:r>
              <a:rPr lang="en-US" altLang="zh-CN" sz="1600" dirty="0"/>
              <a:t> : %d\</a:t>
            </a:r>
            <a:r>
              <a:rPr lang="en-US" altLang="zh-CN" sz="1600" dirty="0" err="1"/>
              <a:t>n",rabbits</a:t>
            </a:r>
            <a:r>
              <a:rPr lang="en-US" altLang="zh-CN" sz="1600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tChickens</a:t>
            </a:r>
            <a:r>
              <a:rPr lang="en-US" altLang="zh-CN" sz="1600" dirty="0"/>
              <a:t>: %d\</a:t>
            </a:r>
            <a:r>
              <a:rPr lang="en-US" altLang="zh-CN" sz="1600" dirty="0" err="1"/>
              <a:t>n",chickens</a:t>
            </a:r>
            <a:r>
              <a:rPr lang="en-US" altLang="zh-CN" sz="1600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}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else {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tNo</a:t>
            </a:r>
            <a:r>
              <a:rPr lang="en-US" altLang="zh-CN" sz="1600" dirty="0"/>
              <a:t> answers\n");</a:t>
            </a:r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}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en-US" altLang="zh-CN" sz="1600" dirty="0" smtClean="0"/>
              <a:t>    return </a:t>
            </a:r>
            <a:r>
              <a:rPr lang="en-US" altLang="zh-CN" sz="1600" dirty="0"/>
              <a:t>0;</a:t>
            </a:r>
          </a:p>
          <a:p>
            <a:pPr>
              <a:lnSpc>
                <a:spcPts val="2000"/>
              </a:lnSpc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00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33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763000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0" dirty="0" smtClean="0">
                <a:latin typeface="Times New Roman" pitchFamily="18" charset="0"/>
                <a:ea typeface="黑体" pitchFamily="49" charset="-122"/>
              </a:rPr>
              <a:t>利用穷举法解决鸡兔同笼问题</a:t>
            </a:r>
            <a:r>
              <a:rPr kumimoji="1" lang="en-US" altLang="zh-CN" sz="3600" b="0" dirty="0" smtClean="0">
                <a:latin typeface="Times New Roman" pitchFamily="18" charset="0"/>
                <a:ea typeface="黑体" pitchFamily="49" charset="-122"/>
              </a:rPr>
              <a:t>-1</a:t>
            </a:r>
            <a:endParaRPr kumimoji="1" lang="zh-CN" altLang="en-US" sz="36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2971800" y="1143000"/>
            <a:ext cx="6019800" cy="5715000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ts val="2000"/>
              </a:lnSpc>
            </a:pPr>
            <a:r>
              <a:rPr lang="en-US" altLang="zh-CN" sz="1600" b="1" dirty="0" smtClean="0"/>
              <a:t>#include &lt;</a:t>
            </a:r>
            <a:r>
              <a:rPr lang="en-US" altLang="zh-CN" sz="1600" b="1" dirty="0" err="1" smtClean="0"/>
              <a:t>stdio.h</a:t>
            </a:r>
            <a:r>
              <a:rPr lang="en-US" altLang="zh-CN" sz="1600" b="1" dirty="0" smtClean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main() 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chickens,rabbits,heads,feet,found</a:t>
            </a:r>
            <a:r>
              <a:rPr lang="en-US" altLang="zh-CN" sz="1600" b="1" dirty="0" smtClean="0"/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    heads=16; 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feet=40; 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found=0;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    for(chickens=0;chickens&lt;=</a:t>
            </a:r>
            <a:r>
              <a:rPr lang="en-US" altLang="zh-CN" sz="1600" b="1" dirty="0" err="1" smtClean="0"/>
              <a:t>heads;chickens</a:t>
            </a:r>
            <a:r>
              <a:rPr lang="en-US" altLang="zh-CN" sz="1600" b="1" dirty="0" smtClean="0"/>
              <a:t>=chickens+1) 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{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rabbits=heads-chickens;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if(chickens*2+rabbits*4==feet) 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{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	found=1; 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break;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……  ……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}</a:t>
            </a:r>
            <a:endParaRPr lang="zh-CN" altLang="en-US" sz="1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2667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步：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可选答案空间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寻找到可行解。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一旦找到，即中止“循环”，并设置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“是否找到”标识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34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763000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0" dirty="0" smtClean="0">
                <a:latin typeface="Times New Roman" pitchFamily="18" charset="0"/>
                <a:ea typeface="黑体" pitchFamily="49" charset="-122"/>
              </a:rPr>
              <a:t>利用穷举法解决鸡兔同笼问题</a:t>
            </a:r>
            <a:r>
              <a:rPr kumimoji="1" lang="en-US" altLang="zh-CN" sz="3600" b="0" dirty="0" smtClean="0">
                <a:latin typeface="Times New Roman" pitchFamily="18" charset="0"/>
                <a:ea typeface="黑体" pitchFamily="49" charset="-122"/>
              </a:rPr>
              <a:t>-2</a:t>
            </a:r>
            <a:endParaRPr kumimoji="1" lang="zh-CN" altLang="en-US" sz="36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048000" y="990600"/>
            <a:ext cx="5943600" cy="5410200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ts val="2000"/>
              </a:lnSpc>
            </a:pPr>
            <a:r>
              <a:rPr lang="en-US" altLang="zh-CN" sz="1800" b="1" dirty="0" smtClean="0"/>
              <a:t>#include &lt;</a:t>
            </a:r>
            <a:r>
              <a:rPr lang="en-US" altLang="zh-CN" sz="1800" b="1" dirty="0" err="1" smtClean="0"/>
              <a:t>stdio.h</a:t>
            </a:r>
            <a:r>
              <a:rPr lang="en-US" altLang="zh-CN" sz="1800" b="1" dirty="0" smtClean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main() 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 smtClean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……  ……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("%2d heads and %2d feet:\n",</a:t>
            </a:r>
            <a:r>
              <a:rPr lang="en-US" altLang="zh-CN" sz="1800" b="1" dirty="0" err="1"/>
              <a:t>heads,feet</a:t>
            </a:r>
            <a:r>
              <a:rPr lang="en-US" altLang="zh-CN" sz="1800" b="1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("~~~~~~~~~~~~~~~~~~~~\n");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   if(found==1) </a:t>
            </a:r>
            <a:endParaRPr lang="en-US" altLang="zh-CN" sz="1800" b="1" dirty="0" smtClean="0"/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{</a:t>
            </a:r>
            <a:endParaRPr lang="en-US" altLang="zh-CN" sz="1800" b="1" dirty="0"/>
          </a:p>
          <a:p>
            <a:pPr>
              <a:lnSpc>
                <a:spcPts val="2000"/>
              </a:lnSpc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("\</a:t>
            </a:r>
            <a:r>
              <a:rPr lang="en-US" altLang="zh-CN" sz="1800" b="1" dirty="0" err="1"/>
              <a:t>tRabbits</a:t>
            </a:r>
            <a:r>
              <a:rPr lang="en-US" altLang="zh-CN" sz="1800" b="1" dirty="0"/>
              <a:t> : %d\</a:t>
            </a:r>
            <a:r>
              <a:rPr lang="en-US" altLang="zh-CN" sz="1800" b="1" dirty="0" err="1"/>
              <a:t>n",rabbits</a:t>
            </a:r>
            <a:r>
              <a:rPr lang="en-US" altLang="zh-CN" sz="1800" b="1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("\</a:t>
            </a:r>
            <a:r>
              <a:rPr lang="en-US" altLang="zh-CN" sz="1800" b="1" dirty="0" err="1"/>
              <a:t>tChickens</a:t>
            </a:r>
            <a:r>
              <a:rPr lang="en-US" altLang="zh-CN" sz="1800" b="1" dirty="0"/>
              <a:t>: %d\</a:t>
            </a:r>
            <a:r>
              <a:rPr lang="en-US" altLang="zh-CN" sz="1800" b="1" dirty="0" err="1"/>
              <a:t>n",chickens</a:t>
            </a:r>
            <a:r>
              <a:rPr lang="en-US" altLang="zh-CN" sz="1800" b="1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   else </a:t>
            </a:r>
            <a:endParaRPr lang="en-US" altLang="zh-CN" sz="1800" b="1" dirty="0" smtClean="0"/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{</a:t>
            </a:r>
            <a:endParaRPr lang="en-US" altLang="zh-CN" sz="1800" b="1" dirty="0"/>
          </a:p>
          <a:p>
            <a:pPr>
              <a:lnSpc>
                <a:spcPts val="2000"/>
              </a:lnSpc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("\</a:t>
            </a:r>
            <a:r>
              <a:rPr lang="en-US" altLang="zh-CN" sz="1800" b="1" dirty="0" err="1"/>
              <a:t>tNo</a:t>
            </a:r>
            <a:r>
              <a:rPr lang="en-US" altLang="zh-CN" sz="1800" b="1" dirty="0"/>
              <a:t> answers\n");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/>
              <a:t>    return 0</a:t>
            </a:r>
            <a:r>
              <a:rPr lang="en-US" altLang="zh-CN" sz="1800" b="1" dirty="0" smtClean="0"/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800" b="1" dirty="0" smtClean="0"/>
              <a:t>}</a:t>
            </a:r>
            <a:endParaRPr lang="zh-CN" altLang="en-US" sz="1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2743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步：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根据“是否找到”标识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如果找到可行解，则列出这个解。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如果没有找到可行解，则显示“没有答案”。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295775"/>
            <a:ext cx="4867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35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763000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200" b="0" dirty="0" smtClean="0">
                <a:latin typeface="Times New Roman" pitchFamily="18" charset="0"/>
                <a:ea typeface="黑体" pitchFamily="49" charset="-122"/>
              </a:rPr>
              <a:t>头、脚数由</a:t>
            </a:r>
            <a:r>
              <a:rPr kumimoji="1" lang="zh-CN" altLang="en-US" sz="3200" b="0" dirty="0">
                <a:latin typeface="Times New Roman" pitchFamily="18" charset="0"/>
                <a:ea typeface="黑体" pitchFamily="49" charset="-122"/>
              </a:rPr>
              <a:t>键盘输入的“鸡兔同笼”</a:t>
            </a:r>
            <a:endParaRPr kumimoji="1" lang="zh-CN" altLang="en-US" sz="32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04800" y="1257349"/>
            <a:ext cx="2743200" cy="1866851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ct val="150000"/>
              </a:lnSpc>
            </a:pPr>
            <a:r>
              <a:rPr lang="en-US" altLang="zh-CN" sz="4000" b="1" dirty="0" smtClean="0"/>
              <a:t>heads=16; 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feet=40; </a:t>
            </a:r>
            <a:endParaRPr lang="en-US" altLang="zh-CN" sz="40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2141806"/>
            <a:ext cx="5486400" cy="4258994"/>
          </a:xfrm>
          <a:prstGeom prst="rect">
            <a:avLst/>
          </a:prstGeom>
          <a:solidFill>
            <a:srgbClr val="CCECFF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ct val="150000"/>
              </a:lnSpc>
            </a:pPr>
            <a:r>
              <a:rPr lang="en-US" altLang="zh-CN" sz="4000" b="1" dirty="0" err="1" smtClean="0"/>
              <a:t>printf</a:t>
            </a:r>
            <a:r>
              <a:rPr lang="en-US" altLang="zh-CN" sz="4000" b="1" dirty="0"/>
              <a:t>("heads:\t");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err="1" smtClean="0"/>
              <a:t>scanf</a:t>
            </a:r>
            <a:r>
              <a:rPr lang="en-US" altLang="zh-CN" sz="4000" b="1" dirty="0"/>
              <a:t>("%</a:t>
            </a:r>
            <a:r>
              <a:rPr lang="en-US" altLang="zh-CN" sz="4000" b="1" dirty="0" err="1"/>
              <a:t>d",&amp;heads</a:t>
            </a:r>
            <a:r>
              <a:rPr lang="en-US" altLang="zh-CN" sz="40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err="1" smtClean="0"/>
              <a:t>printf</a:t>
            </a:r>
            <a:r>
              <a:rPr lang="en-US" altLang="zh-CN" sz="4000" b="1" dirty="0"/>
              <a:t>("feet:\t");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err="1" smtClean="0"/>
              <a:t>scanf</a:t>
            </a:r>
            <a:r>
              <a:rPr lang="en-US" altLang="zh-CN" sz="4000" b="1" dirty="0"/>
              <a:t>("%</a:t>
            </a:r>
            <a:r>
              <a:rPr lang="en-US" altLang="zh-CN" sz="4000" b="1" dirty="0" err="1"/>
              <a:t>d",&amp;feet</a:t>
            </a:r>
            <a:r>
              <a:rPr lang="en-US" altLang="zh-CN" sz="4000" b="1" dirty="0" smtClean="0"/>
              <a:t>);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6940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36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763000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200" b="0" dirty="0" smtClean="0">
                <a:latin typeface="Times New Roman" pitchFamily="18" charset="0"/>
                <a:ea typeface="黑体" pitchFamily="49" charset="-122"/>
              </a:rPr>
              <a:t>头、脚数由</a:t>
            </a:r>
            <a:r>
              <a:rPr kumimoji="1" lang="zh-CN" altLang="en-US" sz="3200" b="0" dirty="0">
                <a:latin typeface="Times New Roman" pitchFamily="18" charset="0"/>
                <a:ea typeface="黑体" pitchFamily="49" charset="-122"/>
              </a:rPr>
              <a:t>键盘</a:t>
            </a:r>
            <a:r>
              <a:rPr kumimoji="1" lang="zh-CN" altLang="en-US" sz="3200" b="0" dirty="0" smtClean="0">
                <a:latin typeface="Times New Roman" pitchFamily="18" charset="0"/>
                <a:ea typeface="黑体" pitchFamily="49" charset="-122"/>
              </a:rPr>
              <a:t>输入的</a:t>
            </a:r>
            <a:r>
              <a:rPr kumimoji="1" lang="zh-CN" altLang="en-US" sz="3200" b="0" dirty="0">
                <a:latin typeface="Times New Roman" pitchFamily="18" charset="0"/>
                <a:ea typeface="黑体" pitchFamily="49" charset="-122"/>
              </a:rPr>
              <a:t>“鸡兔同笼</a:t>
            </a:r>
            <a:r>
              <a:rPr kumimoji="1" lang="zh-CN" altLang="en-US" sz="3200" b="0" dirty="0" smtClean="0">
                <a:latin typeface="Times New Roman" pitchFamily="18" charset="0"/>
                <a:ea typeface="黑体" pitchFamily="49" charset="-122"/>
              </a:rPr>
              <a:t>”程序</a:t>
            </a:r>
            <a:endParaRPr kumimoji="1" lang="zh-CN" altLang="en-US" sz="32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5197"/>
            <a:ext cx="4216451" cy="24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386991"/>
            <a:ext cx="4090954" cy="244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038600"/>
            <a:ext cx="3948906" cy="24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038600"/>
            <a:ext cx="4772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37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求“水仙花数”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求满足要求的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位整数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求完数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最大公约数与最小公倍数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鸡兔同笼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判断素数</a:t>
            </a:r>
          </a:p>
        </p:txBody>
      </p:sp>
    </p:spTree>
    <p:extLst>
      <p:ext uri="{BB962C8B-B14F-4D97-AF65-F5344CB8AC3E}">
        <p14:creationId xmlns:p14="http://schemas.microsoft.com/office/powerpoint/2010/main" val="32642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38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763000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素数的定义</a:t>
            </a:r>
            <a:endParaRPr kumimoji="1" lang="zh-CN" altLang="en-US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质数又称素数。一个大于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自然数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，除了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和它自身外，不能被其他自然数整除的数叫做质数；否则称为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合数。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是质数。</a:t>
            </a:r>
            <a:endParaRPr lang="en-US" altLang="zh-CN" sz="24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既不是质数也不是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合数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在整数域中，对于负数和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，是没有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质数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概念的。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8686800" cy="662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39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417512"/>
            <a:ext cx="6324600" cy="649288"/>
          </a:xfrm>
        </p:spPr>
        <p:txBody>
          <a:bodyPr/>
          <a:lstStyle/>
          <a:p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6-1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判断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一个大于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的整数是否为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素数</a:t>
            </a:r>
            <a:endParaRPr lang="zh-CN" altLang="en-US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30" y="2895600"/>
            <a:ext cx="3801270" cy="13755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947" y="1484499"/>
            <a:ext cx="3782219" cy="13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谭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《C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程序设计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第五版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)》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穷举</a:t>
            </a:r>
            <a:r>
              <a:rPr lang="zh-CN" altLang="en-US" sz="3200" b="0" dirty="0">
                <a:latin typeface="Times New Roman" pitchFamily="18" charset="0"/>
                <a:ea typeface="黑体" pitchFamily="49" charset="-122"/>
              </a:rPr>
              <a:t>法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编程举例</a:t>
            </a:r>
            <a:endParaRPr lang="en-US" altLang="zh-CN" sz="32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6482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：判断素数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年间的所有闰年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：输出任一正数平方根的整数部分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100~200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的不能被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整除的数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：判断一个数是否是素数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100~200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之间的全部素数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：求两个自然数的最大公约数和最小公倍数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：求水仙花数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之内的完数</a:t>
            </a:r>
          </a:p>
          <a:p>
            <a:pPr eaLnBrk="1" hangingPunct="1">
              <a:lnSpc>
                <a:spcPts val="28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：乒乓球比赛对阵名单 </a:t>
            </a:r>
          </a:p>
        </p:txBody>
      </p:sp>
    </p:spTree>
    <p:extLst>
      <p:ext uri="{BB962C8B-B14F-4D97-AF65-F5344CB8AC3E}">
        <p14:creationId xmlns:p14="http://schemas.microsoft.com/office/powerpoint/2010/main" val="17934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8686800" cy="662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40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152400"/>
            <a:ext cx="3886200" cy="649288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6-1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对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误判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02" y="1480918"/>
            <a:ext cx="4803198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8686800" cy="662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//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&amp;&amp; 2!=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41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0" y="152400"/>
            <a:ext cx="5410200" cy="649288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6-2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：消除对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的误判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881062"/>
            <a:ext cx="5029200" cy="1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8686800" cy="662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//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&amp;&amp; 2!=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8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42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0" y="152400"/>
            <a:ext cx="4267200" cy="649288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6-2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对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误判</a:t>
            </a: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61803" y="1600200"/>
            <a:ext cx="43434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8686800" cy="662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//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//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&amp;&amp; 2!=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&amp;&amp; 2!=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||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1==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43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52400"/>
            <a:ext cx="5334000" cy="649288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6-3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：消除对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的误判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108572"/>
            <a:ext cx="5359400" cy="1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8686800" cy="662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//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//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&amp;&amp; 2!=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&amp;&amp; 2!=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||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1==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44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152400"/>
            <a:ext cx="3886200" cy="649288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6-3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对</a:t>
            </a:r>
            <a:r>
              <a:rPr lang="en-US" altLang="zh-CN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-7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误判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21" y="1027112"/>
            <a:ext cx="4082680" cy="1487488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34000" y="2667000"/>
            <a:ext cx="350402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914400"/>
            <a:ext cx="8686800" cy="5900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&amp;&amp; 2!=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||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1==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||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&lt;=0)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33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45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971800" y="152400"/>
            <a:ext cx="6019800" cy="649288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6-4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：将负数</a:t>
            </a:r>
            <a:r>
              <a:rPr lang="zh-CN" altLang="en-US" sz="32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排除在素数外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66" y="1095531"/>
            <a:ext cx="4239334" cy="14952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23" y="2685257"/>
            <a:ext cx="4157177" cy="14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46</a:t>
            </a:fld>
            <a:r>
              <a:rPr lang="en-US" altLang="zh-CN"/>
              <a:t>/52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3439347"/>
            <a:ext cx="4724400" cy="334245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isprime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num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 smtClean="0"/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i,yesno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=1;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=0;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if(2==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	if(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||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=0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382000" cy="1036320"/>
          </a:xfrm>
          <a:noFill/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6-5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：将上面程序改为一个“自定义函数”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62400" y="1242646"/>
            <a:ext cx="5085431" cy="353943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num,i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=");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) break;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if(0==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&amp;&amp; 2!=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||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1==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楷体_GB2312" pitchFamily="49" charset="-122"/>
              </a:rPr>
              <a:t>||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&lt;=0)</a:t>
            </a:r>
            <a:r>
              <a:rPr lang="en-US" altLang="zh-CN" sz="16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16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else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3505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是质数，函数返回“真”；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质数，函数返回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“假”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47</a:t>
            </a:fld>
            <a:r>
              <a:rPr lang="en-US" altLang="zh-CN"/>
              <a:t>/52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458200" cy="649288"/>
          </a:xfrm>
        </p:spPr>
        <p:txBody>
          <a:bodyPr/>
          <a:lstStyle/>
          <a:p>
            <a:r>
              <a:rPr lang="zh-CN" altLang="en-US" sz="32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6-6</a:t>
            </a:r>
            <a:r>
              <a:rPr lang="zh-CN" altLang="en-US" sz="32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：利用</a:t>
            </a:r>
            <a:r>
              <a:rPr lang="en-US" altLang="zh-CN" sz="3200" b="0" dirty="0" err="1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isprime</a:t>
            </a:r>
            <a:r>
              <a:rPr lang="zh-CN" altLang="en-US" sz="32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函数判断整数是否素数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533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isprime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isprime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:");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("%d", &amp;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isprime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else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("%d is not a prime number.\n",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02369" y="725488"/>
            <a:ext cx="4724400" cy="2800767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i,yesno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=1;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=2;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&lt;num-1;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if(0==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num%i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=0; 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if(2==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	if(1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==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||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0)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=0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yesno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48</a:t>
            </a:fld>
            <a:r>
              <a:rPr lang="en-US" altLang="zh-CN"/>
              <a:t>/52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764334"/>
            <a:ext cx="7848600" cy="550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 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isprime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n);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=100;i&lt;=200;i++)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if(</a:t>
            </a:r>
            <a:r>
              <a:rPr lang="en-US" altLang="zh-CN" sz="1600" dirty="0" err="1" smtClean="0"/>
              <a:t>isprime</a:t>
            </a:r>
            <a:r>
              <a:rPr lang="en-US" altLang="zh-CN" sz="1600" dirty="0" smtClean="0"/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))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("%d ",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("\n");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isprime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num</a:t>
            </a:r>
            <a:r>
              <a:rPr lang="en-US" altLang="zh-CN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i,yesno</a:t>
            </a:r>
            <a:r>
              <a:rPr lang="en-US" altLang="zh-CN" sz="1600" dirty="0"/>
              <a:t>=1;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=2;i&lt;num-1;i++) if(0==</a:t>
            </a:r>
            <a:r>
              <a:rPr lang="en-US" altLang="zh-CN" sz="1600" dirty="0" err="1"/>
              <a:t>num%i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=0; 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if(2==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=1;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 	if(1==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 ||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&lt;=0)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=0;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return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}</a:t>
            </a: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8763000" cy="73152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6-7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：输出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100~200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间全部素数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943600"/>
            <a:ext cx="8725017" cy="8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4F2373E-AD71-42DD-9D77-3D2706FEE36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CF8EC6-C323-4236-9EE4-991C468050C3}" type="slidenum">
              <a:rPr lang="zh-CN" altLang="en-US"/>
              <a:pPr/>
              <a:t>49</a:t>
            </a:fld>
            <a:r>
              <a:rPr lang="en-US" altLang="zh-CN"/>
              <a:t>/52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838200"/>
            <a:ext cx="5371514" cy="5952399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isprime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i,yesno</a:t>
            </a:r>
            <a:r>
              <a:rPr lang="en-US" altLang="zh-CN" sz="1600" dirty="0"/>
              <a:t>=1;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=2;i&lt;num-1;i++) if(0==</a:t>
            </a:r>
            <a:r>
              <a:rPr lang="en-US" altLang="zh-CN" sz="1600" dirty="0" err="1"/>
              <a:t>num%i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=0; 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if(2==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=1;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 	if(1==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 ||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&lt;=0)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=0;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return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 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//	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isprime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=0,m,n,i; 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m,n</a:t>
            </a:r>
            <a:r>
              <a:rPr lang="en-US" altLang="zh-CN" sz="1600" dirty="0"/>
              <a:t>:"); 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d%d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m,&amp;n</a:t>
            </a:r>
            <a:r>
              <a:rPr lang="en-US" altLang="zh-CN" sz="1600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if(m&gt;n) {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=m; m=n; n=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}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</a:t>
            </a:r>
            <a:r>
              <a:rPr lang="en-US" altLang="zh-CN" sz="1600" dirty="0" err="1"/>
              <a:t>m;i</a:t>
            </a:r>
            <a:r>
              <a:rPr lang="en-US" altLang="zh-CN" sz="1600" dirty="0"/>
              <a:t>&lt;=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 if(</a:t>
            </a:r>
            <a:r>
              <a:rPr lang="en-US" altLang="zh-CN" sz="1600" dirty="0" err="1"/>
              <a:t>isprime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))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++;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=%d\n",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}</a:t>
            </a:r>
            <a:endParaRPr lang="en-US" altLang="zh-CN" sz="16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491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8763000" cy="73152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6-8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：利用函数</a:t>
            </a:r>
            <a:r>
              <a:rPr lang="en-US" altLang="zh-CN" sz="3200" b="0" dirty="0" err="1" smtClean="0">
                <a:latin typeface="Times New Roman" pitchFamily="18" charset="0"/>
                <a:ea typeface="黑体" pitchFamily="49" charset="-122"/>
              </a:rPr>
              <a:t>isprime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统计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m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间素数个数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337487"/>
            <a:ext cx="4191000" cy="1472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829124"/>
            <a:ext cx="4126274" cy="1504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889" y="5336942"/>
            <a:ext cx="4093911" cy="15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求“水仙花数”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求满足要求的</a:t>
            </a:r>
            <a:r>
              <a:rPr lang="en-US" altLang="zh-CN" sz="360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位整数</a:t>
            </a: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求完数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最大公约数与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最小公倍数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鸡兔同笼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ts val="5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判断素数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50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基于本讲知识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编程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求“</a:t>
            </a:r>
            <a:r>
              <a:rPr lang="zh-CN" altLang="en-US" sz="2400" dirty="0"/>
              <a:t>阿姆斯特朗数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：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如果一个整数等于其各个数字的立方和，则称该数为“阿姆斯特朗数”，亦称自恋性数。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编程</a:t>
            </a:r>
            <a:r>
              <a:rPr lang="zh-CN" altLang="en-US" sz="2000" dirty="0"/>
              <a:t>输出</a:t>
            </a:r>
            <a:r>
              <a:rPr lang="en-US" altLang="zh-CN" sz="2000" dirty="0"/>
              <a:t>1000</a:t>
            </a:r>
            <a:r>
              <a:rPr lang="zh-CN" altLang="en-US" sz="2000" dirty="0"/>
              <a:t>以内的所有阿姆斯特朗数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以内的所有勾股数：所谓勾股数，是指能够构成直角三角形三条边的三个整数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以内被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整除且个位数为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51</a:t>
            </a:fld>
            <a:r>
              <a:rPr lang="en-US" altLang="zh-CN" sz="1400"/>
              <a:t>/43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742950" indent="-742950" eaLnBrk="1" hangingPunct="1">
              <a:lnSpc>
                <a:spcPct val="150000"/>
              </a:lnSpc>
              <a:buClr>
                <a:srgbClr val="FF0066"/>
              </a:buClr>
              <a:buFont typeface="+mj-lt"/>
              <a:buAutoNum type="arabicPeriod" startAt="4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。输出形式如图：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三位队员的对手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。由于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的对手不外乎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，所以，可以让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分别遍历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，但要满足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0100" lvl="2" indent="0" eaLnBrk="1" hangingPunct="1">
              <a:lnSpc>
                <a:spcPct val="150000"/>
              </a:lnSpc>
              <a:buClr>
                <a:srgbClr val="FF0066"/>
              </a:buCl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66" b="70362"/>
          <a:stretch/>
        </p:blipFill>
        <p:spPr bwMode="auto">
          <a:xfrm>
            <a:off x="4724400" y="4267200"/>
            <a:ext cx="4191001" cy="205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基于本讲知识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编程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6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52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5"/>
            </a:pPr>
            <a:r>
              <a:rPr lang="zh-CN" altLang="zh-CN" sz="2800" dirty="0"/>
              <a:t>小明想给自己的银行卡设置一个</a:t>
            </a:r>
            <a:r>
              <a:rPr lang="en-US" altLang="zh-CN" sz="2800" dirty="0"/>
              <a:t>6</a:t>
            </a:r>
            <a:r>
              <a:rPr lang="zh-CN" altLang="zh-CN" sz="2800" dirty="0"/>
              <a:t>位数字的密码，应符合如下规则：</a:t>
            </a:r>
            <a:endParaRPr lang="en-US" altLang="zh-CN" sz="2800" dirty="0"/>
          </a:p>
          <a:p>
            <a:pPr lvl="1">
              <a:lnSpc>
                <a:spcPts val="3600"/>
              </a:lnSpc>
            </a:pPr>
            <a:r>
              <a:rPr lang="en-US" altLang="zh-CN" sz="2400" dirty="0"/>
              <a:t>(1)</a:t>
            </a:r>
            <a:r>
              <a:rPr lang="zh-CN" altLang="zh-CN" sz="2400" dirty="0"/>
              <a:t>第</a:t>
            </a:r>
            <a:r>
              <a:rPr lang="en-US" altLang="zh-CN" sz="2400" dirty="0"/>
              <a:t>1,3,5</a:t>
            </a:r>
            <a:r>
              <a:rPr lang="zh-CN" altLang="zh-CN" sz="2400" dirty="0"/>
              <a:t>位数字为奇数；</a:t>
            </a:r>
            <a:endParaRPr lang="en-US" altLang="zh-CN" sz="2400" dirty="0"/>
          </a:p>
          <a:p>
            <a:pPr lvl="1">
              <a:lnSpc>
                <a:spcPts val="3600"/>
              </a:lnSpc>
            </a:pPr>
            <a:r>
              <a:rPr lang="en-US" altLang="zh-CN" sz="2400" dirty="0"/>
              <a:t>(2)</a:t>
            </a:r>
            <a:r>
              <a:rPr lang="zh-CN" altLang="zh-CN" sz="2400" dirty="0"/>
              <a:t>第</a:t>
            </a:r>
            <a:r>
              <a:rPr lang="en-US" altLang="zh-CN" sz="2400" dirty="0"/>
              <a:t>2,4,6</a:t>
            </a:r>
            <a:r>
              <a:rPr lang="zh-CN" altLang="zh-CN" sz="2400" dirty="0"/>
              <a:t>位数字为偶数；</a:t>
            </a:r>
            <a:endParaRPr lang="en-US" altLang="zh-CN" sz="2400" dirty="0"/>
          </a:p>
          <a:p>
            <a:pPr lvl="1">
              <a:lnSpc>
                <a:spcPts val="3600"/>
              </a:lnSpc>
            </a:pPr>
            <a:r>
              <a:rPr lang="en-US" altLang="zh-CN" sz="2400" dirty="0"/>
              <a:t>(3)</a:t>
            </a:r>
            <a:r>
              <a:rPr lang="zh-CN" altLang="zh-CN" sz="2400" dirty="0"/>
              <a:t>任意两位数字不相同；</a:t>
            </a:r>
            <a:endParaRPr lang="en-US" altLang="zh-CN" sz="2400" dirty="0"/>
          </a:p>
          <a:p>
            <a:pPr lvl="1">
              <a:lnSpc>
                <a:spcPts val="3600"/>
              </a:lnSpc>
            </a:pPr>
            <a:r>
              <a:rPr lang="en-US" altLang="zh-CN" sz="2400" dirty="0"/>
              <a:t>(4)</a:t>
            </a:r>
            <a:r>
              <a:rPr lang="zh-CN" altLang="zh-CN" sz="2400" dirty="0"/>
              <a:t>中间两位不是月份</a:t>
            </a:r>
            <a:r>
              <a:rPr lang="en-US" altLang="zh-CN" sz="2400" dirty="0"/>
              <a:t>(</a:t>
            </a:r>
            <a:r>
              <a:rPr lang="zh-CN" altLang="zh-CN" sz="2400" dirty="0"/>
              <a:t>不在</a:t>
            </a:r>
            <a:r>
              <a:rPr lang="en-US" altLang="zh-CN" sz="2400" dirty="0"/>
              <a:t>1-12</a:t>
            </a:r>
            <a:r>
              <a:rPr lang="zh-CN" altLang="zh-CN" sz="2400" dirty="0"/>
              <a:t>之间</a:t>
            </a:r>
            <a:r>
              <a:rPr lang="en-US" altLang="zh-CN" sz="2400" dirty="0"/>
              <a:t>)</a:t>
            </a:r>
            <a:r>
              <a:rPr lang="zh-CN" altLang="zh-CN" sz="2400" dirty="0"/>
              <a:t>，后两位不是日期</a:t>
            </a:r>
            <a:r>
              <a:rPr lang="en-US" altLang="zh-CN" sz="2400" dirty="0"/>
              <a:t>(</a:t>
            </a:r>
            <a:r>
              <a:rPr lang="zh-CN" altLang="zh-CN" sz="2400" dirty="0"/>
              <a:t>不在</a:t>
            </a:r>
            <a:r>
              <a:rPr lang="en-US" altLang="zh-CN" sz="2400" dirty="0"/>
              <a:t>1-31</a:t>
            </a:r>
            <a:r>
              <a:rPr lang="zh-CN" altLang="zh-CN" sz="2400" dirty="0"/>
              <a:t>之间</a:t>
            </a:r>
            <a:r>
              <a:rPr lang="en-US" altLang="zh-CN" sz="2400" dirty="0"/>
              <a:t>)</a:t>
            </a:r>
            <a:r>
              <a:rPr lang="zh-CN" altLang="zh-CN" sz="2400" dirty="0"/>
              <a:t>；</a:t>
            </a:r>
            <a:endParaRPr lang="en-US" altLang="zh-CN" sz="2400" dirty="0"/>
          </a:p>
          <a:p>
            <a:pPr lvl="1">
              <a:lnSpc>
                <a:spcPts val="3600"/>
              </a:lnSpc>
            </a:pPr>
            <a:r>
              <a:rPr lang="en-US" altLang="zh-CN" sz="2400" dirty="0"/>
              <a:t>(5)</a:t>
            </a:r>
            <a:r>
              <a:rPr lang="zh-CN" altLang="zh-CN" sz="2400" dirty="0"/>
              <a:t>前三位非升序非降序排列，后三位非升序非降序排列；</a:t>
            </a:r>
            <a:endParaRPr lang="en-US" altLang="zh-CN" sz="2400" dirty="0"/>
          </a:p>
          <a:p>
            <a:pPr lvl="1">
              <a:lnSpc>
                <a:spcPts val="3600"/>
              </a:lnSpc>
            </a:pPr>
            <a:r>
              <a:rPr lang="en-US" altLang="zh-CN" sz="2400" dirty="0"/>
              <a:t>(6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前</a:t>
            </a:r>
            <a:r>
              <a:rPr lang="zh-CN" altLang="zh-CN" sz="2400" dirty="0"/>
              <a:t>三位与后三位之差被</a:t>
            </a:r>
            <a:r>
              <a:rPr lang="en-US" altLang="zh-CN" sz="2400" dirty="0"/>
              <a:t>23</a:t>
            </a:r>
            <a:r>
              <a:rPr lang="zh-CN" altLang="zh-CN" sz="2400" dirty="0"/>
              <a:t>整除余</a:t>
            </a:r>
            <a:r>
              <a:rPr lang="en-US" altLang="zh-CN" sz="2400" dirty="0"/>
              <a:t>13</a:t>
            </a:r>
            <a:r>
              <a:rPr lang="zh-CN" altLang="zh-CN" sz="2400" dirty="0"/>
              <a:t>。请编程输出所有符合条件的密码</a:t>
            </a:r>
            <a:r>
              <a:rPr lang="zh-CN" altLang="zh-CN" sz="2400" dirty="0" smtClean="0"/>
              <a:t>。</a:t>
            </a:r>
            <a:endParaRPr lang="en-US" altLang="zh-CN" sz="2400" dirty="0"/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基于本讲知识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编程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1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53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280400" cy="5045075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内填入相同的数字，使下面等式成立：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×6528 = 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×8256</a:t>
            </a: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1~9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个数字分别填入下式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中，使等式成立：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□□□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□□□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□□□</a:t>
            </a:r>
            <a:endParaRPr lang="en-US" altLang="zh-CN" sz="2800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1~9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个数字分别填入下式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中，使等式成立：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□□□□</a:t>
            </a:r>
            <a:r>
              <a:rPr lang="en-US" altLang="zh-CN" sz="2800" dirty="0">
                <a:cs typeface="Times New Roman" panose="02020603050405020304" pitchFamily="18" charset="0"/>
              </a:rPr>
              <a:t>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□□□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□</a:t>
            </a:r>
            <a:endParaRPr lang="en-US" altLang="zh-CN" sz="28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下式不同的棋子代表不同的数字，有如下算式，编程求出这些棋子各代表哪些数字：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22460" y="5181600"/>
            <a:ext cx="186914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兵炮马卒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	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兵炮车卒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——————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车卒马兵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卒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基于本讲知识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编程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8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：水仙花数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804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所有的“水仙花数”。所谓“水仙花数”是指一个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位数，其各位数字立方和等于该数本身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153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就是一个水仙花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因为存在等式：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153=1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“水仙花数”设计思路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遍历所有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看做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n=a</a:t>
            </a:r>
            <a:r>
              <a:rPr lang="en-US" altLang="zh-CN" baseline="30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en-US" altLang="zh-CN" baseline="30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altLang="zh-CN" baseline="300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是百位，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是十位，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是个位。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如果知道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n=a*100+b*10+c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如果知道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a=?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b=?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c=?</a:t>
            </a:r>
          </a:p>
          <a:p>
            <a:pPr lvl="2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都是“带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C1904C1-5E56-4F89-A9F4-7548BA03CBDB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D41F95-BA16-4D58-B711-F2A8C05CD362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6277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2401"/>
            <a:ext cx="8915400" cy="66294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n,a,b,c;</a:t>
            </a:r>
          </a:p>
          <a:p>
            <a:pPr marL="0" indent="0" eaLnBrk="1" hangingPunct="1">
              <a:buNone/>
            </a:pP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for(n=100;n&lt;1000;n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a=n/100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b=n/10%10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c=n%10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if(a*a*a+b*b*b+c*c*c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==n) printf("n=%d\n", n);</a:t>
            </a:r>
          </a:p>
          <a:p>
            <a:pPr marL="0" indent="0" eaLnBrk="1" hangingPunct="1">
              <a:buNone/>
            </a:pP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 eaLnBrk="1" hangingPunct="1">
              <a:buNone/>
            </a:pPr>
            <a:r>
              <a:rPr lang="pt-B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71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0" y="304800"/>
            <a:ext cx="472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“水仙花数”程序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7525" r="90534" b="78165"/>
          <a:stretch/>
        </p:blipFill>
        <p:spPr bwMode="auto">
          <a:xfrm>
            <a:off x="5410200" y="1295401"/>
            <a:ext cx="2286000" cy="251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0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9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“水仙花数”程序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dirty="0" smtClean="0">
                <a:latin typeface="Times New Roman" pitchFamily="18" charset="0"/>
                <a:ea typeface="黑体" pitchFamily="49" charset="-122"/>
              </a:rPr>
              <a:t>的要点</a:t>
            </a:r>
            <a:endParaRPr lang="en-US" altLang="zh-CN" sz="40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生成它的各位：百位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、个位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2628900"/>
            <a:ext cx="2590800" cy="2628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a=n/100;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b=n/10%10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c=n%10;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9600" y="2667000"/>
            <a:ext cx="3124200" cy="262890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c=n%10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b=n/10%10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a=n/10/10%10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1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46394</TotalTime>
  <Words>4782</Words>
  <Application>Microsoft Office PowerPoint</Application>
  <PresentationFormat>全屏显示(4:3)</PresentationFormat>
  <Paragraphs>750</Paragraphs>
  <Slides>54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方正舒体</vt:lpstr>
      <vt:lpstr>仿宋</vt:lpstr>
      <vt:lpstr>仿宋_GB2312</vt:lpstr>
      <vt:lpstr>黑体</vt:lpstr>
      <vt:lpstr>华文楷体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可列集与“穷举法”编程</vt:lpstr>
      <vt:lpstr>穷举法的含义</vt:lpstr>
      <vt:lpstr>谭《C程序设计(第五版)》穷举法编程举例</vt:lpstr>
      <vt:lpstr>本讲内容</vt:lpstr>
      <vt:lpstr>例1：水仙花数</vt:lpstr>
      <vt:lpstr>“水仙花数”设计思路1</vt:lpstr>
      <vt:lpstr>“水仙花数”程序1</vt:lpstr>
      <vt:lpstr>“水仙花数”程序1的要点</vt:lpstr>
      <vt:lpstr>“水仙花数”设计思路2</vt:lpstr>
      <vt:lpstr>本讲内容</vt:lpstr>
      <vt:lpstr>例2：求满足条件的4位整数</vt:lpstr>
      <vt:lpstr>程序核心代码： 遍历所有4位数，分解出各位数字</vt:lpstr>
      <vt:lpstr>程序核心代码： 去除不符要求的数，输出剩下（满足要求）的4位数</vt:lpstr>
      <vt:lpstr>“4位整数”运行结果</vt:lpstr>
      <vt:lpstr>本讲内容</vt:lpstr>
      <vt:lpstr>例3：求完数</vt:lpstr>
      <vt:lpstr>“求完数”设计思路</vt:lpstr>
      <vt:lpstr>求完数核心代码</vt:lpstr>
      <vt:lpstr>输出完数的结果</vt:lpstr>
      <vt:lpstr>“求完数”的运行结果</vt:lpstr>
      <vt:lpstr>“求完数”思考题</vt:lpstr>
      <vt:lpstr>本讲内容</vt:lpstr>
      <vt:lpstr>例4：编程要求</vt:lpstr>
      <vt:lpstr>对输入的两个数预处理：a较小b较大</vt:lpstr>
      <vt:lpstr>求最大公约数的核心代码</vt:lpstr>
      <vt:lpstr>求最小公倍数的核心代码</vt:lpstr>
      <vt:lpstr>运行结果</vt:lpstr>
      <vt:lpstr>本讲内容</vt:lpstr>
      <vt:lpstr>例5：鸡兔同笼</vt:lpstr>
      <vt:lpstr>“鸡兔同笼”解题思路</vt:lpstr>
      <vt:lpstr>利用穷举法解决“鸡兔同笼”问题</vt:lpstr>
      <vt:lpstr>利用穷举法解决鸡兔同笼问题-1</vt:lpstr>
      <vt:lpstr>利用穷举法解决鸡兔同笼问题-2</vt:lpstr>
      <vt:lpstr>头、脚数由键盘输入的“鸡兔同笼”</vt:lpstr>
      <vt:lpstr>头、脚数由键盘输入的“鸡兔同笼”程序</vt:lpstr>
      <vt:lpstr>本讲内容</vt:lpstr>
      <vt:lpstr>素数的定义</vt:lpstr>
      <vt:lpstr>例6-1：判断一个大于1的整数是否为素数</vt:lpstr>
      <vt:lpstr>例6-1对2误判</vt:lpstr>
      <vt:lpstr>例6-2：消除对2的误判</vt:lpstr>
      <vt:lpstr>例6-2对1误判</vt:lpstr>
      <vt:lpstr>例6-3：消除对1的误判</vt:lpstr>
      <vt:lpstr>例6-3对-7误判</vt:lpstr>
      <vt:lpstr>例6-4：将负数和0排除在素数外</vt:lpstr>
      <vt:lpstr>例6-5：将上面程序改为一个“自定义函数”</vt:lpstr>
      <vt:lpstr>例6-6：利用isprime函数判断整数是否素数</vt:lpstr>
      <vt:lpstr>例6-7：输出100~200间全部素数</vt:lpstr>
      <vt:lpstr>例6-8：利用函数isprime统计m、n间素数个数</vt:lpstr>
      <vt:lpstr>上机实验：基于本讲知识编程</vt:lpstr>
      <vt:lpstr>上机实验：基于本讲知识编程</vt:lpstr>
      <vt:lpstr>上机实验：基于本讲知识编程</vt:lpstr>
      <vt:lpstr>上机实验：基于本讲知识编程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830</cp:revision>
  <dcterms:created xsi:type="dcterms:W3CDTF">2001-09-11T11:00:57Z</dcterms:created>
  <dcterms:modified xsi:type="dcterms:W3CDTF">2023-10-31T03:17:14Z</dcterms:modified>
</cp:coreProperties>
</file>