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584" r:id="rId2"/>
    <p:sldId id="3033" r:id="rId3"/>
    <p:sldId id="3034" r:id="rId4"/>
    <p:sldId id="2994" r:id="rId5"/>
    <p:sldId id="3036" r:id="rId6"/>
    <p:sldId id="3038" r:id="rId7"/>
    <p:sldId id="3039" r:id="rId8"/>
    <p:sldId id="3040" r:id="rId9"/>
    <p:sldId id="3041" r:id="rId10"/>
    <p:sldId id="3042" r:id="rId11"/>
    <p:sldId id="3043" r:id="rId12"/>
    <p:sldId id="3044" r:id="rId13"/>
    <p:sldId id="3005" r:id="rId14"/>
    <p:sldId id="3028" r:id="rId15"/>
    <p:sldId id="3029" r:id="rId16"/>
    <p:sldId id="3032" r:id="rId17"/>
    <p:sldId id="257" r:id="rId1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FF"/>
    <a:srgbClr val="FF0000"/>
    <a:srgbClr val="CCECFF"/>
    <a:srgbClr val="FFCCFF"/>
    <a:srgbClr val="003366"/>
    <a:srgbClr val="CCFF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9000DAC-7F0E-4952-8486-740B0C16DE6F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6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66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183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44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六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、递推法编程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10</a:t>
            </a:fld>
            <a:r>
              <a:rPr lang="en-US" altLang="zh-CN" sz="1400" smtClean="0"/>
              <a:t>/49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76200" y="304800"/>
            <a:ext cx="7162800" cy="64770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ts val="2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loan=324500,repay=3245,month=0;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double rate=0.008,sum;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	……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	//</a:t>
            </a:r>
            <a:r>
              <a:rPr lang="zh-CN" altLang="en-US" sz="1600" b="1" dirty="0"/>
              <a:t>显示剩余贷款数小于每月还款数那个月的</a:t>
            </a:r>
            <a:r>
              <a:rPr lang="zh-CN" altLang="en-US" sz="1600" b="1" dirty="0" smtClean="0"/>
              <a:t>记录</a:t>
            </a:r>
            <a:endParaRPr lang="en-US" altLang="zh-CN" sz="1600" b="1" dirty="0" smtClean="0"/>
          </a:p>
          <a:p>
            <a:pPr>
              <a:lnSpc>
                <a:spcPts val="2000"/>
              </a:lnSpc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("%</a:t>
            </a:r>
            <a:r>
              <a:rPr lang="en-US" altLang="zh-CN" sz="1600" b="1" dirty="0" err="1"/>
              <a:t>d",month</a:t>
            </a:r>
            <a:r>
              <a:rPr lang="en-US" altLang="zh-CN" sz="1600" b="1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</a:t>
            </a:r>
            <a:r>
              <a:rPr lang="en-US" altLang="zh-CN" sz="1600" b="1" dirty="0" err="1"/>
              <a:t>t%d</a:t>
            </a:r>
            <a:r>
              <a:rPr lang="en-US" altLang="zh-CN" sz="1600" b="1" dirty="0"/>
              <a:t>",repay);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</a:t>
            </a:r>
            <a:r>
              <a:rPr lang="en-US" altLang="zh-CN" sz="1600" b="1" dirty="0" err="1"/>
              <a:t>t%d</a:t>
            </a:r>
            <a:r>
              <a:rPr lang="en-US" altLang="zh-CN" sz="1600" b="1" dirty="0"/>
              <a:t>",repay*month);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("\t\t%10.2f\</a:t>
            </a:r>
            <a:r>
              <a:rPr lang="en-US" altLang="zh-CN" sz="1600" b="1" dirty="0" err="1"/>
              <a:t>n",sum</a:t>
            </a:r>
            <a:r>
              <a:rPr lang="en-US" altLang="zh-CN" sz="1600" b="1" dirty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//</a:t>
            </a:r>
            <a:r>
              <a:rPr lang="zh-CN" altLang="en-US" sz="1600" b="1" dirty="0"/>
              <a:t>显示最后一个月还款数、剩余贷款数</a:t>
            </a:r>
          </a:p>
          <a:p>
            <a:pPr>
              <a:lnSpc>
                <a:spcPts val="2000"/>
              </a:lnSpc>
            </a:pPr>
            <a:r>
              <a:rPr lang="zh-CN" altLang="en-US" sz="1600" b="1" dirty="0"/>
              <a:t>	</a:t>
            </a:r>
            <a:r>
              <a:rPr lang="en-US" altLang="zh-CN" sz="16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</a:rPr>
              <a:t>("%d",++month);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if(repay&gt;</a:t>
            </a:r>
            <a:r>
              <a:rPr lang="en-US" altLang="zh-CN" sz="1600" b="1" dirty="0" err="1">
                <a:solidFill>
                  <a:srgbClr val="FF0000"/>
                </a:solidFill>
              </a:rPr>
              <a:t>sum+sum</a:t>
            </a:r>
            <a:r>
              <a:rPr lang="en-US" altLang="zh-CN" sz="1600" b="1" dirty="0">
                <a:solidFill>
                  <a:srgbClr val="FF0000"/>
                </a:solidFill>
              </a:rPr>
              <a:t>*rate)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{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</a:rPr>
              <a:t>("\</a:t>
            </a:r>
            <a:r>
              <a:rPr lang="en-US" altLang="zh-CN" sz="1600" b="1" dirty="0" err="1">
                <a:solidFill>
                  <a:srgbClr val="FF0000"/>
                </a:solidFill>
              </a:rPr>
              <a:t>t%d</a:t>
            </a:r>
            <a:r>
              <a:rPr lang="en-US" altLang="zh-CN" sz="1600" b="1" dirty="0">
                <a:solidFill>
                  <a:srgbClr val="FF0000"/>
                </a:solidFill>
              </a:rPr>
              <a:t>",(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)(</a:t>
            </a:r>
            <a:r>
              <a:rPr lang="en-US" altLang="zh-CN" sz="1600" b="1" dirty="0" err="1">
                <a:solidFill>
                  <a:srgbClr val="FF0000"/>
                </a:solidFill>
              </a:rPr>
              <a:t>sum+sum</a:t>
            </a:r>
            <a:r>
              <a:rPr lang="en-US" altLang="zh-CN" sz="1600" b="1" dirty="0">
                <a:solidFill>
                  <a:srgbClr val="FF0000"/>
                </a:solidFill>
              </a:rPr>
              <a:t>*rate));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</a:rPr>
              <a:t>("\</a:t>
            </a:r>
            <a:r>
              <a:rPr lang="en-US" altLang="zh-CN" sz="1600" b="1" dirty="0" err="1">
                <a:solidFill>
                  <a:srgbClr val="FF0000"/>
                </a:solidFill>
              </a:rPr>
              <a:t>t%d</a:t>
            </a:r>
            <a:r>
              <a:rPr lang="en-US" altLang="zh-CN" sz="1600" b="1" dirty="0">
                <a:solidFill>
                  <a:srgbClr val="FF0000"/>
                </a:solidFill>
              </a:rPr>
              <a:t>",(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)(repay*(month-1)+</a:t>
            </a:r>
            <a:r>
              <a:rPr lang="en-US" altLang="zh-CN" sz="1600" b="1" dirty="0" err="1">
                <a:solidFill>
                  <a:srgbClr val="FF0000"/>
                </a:solidFill>
              </a:rPr>
              <a:t>sum+sum</a:t>
            </a:r>
            <a:r>
              <a:rPr lang="en-US" altLang="zh-CN" sz="1600" b="1" dirty="0">
                <a:solidFill>
                  <a:srgbClr val="FF0000"/>
                </a:solidFill>
              </a:rPr>
              <a:t>*rate));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	</a:t>
            </a:r>
            <a:r>
              <a:rPr lang="en-US" altLang="zh-CN" sz="16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</a:rPr>
              <a:t>("\t\t%10.2f\n",0.0);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	return 0</a:t>
            </a:r>
            <a:r>
              <a:rPr lang="en-US" altLang="zh-CN" sz="1600" b="1" dirty="0" smtClean="0"/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/>
              <a:t>}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0" y="228600"/>
            <a:ext cx="3276600" cy="2133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分期付款：显示最后</a:t>
            </a:r>
            <a:r>
              <a:rPr kumimoji="1" lang="en-US" altLang="zh-CN" sz="2800" b="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个月的还款情况</a:t>
            </a:r>
            <a:endParaRPr kumimoji="1" lang="zh-CN" altLang="en-US" sz="28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4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11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41960"/>
            <a:ext cx="3962400" cy="1752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分期付款程序</a:t>
            </a:r>
            <a:r>
              <a:rPr kumimoji="1" lang="en-US" altLang="zh-CN" sz="4000" b="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kumimoji="1" lang="en-US" altLang="zh-CN" sz="4000" b="0" dirty="0" smtClean="0">
                <a:latin typeface="Times New Roman" pitchFamily="18" charset="0"/>
                <a:ea typeface="黑体" pitchFamily="49" charset="-122"/>
              </a:rPr>
            </a:b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"/>
            <a:ext cx="4896971" cy="419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19600"/>
            <a:ext cx="4257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00FF"/>
              </a:buClr>
            </a:pPr>
            <a:r>
              <a:rPr lang="zh-CN" altLang="en-US" sz="4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分期付款</a:t>
            </a:r>
          </a:p>
          <a:p>
            <a:pPr eaLnBrk="1" hangingPunct="1">
              <a:lnSpc>
                <a:spcPct val="200000"/>
              </a:lnSpc>
              <a:buClr>
                <a:srgbClr val="0000FF"/>
              </a:buClr>
            </a:pPr>
            <a:r>
              <a:rPr lang="zh-CN" altLang="en-US" sz="44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猴子吃桃</a:t>
            </a:r>
          </a:p>
        </p:txBody>
      </p:sp>
    </p:spTree>
    <p:extLst>
      <p:ext uri="{BB962C8B-B14F-4D97-AF65-F5344CB8AC3E}">
        <p14:creationId xmlns:p14="http://schemas.microsoft.com/office/powerpoint/2010/main" val="605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一堆桃子，猴子第一天吃了一半后，又多吃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第二天将剩下的桃子吃掉一半，又多吃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以后每天都吃前一天剩下的一半后再多吃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个。到第十天想再吃时，就只剩下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个桃子了。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求：最初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多少个桃子。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228996" name="Rectangle 4"/>
          <p:cNvSpPr>
            <a:spLocks noChangeArrowheads="1"/>
          </p:cNvSpPr>
          <p:nvPr/>
        </p:nvSpPr>
        <p:spPr bwMode="auto">
          <a:xfrm>
            <a:off x="1447800" y="1066800"/>
            <a:ext cx="6324600" cy="5715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main()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days=10;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i,sum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days;i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&gt;=1;i--)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{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if(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==days)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sum=1;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else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		sum=(sum+1)*2;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("Originally there were %d peaches.\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</a:rPr>
              <a:t>n",sum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marL="342900" indent="-342900">
              <a:lnSpc>
                <a:spcPts val="25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3124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0" dirty="0" smtClean="0">
                <a:latin typeface="Times New Roman" pitchFamily="18" charset="0"/>
                <a:ea typeface="黑体" pitchFamily="49" charset="-122"/>
              </a:rPr>
              <a:t>程序源代码</a:t>
            </a:r>
            <a:endParaRPr lang="en-US" altLang="zh-CN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6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程序运行结果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8585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2971800" cy="121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b="0" dirty="0" smtClean="0">
                <a:latin typeface="Times New Roman" pitchFamily="18" charset="0"/>
                <a:ea typeface="黑体" pitchFamily="49" charset="-122"/>
              </a:rPr>
              <a:t>程序结果的验证</a:t>
            </a:r>
            <a:endParaRPr lang="en-US" altLang="zh-CN" sz="4800" b="0" dirty="0" smtClean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20380"/>
              </p:ext>
            </p:extLst>
          </p:nvPr>
        </p:nvGraphicFramePr>
        <p:xfrm>
          <a:off x="2895600" y="304800"/>
          <a:ext cx="6096000" cy="6314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943930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3831274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20365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728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天数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桃数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吃后剩下的桃数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endParaRPr lang="zh-CN" altLang="en-US" sz="28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1534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1534/2-1=766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766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766/2-1=382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5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382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382/2-1=190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1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190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190/2-1=94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73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94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94/2-1=46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46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46/2-1=22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9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22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22/2-1=10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4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10/2-1=4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2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4/2-1=1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5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endParaRPr lang="zh-CN" alt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3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7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2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递推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法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所谓递推，是指从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已知的初始条件出发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依据某种递推关系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逐次推出所要求的各中间结果及最后结果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。其中初始条件或是问题本身已经给定，或是通过对问题的分析与化简后确定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递推算法求问题规模为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的解的基本思想是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为已知，或能非常方便地求得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采用递推法构造算法的递推性质，能从已求得的规模为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i−1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的一系列解，构造出问题规模为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，程序可从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出发，重复地由已知至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i−1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规模的解，通过递推，获得规模为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的解，直至获得规模为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教材中的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递推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法编程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：球自由落地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：猴子吃桃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谭浩强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《C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语言程序设计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)》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：印度国王与国际象棋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：人口增长预测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7EB2489-0BB9-434D-8CE9-A7C53E672BDF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C03A77E-CFC1-485A-8CB9-CCE351187A5A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658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65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Clr>
                <a:srgbClr val="0000FF"/>
              </a:buClr>
            </a:pPr>
            <a:r>
              <a:rPr lang="zh-CN" altLang="en-US" sz="44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分期付款</a:t>
            </a:r>
          </a:p>
          <a:p>
            <a:pPr eaLnBrk="1" hangingPunct="1">
              <a:lnSpc>
                <a:spcPct val="200000"/>
              </a:lnSpc>
              <a:buClr>
                <a:srgbClr val="0000FF"/>
              </a:buClr>
            </a:pPr>
            <a:r>
              <a:rPr lang="zh-CN" altLang="en-US" sz="4400" dirty="0" smtClean="0">
                <a:latin typeface="Times New Roman" pitchFamily="18" charset="0"/>
                <a:ea typeface="黑体" pitchFamily="49" charset="-122"/>
              </a:rPr>
              <a:t>猴子吃桃</a:t>
            </a:r>
          </a:p>
        </p:txBody>
      </p:sp>
    </p:spTree>
    <p:extLst>
      <p:ext uri="{BB962C8B-B14F-4D97-AF65-F5344CB8AC3E}">
        <p14:creationId xmlns:p14="http://schemas.microsoft.com/office/powerpoint/2010/main" val="1083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5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“分期付款”问题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8768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房贷款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324500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元，每月还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元，月利率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需要多少个月才能还清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购房贷款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个月后开始还款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，同时计算月利率。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解题思路：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每月还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款，“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需还款数”发生变化，直到“需还款数”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&lt;=3245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个月即完成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做一张表，包括：第几月、还款数、应还款数额：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52400" y="4068298"/>
          <a:ext cx="8686800" cy="1955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76498487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4139875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43246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0236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No.</a:t>
                      </a:r>
                      <a:r>
                        <a:rPr lang="zh-CN" altLang="en-US" sz="2000" b="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月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本月还款数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已还款数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剩余款（未还款）数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7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324500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0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324500+324500*0.008-3245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8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月数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*3245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上月余额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上月余额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月利率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本月还款数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49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6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391400" cy="685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分期付款：变量定义与赋初值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76200" y="1236547"/>
            <a:ext cx="6409127" cy="3564053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loan=324500,repay=3245,month=0;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	double rate=0.008,sum;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57600" y="3733800"/>
            <a:ext cx="5105400" cy="23750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：购房贷款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324500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：每月还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3245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：月利率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0.8%</a:t>
            </a:r>
          </a:p>
        </p:txBody>
      </p:sp>
    </p:spTree>
    <p:extLst>
      <p:ext uri="{BB962C8B-B14F-4D97-AF65-F5344CB8AC3E}">
        <p14:creationId xmlns:p14="http://schemas.microsoft.com/office/powerpoint/2010/main" val="7956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76200" y="76200"/>
            <a:ext cx="8153400" cy="67056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ct val="100000"/>
              </a:lnSpc>
            </a:pPr>
            <a:r>
              <a:rPr lang="en-US" altLang="zh-CN" sz="1800" dirty="0" smtClean="0"/>
              <a:t>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{	……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("No.\</a:t>
            </a:r>
            <a:r>
              <a:rPr lang="en-US" altLang="zh-CN" sz="1800" dirty="0" err="1"/>
              <a:t>tRepay</a:t>
            </a:r>
            <a:r>
              <a:rPr lang="en-US" altLang="zh-CN" sz="1800" dirty="0"/>
              <a:t>\</a:t>
            </a:r>
            <a:r>
              <a:rPr lang="en-US" altLang="zh-CN" sz="1800" dirty="0" err="1"/>
              <a:t>tTotal</a:t>
            </a:r>
            <a:r>
              <a:rPr lang="en-US" altLang="zh-CN" sz="1800" dirty="0"/>
              <a:t>\t\</a:t>
            </a:r>
            <a:r>
              <a:rPr lang="en-US" altLang="zh-CN" sz="1800" dirty="0" err="1"/>
              <a:t>tSum</a:t>
            </a:r>
            <a:r>
              <a:rPr lang="en-US" altLang="zh-CN" sz="1800" dirty="0"/>
              <a:t>\n");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("~~~~~~~~~~~~~~~~~~~~~~~~~~~~~~~~~~~~~~~~~~~\n");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CC0099"/>
                </a:solidFill>
              </a:rPr>
              <a:t>sum=loan;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	month=month+1;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	sum=</a:t>
            </a:r>
            <a:r>
              <a:rPr lang="en-US" altLang="zh-CN" sz="1800" dirty="0" err="1">
                <a:solidFill>
                  <a:srgbClr val="FF0000"/>
                </a:solidFill>
              </a:rPr>
              <a:t>sum+sum</a:t>
            </a:r>
            <a:r>
              <a:rPr lang="en-US" altLang="zh-CN" sz="1800" dirty="0">
                <a:solidFill>
                  <a:srgbClr val="FF0000"/>
                </a:solidFill>
              </a:rPr>
              <a:t>*rate-repay;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while(repay&lt;sum)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d",month</a:t>
            </a:r>
            <a:r>
              <a:rPr lang="en-US" altLang="zh-CN" sz="1800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 smtClean="0"/>
              <a:t>("\</a:t>
            </a:r>
            <a:r>
              <a:rPr lang="en-US" altLang="zh-CN" sz="1800" dirty="0" err="1" smtClean="0"/>
              <a:t>t%d</a:t>
            </a:r>
            <a:r>
              <a:rPr lang="en-US" altLang="zh-CN" sz="1800" dirty="0" smtClean="0"/>
              <a:t>",</a:t>
            </a:r>
            <a:r>
              <a:rPr lang="en-US" altLang="zh-CN" sz="1800" dirty="0"/>
              <a:t>repay);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</a:t>
            </a:r>
            <a:r>
              <a:rPr lang="en-US" altLang="zh-CN" sz="1800" dirty="0" err="1"/>
              <a:t>t%d</a:t>
            </a:r>
            <a:r>
              <a:rPr lang="en-US" altLang="zh-CN" sz="1800" dirty="0"/>
              <a:t>",repay*month);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("\t\t%10.2f\</a:t>
            </a:r>
            <a:r>
              <a:rPr lang="en-US" altLang="zh-CN" sz="1800" dirty="0" err="1"/>
              <a:t>n",sum</a:t>
            </a:r>
            <a:r>
              <a:rPr lang="en-US" altLang="zh-CN" sz="1800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		month=month+1;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		sum=</a:t>
            </a:r>
            <a:r>
              <a:rPr lang="en-US" altLang="zh-CN" sz="1800" dirty="0" err="1">
                <a:solidFill>
                  <a:srgbClr val="FF0000"/>
                </a:solidFill>
              </a:rPr>
              <a:t>sum+sum</a:t>
            </a:r>
            <a:r>
              <a:rPr lang="en-US" altLang="zh-CN" sz="1800" dirty="0">
                <a:solidFill>
                  <a:srgbClr val="FF0000"/>
                </a:solidFill>
              </a:rPr>
              <a:t>*rate-repay;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……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/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7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76200"/>
            <a:ext cx="6019800" cy="914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3600" b="0" dirty="0" smtClean="0">
                <a:latin typeface="Times New Roman" pitchFamily="18" charset="0"/>
                <a:ea typeface="黑体" pitchFamily="49" charset="-122"/>
              </a:rPr>
              <a:t>分期付款：循环计算与显示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4511" y="4863905"/>
            <a:ext cx="4038600" cy="191789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：购房贷款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324500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repay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：每月还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3245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：月利率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0.8%</a:t>
            </a:r>
          </a:p>
        </p:txBody>
      </p:sp>
    </p:spTree>
    <p:extLst>
      <p:ext uri="{BB962C8B-B14F-4D97-AF65-F5344CB8AC3E}">
        <p14:creationId xmlns:p14="http://schemas.microsoft.com/office/powerpoint/2010/main" val="15708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8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3352800" cy="2667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分期付款：显示最后一行</a:t>
            </a:r>
            <a:r>
              <a:rPr kumimoji="1" lang="zh-CN" altLang="en-US" sz="2800" b="0" dirty="0"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剩余</a:t>
            </a:r>
            <a:r>
              <a:rPr kumimoji="1" lang="zh-CN" altLang="en-US" sz="2800" b="0" dirty="0">
                <a:latin typeface="Times New Roman" pitchFamily="18" charset="0"/>
                <a:ea typeface="黑体" pitchFamily="49" charset="-122"/>
              </a:rPr>
              <a:t>贷款数小于每月还款数那个月的</a:t>
            </a: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记录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352800" y="76200"/>
            <a:ext cx="5638800" cy="6705600"/>
          </a:xfrm>
          <a:prstGeom prst="rect">
            <a:avLst/>
          </a:prstGeom>
          <a:solidFill>
            <a:srgbClr val="FFFF00"/>
          </a:solidFill>
          <a:ln w="57150">
            <a:noFill/>
            <a:miter lim="800000"/>
            <a:headEnd/>
            <a:tailEnd/>
          </a:ln>
          <a:effectLst/>
          <a:extLst/>
        </p:spPr>
        <p:txBody>
          <a:bodyPr wrap="none" anchor="ctr" anchorCtr="1"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{	……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while(repay&lt;sum)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d",month</a:t>
            </a:r>
            <a:r>
              <a:rPr lang="en-US" altLang="zh-CN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t%d</a:t>
            </a:r>
            <a:r>
              <a:rPr lang="en-US" altLang="zh-CN" dirty="0"/>
              <a:t>",repay);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t%d</a:t>
            </a:r>
            <a:r>
              <a:rPr lang="en-US" altLang="zh-CN" dirty="0"/>
              <a:t>",repay*month);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("\t\t%10.2f\</a:t>
            </a:r>
            <a:r>
              <a:rPr lang="en-US" altLang="zh-CN" dirty="0" err="1"/>
              <a:t>n",sum</a:t>
            </a:r>
            <a:r>
              <a:rPr lang="en-US" altLang="zh-CN" dirty="0"/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month=month+1;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	sum=</a:t>
            </a:r>
            <a:r>
              <a:rPr lang="en-US" altLang="zh-CN" dirty="0" err="1"/>
              <a:t>sum+sum</a:t>
            </a:r>
            <a:r>
              <a:rPr lang="en-US" altLang="zh-CN" dirty="0"/>
              <a:t>*rate-repay;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</a:t>
            </a:r>
            <a:r>
              <a:rPr lang="en-US" altLang="zh-CN" dirty="0" err="1">
                <a:solidFill>
                  <a:srgbClr val="FF0000"/>
                </a:solidFill>
              </a:rPr>
              <a:t>d",month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("\</a:t>
            </a:r>
            <a:r>
              <a:rPr lang="en-US" altLang="zh-CN" dirty="0" err="1">
                <a:solidFill>
                  <a:srgbClr val="FF0000"/>
                </a:solidFill>
              </a:rPr>
              <a:t>t%d</a:t>
            </a:r>
            <a:r>
              <a:rPr lang="en-US" altLang="zh-CN" dirty="0">
                <a:solidFill>
                  <a:srgbClr val="FF0000"/>
                </a:solidFill>
              </a:rPr>
              <a:t>",repay);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("\</a:t>
            </a:r>
            <a:r>
              <a:rPr lang="en-US" altLang="zh-CN" dirty="0" err="1">
                <a:solidFill>
                  <a:srgbClr val="FF0000"/>
                </a:solidFill>
              </a:rPr>
              <a:t>t%d</a:t>
            </a:r>
            <a:r>
              <a:rPr lang="en-US" altLang="zh-CN" dirty="0">
                <a:solidFill>
                  <a:srgbClr val="FF0000"/>
                </a:solidFill>
              </a:rPr>
              <a:t>",repay*month);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("\t\t%10.2f\</a:t>
            </a:r>
            <a:r>
              <a:rPr lang="en-US" altLang="zh-CN" dirty="0" err="1">
                <a:solidFill>
                  <a:srgbClr val="FF0000"/>
                </a:solidFill>
              </a:rPr>
              <a:t>n",sum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9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4241CB-AB0F-4089-B730-CF2684165798}" type="datetime1">
              <a:rPr lang="zh-CN" altLang="en-US" sz="1400" smtClean="0"/>
              <a:pPr/>
              <a:t>2023/10/31</a:t>
            </a:fld>
            <a:endParaRPr lang="en-US" altLang="zh-CN" sz="1400" smtClean="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32772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93E0838-BCFD-4079-9254-8094553566DB}" type="slidenum">
              <a:rPr lang="zh-CN" altLang="en-US" sz="1400" smtClean="0"/>
              <a:pPr/>
              <a:t>9</a:t>
            </a:fld>
            <a:r>
              <a:rPr lang="en-US" altLang="zh-CN" sz="1400" smtClean="0"/>
              <a:t>/49</a:t>
            </a:r>
          </a:p>
        </p:txBody>
      </p:sp>
      <p:sp>
        <p:nvSpPr>
          <p:cNvPr id="3277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3352800" cy="1752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分期付款：</a:t>
            </a:r>
            <a:r>
              <a:rPr kumimoji="1" lang="en-US" altLang="zh-CN" sz="4000" b="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kumimoji="1" lang="en-US" altLang="zh-CN" sz="4000" b="0" dirty="0" smtClean="0">
                <a:latin typeface="Times New Roman" pitchFamily="18" charset="0"/>
                <a:ea typeface="黑体" pitchFamily="49" charset="-122"/>
              </a:rPr>
            </a:br>
            <a:r>
              <a:rPr kumimoji="1" lang="zh-CN" altLang="en-US" sz="4000" b="0" dirty="0" smtClean="0">
                <a:latin typeface="Times New Roman" pitchFamily="18" charset="0"/>
                <a:ea typeface="黑体" pitchFamily="49" charset="-122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90800"/>
            <a:ext cx="4896971" cy="419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649941"/>
            <a:ext cx="4896971" cy="16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53109</TotalTime>
  <Words>1202</Words>
  <Application>Microsoft Office PowerPoint</Application>
  <PresentationFormat>全屏显示(4:3)</PresentationFormat>
  <Paragraphs>234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宋体</vt:lpstr>
      <vt:lpstr>Arial</vt:lpstr>
      <vt:lpstr>Arial Narrow</vt:lpstr>
      <vt:lpstr>Gill Sans MT</vt:lpstr>
      <vt:lpstr>Times New Roman</vt:lpstr>
      <vt:lpstr>Wingdings</vt:lpstr>
      <vt:lpstr>PPT-模板</vt:lpstr>
      <vt:lpstr>PowerPoint 演示文稿</vt:lpstr>
      <vt:lpstr>递推法</vt:lpstr>
      <vt:lpstr>教材中的递推法编程</vt:lpstr>
      <vt:lpstr>本讲内容</vt:lpstr>
      <vt:lpstr>“分期付款”问题</vt:lpstr>
      <vt:lpstr>分期付款：变量定义与赋初值</vt:lpstr>
      <vt:lpstr>分期付款：循环计算与显示</vt:lpstr>
      <vt:lpstr>分期付款：显示最后一行：剩余贷款数小于每月还款数那个月的记录</vt:lpstr>
      <vt:lpstr>分期付款： 运行结果</vt:lpstr>
      <vt:lpstr>分期付款：显示最后1个月的还款情况</vt:lpstr>
      <vt:lpstr>分期付款程序 运行结果</vt:lpstr>
      <vt:lpstr>本讲内容</vt:lpstr>
      <vt:lpstr>编程要求</vt:lpstr>
      <vt:lpstr>程序源代码</vt:lpstr>
      <vt:lpstr>程序运行结果</vt:lpstr>
      <vt:lpstr>程序结果的验证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833</cp:revision>
  <dcterms:created xsi:type="dcterms:W3CDTF">2001-09-11T11:00:57Z</dcterms:created>
  <dcterms:modified xsi:type="dcterms:W3CDTF">2023-10-31T03:30:54Z</dcterms:modified>
</cp:coreProperties>
</file>