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584" r:id="rId2"/>
    <p:sldId id="3033" r:id="rId3"/>
    <p:sldId id="3034" r:id="rId4"/>
    <p:sldId id="3010" r:id="rId5"/>
    <p:sldId id="3005" r:id="rId6"/>
    <p:sldId id="3028" r:id="rId7"/>
    <p:sldId id="3036" r:id="rId8"/>
    <p:sldId id="3037" r:id="rId9"/>
    <p:sldId id="3038" r:id="rId10"/>
    <p:sldId id="3039" r:id="rId11"/>
    <p:sldId id="3035" r:id="rId12"/>
    <p:sldId id="3032" r:id="rId13"/>
    <p:sldId id="2999" r:id="rId14"/>
    <p:sldId id="3000" r:id="rId15"/>
    <p:sldId id="3004" r:id="rId16"/>
    <p:sldId id="3031" r:id="rId17"/>
    <p:sldId id="3016" r:id="rId18"/>
    <p:sldId id="257" r:id="rId19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1536">
          <p15:clr>
            <a:srgbClr val="A4A3A4"/>
          </p15:clr>
        </p15:guide>
        <p15:guide id="4" pos="2880">
          <p15:clr>
            <a:srgbClr val="A4A3A4"/>
          </p15:clr>
        </p15:guide>
        <p15:guide id="5" pos="384">
          <p15:clr>
            <a:srgbClr val="A4A3A4"/>
          </p15:clr>
        </p15:guide>
        <p15:guide id="6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CCECFF"/>
    <a:srgbClr val="CC0099"/>
    <a:srgbClr val="FF0000"/>
    <a:srgbClr val="FFCCFF"/>
    <a:srgbClr val="003366"/>
    <a:srgbClr val="FFFF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5" autoAdjust="0"/>
    <p:restoredTop sz="94622" autoAdjust="0"/>
  </p:normalViewPr>
  <p:slideViewPr>
    <p:cSldViewPr>
      <p:cViewPr varScale="1">
        <p:scale>
          <a:sx n="68" d="100"/>
          <a:sy n="68" d="100"/>
        </p:scale>
        <p:origin x="1710" y="78"/>
      </p:cViewPr>
      <p:guideLst>
        <p:guide orient="horz" pos="2160"/>
        <p:guide orient="horz" pos="816"/>
        <p:guide orient="horz" pos="1536"/>
        <p:guide pos="2880"/>
        <p:guide pos="38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55" d="100"/>
          <a:sy n="55" d="100"/>
        </p:scale>
        <p:origin x="-26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D991285-D123-47F2-A9D1-1F6803DA32CC}" type="datetimeFigureOut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BA6049A-76FB-4233-83DB-C100E62A44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23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81097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1756AE5A-5D4C-4218-9F2E-C40115B9B492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8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C9000DAC-7F0E-4952-8486-740B0C16DE6F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266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66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8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C9000DAC-7F0E-4952-8486-740B0C16DE6F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266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66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871498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E2931FA6-D811-439D-8853-71808DAFB06A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18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1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3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3"/>
          <p:cNvPicPr>
            <a:picLocks noChangeAspect="1"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y2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45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10"/>
          <p:cNvSpPr>
            <a:spLocks noChangeArrowheads="1" noChangeShapeType="1" noTextEdit="1"/>
          </p:cNvSpPr>
          <p:nvPr userDrawn="1"/>
        </p:nvSpPr>
        <p:spPr bwMode="auto">
          <a:xfrm>
            <a:off x="1066800" y="304800"/>
            <a:ext cx="1295400" cy="6096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11014"/>
              </a:avLst>
            </a:prstTxWarp>
          </a:bodyPr>
          <a:lstStyle/>
          <a:p>
            <a:pPr algn="ctr"/>
            <a:r>
              <a:rPr lang="zh-CN" altLang="en-US" sz="44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方正舒体"/>
                <a:ea typeface="方正舒体"/>
              </a:rPr>
              <a:t>王化雨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708275"/>
            <a:ext cx="7772400" cy="1470025"/>
          </a:xfrm>
        </p:spPr>
        <p:txBody>
          <a:bodyPr/>
          <a:lstStyle>
            <a:lvl1pPr algn="ctr">
              <a:defRPr sz="480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700213"/>
            <a:ext cx="6400800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0">
                <a:ea typeface="仿宋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3170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A5B7D-A21B-49B3-BACC-4AB8884CE005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84245-38ED-4924-AE71-F07ABFC24CC9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49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27000"/>
            <a:ext cx="2133600" cy="6156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"/>
            <a:ext cx="6248400" cy="6156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1492E-A14E-47FF-9BE0-DD32C80C5FB1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406A7-1C0B-4F3D-84D5-F94D9F1069ED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159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 flipV="1">
            <a:off x="374650" y="1011238"/>
            <a:ext cx="8693150" cy="555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133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88E8E38A-F39F-46F0-89FB-8F0AAD945540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553200"/>
            <a:ext cx="4419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>
                <a:latin typeface="Arial" pitchFamily="34" charset="0"/>
              </a:defRPr>
            </a:lvl1pPr>
          </a:lstStyle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553200"/>
            <a:ext cx="1752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81C08049-3C78-4A05-A732-8CD9012260F2}" type="slidenum">
              <a:rPr lang="zh-CN" altLang="en-US"/>
              <a:pPr/>
              <a:t>‹#›</a:t>
            </a:fld>
            <a:r>
              <a:rPr lang="en-US" altLang="zh-CN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313067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F3855-0E52-4014-B045-F9ED9D6499B0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A6150-C568-485D-AB9A-EBB8B68624A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2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90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7A853-C62A-49C0-88B6-5B4F22152637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A77D1-B518-4608-A912-5ED2E9E8333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93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161DE-9FED-4E9B-83B4-3A4C734E6506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315CF-F484-4F31-9225-CD1676E2CEE9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9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41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0F2E5-2118-4019-8EAB-C32337EE61FC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6BED4-0C84-4E45-8D1A-118E069DE322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48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22059-0753-4A0D-83A2-C8A9CC2B1570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290E9-9516-45F6-A093-56F9E19AB82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03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5E6D9-E213-454E-A0DE-C1F918205619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D9AFE-F5F2-437D-86CC-E283CBC634D2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31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DC761-0C03-4F19-BFC1-AEC3ADF4553E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C340D-4A77-4C24-A511-8A5AC67B7266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3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371600"/>
            <a:ext cx="8280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第三组</a:t>
            </a:r>
          </a:p>
        </p:txBody>
      </p:sp>
      <p:sp>
        <p:nvSpPr>
          <p:cNvPr id="2051" name="Rectangle 15" descr="白色大理石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7000"/>
            <a:ext cx="8534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06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A5EB69F8-81A7-4E02-B4B0-B1E8C99BCA44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24065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1CE66E95-1E77-489D-BC31-760563538DFA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240658" name="Rectangle 18"/>
          <p:cNvSpPr>
            <a:spLocks noChangeArrowheads="1"/>
          </p:cNvSpPr>
          <p:nvPr userDrawn="1"/>
        </p:nvSpPr>
        <p:spPr bwMode="auto">
          <a:xfrm flipV="1">
            <a:off x="374650" y="1143000"/>
            <a:ext cx="8693150" cy="555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240662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699" r:id="rId3"/>
    <p:sldLayoutId id="2147483698" r:id="rId4"/>
    <p:sldLayoutId id="2147483697" r:id="rId5"/>
    <p:sldLayoutId id="2147483696" r:id="rId6"/>
    <p:sldLayoutId id="2147483695" r:id="rId7"/>
    <p:sldLayoutId id="2147483694" r:id="rId8"/>
    <p:sldLayoutId id="2147483693" r:id="rId9"/>
    <p:sldLayoutId id="2147483692" r:id="rId10"/>
    <p:sldLayoutId id="214748369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仿宋" pitchFamily="49" charset="-122"/>
          <a:ea typeface="仿宋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Ø"/>
        <a:defRPr sz="32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2800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2400" b="1">
          <a:solidFill>
            <a:schemeClr val="accent2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85800" y="5486400"/>
            <a:ext cx="77724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山东师范大学信息科学与工程学院 王化雨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838200" y="5943600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月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90800" y="130175"/>
            <a:ext cx="6477000" cy="990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dist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计算机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2301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语言程序设计”</a:t>
            </a:r>
          </a:p>
          <a:p>
            <a:pPr algn="dist">
              <a:lnSpc>
                <a:spcPct val="9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谭浩强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《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程序设计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第五版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)》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81000" y="3648670"/>
            <a:ext cx="8458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54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七、一</a:t>
            </a:r>
            <a:r>
              <a:rPr lang="zh-CN" altLang="en-US" sz="5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次扫描处理批量数据</a:t>
            </a:r>
            <a:endParaRPr lang="en-US" altLang="zh-CN" sz="5400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04800" y="2057400"/>
            <a:ext cx="8458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5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第</a:t>
            </a:r>
            <a:r>
              <a:rPr lang="en-US" altLang="zh-CN" sz="5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5</a:t>
            </a:r>
            <a:r>
              <a:rPr lang="zh-CN" altLang="en-US" sz="5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讲 循环结构程序设计</a:t>
            </a:r>
            <a:endParaRPr lang="en-US" altLang="zh-CN" sz="5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10</a:t>
            </a:fld>
            <a:r>
              <a:rPr lang="en-US" altLang="zh-CN"/>
              <a:t>/35</a:t>
            </a: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305800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每个字符串的“终止”标志：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“终止程序”：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EOF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，输入时用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Ctrl+Z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输入一串字符，即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按要求“译码”，译码结束后，再等待输入下一串字符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直到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Ctrl+Z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为止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534400" cy="609600"/>
          </a:xfrm>
        </p:spPr>
        <p:txBody>
          <a:bodyPr/>
          <a:lstStyle/>
          <a:p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多个字符串</a:t>
            </a:r>
            <a:r>
              <a:rPr lang="zh-CN" altLang="en-US" sz="3600" b="0" dirty="0">
                <a:latin typeface="Times New Roman" pitchFamily="18" charset="0"/>
                <a:ea typeface="黑体" pitchFamily="49" charset="-122"/>
              </a:rPr>
              <a:t>“译码”</a:t>
            </a: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的“程序终止标志”</a:t>
            </a:r>
            <a:endParaRPr lang="en-US" altLang="zh-CN" sz="3600" b="0" dirty="0" smtClean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34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7B2F5A2-4668-403D-924A-CC326C76E3EC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3CE0423-E3F8-491F-A25D-F05ACDB4F686}" type="slidenum">
              <a:rPr lang="zh-CN" altLang="en-US"/>
              <a:pPr/>
              <a:t>11</a:t>
            </a:fld>
            <a:r>
              <a:rPr lang="en-US" altLang="zh-CN"/>
              <a:t>/35</a:t>
            </a:r>
          </a:p>
        </p:txBody>
      </p:sp>
      <p:sp>
        <p:nvSpPr>
          <p:cNvPr id="6228996" name="Rectangle 4"/>
          <p:cNvSpPr>
            <a:spLocks noChangeArrowheads="1"/>
          </p:cNvSpPr>
          <p:nvPr/>
        </p:nvSpPr>
        <p:spPr bwMode="auto">
          <a:xfrm>
            <a:off x="76200" y="76200"/>
            <a:ext cx="7086600" cy="6217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pPr marL="342900" indent="-342900">
              <a:lnSpc>
                <a:spcPts val="22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#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include&lt;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marL="342900" indent="-342900">
              <a:lnSpc>
                <a:spcPts val="22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main()</a:t>
            </a:r>
          </a:p>
          <a:p>
            <a:pPr marL="342900" indent="-342900">
              <a:lnSpc>
                <a:spcPts val="22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>
              <a:lnSpc>
                <a:spcPts val="22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  char 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c;</a:t>
            </a:r>
          </a:p>
          <a:p>
            <a:pPr marL="342900" indent="-342900">
              <a:lnSpc>
                <a:spcPts val="22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("Enter a string of characters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");</a:t>
            </a:r>
          </a:p>
          <a:p>
            <a:pPr marL="342900" indent="-342900">
              <a:lnSpc>
                <a:spcPts val="22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 while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((c=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getchar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())!=EOF)</a:t>
            </a:r>
          </a:p>
          <a:p>
            <a:pPr marL="342900" indent="-342900">
              <a:lnSpc>
                <a:spcPts val="22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{</a:t>
            </a:r>
          </a:p>
          <a:p>
            <a:pPr marL="342900" indent="-342900">
              <a:lnSpc>
                <a:spcPts val="22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	if((c&gt;='a' &amp;&amp; c&lt;='z')||(c&gt;='A' &amp;&amp; c&lt;='Z'))</a:t>
            </a:r>
          </a:p>
          <a:p>
            <a:pPr marL="342900" indent="-342900">
              <a:lnSpc>
                <a:spcPts val="22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	{</a:t>
            </a:r>
          </a:p>
          <a:p>
            <a:pPr marL="342900" indent="-342900">
              <a:lnSpc>
                <a:spcPts val="22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		c+=4;</a:t>
            </a:r>
          </a:p>
          <a:p>
            <a:pPr marL="342900" indent="-342900">
              <a:lnSpc>
                <a:spcPts val="22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		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if(c&gt;'z' || (c&gt;'Z' &amp;&amp; c&lt;='Z'+4))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c=c-26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ts val="22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	}</a:t>
            </a:r>
          </a:p>
          <a:p>
            <a:pPr marL="342900" indent="-342900">
              <a:lnSpc>
                <a:spcPts val="22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("%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c",c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ts val="22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	if(c=='\n') </a:t>
            </a:r>
          </a:p>
          <a:p>
            <a:pPr marL="342900" indent="-342900">
              <a:lnSpc>
                <a:spcPts val="22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("Enter a string of characters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");</a:t>
            </a:r>
          </a:p>
          <a:p>
            <a:pPr marL="342900" indent="-342900">
              <a:lnSpc>
                <a:spcPts val="22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}</a:t>
            </a:r>
          </a:p>
          <a:p>
            <a:pPr marL="342900" indent="-342900">
              <a:lnSpc>
                <a:spcPts val="22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return 0;</a:t>
            </a:r>
          </a:p>
          <a:p>
            <a:pPr marL="342900" indent="-342900">
              <a:lnSpc>
                <a:spcPts val="22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038600" y="76200"/>
            <a:ext cx="4953000" cy="9144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36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多次输入、译码字符串</a:t>
            </a:r>
            <a:endParaRPr lang="en-US" altLang="zh-CN" sz="3600" b="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6" y="3810000"/>
            <a:ext cx="8585204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3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A7EB2489-0BB9-434D-8CE9-A7C53E672BDF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C03A77E-CFC1-485A-8CB9-CCE351187A5A}" type="slidenum">
              <a:rPr lang="zh-CN" altLang="en-US"/>
              <a:pPr/>
              <a:t>12</a:t>
            </a:fld>
            <a:r>
              <a:rPr lang="en-US" altLang="zh-CN"/>
              <a:t>/35</a:t>
            </a:r>
          </a:p>
        </p:txBody>
      </p:sp>
      <p:sp>
        <p:nvSpPr>
          <p:cNvPr id="626585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z="4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265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译密码</a:t>
            </a:r>
            <a:endParaRPr lang="zh-CN" altLang="en-US" sz="44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处理学生成绩</a:t>
            </a:r>
            <a:endParaRPr lang="en-US" altLang="zh-CN" sz="4400" u="sng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408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13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：统计各班学生的平均成绩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66800"/>
            <a:ext cx="8839200" cy="350520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统计各班级的学生的平均成绩。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编一个程序能处理人数不等的各班学生的平均成绩。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67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14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“统计平均成绩”设计思路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280400" cy="5257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do/while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语句统计一批学生成绩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输入的成绩是负数，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输出统计结果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、结束程序运行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特别考虑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输入的第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个成绩就是“负数”的情况，因为这时人数为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无法计算平均成绩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8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C1904C1-5E56-4F89-A9F4-7548BA03CBDB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5D41F95-BA16-4D58-B711-F2A8C05CD362}" type="slidenum">
              <a:rPr lang="zh-CN" altLang="en-US"/>
              <a:pPr/>
              <a:t>15</a:t>
            </a:fld>
            <a:r>
              <a:rPr lang="en-US" altLang="zh-CN"/>
              <a:t>/35</a:t>
            </a:r>
          </a:p>
        </p:txBody>
      </p:sp>
      <p:sp>
        <p:nvSpPr>
          <p:cNvPr id="6277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52400"/>
            <a:ext cx="8915400" cy="6629400"/>
          </a:xfrm>
          <a:solidFill>
            <a:srgbClr val="FFFF00"/>
          </a:solidFill>
        </p:spPr>
        <p:txBody>
          <a:bodyPr/>
          <a:lstStyle/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i=1;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float score,sum=0.0f;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do			//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限制输入</a:t>
            </a:r>
          </a:p>
          <a:p>
            <a:pPr marL="0" indent="0" eaLnBrk="1" hangingPunct="1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printf("No</a:t>
            </a:r>
            <a:r>
              <a:rPr lang="pt-BR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.%2d </a:t>
            </a: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score: ",</a:t>
            </a:r>
            <a:r>
              <a:rPr lang="pt-BR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i++</a:t>
            </a: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scanf("%f",&amp;score);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sum=sum+score;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}while(score&gt;=0);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printf("There arn %d students\n",i-2);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if(0==</a:t>
            </a:r>
            <a:r>
              <a:rPr lang="pt-BR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i-2</a:t>
            </a: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printf("No students' score\n");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printf("Average score: %.2f\n",(sum-score)/</a:t>
            </a:r>
            <a:r>
              <a:rPr lang="pt-BR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(i-2)</a:t>
            </a: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2771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971800" y="304800"/>
            <a:ext cx="5943600" cy="609600"/>
          </a:xfrm>
        </p:spPr>
        <p:txBody>
          <a:bodyPr/>
          <a:lstStyle/>
          <a:p>
            <a:pPr algn="r"/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统计学生的平均成绩</a:t>
            </a:r>
            <a:endParaRPr lang="en-US" altLang="zh-CN" sz="4000" b="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76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C1904C1-5E56-4F89-A9F4-7548BA03CBDB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5D41F95-BA16-4D58-B711-F2A8C05CD362}" type="slidenum">
              <a:rPr lang="zh-CN" altLang="en-US"/>
              <a:pPr/>
              <a:t>16</a:t>
            </a:fld>
            <a:r>
              <a:rPr lang="en-US" altLang="zh-CN"/>
              <a:t>/35</a:t>
            </a:r>
          </a:p>
        </p:txBody>
      </p:sp>
      <p:sp>
        <p:nvSpPr>
          <p:cNvPr id="62771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65532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“统计平均成绩”运行结果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5105400" cy="318850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362" y="4305300"/>
            <a:ext cx="5764848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1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17</a:t>
            </a:fld>
            <a:r>
              <a:rPr lang="en-US" altLang="zh-CN"/>
              <a:t>/35</a:t>
            </a:r>
          </a:p>
        </p:txBody>
      </p:sp>
      <p:sp>
        <p:nvSpPr>
          <p:cNvPr id="61163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上机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实验</a:t>
            </a:r>
            <a:endParaRPr lang="en-US" altLang="zh-CN" sz="4800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458200" cy="5029200"/>
          </a:xfrm>
        </p:spPr>
        <p:txBody>
          <a:bodyPr/>
          <a:lstStyle/>
          <a:p>
            <a:pPr marL="609600" lvl="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输入一批学生成绩，用负数成绩作为结束标志。输出最高成绩、最低成绩、平均值</a:t>
            </a:r>
            <a:endParaRPr lang="en-US" altLang="zh-C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lvl="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输入一行字符，按英文字母、数字字符、空格、其他等统计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类字符的个数。</a:t>
            </a:r>
            <a:endParaRPr lang="en-US" altLang="zh-C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 descr="白色大理石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5943600" cy="2743200"/>
          </a:xfrm>
        </p:spPr>
        <p:txBody>
          <a:bodyPr/>
          <a:lstStyle/>
          <a:p>
            <a:pPr algn="l" eaLnBrk="1" hangingPunct="1"/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谢谢大家</a:t>
            </a:r>
            <a:b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欢迎指教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876800"/>
            <a:ext cx="7543800" cy="1524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/>
              <a:t>电    话：13306442222</a:t>
            </a:r>
          </a:p>
          <a:p>
            <a:pPr algn="l" eaLnBrk="1" hangingPunct="1"/>
            <a:r>
              <a:rPr lang="zh-CN" altLang="en-US" sz="3200" smtClean="0"/>
              <a:t>电子信箱：</a:t>
            </a:r>
            <a:r>
              <a:rPr lang="en-US" altLang="zh-CN" sz="3200" smtClean="0">
                <a:latin typeface="Times New Roman" pitchFamily="18" charset="0"/>
              </a:rPr>
              <a:t>whuayu000@163.com</a:t>
            </a:r>
          </a:p>
        </p:txBody>
      </p:sp>
      <p:pic>
        <p:nvPicPr>
          <p:cNvPr id="53252" name="Picture 4" descr="Boy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104616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2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一次扫描处理批量数据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839200" cy="464820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300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在编程方法中并没有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所谓“一次扫描处理批量数据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”之说，在此只是为了与后面的“数组”编程形成对比。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  <a:spcBef>
                <a:spcPct val="300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这类程序设计题在教材中也是不少。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40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3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教材</a:t>
            </a:r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中</a:t>
            </a:r>
            <a:r>
              <a:rPr lang="zh-CN" altLang="en-US" sz="4000" b="0">
                <a:latin typeface="Times New Roman" pitchFamily="18" charset="0"/>
                <a:ea typeface="黑体" pitchFamily="49" charset="-122"/>
              </a:rPr>
              <a:t>的“一次扫描处理批量数据”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839200" cy="4648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zh-CN" sz="2400" dirty="0"/>
              <a:t>谭浩强</a:t>
            </a:r>
            <a:r>
              <a:rPr lang="en-US" altLang="zh-CN" sz="2400" dirty="0"/>
              <a:t>. C</a:t>
            </a:r>
            <a:r>
              <a:rPr lang="zh-CN" altLang="zh-CN" sz="2400" dirty="0"/>
              <a:t>程序设计</a:t>
            </a:r>
            <a:r>
              <a:rPr lang="en-US" altLang="zh-CN" sz="2400" dirty="0"/>
              <a:t>(</a:t>
            </a:r>
            <a:r>
              <a:rPr lang="zh-CN" altLang="zh-CN" sz="2400" dirty="0"/>
              <a:t>第五版</a:t>
            </a:r>
            <a:r>
              <a:rPr lang="en-US" altLang="zh-CN" sz="2400" dirty="0"/>
              <a:t>). </a:t>
            </a:r>
            <a:r>
              <a:rPr lang="zh-CN" altLang="zh-CN" sz="2400" dirty="0"/>
              <a:t>清华大学出版社</a:t>
            </a:r>
            <a:r>
              <a:rPr lang="en-US" altLang="zh-CN" sz="2400" dirty="0"/>
              <a:t>: 2017</a:t>
            </a:r>
            <a:r>
              <a:rPr lang="en-US" altLang="zh-CN" sz="2400" dirty="0" smtClean="0"/>
              <a:t>.</a:t>
            </a:r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章习题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：译密码</a:t>
            </a:r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：译密码</a:t>
            </a:r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章习题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：分析统计输入的一行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字符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谭浩强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语言程序设计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清华大学出版社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2020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5.3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：募集慈善基金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5.6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、例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5.7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：处理全班同学成绩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5.10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：译密码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74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A7EB2489-0BB9-434D-8CE9-A7C53E672BDF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C03A77E-CFC1-485A-8CB9-CCE351187A5A}" type="slidenum">
              <a:rPr lang="zh-CN" altLang="en-US"/>
              <a:pPr/>
              <a:t>4</a:t>
            </a:fld>
            <a:r>
              <a:rPr lang="en-US" altLang="zh-CN"/>
              <a:t>/35</a:t>
            </a:r>
          </a:p>
        </p:txBody>
      </p:sp>
      <p:sp>
        <p:nvSpPr>
          <p:cNvPr id="626585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z="4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265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译密码</a:t>
            </a:r>
            <a:endParaRPr lang="zh-CN" altLang="en-US" sz="4400" u="sng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dirty="0" smtClean="0">
                <a:latin typeface="Times New Roman" pitchFamily="18" charset="0"/>
                <a:ea typeface="黑体" pitchFamily="49" charset="-122"/>
              </a:rPr>
              <a:t>处理</a:t>
            </a:r>
            <a:r>
              <a:rPr lang="zh-CN" altLang="en-US" sz="4400" dirty="0">
                <a:latin typeface="Times New Roman" pitchFamily="18" charset="0"/>
                <a:ea typeface="黑体" pitchFamily="49" charset="-122"/>
              </a:rPr>
              <a:t>学生</a:t>
            </a:r>
            <a:r>
              <a:rPr lang="zh-CN" altLang="en-US" sz="4400" dirty="0" smtClean="0">
                <a:latin typeface="Times New Roman" pitchFamily="18" charset="0"/>
                <a:ea typeface="黑体" pitchFamily="49" charset="-122"/>
              </a:rPr>
              <a:t>成绩</a:t>
            </a:r>
            <a:endParaRPr lang="en-US" altLang="zh-CN" sz="4400" dirty="0" smtClean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42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5</a:t>
            </a:fld>
            <a:r>
              <a:rPr lang="en-US" altLang="zh-CN"/>
              <a:t>/35</a:t>
            </a: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763000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输入一串字符，输出时：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如果是非字母字符，保持不变。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如果是英文字母字符：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对于大写字母，输出每个字母其后的第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个字母，并且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变成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变成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变成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变成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对于小写字母，亦是如此。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：译密码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74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7B2F5A2-4668-403D-924A-CC326C76E3EC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3CE0423-E3F8-491F-A25D-F05ACDB4F686}" type="slidenum">
              <a:rPr lang="zh-CN" altLang="en-US"/>
              <a:pPr/>
              <a:t>6</a:t>
            </a:fld>
            <a:r>
              <a:rPr lang="en-US" altLang="zh-CN"/>
              <a:t>/35</a:t>
            </a:r>
          </a:p>
        </p:txBody>
      </p:sp>
      <p:sp>
        <p:nvSpPr>
          <p:cNvPr id="6228996" name="Rectangle 4"/>
          <p:cNvSpPr>
            <a:spLocks noChangeArrowheads="1"/>
          </p:cNvSpPr>
          <p:nvPr/>
        </p:nvSpPr>
        <p:spPr bwMode="auto">
          <a:xfrm>
            <a:off x="152400" y="76200"/>
            <a:ext cx="8763000" cy="678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#include&lt;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main()</a:t>
            </a: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   char c;</a:t>
            </a: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c=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getchar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();</a:t>
            </a: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while(c!='\n')				//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输入的符号逐个处理</a:t>
            </a: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	if((c&gt;='a' &amp;&amp; c&lt;='z')||(c&gt;='A' &amp;&amp; c&lt;='Z'))</a:t>
            </a: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	{</a:t>
            </a: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		if((c&gt;='w' &amp;&amp; c&lt;='z')||(c&gt;='W' &amp;&amp; c&lt;='Z'))</a:t>
            </a: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			c=c-('w'-'a');	//'w'=119,'a'=97,22</a:t>
            </a: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		else </a:t>
            </a: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			c=c+4;</a:t>
            </a: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	}				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//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对所有英文字母进行处理</a:t>
            </a: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("%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c",c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	c=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getchar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();</a:t>
            </a: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}</a:t>
            </a: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("\n");</a:t>
            </a: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return 0;</a:t>
            </a: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667000" y="76200"/>
            <a:ext cx="6324600" cy="6096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4800" b="0" dirty="0" smtClean="0">
                <a:latin typeface="Times New Roman" pitchFamily="18" charset="0"/>
                <a:ea typeface="黑体" pitchFamily="49" charset="-122"/>
              </a:rPr>
              <a:t>“译密码”源代码</a:t>
            </a:r>
            <a:endParaRPr lang="en-US" altLang="zh-CN" sz="4800" b="0" dirty="0" smtClean="0"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837" y="4800601"/>
            <a:ext cx="584856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8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7B2F5A2-4668-403D-924A-CC326C76E3EC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3CE0423-E3F8-491F-A25D-F05ACDB4F686}" type="slidenum">
              <a:rPr lang="zh-CN" altLang="en-US"/>
              <a:pPr/>
              <a:t>7</a:t>
            </a:fld>
            <a:r>
              <a:rPr lang="en-US" altLang="zh-CN"/>
              <a:t>/35</a:t>
            </a:r>
          </a:p>
        </p:txBody>
      </p:sp>
      <p:sp>
        <p:nvSpPr>
          <p:cNvPr id="6228996" name="Rectangle 4"/>
          <p:cNvSpPr>
            <a:spLocks noChangeArrowheads="1"/>
          </p:cNvSpPr>
          <p:nvPr/>
        </p:nvSpPr>
        <p:spPr bwMode="auto">
          <a:xfrm>
            <a:off x="93088" y="1222546"/>
            <a:ext cx="6296917" cy="3120854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if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((c&gt;='a' &amp;&amp; c&lt;='z')||(c&gt;='A' &amp;&amp; c&lt;='Z'))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{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if((c&gt;='w' &amp;&amp; c&lt;='z')||(c&gt;='W' &amp;&amp; c&lt;='Z'))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	c=c-('w'-'a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');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else 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	c=c+4;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}</a:t>
            </a:r>
            <a:endParaRPr lang="zh-CN" altLang="en-US" sz="24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391400" cy="6096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“译密码”核心代码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813306" y="4471142"/>
            <a:ext cx="6178294" cy="2234458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if((c&gt;='a' &amp;&amp; c&lt;='z')||(c&gt;='A' &amp;&amp; c&lt;='Z'))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if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((c&gt;='a' &amp;&amp; c&lt;='v')||(c&gt;='A' &amp;&amp; c&lt;='V'))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	c=c+4;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else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	c=c-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('w'-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'a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');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945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7B2F5A2-4668-403D-924A-CC326C76E3EC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3CE0423-E3F8-491F-A25D-F05ACDB4F686}" type="slidenum">
              <a:rPr lang="zh-CN" altLang="en-US"/>
              <a:pPr/>
              <a:t>8</a:t>
            </a:fld>
            <a:r>
              <a:rPr lang="en-US" altLang="zh-CN"/>
              <a:t>/35</a:t>
            </a:r>
          </a:p>
        </p:txBody>
      </p:sp>
      <p:sp>
        <p:nvSpPr>
          <p:cNvPr id="6228996" name="Rectangle 4"/>
          <p:cNvSpPr>
            <a:spLocks noChangeArrowheads="1"/>
          </p:cNvSpPr>
          <p:nvPr/>
        </p:nvSpPr>
        <p:spPr bwMode="auto">
          <a:xfrm>
            <a:off x="76200" y="88721"/>
            <a:ext cx="5780750" cy="4483279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main()</a:t>
            </a: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char c;</a:t>
            </a: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c=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getchar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();</a:t>
            </a: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while(c!='\n')	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if((c&gt;='a' &amp;&amp; c&lt;='z')||(c&gt;='A' &amp;&amp; c&lt;='Z'))</a:t>
            </a: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……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对所有英文字母进行“译码”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处理</a:t>
            </a: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("%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c",c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c=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getchar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();</a:t>
            </a: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}</a:t>
            </a: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("\n");</a:t>
            </a: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return 0;</a:t>
            </a: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352800" y="76200"/>
            <a:ext cx="5486400" cy="10668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32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将</a:t>
            </a:r>
            <a:r>
              <a:rPr lang="en-US" altLang="zh-CN" sz="3200" b="0" dirty="0" err="1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getchar</a:t>
            </a:r>
            <a:r>
              <a:rPr lang="en-US" altLang="zh-CN" sz="32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()</a:t>
            </a:r>
            <a:r>
              <a:rPr lang="zh-CN" altLang="en-US" sz="32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并入</a:t>
            </a:r>
            <a:r>
              <a:rPr lang="en-US" altLang="zh-CN" sz="32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while</a:t>
            </a:r>
            <a:r>
              <a:rPr lang="zh-CN" altLang="en-US" sz="32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条件中</a:t>
            </a:r>
            <a:endParaRPr lang="en-US" altLang="zh-CN" sz="3200" b="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51794" y="3048000"/>
            <a:ext cx="5953874" cy="3744615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c;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)!='\n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((c&gt;='a' &amp;&amp; c&lt;='z')||(c&gt;='A' &amp;&amp; c&lt;='Z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'))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……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对所有英文字母进行“译码”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处理</a:t>
            </a:r>
            <a:endParaRPr lang="en-US" altLang="zh-CN" b="1" dirty="0" smtClean="0">
              <a:solidFill>
                <a:srgbClr val="C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c",c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26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9</a:t>
            </a:fld>
            <a:r>
              <a:rPr lang="en-US" altLang="zh-CN"/>
              <a:t>/35</a:t>
            </a: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763000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输入一串字符，输出时：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如果是非字母字符，保持不变。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如果是英文字母字符：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对于大写字母，输出每个字母其后的第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个字母，并且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变成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变成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变成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变成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对于小写字母，亦是如此。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输入一串字符，即按上述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要求“译码”，译码结束后，再等待输入下一串字符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优化：依次输入、译码多个字符串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843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模板">
  <a:themeElements>
    <a:clrScheme name="PPT-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PT-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Settings\yanbo.zhang\Application Data\Microsoft\Templates\PPT-模板.pot</Template>
  <TotalTime>48661</TotalTime>
  <Words>1385</Words>
  <Application>Microsoft Office PowerPoint</Application>
  <PresentationFormat>全屏显示(4:3)</PresentationFormat>
  <Paragraphs>205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方正舒体</vt:lpstr>
      <vt:lpstr>仿宋</vt:lpstr>
      <vt:lpstr>仿宋_GB2312</vt:lpstr>
      <vt:lpstr>黑体</vt:lpstr>
      <vt:lpstr>楷体</vt:lpstr>
      <vt:lpstr>楷体_GB2312</vt:lpstr>
      <vt:lpstr>宋体</vt:lpstr>
      <vt:lpstr>Arial</vt:lpstr>
      <vt:lpstr>Arial Narrow</vt:lpstr>
      <vt:lpstr>Times New Roman</vt:lpstr>
      <vt:lpstr>Wingdings</vt:lpstr>
      <vt:lpstr>PPT-模板</vt:lpstr>
      <vt:lpstr>PowerPoint 演示文稿</vt:lpstr>
      <vt:lpstr>一次扫描处理批量数据</vt:lpstr>
      <vt:lpstr>教材中的“一次扫描处理批量数据”</vt:lpstr>
      <vt:lpstr>本讲内容</vt:lpstr>
      <vt:lpstr>例1：译密码</vt:lpstr>
      <vt:lpstr>“译密码”源代码</vt:lpstr>
      <vt:lpstr>“译密码”核心代码</vt:lpstr>
      <vt:lpstr>将getchar()并入while条件中</vt:lpstr>
      <vt:lpstr>优化：依次输入、译码多个字符串</vt:lpstr>
      <vt:lpstr>多个字符串“译码”的“程序终止标志”</vt:lpstr>
      <vt:lpstr>多次输入、译码字符串</vt:lpstr>
      <vt:lpstr>本讲内容</vt:lpstr>
      <vt:lpstr>例2：统计各班学生的平均成绩</vt:lpstr>
      <vt:lpstr>“统计平均成绩”设计思路</vt:lpstr>
      <vt:lpstr>统计学生的平均成绩</vt:lpstr>
      <vt:lpstr>“统计平均成绩”运行结果</vt:lpstr>
      <vt:lpstr>上机实验</vt:lpstr>
      <vt:lpstr>谢谢大家     欢迎指教</vt:lpstr>
    </vt:vector>
  </TitlesOfParts>
  <Company>Aptech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Sindhu</dc:creator>
  <cp:lastModifiedBy>WHY</cp:lastModifiedBy>
  <cp:revision>842</cp:revision>
  <dcterms:created xsi:type="dcterms:W3CDTF">2001-09-11T11:00:57Z</dcterms:created>
  <dcterms:modified xsi:type="dcterms:W3CDTF">2023-10-31T03:30:45Z</dcterms:modified>
</cp:coreProperties>
</file>