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584" r:id="rId2"/>
    <p:sldId id="2932" r:id="rId3"/>
    <p:sldId id="2975" r:id="rId4"/>
    <p:sldId id="2976" r:id="rId5"/>
    <p:sldId id="3018" r:id="rId6"/>
    <p:sldId id="2991" r:id="rId7"/>
    <p:sldId id="3017" r:id="rId8"/>
    <p:sldId id="3019" r:id="rId9"/>
    <p:sldId id="2995" r:id="rId10"/>
    <p:sldId id="2996" r:id="rId11"/>
    <p:sldId id="2997" r:id="rId12"/>
    <p:sldId id="3020" r:id="rId13"/>
    <p:sldId id="3021" r:id="rId14"/>
    <p:sldId id="3022" r:id="rId15"/>
    <p:sldId id="2963" r:id="rId16"/>
    <p:sldId id="2937" r:id="rId17"/>
    <p:sldId id="2959" r:id="rId18"/>
    <p:sldId id="2960" r:id="rId19"/>
    <p:sldId id="2938" r:id="rId20"/>
    <p:sldId id="3003" r:id="rId21"/>
    <p:sldId id="2964" r:id="rId22"/>
    <p:sldId id="2939" r:id="rId23"/>
    <p:sldId id="2940" r:id="rId24"/>
    <p:sldId id="3001" r:id="rId25"/>
    <p:sldId id="3002" r:id="rId26"/>
    <p:sldId id="2941" r:id="rId27"/>
    <p:sldId id="2943" r:id="rId28"/>
    <p:sldId id="2966" r:id="rId29"/>
    <p:sldId id="3004" r:id="rId30"/>
    <p:sldId id="2944" r:id="rId31"/>
    <p:sldId id="3005" r:id="rId32"/>
    <p:sldId id="3006" r:id="rId33"/>
    <p:sldId id="3007" r:id="rId34"/>
    <p:sldId id="3009" r:id="rId35"/>
    <p:sldId id="2965" r:id="rId36"/>
    <p:sldId id="3010" r:id="rId37"/>
    <p:sldId id="3011" r:id="rId38"/>
    <p:sldId id="3012" r:id="rId39"/>
    <p:sldId id="3013" r:id="rId40"/>
    <p:sldId id="3014" r:id="rId41"/>
    <p:sldId id="3015" r:id="rId42"/>
    <p:sldId id="2956" r:id="rId43"/>
    <p:sldId id="3016" r:id="rId44"/>
    <p:sldId id="2962" r:id="rId45"/>
    <p:sldId id="3023" r:id="rId46"/>
    <p:sldId id="2986" r:id="rId47"/>
    <p:sldId id="2987" r:id="rId48"/>
    <p:sldId id="257" r:id="rId4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FF"/>
    <a:srgbClr val="CC0066"/>
    <a:srgbClr val="FF0000"/>
    <a:srgbClr val="CC0099"/>
    <a:srgbClr val="FFFFCC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3015" autoAdjust="0"/>
  </p:normalViewPr>
  <p:slideViewPr>
    <p:cSldViewPr>
      <p:cViewPr varScale="1">
        <p:scale>
          <a:sx n="68" d="100"/>
          <a:sy n="68" d="100"/>
        </p:scale>
        <p:origin x="1710" y="54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2" Type="http://schemas.openxmlformats.org/officeDocument/2006/relationships/slide" Target="slides/slide28.xml"/><Relationship Id="rId1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93D6E19-8C61-4106-B834-61C7722E7E79}" type="datetimeFigureOut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7F77EA4-347B-4457-B7B2-3B68D0C164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441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9270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3C6F12C7-C1D8-4BD2-BDC1-A0957119C4D8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4B2B729-4185-453C-A0F9-589CAF3DC616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谭</a:t>
            </a:r>
            <a:r>
              <a:rPr lang="en-US" altLang="zh-CN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P204 </a:t>
            </a:r>
            <a:r>
              <a:rPr lang="zh-CN" altLang="en-US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例10.1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谭</a:t>
            </a:r>
            <a:r>
              <a:rPr lang="en-US" altLang="zh-CN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P206 </a:t>
            </a:r>
            <a:r>
              <a:rPr lang="zh-CN" altLang="en-US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例10.2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5E7D51E-CB09-4648-8E8B-2148B977D3D5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谭</a:t>
            </a:r>
            <a:r>
              <a:rPr lang="en-US" altLang="zh-CN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P210 </a:t>
            </a:r>
            <a:r>
              <a:rPr lang="zh-CN" altLang="en-US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例10.</a:t>
            </a:r>
            <a:r>
              <a:rPr lang="en-US" altLang="zh-CN" sz="1000" smtClean="0">
                <a:latin typeface="隶书_GB2312" pitchFamily="2" charset="-122"/>
                <a:ea typeface="隶书_GB2312" pitchFamily="2" charset="-122"/>
                <a:sym typeface="Monotype Sorts" pitchFamily="2" charset="2"/>
              </a:rPr>
              <a:t>4</a:t>
            </a:r>
            <a:endParaRPr lang="zh-CN" altLang="en-US" sz="1000" smtClean="0">
              <a:latin typeface="隶书_GB2312" pitchFamily="2" charset="-122"/>
              <a:ea typeface="隶书_GB2312" pitchFamily="2" charset="-122"/>
              <a:sym typeface="Monotype Sorts" pitchFamily="2" charset="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F53E484-78F1-4691-B578-0E48967B2305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5B92C39-A08B-4B95-BFB7-D566B8E9B2FA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3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18938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65294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8660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23999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21036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4200"/>
              </a:lnSpc>
            </a:pPr>
            <a:endParaRPr lang="zh-CN" alt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357616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34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7B17D5EB-91A1-4220-B6A8-D95701757885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33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486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CECA5-1CCA-4BF1-B3FF-D8A69B9D2BA3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5BC29-069F-4456-93E4-1DFDCD0B18D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74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4BCE3-2314-4F82-8D95-3CF8FEE0B962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85C1E-8FCE-4677-87EC-AE419C96C60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09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BEFEC626-8CB8-4EFC-A89C-339735DC2BA2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A117F5F4-FBE7-49D1-97CF-D9D610998E5F}" type="slidenum">
              <a:rPr lang="zh-CN" altLang="en-US"/>
              <a:pPr/>
              <a:t>‹#›</a:t>
            </a:fld>
            <a:r>
              <a:rPr lang="en-US" altLang="zh-CN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6780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2FC23-89F8-4509-AF58-A8E5C09E108B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DB166-7FDC-4C5B-AB42-ACDA16C82F6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7740C-7A8A-4AA2-B1BA-DB25649CE5F1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E5A8D-8C8B-4E58-87B8-E1EAB5B8CA1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22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30A16-363B-4DCD-8871-E47D221D7AF6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537D-486C-4B79-9366-D196008E61D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03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73DA7-B21B-4C38-9667-60DE7F220F50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99EF5-D9F9-42AE-80BA-B249B96A822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54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BD33D-2A85-45BE-B1AD-1A7142840A77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0008-1E48-485A-8E63-EFD5600A94D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1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2C7B6-DD38-4A9C-AFF4-C0E21C28A800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FC518-9D27-449D-AC2A-B5B3DCC9A5B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35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4B06A-5026-48A4-A062-CC0244CCC375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8341D-13CF-4DE7-B355-DF52AB3B51B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52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28AE8C37-AE52-463F-976B-ACBAE1C51E6F}" type="datetime1">
              <a:rPr lang="zh-CN" altLang="en-US"/>
              <a:pPr>
                <a:defRPr/>
              </a:pPr>
              <a:t>2023/11/17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A3050569-6622-4270-B5F6-65FEEF925F0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5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</a:t>
            </a:r>
            <a:r>
              <a:rPr lang="zh-CN" altLang="en-US" sz="5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善于利用</a:t>
            </a:r>
            <a:r>
              <a:rPr lang="zh-CN" altLang="en-US" sz="5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指针</a:t>
            </a:r>
            <a:endParaRPr lang="en-US" altLang="zh-CN" sz="54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60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一、</a:t>
            </a:r>
            <a:r>
              <a:rPr lang="en-US" altLang="en-US" sz="60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lang="zh-CN" altLang="en-US" sz="600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的指针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86288" y="1600200"/>
            <a:ext cx="135731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a;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71750" y="3214688"/>
            <a:ext cx="714375" cy="5715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="1" kern="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4625" y="3786188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85813" y="3143250"/>
            <a:ext cx="928687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85750" y="3843338"/>
            <a:ext cx="22860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CN" sz="32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a_pointer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28875" y="2690813"/>
            <a:ext cx="107156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72000" y="2971800"/>
            <a:ext cx="3500438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spAutoFit/>
          </a:bodyPr>
          <a:lstStyle/>
          <a:p>
            <a:pPr>
              <a:defRPr/>
            </a:pPr>
            <a:r>
              <a:rPr lang="en-US" altLang="zh-CN" sz="3200" b="1" kern="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a_pointer</a:t>
            </a:r>
            <a:r>
              <a:rPr lang="en-US" altLang="zh-CN" sz="32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=&amp;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a;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左弧形箭头 13"/>
          <p:cNvSpPr>
            <a:spLocks noChangeArrowheads="1"/>
          </p:cNvSpPr>
          <p:nvPr/>
        </p:nvSpPr>
        <p:spPr bwMode="auto">
          <a:xfrm rot="-9544426">
            <a:off x="3519488" y="2698750"/>
            <a:ext cx="500062" cy="100012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2084150" y="5134968"/>
            <a:ext cx="2071687" cy="642937"/>
          </a:xfrm>
          <a:prstGeom prst="wedgeRoundRectCallout">
            <a:avLst>
              <a:gd name="adj1" fmla="val 129839"/>
              <a:gd name="adj2" fmla="val -17200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间接访问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00563" y="2209800"/>
            <a:ext cx="4357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定义特殊变量</a:t>
            </a:r>
            <a:r>
              <a:rPr lang="en-US" altLang="zh-CN" sz="2800" b="1" kern="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a_pointer</a:t>
            </a:r>
            <a:endParaRPr lang="en-US" altLang="zh-CN" sz="2800" b="1" kern="0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85813" y="3214688"/>
            <a:ext cx="10715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cxnSpLocks noChangeShapeType="1"/>
            <a:endCxn id="7" idx="1"/>
          </p:cNvCxnSpPr>
          <p:nvPr/>
        </p:nvCxnSpPr>
        <p:spPr bwMode="auto">
          <a:xfrm>
            <a:off x="1714500" y="3500438"/>
            <a:ext cx="857250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3886200"/>
            <a:ext cx="34671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2800" b="1" kern="0" dirty="0" err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a_pointer</a:t>
            </a:r>
            <a:r>
              <a:rPr lang="zh-CN" altLang="en-US" sz="2800" b="1" kern="0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取值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4462"/>
            <a:ext cx="8283575" cy="769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0" dirty="0" smtClean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变量地址、指向变量的指针</a:t>
            </a:r>
          </a:p>
        </p:txBody>
      </p:sp>
    </p:spTree>
    <p:extLst>
      <p:ext uri="{BB962C8B-B14F-4D97-AF65-F5344CB8AC3E}">
        <p14:creationId xmlns:p14="http://schemas.microsoft.com/office/powerpoint/2010/main" val="409234729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  <p:bldP spid="13" grpId="0"/>
      <p:bldP spid="14" grpId="0" animBg="1"/>
      <p:bldP spid="16" grpId="0" animBg="1"/>
      <p:bldP spid="18" grpId="0"/>
      <p:bldP spid="19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199" cy="5181600"/>
          </a:xfrm>
        </p:spPr>
        <p:txBody>
          <a:bodyPr/>
          <a:lstStyle/>
          <a:p>
            <a:pPr>
              <a:lnSpc>
                <a:spcPts val="4100"/>
              </a:lnSpc>
            </a:pPr>
            <a:r>
              <a:rPr lang="zh-CN" altLang="zh-CN" dirty="0" smtClean="0"/>
              <a:t>为了表示将数值３送到变量中，可以有两种表达方法：</a:t>
            </a:r>
            <a:endParaRPr lang="en-US" altLang="zh-CN" dirty="0"/>
          </a:p>
          <a:p>
            <a:pPr lvl="1">
              <a:lnSpc>
                <a:spcPts val="4100"/>
              </a:lnSpc>
            </a:pPr>
            <a:r>
              <a:rPr lang="en-US" altLang="zh-CN" dirty="0" smtClean="0"/>
              <a:t>(1) </a:t>
            </a:r>
            <a:r>
              <a:rPr lang="zh-CN" altLang="zh-CN" dirty="0" smtClean="0"/>
              <a:t>将</a:t>
            </a:r>
            <a:r>
              <a:rPr lang="en-US" altLang="zh-CN" dirty="0" smtClean="0"/>
              <a:t>3</a:t>
            </a:r>
            <a:r>
              <a:rPr lang="zh-CN" altLang="zh-CN" dirty="0" smtClean="0"/>
              <a:t>直接送到变量</a:t>
            </a:r>
            <a:r>
              <a:rPr lang="en-US" altLang="zh-CN" dirty="0" smtClean="0"/>
              <a:t>a</a:t>
            </a:r>
            <a:r>
              <a:rPr lang="zh-CN" altLang="zh-CN" dirty="0" smtClean="0"/>
              <a:t>所</a:t>
            </a:r>
            <a:r>
              <a:rPr lang="zh-CN" altLang="en-US" dirty="0" smtClean="0"/>
              <a:t>代表</a:t>
            </a:r>
            <a:r>
              <a:rPr lang="zh-CN" altLang="zh-CN" dirty="0" smtClean="0"/>
              <a:t>的单元中</a:t>
            </a:r>
            <a:endParaRPr lang="en-US" altLang="zh-CN" dirty="0" smtClean="0"/>
          </a:p>
          <a:p>
            <a:pPr marL="457200" lvl="1" indent="0" algn="ctr">
              <a:lnSpc>
                <a:spcPts val="4100"/>
              </a:lnSpc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a=3;printf(“%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d”,a</a:t>
            </a:r>
            <a:r>
              <a:rPr lang="en-US" altLang="zh-CN" sz="3200" dirty="0" smtClean="0">
                <a:solidFill>
                  <a:srgbClr val="FF0000"/>
                </a:solidFill>
              </a:rPr>
              <a:t>);</a:t>
            </a:r>
          </a:p>
          <a:p>
            <a:pPr lvl="1">
              <a:lnSpc>
                <a:spcPts val="4100"/>
              </a:lnSpc>
            </a:pPr>
            <a:r>
              <a:rPr lang="en-US" altLang="zh-CN" dirty="0" smtClean="0"/>
              <a:t>(2) </a:t>
            </a:r>
            <a:r>
              <a:rPr lang="zh-CN" altLang="zh-CN" dirty="0" smtClean="0"/>
              <a:t>将</a:t>
            </a:r>
            <a:r>
              <a:rPr lang="en-US" altLang="zh-CN" dirty="0" smtClean="0"/>
              <a:t>3</a:t>
            </a:r>
            <a:r>
              <a:rPr lang="zh-CN" altLang="zh-CN" dirty="0" smtClean="0"/>
              <a:t>送到变量</a:t>
            </a:r>
            <a:r>
              <a:rPr lang="en-US" altLang="zh-CN" dirty="0" err="1" smtClean="0"/>
              <a:t>a_pointer</a:t>
            </a:r>
            <a:r>
              <a:rPr lang="zh-CN" altLang="zh-CN" dirty="0" smtClean="0"/>
              <a:t>所指向的单元（即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所代表</a:t>
            </a:r>
            <a:r>
              <a:rPr lang="zh-CN" altLang="zh-CN" dirty="0" smtClean="0"/>
              <a:t>的存储单元）</a:t>
            </a:r>
            <a:endParaRPr lang="en-US" altLang="zh-CN" dirty="0" smtClean="0"/>
          </a:p>
          <a:p>
            <a:pPr marL="457200" lvl="1" indent="0" algn="ctr">
              <a:lnSpc>
                <a:spcPts val="41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*</a:t>
            </a:r>
            <a:r>
              <a:rPr lang="en-US" altLang="zh-CN" sz="3200" dirty="0" err="1">
                <a:solidFill>
                  <a:srgbClr val="FF0000"/>
                </a:solidFill>
              </a:rPr>
              <a:t>a_pointer</a:t>
            </a:r>
            <a:r>
              <a:rPr lang="en-US" altLang="zh-CN" sz="3200" dirty="0">
                <a:solidFill>
                  <a:srgbClr val="FF0000"/>
                </a:solidFill>
              </a:rPr>
              <a:t>=3;printf(“%d</a:t>
            </a:r>
            <a:r>
              <a:rPr lang="en-US" altLang="zh-CN" sz="3200" dirty="0" smtClean="0">
                <a:solidFill>
                  <a:srgbClr val="FF0000"/>
                </a:solidFill>
              </a:rPr>
              <a:t>”,*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a_pointer</a:t>
            </a:r>
            <a:r>
              <a:rPr lang="en-US" altLang="zh-CN" sz="3200" dirty="0" smtClean="0">
                <a:solidFill>
                  <a:srgbClr val="FF0000"/>
                </a:solidFill>
              </a:rPr>
              <a:t>);</a:t>
            </a:r>
            <a:endParaRPr lang="zh-CN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4462"/>
            <a:ext cx="8588375" cy="769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0" dirty="0" smtClean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两种表达方式</a:t>
            </a:r>
          </a:p>
        </p:txBody>
      </p:sp>
      <p:sp>
        <p:nvSpPr>
          <p:cNvPr id="5" name="圆角矩形标注 4"/>
          <p:cNvSpPr>
            <a:spLocks noChangeArrowheads="1"/>
          </p:cNvSpPr>
          <p:nvPr/>
        </p:nvSpPr>
        <p:spPr bwMode="auto">
          <a:xfrm>
            <a:off x="7072313" y="2514600"/>
            <a:ext cx="2071687" cy="642938"/>
          </a:xfrm>
          <a:prstGeom prst="wedgeRoundRectCallout">
            <a:avLst>
              <a:gd name="adj1" fmla="val -74055"/>
              <a:gd name="adj2" fmla="val 6894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直接访问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3536155" y="5943600"/>
            <a:ext cx="2071687" cy="642937"/>
          </a:xfrm>
          <a:prstGeom prst="wedgeRoundRectCallout">
            <a:avLst>
              <a:gd name="adj1" fmla="val 123728"/>
              <a:gd name="adj2" fmla="val -15231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间接访问</a:t>
            </a:r>
          </a:p>
        </p:txBody>
      </p:sp>
    </p:spTree>
    <p:extLst>
      <p:ext uri="{BB962C8B-B14F-4D97-AF65-F5344CB8AC3E}">
        <p14:creationId xmlns:p14="http://schemas.microsoft.com/office/powerpoint/2010/main" val="262181072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12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所谓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指针“指向”变量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指向就是通过地址来体现的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a_pointer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中的值是变量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，这样就在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a_pointer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之间建立起一种联系，即通过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a_pointer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能知道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的地址，从而找到变量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的内存单元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13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的指针与指针变量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一个变量的</a:t>
            </a:r>
            <a:r>
              <a:rPr lang="zh-CN" altLang="zh-CN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称为该变量的“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例如，地址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是变量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如果有一个变量专门用来存放另一变量的地址（即指针），则它称为“</a:t>
            </a:r>
            <a:r>
              <a:rPr lang="zh-CN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指针变量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a_pointer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就是一个指针变量。指针变量就是地址变量，用来存放地址的变量，指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针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变量的值是地址（即指针）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14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与指针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两</a:t>
            </a:r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个不同概念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”和“</a:t>
            </a:r>
            <a:r>
              <a:rPr lang="zh-CN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指针变量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不同的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概念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可以说变量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，而不能说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的指针变量是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</a:p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指针是一个地址，而指针变量是存放地址的</a:t>
            </a:r>
            <a:r>
              <a:rPr lang="zh-CN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34E9B85-B1B7-4B92-9982-CA8E8D97641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0F0DF3-F351-46B6-BED1-3C295D727EDA}" type="slidenum">
              <a:rPr lang="zh-CN" altLang="en-US"/>
              <a:pPr/>
              <a:t>15</a:t>
            </a:fld>
            <a:r>
              <a:rPr lang="en-US" altLang="zh-CN"/>
              <a:t>/34</a:t>
            </a:r>
          </a:p>
        </p:txBody>
      </p:sp>
      <p:sp>
        <p:nvSpPr>
          <p:cNvPr id="663245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为什么需要使用指针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定义指针变量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latin typeface="Times New Roman" pitchFamily="18" charset="0"/>
                <a:ea typeface="黑体" pitchFamily="49" charset="-122"/>
              </a:rPr>
              <a:t>指针变量相关的运算与操作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latin typeface="Times New Roman" pitchFamily="18" charset="0"/>
                <a:ea typeface="黑体" pitchFamily="49" charset="-122"/>
              </a:rPr>
              <a:t>指针变量作为函数参数的几个例子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0421226-B6CA-4425-AE74-584BD13025D7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2BAA136-8FA2-4D03-AA1D-7AB3F49296E7}" type="slidenum">
              <a:rPr lang="zh-CN" altLang="en-US"/>
              <a:pPr/>
              <a:t>16</a:t>
            </a:fld>
            <a:r>
              <a:rPr lang="en-US" altLang="zh-CN"/>
              <a:t>/34</a:t>
            </a:r>
          </a:p>
        </p:txBody>
      </p:sp>
      <p:sp>
        <p:nvSpPr>
          <p:cNvPr id="6598658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定义指针变量   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598659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1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规定所有变量在使用前必须定义，指定变量类型，并按此分配内存单元。指针变量的例子：</a:t>
            </a:r>
          </a:p>
          <a:p>
            <a:pPr marL="342900" indent="-342900">
              <a:lnSpc>
                <a:spcPts val="31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	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  i, j;</a:t>
            </a:r>
          </a:p>
          <a:p>
            <a:pPr marL="342900" indent="-342900" algn="ctr">
              <a:lnSpc>
                <a:spcPts val="31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int  *pointer_1, *pointer_2;</a:t>
            </a:r>
          </a:p>
          <a:p>
            <a:pPr marL="742950" lvl="1" indent="-285750">
              <a:lnSpc>
                <a:spcPts val="31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第一行定义了两个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变量：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，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第二行定义了两个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指针变量：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  <a:p>
            <a:pPr marL="742950" lvl="1" indent="-285750">
              <a:lnSpc>
                <a:spcPts val="31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第二行左端的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是在定义指针变量时必须指定的</a:t>
            </a:r>
            <a:r>
              <a:rPr lang="zh-CN" altLang="en-US" sz="2000" u="sng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基类型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，它是用来指定该指针变量可以指向的变量的类型。</a:t>
            </a:r>
          </a:p>
          <a:p>
            <a:pPr marL="742950" lvl="1" indent="-285750">
              <a:lnSpc>
                <a:spcPts val="31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</a:t>
            </a:r>
            <a:r>
              <a:rPr lang="en-US" altLang="zh-CN" sz="20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只能用来指向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但不能指向其他类型的变量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  <a:p>
            <a:pPr marL="342900" indent="-342900">
              <a:lnSpc>
                <a:spcPts val="31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定义指针变量的一般形式为：</a:t>
            </a:r>
            <a:r>
              <a:rPr lang="zh-CN" altLang="en-US" sz="2200" b="1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基类型  *指针变量名</a:t>
            </a:r>
            <a:r>
              <a:rPr lang="en-US" altLang="zh-CN" sz="2200" b="1">
                <a:solidFill>
                  <a:srgbClr val="00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572D7E4-21F3-4D8A-8FE4-09A4869A6A2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D176378-F31B-4052-8980-0EF0209A6C97}" type="slidenum">
              <a:rPr lang="zh-CN" altLang="en-US"/>
              <a:pPr/>
              <a:t>17</a:t>
            </a:fld>
            <a:r>
              <a:rPr lang="en-US" altLang="zh-CN"/>
              <a:t>/34</a:t>
            </a:r>
          </a:p>
        </p:txBody>
      </p:sp>
      <p:sp>
        <p:nvSpPr>
          <p:cNvPr id="6627330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为指针变量赋值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27331" name="Rectangle 3"/>
          <p:cNvSpPr>
            <a:spLocks noChangeArrowheads="1"/>
          </p:cNvSpPr>
          <p:nvPr/>
        </p:nvSpPr>
        <p:spPr bwMode="auto">
          <a:xfrm>
            <a:off x="381000" y="1066800"/>
            <a:ext cx="85407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如果有定义语句：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j, *pointer_1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*pointer_2;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则两个赋值语句</a:t>
            </a:r>
            <a:r>
              <a:rPr lang="en-US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pointer_1=&amp;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;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 algn="ctr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pointer_2=&amp;j;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  <a:p>
            <a:pPr marL="342900" indent="-342900">
              <a:lnSpc>
                <a:spcPct val="10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使得指针变量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指向了</a:t>
            </a:r>
            <a:r>
              <a:rPr lang="en-US" altLang="zh-CN" sz="32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 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85B4404-8EE0-4417-A2E3-E5C448A57164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D7B3CEE-385F-4B0D-B652-421F6716FDC0}" type="slidenum">
              <a:rPr lang="zh-CN" altLang="en-US"/>
              <a:pPr/>
              <a:t>18</a:t>
            </a:fld>
            <a:r>
              <a:rPr lang="en-US" altLang="zh-CN"/>
              <a:t>/34</a:t>
            </a:r>
          </a:p>
        </p:txBody>
      </p:sp>
      <p:sp>
        <p:nvSpPr>
          <p:cNvPr id="6628354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指针变量的名称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28355" name="Rectangle 3"/>
          <p:cNvSpPr>
            <a:spLocks noChangeArrowheads="1"/>
          </p:cNvSpPr>
          <p:nvPr/>
        </p:nvSpPr>
        <p:spPr bwMode="auto">
          <a:xfrm>
            <a:off x="222250" y="1066800"/>
            <a:ext cx="87693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如果有定义语句：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			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int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j,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*pointer_1, *pointer_2;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那么：指针变量前面的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表示该变量的类型为指针型变量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也就是：定义的两个指针变量名是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，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而不是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pointer_2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D3450B4-A35D-42C9-BD09-6101813A501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042905E-BD23-4488-B350-DAEA7DED4CD6}" type="slidenum">
              <a:rPr lang="zh-CN" altLang="en-US"/>
              <a:pPr/>
              <a:t>19</a:t>
            </a:fld>
            <a:r>
              <a:rPr lang="en-US" altLang="zh-CN"/>
              <a:t>/34</a:t>
            </a:r>
          </a:p>
        </p:txBody>
      </p:sp>
      <p:sp>
        <p:nvSpPr>
          <p:cNvPr id="6599682" name="Rectangle 2"/>
          <p:cNvSpPr>
            <a:spLocks noRot="1" noChangeArrowheads="1"/>
          </p:cNvSpPr>
          <p:nvPr/>
        </p:nvSpPr>
        <p:spPr bwMode="auto">
          <a:xfrm>
            <a:off x="374650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定义指针变量时必须指定</a:t>
            </a:r>
            <a:r>
              <a:rPr lang="zh-CN" altLang="en-US" dirty="0">
                <a:solidFill>
                  <a:srgbClr val="CC0099"/>
                </a:solidFill>
                <a:latin typeface="黑体" pitchFamily="49" charset="-122"/>
                <a:ea typeface="黑体" pitchFamily="49" charset="-122"/>
              </a:rPr>
              <a:t>基类型</a:t>
            </a:r>
          </a:p>
        </p:txBody>
      </p:sp>
      <p:sp>
        <p:nvSpPr>
          <p:cNvPr id="6599683" name="Rectangle 3"/>
          <p:cNvSpPr>
            <a:spLocks noChangeArrowheads="1"/>
          </p:cNvSpPr>
          <p:nvPr/>
        </p:nvSpPr>
        <p:spPr bwMode="auto">
          <a:xfrm>
            <a:off x="152400" y="1066800"/>
            <a:ext cx="87693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9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u="sng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定义</a:t>
            </a:r>
            <a:r>
              <a:rPr lang="zh-CN" altLang="en-US" sz="3200" b="1" u="sng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指针变量时必须指定</a:t>
            </a:r>
            <a:r>
              <a:rPr lang="zh-CN" altLang="en-US" sz="32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基类型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：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变量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类型不同，在内存中所占的字节数也不相同。</a:t>
            </a:r>
          </a:p>
          <a:p>
            <a:pPr marL="1143000" lvl="2" indent="-228600">
              <a:lnSpc>
                <a:spcPts val="39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如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：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float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型为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字节、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double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型为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8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字节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</a:t>
            </a:r>
          </a:p>
          <a:p>
            <a:pPr marL="1143000" lvl="2" indent="-228600">
              <a:lnSpc>
                <a:spcPts val="3900"/>
              </a:lnSpc>
              <a:buClr>
                <a:schemeClr val="hlink"/>
              </a:buClr>
              <a:buFontTx/>
              <a:buChar char="o"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当涉及到后面介绍的</a:t>
            </a:r>
            <a:r>
              <a:rPr lang="zh-CN" altLang="en-US" sz="2400" b="1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指针移动运算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、</a:t>
            </a:r>
            <a:r>
              <a:rPr lang="zh-CN" altLang="en-US" sz="2400" b="1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指针加减运算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时，不指定基类型就无法知道指针运算中的单位是如何规定的，如：“指针移动1个位置”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对于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float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变量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是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移动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个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字节，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对于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double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变量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则是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移动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8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个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字节。</a:t>
            </a:r>
          </a:p>
          <a:p>
            <a:pPr marL="742950" lvl="1" indent="-285750">
              <a:lnSpc>
                <a:spcPts val="39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所以说：</a:t>
            </a:r>
            <a:r>
              <a:rPr lang="zh-CN" altLang="en-US" sz="26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变量的地址只能放到指向本类型变量的指针变量中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89D1637-9E7A-41EA-B84D-1A8F0A03A46F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7FBE1E3-3420-47B7-9D6F-9D4AF87733EF}" type="slidenum">
              <a:rPr lang="zh-CN" altLang="en-US"/>
              <a:pPr/>
              <a:t>2</a:t>
            </a:fld>
            <a:r>
              <a:rPr lang="en-US" altLang="zh-CN"/>
              <a:t>/34</a:t>
            </a:r>
          </a:p>
        </p:txBody>
      </p:sp>
      <p:sp>
        <p:nvSpPr>
          <p:cNvPr id="624230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242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为什么需要使用指针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定义指针变量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指针变量相关的运算与操作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指针变量作为函数参数的几个例子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1802"/>
            <a:ext cx="8607425" cy="7699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b="0" dirty="0" smtClean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定义指针变量</a:t>
            </a:r>
            <a:r>
              <a:rPr lang="zh-CN" altLang="en-US" sz="4000" b="0" dirty="0" smtClean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与使用指针变量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0010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下面都是合法的定义</a:t>
            </a:r>
            <a:r>
              <a:rPr lang="zh-CN" altLang="en-US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和初始化</a:t>
            </a: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  *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pointer_3;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  *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pointer_4;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*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pointer_1=&amp;a,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pointer_2=&amp;b;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5000625"/>
            <a:ext cx="5929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*pointer_1</a:t>
            </a: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85875" y="5072063"/>
            <a:ext cx="5929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pointer_3</a:t>
            </a: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57313" y="5000625"/>
            <a:ext cx="5929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pointer_1</a:t>
            </a: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</a:t>
            </a:r>
            <a:endParaRPr lang="en-US" altLang="zh-CN" sz="3200" b="1" kern="0" dirty="0">
              <a:solidFill>
                <a:srgbClr val="9D138D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00125" y="5000625"/>
            <a:ext cx="5929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pointer_3</a:t>
            </a:r>
            <a:r>
              <a:rPr lang="zh-CN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4243388"/>
            <a:ext cx="80010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下面</a:t>
            </a:r>
            <a:r>
              <a:rPr lang="zh-CN" altLang="en-US" sz="32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使用指针变量的语句</a:t>
            </a:r>
            <a:r>
              <a:rPr lang="zh-CN" altLang="zh-CN" sz="32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32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8273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CAC5328-0FE8-4DBD-BCED-EDF9B9CCA0B4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FA5559B-C7E2-4005-BFE6-167D7CF6D79A}" type="slidenum">
              <a:rPr lang="zh-CN" altLang="en-US"/>
              <a:pPr/>
              <a:t>21</a:t>
            </a:fld>
            <a:r>
              <a:rPr lang="en-US" altLang="zh-CN"/>
              <a:t>/34</a:t>
            </a:r>
          </a:p>
        </p:txBody>
      </p:sp>
      <p:sp>
        <p:nvSpPr>
          <p:cNvPr id="6634498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为什么需要使用指针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定义指针变量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指针变量相关的运算与操作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latin typeface="Times New Roman" pitchFamily="18" charset="0"/>
                <a:ea typeface="黑体" pitchFamily="49" charset="-122"/>
              </a:rPr>
              <a:t>指针变量作为函数参数的几个例子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7E248E85-E9BB-49AB-AA94-124298EA4D09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9C785E9-F8F6-432C-914D-2A149940A3CB}" type="slidenum">
              <a:rPr lang="zh-CN" altLang="en-US"/>
              <a:pPr/>
              <a:t>22</a:t>
            </a:fld>
            <a:r>
              <a:rPr lang="en-US" altLang="zh-CN"/>
              <a:t>/34</a:t>
            </a:r>
          </a:p>
        </p:txBody>
      </p:sp>
      <p:sp>
        <p:nvSpPr>
          <p:cNvPr id="6600706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与指针变量有关的运算符   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00707" name="Rectangle 3"/>
          <p:cNvSpPr>
            <a:spLocks noChangeArrowheads="1"/>
          </p:cNvSpPr>
          <p:nvPr/>
        </p:nvSpPr>
        <p:spPr bwMode="auto">
          <a:xfrm>
            <a:off x="228600" y="990600"/>
            <a:ext cx="8763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与指针变量有关的运算符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取地址运算符；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指针运算符（或称“间接访问运算符）。</a:t>
            </a: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例如：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为变量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的地址：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为指针变量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所指向的存储单元。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9E37518-B0AC-45C3-BE8A-D1ABE051FAC6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9DFF0D4-AD99-4391-BBEA-9869E723572E}" type="slidenum">
              <a:rPr lang="zh-CN" altLang="en-US"/>
              <a:pPr/>
              <a:t>23</a:t>
            </a:fld>
            <a:r>
              <a:rPr lang="en-US" altLang="zh-CN"/>
              <a:t>/34</a:t>
            </a:r>
          </a:p>
        </p:txBody>
      </p:sp>
      <p:sp>
        <p:nvSpPr>
          <p:cNvPr id="660173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：通过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指针访问整型变量</a:t>
            </a:r>
          </a:p>
        </p:txBody>
      </p:sp>
      <p:sp>
        <p:nvSpPr>
          <p:cNvPr id="6601731" name="Rectangle 3"/>
          <p:cNvSpPr>
            <a:spLocks noChangeArrowheads="1"/>
          </p:cNvSpPr>
          <p:nvPr/>
        </p:nvSpPr>
        <p:spPr bwMode="auto">
          <a:xfrm>
            <a:off x="152401" y="1143000"/>
            <a:ext cx="8689974" cy="48768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include&lt;</a:t>
            </a: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()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,*pointer_1,*pointer_2;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a=100;b=10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pointer_1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=&amp;a;     /*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把变量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的地址赋给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pointer_1*/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pointer_2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=&amp;b;     /*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把变量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的地址赋给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pointer_2*/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("a=%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=%d\n",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("*pointer_1=%d,*pointer_2=%d\n",*pointer_1,*pointer_2);</a:t>
            </a:r>
          </a:p>
          <a:p>
            <a:pPr marL="742950" lvl="1" indent="-28575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0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  <a:endParaRPr lang="en-US" altLang="zh-CN" sz="24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90" y="5219700"/>
            <a:ext cx="5287241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839200" cy="5629275"/>
          </a:xfrm>
          <a:solidFill>
            <a:srgbClr val="FFFF00"/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pointer_1, </a:t>
            </a:r>
            <a:r>
              <a:rPr lang="en-US" altLang="zh-C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pointer_2;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a=100;b=10;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pointer_1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=&amp;a;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pointer_2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=&amp;b;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(“*pointer_1=%d,*pointer_2=%d\n”,*pointer_1,*pointer_2);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181600" y="1143000"/>
            <a:ext cx="2747963" cy="642938"/>
          </a:xfrm>
          <a:prstGeom prst="wedgeRoundRectCallout">
            <a:avLst>
              <a:gd name="adj1" fmla="val -128875"/>
              <a:gd name="adj2" fmla="val 21339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定义两个指针变量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410200" y="2090738"/>
            <a:ext cx="3535900" cy="873715"/>
          </a:xfrm>
          <a:prstGeom prst="wedgeRoundRectCallout">
            <a:avLst>
              <a:gd name="adj1" fmla="val -132796"/>
              <a:gd name="adj2" fmla="val 1966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pointer_2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指向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562600" y="3500033"/>
            <a:ext cx="3581400" cy="581740"/>
          </a:xfrm>
          <a:prstGeom prst="wedgeRoundRectCallout">
            <a:avLst>
              <a:gd name="adj1" fmla="val -104343"/>
              <a:gd name="adj2" fmla="val 19087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输出变量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5562600" y="4617352"/>
            <a:ext cx="3387017" cy="642938"/>
          </a:xfrm>
          <a:prstGeom prst="wedgeRoundRectCallout">
            <a:avLst>
              <a:gd name="adj1" fmla="val 3171"/>
              <a:gd name="adj2" fmla="val 10174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间接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输出变量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</a:t>
            </a:r>
            <a:endParaRPr lang="zh-CN" altLang="en-US" sz="24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：通过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指针访问整型变量</a:t>
            </a:r>
          </a:p>
        </p:txBody>
      </p:sp>
    </p:spTree>
    <p:extLst>
      <p:ext uri="{BB962C8B-B14F-4D97-AF65-F5344CB8AC3E}">
        <p14:creationId xmlns:p14="http://schemas.microsoft.com/office/powerpoint/2010/main" val="425087664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304800" y="1143000"/>
            <a:ext cx="8537575" cy="547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a,b;     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pointer_1, </a:t>
            </a:r>
            <a:r>
              <a:rPr lang="en-US" altLang="zh-CN" sz="2000" kern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pointer_2;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a=100;b=10;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pointer_1</a:t>
            </a: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=&amp;a; 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kern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pointer_2</a:t>
            </a: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=&amp;b; 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printf(“a=%d,b=%d\n”,a,b); 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printf(“*pointer_1=%d,*pointer_2=%d\n”,*pointer_1,*pointer_2); </a:t>
            </a:r>
            <a:endParaRPr lang="zh-CN" altLang="zh-CN" sz="2000" kern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0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572000" y="642938"/>
            <a:ext cx="4032250" cy="1143000"/>
          </a:xfrm>
          <a:prstGeom prst="wedgeRoundRectCallout">
            <a:avLst>
              <a:gd name="adj1" fmla="val -104995"/>
              <a:gd name="adj2" fmla="val 1410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此处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类型名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在一起。此时共同定义指针变量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838200" y="2819400"/>
            <a:ext cx="352425" cy="395288"/>
          </a:xfrm>
          <a:prstGeom prst="ellipse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2135981" y="2819400"/>
            <a:ext cx="352425" cy="395288"/>
          </a:xfrm>
          <a:prstGeom prst="ellipse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3786188" y="2928938"/>
            <a:ext cx="5214937" cy="1143000"/>
          </a:xfrm>
          <a:prstGeom prst="wedgeRoundRectCallout">
            <a:avLst>
              <a:gd name="adj1" fmla="val 5468"/>
              <a:gd name="adj2" fmla="val 16735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此处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指针变量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一起使用。此时</a:t>
            </a:r>
            <a:r>
              <a:rPr lang="zh-CN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代表指针变量所指向的变量</a:t>
            </a: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符号</a:t>
            </a:r>
            <a:r>
              <a:rPr lang="en-US" altLang="zh-CN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*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的作用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5181600" y="5395912"/>
            <a:ext cx="352425" cy="395288"/>
          </a:xfrm>
          <a:prstGeom prst="ellipse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6479381" y="5395912"/>
            <a:ext cx="352425" cy="395288"/>
          </a:xfrm>
          <a:prstGeom prst="ellipse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3358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D001538-F018-4748-BC3D-6219611374C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A214A2-3538-41EE-8815-028FD705631C}" type="slidenum">
              <a:rPr lang="zh-CN" altLang="en-US"/>
              <a:pPr/>
              <a:t>26</a:t>
            </a:fld>
            <a:r>
              <a:rPr lang="en-US" altLang="zh-CN"/>
              <a:t>/34</a:t>
            </a:r>
          </a:p>
        </p:txBody>
      </p:sp>
      <p:sp>
        <p:nvSpPr>
          <p:cNvPr id="660377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&amp;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和</a:t>
            </a:r>
            <a:r>
              <a:rPr lang="en-US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*</a:t>
            </a:r>
            <a:r>
              <a:rPr lang="zh-CN" altLang="en-US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sym typeface="Monotype Sorts" pitchFamily="2" charset="2"/>
              </a:rPr>
              <a:t>是两个互逆的运算</a:t>
            </a:r>
            <a:endParaRPr lang="zh-CN" altLang="en-US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03779" name="Rectangle 3"/>
          <p:cNvSpPr>
            <a:spLocks noChangeArrowheads="1"/>
          </p:cNvSpPr>
          <p:nvPr/>
        </p:nvSpPr>
        <p:spPr bwMode="auto">
          <a:xfrm>
            <a:off x="152400" y="1219200"/>
            <a:ext cx="876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和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优先级相同，</a:t>
            </a:r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按自右向左方向结合。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所以：如果执行了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pointer_1=&amp;a;</a:t>
            </a:r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那么：</a:t>
            </a:r>
          </a:p>
          <a:p>
            <a:pPr marL="1143000" lvl="2" indent="-228600">
              <a:lnSpc>
                <a:spcPct val="150000"/>
              </a:lnSpc>
              <a:buClr>
                <a:schemeClr val="hlink"/>
              </a:buClr>
              <a:buFontTx/>
              <a:buChar char="o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</a:p>
          <a:p>
            <a:pPr marL="1143000" lvl="2" indent="-228600">
              <a:lnSpc>
                <a:spcPct val="150000"/>
              </a:lnSpc>
              <a:buClr>
                <a:schemeClr val="hlink"/>
              </a:buClr>
              <a:buFontTx/>
              <a:buChar char="o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就是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即是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&amp;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的地址。</a:t>
            </a:r>
          </a:p>
          <a:p>
            <a:pPr marL="1143000" lvl="2" indent="-228600">
              <a:lnSpc>
                <a:spcPct val="150000"/>
              </a:lnSpc>
              <a:buClr>
                <a:schemeClr val="hlink"/>
              </a:buClr>
              <a:buFontTx/>
              <a:buChar char="o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*&amp;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一样，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都是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pointer_1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指向的变量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841A14-1CA6-48DE-ABD2-E4534218EFF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7289BE8-EBA1-43CC-A84A-AB5EFA96CDFC}" type="slidenum">
              <a:rPr lang="zh-CN" altLang="en-US"/>
              <a:pPr/>
              <a:t>27</a:t>
            </a:fld>
            <a:r>
              <a:rPr lang="en-US" altLang="zh-CN"/>
              <a:t>/34</a:t>
            </a:r>
          </a:p>
        </p:txBody>
      </p:sp>
      <p:sp>
        <p:nvSpPr>
          <p:cNvPr id="66058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验证</a:t>
            </a:r>
            <a:r>
              <a:rPr lang="en-US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zh-CN" altLang="en-US" sz="4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与</a:t>
            </a:r>
            <a:r>
              <a:rPr lang="en-US" altLang="zh-CN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++</a:t>
            </a:r>
            <a:r>
              <a:rPr lang="zh-CN" altLang="en-US" sz="4000" dirty="0" smtClean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的“组合”</a:t>
            </a:r>
            <a:endParaRPr lang="zh-CN" altLang="en-US" sz="4000" dirty="0" smtClean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4419600"/>
            <a:ext cx="8686800" cy="1981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分析上面源代码及其运行结果：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(*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p)++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相当于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a++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 lvl="1">
              <a:lnSpc>
                <a:spcPct val="130000"/>
              </a:lnSpc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*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p++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相当于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先取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*p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的值、再执行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p +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6050" y="1143000"/>
            <a:ext cx="5264150" cy="3276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	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 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a[3]={0,1,2},*p=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("a[0]=%d\n",(*p)++);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for(p=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a,i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=0;i&lt;3;i++)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("%d ",*p++);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("\n");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14" y="1147986"/>
            <a:ext cx="4490886" cy="1673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841A14-1CA6-48DE-ABD2-E4534218EFF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7289BE8-EBA1-43CC-A84A-AB5EFA96CDFC}" type="slidenum">
              <a:rPr lang="zh-CN" altLang="en-US"/>
              <a:pPr/>
              <a:t>28</a:t>
            </a:fld>
            <a:r>
              <a:rPr lang="en-US" altLang="zh-CN"/>
              <a:t>/34</a:t>
            </a:r>
          </a:p>
        </p:txBody>
      </p:sp>
      <p:sp>
        <p:nvSpPr>
          <p:cNvPr id="66058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smtClean="0">
                <a:latin typeface="黑体" pitchFamily="49" charset="-122"/>
                <a:ea typeface="宋体" pitchFamily="2" charset="-122"/>
              </a:rPr>
              <a:t>指针的赋值运算 </a:t>
            </a:r>
          </a:p>
        </p:txBody>
      </p:sp>
      <p:sp>
        <p:nvSpPr>
          <p:cNvPr id="66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指针的赋值运算一定是地址的赋值。用来对指针变量赋值的可以是：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同类型变量的地址；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同类型的已经初始化的指针变量；</a:t>
            </a:r>
          </a:p>
          <a:p>
            <a:pPr lvl="1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其他同类型的指针。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此外，也可以用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对指针变量赋值。使得变量包含的是“空指针”，即不指向任何的内存物理地址。</a:t>
            </a:r>
          </a:p>
          <a:p>
            <a:pPr eaLnBrk="1" hangingPunct="1">
              <a:lnSpc>
                <a:spcPts val="36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必须注意：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不同类型的指针是不可以互相赋值的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。在指针赋值时，不存在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类型自动转换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的机制。</a:t>
            </a:r>
          </a:p>
        </p:txBody>
      </p:sp>
    </p:spTree>
    <p:extLst>
      <p:ext uri="{BB962C8B-B14F-4D97-AF65-F5344CB8AC3E}">
        <p14:creationId xmlns:p14="http://schemas.microsoft.com/office/powerpoint/2010/main" val="28898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1841A14-1CA6-48DE-ABD2-E4534218EFF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7289BE8-EBA1-43CC-A84A-AB5EFA96CDFC}" type="slidenum">
              <a:rPr lang="zh-CN" altLang="en-US"/>
              <a:pPr/>
              <a:t>29</a:t>
            </a:fld>
            <a:r>
              <a:rPr lang="en-US" altLang="zh-CN"/>
              <a:t>/34</a:t>
            </a:r>
          </a:p>
        </p:txBody>
      </p:sp>
      <p:sp>
        <p:nvSpPr>
          <p:cNvPr id="660582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3200" b="0" kern="1200" dirty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sz="3200" b="0" kern="1200" dirty="0">
                <a:latin typeface="黑体" pitchFamily="49" charset="-122"/>
                <a:ea typeface="黑体" pitchFamily="49" charset="-122"/>
                <a:cs typeface="+mn-cs"/>
              </a:rPr>
              <a:t>3</a:t>
            </a:r>
            <a:r>
              <a:rPr lang="zh-CN" altLang="en-US" sz="32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：利用指针变量将输入两个数的最大最小值</a:t>
            </a:r>
            <a:endParaRPr lang="zh-CN" altLang="en-US" sz="3200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605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编程要求：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利用指针操作，输出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中的最大数和最小数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解题思路：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定义两个指针变量：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指向“大值”变量，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指向“小值”变量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2EC00C0-E066-43DE-AD5F-097160E43CC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7961BA3-8F95-4E52-965F-B30B90049A96}" type="slidenum">
              <a:rPr lang="zh-CN" altLang="en-US"/>
              <a:pPr/>
              <a:t>3</a:t>
            </a:fld>
            <a:r>
              <a:rPr lang="en-US" altLang="zh-CN"/>
              <a:t>/34</a:t>
            </a:r>
          </a:p>
        </p:txBody>
      </p:sp>
      <p:sp>
        <p:nvSpPr>
          <p:cNvPr id="662528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077200" cy="533400"/>
          </a:xfrm>
        </p:spPr>
        <p:txBody>
          <a:bodyPr/>
          <a:lstStyle/>
          <a:p>
            <a:r>
              <a:rPr kumimoji="1" lang="zh-CN" altLang="en-US" sz="3600" b="0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600" b="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3600" b="0" dirty="0" smtClean="0">
                <a:latin typeface="黑体" pitchFamily="49" charset="-122"/>
                <a:ea typeface="黑体" pitchFamily="49" charset="-122"/>
              </a:rPr>
              <a:t>：利用</a:t>
            </a:r>
            <a:r>
              <a:rPr kumimoji="1" lang="en-US" altLang="zh-CN" sz="3600" b="0" dirty="0" smtClean="0">
                <a:latin typeface="黑体" pitchFamily="49" charset="-122"/>
                <a:ea typeface="黑体" pitchFamily="49" charset="-122"/>
              </a:rPr>
              <a:t>swap</a:t>
            </a:r>
            <a:r>
              <a:rPr kumimoji="1" lang="zh-CN" altLang="en-US" sz="3600" b="0" dirty="0" smtClean="0">
                <a:latin typeface="黑体" pitchFamily="49" charset="-122"/>
                <a:ea typeface="黑体" pitchFamily="49" charset="-122"/>
              </a:rPr>
              <a:t>函数实现两</a:t>
            </a:r>
            <a:r>
              <a:rPr kumimoji="1" lang="zh-CN" altLang="en-US" sz="3600" b="0" dirty="0">
                <a:latin typeface="黑体" pitchFamily="49" charset="-122"/>
                <a:ea typeface="黑体" pitchFamily="49" charset="-122"/>
              </a:rPr>
              <a:t>个数</a:t>
            </a:r>
            <a:r>
              <a:rPr kumimoji="1" lang="zh-CN" altLang="en-US" sz="3600" b="0" dirty="0" smtClean="0">
                <a:latin typeface="黑体" pitchFamily="49" charset="-122"/>
                <a:ea typeface="黑体" pitchFamily="49" charset="-122"/>
              </a:rPr>
              <a:t>的交换</a:t>
            </a:r>
            <a:endParaRPr kumimoji="1" lang="zh-CN" altLang="en-US" sz="3600" b="0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1687"/>
            <a:ext cx="8382000" cy="5189113"/>
          </a:xfr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#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include 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&gt;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void swap(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u,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v)  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temp = u; u = v; v =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main()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{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x=5, y=10;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("Old x = %d and y = %d.\n",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swap(x,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("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x = %d and y = %d.\n",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25287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244635"/>
            <a:ext cx="4800600" cy="16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E91D8222-1916-4DE4-93B0-F9316DB4363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CFF5BC6-DF1C-49B4-B4AA-6F76E87FBFA5}" type="slidenum">
              <a:rPr lang="zh-CN" altLang="en-US"/>
              <a:pPr/>
              <a:t>30</a:t>
            </a:fld>
            <a:r>
              <a:rPr lang="en-US" altLang="zh-CN"/>
              <a:t>/34</a:t>
            </a:r>
          </a:p>
        </p:txBody>
      </p:sp>
      <p:sp>
        <p:nvSpPr>
          <p:cNvPr id="6606850" name="Rectangle 2"/>
          <p:cNvSpPr>
            <a:spLocks noRot="1" noChangeArrowheads="1"/>
          </p:cNvSpPr>
          <p:nvPr/>
        </p:nvSpPr>
        <p:spPr bwMode="auto">
          <a:xfrm>
            <a:off x="301625" y="152400"/>
            <a:ext cx="85407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ts val="3600"/>
              </a:lnSpc>
              <a:spcBef>
                <a:spcPct val="0"/>
              </a:spcBef>
            </a:pP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源代码及输出结果</a:t>
            </a:r>
            <a:endParaRPr lang="zh-CN" altLang="en-US" sz="44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06851" name="Rectangle 3"/>
          <p:cNvSpPr>
            <a:spLocks noChangeArrowheads="1"/>
          </p:cNvSpPr>
          <p:nvPr/>
        </p:nvSpPr>
        <p:spPr bwMode="auto">
          <a:xfrm>
            <a:off x="228600" y="1010443"/>
            <a:ext cx="8540750" cy="577135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/>
          <a:lstStyle/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&gt;		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main()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,*max,*min,*p;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("two integer numbers:");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d%d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",&amp;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a,&amp;b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max=&amp;a; min=&amp;b;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if (*max&lt;*min) 	 	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将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min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指向变量的值进行比较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			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交换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min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的值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	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p=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max;max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min;min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=p;  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}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("a=%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d,b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=%d\n",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	 // 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先输出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和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b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的值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("max=%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d,min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=%d\n",*max,*min); 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return 0;</a:t>
            </a:r>
          </a:p>
          <a:p>
            <a:pPr>
              <a:lnSpc>
                <a:spcPct val="100000"/>
              </a:lnSpc>
              <a:buClr>
                <a:schemeClr val="accent2"/>
              </a:buClr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44" y="1067197"/>
            <a:ext cx="4289778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4910137" cy="5572125"/>
          </a:xfrm>
          <a:solidFill>
            <a:srgbClr val="FFFF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*p1,*p2,*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p1=&amp;a;    p2=&amp;b;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if(a&lt;b)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p=p1; p1=p2; p2=p; }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124825" y="430053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714375" y="2743200"/>
            <a:ext cx="2928938" cy="3333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124825" y="545782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96075" y="430053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696075" y="544353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67325" y="494347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08975" y="3790950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288338" y="6219313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64338" y="3716338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p1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67513" y="6219313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p2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67325" y="4386262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V="1">
            <a:off x="785813" y="3300414"/>
            <a:ext cx="3709987" cy="9523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67700" y="4386262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262937" y="5609713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609600" y="3843337"/>
            <a:ext cx="34290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80200" y="4360862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&amp;a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cxnSpLocks noChangeShapeType="1"/>
            <a:endCxn id="5" idx="1"/>
          </p:cNvCxnSpPr>
          <p:nvPr/>
        </p:nvCxnSpPr>
        <p:spPr bwMode="auto">
          <a:xfrm>
            <a:off x="7410450" y="465772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696075" y="5529262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&amp;b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>
            <a:off x="7410450" y="580072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685800" y="4300537"/>
            <a:ext cx="990600" cy="17462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78625" y="3981193"/>
            <a:ext cx="1214438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成立</a:t>
            </a: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609600" y="4833937"/>
            <a:ext cx="4143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562600" y="2949094"/>
            <a:ext cx="11430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5,9</a:t>
            </a:r>
            <a:r>
              <a:rPr lang="zh-CN" altLang="zh-CN" sz="2800" b="1" u="sng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↙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40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sz="4000" b="0" kern="1200" dirty="0">
                <a:latin typeface="黑体" pitchFamily="49" charset="-122"/>
                <a:ea typeface="黑体" pitchFamily="49" charset="-122"/>
                <a:cs typeface="+mn-cs"/>
              </a:rPr>
              <a:t>4</a:t>
            </a:r>
            <a:r>
              <a:rPr lang="zh-CN" altLang="en-US" sz="40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：指针操作“动画”演示</a:t>
            </a:r>
            <a:endParaRPr lang="zh-CN" altLang="en-US" sz="4000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3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0" grpId="0"/>
      <p:bldP spid="21" grpId="0"/>
      <p:bldP spid="24" grpId="0"/>
      <p:bldP spid="30" grpId="0"/>
      <p:bldP spid="34" grpId="0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4910137" cy="5572125"/>
          </a:xfrm>
          <a:solidFill>
            <a:srgbClr val="FFFF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*p1,*p2,*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p1=&amp;a;    p2=&amp;b;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if(a&lt;b)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p=p1; p1=p2; p2=p; }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8001000" y="15748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6" name="矩形 7"/>
          <p:cNvSpPr>
            <a:spLocks noChangeArrowheads="1"/>
          </p:cNvSpPr>
          <p:nvPr/>
        </p:nvSpPr>
        <p:spPr bwMode="auto">
          <a:xfrm>
            <a:off x="8001000" y="27178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7" name="矩形 8"/>
          <p:cNvSpPr>
            <a:spLocks noChangeArrowheads="1"/>
          </p:cNvSpPr>
          <p:nvPr/>
        </p:nvSpPr>
        <p:spPr bwMode="auto">
          <a:xfrm>
            <a:off x="6572250" y="15748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8" name="矩形 9"/>
          <p:cNvSpPr>
            <a:spLocks noChangeArrowheads="1"/>
          </p:cNvSpPr>
          <p:nvPr/>
        </p:nvSpPr>
        <p:spPr bwMode="auto">
          <a:xfrm>
            <a:off x="6572250" y="27178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9" name="矩形 10"/>
          <p:cNvSpPr>
            <a:spLocks noChangeArrowheads="1"/>
          </p:cNvSpPr>
          <p:nvPr/>
        </p:nvSpPr>
        <p:spPr bwMode="auto">
          <a:xfrm>
            <a:off x="5143500" y="221773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0" name="TextBox 11"/>
          <p:cNvSpPr txBox="1">
            <a:spLocks noChangeArrowheads="1"/>
          </p:cNvSpPr>
          <p:nvPr/>
        </p:nvSpPr>
        <p:spPr bwMode="auto">
          <a:xfrm>
            <a:off x="8185150" y="1065212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8164513" y="3476113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2" name="TextBox 13"/>
          <p:cNvSpPr txBox="1">
            <a:spLocks noChangeArrowheads="1"/>
          </p:cNvSpPr>
          <p:nvPr/>
        </p:nvSpPr>
        <p:spPr bwMode="auto">
          <a:xfrm>
            <a:off x="6640513" y="990600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3" name="TextBox 14"/>
          <p:cNvSpPr txBox="1">
            <a:spLocks noChangeArrowheads="1"/>
          </p:cNvSpPr>
          <p:nvPr/>
        </p:nvSpPr>
        <p:spPr bwMode="auto">
          <a:xfrm>
            <a:off x="6643688" y="3476113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4" name="TextBox 15"/>
          <p:cNvSpPr txBox="1">
            <a:spLocks noChangeArrowheads="1"/>
          </p:cNvSpPr>
          <p:nvPr/>
        </p:nvSpPr>
        <p:spPr bwMode="auto">
          <a:xfrm>
            <a:off x="5143500" y="1646237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5" name="TextBox 19"/>
          <p:cNvSpPr txBox="1">
            <a:spLocks noChangeArrowheads="1"/>
          </p:cNvSpPr>
          <p:nvPr/>
        </p:nvSpPr>
        <p:spPr bwMode="auto">
          <a:xfrm>
            <a:off x="8143875" y="164623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6" name="TextBox 20"/>
          <p:cNvSpPr txBox="1">
            <a:spLocks noChangeArrowheads="1"/>
          </p:cNvSpPr>
          <p:nvPr/>
        </p:nvSpPr>
        <p:spPr bwMode="auto">
          <a:xfrm>
            <a:off x="8143875" y="278923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7" name="TextBox 23"/>
          <p:cNvSpPr txBox="1">
            <a:spLocks noChangeArrowheads="1"/>
          </p:cNvSpPr>
          <p:nvPr/>
        </p:nvSpPr>
        <p:spPr bwMode="auto">
          <a:xfrm>
            <a:off x="6556375" y="1620837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cxnSpLocks noChangeShapeType="1"/>
            <a:endCxn id="23556" idx="1"/>
          </p:cNvCxnSpPr>
          <p:nvPr/>
        </p:nvCxnSpPr>
        <p:spPr bwMode="auto">
          <a:xfrm rot="16200000" flipH="1">
            <a:off x="7072313" y="2146299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TextBox 29"/>
          <p:cNvSpPr txBox="1">
            <a:spLocks noChangeArrowheads="1"/>
          </p:cNvSpPr>
          <p:nvPr/>
        </p:nvSpPr>
        <p:spPr bwMode="auto">
          <a:xfrm>
            <a:off x="6572250" y="2789237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cxnSpLocks noChangeShapeType="1"/>
            <a:endCxn id="23555" idx="1"/>
          </p:cNvCxnSpPr>
          <p:nvPr/>
        </p:nvCxnSpPr>
        <p:spPr bwMode="auto">
          <a:xfrm rot="5400000" flipH="1" flipV="1">
            <a:off x="7072313" y="2146299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>
            <a:off x="990600" y="4800600"/>
            <a:ext cx="6858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  <a:stCxn id="23559" idx="3"/>
          </p:cNvCxnSpPr>
          <p:nvPr/>
        </p:nvCxnSpPr>
        <p:spPr bwMode="auto">
          <a:xfrm>
            <a:off x="5857875" y="2574925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 rot="5400000" flipH="1" flipV="1">
            <a:off x="8144669" y="2431256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>
            <a:off x="2109788" y="4800600"/>
            <a:ext cx="7858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>
            <a:off x="3228975" y="4800600"/>
            <a:ext cx="6572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直接箭头连接符 45"/>
          <p:cNvCxnSpPr>
            <a:cxnSpLocks noChangeShapeType="1"/>
          </p:cNvCxnSpPr>
          <p:nvPr/>
        </p:nvCxnSpPr>
        <p:spPr bwMode="auto">
          <a:xfrm>
            <a:off x="7286625" y="1931987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直接箭头连接符 46"/>
          <p:cNvCxnSpPr>
            <a:cxnSpLocks noChangeShapeType="1"/>
          </p:cNvCxnSpPr>
          <p:nvPr/>
        </p:nvCxnSpPr>
        <p:spPr bwMode="auto">
          <a:xfrm>
            <a:off x="7286625" y="3074987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618288" y="1692275"/>
            <a:ext cx="642937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54"/>
          <p:cNvGrpSpPr>
            <a:grpSpLocks/>
          </p:cNvGrpSpPr>
          <p:nvPr/>
        </p:nvGrpSpPr>
        <p:grpSpPr bwMode="auto">
          <a:xfrm rot="761472">
            <a:off x="7464425" y="1773237"/>
            <a:ext cx="357188" cy="357188"/>
            <a:chOff x="7286644" y="3714752"/>
            <a:chExt cx="357190" cy="357190"/>
          </a:xfrm>
        </p:grpSpPr>
        <p:cxnSp>
          <p:nvCxnSpPr>
            <p:cNvPr id="23585" name="直接连接符 49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6" name="直接连接符 52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618288" y="2835275"/>
            <a:ext cx="642937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56"/>
          <p:cNvGrpSpPr>
            <a:grpSpLocks/>
          </p:cNvGrpSpPr>
          <p:nvPr/>
        </p:nvGrpSpPr>
        <p:grpSpPr bwMode="auto">
          <a:xfrm rot="761472">
            <a:off x="7464425" y="2895600"/>
            <a:ext cx="357188" cy="357187"/>
            <a:chOff x="7286644" y="3714752"/>
            <a:chExt cx="357190" cy="357190"/>
          </a:xfrm>
        </p:grpSpPr>
        <p:cxnSp>
          <p:nvCxnSpPr>
            <p:cNvPr id="23583" name="直接连接符 57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直接连接符 58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3582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71691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40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sz="4000" b="0" kern="1200" dirty="0">
                <a:latin typeface="黑体" pitchFamily="49" charset="-122"/>
                <a:ea typeface="黑体" pitchFamily="49" charset="-122"/>
                <a:cs typeface="+mn-cs"/>
              </a:rPr>
              <a:t>4</a:t>
            </a:r>
            <a:r>
              <a:rPr lang="zh-CN" altLang="en-US" sz="40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交换两个指针变量的值</a:t>
            </a:r>
            <a:endParaRPr lang="zh-CN" altLang="en-US" sz="4000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93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4910137" cy="5572125"/>
          </a:xfrm>
          <a:solidFill>
            <a:srgbClr val="FFFF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*p1,*p2,*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p1=&amp;a;    p2=&amp;b;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if(a&lt;b)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 p=p1; p1=p2; p2=p; }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矩形 4"/>
          <p:cNvSpPr>
            <a:spLocks noChangeArrowheads="1"/>
          </p:cNvSpPr>
          <p:nvPr/>
        </p:nvSpPr>
        <p:spPr bwMode="auto">
          <a:xfrm>
            <a:off x="8062912" y="178435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8062912" y="292735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1" name="矩形 8"/>
          <p:cNvSpPr>
            <a:spLocks noChangeArrowheads="1"/>
          </p:cNvSpPr>
          <p:nvPr/>
        </p:nvSpPr>
        <p:spPr bwMode="auto">
          <a:xfrm>
            <a:off x="6634162" y="178435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2" name="矩形 9"/>
          <p:cNvSpPr>
            <a:spLocks noChangeArrowheads="1"/>
          </p:cNvSpPr>
          <p:nvPr/>
        </p:nvSpPr>
        <p:spPr bwMode="auto">
          <a:xfrm>
            <a:off x="6634162" y="292735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矩形 10"/>
          <p:cNvSpPr>
            <a:spLocks noChangeArrowheads="1"/>
          </p:cNvSpPr>
          <p:nvPr/>
        </p:nvSpPr>
        <p:spPr bwMode="auto">
          <a:xfrm>
            <a:off x="5205412" y="242728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TextBox 11"/>
          <p:cNvSpPr txBox="1">
            <a:spLocks noChangeArrowheads="1"/>
          </p:cNvSpPr>
          <p:nvPr/>
        </p:nvSpPr>
        <p:spPr bwMode="auto">
          <a:xfrm>
            <a:off x="8247062" y="1274762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8226425" y="3704713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TextBox 13"/>
          <p:cNvSpPr txBox="1">
            <a:spLocks noChangeArrowheads="1"/>
          </p:cNvSpPr>
          <p:nvPr/>
        </p:nvSpPr>
        <p:spPr bwMode="auto">
          <a:xfrm>
            <a:off x="6702425" y="1200150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TextBox 14"/>
          <p:cNvSpPr txBox="1">
            <a:spLocks noChangeArrowheads="1"/>
          </p:cNvSpPr>
          <p:nvPr/>
        </p:nvSpPr>
        <p:spPr bwMode="auto">
          <a:xfrm>
            <a:off x="6705600" y="3704713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TextBox 15"/>
          <p:cNvSpPr txBox="1">
            <a:spLocks noChangeArrowheads="1"/>
          </p:cNvSpPr>
          <p:nvPr/>
        </p:nvSpPr>
        <p:spPr bwMode="auto">
          <a:xfrm>
            <a:off x="5205412" y="1855787"/>
            <a:ext cx="714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9" name="TextBox 19"/>
          <p:cNvSpPr txBox="1">
            <a:spLocks noChangeArrowheads="1"/>
          </p:cNvSpPr>
          <p:nvPr/>
        </p:nvSpPr>
        <p:spPr bwMode="auto">
          <a:xfrm>
            <a:off x="8205787" y="185578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0" name="TextBox 20"/>
          <p:cNvSpPr txBox="1">
            <a:spLocks noChangeArrowheads="1"/>
          </p:cNvSpPr>
          <p:nvPr/>
        </p:nvSpPr>
        <p:spPr bwMode="auto">
          <a:xfrm>
            <a:off x="8205787" y="299878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1" name="TextBox 23"/>
          <p:cNvSpPr txBox="1">
            <a:spLocks noChangeArrowheads="1"/>
          </p:cNvSpPr>
          <p:nvPr/>
        </p:nvSpPr>
        <p:spPr bwMode="auto">
          <a:xfrm>
            <a:off x="6618287" y="1830387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92" name="直接箭头连接符 27"/>
          <p:cNvCxnSpPr>
            <a:cxnSpLocks noChangeShapeType="1"/>
            <a:endCxn id="24580" idx="1"/>
          </p:cNvCxnSpPr>
          <p:nvPr/>
        </p:nvCxnSpPr>
        <p:spPr bwMode="auto">
          <a:xfrm rot="16200000" flipH="1">
            <a:off x="7134225" y="2355849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Box 29"/>
          <p:cNvSpPr txBox="1">
            <a:spLocks noChangeArrowheads="1"/>
          </p:cNvSpPr>
          <p:nvPr/>
        </p:nvSpPr>
        <p:spPr bwMode="auto">
          <a:xfrm>
            <a:off x="6634162" y="2998787"/>
            <a:ext cx="78581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94" name="直接箭头连接符 30"/>
          <p:cNvCxnSpPr>
            <a:cxnSpLocks noChangeShapeType="1"/>
            <a:endCxn id="24579" idx="1"/>
          </p:cNvCxnSpPr>
          <p:nvPr/>
        </p:nvCxnSpPr>
        <p:spPr bwMode="auto">
          <a:xfrm rot="5400000" flipH="1" flipV="1">
            <a:off x="7134225" y="2355849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直接连接符 35"/>
          <p:cNvCxnSpPr>
            <a:cxnSpLocks noChangeShapeType="1"/>
            <a:stCxn id="24583" idx="3"/>
          </p:cNvCxnSpPr>
          <p:nvPr/>
        </p:nvCxnSpPr>
        <p:spPr bwMode="auto">
          <a:xfrm>
            <a:off x="5919787" y="2784475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直接箭头连接符 40"/>
          <p:cNvCxnSpPr>
            <a:cxnSpLocks noChangeShapeType="1"/>
          </p:cNvCxnSpPr>
          <p:nvPr/>
        </p:nvCxnSpPr>
        <p:spPr bwMode="auto">
          <a:xfrm rot="5400000" flipH="1" flipV="1">
            <a:off x="8206581" y="2640806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TextBox 47"/>
          <p:cNvSpPr txBox="1">
            <a:spLocks noChangeArrowheads="1"/>
          </p:cNvSpPr>
          <p:nvPr/>
        </p:nvSpPr>
        <p:spPr bwMode="auto">
          <a:xfrm>
            <a:off x="6680200" y="1901825"/>
            <a:ext cx="642937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1" name="TextBox 55"/>
          <p:cNvSpPr txBox="1">
            <a:spLocks noChangeArrowheads="1"/>
          </p:cNvSpPr>
          <p:nvPr/>
        </p:nvSpPr>
        <p:spPr bwMode="auto">
          <a:xfrm>
            <a:off x="6680200" y="3044825"/>
            <a:ext cx="642937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>
            <a:off x="685800" y="5286375"/>
            <a:ext cx="4267200" cy="47625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609600" y="5867400"/>
            <a:ext cx="43434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04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73787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410200" y="5067300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a=5,b=9</a:t>
            </a:r>
            <a:endParaRPr lang="zh-CN" altLang="zh-CN" sz="2800" b="1">
              <a:solidFill>
                <a:srgbClr val="0000CC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81637" y="549592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9,5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4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32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sz="3200" b="0" kern="1200" dirty="0">
                <a:latin typeface="黑体" pitchFamily="49" charset="-122"/>
                <a:ea typeface="黑体" pitchFamily="49" charset="-122"/>
                <a:cs typeface="+mn-cs"/>
              </a:rPr>
              <a:t>4</a:t>
            </a:r>
            <a:r>
              <a:rPr lang="zh-CN" altLang="en-US" sz="3200" b="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分别使用变量名和指针输出变量的值</a:t>
            </a:r>
            <a:endParaRPr lang="zh-CN" altLang="en-US" sz="3200" b="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5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的值并未交换，它们仍保持原值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的值改变了。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的值原为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，后来变成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原值为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，后来变成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这样在输出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*p1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*p2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时，实际上是输出变量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的值，所以先输出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b="0" kern="1200" dirty="0">
                <a:latin typeface="黑体" pitchFamily="49" charset="-122"/>
                <a:ea typeface="黑体" pitchFamily="49" charset="-122"/>
                <a:cs typeface="+mn-cs"/>
              </a:rPr>
              <a:t>4</a:t>
            </a:r>
            <a:r>
              <a:rPr lang="zh-CN" altLang="en-US" b="0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总结</a:t>
            </a:r>
            <a:endParaRPr lang="zh-CN" altLang="en-US" b="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8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E084A8F-0F12-452F-AD60-239FCE2DB851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20809AB-BF5A-4F54-A3C7-274CB985E69B}" type="slidenum">
              <a:rPr lang="zh-CN" altLang="en-US"/>
              <a:pPr/>
              <a:t>35</a:t>
            </a:fld>
            <a:r>
              <a:rPr lang="en-US" altLang="zh-CN"/>
              <a:t>/34</a:t>
            </a:r>
          </a:p>
        </p:txBody>
      </p:sp>
      <p:sp>
        <p:nvSpPr>
          <p:cNvPr id="663654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6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为什么需要使用指针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定义指针变量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指针变量相关的运算与操作</a:t>
            </a: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3600" b="0" u="sng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指针变量作为函数参数的几个例子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Monotype Sorts" pitchFamily="2" charset="2"/>
              </a:rPr>
              <a:t>指针变量作为函数参数，就是将变量的地址传送到另一个函数中。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Monotype Sorts" pitchFamily="2" charset="2"/>
              </a:rPr>
              <a:t>这实际上就是“传址”。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ym typeface="Monotype Sorts" pitchFamily="2" charset="2"/>
              </a:rPr>
              <a:t>以前讲的参数传递一般都是“传值”。</a:t>
            </a:r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指针</a:t>
            </a:r>
            <a:r>
              <a:rPr lang="zh-CN" altLang="en-US" b="0" kern="1200" dirty="0">
                <a:latin typeface="黑体" pitchFamily="49" charset="-122"/>
                <a:ea typeface="黑体" pitchFamily="49" charset="-122"/>
                <a:cs typeface="+mn-cs"/>
              </a:rPr>
              <a:t>变量作为函数</a:t>
            </a: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参数</a:t>
            </a:r>
            <a:endParaRPr lang="zh-CN" altLang="en-US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5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304800" y="1252538"/>
            <a:ext cx="86868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编程要求：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zh-CN" sz="2400" dirty="0" smtClean="0"/>
              <a:t>对</a:t>
            </a:r>
            <a:r>
              <a:rPr lang="zh-CN" altLang="zh-CN" sz="2400" dirty="0"/>
              <a:t>输入的两个</a:t>
            </a:r>
            <a:r>
              <a:rPr lang="zh-CN" altLang="zh-CN" sz="2400" dirty="0" smtClean="0"/>
              <a:t>整数</a:t>
            </a:r>
            <a:r>
              <a:rPr lang="zh-CN" altLang="en-US" sz="2400" dirty="0" smtClean="0"/>
              <a:t>降</a:t>
            </a:r>
            <a:r>
              <a:rPr lang="zh-CN" altLang="zh-CN" sz="2400" dirty="0" smtClean="0"/>
              <a:t>序</a:t>
            </a:r>
            <a:r>
              <a:rPr lang="zh-CN" altLang="zh-CN" sz="2400" dirty="0"/>
              <a:t>输出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要求：</a:t>
            </a:r>
            <a:r>
              <a:rPr lang="zh-CN" altLang="zh-CN" sz="2400" dirty="0" smtClean="0">
                <a:solidFill>
                  <a:srgbClr val="FF0000"/>
                </a:solidFill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</a:rPr>
              <a:t>函数处理，用指针</a:t>
            </a:r>
            <a:r>
              <a:rPr lang="zh-CN" altLang="en-US" sz="2400" dirty="0">
                <a:solidFill>
                  <a:srgbClr val="FF0000"/>
                </a:solidFill>
              </a:rPr>
              <a:t>变量</a:t>
            </a:r>
            <a:r>
              <a:rPr lang="zh-CN" altLang="zh-CN" sz="2400" dirty="0">
                <a:solidFill>
                  <a:srgbClr val="FF0000"/>
                </a:solidFill>
              </a:rPr>
              <a:t>作函数参数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  <a:defRPr/>
            </a:pPr>
            <a:r>
              <a:rPr lang="zh-CN" altLang="zh-CN" sz="2800" dirty="0"/>
              <a:t>解题思路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zh-CN" sz="2400" dirty="0" smtClean="0"/>
              <a:t>将</a:t>
            </a:r>
            <a:r>
              <a:rPr lang="zh-CN" altLang="zh-CN" sz="2400" dirty="0"/>
              <a:t>指向两个变量的指针变量</a:t>
            </a:r>
            <a:r>
              <a:rPr lang="en-US" altLang="zh-CN" sz="2400" dirty="0"/>
              <a:t>(</a:t>
            </a:r>
            <a:r>
              <a:rPr lang="zh-CN" altLang="zh-CN" sz="2400" dirty="0"/>
              <a:t>内放两个变量的地址</a:t>
            </a:r>
            <a:r>
              <a:rPr lang="en-US" altLang="zh-CN" sz="2400" dirty="0"/>
              <a:t>)</a:t>
            </a:r>
            <a:r>
              <a:rPr lang="zh-CN" altLang="zh-CN" sz="2400" dirty="0"/>
              <a:t>作为实参传递给形参的指针</a:t>
            </a:r>
            <a:r>
              <a:rPr lang="zh-CN" altLang="zh-CN" sz="2400" dirty="0" smtClean="0"/>
              <a:t>变量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defRPr/>
            </a:pPr>
            <a:r>
              <a:rPr lang="zh-CN" altLang="zh-CN" sz="2400" dirty="0" smtClean="0"/>
              <a:t>在</a:t>
            </a:r>
            <a:r>
              <a:rPr lang="zh-CN" altLang="en-US" sz="2400" dirty="0" smtClean="0"/>
              <a:t>被调函数中，</a:t>
            </a:r>
            <a:r>
              <a:rPr lang="zh-CN" altLang="zh-CN" sz="2400" dirty="0" smtClean="0"/>
              <a:t>通过</a:t>
            </a:r>
            <a:r>
              <a:rPr lang="zh-CN" altLang="zh-CN" sz="2400" dirty="0"/>
              <a:t>指针</a:t>
            </a:r>
            <a:r>
              <a:rPr lang="zh-CN" altLang="zh-CN" sz="2400" dirty="0" smtClean="0"/>
              <a:t>交换</a:t>
            </a:r>
            <a:r>
              <a:rPr lang="zh-CN" altLang="en-US" sz="2400" dirty="0" smtClean="0"/>
              <a:t>它们指向的</a:t>
            </a:r>
            <a:r>
              <a:rPr lang="zh-CN" altLang="zh-CN" sz="2400" dirty="0" smtClean="0"/>
              <a:t>两</a:t>
            </a:r>
            <a:r>
              <a:rPr lang="zh-CN" altLang="zh-CN" sz="2400" dirty="0"/>
              <a:t>个变量的</a:t>
            </a:r>
            <a:r>
              <a:rPr lang="zh-CN" altLang="zh-CN" sz="2400" dirty="0" smtClean="0"/>
              <a:t>值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b="0" kern="1200" dirty="0" smtClean="0">
                <a:latin typeface="黑体" pitchFamily="49" charset="-122"/>
                <a:ea typeface="黑体" pitchFamily="49" charset="-122"/>
                <a:cs typeface="+mn-cs"/>
              </a:rPr>
              <a:t>5</a:t>
            </a: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：指针</a:t>
            </a:r>
            <a:r>
              <a:rPr lang="zh-CN" altLang="en-US" b="0" kern="1200" dirty="0">
                <a:latin typeface="黑体" pitchFamily="49" charset="-122"/>
                <a:ea typeface="黑体" pitchFamily="49" charset="-122"/>
                <a:cs typeface="+mn-cs"/>
              </a:rPr>
              <a:t>变量作为函数</a:t>
            </a: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参数</a:t>
            </a:r>
            <a:endParaRPr lang="zh-CN" altLang="en-US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25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71438" y="1071563"/>
            <a:ext cx="5018087" cy="4422775"/>
          </a:xfrm>
          <a:solidFill>
            <a:srgbClr val="FFFF00"/>
          </a:solidFill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void swap(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*p1,int *p2); 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,*pointer_1,*pointer_2;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pointer_1=&amp;a;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pointer_2=&amp;b; 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if (a&lt;b)  swap(pointer_1,pointer_2);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(“max=%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d,min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return 0;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218113" y="60071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15313" y="59944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89363" y="599122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786563" y="599440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02263" y="549910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286750" y="54102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86125" y="5494338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60988" y="613886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58188" y="612616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73488" y="6172200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CC"/>
                </a:solidFill>
              </a:rPr>
              <a:t>&amp;a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786563" y="6126163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7500938" y="6351588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4500563" y="6351588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15063" y="5494338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155371" y="3021012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0000CC"/>
                </a:solidFill>
              </a:rPr>
              <a:t>5,9</a:t>
            </a:r>
            <a:r>
              <a:rPr lang="zh-CN" altLang="zh-CN" sz="2800" b="1" u="sng" dirty="0">
                <a:solidFill>
                  <a:srgbClr val="0000CC"/>
                </a:solidFill>
              </a:rPr>
              <a:t>↙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2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b="0" kern="1200" dirty="0" smtClean="0">
                <a:latin typeface="黑体" pitchFamily="49" charset="-122"/>
                <a:ea typeface="黑体" pitchFamily="49" charset="-122"/>
                <a:cs typeface="+mn-cs"/>
              </a:rPr>
              <a:t>5main</a:t>
            </a: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函数</a:t>
            </a:r>
            <a:endParaRPr lang="zh-CN" altLang="en-US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6" grpId="0"/>
      <p:bldP spid="19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04800" y="1174992"/>
            <a:ext cx="4862513" cy="3625608"/>
          </a:xfr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swap(int *p1,int *p2) 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temp;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temp=*p1;     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*p1=*p2;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*p2=temp;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矩形 17"/>
          <p:cNvSpPr>
            <a:spLocks noChangeArrowheads="1"/>
          </p:cNvSpPr>
          <p:nvPr/>
        </p:nvSpPr>
        <p:spPr bwMode="auto">
          <a:xfrm>
            <a:off x="5218113" y="455453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矩形 18"/>
          <p:cNvSpPr>
            <a:spLocks noChangeArrowheads="1"/>
          </p:cNvSpPr>
          <p:nvPr/>
        </p:nvSpPr>
        <p:spPr bwMode="auto">
          <a:xfrm>
            <a:off x="8215313" y="455453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矩形 19"/>
          <p:cNvSpPr>
            <a:spLocks noChangeArrowheads="1"/>
          </p:cNvSpPr>
          <p:nvPr/>
        </p:nvSpPr>
        <p:spPr bwMode="auto">
          <a:xfrm>
            <a:off x="3789363" y="455453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2" name="矩形 20"/>
          <p:cNvSpPr>
            <a:spLocks noChangeArrowheads="1"/>
          </p:cNvSpPr>
          <p:nvPr/>
        </p:nvSpPr>
        <p:spPr bwMode="auto">
          <a:xfrm>
            <a:off x="6786563" y="454183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TextBox 21"/>
          <p:cNvSpPr txBox="1">
            <a:spLocks noChangeArrowheads="1"/>
          </p:cNvSpPr>
          <p:nvPr/>
        </p:nvSpPr>
        <p:spPr bwMode="auto">
          <a:xfrm>
            <a:off x="5402263" y="4046537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4" name="TextBox 22"/>
          <p:cNvSpPr txBox="1">
            <a:spLocks noChangeArrowheads="1"/>
          </p:cNvSpPr>
          <p:nvPr/>
        </p:nvSpPr>
        <p:spPr bwMode="auto">
          <a:xfrm>
            <a:off x="8286750" y="395763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5" name="TextBox 23"/>
          <p:cNvSpPr txBox="1">
            <a:spLocks noChangeArrowheads="1"/>
          </p:cNvSpPr>
          <p:nvPr/>
        </p:nvSpPr>
        <p:spPr bwMode="auto">
          <a:xfrm>
            <a:off x="3286125" y="4041775"/>
            <a:ext cx="185737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pointer_1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6" name="TextBox 24"/>
          <p:cNvSpPr txBox="1">
            <a:spLocks noChangeArrowheads="1"/>
          </p:cNvSpPr>
          <p:nvPr/>
        </p:nvSpPr>
        <p:spPr bwMode="auto">
          <a:xfrm>
            <a:off x="5360988" y="4625975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7" name="TextBox 25"/>
          <p:cNvSpPr txBox="1">
            <a:spLocks noChangeArrowheads="1"/>
          </p:cNvSpPr>
          <p:nvPr/>
        </p:nvSpPr>
        <p:spPr bwMode="auto">
          <a:xfrm>
            <a:off x="8358188" y="4613275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8" name="TextBox 26"/>
          <p:cNvSpPr txBox="1">
            <a:spLocks noChangeArrowheads="1"/>
          </p:cNvSpPr>
          <p:nvPr/>
        </p:nvSpPr>
        <p:spPr bwMode="auto">
          <a:xfrm>
            <a:off x="3773488" y="4602162"/>
            <a:ext cx="78581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9" name="TextBox 27"/>
          <p:cNvSpPr txBox="1">
            <a:spLocks noChangeArrowheads="1"/>
          </p:cNvSpPr>
          <p:nvPr/>
        </p:nvSpPr>
        <p:spPr bwMode="auto">
          <a:xfrm>
            <a:off x="6786563" y="4613275"/>
            <a:ext cx="78581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10" name="直接箭头连接符 28"/>
          <p:cNvCxnSpPr>
            <a:cxnSpLocks noChangeShapeType="1"/>
          </p:cNvCxnSpPr>
          <p:nvPr/>
        </p:nvCxnSpPr>
        <p:spPr bwMode="auto">
          <a:xfrm>
            <a:off x="7500938" y="4899025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直接箭头连接符 29"/>
          <p:cNvCxnSpPr>
            <a:cxnSpLocks noChangeShapeType="1"/>
          </p:cNvCxnSpPr>
          <p:nvPr/>
        </p:nvCxnSpPr>
        <p:spPr bwMode="auto">
          <a:xfrm>
            <a:off x="4500563" y="4899025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TextBox 30"/>
          <p:cNvSpPr txBox="1">
            <a:spLocks noChangeArrowheads="1"/>
          </p:cNvSpPr>
          <p:nvPr/>
        </p:nvSpPr>
        <p:spPr bwMode="auto">
          <a:xfrm>
            <a:off x="6215063" y="4041775"/>
            <a:ext cx="185737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pointer_2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214938" y="5899150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572000" y="5970587"/>
            <a:ext cx="64293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199063" y="5945187"/>
            <a:ext cx="78581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&amp;a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/>
          <p:cNvCxnSpPr>
            <a:cxnSpLocks noChangeShapeType="1"/>
            <a:stCxn id="32" idx="0"/>
            <a:endCxn id="29699" idx="2"/>
          </p:cNvCxnSpPr>
          <p:nvPr/>
        </p:nvCxnSpPr>
        <p:spPr bwMode="auto">
          <a:xfrm rot="5400000" flipH="1" flipV="1">
            <a:off x="5258594" y="5582443"/>
            <a:ext cx="630238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231188" y="585311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588250" y="5924550"/>
            <a:ext cx="64293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8215313" y="5899150"/>
            <a:ext cx="78581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&amp;b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cxnSpLocks noChangeShapeType="1"/>
          </p:cNvCxnSpPr>
          <p:nvPr/>
        </p:nvCxnSpPr>
        <p:spPr bwMode="auto">
          <a:xfrm rot="5400000" flipH="1" flipV="1">
            <a:off x="8275638" y="5548312"/>
            <a:ext cx="630237" cy="47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09601" y="2143125"/>
            <a:ext cx="1828800" cy="1666875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311775" y="4625975"/>
            <a:ext cx="500063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8312150" y="4659312"/>
            <a:ext cx="500063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4500563" y="5281612"/>
            <a:ext cx="4500562" cy="150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swap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函数执行完毕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lang="en-US" altLang="zh-CN" b="0" kern="1200" dirty="0" smtClean="0">
                <a:latin typeface="黑体" pitchFamily="49" charset="-122"/>
                <a:ea typeface="黑体" pitchFamily="49" charset="-122"/>
                <a:cs typeface="+mn-cs"/>
              </a:rPr>
              <a:t>5swap</a:t>
            </a:r>
            <a:r>
              <a:rPr lang="zh-CN" altLang="en-US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函数</a:t>
            </a:r>
            <a:endParaRPr lang="zh-CN" altLang="en-US" b="0" kern="1200" dirty="0"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0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8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2EC00C0-E066-43DE-AD5F-097160E43CC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7961BA3-8F95-4E52-965F-B30B90049A96}" type="slidenum">
              <a:rPr lang="zh-CN" altLang="en-US"/>
              <a:pPr/>
              <a:t>4</a:t>
            </a:fld>
            <a:r>
              <a:rPr lang="en-US" altLang="zh-CN"/>
              <a:t>/34</a:t>
            </a:r>
          </a:p>
        </p:txBody>
      </p:sp>
      <p:sp>
        <p:nvSpPr>
          <p:cNvPr id="66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76200"/>
            <a:ext cx="8382000" cy="5029200"/>
          </a:xfr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&gt;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void swap(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u,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v)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("sub:\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tOld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u = %d and v = %d.\n", u, 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temp = u; u = v; v =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("sub:\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tNew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u = %d and v = %d.\n", u, 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x=5, y=10;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("main:\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tOld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x = %d and y = %d.\n",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swap(x,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("main:\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tNew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x = %d and y = %d.\n",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25287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800600" y="76199"/>
            <a:ext cx="4267200" cy="1181101"/>
          </a:xfrm>
          <a:solidFill>
            <a:srgbClr val="92D050"/>
          </a:solidFill>
        </p:spPr>
        <p:txBody>
          <a:bodyPr/>
          <a:lstStyle/>
          <a:p>
            <a:r>
              <a:rPr kumimoji="1" lang="zh-CN" altLang="en-US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通过增加几个输出语句</a:t>
            </a:r>
            <a:r>
              <a:rPr kumimoji="1" lang="en-US" altLang="zh-CN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呈现变量交换的过程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31" y="4724400"/>
            <a:ext cx="4967669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4413250" cy="3108543"/>
          </a:xfr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*p1,int *p2)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temp=*p1;  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*p1=*p2;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*p2=temp;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4419600" y="3886200"/>
            <a:ext cx="4410075" cy="259147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void swap(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*p1,int *p2) 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temp;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temp=*p1;     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*p1=*p2;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*p2=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temp;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lang="zh-CN" altLang="zh-CN" sz="28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圆角矩形标注 36"/>
          <p:cNvSpPr>
            <a:spLocks noChangeArrowheads="1"/>
          </p:cNvSpPr>
          <p:nvPr/>
        </p:nvSpPr>
        <p:spPr bwMode="auto">
          <a:xfrm>
            <a:off x="285750" y="4643438"/>
            <a:ext cx="2571750" cy="1143000"/>
          </a:xfrm>
          <a:prstGeom prst="wedgeRoundRectCallout">
            <a:avLst>
              <a:gd name="adj1" fmla="val 124100"/>
              <a:gd name="adj2" fmla="val -227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错！！！</a:t>
            </a:r>
            <a:endParaRPr lang="en-US" altLang="zh-CN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无确定的指向</a:t>
            </a:r>
          </a:p>
        </p:txBody>
      </p:sp>
      <p:sp>
        <p:nvSpPr>
          <p:cNvPr id="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36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初学者容易犯错：</a:t>
            </a:r>
            <a:r>
              <a:rPr lang="zh-CN" altLang="en-US" sz="3600" b="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rPr>
              <a:t>指针无目标变量</a:t>
            </a:r>
            <a:endParaRPr lang="zh-CN" altLang="en-US" sz="3600" b="0" kern="1200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376238" y="1376398"/>
            <a:ext cx="5767388" cy="5176802"/>
          </a:xfr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{……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(a&lt;b)  swap(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(“max=%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d,min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temp=x;  x=y;   y=temp;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6281591" y="1143000"/>
            <a:ext cx="2571750" cy="1143000"/>
          </a:xfrm>
          <a:prstGeom prst="wedgeRoundRectCallout">
            <a:avLst>
              <a:gd name="adj1" fmla="val -160742"/>
              <a:gd name="adj2" fmla="val 11504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错！！！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无法交换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696075" y="387508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053387" y="3875087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38950" y="3303587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196262" y="3303587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38950" y="3946525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96262" y="3946525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6696075" y="516096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053387" y="516096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38950" y="5803900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196262" y="5803900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838950" y="5232400"/>
            <a:ext cx="50006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8196262" y="5232400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cxnSpLocks noChangeShapeType="1"/>
            <a:stCxn id="21" idx="2"/>
            <a:endCxn id="39" idx="0"/>
          </p:cNvCxnSpPr>
          <p:nvPr/>
        </p:nvCxnSpPr>
        <p:spPr bwMode="auto">
          <a:xfrm rot="5400000">
            <a:off x="6768306" y="4876006"/>
            <a:ext cx="5715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rot="5400000">
            <a:off x="8125619" y="4874418"/>
            <a:ext cx="57150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609600" y="5453062"/>
            <a:ext cx="3962400" cy="642938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800850" y="5278437"/>
            <a:ext cx="500062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8158162" y="5257800"/>
            <a:ext cx="500063" cy="3939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6410325" y="4610100"/>
            <a:ext cx="2428875" cy="1714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swap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执行完毕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36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初学者容易犯错：</a:t>
            </a:r>
            <a:r>
              <a:rPr lang="en-US" altLang="zh-CN" sz="36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/>
            </a:r>
            <a:br>
              <a:rPr lang="en-US" altLang="zh-CN" sz="3600" b="0" kern="1200" dirty="0" smtClean="0">
                <a:latin typeface="黑体" pitchFamily="49" charset="-122"/>
                <a:ea typeface="黑体" pitchFamily="49" charset="-122"/>
                <a:cs typeface="+mn-cs"/>
              </a:rPr>
            </a:br>
            <a:r>
              <a:rPr lang="zh-CN" altLang="en-US" sz="3600" b="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rPr>
              <a:t>被调函数虚参变动不影响主调函数实参</a:t>
            </a:r>
            <a:endParaRPr lang="zh-CN" altLang="en-US" sz="3600" b="0" kern="1200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73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5" grpId="0"/>
      <p:bldP spid="26" grpId="0"/>
      <p:bldP spid="29" grpId="0"/>
      <p:bldP spid="30" grpId="0"/>
      <p:bldP spid="39" grpId="0" animBg="1"/>
      <p:bldP spid="40" grpId="0" animBg="1"/>
      <p:bldP spid="41" grpId="0"/>
      <p:bldP spid="42" grpId="0"/>
      <p:bldP spid="43" grpId="0"/>
      <p:bldP spid="44" grpId="0"/>
      <p:bldP spid="49" grpId="0" animBg="1"/>
      <p:bldP spid="50" grpId="0" animBg="1"/>
      <p:bldP spid="51" grpId="0" animBg="1"/>
      <p:bldP spid="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BA7D3C0-4EEE-4EA5-A789-6D465EF5C186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A0B913D-2CC2-4167-A32F-FF439A191526}" type="slidenum">
              <a:rPr lang="zh-CN" altLang="en-US"/>
              <a:pPr/>
              <a:t>42</a:t>
            </a:fld>
            <a:r>
              <a:rPr lang="en-US" altLang="zh-CN"/>
              <a:t>/34</a:t>
            </a:r>
          </a:p>
        </p:txBody>
      </p:sp>
      <p:sp>
        <p:nvSpPr>
          <p:cNvPr id="6624258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通过函数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调用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得到多个被改变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的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值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24259" name="Rectangle 3"/>
          <p:cNvSpPr>
            <a:spLocks noChangeArrowheads="1"/>
          </p:cNvSpPr>
          <p:nvPr/>
        </p:nvSpPr>
        <p:spPr bwMode="auto">
          <a:xfrm>
            <a:off x="304800" y="1143000"/>
            <a:ext cx="85407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① 在主调函数中设ｎ个变量，用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个指针变量指向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它们；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② 设计一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个被调函数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，有</a:t>
            </a:r>
            <a:r>
              <a:rPr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个指针形参。在这个函数中改变这</a:t>
            </a:r>
            <a:r>
              <a:rPr lang="zh-CN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ｎ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个指针形参所指向的变量的值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；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③ 在主调函数中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调用被调函数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，在调用时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将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中定义的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个指针变量作实参，将它们的地址传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给被调函数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形参；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④ 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在执行被调函数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的过程中，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通过形参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指针变量，改变它们所指向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的（同时也是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main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中定义的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个指针变量所指向的）</a:t>
            </a:r>
            <a:r>
              <a:rPr lang="en-US" altLang="zh-CN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个变量的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值；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  <a:p>
            <a:pPr marL="342900" indent="-342900">
              <a:lnSpc>
                <a:spcPct val="15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⑤主调函数中就可以使用这些改变了值的</a:t>
            </a:r>
            <a:r>
              <a:rPr lang="zh-CN" altLang="en-US" sz="2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变量。</a:t>
            </a:r>
            <a:endParaRPr lang="zh-CN" altLang="en-US" sz="2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Monotype Sorts" pitchFamily="2" charset="2"/>
            </a:endParaRPr>
          </a:p>
        </p:txBody>
      </p:sp>
      <p:sp>
        <p:nvSpPr>
          <p:cNvPr id="6624260" name="Line 4"/>
          <p:cNvSpPr>
            <a:spLocks noChangeShapeType="1"/>
          </p:cNvSpPr>
          <p:nvPr/>
        </p:nvSpPr>
        <p:spPr bwMode="auto">
          <a:xfrm flipV="1">
            <a:off x="1600200" y="2819400"/>
            <a:ext cx="1905000" cy="2209800"/>
          </a:xfrm>
          <a:prstGeom prst="line">
            <a:avLst/>
          </a:prstGeom>
          <a:noFill/>
          <a:ln>
            <a:noFill/>
          </a:ln>
          <a:effectLst>
            <a:outerShdw dist="99190" dir="7788334" algn="ctr" rotWithShape="0">
              <a:srgbClr val="00008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304801" y="1292554"/>
            <a:ext cx="4800600" cy="5336846"/>
          </a:xfr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……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pointer_1=&amp;a;  pointer_2=&amp;b;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if(a&lt;b)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swap(pointer_1,pointer_2);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……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  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*p1,int *p2) 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p=p1;   p1=p2;  p2=p;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43500" y="3982557"/>
            <a:ext cx="3749675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调用结束后指向不变</a:t>
            </a: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5929313" y="4929188"/>
            <a:ext cx="2963862" cy="1143000"/>
          </a:xfrm>
          <a:prstGeom prst="wedgeRoundRectCallout">
            <a:avLst>
              <a:gd name="adj1" fmla="val -126669"/>
              <a:gd name="adj2" fmla="val 450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错！！！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只交换形参指向</a:t>
            </a:r>
          </a:p>
        </p:txBody>
      </p:sp>
      <p:sp>
        <p:nvSpPr>
          <p:cNvPr id="7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pPr lvl="0">
              <a:lnSpc>
                <a:spcPts val="3600"/>
              </a:lnSpc>
            </a:pPr>
            <a:r>
              <a:rPr lang="zh-CN" altLang="en-US" sz="3200" b="0" kern="1200" dirty="0" smtClean="0">
                <a:latin typeface="黑体" pitchFamily="49" charset="-122"/>
                <a:ea typeface="黑体" pitchFamily="49" charset="-122"/>
                <a:cs typeface="+mn-cs"/>
              </a:rPr>
              <a:t>初学者容易犯错：</a:t>
            </a:r>
            <a:r>
              <a:rPr lang="zh-CN" altLang="en-US" sz="3200" b="0" kern="1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rPr>
              <a:t>操作与实参指向的变量无关</a:t>
            </a:r>
            <a:endParaRPr lang="zh-CN" altLang="en-US" sz="3200" b="0" kern="1200" dirty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27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AFCF83C-A82C-4CAE-88C7-83B904ABC57D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67CB53-A652-428D-8B6B-F15AB1710B3F}" type="slidenum">
              <a:rPr lang="zh-CN" altLang="en-US"/>
              <a:pPr/>
              <a:t>44</a:t>
            </a:fld>
            <a:r>
              <a:rPr lang="en-US" altLang="zh-CN"/>
              <a:t>/34</a:t>
            </a:r>
          </a:p>
        </p:txBody>
      </p:sp>
      <p:sp>
        <p:nvSpPr>
          <p:cNvPr id="6630402" name="Rectangle 2"/>
          <p:cNvSpPr>
            <a:spLocks noRot="1" noChangeArrowheads="1"/>
          </p:cNvSpPr>
          <p:nvPr/>
        </p:nvSpPr>
        <p:spPr bwMode="auto">
          <a:xfrm>
            <a:off x="301625" y="228600"/>
            <a:ext cx="8540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将输入的</a:t>
            </a:r>
            <a:r>
              <a:rPr lang="en-US" altLang="zh-CN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个数降序排列</a:t>
            </a:r>
            <a:endParaRPr lang="en-US" altLang="zh-CN" dirty="0">
              <a:solidFill>
                <a:schemeClr val="accent2"/>
              </a:solidFill>
              <a:latin typeface="黑体" pitchFamily="49" charset="-122"/>
              <a:ea typeface="黑体" pitchFamily="49" charset="-122"/>
              <a:sym typeface="Monotype Sorts" pitchFamily="2" charset="2"/>
            </a:endParaRPr>
          </a:p>
        </p:txBody>
      </p:sp>
      <p:sp>
        <p:nvSpPr>
          <p:cNvPr id="6630403" name="Rectangle 3"/>
          <p:cNvSpPr>
            <a:spLocks noChangeArrowheads="1"/>
          </p:cNvSpPr>
          <p:nvPr/>
        </p:nvSpPr>
        <p:spPr bwMode="auto">
          <a:xfrm>
            <a:off x="228600" y="1142999"/>
            <a:ext cx="4191000" cy="471308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/>
          <a:lstStyle/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swap(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*p1,int *p2)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temp; 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temp=*p1;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*p1=*p2;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 *p2=temp;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void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sort(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*q1,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*q2,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*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q3) 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if(*q1&lt;*q2) swap(q1,q2);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if(*q1&lt;*q3) swap(q1,q3);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if(*q2&lt;*q3) swap(q2,q3);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sp>
        <p:nvSpPr>
          <p:cNvPr id="6630405" name="Rectangle 5"/>
          <p:cNvSpPr>
            <a:spLocks noChangeArrowheads="1"/>
          </p:cNvSpPr>
          <p:nvPr/>
        </p:nvSpPr>
        <p:spPr bwMode="auto">
          <a:xfrm>
            <a:off x="4572000" y="1143000"/>
            <a:ext cx="4038600" cy="3962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/>
          <a:lstStyle/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main() 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{</a:t>
            </a:r>
            <a:endParaRPr lang="en-US" altLang="zh-CN" sz="20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a,b,c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,*p1,*p2,*p3;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scanf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d%d%d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",&amp;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a,&amp;b,&amp;c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p1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=&amp;a;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  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 p2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=&amp;b;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p3=&amp;c;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sort(p1,p2,p3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("\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n%d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,%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d,%d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\n",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a,b,c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);</a:t>
            </a: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	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return 0;</a:t>
            </a:r>
            <a:endParaRPr lang="en-US" altLang="zh-CN" sz="2000" dirty="0">
              <a:latin typeface="Times New Roman" pitchFamily="18" charset="0"/>
              <a:ea typeface="楷体_GB2312" pitchFamily="49" charset="-122"/>
              <a:sym typeface="Monotype Sorts" pitchFamily="2" charset="2"/>
            </a:endParaRPr>
          </a:p>
          <a:p>
            <a:pPr marL="342900" indent="-342900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}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98" b="80633"/>
          <a:stretch/>
        </p:blipFill>
        <p:spPr bwMode="auto">
          <a:xfrm>
            <a:off x="7315200" y="4628816"/>
            <a:ext cx="1752600" cy="213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2384411F-E0FD-46DD-A50F-371FBCD0E667}" type="datetime1">
              <a:rPr lang="zh-CN" altLang="en-US"/>
              <a:pPr/>
              <a:t>2023/11/18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1FF0C20-1818-48F6-8FB0-C423E340B874}" type="slidenum">
              <a:rPr lang="zh-CN" altLang="en-US"/>
              <a:pPr/>
              <a:t>45</a:t>
            </a:fld>
            <a:r>
              <a:rPr lang="en-US" altLang="zh-CN"/>
              <a:t>/23</a:t>
            </a:r>
          </a:p>
        </p:txBody>
      </p:sp>
      <p:sp>
        <p:nvSpPr>
          <p:cNvPr id="62259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教材阅读</a:t>
            </a:r>
          </a:p>
        </p:txBody>
      </p:sp>
      <p:sp>
        <p:nvSpPr>
          <p:cNvPr id="6225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219200"/>
            <a:ext cx="8280400" cy="4911725"/>
          </a:xfrm>
        </p:spPr>
        <p:txBody>
          <a:bodyPr/>
          <a:lstStyle/>
          <a:p>
            <a:pPr defTabSz="927100" eaLnBrk="1" hangingPunct="1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8.2.4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指针变量作为函数参数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46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</a:t>
            </a:r>
            <a:r>
              <a:rPr lang="zh-CN" altLang="en-US" sz="4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例题</a:t>
            </a:r>
            <a:endParaRPr lang="en-US" altLang="zh-CN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8.3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两个整数，按先大后小的顺序输出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。要求用函数处理，用指针变量作函数参数。</a:t>
            </a:r>
            <a:endParaRPr lang="en-US" altLang="zh-CN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8.4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通过改变指针形参的值来改变实参的值。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章例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整数，按先大后小的顺序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它们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要求用函数处理，用指针变量作函数参数。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814DE26-5B97-4326-9A9B-11FE9E928CD5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0E362AD-DBF9-44B7-9901-79DDDC129375}" type="slidenum">
              <a:rPr lang="zh-CN" altLang="en-US"/>
              <a:pPr/>
              <a:t>47</a:t>
            </a:fld>
            <a:r>
              <a:rPr lang="en-US" altLang="zh-CN"/>
              <a:t>/35</a:t>
            </a:r>
          </a:p>
        </p:txBody>
      </p:sp>
      <p:sp>
        <p:nvSpPr>
          <p:cNvPr id="611635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534400" cy="609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教材第</a:t>
            </a:r>
            <a:r>
              <a:rPr lang="en-US" altLang="zh-CN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4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章习题</a:t>
            </a:r>
            <a:endParaRPr lang="en-US" altLang="zh-CN" sz="4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1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066800"/>
            <a:ext cx="8991600" cy="5029200"/>
          </a:xfrm>
        </p:spPr>
        <p:txBody>
          <a:bodyPr/>
          <a:lstStyle/>
          <a:p>
            <a:pPr marL="609600" lvl="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用指针方法处理：输入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个整数，按由小到大的顺序输出。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  <a:buClr>
                <a:srgbClr val="FF0066"/>
              </a:buClr>
              <a:buFont typeface="Wingdings" pitchFamily="2" charset="2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习题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用指针方法处理：输入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个字符串，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按由小到大的顺序输出。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12EC00C0-E066-43DE-AD5F-097160E43CC3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7961BA3-8F95-4E52-965F-B30B90049A96}" type="slidenum">
              <a:rPr lang="zh-CN" altLang="en-US"/>
              <a:pPr/>
              <a:t>5</a:t>
            </a:fld>
            <a:r>
              <a:rPr lang="en-US" altLang="zh-CN"/>
              <a:t>/34</a:t>
            </a:r>
          </a:p>
        </p:txBody>
      </p:sp>
      <p:sp>
        <p:nvSpPr>
          <p:cNvPr id="6625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76200"/>
            <a:ext cx="8382000" cy="5029200"/>
          </a:xfrm>
          <a:solidFill>
            <a:srgbClr val="FFFF00"/>
          </a:solidFill>
          <a:ln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#include 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stdio.h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&gt;	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void swap(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u,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v)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("sub:\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tOld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*u=%d  and *v=%d\n", *u, *v);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temp = *u; *u = *v; *v =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("sub:\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tNew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*u=%d and *v=%d\n", *u, *v);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main()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x=5, y=10;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("main:\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tOld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x=%d  and  y=%d\n",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swap(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&amp;y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printf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("main:\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tNew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x=%d and  y=%d\n", x,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6625287" name="Rectangle 7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267200" y="76199"/>
            <a:ext cx="4800600" cy="1181101"/>
          </a:xfrm>
          <a:solidFill>
            <a:srgbClr val="92D050"/>
          </a:solidFill>
        </p:spPr>
        <p:txBody>
          <a:bodyPr/>
          <a:lstStyle/>
          <a:p>
            <a:r>
              <a:rPr kumimoji="1" lang="zh-CN" altLang="en-US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利用指针变量的传递</a:t>
            </a:r>
            <a:r>
              <a:rPr kumimoji="1" lang="en-US" altLang="zh-CN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kumimoji="1" lang="en-US" altLang="zh-CN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kumimoji="1" lang="zh-CN" altLang="en-US" sz="3200" b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交换</a:t>
            </a:r>
            <a:r>
              <a:rPr kumimoji="1" lang="en-US" altLang="zh-CN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main</a:t>
            </a:r>
            <a:r>
              <a:rPr kumimoji="1" lang="zh-CN" altLang="en-US" sz="3200" b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中两个变量的值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68" y="4575229"/>
            <a:ext cx="4827864" cy="23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6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结论：指针的一个作用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9154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通过前面的例题可以看出如果没有指针，想通过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被调函数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改变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主调函数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中变量的值“几乎”是不可能的。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71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7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使用指针的意义</a:t>
            </a: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指针是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语言中的重要概念，也是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的重要特色。</a:t>
            </a:r>
          </a:p>
          <a:p>
            <a:pPr>
              <a:lnSpc>
                <a:spcPts val="35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正确而灵活运用指针的优点：</a:t>
            </a:r>
          </a:p>
          <a:p>
            <a:pPr lvl="1">
              <a:lnSpc>
                <a:spcPts val="35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可以有效地表示复杂的数据结构；</a:t>
            </a:r>
          </a:p>
          <a:p>
            <a:pPr lvl="1">
              <a:lnSpc>
                <a:spcPts val="35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能动态分配内存；</a:t>
            </a:r>
          </a:p>
          <a:p>
            <a:pPr lvl="1">
              <a:lnSpc>
                <a:spcPts val="35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能方便地使用字符串；</a:t>
            </a:r>
          </a:p>
          <a:p>
            <a:pPr lvl="1">
              <a:lnSpc>
                <a:spcPts val="35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能有效而方便地使用数组；</a:t>
            </a:r>
          </a:p>
          <a:p>
            <a:pPr lvl="1">
              <a:lnSpc>
                <a:spcPts val="35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在调用函数时能从被调函数中得到多于一个的值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数组名；</a:t>
            </a:r>
          </a:p>
          <a:p>
            <a:pPr lvl="1">
              <a:lnSpc>
                <a:spcPts val="35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能直接处理内存地址；</a:t>
            </a:r>
          </a:p>
          <a:p>
            <a:pPr lvl="1">
              <a:lnSpc>
                <a:spcPts val="3500"/>
              </a:lnSpc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使程序简洁、紧凑、高效。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Monotype Sorts" pitchFamily="2" charset="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不掌握指针就没有掌握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的精华。</a:t>
            </a:r>
          </a:p>
        </p:txBody>
      </p:sp>
    </p:spTree>
    <p:extLst>
      <p:ext uri="{BB962C8B-B14F-4D97-AF65-F5344CB8AC3E}">
        <p14:creationId xmlns:p14="http://schemas.microsoft.com/office/powerpoint/2010/main" val="1746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92D41099-8B59-4B3D-9372-5DCB5D54D7DE}" type="datetime1">
              <a:rPr lang="zh-CN" altLang="en-US"/>
              <a:pPr/>
              <a:t>2023/11/17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6A1339-9A7F-434A-8BCA-AF76687E86CA}" type="slidenum">
              <a:rPr lang="zh-CN" altLang="en-US"/>
              <a:pPr/>
              <a:t>8</a:t>
            </a:fld>
            <a:r>
              <a:rPr lang="en-US" altLang="zh-CN"/>
              <a:t>/23</a:t>
            </a:r>
          </a:p>
        </p:txBody>
      </p:sp>
      <p:sp>
        <p:nvSpPr>
          <p:cNvPr id="63795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什么是指针</a:t>
            </a:r>
            <a:endParaRPr lang="zh-CN" altLang="en-US" sz="4000" b="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79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在定义变量时，系统就给这个变量分配内存单元。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编译系统根据程序中定义的变量类型，分配一定</a:t>
            </a:r>
            <a:r>
              <a:rPr lang="zh-CN" altLang="zh-C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长度的空间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即内存单元的大小（占几个字节）根据变量类型会不一样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内存区的每一个字节有一个编号，这就是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内存单元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的“地址”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在地址所标志的内存单元中存放数据。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由于通过地址能找到所需的变量单元，我们可以说，地址指向该变量单元。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如果该单元占用多个字节，该地址是第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个字节的地址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语言中，将地址形象化地称为“指针”。意思是通过它能找到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以它为地址的内存单元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86438" y="2428875"/>
            <a:ext cx="1857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 a,b;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71750" y="328612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14625" y="3929063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43313" y="328612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57625" y="3986213"/>
            <a:ext cx="50006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428875" y="2762250"/>
            <a:ext cx="107156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2000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00438" y="2762250"/>
            <a:ext cx="10715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2002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86438" y="3071813"/>
            <a:ext cx="150018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a=3;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左弧形箭头 13"/>
          <p:cNvSpPr>
            <a:spLocks noChangeArrowheads="1"/>
          </p:cNvSpPr>
          <p:nvPr/>
        </p:nvSpPr>
        <p:spPr bwMode="auto">
          <a:xfrm rot="-1657297">
            <a:off x="1774825" y="2987675"/>
            <a:ext cx="500063" cy="100012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14625" y="3357563"/>
            <a:ext cx="42862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5500688" y="4143375"/>
            <a:ext cx="2071687" cy="642938"/>
          </a:xfrm>
          <a:prstGeom prst="wedgeRoundRectCallout">
            <a:avLst>
              <a:gd name="adj1" fmla="val -15657"/>
              <a:gd name="adj2" fmla="val -13017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直接访问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4462"/>
            <a:ext cx="8893175" cy="7699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0" dirty="0" smtClean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变量名、变量地址、变量值</a:t>
            </a:r>
          </a:p>
        </p:txBody>
      </p:sp>
    </p:spTree>
    <p:extLst>
      <p:ext uri="{BB962C8B-B14F-4D97-AF65-F5344CB8AC3E}">
        <p14:creationId xmlns:p14="http://schemas.microsoft.com/office/powerpoint/2010/main" val="28914878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/>
      <p:bldP spid="12" grpId="0"/>
      <p:bldP spid="13" grpId="0"/>
      <p:bldP spid="14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49673</TotalTime>
  <Words>4026</Words>
  <Application>Microsoft Office PowerPoint</Application>
  <PresentationFormat>全屏显示(4:3)</PresentationFormat>
  <Paragraphs>592</Paragraphs>
  <Slides>48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Monotype Sorts</vt:lpstr>
      <vt:lpstr>方正舒体</vt:lpstr>
      <vt:lpstr>仿宋</vt:lpstr>
      <vt:lpstr>仿宋_GB2312</vt:lpstr>
      <vt:lpstr>黑体</vt:lpstr>
      <vt:lpstr>华文中宋</vt:lpstr>
      <vt:lpstr>楷体</vt:lpstr>
      <vt:lpstr>楷体_GB2312</vt:lpstr>
      <vt:lpstr>隶书_GB2312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本讲内容</vt:lpstr>
      <vt:lpstr>例1：利用swap函数实现两个数的交换</vt:lpstr>
      <vt:lpstr>通过增加几个输出语句 呈现变量交换的过程</vt:lpstr>
      <vt:lpstr>利用指针变量的传递 交换main中两个变量的值</vt:lpstr>
      <vt:lpstr>结论：指针的一个作用</vt:lpstr>
      <vt:lpstr>使用指针的意义</vt:lpstr>
      <vt:lpstr>什么是指针</vt:lpstr>
      <vt:lpstr>变量名、变量地址、变量值</vt:lpstr>
      <vt:lpstr>变量地址、指向变量的指针</vt:lpstr>
      <vt:lpstr>两种表达方式</vt:lpstr>
      <vt:lpstr>所谓指针“指向”变量</vt:lpstr>
      <vt:lpstr>变量的指针与指针变量</vt:lpstr>
      <vt:lpstr>指针与指针变量——两个不同概念</vt:lpstr>
      <vt:lpstr>本讲内容</vt:lpstr>
      <vt:lpstr>PowerPoint 演示文稿</vt:lpstr>
      <vt:lpstr>PowerPoint 演示文稿</vt:lpstr>
      <vt:lpstr>PowerPoint 演示文稿</vt:lpstr>
      <vt:lpstr>PowerPoint 演示文稿</vt:lpstr>
      <vt:lpstr>定义指针变量与使用指针变量</vt:lpstr>
      <vt:lpstr>本讲内容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验证*与++的“组合”</vt:lpstr>
      <vt:lpstr>指针的赋值运算 </vt:lpstr>
      <vt:lpstr>例3：利用指针变量将输入两个数的最大最小值</vt:lpstr>
      <vt:lpstr>PowerPoint 演示文稿</vt:lpstr>
      <vt:lpstr>例4：指针操作“动画”演示</vt:lpstr>
      <vt:lpstr>例4交换两个指针变量的值</vt:lpstr>
      <vt:lpstr>例4分别使用变量名和指针输出变量的值</vt:lpstr>
      <vt:lpstr>例4总结</vt:lpstr>
      <vt:lpstr>本讲内容</vt:lpstr>
      <vt:lpstr>指针变量作为函数参数</vt:lpstr>
      <vt:lpstr>例5：指针变量作为函数参数</vt:lpstr>
      <vt:lpstr>例5main函数</vt:lpstr>
      <vt:lpstr>例5swap函数</vt:lpstr>
      <vt:lpstr>初学者容易犯错：指针无目标变量</vt:lpstr>
      <vt:lpstr>初学者容易犯错： 被调函数虚参变动不影响主调函数实参</vt:lpstr>
      <vt:lpstr>PowerPoint 演示文稿</vt:lpstr>
      <vt:lpstr>初学者容易犯错：操作与实参指向的变量无关</vt:lpstr>
      <vt:lpstr>PowerPoint 演示文稿</vt:lpstr>
      <vt:lpstr>教材阅读</vt:lpstr>
      <vt:lpstr>教材例题</vt:lpstr>
      <vt:lpstr>教材第8章习题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832</cp:revision>
  <dcterms:created xsi:type="dcterms:W3CDTF">2001-09-11T11:00:57Z</dcterms:created>
  <dcterms:modified xsi:type="dcterms:W3CDTF">2023-11-18T15:39:21Z</dcterms:modified>
</cp:coreProperties>
</file>