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584" r:id="rId2"/>
    <p:sldId id="2932" r:id="rId3"/>
    <p:sldId id="2997" r:id="rId4"/>
    <p:sldId id="2999" r:id="rId5"/>
    <p:sldId id="2935" r:id="rId6"/>
    <p:sldId id="2954" r:id="rId7"/>
    <p:sldId id="2957" r:id="rId8"/>
    <p:sldId id="2938" r:id="rId9"/>
    <p:sldId id="2939" r:id="rId10"/>
    <p:sldId id="3000" r:id="rId11"/>
    <p:sldId id="3001" r:id="rId12"/>
    <p:sldId id="3002" r:id="rId13"/>
    <p:sldId id="3003" r:id="rId14"/>
    <p:sldId id="2940" r:id="rId15"/>
    <p:sldId id="2941" r:id="rId16"/>
    <p:sldId id="2955" r:id="rId17"/>
    <p:sldId id="2942" r:id="rId18"/>
    <p:sldId id="2958" r:id="rId19"/>
    <p:sldId id="3004" r:id="rId20"/>
    <p:sldId id="3005" r:id="rId21"/>
    <p:sldId id="3006" r:id="rId22"/>
    <p:sldId id="2956" r:id="rId23"/>
    <p:sldId id="2982" r:id="rId24"/>
    <p:sldId id="2989" r:id="rId25"/>
    <p:sldId id="3007" r:id="rId26"/>
    <p:sldId id="2959" r:id="rId27"/>
    <p:sldId id="2960" r:id="rId28"/>
    <p:sldId id="2947" r:id="rId29"/>
    <p:sldId id="2963" r:id="rId30"/>
    <p:sldId id="2964" r:id="rId31"/>
    <p:sldId id="2949" r:id="rId32"/>
    <p:sldId id="2950" r:id="rId33"/>
    <p:sldId id="2967" r:id="rId34"/>
    <p:sldId id="2986" r:id="rId35"/>
    <p:sldId id="2985" r:id="rId36"/>
    <p:sldId id="2969" r:id="rId37"/>
    <p:sldId id="2970" r:id="rId38"/>
    <p:sldId id="2971" r:id="rId39"/>
    <p:sldId id="2972" r:id="rId40"/>
    <p:sldId id="3010" r:id="rId41"/>
    <p:sldId id="3011" r:id="rId42"/>
    <p:sldId id="2951" r:id="rId43"/>
    <p:sldId id="2981" r:id="rId44"/>
    <p:sldId id="2980" r:id="rId45"/>
    <p:sldId id="2990" r:id="rId46"/>
    <p:sldId id="2975" r:id="rId47"/>
    <p:sldId id="2978" r:id="rId48"/>
    <p:sldId id="2977" r:id="rId49"/>
    <p:sldId id="2976" r:id="rId50"/>
    <p:sldId id="2979" r:id="rId51"/>
    <p:sldId id="2993" r:id="rId52"/>
    <p:sldId id="3008" r:id="rId53"/>
    <p:sldId id="3009" r:id="rId54"/>
    <p:sldId id="257" r:id="rId5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99"/>
    <a:srgbClr val="CCECFF"/>
    <a:srgbClr val="FF0000"/>
    <a:srgbClr val="0000FF"/>
    <a:srgbClr val="CC0066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5188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E879D29-E65F-49A5-903C-6C2AD50C1DE5}" type="datetimeFigureOut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CFB41A0-184F-40F0-AA4E-283DB7E71A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3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511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302D499-2A2A-4C14-A697-B3DE4922382C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P219 </a:t>
            </a:r>
            <a:r>
              <a:rPr lang="zh-CN" altLang="en-US" smtClean="0"/>
              <a:t>例</a:t>
            </a:r>
            <a:r>
              <a:rPr lang="en-US" altLang="zh-CN" smtClean="0"/>
              <a:t>10.8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602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9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7F24F570-D924-4C77-8A54-85611563F848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9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由于</a:t>
            </a:r>
            <a:r>
              <a:rPr lang="en-US" altLang="zh-CN" smtClean="0">
                <a:sym typeface="Monotype Sorts" pitchFamily="2" charset="2"/>
              </a:rPr>
              <a:t>[ ]</a:t>
            </a:r>
            <a:r>
              <a:rPr lang="zh-CN" altLang="en-US" smtClean="0">
                <a:sym typeface="Monotype Sorts" pitchFamily="2" charset="2"/>
              </a:rPr>
              <a:t>的运算级别高，所以</a:t>
            </a:r>
            <a:r>
              <a:rPr lang="en-US" altLang="zh-CN" smtClean="0">
                <a:sym typeface="Monotype Sorts" pitchFamily="2" charset="2"/>
              </a:rPr>
              <a:t>int *p[4]</a:t>
            </a:r>
            <a:r>
              <a:rPr lang="zh-CN" altLang="en-US" smtClean="0">
                <a:sym typeface="Monotype Sorts" pitchFamily="2" charset="2"/>
              </a:rPr>
              <a:t>是定义了数组，数组的元素是整数指针。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P230</a:t>
            </a:r>
            <a:r>
              <a:rPr lang="zh-CN" altLang="en-US" sz="1000" smtClean="0">
                <a:sym typeface="Monotype Sorts" pitchFamily="2" charset="2"/>
              </a:rPr>
              <a:t>例10.14 </a:t>
            </a:r>
            <a:endParaRPr lang="en-US" altLang="zh-CN" sz="10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65B63FA2-35BE-49B5-82CB-170A685DD501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07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577107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0077A6E-2DAA-4038-8ECF-E6FD74713D1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22324D0-9662-4EE6-B8CA-BDA9C78B7BE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3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5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684F17AE-D1A2-470E-BCF9-E1492BF5611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75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z="1100" smtClean="0">
                <a:sym typeface="Monotype Sorts" pitchFamily="2" charset="2"/>
              </a:rPr>
              <a:t>P212 </a:t>
            </a:r>
            <a:r>
              <a:rPr lang="zh-CN" altLang="en-US" sz="1100" smtClean="0">
                <a:sym typeface="Monotype Sorts" pitchFamily="2" charset="2"/>
              </a:rPr>
              <a:t>例10.5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z="1000" smtClean="0">
                <a:sym typeface="Monotype Sorts" pitchFamily="2" charset="2"/>
              </a:rPr>
              <a:t>P214</a:t>
            </a:r>
            <a:r>
              <a:rPr lang="zh-CN" altLang="en-US" sz="1000" smtClean="0">
                <a:sym typeface="Monotype Sorts" pitchFamily="2" charset="2"/>
              </a:rPr>
              <a:t>例10.6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z="1000" smtClean="0">
                <a:sym typeface="Monotype Sorts" pitchFamily="2" charset="2"/>
              </a:rPr>
              <a:t>P214</a:t>
            </a:r>
            <a:r>
              <a:rPr lang="zh-CN" altLang="en-US" sz="1000" smtClean="0">
                <a:sym typeface="Monotype Sorts" pitchFamily="2" charset="2"/>
              </a:rPr>
              <a:t>例10.6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7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AC4A674-1D95-4D78-8A2E-376CE0B9888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77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P219 </a:t>
            </a:r>
            <a:r>
              <a:rPr lang="zh-CN" altLang="en-US" smtClean="0"/>
              <a:t>例</a:t>
            </a:r>
            <a:r>
              <a:rPr lang="en-US" altLang="zh-CN" smtClean="0"/>
              <a:t>10.8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mtClean="0"/>
              <a:t>P219 </a:t>
            </a:r>
            <a:r>
              <a:rPr lang="zh-CN" altLang="en-US" smtClean="0"/>
              <a:t>例</a:t>
            </a:r>
            <a:r>
              <a:rPr lang="en-US" altLang="zh-CN" smtClean="0"/>
              <a:t>10.8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64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E9DE2-B4E5-4FFC-A601-A0E9583D488B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BAC2B-E735-4969-946F-D0C2F138196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02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5F832-8C06-4DCE-A452-252B75CA1173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3E865-8B3E-4FB4-90B0-A9C6295FE91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BBFB0EC3-DF17-4548-AE6E-C7E3880D5F6D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66179ABA-B9CE-4CD2-B1D6-90B6109AF1A0}" type="slidenum">
              <a:rPr lang="zh-CN" altLang="en-US"/>
              <a:pPr/>
              <a:t>‹#›</a:t>
            </a:fld>
            <a:r>
              <a:rPr lang="en-US" altLang="zh-CN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8088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C6628-2505-44CE-A66A-1D05C2F20E45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5C806-D274-4E6A-A5B2-91FD2B6A351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9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F80E-2309-4254-A520-8D849B952E51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C1B0-DFDB-4A40-A863-ECC638CB4BA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0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37213-7A7D-4BA2-919A-81F495FF651C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ECCFD-1134-448F-AA34-B4F9942BCA2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98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5C80-7843-4BE5-AEF0-13C5B273643B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BA3C-2A27-4481-B128-1C4B949812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9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E064B-7C86-43E9-AA19-0E2FDD602CDF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695C-88B0-4BB3-8D9B-ECA9147B36E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8619-83C2-4156-B5F0-6AD1E33C8570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1E144-C222-4358-97F2-32D29F822B6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00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D7B64-8CCF-4E8A-80F6-E6579F60BDD6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C607C-DA89-4A7B-8BCE-49116DD886F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2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594EC955-2FEE-44A9-A39A-025AB693606C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E431ED8F-D401-4A9A-A5CB-D942007E169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善于利用指针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2766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二、通过指针引用数组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>
              <a:lnSpc>
                <a:spcPts val="4300"/>
              </a:lnSpc>
            </a:pP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指针变量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已指向数组中的一个元素，则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p+1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指向同一数组中的下一个元素，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指向同一数组中的上一个元素。</a:t>
            </a:r>
          </a:p>
          <a:p>
            <a:pPr>
              <a:lnSpc>
                <a:spcPts val="4300"/>
              </a:lnSpc>
            </a:pP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3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a[10],*p=a;</a:t>
            </a:r>
          </a:p>
          <a:p>
            <a:pPr lvl="1">
              <a:lnSpc>
                <a:spcPts val="43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lvl="2">
              <a:lnSpc>
                <a:spcPts val="43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  <a:p>
            <a:pPr lvl="2">
              <a:lnSpc>
                <a:spcPts val="43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</a:p>
          <a:p>
            <a:pPr>
              <a:lnSpc>
                <a:spcPts val="4300"/>
              </a:lnSpc>
            </a:pP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7848600" cy="595312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指针的</a:t>
            </a:r>
            <a:r>
              <a:rPr lang="en-US" altLang="zh-CN" sz="4000" b="0" dirty="0" smtClean="0">
                <a:latin typeface="黑体" pitchFamily="49" charset="-122"/>
                <a:ea typeface="黑体" pitchFamily="49" charset="-122"/>
              </a:rPr>
              <a:t>+1</a:t>
            </a:r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4000" b="0" dirty="0" smtClean="0">
                <a:latin typeface="黑体" pitchFamily="49" charset="-122"/>
                <a:ea typeface="黑体" pitchFamily="49" charset="-122"/>
              </a:rPr>
              <a:t>-1</a:t>
            </a:r>
            <a:endParaRPr lang="zh-CN" altLang="en-US" sz="4000" b="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55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152400" y="1285875"/>
            <a:ext cx="3967163" cy="4643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的初值为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&amp;a[0]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p+i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就是数组元素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的地址，或者说，它们指向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数组序号为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59660"/>
              </p:ext>
            </p:extLst>
          </p:nvPr>
        </p:nvGraphicFramePr>
        <p:xfrm>
          <a:off x="7810500" y="1253970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33586"/>
              </p:ext>
            </p:extLst>
          </p:nvPr>
        </p:nvGraphicFramePr>
        <p:xfrm>
          <a:off x="6238875" y="1303183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9188" y="731683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3200" b="1" dirty="0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4214813" y="1303183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4214813" y="1803245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214813" y="3433608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4214813" y="6245070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49763" y="1269845"/>
            <a:ext cx="17145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p+1,a+1 </a:t>
            </a:r>
            <a:endParaRPr lang="zh-CN" altLang="en-US" sz="3200" b="1" dirty="0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00563" y="2862108"/>
            <a:ext cx="17145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p+i,a+i 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429125" y="5648170"/>
            <a:ext cx="17145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p+9,a+9 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7848600" cy="595312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数组第</a:t>
            </a:r>
            <a:r>
              <a:rPr lang="en-US" altLang="zh-CN" sz="4000" b="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元素的地址</a:t>
            </a:r>
          </a:p>
        </p:txBody>
      </p:sp>
    </p:spTree>
    <p:extLst>
      <p:ext uri="{BB962C8B-B14F-4D97-AF65-F5344CB8AC3E}">
        <p14:creationId xmlns:p14="http://schemas.microsoft.com/office/powerpoint/2010/main" val="133486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1" y="1219200"/>
            <a:ext cx="4043362" cy="4929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p+i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所指向的数组元素，即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12428"/>
              </p:ext>
            </p:extLst>
          </p:nvPr>
        </p:nvGraphicFramePr>
        <p:xfrm>
          <a:off x="7810500" y="1208087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07128"/>
              </p:ext>
            </p:extLst>
          </p:nvPr>
        </p:nvGraphicFramePr>
        <p:xfrm>
          <a:off x="6238875" y="1257300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143" name="TextBox 6"/>
          <p:cNvSpPr txBox="1">
            <a:spLocks noChangeArrowheads="1"/>
          </p:cNvSpPr>
          <p:nvPr/>
        </p:nvSpPr>
        <p:spPr bwMode="auto">
          <a:xfrm>
            <a:off x="4929188" y="685800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7144" name="直接箭头连接符 7"/>
          <p:cNvCxnSpPr>
            <a:cxnSpLocks noChangeShapeType="1"/>
          </p:cNvCxnSpPr>
          <p:nvPr/>
        </p:nvCxnSpPr>
        <p:spPr bwMode="auto">
          <a:xfrm>
            <a:off x="4214813" y="1257300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5" name="直接箭头连接符 11"/>
          <p:cNvCxnSpPr>
            <a:cxnSpLocks noChangeShapeType="1"/>
          </p:cNvCxnSpPr>
          <p:nvPr/>
        </p:nvCxnSpPr>
        <p:spPr bwMode="auto">
          <a:xfrm>
            <a:off x="4214813" y="1757362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6" name="直接箭头连接符 12"/>
          <p:cNvCxnSpPr>
            <a:cxnSpLocks noChangeShapeType="1"/>
          </p:cNvCxnSpPr>
          <p:nvPr/>
        </p:nvCxnSpPr>
        <p:spPr bwMode="auto">
          <a:xfrm>
            <a:off x="4214813" y="3387725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7" name="直接箭头连接符 13"/>
          <p:cNvCxnSpPr>
            <a:cxnSpLocks noChangeShapeType="1"/>
          </p:cNvCxnSpPr>
          <p:nvPr/>
        </p:nvCxnSpPr>
        <p:spPr bwMode="auto">
          <a:xfrm>
            <a:off x="4214813" y="6199187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8" name="TextBox 14"/>
          <p:cNvSpPr txBox="1">
            <a:spLocks noChangeArrowheads="1"/>
          </p:cNvSpPr>
          <p:nvPr/>
        </p:nvSpPr>
        <p:spPr bwMode="auto">
          <a:xfrm>
            <a:off x="4449763" y="1223962"/>
            <a:ext cx="17145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p+1,a+1 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49" name="TextBox 15"/>
          <p:cNvSpPr txBox="1">
            <a:spLocks noChangeArrowheads="1"/>
          </p:cNvSpPr>
          <p:nvPr/>
        </p:nvSpPr>
        <p:spPr bwMode="auto">
          <a:xfrm>
            <a:off x="4500563" y="2816225"/>
            <a:ext cx="17145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p+i,a+i 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50" name="TextBox 16"/>
          <p:cNvSpPr txBox="1">
            <a:spLocks noChangeArrowheads="1"/>
          </p:cNvSpPr>
          <p:nvPr/>
        </p:nvSpPr>
        <p:spPr bwMode="auto">
          <a:xfrm>
            <a:off x="4429125" y="5602287"/>
            <a:ext cx="17145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p+9,a+9 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57938" y="3338512"/>
            <a:ext cx="121443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*(p+i)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7848600" cy="595312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数组第</a:t>
            </a:r>
            <a:r>
              <a:rPr lang="en-US" altLang="zh-CN" sz="4000" b="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元素的值</a:t>
            </a:r>
          </a:p>
        </p:txBody>
      </p:sp>
    </p:spTree>
    <p:extLst>
      <p:ext uri="{BB962C8B-B14F-4D97-AF65-F5344CB8AC3E}">
        <p14:creationId xmlns:p14="http://schemas.microsoft.com/office/powerpoint/2010/main" val="311133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8420"/>
            <a:ext cx="4786313" cy="4500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如果指针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都指向同一数组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p2-p1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，有意义；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p1+p2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没有意义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74072"/>
              </p:ext>
            </p:extLst>
          </p:nvPr>
        </p:nvGraphicFramePr>
        <p:xfrm>
          <a:off x="7810500" y="1177770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9278"/>
              </p:ext>
            </p:extLst>
          </p:nvPr>
        </p:nvGraphicFramePr>
        <p:xfrm>
          <a:off x="6238875" y="1226983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7813" y="2247745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4929188" y="2820833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4919663" y="505920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86375" y="4462308"/>
            <a:ext cx="85725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 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7848600" cy="595312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同数组两个指针值和差与和</a:t>
            </a:r>
          </a:p>
        </p:txBody>
      </p:sp>
    </p:spTree>
    <p:extLst>
      <p:ext uri="{BB962C8B-B14F-4D97-AF65-F5344CB8AC3E}">
        <p14:creationId xmlns:p14="http://schemas.microsoft.com/office/powerpoint/2010/main" val="351004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A2170F9-EA69-40AD-8C33-49E36F54BA4F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3602C3E-75FF-4ACA-A3A4-8DC05A120325}" type="slidenum">
              <a:rPr lang="zh-CN" altLang="en-US"/>
              <a:pPr/>
              <a:t>14</a:t>
            </a:fld>
            <a:r>
              <a:rPr lang="en-US" altLang="zh-CN"/>
              <a:t>/43</a:t>
            </a:r>
          </a:p>
        </p:txBody>
      </p:sp>
      <p:sp>
        <p:nvSpPr>
          <p:cNvPr id="664678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法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与指针法的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不同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46787" name="Rectangle 3"/>
          <p:cNvSpPr>
            <a:spLocks noChangeArrowheads="1"/>
          </p:cNvSpPr>
          <p:nvPr/>
        </p:nvSpPr>
        <p:spPr bwMode="auto">
          <a:xfrm>
            <a:off x="304800" y="12954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5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指针变量的值可以改变。</a:t>
            </a:r>
          </a:p>
          <a:p>
            <a:pPr marL="342900" indent="-342900">
              <a:lnSpc>
                <a:spcPts val="45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是一个数组，则数组一经定义，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的值就不会变了。</a:t>
            </a:r>
          </a:p>
          <a:p>
            <a:pPr marL="742950" lvl="1" indent="-285750">
              <a:lnSpc>
                <a:spcPts val="45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是一个指向数组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的指针变量，则可以通过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p=a;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p++;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使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可以指向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的各个元素。</a:t>
            </a:r>
          </a:p>
          <a:p>
            <a:pPr marL="742950" lvl="1" indent="-285750">
              <a:lnSpc>
                <a:spcPts val="45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因为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是数组首地址，是固定不变的，所以语句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a++;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无意义。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8A17D04-4F9D-4143-ADCE-4F02F926E98F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E69EA0E-AC28-4D55-B876-DE51B8637D1A}" type="slidenum">
              <a:rPr lang="zh-CN" altLang="en-US"/>
              <a:pPr/>
              <a:t>15</a:t>
            </a:fld>
            <a:r>
              <a:rPr lang="en-US" altLang="zh-CN"/>
              <a:t>/43</a:t>
            </a:r>
          </a:p>
        </p:txBody>
      </p:sp>
      <p:sp>
        <p:nvSpPr>
          <p:cNvPr id="664781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使用数组指针变量时注意的问题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47811" name="Rectangle 3"/>
          <p:cNvSpPr>
            <a:spLocks noChangeArrowheads="1"/>
          </p:cNvSpPr>
          <p:nvPr/>
        </p:nvSpPr>
        <p:spPr bwMode="auto">
          <a:xfrm>
            <a:off x="304800" y="9906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要注意指针变量的当前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值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——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编程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者最为关心的是指针变量所指向的单元内容，如果指针变量的当前值不对，所指的单元一定出错。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利用指针变量操作数组元素不直观，</a:t>
            </a: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并且可以指向数组以外的内存单元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，所以这种错误较难发现。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DE59786-9FFB-41C9-B47F-D88F8E2F5E97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749C44E-9567-4914-A3B4-CF8FFEF2CB2D}" type="slidenum">
              <a:rPr lang="zh-CN" altLang="en-US"/>
              <a:pPr/>
              <a:t>16</a:t>
            </a:fld>
            <a:r>
              <a:rPr lang="en-US" altLang="zh-CN"/>
              <a:t>/43</a:t>
            </a:r>
          </a:p>
        </p:txBody>
      </p:sp>
      <p:sp>
        <p:nvSpPr>
          <p:cNvPr id="66693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使用数组指针变量时注意的问题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69316" name="Rectangle 4"/>
          <p:cNvSpPr>
            <a:spLocks noChangeArrowheads="1"/>
          </p:cNvSpPr>
          <p:nvPr/>
        </p:nvSpPr>
        <p:spPr bwMode="auto">
          <a:xfrm>
            <a:off x="228600" y="1295400"/>
            <a:ext cx="4419600" cy="5105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a[3],i,*p;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for(p=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</a:rPr>
              <a:t>a;p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&lt;a+3;)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d",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++);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=0;i&lt;3;i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++)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("%d ", *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p++);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78" y="1030458"/>
            <a:ext cx="5698516" cy="2033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9708C40-A60D-4202-9C00-F161759347C4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9C98852-2F5E-4144-BBBC-B3F75AE85024}" type="slidenum">
              <a:rPr lang="zh-CN" altLang="en-US"/>
              <a:pPr/>
              <a:t>17</a:t>
            </a:fld>
            <a:r>
              <a:rPr lang="en-US" altLang="zh-CN"/>
              <a:t>/43</a:t>
            </a:r>
          </a:p>
        </p:txBody>
      </p:sp>
      <p:sp>
        <p:nvSpPr>
          <p:cNvPr id="6649858" name="Rectangle 2"/>
          <p:cNvSpPr>
            <a:spLocks noRot="1" noChangeArrowheads="1"/>
          </p:cNvSpPr>
          <p:nvPr/>
        </p:nvSpPr>
        <p:spPr bwMode="auto">
          <a:xfrm>
            <a:off x="374650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指针、自增自减、间接取值运算符</a:t>
            </a:r>
            <a:endParaRPr lang="en-US" altLang="zh-CN" sz="3600">
              <a:solidFill>
                <a:srgbClr val="0070C0"/>
              </a:solidFill>
              <a:latin typeface="仿宋_GB2312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649859" name="Rectangle 3"/>
          <p:cNvSpPr>
            <a:spLocks noChangeArrowheads="1"/>
          </p:cNvSpPr>
          <p:nvPr/>
        </p:nvSpPr>
        <p:spPr bwMode="auto">
          <a:xfrm>
            <a:off x="152400" y="1143000"/>
            <a:ext cx="8839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指向数组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p++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p+=1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)，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使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指向下一元素，即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这时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取出的是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的值。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p++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等价于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++)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作用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是：先得到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指向的变量的值(即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然后再执行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p=p+1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。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p++)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时，得到的是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的值，而输出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*(++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时，得到的是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的值。前者是先取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的值，再使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加1；后者是先使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加1，再取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的值。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(*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p)++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表示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所指向的元素值加1。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数组中第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个元素，则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p--)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相当于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--]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*(++p)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相当于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a[++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*(--p)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相当于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a[--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A83DF53-92DC-4E8F-BC25-1A5D3A9F0877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B99ABE-1DC6-4716-9564-6EECBAF248B0}" type="slidenum">
              <a:rPr lang="zh-CN" altLang="en-US"/>
              <a:pPr/>
              <a:t>18</a:t>
            </a:fld>
            <a:r>
              <a:rPr lang="en-US" altLang="zh-CN"/>
              <a:t>/43</a:t>
            </a:r>
          </a:p>
        </p:txBody>
      </p:sp>
      <p:sp>
        <p:nvSpPr>
          <p:cNvPr id="667648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76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数组元素的指针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引用数组元素的</a:t>
            </a:r>
            <a:r>
              <a:rPr lang="en-US" altLang="zh-CN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种方法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数组名用作函数参数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通过指针引用多维数组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用多维数组指针作函数参数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317FDF0-3D4B-440B-B97E-BDF77D3FAFCA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10ADFDF-39AB-405E-AD89-B67F999A7402}" type="slidenum">
              <a:rPr lang="zh-CN" altLang="en-US"/>
              <a:pPr/>
              <a:t>19</a:t>
            </a:fld>
            <a:r>
              <a:rPr lang="en-US" altLang="zh-CN"/>
              <a:t>/66</a:t>
            </a:r>
          </a:p>
        </p:txBody>
      </p:sp>
      <p:sp>
        <p:nvSpPr>
          <p:cNvPr id="656384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数组名作函数参数</a:t>
            </a:r>
          </a:p>
        </p:txBody>
      </p:sp>
      <p:sp>
        <p:nvSpPr>
          <p:cNvPr id="656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10600" cy="5334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用数组名作函数参数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时，因为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实参数组名代表该数组首元素的地址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形参应该是一个指针变量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编译都是将</a:t>
            </a:r>
            <a:r>
              <a:rPr lang="zh-CN" altLang="zh-CN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形参数组名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zh-CN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指针变量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处理的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09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322C251-6D6B-441D-9F35-745039565E2B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86F908A-3C12-47B4-9AC5-6467620E1143}" type="slidenum">
              <a:rPr lang="zh-CN" altLang="en-US"/>
              <a:pPr/>
              <a:t>2</a:t>
            </a:fld>
            <a:r>
              <a:rPr lang="en-US" altLang="zh-CN"/>
              <a:t>/43</a:t>
            </a:r>
          </a:p>
        </p:txBody>
      </p:sp>
      <p:sp>
        <p:nvSpPr>
          <p:cNvPr id="62423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数组元素的指针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引用数组元素的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种方法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数组名用作函数参数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通过指针引用多维数组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用多维数组指针作函数参数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1828800"/>
            <a:ext cx="5248275" cy="46557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fun(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[],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zh-CN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┇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main()             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void fun(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[],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n];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array[10];    </a:t>
            </a:r>
            <a:r>
              <a:rPr lang="zh-CN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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┇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fun (array,10);                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9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4572000" y="1185862"/>
            <a:ext cx="4000500" cy="642938"/>
          </a:xfrm>
          <a:prstGeom prst="wedgeRoundRectCallout">
            <a:avLst>
              <a:gd name="adj1" fmla="val -54439"/>
              <a:gd name="adj2" fmla="val 8502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fun(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arr,int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  <a:endParaRPr lang="zh-CN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将形参数组名作为指针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41705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4143375" cy="459407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fun(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[],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zh-CN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┇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main()             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void fun(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[],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n];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array[10];    </a:t>
            </a:r>
            <a:r>
              <a:rPr lang="zh-CN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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┇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fun (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,10);                     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lang="zh-CN" altLang="zh-CN" sz="28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07244"/>
              </p:ext>
            </p:extLst>
          </p:nvPr>
        </p:nvGraphicFramePr>
        <p:xfrm>
          <a:off x="6405563" y="1303183"/>
          <a:ext cx="833437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5095875" y="1282546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81875" y="945996"/>
            <a:ext cx="1643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array[0]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24750" y="1360333"/>
            <a:ext cx="13573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arr[0]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右大括号 10"/>
          <p:cNvSpPr>
            <a:spLocks/>
          </p:cNvSpPr>
          <p:nvPr/>
        </p:nvSpPr>
        <p:spPr bwMode="auto">
          <a:xfrm>
            <a:off x="7310438" y="1303183"/>
            <a:ext cx="142875" cy="500063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10063" y="6281583"/>
            <a:ext cx="207168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67188" y="995208"/>
            <a:ext cx="85725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5095875" y="2903383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81875" y="2566833"/>
            <a:ext cx="1643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array[3]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524750" y="2982758"/>
            <a:ext cx="13573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arr[3]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右大括号 16"/>
          <p:cNvSpPr>
            <a:spLocks/>
          </p:cNvSpPr>
          <p:nvPr/>
        </p:nvSpPr>
        <p:spPr bwMode="auto">
          <a:xfrm>
            <a:off x="7310438" y="2924021"/>
            <a:ext cx="142875" cy="500062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24375" y="2852583"/>
            <a:ext cx="12858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arr+3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形参数组名与实参数组名的对应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55682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/>
      <p:bldP spid="13" grpId="0"/>
      <p:bldP spid="15" grpId="0"/>
      <p:bldP spid="16" grpId="0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3BD9E55-FDF2-47EE-B018-C144023411DA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2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7D54D1A-C61D-45C2-8B9B-75B7ED9CCF61}" type="slidenum">
              <a:rPr lang="zh-CN" altLang="en-US"/>
              <a:pPr/>
              <a:t>22</a:t>
            </a:fld>
            <a:r>
              <a:rPr lang="en-US" altLang="zh-CN"/>
              <a:t>/43</a:t>
            </a:r>
          </a:p>
        </p:txBody>
      </p:sp>
      <p:sp>
        <p:nvSpPr>
          <p:cNvPr id="6671362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数组名、变量名作函数参数的比较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71363" name="Rectangle 3"/>
          <p:cNvSpPr>
            <a:spLocks noChangeArrowheads="1"/>
          </p:cNvSpPr>
          <p:nvPr/>
        </p:nvSpPr>
        <p:spPr bwMode="auto">
          <a:xfrm>
            <a:off x="228600" y="1219200"/>
            <a:ext cx="86931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用变量名作为函数参数和用数组名作为函数参数的比较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语言调用函数时都是采用“值传递”，只不过用数组名作为函数参数时，传递的值是“地址”。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6671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9807"/>
              </p:ext>
            </p:extLst>
          </p:nvPr>
        </p:nvGraphicFramePr>
        <p:xfrm>
          <a:off x="228600" y="2882899"/>
          <a:ext cx="8458200" cy="1689101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实参类型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变量名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要求形参的类型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变量名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数组名或指针变量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传递的信息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变量的值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实参数组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的起始地址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通过函数调用能否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改变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实参的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190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从10个数中找出最大、最小值</a:t>
            </a:r>
          </a:p>
        </p:txBody>
      </p:sp>
      <p:sp>
        <p:nvSpPr>
          <p:cNvPr id="6651907" name="Rectangle 3"/>
          <p:cNvSpPr>
            <a:spLocks noChangeArrowheads="1"/>
          </p:cNvSpPr>
          <p:nvPr/>
        </p:nvSpPr>
        <p:spPr bwMode="auto">
          <a:xfrm>
            <a:off x="228600" y="1219200"/>
            <a:ext cx="3810000" cy="55626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#define N 10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max,min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void 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max_min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 a[]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,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n) </a:t>
            </a:r>
            <a:endParaRPr lang="en-US" altLang="zh-CN" sz="2400" b="1" dirty="0" smtClean="0"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</a:t>
            </a:r>
            <a:r>
              <a:rPr lang="en-US" altLang="zh-CN" sz="2400" b="1" dirty="0" err="1" smtClean="0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*p;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max=min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=*a;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for(p=a+1;p&lt;</a:t>
            </a:r>
            <a:r>
              <a:rPr lang="en-US" altLang="zh-CN" sz="2400" b="1" dirty="0" err="1" smtClean="0">
                <a:latin typeface="Arial Narrow" pitchFamily="34" charset="0"/>
                <a:ea typeface="楷体_GB2312" pitchFamily="49" charset="-122"/>
              </a:rPr>
              <a:t>a+n;p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++) </a:t>
            </a:r>
            <a:endParaRPr lang="en-US" altLang="zh-CN" sz="2400" b="1" dirty="0" smtClean="0"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  {</a:t>
            </a:r>
            <a:endParaRPr lang="en-US" altLang="zh-CN" sz="2400" b="1" dirty="0"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if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(*p&gt;max)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   max=*p;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else 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if(*p&lt;min)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   min=*p; 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}</a:t>
            </a:r>
            <a:endParaRPr lang="en-US" altLang="zh-CN" sz="2400" b="1" dirty="0"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}</a:t>
            </a:r>
            <a:endParaRPr lang="en-US" altLang="zh-CN" sz="2400" b="1" dirty="0">
              <a:latin typeface="Arial Narrow" pitchFamily="34" charset="0"/>
              <a:ea typeface="楷体_GB2312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43400" y="1219200"/>
            <a:ext cx="3810000" cy="55626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main() </a:t>
            </a:r>
            <a:endParaRPr lang="en-US" altLang="zh-CN" sz="2400" b="1" dirty="0" smtClean="0"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  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i,num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[N];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("enter 10 integers:\n");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for(i=0;i&lt;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N;i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++)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("%d", &amp;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[i]);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max_min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num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,N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("max=%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d,",max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("min=%d\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n",min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0" b="76775"/>
          <a:stretch/>
        </p:blipFill>
        <p:spPr bwMode="auto">
          <a:xfrm>
            <a:off x="5238517" y="5029200"/>
            <a:ext cx="382928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1906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从10个数中找出最大、最小值</a:t>
            </a:r>
          </a:p>
        </p:txBody>
      </p:sp>
      <p:sp>
        <p:nvSpPr>
          <p:cNvPr id="6651907" name="Rectangle 3"/>
          <p:cNvSpPr>
            <a:spLocks noChangeArrowheads="1"/>
          </p:cNvSpPr>
          <p:nvPr/>
        </p:nvSpPr>
        <p:spPr bwMode="auto">
          <a:xfrm>
            <a:off x="228600" y="838200"/>
            <a:ext cx="3124200" cy="59436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#include &lt;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stdio.h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#define N 10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max,min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void 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max_min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a[]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,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n) 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  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*p;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  max=min=*a;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  for(p=a+1;p&lt;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a+n;p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++) 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   if(*p&gt;max)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	   max=*p;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   else if(*p&lt;min)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	   min=*p; 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  }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  	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i,num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[N];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("enter 10 integers:\n");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for(i=0;i&lt;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N;i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++)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scanf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("%d", &amp;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num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[i]);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max_min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num</a:t>
            </a:r>
            <a:r>
              <a:rPr lang="en-US" altLang="zh-CN" sz="1800" b="1" dirty="0" smtClean="0">
                <a:latin typeface="Arial Narrow" pitchFamily="34" charset="0"/>
                <a:ea typeface="楷体_GB2312" pitchFamily="49" charset="-122"/>
              </a:rPr>
              <a:t>, N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("max=%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d,",max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("min=%d\</a:t>
            </a:r>
            <a:r>
              <a:rPr lang="en-US" altLang="zh-CN" sz="1800" b="1" dirty="0" err="1">
                <a:latin typeface="Arial Narrow" pitchFamily="34" charset="0"/>
                <a:ea typeface="楷体_GB2312" pitchFamily="49" charset="-122"/>
              </a:rPr>
              <a:t>n",min</a:t>
            </a: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Arial Narrow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6651908" name="Rectangle 4"/>
          <p:cNvSpPr>
            <a:spLocks noChangeArrowheads="1"/>
          </p:cNvSpPr>
          <p:nvPr/>
        </p:nvSpPr>
        <p:spPr bwMode="auto">
          <a:xfrm>
            <a:off x="4038600" y="1524000"/>
            <a:ext cx="3124200" cy="457200"/>
          </a:xfrm>
          <a:prstGeom prst="rect">
            <a:avLst/>
          </a:prstGeom>
          <a:noFill/>
          <a:ln w="254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void max_min(int </a:t>
            </a:r>
            <a:r>
              <a:rPr lang="en-US" altLang="zh-CN" sz="2000" b="1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*a</a:t>
            </a:r>
            <a:r>
              <a:rPr lang="en-US" altLang="zh-CN" sz="20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, int n) </a:t>
            </a:r>
          </a:p>
        </p:txBody>
      </p:sp>
      <p:sp>
        <p:nvSpPr>
          <p:cNvPr id="6651909" name="Line 5"/>
          <p:cNvSpPr>
            <a:spLocks noChangeShapeType="1"/>
          </p:cNvSpPr>
          <p:nvPr/>
        </p:nvSpPr>
        <p:spPr bwMode="auto">
          <a:xfrm>
            <a:off x="2895600" y="1752600"/>
            <a:ext cx="1143000" cy="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1910" name="Line 6"/>
          <p:cNvSpPr>
            <a:spLocks noChangeShapeType="1"/>
          </p:cNvSpPr>
          <p:nvPr/>
        </p:nvSpPr>
        <p:spPr bwMode="auto">
          <a:xfrm>
            <a:off x="2743200" y="5486400"/>
            <a:ext cx="1981200" cy="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1911" name="Rectangle 7"/>
          <p:cNvSpPr>
            <a:spLocks noChangeArrowheads="1"/>
          </p:cNvSpPr>
          <p:nvPr/>
        </p:nvSpPr>
        <p:spPr bwMode="auto">
          <a:xfrm>
            <a:off x="4343400" y="3429000"/>
            <a:ext cx="4343400" cy="3352800"/>
          </a:xfrm>
          <a:prstGeom prst="rect">
            <a:avLst/>
          </a:prstGeom>
          <a:noFill/>
          <a:ln w="254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main() {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   	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[N], *p;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("enter 10 integers:\n");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	for(p=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num;p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num+N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;) 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		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("%d", p++);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000" b="1" dirty="0">
                <a:solidFill>
                  <a:srgbClr val="CC0099"/>
                </a:solidFill>
                <a:latin typeface="Arial Narrow" pitchFamily="34" charset="0"/>
                <a:ea typeface="楷体_GB2312" pitchFamily="49" charset="-122"/>
              </a:rPr>
              <a:t>p=</a:t>
            </a:r>
            <a:r>
              <a:rPr lang="en-US" altLang="zh-CN" sz="2000" b="1" dirty="0" err="1">
                <a:solidFill>
                  <a:srgbClr val="CC0099"/>
                </a:solidFill>
                <a:latin typeface="Arial Narrow" pitchFamily="34" charset="0"/>
                <a:ea typeface="楷体_GB2312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max_min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, N);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("max=%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d,min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=%d\</a:t>
            </a:r>
            <a:r>
              <a:rPr lang="en-US" altLang="zh-CN" sz="2000" b="1" dirty="0" err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n",max</a:t>
            </a: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, min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     return 0;</a:t>
            </a:r>
            <a:endParaRPr lang="en-US" altLang="zh-CN" sz="2000" b="1" dirty="0">
              <a:solidFill>
                <a:srgbClr val="0000FF"/>
              </a:solidFill>
              <a:latin typeface="Arial Narrow" pitchFamily="34" charset="0"/>
              <a:ea typeface="楷体_GB2312" pitchFamily="49" charset="-122"/>
            </a:endParaRPr>
          </a:p>
          <a:p>
            <a:pPr marL="342900" indent="-342900">
              <a:lnSpc>
                <a:spcPts val="2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6651912" name="Rectangle 8"/>
          <p:cNvSpPr>
            <a:spLocks noChangeArrowheads="1"/>
          </p:cNvSpPr>
          <p:nvPr/>
        </p:nvSpPr>
        <p:spPr bwMode="auto">
          <a:xfrm>
            <a:off x="3429000" y="2209800"/>
            <a:ext cx="5562600" cy="1219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针对使用数组名和指针两种参数，形参、实参搭配共有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种情况。它们都是地址（数组首地址）的传递。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2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1908" grpId="0" animBg="1"/>
      <p:bldP spid="6651909" grpId="0" animBg="1"/>
      <p:bldP spid="6651910" grpId="0" animBg="1"/>
      <p:bldP spid="6651911" grpId="0" animBg="1"/>
      <p:bldP spid="66519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1907" name="Rectangle 3"/>
          <p:cNvSpPr>
            <a:spLocks noChangeArrowheads="1"/>
          </p:cNvSpPr>
          <p:nvPr/>
        </p:nvSpPr>
        <p:spPr bwMode="auto">
          <a:xfrm>
            <a:off x="228600" y="685800"/>
            <a:ext cx="3200400" cy="5943600"/>
          </a:xfrm>
          <a:prstGeom prst="rect">
            <a:avLst/>
          </a:prstGeom>
          <a:solidFill>
            <a:srgbClr val="FFFF00"/>
          </a:solidFill>
          <a:ln w="25400">
            <a:solidFill>
              <a:srgbClr val="CC0099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void sort(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x[],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n);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p,a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[10];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for(p=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a;p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&lt;a+10;p++) 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("%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d",p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); 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sort(a,10);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for(p=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a;p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&lt;a+10;p++)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("%d ",*p);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}</a:t>
            </a:r>
            <a:endParaRPr lang="en-US" altLang="zh-CN" sz="2400" b="1" dirty="0">
              <a:latin typeface="Arial Narrow" pitchFamily="34" charset="0"/>
              <a:ea typeface="楷体_GB2312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29000" y="268458"/>
            <a:ext cx="4322445" cy="6360942"/>
          </a:xfrm>
          <a:prstGeom prst="rect">
            <a:avLst/>
          </a:prstGeom>
          <a:solidFill>
            <a:srgbClr val="FFFF00"/>
          </a:solidFill>
          <a:ln w="25400">
            <a:solidFill>
              <a:srgbClr val="CC0099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void 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sort(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x,int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n)  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*pi,*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pj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,*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pk,t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for(pi=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x;pi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&lt;x+n-1;pi++)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pk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=pi;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for(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pj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=pi+1;pj&lt;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x+n;pj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       if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(*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pj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&gt;*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pk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) 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pk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=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pj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if(</a:t>
            </a:r>
            <a:r>
              <a:rPr lang="en-US" altLang="zh-CN" sz="2400" b="1" dirty="0" err="1">
                <a:solidFill>
                  <a:srgbClr val="C00000"/>
                </a:solidFill>
                <a:latin typeface="Arial Narrow" pitchFamily="34" charset="0"/>
                <a:ea typeface="楷体_GB2312" pitchFamily="49" charset="-122"/>
              </a:rPr>
              <a:t>pk</a:t>
            </a:r>
            <a:r>
              <a:rPr lang="en-US" altLang="zh-CN" sz="2400" b="1" dirty="0">
                <a:solidFill>
                  <a:srgbClr val="C00000"/>
                </a:solidFill>
                <a:latin typeface="Arial Narrow" pitchFamily="34" charset="0"/>
                <a:ea typeface="楷体_GB2312" pitchFamily="49" charset="-122"/>
              </a:rPr>
              <a:t>!=pi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{ 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 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         t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=*pi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; *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pi=*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pk</a:t>
            </a:r>
            <a:r>
              <a:rPr lang="en-US" altLang="zh-CN" sz="2400" b="1" dirty="0" smtClean="0">
                <a:latin typeface="Arial Narrow" pitchFamily="34" charset="0"/>
                <a:ea typeface="楷体_GB2312" pitchFamily="49" charset="-122"/>
              </a:rPr>
              <a:t>; *</a:t>
            </a:r>
            <a:r>
              <a:rPr lang="en-US" altLang="zh-CN" sz="2400" b="1" dirty="0" err="1">
                <a:latin typeface="Arial Narrow" pitchFamily="34" charset="0"/>
                <a:ea typeface="楷体_GB2312" pitchFamily="49" charset="-122"/>
              </a:rPr>
              <a:t>pk</a:t>
            </a: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=t; 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		}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    }</a:t>
            </a:r>
          </a:p>
          <a:p>
            <a:pPr marL="342900" indent="-342900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Narrow" pitchFamily="34" charset="0"/>
                <a:ea typeface="楷体_GB2312" pitchFamily="49" charset="-12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40" y="5334000"/>
            <a:ext cx="4246880" cy="1447800"/>
          </a:xfrm>
          <a:prstGeom prst="rect">
            <a:avLst/>
          </a:prstGeom>
        </p:spPr>
      </p:pic>
      <p:sp>
        <p:nvSpPr>
          <p:cNvPr id="6651906" name="Rectangle 2"/>
          <p:cNvSpPr>
            <a:spLocks noRot="1" noChangeArrowheads="1"/>
          </p:cNvSpPr>
          <p:nvPr/>
        </p:nvSpPr>
        <p:spPr bwMode="auto">
          <a:xfrm>
            <a:off x="6600776" y="76200"/>
            <a:ext cx="252095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选择法排序</a:t>
            </a:r>
            <a:endParaRPr lang="zh-CN" altLang="en-US" sz="3600" u="sng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27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16D1E13-8B16-4901-805B-28C63DA9AA78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7C4E12E-DFC1-4BA8-BCFF-04C3C633FCA8}" type="slidenum">
              <a:rPr lang="zh-CN" altLang="en-US"/>
              <a:pPr/>
              <a:t>26</a:t>
            </a:fld>
            <a:r>
              <a:rPr lang="en-US" altLang="zh-CN"/>
              <a:t>/43</a:t>
            </a:r>
          </a:p>
        </p:txBody>
      </p:sp>
      <p:sp>
        <p:nvSpPr>
          <p:cNvPr id="66785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数组元素的指针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引用数组元素的</a:t>
            </a:r>
            <a:r>
              <a:rPr lang="en-US" altLang="zh-CN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种方法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数组名用作函数参数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通过指针引用多维数组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用多维数组指针作函数参数</a:t>
            </a:r>
            <a:endParaRPr lang="zh-CN" altLang="en-US" sz="4000" b="0" u="sng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ED949E4-B2A2-4B5F-8BD3-BD53C0082949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236A359-248A-43DF-891C-158545257B94}" type="slidenum">
              <a:rPr lang="zh-CN" altLang="en-US"/>
              <a:pPr/>
              <a:t>27</a:t>
            </a:fld>
            <a:r>
              <a:rPr lang="en-US" altLang="zh-CN"/>
              <a:t>/43</a:t>
            </a:r>
          </a:p>
        </p:txBody>
      </p:sp>
      <p:sp>
        <p:nvSpPr>
          <p:cNvPr id="66805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指针在一维数组的应用与二维展望</a:t>
            </a:r>
            <a:endParaRPr lang="en-US" altLang="zh-CN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80579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是数组，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与指针，并且有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是一维数组，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个元素；同样，*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(p+1)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分别是第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个元素。输出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(p+1)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分别表示输出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个元素和第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个元素的值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是二维数组，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仍表示第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(p+1)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表示第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但这时这个元素是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“一维数组”，因而，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和*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(p+1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表示这个“一维数组”的首地址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623C73B-6D7F-47D9-9B80-DC11C74485A7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8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C81B0B4-8594-4A4C-8876-A7E558F9F25D}" type="slidenum">
              <a:rPr lang="zh-CN" altLang="en-US"/>
              <a:pPr/>
              <a:t>28</a:t>
            </a:fld>
            <a:r>
              <a:rPr lang="en-US" altLang="zh-CN"/>
              <a:t>/43</a:t>
            </a:r>
          </a:p>
        </p:txBody>
      </p:sp>
      <p:sp>
        <p:nvSpPr>
          <p:cNvPr id="665702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多维数组指针产生的问题</a:t>
            </a:r>
            <a:endParaRPr lang="en-US" altLang="zh-CN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57027" name="Rectangle 3"/>
          <p:cNvSpPr>
            <a:spLocks noChangeArrowheads="1"/>
          </p:cNvSpPr>
          <p:nvPr/>
        </p:nvSpPr>
        <p:spPr bwMode="auto">
          <a:xfrm>
            <a:off x="152400" y="1219200"/>
            <a:ext cx="88519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对定义: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 a[3][4]={{1,3,5,7},{9,11,13,15},{17,19,21,23}}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，有：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是二维数组的数组名，则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也是这个二维数组第一个元素的首地址。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是二维数组，也就是</a:t>
            </a:r>
            <a:r>
              <a:rPr lang="zh-CN" altLang="en-US" sz="2000" b="1">
                <a:solidFill>
                  <a:srgbClr val="00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一维数组的数组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，即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的元素是一维数组。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数组包含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行 ，即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个元素：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a[2]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是元素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的地址，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a+1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的地址，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a+2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a[2]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试问：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如果有定义：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 *p;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语句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p=a;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能否像一维数组一样，使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成为指向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的指针？</a:t>
            </a:r>
          </a:p>
        </p:txBody>
      </p:sp>
      <p:graphicFrame>
        <p:nvGraphicFramePr>
          <p:cNvPr id="6657028" name="Group 4"/>
          <p:cNvGraphicFramePr>
            <a:graphicFrameLocks noGrp="1"/>
          </p:cNvGraphicFramePr>
          <p:nvPr/>
        </p:nvGraphicFramePr>
        <p:xfrm>
          <a:off x="685800" y="4826000"/>
          <a:ext cx="762000" cy="1422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a[0]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a[2]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57038" name="Group 14"/>
          <p:cNvGraphicFramePr>
            <a:graphicFrameLocks noGrp="1"/>
          </p:cNvGraphicFramePr>
          <p:nvPr/>
        </p:nvGraphicFramePr>
        <p:xfrm>
          <a:off x="1752600" y="4876800"/>
          <a:ext cx="1905000" cy="13716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57060" name="Group 36"/>
          <p:cNvGraphicFramePr>
            <a:graphicFrameLocks noGrp="1"/>
          </p:cNvGraphicFramePr>
          <p:nvPr/>
        </p:nvGraphicFramePr>
        <p:xfrm>
          <a:off x="1295400" y="4767263"/>
          <a:ext cx="533400" cy="15609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7072" name="Line 48"/>
          <p:cNvSpPr>
            <a:spLocks noChangeShapeType="1"/>
          </p:cNvSpPr>
          <p:nvPr/>
        </p:nvSpPr>
        <p:spPr bwMode="auto">
          <a:xfrm>
            <a:off x="76200" y="4876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073" name="Rectangle 49"/>
          <p:cNvSpPr>
            <a:spLocks noChangeArrowheads="1"/>
          </p:cNvSpPr>
          <p:nvPr/>
        </p:nvSpPr>
        <p:spPr bwMode="auto">
          <a:xfrm>
            <a:off x="76200" y="4572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400"/>
              <a:t>a</a:t>
            </a:r>
          </a:p>
        </p:txBody>
      </p:sp>
      <p:graphicFrame>
        <p:nvGraphicFramePr>
          <p:cNvPr id="6657117" name="Group 93"/>
          <p:cNvGraphicFramePr>
            <a:graphicFrameLocks noGrp="1"/>
          </p:cNvGraphicFramePr>
          <p:nvPr/>
        </p:nvGraphicFramePr>
        <p:xfrm>
          <a:off x="5638800" y="4597400"/>
          <a:ext cx="3429000" cy="212407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7096" name="Rectangle 72"/>
          <p:cNvSpPr>
            <a:spLocks noChangeArrowheads="1"/>
          </p:cNvSpPr>
          <p:nvPr/>
        </p:nvSpPr>
        <p:spPr bwMode="auto">
          <a:xfrm>
            <a:off x="7086600" y="4800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a[0]</a:t>
            </a:r>
          </a:p>
        </p:txBody>
      </p:sp>
      <p:sp>
        <p:nvSpPr>
          <p:cNvPr id="6657097" name="Rectangle 73"/>
          <p:cNvSpPr>
            <a:spLocks noChangeArrowheads="1"/>
          </p:cNvSpPr>
          <p:nvPr/>
        </p:nvSpPr>
        <p:spPr bwMode="auto">
          <a:xfrm>
            <a:off x="7086600" y="5486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a[1]</a:t>
            </a:r>
          </a:p>
        </p:txBody>
      </p:sp>
      <p:sp>
        <p:nvSpPr>
          <p:cNvPr id="6657098" name="Rectangle 74"/>
          <p:cNvSpPr>
            <a:spLocks noChangeArrowheads="1"/>
          </p:cNvSpPr>
          <p:nvPr/>
        </p:nvSpPr>
        <p:spPr bwMode="auto">
          <a:xfrm>
            <a:off x="7086600" y="61722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a[2]</a:t>
            </a:r>
          </a:p>
        </p:txBody>
      </p:sp>
      <p:grpSp>
        <p:nvGrpSpPr>
          <p:cNvPr id="6657099" name="Group 75"/>
          <p:cNvGrpSpPr>
            <a:grpSpLocks/>
          </p:cNvGrpSpPr>
          <p:nvPr/>
        </p:nvGrpSpPr>
        <p:grpSpPr bwMode="auto">
          <a:xfrm>
            <a:off x="4724400" y="4267200"/>
            <a:ext cx="838200" cy="685800"/>
            <a:chOff x="2448" y="2688"/>
            <a:chExt cx="528" cy="432"/>
          </a:xfrm>
        </p:grpSpPr>
        <p:sp>
          <p:nvSpPr>
            <p:cNvPr id="6657100" name="Line 76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01" name="Rectangle 77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a</a:t>
              </a:r>
            </a:p>
          </p:txBody>
        </p:sp>
        <p:sp>
          <p:nvSpPr>
            <p:cNvPr id="6657102" name="Rectangle 78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(2000)</a:t>
              </a:r>
            </a:p>
          </p:txBody>
        </p:sp>
      </p:grpSp>
      <p:grpSp>
        <p:nvGrpSpPr>
          <p:cNvPr id="6657103" name="Group 79"/>
          <p:cNvGrpSpPr>
            <a:grpSpLocks/>
          </p:cNvGrpSpPr>
          <p:nvPr/>
        </p:nvGrpSpPr>
        <p:grpSpPr bwMode="auto">
          <a:xfrm>
            <a:off x="4724400" y="5000625"/>
            <a:ext cx="838200" cy="685800"/>
            <a:chOff x="2448" y="2688"/>
            <a:chExt cx="528" cy="432"/>
          </a:xfrm>
        </p:grpSpPr>
        <p:sp>
          <p:nvSpPr>
            <p:cNvPr id="6657104" name="Line 80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05" name="Rectangle 81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a+1</a:t>
              </a:r>
            </a:p>
          </p:txBody>
        </p:sp>
        <p:sp>
          <p:nvSpPr>
            <p:cNvPr id="6657106" name="Rectangle 82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(2016)</a:t>
              </a:r>
            </a:p>
          </p:txBody>
        </p:sp>
      </p:grpSp>
      <p:grpSp>
        <p:nvGrpSpPr>
          <p:cNvPr id="6657107" name="Group 83"/>
          <p:cNvGrpSpPr>
            <a:grpSpLocks/>
          </p:cNvGrpSpPr>
          <p:nvPr/>
        </p:nvGrpSpPr>
        <p:grpSpPr bwMode="auto">
          <a:xfrm>
            <a:off x="4724400" y="5715000"/>
            <a:ext cx="838200" cy="685800"/>
            <a:chOff x="2448" y="2688"/>
            <a:chExt cx="528" cy="432"/>
          </a:xfrm>
        </p:grpSpPr>
        <p:sp>
          <p:nvSpPr>
            <p:cNvPr id="6657108" name="Line 84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09" name="Rectangle 85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a+2</a:t>
              </a:r>
            </a:p>
          </p:txBody>
        </p:sp>
        <p:sp>
          <p:nvSpPr>
            <p:cNvPr id="6657110" name="Rectangle 86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(2032)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45AC994-7E0E-4F8E-870F-A1A0C1CB0AAF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8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62ED44-554E-4200-A308-3D2D05265FBD}" type="slidenum">
              <a:rPr lang="zh-CN" altLang="en-US"/>
              <a:pPr/>
              <a:t>29</a:t>
            </a:fld>
            <a:r>
              <a:rPr lang="en-US" altLang="zh-CN"/>
              <a:t>/43</a:t>
            </a:r>
          </a:p>
        </p:txBody>
      </p:sp>
      <p:sp>
        <p:nvSpPr>
          <p:cNvPr id="668672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“数组指针”的</a:t>
            </a:r>
            <a:r>
              <a:rPr lang="zh-CN" altLang="en-US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定义</a:t>
            </a:r>
            <a:endParaRPr lang="en-US" altLang="zh-CN" u="sng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86723" name="Rectangle 3"/>
          <p:cNvSpPr>
            <a:spLocks noChangeArrowheads="1"/>
          </p:cNvSpPr>
          <p:nvPr/>
        </p:nvSpPr>
        <p:spPr bwMode="auto">
          <a:xfrm>
            <a:off x="152400" y="838200"/>
            <a:ext cx="88519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对定义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a[3][4]={{1,3,5,7},{9,11,13,15},{17,19,21,23}}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如果有定义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*p;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p=a;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能否使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成为指向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的指针？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如果有定义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*p[4];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p=a;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能否使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成为指向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的指针？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如果有定义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(*p) [4];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p=a;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能否使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成为指向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的指针？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相应的功能：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*p;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定义了int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，可以指向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*p[4];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定义了数组p，其中的元素是指向int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变量的指针。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由于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 ]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的运算级别高，所以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*p[4]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是定义了数组，数组的元素是整数指针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(*p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)[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4];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定义了一个指针变量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p，它指向包含4个int元素的一维数组。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6686724" name="Group 4"/>
          <p:cNvGraphicFramePr>
            <a:graphicFrameLocks noGrp="1"/>
          </p:cNvGraphicFramePr>
          <p:nvPr/>
        </p:nvGraphicFramePr>
        <p:xfrm>
          <a:off x="685800" y="4826000"/>
          <a:ext cx="762000" cy="1422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a[0]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a[2]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86734" name="Group 14"/>
          <p:cNvGraphicFramePr>
            <a:graphicFrameLocks noGrp="1"/>
          </p:cNvGraphicFramePr>
          <p:nvPr/>
        </p:nvGraphicFramePr>
        <p:xfrm>
          <a:off x="1752600" y="4876800"/>
          <a:ext cx="1905000" cy="13716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86756" name="Group 36"/>
          <p:cNvGraphicFramePr>
            <a:graphicFrameLocks noGrp="1"/>
          </p:cNvGraphicFramePr>
          <p:nvPr/>
        </p:nvGraphicFramePr>
        <p:xfrm>
          <a:off x="1295400" y="4767263"/>
          <a:ext cx="533400" cy="15609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86768" name="Line 48"/>
          <p:cNvSpPr>
            <a:spLocks noChangeShapeType="1"/>
          </p:cNvSpPr>
          <p:nvPr/>
        </p:nvSpPr>
        <p:spPr bwMode="auto">
          <a:xfrm>
            <a:off x="76200" y="4876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86769" name="Rectangle 49"/>
          <p:cNvSpPr>
            <a:spLocks noChangeArrowheads="1"/>
          </p:cNvSpPr>
          <p:nvPr/>
        </p:nvSpPr>
        <p:spPr bwMode="auto">
          <a:xfrm>
            <a:off x="76200" y="4572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400"/>
              <a:t>a</a:t>
            </a:r>
          </a:p>
        </p:txBody>
      </p:sp>
      <p:graphicFrame>
        <p:nvGraphicFramePr>
          <p:cNvPr id="6686770" name="Group 50"/>
          <p:cNvGraphicFramePr>
            <a:graphicFrameLocks noGrp="1"/>
          </p:cNvGraphicFramePr>
          <p:nvPr/>
        </p:nvGraphicFramePr>
        <p:xfrm>
          <a:off x="5638800" y="4597400"/>
          <a:ext cx="3429000" cy="212407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86792" name="Rectangle 72"/>
          <p:cNvSpPr>
            <a:spLocks noChangeArrowheads="1"/>
          </p:cNvSpPr>
          <p:nvPr/>
        </p:nvSpPr>
        <p:spPr bwMode="auto">
          <a:xfrm>
            <a:off x="7086600" y="4800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a[0]</a:t>
            </a:r>
          </a:p>
        </p:txBody>
      </p:sp>
      <p:sp>
        <p:nvSpPr>
          <p:cNvPr id="6686793" name="Rectangle 73"/>
          <p:cNvSpPr>
            <a:spLocks noChangeArrowheads="1"/>
          </p:cNvSpPr>
          <p:nvPr/>
        </p:nvSpPr>
        <p:spPr bwMode="auto">
          <a:xfrm>
            <a:off x="7086600" y="5486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a[1]</a:t>
            </a:r>
          </a:p>
        </p:txBody>
      </p:sp>
      <p:sp>
        <p:nvSpPr>
          <p:cNvPr id="6686794" name="Rectangle 74"/>
          <p:cNvSpPr>
            <a:spLocks noChangeArrowheads="1"/>
          </p:cNvSpPr>
          <p:nvPr/>
        </p:nvSpPr>
        <p:spPr bwMode="auto">
          <a:xfrm>
            <a:off x="7086600" y="61722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a[2]</a:t>
            </a:r>
          </a:p>
        </p:txBody>
      </p:sp>
      <p:grpSp>
        <p:nvGrpSpPr>
          <p:cNvPr id="6686795" name="Group 75"/>
          <p:cNvGrpSpPr>
            <a:grpSpLocks/>
          </p:cNvGrpSpPr>
          <p:nvPr/>
        </p:nvGrpSpPr>
        <p:grpSpPr bwMode="auto">
          <a:xfrm>
            <a:off x="4800600" y="4343400"/>
            <a:ext cx="838200" cy="685800"/>
            <a:chOff x="2448" y="2688"/>
            <a:chExt cx="528" cy="432"/>
          </a:xfrm>
        </p:grpSpPr>
        <p:sp>
          <p:nvSpPr>
            <p:cNvPr id="6686796" name="Line 76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6797" name="Rectangle 77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</a:t>
              </a:r>
            </a:p>
          </p:txBody>
        </p:sp>
        <p:sp>
          <p:nvSpPr>
            <p:cNvPr id="6686798" name="Rectangle 78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(2000)</a:t>
              </a:r>
            </a:p>
          </p:txBody>
        </p:sp>
      </p:grpSp>
      <p:grpSp>
        <p:nvGrpSpPr>
          <p:cNvPr id="6686799" name="Group 79"/>
          <p:cNvGrpSpPr>
            <a:grpSpLocks/>
          </p:cNvGrpSpPr>
          <p:nvPr/>
        </p:nvGrpSpPr>
        <p:grpSpPr bwMode="auto">
          <a:xfrm>
            <a:off x="4800600" y="5076825"/>
            <a:ext cx="838200" cy="685800"/>
            <a:chOff x="2448" y="2688"/>
            <a:chExt cx="528" cy="432"/>
          </a:xfrm>
        </p:grpSpPr>
        <p:sp>
          <p:nvSpPr>
            <p:cNvPr id="6686800" name="Line 80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6801" name="Rectangle 81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p+1</a:t>
              </a:r>
            </a:p>
          </p:txBody>
        </p:sp>
        <p:sp>
          <p:nvSpPr>
            <p:cNvPr id="6686802" name="Rectangle 82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(2016)</a:t>
              </a:r>
            </a:p>
          </p:txBody>
        </p:sp>
      </p:grpSp>
      <p:grpSp>
        <p:nvGrpSpPr>
          <p:cNvPr id="6686803" name="Group 83"/>
          <p:cNvGrpSpPr>
            <a:grpSpLocks/>
          </p:cNvGrpSpPr>
          <p:nvPr/>
        </p:nvGrpSpPr>
        <p:grpSpPr bwMode="auto">
          <a:xfrm>
            <a:off x="4800600" y="5791200"/>
            <a:ext cx="838200" cy="685800"/>
            <a:chOff x="2448" y="2688"/>
            <a:chExt cx="528" cy="432"/>
          </a:xfrm>
        </p:grpSpPr>
        <p:sp>
          <p:nvSpPr>
            <p:cNvPr id="6686804" name="Line 84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6805" name="Rectangle 85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p+2</a:t>
              </a:r>
            </a:p>
          </p:txBody>
        </p:sp>
        <p:sp>
          <p:nvSpPr>
            <p:cNvPr id="6686806" name="Rectangle 86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(2032)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317FDF0-3D4B-440B-B97E-BDF77D3FAFCA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10ADFDF-39AB-405E-AD89-B67F999A7402}" type="slidenum">
              <a:rPr lang="zh-CN" altLang="en-US"/>
              <a:pPr/>
              <a:t>3</a:t>
            </a:fld>
            <a:r>
              <a:rPr lang="en-US" altLang="zh-CN"/>
              <a:t>/66</a:t>
            </a:r>
          </a:p>
        </p:txBody>
      </p:sp>
      <p:sp>
        <p:nvSpPr>
          <p:cNvPr id="656384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元素的</a:t>
            </a:r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指针</a:t>
            </a:r>
          </a:p>
        </p:txBody>
      </p:sp>
      <p:sp>
        <p:nvSpPr>
          <p:cNvPr id="656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10600" cy="5334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dirty="0"/>
              <a:t>一个变量有地址，一个数组包含若干元素，每个数组元素都有相应的地址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zh-CN" dirty="0"/>
              <a:t>指针变量可以指向数组元素（把某一元素的地址放到一个指针变量中）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zh-CN" dirty="0"/>
              <a:t>所谓数组元素的指针就是数组元素的地址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2552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B648E99-075E-4914-97B0-EDF901685F14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8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219E034-806A-466D-81D7-82B5DB50ACB1}" type="slidenum">
              <a:rPr lang="zh-CN" altLang="en-US"/>
              <a:pPr/>
              <a:t>30</a:t>
            </a:fld>
            <a:r>
              <a:rPr lang="en-US" altLang="zh-CN"/>
              <a:t>/43</a:t>
            </a:r>
          </a:p>
        </p:txBody>
      </p:sp>
      <p:sp>
        <p:nvSpPr>
          <p:cNvPr id="668877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“数组指针”的定义</a:t>
            </a:r>
            <a:endParaRPr lang="en-US" altLang="zh-CN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88771" name="Rectangle 3"/>
          <p:cNvSpPr>
            <a:spLocks noChangeArrowheads="1"/>
          </p:cNvSpPr>
          <p:nvPr/>
        </p:nvSpPr>
        <p:spPr bwMode="auto">
          <a:xfrm>
            <a:off x="152400" y="1219200"/>
            <a:ext cx="88519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对定义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a[3][4]={{1,3,5,7},{9,11,13,15},{17,19,21,23}}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如果有：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(*p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)[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4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];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则可以：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就是所谓“行”指针，也被称为数组指针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6688772" name="Group 4"/>
          <p:cNvGraphicFramePr>
            <a:graphicFrameLocks noGrp="1"/>
          </p:cNvGraphicFramePr>
          <p:nvPr/>
        </p:nvGraphicFramePr>
        <p:xfrm>
          <a:off x="685800" y="4826000"/>
          <a:ext cx="762000" cy="1422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a[0]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a[2]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88782" name="Group 14"/>
          <p:cNvGraphicFramePr>
            <a:graphicFrameLocks noGrp="1"/>
          </p:cNvGraphicFramePr>
          <p:nvPr/>
        </p:nvGraphicFramePr>
        <p:xfrm>
          <a:off x="1752600" y="4876800"/>
          <a:ext cx="1905000" cy="13716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88804" name="Group 36"/>
          <p:cNvGraphicFramePr>
            <a:graphicFrameLocks noGrp="1"/>
          </p:cNvGraphicFramePr>
          <p:nvPr/>
        </p:nvGraphicFramePr>
        <p:xfrm>
          <a:off x="1295400" y="4767263"/>
          <a:ext cx="533400" cy="15609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＝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88816" name="Line 48"/>
          <p:cNvSpPr>
            <a:spLocks noChangeShapeType="1"/>
          </p:cNvSpPr>
          <p:nvPr/>
        </p:nvSpPr>
        <p:spPr bwMode="auto">
          <a:xfrm>
            <a:off x="76200" y="4876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88817" name="Rectangle 49"/>
          <p:cNvSpPr>
            <a:spLocks noChangeArrowheads="1"/>
          </p:cNvSpPr>
          <p:nvPr/>
        </p:nvSpPr>
        <p:spPr bwMode="auto">
          <a:xfrm>
            <a:off x="76200" y="4572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400"/>
              <a:t>a</a:t>
            </a:r>
          </a:p>
        </p:txBody>
      </p:sp>
      <p:graphicFrame>
        <p:nvGraphicFramePr>
          <p:cNvPr id="6688818" name="Group 50"/>
          <p:cNvGraphicFramePr>
            <a:graphicFrameLocks noGrp="1"/>
          </p:cNvGraphicFramePr>
          <p:nvPr/>
        </p:nvGraphicFramePr>
        <p:xfrm>
          <a:off x="5638800" y="4597400"/>
          <a:ext cx="3429000" cy="212407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88840" name="Rectangle 72"/>
          <p:cNvSpPr>
            <a:spLocks noChangeArrowheads="1"/>
          </p:cNvSpPr>
          <p:nvPr/>
        </p:nvSpPr>
        <p:spPr bwMode="auto">
          <a:xfrm>
            <a:off x="7086600" y="4800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a[0]</a:t>
            </a:r>
          </a:p>
        </p:txBody>
      </p:sp>
      <p:sp>
        <p:nvSpPr>
          <p:cNvPr id="6688841" name="Rectangle 73"/>
          <p:cNvSpPr>
            <a:spLocks noChangeArrowheads="1"/>
          </p:cNvSpPr>
          <p:nvPr/>
        </p:nvSpPr>
        <p:spPr bwMode="auto">
          <a:xfrm>
            <a:off x="7086600" y="5486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a[1]</a:t>
            </a:r>
          </a:p>
        </p:txBody>
      </p:sp>
      <p:sp>
        <p:nvSpPr>
          <p:cNvPr id="6688842" name="Rectangle 74"/>
          <p:cNvSpPr>
            <a:spLocks noChangeArrowheads="1"/>
          </p:cNvSpPr>
          <p:nvPr/>
        </p:nvSpPr>
        <p:spPr bwMode="auto">
          <a:xfrm>
            <a:off x="7086600" y="61722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000">
                <a:solidFill>
                  <a:srgbClr val="FF0000"/>
                </a:solidFill>
              </a:rPr>
              <a:t>a[2]</a:t>
            </a:r>
          </a:p>
        </p:txBody>
      </p:sp>
      <p:grpSp>
        <p:nvGrpSpPr>
          <p:cNvPr id="6688843" name="Group 75"/>
          <p:cNvGrpSpPr>
            <a:grpSpLocks/>
          </p:cNvGrpSpPr>
          <p:nvPr/>
        </p:nvGrpSpPr>
        <p:grpSpPr bwMode="auto">
          <a:xfrm>
            <a:off x="4724400" y="4267200"/>
            <a:ext cx="838200" cy="685800"/>
            <a:chOff x="2448" y="2688"/>
            <a:chExt cx="528" cy="432"/>
          </a:xfrm>
        </p:grpSpPr>
        <p:sp>
          <p:nvSpPr>
            <p:cNvPr id="6688844" name="Line 76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8845" name="Rectangle 77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</a:t>
              </a:r>
            </a:p>
          </p:txBody>
        </p:sp>
        <p:sp>
          <p:nvSpPr>
            <p:cNvPr id="6688846" name="Rectangle 78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(2000)</a:t>
              </a:r>
            </a:p>
          </p:txBody>
        </p:sp>
      </p:grpSp>
      <p:grpSp>
        <p:nvGrpSpPr>
          <p:cNvPr id="6688847" name="Group 79"/>
          <p:cNvGrpSpPr>
            <a:grpSpLocks/>
          </p:cNvGrpSpPr>
          <p:nvPr/>
        </p:nvGrpSpPr>
        <p:grpSpPr bwMode="auto">
          <a:xfrm>
            <a:off x="4724400" y="5000625"/>
            <a:ext cx="838200" cy="685800"/>
            <a:chOff x="2448" y="2688"/>
            <a:chExt cx="528" cy="432"/>
          </a:xfrm>
        </p:grpSpPr>
        <p:sp>
          <p:nvSpPr>
            <p:cNvPr id="6688848" name="Line 80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8849" name="Rectangle 81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p+1</a:t>
              </a:r>
            </a:p>
          </p:txBody>
        </p:sp>
        <p:sp>
          <p:nvSpPr>
            <p:cNvPr id="6688850" name="Rectangle 82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(2016)</a:t>
              </a:r>
            </a:p>
          </p:txBody>
        </p:sp>
      </p:grpSp>
      <p:grpSp>
        <p:nvGrpSpPr>
          <p:cNvPr id="6688851" name="Group 83"/>
          <p:cNvGrpSpPr>
            <a:grpSpLocks/>
          </p:cNvGrpSpPr>
          <p:nvPr/>
        </p:nvGrpSpPr>
        <p:grpSpPr bwMode="auto">
          <a:xfrm>
            <a:off x="4724400" y="5715000"/>
            <a:ext cx="838200" cy="685800"/>
            <a:chOff x="2448" y="2688"/>
            <a:chExt cx="528" cy="432"/>
          </a:xfrm>
        </p:grpSpPr>
        <p:sp>
          <p:nvSpPr>
            <p:cNvPr id="6688852" name="Line 84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8853" name="Rectangle 85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p+2</a:t>
              </a:r>
            </a:p>
          </p:txBody>
        </p:sp>
        <p:sp>
          <p:nvSpPr>
            <p:cNvPr id="6688854" name="Rectangle 86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/>
                <a:t>(2032)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6990198-9221-4016-9BAD-4C379AB448D6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CE2D3A7-42C5-42FA-BF7D-04AD27DD4D87}" type="slidenum">
              <a:rPr lang="zh-CN" altLang="en-US"/>
              <a:pPr/>
              <a:t>31</a:t>
            </a:fld>
            <a:r>
              <a:rPr lang="en-US" altLang="zh-CN"/>
              <a:t>/43</a:t>
            </a:r>
          </a:p>
        </p:txBody>
      </p:sp>
      <p:sp>
        <p:nvSpPr>
          <p:cNvPr id="66600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关于二维数组元素的操作</a:t>
            </a:r>
            <a:endParaRPr lang="en-US" altLang="zh-CN" sz="36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60099" name="Rectangle 3"/>
          <p:cNvSpPr>
            <a:spLocks noChangeArrowheads="1"/>
          </p:cNvSpPr>
          <p:nvPr/>
        </p:nvSpPr>
        <p:spPr bwMode="auto">
          <a:xfrm>
            <a:off x="228600" y="1143000"/>
            <a:ext cx="8769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前面我们讲述了有关二维数组地址的有关概念。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对数组的操作总要归结到对它元素的操作。那么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——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如果想用指针引用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a[1][3]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等元素该如何操作？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335E4EB-FE8D-441C-9F93-8D94ADC5ADEA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4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5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4D40A7F-7FD7-485A-99ED-69A528A45155}" type="slidenum">
              <a:rPr lang="zh-CN" altLang="en-US"/>
              <a:pPr/>
              <a:t>32</a:t>
            </a:fld>
            <a:r>
              <a:rPr lang="en-US" altLang="zh-CN"/>
              <a:t>/43</a:t>
            </a:r>
          </a:p>
        </p:txBody>
      </p:sp>
      <p:sp>
        <p:nvSpPr>
          <p:cNvPr id="666112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通过</a:t>
            </a:r>
            <a:r>
              <a:rPr lang="zh-CN" altLang="en-US" sz="3600">
                <a:solidFill>
                  <a:srgbClr val="0070C0"/>
                </a:solidFill>
                <a:latin typeface="Times New Roman"/>
                <a:ea typeface="黑体" pitchFamily="49" charset="-122"/>
                <a:sym typeface="Monotype Sorts" pitchFamily="2" charset="2"/>
              </a:rPr>
              <a:t>“</a:t>
            </a: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地址</a:t>
            </a:r>
            <a:r>
              <a:rPr lang="zh-CN" altLang="en-US" sz="3600">
                <a:solidFill>
                  <a:srgbClr val="0070C0"/>
                </a:solidFill>
                <a:latin typeface="Times New Roman"/>
                <a:ea typeface="黑体" pitchFamily="49" charset="-122"/>
                <a:sym typeface="Monotype Sorts" pitchFamily="2" charset="2"/>
              </a:rPr>
              <a:t>”</a:t>
            </a: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引用二维数组的单个元素</a:t>
            </a:r>
            <a:endParaRPr lang="en-US" altLang="zh-CN" sz="36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61123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a[3][4]={{1,3,5,7},{9,11,13,15},{17,19,21,23}}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回顾：对一维整型数组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来讲，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是其第一个元素的地址，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x[0]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等价；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x+1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x[1]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的地址*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(x+1)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x[1]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等价。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是整型指针，且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，则*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、*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(p+1)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也同样。</a:t>
            </a:r>
          </a:p>
          <a:p>
            <a:pPr marL="742950" lvl="1" indent="-285750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是一维数组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的数组名，是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数组第一个元素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的地址，则*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等价，*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(a[0]+1)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a[0][1]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等价，*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(a[0]+i)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a[0][i]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等价。</a:t>
            </a:r>
          </a:p>
        </p:txBody>
      </p:sp>
      <p:graphicFrame>
        <p:nvGraphicFramePr>
          <p:cNvPr id="6661125" name="Group 5"/>
          <p:cNvGraphicFramePr>
            <a:graphicFrameLocks noGrp="1"/>
          </p:cNvGraphicFramePr>
          <p:nvPr/>
        </p:nvGraphicFramePr>
        <p:xfrm>
          <a:off x="4724400" y="4597400"/>
          <a:ext cx="4267200" cy="2108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61147" name="Line 27"/>
          <p:cNvSpPr>
            <a:spLocks noChangeShapeType="1"/>
          </p:cNvSpPr>
          <p:nvPr/>
        </p:nvSpPr>
        <p:spPr bwMode="auto">
          <a:xfrm>
            <a:off x="3886200" y="4572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1148" name="Rectangle 28"/>
          <p:cNvSpPr>
            <a:spLocks noChangeArrowheads="1"/>
          </p:cNvSpPr>
          <p:nvPr/>
        </p:nvSpPr>
        <p:spPr bwMode="auto">
          <a:xfrm>
            <a:off x="3962400" y="4267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661149" name="Rectangle 29"/>
          <p:cNvSpPr>
            <a:spLocks noChangeArrowheads="1"/>
          </p:cNvSpPr>
          <p:nvPr/>
        </p:nvSpPr>
        <p:spPr bwMode="auto">
          <a:xfrm>
            <a:off x="3962400" y="4648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1800" b="1">
                <a:solidFill>
                  <a:schemeClr val="accent2"/>
                </a:solidFill>
              </a:rPr>
              <a:t>(2000)</a:t>
            </a:r>
          </a:p>
        </p:txBody>
      </p:sp>
      <p:grpSp>
        <p:nvGrpSpPr>
          <p:cNvPr id="6661150" name="Group 30"/>
          <p:cNvGrpSpPr>
            <a:grpSpLocks/>
          </p:cNvGrpSpPr>
          <p:nvPr/>
        </p:nvGrpSpPr>
        <p:grpSpPr bwMode="auto">
          <a:xfrm>
            <a:off x="3886200" y="5000625"/>
            <a:ext cx="838200" cy="685800"/>
            <a:chOff x="2448" y="2688"/>
            <a:chExt cx="528" cy="432"/>
          </a:xfrm>
        </p:grpSpPr>
        <p:sp>
          <p:nvSpPr>
            <p:cNvPr id="6661151" name="Line 31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52" name="Rectangle 32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chemeClr val="accent2"/>
                  </a:solidFill>
                </a:rPr>
                <a:t>a+1</a:t>
              </a:r>
            </a:p>
          </p:txBody>
        </p:sp>
        <p:sp>
          <p:nvSpPr>
            <p:cNvPr id="6661153" name="Rectangle 33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 b="1">
                  <a:solidFill>
                    <a:schemeClr val="accent2"/>
                  </a:solidFill>
                </a:rPr>
                <a:t>(2016)</a:t>
              </a:r>
            </a:p>
          </p:txBody>
        </p:sp>
      </p:grpSp>
      <p:grpSp>
        <p:nvGrpSpPr>
          <p:cNvPr id="6661154" name="Group 34"/>
          <p:cNvGrpSpPr>
            <a:grpSpLocks/>
          </p:cNvGrpSpPr>
          <p:nvPr/>
        </p:nvGrpSpPr>
        <p:grpSpPr bwMode="auto">
          <a:xfrm>
            <a:off x="3886200" y="5715000"/>
            <a:ext cx="838200" cy="685800"/>
            <a:chOff x="2448" y="2688"/>
            <a:chExt cx="528" cy="432"/>
          </a:xfrm>
        </p:grpSpPr>
        <p:sp>
          <p:nvSpPr>
            <p:cNvPr id="6661155" name="Line 35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56" name="Rectangle 36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chemeClr val="accent2"/>
                  </a:solidFill>
                </a:rPr>
                <a:t>a+2</a:t>
              </a:r>
            </a:p>
          </p:txBody>
        </p:sp>
        <p:sp>
          <p:nvSpPr>
            <p:cNvPr id="6661157" name="Rectangle 37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 b="1">
                  <a:solidFill>
                    <a:schemeClr val="accent2"/>
                  </a:solidFill>
                </a:rPr>
                <a:t>(2032)</a:t>
              </a:r>
            </a:p>
          </p:txBody>
        </p:sp>
      </p:grpSp>
      <p:grpSp>
        <p:nvGrpSpPr>
          <p:cNvPr id="6661167" name="Group 47"/>
          <p:cNvGrpSpPr>
            <a:grpSpLocks/>
          </p:cNvGrpSpPr>
          <p:nvPr/>
        </p:nvGrpSpPr>
        <p:grpSpPr bwMode="auto">
          <a:xfrm>
            <a:off x="4419600" y="3962400"/>
            <a:ext cx="3733800" cy="304800"/>
            <a:chOff x="2784" y="2400"/>
            <a:chExt cx="2352" cy="192"/>
          </a:xfrm>
        </p:grpSpPr>
        <p:sp>
          <p:nvSpPr>
            <p:cNvPr id="6661124" name="Rectangle 4"/>
            <p:cNvSpPr>
              <a:spLocks noChangeArrowheads="1"/>
            </p:cNvSpPr>
            <p:nvPr/>
          </p:nvSpPr>
          <p:spPr bwMode="auto">
            <a:xfrm>
              <a:off x="2784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</a:t>
              </a:r>
            </a:p>
          </p:txBody>
        </p:sp>
        <p:sp>
          <p:nvSpPr>
            <p:cNvPr id="6661159" name="Rectangle 39"/>
            <p:cNvSpPr>
              <a:spLocks noChangeArrowheads="1"/>
            </p:cNvSpPr>
            <p:nvPr/>
          </p:nvSpPr>
          <p:spPr bwMode="auto">
            <a:xfrm>
              <a:off x="3456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a[0]+1</a:t>
              </a:r>
            </a:p>
          </p:txBody>
        </p:sp>
        <p:sp>
          <p:nvSpPr>
            <p:cNvPr id="6661161" name="Rectangle 41"/>
            <p:cNvSpPr>
              <a:spLocks noChangeArrowheads="1"/>
            </p:cNvSpPr>
            <p:nvPr/>
          </p:nvSpPr>
          <p:spPr bwMode="auto">
            <a:xfrm>
              <a:off x="4128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a[0]+2</a:t>
              </a:r>
            </a:p>
          </p:txBody>
        </p:sp>
        <p:sp>
          <p:nvSpPr>
            <p:cNvPr id="6661163" name="Rectangle 43"/>
            <p:cNvSpPr>
              <a:spLocks noChangeArrowheads="1"/>
            </p:cNvSpPr>
            <p:nvPr/>
          </p:nvSpPr>
          <p:spPr bwMode="auto">
            <a:xfrm>
              <a:off x="4800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a[0]+3</a:t>
              </a:r>
            </a:p>
          </p:txBody>
        </p:sp>
      </p:grpSp>
      <p:grpSp>
        <p:nvGrpSpPr>
          <p:cNvPr id="6661166" name="Group 46"/>
          <p:cNvGrpSpPr>
            <a:grpSpLocks/>
          </p:cNvGrpSpPr>
          <p:nvPr/>
        </p:nvGrpSpPr>
        <p:grpSpPr bwMode="auto">
          <a:xfrm>
            <a:off x="4724400" y="4191000"/>
            <a:ext cx="3200400" cy="381000"/>
            <a:chOff x="2976" y="2496"/>
            <a:chExt cx="2016" cy="384"/>
          </a:xfrm>
        </p:grpSpPr>
        <p:sp>
          <p:nvSpPr>
            <p:cNvPr id="6661158" name="Line 38"/>
            <p:cNvSpPr>
              <a:spLocks noChangeShapeType="1"/>
            </p:cNvSpPr>
            <p:nvPr/>
          </p:nvSpPr>
          <p:spPr bwMode="auto">
            <a:xfrm>
              <a:off x="2976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60" name="Line 40"/>
            <p:cNvSpPr>
              <a:spLocks noChangeShapeType="1"/>
            </p:cNvSpPr>
            <p:nvPr/>
          </p:nvSpPr>
          <p:spPr bwMode="auto">
            <a:xfrm>
              <a:off x="3648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62" name="Line 42"/>
            <p:cNvSpPr>
              <a:spLocks noChangeShapeType="1"/>
            </p:cNvSpPr>
            <p:nvPr/>
          </p:nvSpPr>
          <p:spPr bwMode="auto">
            <a:xfrm>
              <a:off x="4320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64" name="Line 44"/>
            <p:cNvSpPr>
              <a:spLocks noChangeShapeType="1"/>
            </p:cNvSpPr>
            <p:nvPr/>
          </p:nvSpPr>
          <p:spPr bwMode="auto">
            <a:xfrm>
              <a:off x="4992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1165" name="Rectangle 45"/>
          <p:cNvSpPr>
            <a:spLocks noChangeArrowheads="1"/>
          </p:cNvSpPr>
          <p:nvPr/>
        </p:nvSpPr>
        <p:spPr bwMode="auto">
          <a:xfrm>
            <a:off x="228600" y="3733800"/>
            <a:ext cx="3200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因此</a:t>
            </a:r>
            <a:r>
              <a:rPr lang="zh-CN" altLang="pl-PL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：*</a:t>
            </a:r>
            <a:r>
              <a:rPr lang="pl-PL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(a[i]+j)</a:t>
            </a:r>
            <a:r>
              <a:rPr lang="zh-CN" altLang="pl-PL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pl-PL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a[i][j]</a:t>
            </a:r>
            <a:r>
              <a:rPr lang="zh-CN" altLang="pl-PL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FB5E49-4A09-44B3-8797-21AE5099DAB9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4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5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E9D8511-8FB3-4B08-B5BE-A297AF113158}" type="slidenum">
              <a:rPr lang="zh-CN" altLang="en-US"/>
              <a:pPr/>
              <a:t>33</a:t>
            </a:fld>
            <a:r>
              <a:rPr lang="en-US" altLang="zh-CN"/>
              <a:t>/43</a:t>
            </a:r>
          </a:p>
        </p:txBody>
      </p:sp>
      <p:sp>
        <p:nvSpPr>
          <p:cNvPr id="669286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通过指针引用二维数组的单个元素</a:t>
            </a:r>
            <a:endParaRPr lang="en-US" altLang="zh-CN" sz="36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92867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9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定义: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(*p) [4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a[3][4]={{1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,…},{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9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,…},{17,…}}; 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如果执行了语句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则*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维数组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*(*p)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(*(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)+j)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分别可以代替元素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][j]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6692868" name="Group 4"/>
          <p:cNvGraphicFramePr>
            <a:graphicFrameLocks noGrp="1"/>
          </p:cNvGraphicFramePr>
          <p:nvPr/>
        </p:nvGraphicFramePr>
        <p:xfrm>
          <a:off x="4724400" y="4597400"/>
          <a:ext cx="4267200" cy="2108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92890" name="Line 26"/>
          <p:cNvSpPr>
            <a:spLocks noChangeShapeType="1"/>
          </p:cNvSpPr>
          <p:nvPr/>
        </p:nvSpPr>
        <p:spPr bwMode="auto">
          <a:xfrm>
            <a:off x="3886200" y="4572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92891" name="Rectangle 27"/>
          <p:cNvSpPr>
            <a:spLocks noChangeArrowheads="1"/>
          </p:cNvSpPr>
          <p:nvPr/>
        </p:nvSpPr>
        <p:spPr bwMode="auto">
          <a:xfrm>
            <a:off x="3962400" y="4267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2400">
                <a:solidFill>
                  <a:srgbClr val="CC0099"/>
                </a:solidFill>
              </a:rPr>
              <a:t>p</a:t>
            </a:r>
          </a:p>
        </p:txBody>
      </p:sp>
      <p:sp>
        <p:nvSpPr>
          <p:cNvPr id="6692892" name="Rectangle 28"/>
          <p:cNvSpPr>
            <a:spLocks noChangeArrowheads="1"/>
          </p:cNvSpPr>
          <p:nvPr/>
        </p:nvSpPr>
        <p:spPr bwMode="auto">
          <a:xfrm>
            <a:off x="3962400" y="4648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en-US" altLang="zh-CN" sz="1800" b="1">
                <a:solidFill>
                  <a:schemeClr val="accent2"/>
                </a:solidFill>
              </a:rPr>
              <a:t>(2000)</a:t>
            </a:r>
          </a:p>
        </p:txBody>
      </p:sp>
      <p:grpSp>
        <p:nvGrpSpPr>
          <p:cNvPr id="6692893" name="Group 29"/>
          <p:cNvGrpSpPr>
            <a:grpSpLocks/>
          </p:cNvGrpSpPr>
          <p:nvPr/>
        </p:nvGrpSpPr>
        <p:grpSpPr bwMode="auto">
          <a:xfrm>
            <a:off x="3886200" y="5000625"/>
            <a:ext cx="838200" cy="685800"/>
            <a:chOff x="2448" y="2688"/>
            <a:chExt cx="528" cy="432"/>
          </a:xfrm>
        </p:grpSpPr>
        <p:sp>
          <p:nvSpPr>
            <p:cNvPr id="6692894" name="Line 30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2895" name="Rectangle 31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</a:t>
              </a:r>
              <a:r>
                <a:rPr lang="en-US" altLang="zh-CN" sz="2400">
                  <a:solidFill>
                    <a:schemeClr val="accent2"/>
                  </a:solidFill>
                </a:rPr>
                <a:t>+1</a:t>
              </a:r>
            </a:p>
          </p:txBody>
        </p:sp>
        <p:sp>
          <p:nvSpPr>
            <p:cNvPr id="6692896" name="Rectangle 32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 b="1">
                  <a:solidFill>
                    <a:schemeClr val="accent2"/>
                  </a:solidFill>
                </a:rPr>
                <a:t>(2016)</a:t>
              </a:r>
            </a:p>
          </p:txBody>
        </p:sp>
      </p:grpSp>
      <p:grpSp>
        <p:nvGrpSpPr>
          <p:cNvPr id="6692897" name="Group 33"/>
          <p:cNvGrpSpPr>
            <a:grpSpLocks/>
          </p:cNvGrpSpPr>
          <p:nvPr/>
        </p:nvGrpSpPr>
        <p:grpSpPr bwMode="auto">
          <a:xfrm>
            <a:off x="3886200" y="5715000"/>
            <a:ext cx="838200" cy="685800"/>
            <a:chOff x="2448" y="2688"/>
            <a:chExt cx="528" cy="432"/>
          </a:xfrm>
        </p:grpSpPr>
        <p:sp>
          <p:nvSpPr>
            <p:cNvPr id="6692898" name="Line 34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2899" name="Rectangle 35"/>
            <p:cNvSpPr>
              <a:spLocks noChangeArrowheads="1"/>
            </p:cNvSpPr>
            <p:nvPr/>
          </p:nvSpPr>
          <p:spPr bwMode="auto">
            <a:xfrm>
              <a:off x="2496" y="26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>
                  <a:solidFill>
                    <a:srgbClr val="CC0099"/>
                  </a:solidFill>
                </a:rPr>
                <a:t>p</a:t>
              </a:r>
              <a:r>
                <a:rPr lang="en-US" altLang="zh-CN" sz="2400">
                  <a:solidFill>
                    <a:schemeClr val="accent2"/>
                  </a:solidFill>
                </a:rPr>
                <a:t>+2</a:t>
              </a:r>
            </a:p>
          </p:txBody>
        </p:sp>
        <p:sp>
          <p:nvSpPr>
            <p:cNvPr id="6692900" name="Rectangle 36"/>
            <p:cNvSpPr>
              <a:spLocks noChangeArrowheads="1"/>
            </p:cNvSpPr>
            <p:nvPr/>
          </p:nvSpPr>
          <p:spPr bwMode="auto">
            <a:xfrm>
              <a:off x="2496" y="29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1800" b="1">
                  <a:solidFill>
                    <a:schemeClr val="accent2"/>
                  </a:solidFill>
                </a:rPr>
                <a:t>(2032)</a:t>
              </a:r>
            </a:p>
          </p:txBody>
        </p:sp>
      </p:grpSp>
      <p:grpSp>
        <p:nvGrpSpPr>
          <p:cNvPr id="6692901" name="Group 37"/>
          <p:cNvGrpSpPr>
            <a:grpSpLocks/>
          </p:cNvGrpSpPr>
          <p:nvPr/>
        </p:nvGrpSpPr>
        <p:grpSpPr bwMode="auto">
          <a:xfrm>
            <a:off x="4419600" y="3962400"/>
            <a:ext cx="3733800" cy="304800"/>
            <a:chOff x="2784" y="2400"/>
            <a:chExt cx="2352" cy="192"/>
          </a:xfrm>
        </p:grpSpPr>
        <p:sp>
          <p:nvSpPr>
            <p:cNvPr id="6692902" name="Rectangle 38"/>
            <p:cNvSpPr>
              <a:spLocks noChangeArrowheads="1"/>
            </p:cNvSpPr>
            <p:nvPr/>
          </p:nvSpPr>
          <p:spPr bwMode="auto">
            <a:xfrm>
              <a:off x="2784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</a:t>
              </a:r>
            </a:p>
          </p:txBody>
        </p:sp>
        <p:sp>
          <p:nvSpPr>
            <p:cNvPr id="6692903" name="Rectangle 39"/>
            <p:cNvSpPr>
              <a:spLocks noChangeArrowheads="1"/>
            </p:cNvSpPr>
            <p:nvPr/>
          </p:nvSpPr>
          <p:spPr bwMode="auto">
            <a:xfrm>
              <a:off x="3456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a[0]+1</a:t>
              </a:r>
            </a:p>
          </p:txBody>
        </p:sp>
        <p:sp>
          <p:nvSpPr>
            <p:cNvPr id="6692904" name="Rectangle 40"/>
            <p:cNvSpPr>
              <a:spLocks noChangeArrowheads="1"/>
            </p:cNvSpPr>
            <p:nvPr/>
          </p:nvSpPr>
          <p:spPr bwMode="auto">
            <a:xfrm>
              <a:off x="4128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a[0]+2</a:t>
              </a:r>
            </a:p>
          </p:txBody>
        </p:sp>
        <p:sp>
          <p:nvSpPr>
            <p:cNvPr id="6692905" name="Rectangle 41"/>
            <p:cNvSpPr>
              <a:spLocks noChangeArrowheads="1"/>
            </p:cNvSpPr>
            <p:nvPr/>
          </p:nvSpPr>
          <p:spPr bwMode="auto">
            <a:xfrm>
              <a:off x="4800" y="240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 b="1">
                  <a:solidFill>
                    <a:srgbClr val="003300"/>
                  </a:solidFill>
                </a:rPr>
                <a:t>a[0]+3</a:t>
              </a:r>
            </a:p>
          </p:txBody>
        </p:sp>
      </p:grpSp>
      <p:grpSp>
        <p:nvGrpSpPr>
          <p:cNvPr id="6692906" name="Group 42"/>
          <p:cNvGrpSpPr>
            <a:grpSpLocks/>
          </p:cNvGrpSpPr>
          <p:nvPr/>
        </p:nvGrpSpPr>
        <p:grpSpPr bwMode="auto">
          <a:xfrm>
            <a:off x="4724400" y="4191000"/>
            <a:ext cx="3200400" cy="381000"/>
            <a:chOff x="2976" y="2496"/>
            <a:chExt cx="2016" cy="384"/>
          </a:xfrm>
        </p:grpSpPr>
        <p:sp>
          <p:nvSpPr>
            <p:cNvPr id="6692907" name="Line 43"/>
            <p:cNvSpPr>
              <a:spLocks noChangeShapeType="1"/>
            </p:cNvSpPr>
            <p:nvPr/>
          </p:nvSpPr>
          <p:spPr bwMode="auto">
            <a:xfrm>
              <a:off x="2976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2908" name="Line 44"/>
            <p:cNvSpPr>
              <a:spLocks noChangeShapeType="1"/>
            </p:cNvSpPr>
            <p:nvPr/>
          </p:nvSpPr>
          <p:spPr bwMode="auto">
            <a:xfrm>
              <a:off x="3648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2909" name="Line 45"/>
            <p:cNvSpPr>
              <a:spLocks noChangeShapeType="1"/>
            </p:cNvSpPr>
            <p:nvPr/>
          </p:nvSpPr>
          <p:spPr bwMode="auto">
            <a:xfrm>
              <a:off x="4320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2910" name="Line 46"/>
            <p:cNvSpPr>
              <a:spLocks noChangeShapeType="1"/>
            </p:cNvSpPr>
            <p:nvPr/>
          </p:nvSpPr>
          <p:spPr bwMode="auto">
            <a:xfrm>
              <a:off x="4992" y="249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68519B-5CFB-4834-9FD4-00DA57386BAA}" type="datetime1">
              <a:rPr lang="zh-CN" altLang="en-US" sz="1400" smtClean="0"/>
              <a:pPr/>
              <a:t>2023/11/17</a:t>
            </a:fld>
            <a:endParaRPr lang="en-US" altLang="zh-CN" sz="1400" smtClean="0"/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512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4C4E395-7CB3-4079-BEE8-C4C231A402F9}" type="slidenum">
              <a:rPr lang="zh-CN" altLang="en-US" sz="1400" smtClean="0"/>
              <a:pPr/>
              <a:t>34</a:t>
            </a:fld>
            <a:r>
              <a:rPr lang="en-US" altLang="zh-CN" sz="1400" smtClean="0"/>
              <a:t>/53</a:t>
            </a:r>
          </a:p>
        </p:txBody>
      </p:sp>
      <p:sp>
        <p:nvSpPr>
          <p:cNvPr id="512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二维数组中的两类“首地址”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8075"/>
            <a:ext cx="8763000" cy="5140325"/>
          </a:xfrm>
        </p:spPr>
        <p:txBody>
          <a:bodyPr>
            <a:normAutofit/>
          </a:bodyPr>
          <a:lstStyle/>
          <a:p>
            <a:pPr eaLnBrk="1" hangingPunct="1">
              <a:lnSpc>
                <a:spcPts val="36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如果有定义：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a[3][5];</a:t>
            </a:r>
          </a:p>
          <a:p>
            <a:pPr lvl="1" eaLnBrk="1" hangingPunct="1">
              <a:lnSpc>
                <a:spcPts val="3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是首元素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的地址，即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是二维数组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的首元素地址：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6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a[0]+1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6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a[0]+2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][2]……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362450"/>
            <a:ext cx="82677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3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33E2E3E-90EC-4F62-BAC5-1287F4EDDEDB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4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BE491A5-FCB2-48FF-89C1-9E78BC19605A}" type="slidenum">
              <a:rPr lang="zh-CN" altLang="en-US"/>
              <a:pPr/>
              <a:t>35</a:t>
            </a:fld>
            <a:r>
              <a:rPr lang="en-US" altLang="zh-CN"/>
              <a:t>/43</a:t>
            </a:r>
          </a:p>
        </p:txBody>
      </p:sp>
      <p:sp>
        <p:nvSpPr>
          <p:cNvPr id="6693891" name="Rectangle 3"/>
          <p:cNvSpPr>
            <a:spLocks noChangeArrowheads="1"/>
          </p:cNvSpPr>
          <p:nvPr/>
        </p:nvSpPr>
        <p:spPr bwMode="auto">
          <a:xfrm>
            <a:off x="152400" y="76200"/>
            <a:ext cx="8763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若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a[3][4]={{1,3,5,7},{9,11,13,15},{17,19,21,23}}</a:t>
            </a:r>
            <a:r>
              <a:rPr lang="zh-CN" altLang="en-US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且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</a:t>
            </a:r>
            <a:r>
              <a:rPr lang="zh-CN" altLang="en-US" sz="22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的首地址为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2000 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：</a:t>
            </a:r>
            <a:endParaRPr lang="zh-CN" altLang="en-US" sz="22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graphicFrame>
        <p:nvGraphicFramePr>
          <p:cNvPr id="669395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46258"/>
              </p:ext>
            </p:extLst>
          </p:nvPr>
        </p:nvGraphicFramePr>
        <p:xfrm>
          <a:off x="152400" y="685800"/>
          <a:ext cx="8839200" cy="5351463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表示形式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a, &amp;a[0]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二维数组首元素（即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）的地址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a[0],*(a+0),*a, &amp;a[0][0]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一维数组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的数组名，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首元素（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a[0][0]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）的地址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a[0]+1,*a+1, &amp;a[0][1]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元素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a[0][1]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的地址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a+i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 &amp;a[i]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行首地址，二维数组第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个元素（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a[i]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）的地址。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2000+4*i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a[i],*(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a+i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), &amp;a[i][0]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行第0列元素地址，一维数组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a[i]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首元素（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a[i][0]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）地址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2000+4*i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a[i]+2,*(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a+i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)+2, &amp;a[i][2]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行第2列元素地址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2000+4*i+8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*(a[1]+2),*(*(a+1)+2), a[1][2]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第1行第2列元素的值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元素值为13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**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列元素（即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a[0][0]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）的值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元素值为1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03E4E8D-46C8-464B-95FB-48F6F871DC21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9844BEE-25DE-4399-B2AD-D79833F1C2EC}" type="slidenum">
              <a:rPr lang="zh-CN" altLang="en-US"/>
              <a:pPr/>
              <a:t>36</a:t>
            </a:fld>
            <a:r>
              <a:rPr lang="en-US" altLang="zh-CN"/>
              <a:t>/43</a:t>
            </a:r>
          </a:p>
        </p:txBody>
      </p:sp>
      <p:sp>
        <p:nvSpPr>
          <p:cNvPr id="66949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我的理解</a:t>
            </a:r>
            <a:r>
              <a:rPr lang="en-US" altLang="zh-CN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-1</a:t>
            </a:r>
          </a:p>
        </p:txBody>
      </p:sp>
      <p:sp>
        <p:nvSpPr>
          <p:cNvPr id="6694915" name="Rectangle 3"/>
          <p:cNvSpPr>
            <a:spLocks noChangeArrowheads="1"/>
          </p:cNvSpPr>
          <p:nvPr/>
        </p:nvSpPr>
        <p:spPr bwMode="auto">
          <a:xfrm>
            <a:off x="228600" y="12192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的运算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是取值运算符，*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即指针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所指变量的值。</a:t>
            </a:r>
          </a:p>
          <a:p>
            <a:pPr marL="342900" indent="-342900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在直接“作用于”二维数组的名称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时：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只有一个*，取出的只能是一维数组的地址。如*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 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(a+1)——</a:t>
            </a:r>
          </a:p>
          <a:p>
            <a:pPr marL="1143000" lvl="2" indent="-228600">
              <a:lnSpc>
                <a:spcPct val="11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分别是第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行、第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行的地址；</a:t>
            </a:r>
          </a:p>
          <a:p>
            <a:pPr marL="1143000" lvl="2" indent="-228600">
              <a:lnSpc>
                <a:spcPct val="11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也就是二维数组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、第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的地址。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要想取出元素的值，必须使用两个*。如：**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 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(*a+1)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*(*(a+1)+2)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分别表示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a[0][1]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a[1][2]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5FD8375-7891-4881-AC4E-4398A41A5589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EA8CA4E-0EF3-42D9-894E-28D10B3E983C}" type="slidenum">
              <a:rPr lang="zh-CN" altLang="en-US"/>
              <a:pPr/>
              <a:t>37</a:t>
            </a:fld>
            <a:r>
              <a:rPr lang="en-US" altLang="zh-CN"/>
              <a:t>/43</a:t>
            </a:r>
          </a:p>
        </p:txBody>
      </p:sp>
      <p:sp>
        <p:nvSpPr>
          <p:cNvPr id="669593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我的理解</a:t>
            </a:r>
            <a:r>
              <a:rPr lang="en-US" altLang="zh-CN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-2</a:t>
            </a:r>
          </a:p>
        </p:txBody>
      </p:sp>
      <p:sp>
        <p:nvSpPr>
          <p:cNvPr id="6695939" name="Rectangle 3"/>
          <p:cNvSpPr>
            <a:spLocks noChangeArrowheads="1"/>
          </p:cNvSpPr>
          <p:nvPr/>
        </p:nvSpPr>
        <p:spPr bwMode="auto">
          <a:xfrm>
            <a:off x="152400" y="4038600"/>
            <a:ext cx="87693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如果“作用于”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的“降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维”元素时，由于“降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维”后成为一维数组，只要一个*即可取出元素的值。如：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*a[0]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(a[1]+2)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a[1][2]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6050" y="838200"/>
            <a:ext cx="876935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在直接“作用于”二维数组的名称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时：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只有一个*，取出的只能是一维数组的地址。如*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 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(a+1)——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分别是第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行、第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行的地址；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也就是二维数组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、第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要想取出元素的值，必须使用两个*。如：**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 *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(*a+1)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*(*(a+1)+2)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分别表示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a[0][1]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a[1][2]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A0F75D3-875B-4B2E-9AAE-E454F88869D3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766BFE7-04D2-4FBA-A550-F80FEC7F3F23}" type="slidenum">
              <a:rPr lang="zh-CN" altLang="en-US"/>
              <a:pPr/>
              <a:t>38</a:t>
            </a:fld>
            <a:r>
              <a:rPr lang="en-US" altLang="zh-CN"/>
              <a:t>/43</a:t>
            </a:r>
          </a:p>
        </p:txBody>
      </p:sp>
      <p:sp>
        <p:nvSpPr>
          <p:cNvPr id="669696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我的理解</a:t>
            </a:r>
            <a:r>
              <a:rPr lang="en-US" altLang="zh-CN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-3</a:t>
            </a:r>
            <a:endParaRPr lang="en-US" altLang="zh-CN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96963" name="Rectangle 3"/>
          <p:cNvSpPr>
            <a:spLocks noChangeArrowheads="1"/>
          </p:cNvSpPr>
          <p:nvPr/>
        </p:nvSpPr>
        <p:spPr bwMode="auto">
          <a:xfrm>
            <a:off x="228600" y="12192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将*看作“降维”操作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，对多维数组来讲，降一次维，就是取一次“元素”。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对于数组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：*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 *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(a+1)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对于一维数组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a[12]={1,3,5,7,9,11,13,15,17,19,21,23}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都是元素，当然可以使用它们的值。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也就是，一维数组只要</a:t>
            </a:r>
            <a:r>
              <a: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次“降维”，就到了元素级别。</a:t>
            </a:r>
            <a:endParaRPr lang="zh-CN" altLang="en-US" sz="18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对于二维数组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a[3][4]={{1,3,5,7},{9,11,13,15},{17,19,21,23}}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都是一维数组，要想使用它们的值，必须再次应用*运算。</a:t>
            </a:r>
            <a:endParaRPr lang="en-US" altLang="zh-CN" sz="1800" b="1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*a[0]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*a[1]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都到了元素级，分别是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而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*a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，那么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*a[0]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就成了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**a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，即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同样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*a[1]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即是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**(a+1)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，也就是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(a+1)+0)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，自然是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a[1][0]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对于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(a+1)+2)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(a+1)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a[1]+2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就是把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当做数组名的第</a:t>
            </a:r>
            <a:r>
              <a: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个数组元素，即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a[1][2]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，这与前面的分析是一致的。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E748057-F1D6-47FA-BDA5-6546F375C1C1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4E1AB47-E963-4697-8CBF-E57AB0B704BF}" type="slidenum">
              <a:rPr lang="zh-CN" altLang="en-US"/>
              <a:pPr/>
              <a:t>39</a:t>
            </a:fld>
            <a:r>
              <a:rPr lang="en-US" altLang="zh-CN"/>
              <a:t>/43</a:t>
            </a:r>
          </a:p>
        </p:txBody>
      </p:sp>
      <p:sp>
        <p:nvSpPr>
          <p:cNvPr id="669798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我的说明</a:t>
            </a:r>
            <a:endParaRPr lang="en-US" altLang="zh-CN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97987" name="Rectangle 3"/>
          <p:cNvSpPr>
            <a:spLocks noChangeArrowheads="1"/>
          </p:cNvSpPr>
          <p:nvPr/>
        </p:nvSpPr>
        <p:spPr bwMode="auto">
          <a:xfrm>
            <a:off x="228600" y="12192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在前面的分析中，为了方便理解，直接使用数组名（即数组地址）来分析数组的各“维”地址与数组的“元素值”之间的关系。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这是因为，我们使用数组，最终还是对数组中的“元素值”（也就是数组所存储的数据）感兴趣。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无论是几维数组，它们的“维”，只是一种组织数据的“组织结构”。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但在实际中，很少直接使用数组名，而是使用指向数组的指针。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当然，我们要区分是指向“几维数组” 的指针，还是指向数组元素（可以看作是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维数组）的指针。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3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7188" y="1371600"/>
            <a:ext cx="5205412" cy="1752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a[10]={1,3,5,7,9,11,13,15,17,19};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*p;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p=&amp;a[0];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928813"/>
            <a:ext cx="24511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928813"/>
            <a:ext cx="28416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152400" y="3222855"/>
            <a:ext cx="1648265" cy="429054"/>
          </a:xfrm>
          <a:prstGeom prst="wedgeRoundRectCallout">
            <a:avLst>
              <a:gd name="adj1" fmla="val 4635"/>
              <a:gd name="adj2" fmla="val -10498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p=a;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42938" y="2438400"/>
            <a:ext cx="1338262" cy="4810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2429498" y="2905344"/>
            <a:ext cx="2300287" cy="837676"/>
          </a:xfrm>
          <a:prstGeom prst="wedgeRoundRectCallout">
            <a:avLst>
              <a:gd name="adj1" fmla="val -68429"/>
              <a:gd name="adj2" fmla="val -814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*p=a;</a:t>
            </a:r>
          </a:p>
          <a:p>
            <a:pPr algn="ctr" eaLnBrk="1" hangingPunct="1"/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*p=&amp;a[0];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2938" y="1981200"/>
            <a:ext cx="1338262" cy="9382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3837" y="3962400"/>
            <a:ext cx="5643563" cy="2012859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不代表整个数组，只代表数组首元素的地址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p=a;</a:t>
            </a: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”的作用是“把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数组的首元素的地址赋给指针变量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”，而不是“把数组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各元素的值赋给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”。</a:t>
            </a:r>
            <a:endParaRPr lang="zh-CN" altLang="en-US" sz="24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用指针</a:t>
            </a:r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变量指向一个数组元素</a:t>
            </a:r>
            <a:endParaRPr lang="zh-CN" altLang="en-US" sz="4000" b="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0346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E748057-F1D6-47FA-BDA5-6546F375C1C1}" type="datetime1">
              <a:rPr lang="zh-CN" altLang="en-US"/>
              <a:pPr/>
              <a:t>2023/11/20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4E1AB47-E963-4697-8CBF-E57AB0B704BF}" type="slidenum">
              <a:rPr lang="zh-CN" altLang="en-US"/>
              <a:pPr/>
              <a:t>40</a:t>
            </a:fld>
            <a:r>
              <a:rPr lang="en-US" altLang="zh-CN"/>
              <a:t>/43</a:t>
            </a:r>
          </a:p>
        </p:txBody>
      </p:sp>
      <p:sp>
        <p:nvSpPr>
          <p:cNvPr id="6697986" name="Rectangle 2"/>
          <p:cNvSpPr>
            <a:spLocks noRot="1" noChangeArrowheads="1"/>
          </p:cNvSpPr>
          <p:nvPr/>
        </p:nvSpPr>
        <p:spPr bwMode="auto">
          <a:xfrm>
            <a:off x="149225" y="304800"/>
            <a:ext cx="8842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举例：输出二维数组的地址和元素的值</a:t>
            </a:r>
            <a:endParaRPr lang="en-US" altLang="zh-CN" dirty="0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97987" name="Rectangle 3"/>
          <p:cNvSpPr>
            <a:spLocks noChangeArrowheads="1"/>
          </p:cNvSpPr>
          <p:nvPr/>
        </p:nvSpPr>
        <p:spPr bwMode="auto">
          <a:xfrm>
            <a:off x="223422" y="11430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教材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P247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8.11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1600200"/>
            <a:ext cx="7696200" cy="4876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int a[3][4]={1,2,3,4,5,6,7,8,9,10,11,12};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printf("a       =%d,*a         =%d\n",a,*a);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printf("a[0]    =%d,*(a+0)     =%d\n",a[0],*(a+0));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printf("&amp;a[0]   =%d,&amp;a[0][0]   =%d\n",&amp;a[0],&amp;a[0][0]);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printf("a[1]    =%d,a+1        =%d\n",a[1],a+1);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printf("&amp;a[1][0]=%d,*(a+1)+0   =%d\n",&amp;a[1][0],*(a+1)+0);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printf("&amp;a[2]   =%d,*(a+2)     =%d\n",&amp;a[2],*(a+2));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printf("a[1][0] =%d,\t *(*(a+1)+1)=%d\n",a[1][0],*(*(a+1)+1));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printf("*a[2]   =%d,\t *(*(a+2)+2)=%d\n",*a[2],*(*(a+2)+2));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7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E748057-F1D6-47FA-BDA5-6546F375C1C1}" type="datetime1">
              <a:rPr lang="zh-CN" altLang="en-US"/>
              <a:pPr/>
              <a:t>2023/11/20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4E1AB47-E963-4697-8CBF-E57AB0B704BF}" type="slidenum">
              <a:rPr lang="zh-CN" altLang="en-US"/>
              <a:pPr/>
              <a:t>41</a:t>
            </a:fld>
            <a:r>
              <a:rPr lang="en-US" altLang="zh-CN"/>
              <a:t>/43</a:t>
            </a:r>
          </a:p>
        </p:txBody>
      </p:sp>
      <p:sp>
        <p:nvSpPr>
          <p:cNvPr id="6697986" name="Rectangle 2"/>
          <p:cNvSpPr>
            <a:spLocks noRot="1" noChangeArrowheads="1"/>
          </p:cNvSpPr>
          <p:nvPr/>
        </p:nvSpPr>
        <p:spPr bwMode="auto">
          <a:xfrm>
            <a:off x="149225" y="304800"/>
            <a:ext cx="8842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举例：输出二维数组的地址和元素的值</a:t>
            </a:r>
            <a:endParaRPr lang="en-US" altLang="zh-CN" dirty="0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97987" name="Rectangle 3"/>
          <p:cNvSpPr>
            <a:spLocks noChangeArrowheads="1"/>
          </p:cNvSpPr>
          <p:nvPr/>
        </p:nvSpPr>
        <p:spPr bwMode="auto">
          <a:xfrm>
            <a:off x="228600" y="12192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在前面的分析中，为了方便理解，直接使用数组名（即数组地址）来分析数组的各“维”地址与数组的“元素值”之间的关系。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这是因为，我们使用数组，最终还是对数组中的“元素值”（也就是数组所存储的数据）感兴趣。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无论是几维数组，它们的“维”，只是一种组织数据的“组织结构”。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但在实际中，很少直接使用数组名，而是使用指向数组的指针。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当然，我们要区分是指向“几维数组” 的指针，还是指向数组元素（可以看作是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维数组）的指针。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563882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D402BEA-4F44-4B72-B9BE-369137E2BD3A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2DDF8E-68BF-4377-A023-8A9AF57B5708}" type="slidenum">
              <a:rPr lang="zh-CN" altLang="en-US"/>
              <a:pPr/>
              <a:t>42</a:t>
            </a:fld>
            <a:r>
              <a:rPr lang="en-US" altLang="zh-CN"/>
              <a:t>/43</a:t>
            </a:r>
          </a:p>
        </p:txBody>
      </p:sp>
      <p:sp>
        <p:nvSpPr>
          <p:cNvPr id="666214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u="sng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举例：二维数组中对单个元素的操作</a:t>
            </a:r>
            <a:endParaRPr lang="en-US" altLang="zh-CN" sz="3200" u="sng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62147" name="Rectangle 3"/>
          <p:cNvSpPr>
            <a:spLocks noChangeArrowheads="1"/>
          </p:cNvSpPr>
          <p:nvPr/>
        </p:nvSpPr>
        <p:spPr bwMode="auto">
          <a:xfrm>
            <a:off x="152400" y="762000"/>
            <a:ext cx="876935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对数组: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 a[3][4]={{1,3,5,7},{9,11,13,15},{17,19,21,23}}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，实施遍历输出：</a:t>
            </a:r>
          </a:p>
        </p:txBody>
      </p:sp>
      <p:sp>
        <p:nvSpPr>
          <p:cNvPr id="6662148" name="Rectangle 4"/>
          <p:cNvSpPr>
            <a:spLocks noChangeArrowheads="1"/>
          </p:cNvSpPr>
          <p:nvPr/>
        </p:nvSpPr>
        <p:spPr bwMode="auto">
          <a:xfrm>
            <a:off x="381000" y="1752600"/>
            <a:ext cx="8382000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a[3][4]={{1,3,5,7},{9,11,13,15},{17,19,21,23}} 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*p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(*pp)[4]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for(p=</a:t>
            </a:r>
            <a:r>
              <a:rPr lang="en-US" altLang="zh-CN" sz="2000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a[0]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=0;p&lt;a[0]+12;p++,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("%2d%c", *p, (0!=(i+1)%4?' ':'\n'));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for(pp=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 pp&lt;a+3; pp++)	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for(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=0;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&lt;4;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++)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("%2d ", *(*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pp+i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return 0;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662149" name="AutoShape 5"/>
          <p:cNvSpPr>
            <a:spLocks/>
          </p:cNvSpPr>
          <p:nvPr/>
        </p:nvSpPr>
        <p:spPr bwMode="auto">
          <a:xfrm>
            <a:off x="6400800" y="2743200"/>
            <a:ext cx="2514600" cy="990600"/>
          </a:xfrm>
          <a:prstGeom prst="callout1">
            <a:avLst>
              <a:gd name="adj1" fmla="val 107694"/>
              <a:gd name="adj2" fmla="val 95454"/>
              <a:gd name="adj3" fmla="val 107694"/>
              <a:gd name="adj4" fmla="val -223866"/>
            </a:avLst>
          </a:prstGeom>
          <a:solidFill>
            <a:srgbClr val="CEF91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通过指向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型变量的指针遍历整个数组。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62150" name="AutoShape 6"/>
          <p:cNvSpPr>
            <a:spLocks/>
          </p:cNvSpPr>
          <p:nvPr/>
        </p:nvSpPr>
        <p:spPr bwMode="auto">
          <a:xfrm>
            <a:off x="5943600" y="4572000"/>
            <a:ext cx="2971800" cy="1524000"/>
          </a:xfrm>
          <a:prstGeom prst="callout1">
            <a:avLst>
              <a:gd name="adj1" fmla="val -5000"/>
              <a:gd name="adj2" fmla="val 96153"/>
              <a:gd name="adj3" fmla="val -5000"/>
              <a:gd name="adj4" fmla="val -177778"/>
            </a:avLst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/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通过指向</a:t>
            </a:r>
            <a:r>
              <a:rPr lang="zh-CN" altLang="en-US" sz="2400" u="sng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400" u="sng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u="sng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u="sng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u="sng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型元素组成的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一维数组的指针遍历整个数组。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837" y="33997"/>
            <a:ext cx="4128288" cy="2633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662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662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2149" grpId="0" animBg="1"/>
      <p:bldP spid="666215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BC3B372-C5F7-4348-9343-CCD0D2B7F256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AE4E7B7-1276-4BE7-AA65-C0F3B30C184F}" type="slidenum">
              <a:rPr lang="zh-CN" altLang="en-US"/>
              <a:pPr/>
              <a:t>43</a:t>
            </a:fld>
            <a:r>
              <a:rPr lang="en-US" altLang="zh-CN"/>
              <a:t>/43</a:t>
            </a:r>
          </a:p>
        </p:txBody>
      </p:sp>
      <p:sp>
        <p:nvSpPr>
          <p:cNvPr id="670822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通过指针变量操作数组元素的好处</a:t>
            </a:r>
          </a:p>
        </p:txBody>
      </p:sp>
      <p:sp>
        <p:nvSpPr>
          <p:cNvPr id="6708227" name="Rectangle 3"/>
          <p:cNvSpPr>
            <a:spLocks noChangeArrowheads="1"/>
          </p:cNvSpPr>
          <p:nvPr/>
        </p:nvSpPr>
        <p:spPr bwMode="auto">
          <a:xfrm>
            <a:off x="69850" y="1143000"/>
            <a:ext cx="8921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通过指针变量存取数组元素速度快，且程序简明。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用指针变量作形参，可以允许数组的行数不同。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数组与指针是紧密联系的，使用熟练可以使程序质量提高，编程方便。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65E4C67-E44E-4A65-8CE3-6A06E2B7C231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7768B81-C28B-4FB3-BEAA-CE1E2A74F61F}" type="slidenum">
              <a:rPr lang="zh-CN" altLang="en-US"/>
              <a:pPr/>
              <a:t>44</a:t>
            </a:fld>
            <a:r>
              <a:rPr lang="en-US" altLang="zh-CN"/>
              <a:t>/43</a:t>
            </a:r>
          </a:p>
        </p:txBody>
      </p:sp>
      <p:sp>
        <p:nvSpPr>
          <p:cNvPr id="670617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数组元素的指针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引用数组元素的</a:t>
            </a:r>
            <a:r>
              <a:rPr lang="en-US" altLang="zh-CN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种方法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数组名用作函数参数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通过指针引用多维数组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用多维数组指针作函数参数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0D45FD-7300-4A88-9404-FD26E84A8553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BBB4AFA-21FC-48DD-A107-D759A2891E2D}" type="slidenum">
              <a:rPr lang="zh-CN" altLang="en-US"/>
              <a:pPr/>
              <a:t>45</a:t>
            </a:fld>
            <a:r>
              <a:rPr lang="en-US" altLang="zh-CN"/>
              <a:t>/43</a:t>
            </a:r>
          </a:p>
        </p:txBody>
      </p:sp>
      <p:sp>
        <p:nvSpPr>
          <p:cNvPr id="670003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“学生成绩”问题与解题思路</a:t>
            </a:r>
            <a:endParaRPr lang="en-US" altLang="zh-CN" dirty="0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0035" name="Rectangle 3"/>
          <p:cNvSpPr>
            <a:spLocks noChangeArrowheads="1"/>
          </p:cNvSpPr>
          <p:nvPr/>
        </p:nvSpPr>
        <p:spPr bwMode="auto">
          <a:xfrm>
            <a:off x="228600" y="2438400"/>
            <a:ext cx="8769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思路：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学生成绩放在二维数组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score[3][4]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score[3][4]={{65,67,...},{...},{...}};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用函数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average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求总平均成绩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用函数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找出并输出第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个学生的成绩。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1179342"/>
            <a:ext cx="6553200" cy="11828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一个班，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个学生，各学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门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课。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计算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总平均分数以及第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个学生的成绩。 </a:t>
            </a:r>
          </a:p>
        </p:txBody>
      </p:sp>
    </p:spTree>
    <p:extLst>
      <p:ext uri="{BB962C8B-B14F-4D97-AF65-F5344CB8AC3E}">
        <p14:creationId xmlns:p14="http://schemas.microsoft.com/office/powerpoint/2010/main" val="10951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00E02FE-B8EE-4F64-8213-34935BE9B73C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7450B71-350D-4396-9D47-0982D3CCDA86}" type="slidenum">
              <a:rPr lang="zh-CN" altLang="en-US"/>
              <a:pPr/>
              <a:t>46</a:t>
            </a:fld>
            <a:r>
              <a:rPr lang="en-US" altLang="zh-CN"/>
              <a:t>/43</a:t>
            </a:r>
          </a:p>
        </p:txBody>
      </p:sp>
      <p:sp>
        <p:nvSpPr>
          <p:cNvPr id="670105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“学生成绩”</a:t>
            </a:r>
            <a:r>
              <a:rPr lang="zh-CN" altLang="en-US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函数</a:t>
            </a:r>
            <a:r>
              <a:rPr lang="en-US" altLang="zh-CN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average</a:t>
            </a:r>
          </a:p>
        </p:txBody>
      </p:sp>
      <p:sp>
        <p:nvSpPr>
          <p:cNvPr id="6701059" name="Rectangle 3"/>
          <p:cNvSpPr>
            <a:spLocks noChangeArrowheads="1"/>
          </p:cNvSpPr>
          <p:nvPr/>
        </p:nvSpPr>
        <p:spPr bwMode="auto">
          <a:xfrm>
            <a:off x="152400" y="2438400"/>
            <a:ext cx="88455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average</a:t>
            </a:r>
            <a:r>
              <a: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求总平均成绩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——学生成绩放在二维数组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score[3][4]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score[3][4]={{...},{...},{...}};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所有学生的所有成绩加起来，除以总的课程数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，得到总平均成绩。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想得到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score[3][4]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中的每个值，需要使用指针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*p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average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的函数原型是：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average(float *p,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</a:p>
          <a:p>
            <a:pPr marL="1143000" lvl="2" indent="-228600">
              <a:lnSpc>
                <a:spcPct val="15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数组中的每个元素。</a:t>
            </a:r>
          </a:p>
          <a:p>
            <a:pPr marL="1143000" lvl="2" indent="-228600">
              <a:lnSpc>
                <a:spcPct val="15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指定元素的个数。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1179342"/>
            <a:ext cx="6553200" cy="11828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一个班，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个学生，各学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门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课。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计算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总平均分数以及第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个学生的成绩。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EAB990E-A896-4C54-9DF8-A7CC0CE00438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B2F7C77-0B22-41AA-B2DC-C8C1B3D3B468}" type="slidenum">
              <a:rPr lang="zh-CN" altLang="en-US"/>
              <a:pPr/>
              <a:t>47</a:t>
            </a:fld>
            <a:r>
              <a:rPr lang="en-US" altLang="zh-CN"/>
              <a:t>/43</a:t>
            </a:r>
          </a:p>
        </p:txBody>
      </p:sp>
      <p:sp>
        <p:nvSpPr>
          <p:cNvPr id="670413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3200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“学生成绩”</a:t>
            </a:r>
            <a:r>
              <a:rPr lang="en-US" altLang="zh-CN" sz="32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/>
            </a:r>
            <a:br>
              <a:rPr lang="en-US" altLang="zh-CN" sz="32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</a:br>
            <a:r>
              <a:rPr lang="zh-CN" altLang="en-US" sz="3200" u="sng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函数</a:t>
            </a:r>
            <a:r>
              <a:rPr lang="en-US" altLang="zh-CN" sz="3200" u="sng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average</a:t>
            </a:r>
            <a:r>
              <a:rPr lang="zh-CN" altLang="en-US" sz="3200" u="sng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源代码</a:t>
            </a:r>
            <a:endParaRPr lang="zh-CN" altLang="en-US" sz="3200" u="sng" dirty="0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4131" name="Rectangle 3"/>
          <p:cNvSpPr>
            <a:spLocks noChangeArrowheads="1"/>
          </p:cNvSpPr>
          <p:nvPr/>
        </p:nvSpPr>
        <p:spPr bwMode="auto">
          <a:xfrm>
            <a:off x="152400" y="1219200"/>
            <a:ext cx="5029200" cy="2667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void average(float *p, </a:t>
            </a:r>
            <a:r>
              <a:rPr lang="en-US" altLang="zh-CN" sz="1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	float *</a:t>
            </a:r>
            <a:r>
              <a:rPr lang="en-US" altLang="zh-CN" sz="1800" dirty="0" err="1">
                <a:latin typeface="Times New Roman" pitchFamily="18" charset="0"/>
                <a:ea typeface="楷体_GB2312" pitchFamily="49" charset="-122"/>
              </a:rPr>
              <a:t>p_end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float sum=0,aver;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p_end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=p+n-1;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for(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;p&lt;=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p_end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 p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lang="en-US" altLang="zh-CN" sz="1800" dirty="0" smtClean="0">
                <a:latin typeface="Times New Roman" pitchFamily="18" charset="0"/>
                <a:ea typeface="楷体_GB2312" pitchFamily="49" charset="-122"/>
              </a:rPr>
              <a:t>) sum=sum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+(*p);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aver=sum/n;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</a:t>
            </a:r>
            <a:r>
              <a:rPr lang="en-US" altLang="zh-CN" sz="1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("average=%5.2f\n", aver);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6704158" name="表格 3"/>
          <p:cNvGraphicFramePr>
            <a:graphicFrameLocks noGrp="1"/>
          </p:cNvGraphicFramePr>
          <p:nvPr/>
        </p:nvGraphicFramePr>
        <p:xfrm>
          <a:off x="7867650" y="438150"/>
          <a:ext cx="1071563" cy="628650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99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98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81713" y="152400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200" b="1">
                <a:solidFill>
                  <a:srgbClr val="FF0000"/>
                </a:solidFill>
              </a:rPr>
              <a:t>p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6581775" y="438150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24463" y="5938838"/>
            <a:ext cx="150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200" b="1">
                <a:solidFill>
                  <a:srgbClr val="FF0000"/>
                </a:solidFill>
              </a:rPr>
              <a:t>p_end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6581775" y="622458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53088" y="652463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200" b="1">
                <a:solidFill>
                  <a:srgbClr val="FF0000"/>
                </a:solidFill>
              </a:rPr>
              <a:t>p+1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6581775" y="938213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52400" y="3962400"/>
            <a:ext cx="5029200" cy="2667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void average(float *p, </a:t>
            </a:r>
            <a:r>
              <a:rPr lang="en-US" altLang="zh-CN" sz="1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n)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	float *</a:t>
            </a:r>
            <a:r>
              <a:rPr lang="en-US" altLang="zh-CN" sz="1800" dirty="0" smtClean="0">
                <a:latin typeface="Times New Roman" pitchFamily="18" charset="0"/>
                <a:ea typeface="楷体_GB2312" pitchFamily="49" charset="-122"/>
              </a:rPr>
              <a:t>p1;</a:t>
            </a:r>
            <a:endParaRPr lang="en-US" altLang="zh-CN" sz="18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float sum=0,aver;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楷体_GB2312" pitchFamily="49" charset="-122"/>
              </a:rPr>
              <a:t>for(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p1=p;p1&lt;=p+n-1; p1++</a:t>
            </a:r>
            <a:r>
              <a:rPr lang="en-US" altLang="zh-CN" sz="1800" dirty="0" smtClean="0">
                <a:latin typeface="Times New Roman" pitchFamily="18" charset="0"/>
                <a:ea typeface="楷体_GB2312" pitchFamily="49" charset="-122"/>
              </a:rPr>
              <a:t>) sum=sum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+(*</a:t>
            </a:r>
            <a:r>
              <a:rPr lang="en-US" altLang="zh-CN" sz="1800" dirty="0" smtClean="0">
                <a:latin typeface="Times New Roman" pitchFamily="18" charset="0"/>
                <a:ea typeface="楷体_GB2312" pitchFamily="49" charset="-122"/>
              </a:rPr>
              <a:t>p1);</a:t>
            </a:r>
            <a:endParaRPr lang="en-US" altLang="zh-CN" sz="18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aver=sum/n;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  	</a:t>
            </a:r>
            <a:r>
              <a:rPr lang="en-US" altLang="zh-CN" sz="1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("average=%5.2f\n", aver);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0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4131" grpId="0" animBg="1"/>
      <p:bldP spid="5" grpId="0"/>
      <p:bldP spid="7" grpId="0"/>
      <p:bldP spid="9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1F50853-812F-47DB-AF41-9B40DC07BC12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4DFAD38-586F-49B3-841A-D9400A7ACF99}" type="slidenum">
              <a:rPr lang="zh-CN" altLang="en-US"/>
              <a:pPr/>
              <a:t>48</a:t>
            </a:fld>
            <a:r>
              <a:rPr lang="en-US" altLang="zh-CN"/>
              <a:t>/43</a:t>
            </a:r>
          </a:p>
        </p:txBody>
      </p:sp>
      <p:sp>
        <p:nvSpPr>
          <p:cNvPr id="670310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“学生成绩”</a:t>
            </a:r>
            <a:r>
              <a:rPr lang="zh-CN" altLang="en-US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函数</a:t>
            </a:r>
            <a:r>
              <a:rPr lang="en-US" altLang="zh-CN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search</a:t>
            </a:r>
            <a:r>
              <a:rPr lang="zh-CN" altLang="en-US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的实现</a:t>
            </a:r>
            <a:endParaRPr lang="en-US" altLang="zh-CN" dirty="0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3107" name="Rectangle 3"/>
          <p:cNvSpPr>
            <a:spLocks noChangeArrowheads="1"/>
          </p:cNvSpPr>
          <p:nvPr/>
        </p:nvSpPr>
        <p:spPr bwMode="auto">
          <a:xfrm>
            <a:off x="228600" y="2514600"/>
            <a:ext cx="87693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2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函数search找出并输出第i个学生的成绩。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——学生成绩放在二维数组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score[3][4]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ts val="3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float score[3][4]={{...},{...},{...}};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个学生的成绩，记录在二维数据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行。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要想用指针找到第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行的地址，需要使用指针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(*p)[4]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的函数原型是：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search(float (*p)[4],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i)</a:t>
            </a:r>
          </a:p>
          <a:p>
            <a:pPr marL="1143000" lvl="2" indent="-228600">
              <a:lnSpc>
                <a:spcPts val="32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数组中第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行数据的首地址。</a:t>
            </a:r>
          </a:p>
          <a:p>
            <a:pPr marL="1143000" lvl="2" indent="-228600">
              <a:lnSpc>
                <a:spcPts val="32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然后再遍历出这行的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个数值（学生成绩）。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1179342"/>
            <a:ext cx="6553200" cy="11828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一个班，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个学生，各学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门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课。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计算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总平均分数以及第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个学生的成绩。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0854808-90EE-43F4-B9E8-E6A908BD8433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11888D5-6539-4325-8922-4E66A740789F}" type="slidenum">
              <a:rPr lang="zh-CN" altLang="en-US"/>
              <a:pPr/>
              <a:t>49</a:t>
            </a:fld>
            <a:r>
              <a:rPr lang="en-US" altLang="zh-CN"/>
              <a:t>/43</a:t>
            </a:r>
          </a:p>
        </p:txBody>
      </p:sp>
      <p:sp>
        <p:nvSpPr>
          <p:cNvPr id="670208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“学生成绩”</a:t>
            </a:r>
            <a:r>
              <a:rPr lang="zh-CN" altLang="en-US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函数</a:t>
            </a:r>
            <a:r>
              <a:rPr lang="en-US" altLang="zh-CN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search</a:t>
            </a:r>
            <a:r>
              <a:rPr lang="zh-CN" altLang="en-US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源代码</a:t>
            </a:r>
            <a:endParaRPr lang="zh-CN" altLang="en-US" dirty="0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2084" name="Rectangle 4"/>
          <p:cNvSpPr>
            <a:spLocks noChangeArrowheads="1"/>
          </p:cNvSpPr>
          <p:nvPr/>
        </p:nvSpPr>
        <p:spPr bwMode="auto">
          <a:xfrm>
            <a:off x="2057400" y="1219200"/>
            <a:ext cx="5562600" cy="335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void search(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float (*p)[4]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k;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("The score of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No.%d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are:\n",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	for(k=0; k&lt;4; k++)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 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("%5.2f ", *(*(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p+i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)+k));   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6702111" name="表格 3"/>
          <p:cNvGraphicFramePr>
            <a:graphicFrameLocks noGrp="1"/>
          </p:cNvGraphicFramePr>
          <p:nvPr/>
        </p:nvGraphicFramePr>
        <p:xfrm>
          <a:off x="2581275" y="4795838"/>
          <a:ext cx="4572000" cy="1555433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99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98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5400" y="429577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200" b="1">
                <a:solidFill>
                  <a:srgbClr val="0000CC"/>
                </a:solidFill>
              </a:rPr>
              <a:t>p</a:t>
            </a:r>
            <a:endParaRPr kumimoji="1"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1295400" y="4805363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52832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200" b="1">
                <a:solidFill>
                  <a:srgbClr val="0000CC"/>
                </a:solidFill>
              </a:rPr>
              <a:t>p+2</a:t>
            </a:r>
            <a:endParaRPr kumimoji="1"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1295400" y="5791200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2084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E6D0FE0-1645-48F7-A6AB-B651509F3B35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7730978-5D21-4988-A2E4-11FDF1E62E56}" type="slidenum">
              <a:rPr lang="zh-CN" altLang="en-US"/>
              <a:pPr/>
              <a:t>5</a:t>
            </a:fld>
            <a:r>
              <a:rPr lang="en-US" altLang="zh-CN"/>
              <a:t>/43</a:t>
            </a:r>
          </a:p>
        </p:txBody>
      </p:sp>
      <p:sp>
        <p:nvSpPr>
          <p:cNvPr id="664064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数组名是数组的首地址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40643" name="Rectangle 3"/>
          <p:cNvSpPr>
            <a:spLocks noChangeArrowheads="1"/>
          </p:cNvSpPr>
          <p:nvPr/>
        </p:nvSpPr>
        <p:spPr bwMode="auto">
          <a:xfrm>
            <a:off x="152400" y="1066800"/>
            <a:ext cx="877197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规定数组名代表数组</a:t>
            </a:r>
            <a:r>
              <a:rPr lang="zh-CN" altLang="en-US" sz="3000" b="1" u="sng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第一个元素</a:t>
            </a:r>
            <a:r>
              <a:rPr lang="zh-CN" altLang="en-US" sz="3000" b="1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，也就是第0号元素</a:t>
            </a:r>
            <a:r>
              <a:rPr lang="zh-CN" altLang="en-US" sz="3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ts val="38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对于一维数组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a[10]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即是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a[0]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的地址。</a:t>
            </a:r>
          </a:p>
          <a:p>
            <a:pPr marL="742950" lvl="1" indent="-285750">
              <a:lnSpc>
                <a:spcPts val="38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对于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型二维数组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b[6][7]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1143000" lvl="2" indent="-228600">
              <a:lnSpc>
                <a:spcPts val="38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可以看作是由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b[0]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[7]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到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b[5]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[7]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6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个元素（每个元素都是一个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“七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元素”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的一维数组）组成数组，则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是首元素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地址。</a:t>
            </a:r>
          </a:p>
          <a:p>
            <a:pPr marL="1143000" lvl="2" indent="-228600">
              <a:lnSpc>
                <a:spcPts val="38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由于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b[0]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是数组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b[0]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[7]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的数组名，也就是首地址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，所以，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是数组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b[0][7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首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元素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b[0][0]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地址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b[0]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&amp;b[0][0]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A15D1D4-9BCD-483A-83D0-8B58E3A768F2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3AE91E7-4ED6-47CF-8477-8976288D167C}" type="slidenum">
              <a:rPr lang="zh-CN" altLang="en-US"/>
              <a:pPr/>
              <a:t>50</a:t>
            </a:fld>
            <a:r>
              <a:rPr lang="en-US" altLang="zh-CN"/>
              <a:t>/43</a:t>
            </a:r>
          </a:p>
        </p:txBody>
      </p:sp>
      <p:sp>
        <p:nvSpPr>
          <p:cNvPr id="670515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“学生成绩” </a:t>
            </a:r>
            <a:r>
              <a:rPr lang="en-US" altLang="zh-CN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main</a:t>
            </a:r>
            <a:r>
              <a:rPr lang="zh-CN" altLang="en-US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源代码</a:t>
            </a:r>
            <a:endParaRPr lang="zh-CN" altLang="en-US" dirty="0">
              <a:solidFill>
                <a:srgbClr val="CC0099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5155" name="Rectangle 3"/>
          <p:cNvSpPr>
            <a:spLocks noChangeArrowheads="1"/>
          </p:cNvSpPr>
          <p:nvPr/>
        </p:nvSpPr>
        <p:spPr bwMode="auto">
          <a:xfrm>
            <a:off x="228600" y="1219200"/>
            <a:ext cx="8610600" cy="441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	void average(float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*p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, int n);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	void search(float </a:t>
            </a:r>
            <a:r>
              <a:rPr lang="en-US" altLang="zh-CN" sz="240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(*p)[4]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, int i);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	float score[3][4]={{65,67,70,60},{80,87,90,81},{90,99,100,98}};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	average(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*score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,12);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	search(</a:t>
            </a:r>
            <a:r>
              <a:rPr lang="en-US" altLang="zh-CN" sz="240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score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,2);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	return 0;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962400" y="3929063"/>
            <a:ext cx="3352800" cy="642937"/>
          </a:xfrm>
          <a:prstGeom prst="wedgeRoundRectCallout">
            <a:avLst>
              <a:gd name="adj1" fmla="val -93606"/>
              <a:gd name="adj2" fmla="val -3518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score[0][0]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的地址</a:t>
            </a:r>
            <a:endParaRPr kumimoji="1" lang="en-US" altLang="zh-CN" sz="2800" b="1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2438400" y="5029200"/>
            <a:ext cx="3500438" cy="642938"/>
          </a:xfrm>
          <a:prstGeom prst="wedgeRoundRectCallout">
            <a:avLst>
              <a:gd name="adj1" fmla="val -62833"/>
              <a:gd name="adj2" fmla="val -14382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Verdana" pitchFamily="34" charset="0"/>
                <a:ea typeface="楷体_GB2312" pitchFamily="49" charset="-122"/>
              </a:rPr>
              <a:t>二维数组首行地址</a:t>
            </a:r>
            <a:endParaRPr kumimoji="1" lang="en-US" altLang="zh-CN" sz="2800" b="1">
              <a:solidFill>
                <a:srgbClr val="0000CC"/>
              </a:solidFill>
              <a:latin typeface="Verdana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5155" grpId="0" animBg="1"/>
      <p:bldP spid="5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51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219200"/>
            <a:ext cx="8280400" cy="49117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通过指针引用数组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2023/11/18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52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实验：教材例题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ts val="41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8.6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有一个数组存放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个学生的年龄，用下标法和指针法输出数组中的全部数据。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41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8.7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通过指针变量读入数组的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个元素，然后输出它们的值。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41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8.8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通过指针将数组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个整数按相反顺序存放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8.9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用指针变量做实参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改写例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8.8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41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8.10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编写一个函数，用选择法对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个整数按降序排序。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2023/11/18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53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课后练习：教材习题</a:t>
            </a:r>
            <a:endParaRPr lang="en-US" altLang="zh-CN" sz="5400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3~5</a:t>
            </a: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9, 10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14, 15</a:t>
            </a: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50D6FFB-EB28-48BE-9602-1DBF48FCC39D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DD26FB4-A3EC-47A6-90C8-BF67624C8730}" type="slidenum">
              <a:rPr lang="zh-CN" altLang="en-US"/>
              <a:pPr/>
              <a:t>6</a:t>
            </a:fld>
            <a:r>
              <a:rPr lang="en-US" altLang="zh-CN"/>
              <a:t>/43</a:t>
            </a:r>
          </a:p>
        </p:txBody>
      </p:sp>
      <p:sp>
        <p:nvSpPr>
          <p:cNvPr id="66662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通过数组首元素地址引用其他元素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66243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7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的初值为&amp;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a[0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（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指向数组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的首地址，则：</a:t>
            </a:r>
          </a:p>
          <a:p>
            <a:pPr marL="742950" lvl="1" indent="-285750">
              <a:lnSpc>
                <a:spcPts val="47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a+i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a[i]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的地址；</a:t>
            </a:r>
          </a:p>
          <a:p>
            <a:pPr marL="742950" lvl="1" indent="-285750">
              <a:lnSpc>
                <a:spcPts val="47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a+i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zh-CN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a+i</a:t>
            </a:r>
            <a:r>
              <a:rPr lang="zh-CN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所指向的数组元素，即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a[i];</a:t>
            </a:r>
          </a:p>
          <a:p>
            <a:pPr marL="742950" lvl="1" indent="-285750">
              <a:lnSpc>
                <a:spcPts val="47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指向数组的指针变量也可以带下标，如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p[i]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*(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B3559BA-01DD-4DEE-86B7-71AF884AAFE4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B3F57DB-1EA4-4123-9761-0A89E8B72937}" type="slidenum">
              <a:rPr lang="zh-CN" altLang="en-US"/>
              <a:pPr/>
              <a:t>7</a:t>
            </a:fld>
            <a:r>
              <a:rPr lang="en-US" altLang="zh-CN"/>
              <a:t>/43</a:t>
            </a:r>
          </a:p>
        </p:txBody>
      </p:sp>
      <p:sp>
        <p:nvSpPr>
          <p:cNvPr id="667443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74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数组元素的指针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引用数组元素的</a:t>
            </a:r>
            <a:r>
              <a:rPr lang="en-US" altLang="zh-CN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种方法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数组名用作函数参数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通过指针引用多维数组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用多维数组指针作函数参数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E6EA8D9-150C-4916-8D49-CDE898B31F30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CA4CBD6-2B79-4B4C-BE67-1023AED2E8C1}" type="slidenum">
              <a:rPr lang="zh-CN" altLang="en-US"/>
              <a:pPr/>
              <a:t>8</a:t>
            </a:fld>
            <a:r>
              <a:rPr lang="en-US" altLang="zh-CN"/>
              <a:t>/43</a:t>
            </a:r>
          </a:p>
        </p:txBody>
      </p:sp>
      <p:sp>
        <p:nvSpPr>
          <p:cNvPr id="6643714" name="Rectangle 2"/>
          <p:cNvSpPr>
            <a:spLocks noRot="1" noChangeArrowheads="1"/>
          </p:cNvSpPr>
          <p:nvPr/>
        </p:nvSpPr>
        <p:spPr bwMode="auto">
          <a:xfrm>
            <a:off x="374650" y="304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引用数组元素的方法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4371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2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引用一个数组元素可用：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下标法，如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a[i]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形式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前面都是使用这种方法；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地址法：通过数组名计算数组元素地址，找出元素的值。如*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a+i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，其中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是数组名。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指针法，用指针变量指向数组元素。如：*(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)。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是指向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元素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的指针变量（前面有赋值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）。</a:t>
            </a:r>
          </a:p>
          <a:p>
            <a:pPr marL="342900" indent="-342900">
              <a:lnSpc>
                <a:spcPts val="32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三种方法的比较：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下标法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地址法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通过数组名计算数组元素地址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的方法效率一样，都不如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指针变量直接指向元素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的方法快；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下标法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比较直观，能直接知道是第几个元素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b="1" u="sng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指针法</a:t>
            </a: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最能体现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的特点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272CC00-05D4-450C-8EFA-6B880ABF2F13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10311C7-4C15-4E77-B081-9DC4CD8C4BAE}" type="slidenum">
              <a:rPr lang="zh-CN" altLang="en-US"/>
              <a:pPr/>
              <a:t>9</a:t>
            </a:fld>
            <a:r>
              <a:rPr lang="en-US" altLang="zh-CN"/>
              <a:t>/43</a:t>
            </a:r>
          </a:p>
        </p:txBody>
      </p:sp>
      <p:sp>
        <p:nvSpPr>
          <p:cNvPr id="664473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7848600" cy="595312"/>
          </a:xfrm>
        </p:spPr>
        <p:txBody>
          <a:bodyPr/>
          <a:lstStyle/>
          <a:p>
            <a:r>
              <a:rPr lang="zh-CN" altLang="en-US" sz="4000" b="0" smtClean="0">
                <a:latin typeface="黑体" pitchFamily="49" charset="-122"/>
                <a:ea typeface="黑体" pitchFamily="49" charset="-122"/>
              </a:rPr>
              <a:t>引用数组元素的例子</a:t>
            </a:r>
          </a:p>
        </p:txBody>
      </p:sp>
      <p:sp>
        <p:nvSpPr>
          <p:cNvPr id="6644740" name="Rectangle 4"/>
          <p:cNvSpPr>
            <a:spLocks noChangeArrowheads="1"/>
          </p:cNvSpPr>
          <p:nvPr/>
        </p:nvSpPr>
        <p:spPr bwMode="auto">
          <a:xfrm>
            <a:off x="152400" y="1371600"/>
            <a:ext cx="2986088" cy="327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a[3],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for(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=0;i&lt;3;i++)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d",&amp;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]);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for(i=0;i&lt;3;i++)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("%d ", a[i]);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644741" name="Rectangle 5"/>
          <p:cNvSpPr>
            <a:spLocks noChangeArrowheads="1"/>
          </p:cNvSpPr>
          <p:nvPr/>
        </p:nvSpPr>
        <p:spPr bwMode="auto">
          <a:xfrm>
            <a:off x="3200400" y="1371600"/>
            <a:ext cx="2895600" cy="327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a[3],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for(i=0;i&lt;3;i++)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("%d",(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a+i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for(i=0;i&lt;3;i++)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("%d ", *(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a+i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644742" name="Rectangle 6"/>
          <p:cNvSpPr>
            <a:spLocks noChangeArrowheads="1"/>
          </p:cNvSpPr>
          <p:nvPr/>
        </p:nvSpPr>
        <p:spPr bwMode="auto">
          <a:xfrm>
            <a:off x="6172200" y="1371600"/>
            <a:ext cx="2743200" cy="327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a[3], </a:t>
            </a:r>
            <a:r>
              <a:rPr lang="en-US" altLang="zh-CN" sz="2000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*p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000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p=</a:t>
            </a:r>
            <a:r>
              <a:rPr lang="en-US" altLang="zh-CN" sz="2000" dirty="0" err="1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a;p</a:t>
            </a:r>
            <a:r>
              <a:rPr lang="en-US" altLang="zh-CN" sz="2000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&lt;(a+3);p++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("%d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", </a:t>
            </a:r>
            <a:r>
              <a:rPr lang="en-US" altLang="zh-CN" sz="2000" dirty="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for(p=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a;p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&lt;(a+3);p++)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("%d ", </a:t>
            </a:r>
            <a:r>
              <a:rPr lang="en-US" altLang="zh-CN" sz="2000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*p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81" b="80894"/>
          <a:stretch/>
        </p:blipFill>
        <p:spPr bwMode="auto">
          <a:xfrm>
            <a:off x="4191000" y="5029201"/>
            <a:ext cx="4801027" cy="17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52435</TotalTime>
  <Words>6057</Words>
  <Application>Microsoft Office PowerPoint</Application>
  <PresentationFormat>全屏显示(4:3)</PresentationFormat>
  <Paragraphs>876</Paragraphs>
  <Slides>54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Monotype Sorts</vt:lpstr>
      <vt:lpstr>方正舒体</vt:lpstr>
      <vt:lpstr>仿宋</vt:lpstr>
      <vt:lpstr>仿宋_GB2312</vt:lpstr>
      <vt:lpstr>黑体</vt:lpstr>
      <vt:lpstr>华文中宋</vt:lpstr>
      <vt:lpstr>楷体</vt:lpstr>
      <vt:lpstr>楷体_GB2312</vt:lpstr>
      <vt:lpstr>隶书</vt:lpstr>
      <vt:lpstr>宋体</vt:lpstr>
      <vt:lpstr>Arial</vt:lpstr>
      <vt:lpstr>Arial Narrow</vt:lpstr>
      <vt:lpstr>Times New Roman</vt:lpstr>
      <vt:lpstr>Verdana</vt:lpstr>
      <vt:lpstr>Wingdings</vt:lpstr>
      <vt:lpstr>PPT-模板</vt:lpstr>
      <vt:lpstr>PowerPoint 演示文稿</vt:lpstr>
      <vt:lpstr>本讲内容</vt:lpstr>
      <vt:lpstr>数组元素的指针</vt:lpstr>
      <vt:lpstr>用指针变量指向一个数组元素</vt:lpstr>
      <vt:lpstr>PowerPoint 演示文稿</vt:lpstr>
      <vt:lpstr>PowerPoint 演示文稿</vt:lpstr>
      <vt:lpstr>本讲内容</vt:lpstr>
      <vt:lpstr>PowerPoint 演示文稿</vt:lpstr>
      <vt:lpstr>引用数组元素的例子</vt:lpstr>
      <vt:lpstr>指针的+1与-1</vt:lpstr>
      <vt:lpstr>数组第i个元素的地址</vt:lpstr>
      <vt:lpstr>数组第i个元素的值</vt:lpstr>
      <vt:lpstr>同数组两个指针值和差与和</vt:lpstr>
      <vt:lpstr>PowerPoint 演示文稿</vt:lpstr>
      <vt:lpstr>PowerPoint 演示文稿</vt:lpstr>
      <vt:lpstr>PowerPoint 演示文稿</vt:lpstr>
      <vt:lpstr>PowerPoint 演示文稿</vt:lpstr>
      <vt:lpstr>本讲内容</vt:lpstr>
      <vt:lpstr>数组名作函数参数</vt:lpstr>
      <vt:lpstr>将形参数组名作为指针</vt:lpstr>
      <vt:lpstr>形参数组名与实参数组名的对应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二维数组中的两类“首地址”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教材阅读</vt:lpstr>
      <vt:lpstr>上机实验：教材例题</vt:lpstr>
      <vt:lpstr>课后练习：教材习题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832</cp:revision>
  <dcterms:created xsi:type="dcterms:W3CDTF">2001-09-11T11:00:57Z</dcterms:created>
  <dcterms:modified xsi:type="dcterms:W3CDTF">2023-11-20T09:30:40Z</dcterms:modified>
</cp:coreProperties>
</file>