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584" r:id="rId2"/>
    <p:sldId id="2932" r:id="rId3"/>
    <p:sldId id="2933" r:id="rId4"/>
    <p:sldId id="2950" r:id="rId5"/>
    <p:sldId id="2934" r:id="rId6"/>
    <p:sldId id="2951" r:id="rId7"/>
    <p:sldId id="2935" r:id="rId8"/>
    <p:sldId id="2936" r:id="rId9"/>
    <p:sldId id="2959" r:id="rId10"/>
    <p:sldId id="2948" r:id="rId11"/>
    <p:sldId id="2937" r:id="rId12"/>
    <p:sldId id="2938" r:id="rId13"/>
    <p:sldId id="2947" r:id="rId14"/>
    <p:sldId id="2960" r:id="rId15"/>
    <p:sldId id="2961" r:id="rId16"/>
    <p:sldId id="2963" r:id="rId17"/>
    <p:sldId id="2962" r:id="rId18"/>
    <p:sldId id="2941" r:id="rId19"/>
    <p:sldId id="2949" r:id="rId20"/>
    <p:sldId id="2943" r:id="rId21"/>
    <p:sldId id="2944" r:id="rId22"/>
    <p:sldId id="2945" r:id="rId23"/>
    <p:sldId id="2946" r:id="rId24"/>
    <p:sldId id="2966" r:id="rId25"/>
    <p:sldId id="2967" r:id="rId26"/>
    <p:sldId id="2968" r:id="rId27"/>
    <p:sldId id="2969" r:id="rId28"/>
    <p:sldId id="257" r:id="rId2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  <a:srgbClr val="0000FF"/>
    <a:srgbClr val="CC0066"/>
    <a:srgbClr val="CCECFF"/>
    <a:srgbClr val="0033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5188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A116219-CE38-4621-BAC4-410AABB40364}" type="datetimeFigureOut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E800CD6-02BD-4D38-85D7-D6D4747B81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25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861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0868F82-D42D-4255-9A97-70EC80C750F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38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D14C608-81FD-4CD5-979D-CCF14BFCE3CC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33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61836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BC4AB38-ADC5-4793-B8B1-AA2452322F6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F5D26AC-4947-47BB-AEE2-4A72F7E30C9B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3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P232</a:t>
            </a:r>
            <a:r>
              <a:rPr lang="zh-CN" altLang="en-US" smtClean="0">
                <a:sym typeface="Monotype Sorts" pitchFamily="2" charset="2"/>
              </a:rPr>
              <a:t>例10.16、例10.17: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P232</a:t>
            </a:r>
            <a:r>
              <a:rPr lang="zh-CN" altLang="en-US" smtClean="0">
                <a:sym typeface="Monotype Sorts" pitchFamily="2" charset="2"/>
              </a:rPr>
              <a:t>例10.16、例10.17: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P232</a:t>
            </a:r>
            <a:r>
              <a:rPr lang="zh-CN" altLang="en-US" smtClean="0">
                <a:sym typeface="Monotype Sorts" pitchFamily="2" charset="2"/>
              </a:rPr>
              <a:t>例10.16、例10.17: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P234</a:t>
            </a:r>
            <a:r>
              <a:rPr lang="zh-CN" altLang="en-US" sz="1000" smtClean="0">
                <a:sym typeface="Monotype Sorts" pitchFamily="2" charset="2"/>
              </a:rPr>
              <a:t>例10.18 、</a:t>
            </a:r>
            <a:r>
              <a:rPr lang="zh-CN" altLang="en-US" sz="900" smtClean="0">
                <a:sym typeface="Monotype Sorts" pitchFamily="2" charset="2"/>
              </a:rPr>
              <a:t>例10.19 </a:t>
            </a:r>
            <a:endParaRPr lang="en-US" altLang="zh-CN" sz="9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P232</a:t>
            </a:r>
            <a:r>
              <a:rPr lang="zh-CN" altLang="en-US" smtClean="0">
                <a:sym typeface="Monotype Sorts" pitchFamily="2" charset="2"/>
              </a:rPr>
              <a:t>例10.16、例10.17:</a:t>
            </a:r>
          </a:p>
        </p:txBody>
      </p:sp>
    </p:spTree>
    <p:extLst>
      <p:ext uri="{BB962C8B-B14F-4D97-AF65-F5344CB8AC3E}">
        <p14:creationId xmlns:p14="http://schemas.microsoft.com/office/powerpoint/2010/main" val="334047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1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98830D8-F8C0-4F26-A636-7BC71EAD32C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31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b="1" smtClean="0">
                <a:sym typeface="Monotype Sorts" pitchFamily="2" charset="2"/>
              </a:rPr>
              <a:t>P235 </a:t>
            </a:r>
            <a:r>
              <a:rPr lang="zh-CN" altLang="en-US" b="1" smtClean="0">
                <a:sym typeface="Monotype Sorts" pitchFamily="2" charset="2"/>
              </a:rPr>
              <a:t>例10.20</a:t>
            </a:r>
            <a:r>
              <a:rPr lang="zh-CN" altLang="en-US" smtClean="0">
                <a:sym typeface="Monotype Sorts" pitchFamily="2" charset="2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27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9FFE2-79BB-4EC5-90C7-602DF44C310F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42949-1906-4F6F-B5F2-2BA4BC13B65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95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B4B9F-AD31-447E-9DD9-7DA41EA04D4E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67BEF-98F0-4135-BA0A-C6AC6A9DF74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5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E470FA93-6643-4080-AB12-F60B719C3AF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DC22109F-433F-40DE-AB2C-AA485D8482DD}" type="slidenum">
              <a:rPr lang="zh-CN" altLang="en-US"/>
              <a:pPr/>
              <a:t>‹#›</a:t>
            </a:fld>
            <a:r>
              <a:rPr lang="en-US" altLang="zh-CN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3256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3D68F-CA22-47FB-9F8A-1788E3F90F85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AFEEC-5987-4688-863F-90AD85149E7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9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60073-C1C3-4E86-AC19-93B482F23648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1170-31C9-4004-824C-31228BFCE60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8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F600D-23B6-4871-9585-0E81EEE87362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497A5-9CAD-48A8-AEF4-9BC4E50F0E6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9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835FF-7DB9-4EB6-94DB-22D49223E9B7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79C3A-6858-4F32-8107-1956BF997C5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5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AF966-F011-47F8-B416-65D6076F6EC1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6E02F-5321-48F3-AEEB-6F741AC4B9C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7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0A6D4-2FC0-4ADB-8153-0DC9AA2EF055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A4BC-7887-4E46-99A5-09AF4E8E0AF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1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784E3-15F0-449B-A673-78C4344ED7C8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BE251-14CB-4198-B9AD-EB872F2568B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7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0986D6DE-B4CC-4A0A-97D4-B63DAFBFB631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47275B1D-9917-447F-A02B-22750E79238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三、通过指针引用字符串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善于利用指针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3CF9EE9-AA5A-4BF2-BD57-54E099F03804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A14C081-AB6B-4D81-A859-B736C842B832}" type="slidenum">
              <a:rPr lang="zh-CN" altLang="en-US"/>
              <a:pPr/>
              <a:t>10</a:t>
            </a:fld>
            <a:r>
              <a:rPr lang="en-US" altLang="zh-CN"/>
              <a:t>/19</a:t>
            </a:r>
          </a:p>
        </p:txBody>
      </p:sp>
      <p:sp>
        <p:nvSpPr>
          <p:cNvPr id="67307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字符串指针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字符串指针与字符数组作函数参数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字符串指针与字符数组的不同处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AF7F685-53D9-4340-AF85-A964D03E320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44732F2-F2C7-4DA5-B8C0-070A5C0E4F00}" type="slidenum">
              <a:rPr lang="zh-CN" altLang="en-US"/>
              <a:pPr/>
              <a:t>11</a:t>
            </a:fld>
            <a:r>
              <a:rPr lang="en-US" altLang="zh-CN"/>
              <a:t>/19</a:t>
            </a:r>
          </a:p>
        </p:txBody>
      </p:sp>
      <p:sp>
        <p:nvSpPr>
          <p:cNvPr id="671641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字符串指针作函数参数</a:t>
            </a:r>
          </a:p>
        </p:txBody>
      </p:sp>
      <p:sp>
        <p:nvSpPr>
          <p:cNvPr id="6716419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用字符串指针作函数参数时，与前面提到的指针作函数参数时的情况类似。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将一个字符串从一个函数传递到另一个函数，可以用地址传递的方法，即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用字符数组名作参数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用指向字符串的指针变量作参数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在被调用的函数中可以改变字符串的内容，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在主调函数中可以得到改变了的字符串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7C1D7C3-429E-408F-B592-E552342D6052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C8CCA0B-2D92-4064-8657-1776CAF5582C}" type="slidenum">
              <a:rPr lang="zh-CN" altLang="en-US"/>
              <a:pPr/>
              <a:t>12</a:t>
            </a:fld>
            <a:r>
              <a:rPr lang="en-US" altLang="zh-CN"/>
              <a:t>/19</a:t>
            </a:r>
          </a:p>
        </p:txBody>
      </p:sp>
      <p:sp>
        <p:nvSpPr>
          <p:cNvPr id="6717444" name="Rectangle 4"/>
          <p:cNvSpPr>
            <a:spLocks noChangeArrowheads="1"/>
          </p:cNvSpPr>
          <p:nvPr/>
        </p:nvSpPr>
        <p:spPr bwMode="auto">
          <a:xfrm>
            <a:off x="228600" y="1142999"/>
            <a:ext cx="6553200" cy="5578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(char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from[]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,char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to[]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{	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while (from[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]!='\0') to[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]=from[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++];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to[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]='\0';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}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 {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a[]="I am a teacher.";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b[]="You are a student.";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7174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实参和虚参都是数组名</a:t>
            </a:r>
            <a:endParaRPr lang="en-US" altLang="zh-CN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67287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4" r="66150" b="73529"/>
          <a:stretch/>
        </p:blipFill>
        <p:spPr bwMode="auto">
          <a:xfrm>
            <a:off x="4506004" y="2819400"/>
            <a:ext cx="462529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B18F1A9-ED09-4148-A28D-3B767C27D1B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202FE2-37DF-4814-8CC3-5C5197CD64C6}" type="slidenum">
              <a:rPr lang="zh-CN" altLang="en-US"/>
              <a:pPr/>
              <a:t>13</a:t>
            </a:fld>
            <a:r>
              <a:rPr lang="en-US" altLang="zh-CN"/>
              <a:t>/19</a:t>
            </a:r>
          </a:p>
        </p:txBody>
      </p:sp>
      <p:sp>
        <p:nvSpPr>
          <p:cNvPr id="672973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实参是数组名、虚参是指针</a:t>
            </a:r>
            <a:endParaRPr lang="zh-CN" altLang="en-US" dirty="0">
              <a:solidFill>
                <a:srgbClr val="0070C0"/>
              </a:solidFill>
              <a:latin typeface="仿宋_GB2312" pitchFamily="49" charset="-122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143000"/>
            <a:ext cx="6019800" cy="5638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(char *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from,char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*to)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 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while (*from!='\0')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*to++=*from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++;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*to='\0';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}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 {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a[]="I am a teacher.";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b[]="You are a student.";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4" r="66150" b="73529"/>
          <a:stretch/>
        </p:blipFill>
        <p:spPr bwMode="auto">
          <a:xfrm>
            <a:off x="4496972" y="2721428"/>
            <a:ext cx="4495800" cy="170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B18F1A9-ED09-4148-A28D-3B767C27D1B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202FE2-37DF-4814-8CC3-5C5197CD64C6}" type="slidenum">
              <a:rPr lang="zh-CN" altLang="en-US"/>
              <a:pPr/>
              <a:t>14</a:t>
            </a:fld>
            <a:r>
              <a:rPr lang="en-US" altLang="zh-CN"/>
              <a:t>/19</a:t>
            </a:r>
          </a:p>
        </p:txBody>
      </p:sp>
      <p:sp>
        <p:nvSpPr>
          <p:cNvPr id="672973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实参是指向数组的指针、虚参是指针</a:t>
            </a:r>
            <a:endParaRPr lang="zh-CN" altLang="en-US" dirty="0">
              <a:solidFill>
                <a:srgbClr val="0070C0"/>
              </a:solidFill>
              <a:latin typeface="仿宋_GB2312" pitchFamily="49" charset="-122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914400"/>
            <a:ext cx="6019800" cy="5867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*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from,char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*to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 {	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while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(*from!='\0')   *to++=*from++;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*to='\0';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}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 {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a[]="I am a teacher.";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b[]="You are a student.";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*p1=a,*p2=b;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p1,p2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4" r="66150" b="73529"/>
          <a:stretch/>
        </p:blipFill>
        <p:spPr bwMode="auto">
          <a:xfrm>
            <a:off x="4496972" y="2590800"/>
            <a:ext cx="4495800" cy="170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2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B18F1A9-ED09-4148-A28D-3B767C27D1B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202FE2-37DF-4814-8CC3-5C5197CD64C6}" type="slidenum">
              <a:rPr lang="zh-CN" altLang="en-US"/>
              <a:pPr/>
              <a:t>15</a:t>
            </a:fld>
            <a:r>
              <a:rPr lang="en-US" altLang="zh-CN"/>
              <a:t>/19</a:t>
            </a:r>
          </a:p>
        </p:txBody>
      </p:sp>
      <p:sp>
        <p:nvSpPr>
          <p:cNvPr id="672973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实参是指针、虚参是数组名</a:t>
            </a:r>
            <a:endParaRPr lang="zh-CN" altLang="en-US" dirty="0">
              <a:solidFill>
                <a:srgbClr val="0070C0"/>
              </a:solidFill>
              <a:latin typeface="仿宋_GB2312" pitchFamily="49" charset="-122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914400"/>
            <a:ext cx="6019800" cy="5867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(char from[],char to[]) {	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while (from[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]!='\0') to[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]=from[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++];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to[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]='\0';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}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 {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a[]="I am a teacher.";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b[]="You are a student.";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*p1=a,*p2=b;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(p1,p2);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4" r="66150" b="73529"/>
          <a:stretch/>
        </p:blipFill>
        <p:spPr bwMode="auto">
          <a:xfrm>
            <a:off x="4496972" y="2590800"/>
            <a:ext cx="4495800" cy="170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858A7B2-0DAE-4E35-BE69-1850028672A1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7E7B04A-016C-4F90-881C-9FA0AC35EA6F}" type="slidenum">
              <a:rPr lang="zh-CN" altLang="en-US"/>
              <a:pPr/>
              <a:t>16</a:t>
            </a:fld>
            <a:r>
              <a:rPr lang="en-US" altLang="zh-CN"/>
              <a:t>/19</a:t>
            </a:r>
          </a:p>
        </p:txBody>
      </p:sp>
      <p:sp>
        <p:nvSpPr>
          <p:cNvPr id="672256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字符数组与字符串指针作为函数参数的</a:t>
            </a:r>
            <a:r>
              <a:rPr lang="en-US" altLang="zh-CN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4</a:t>
            </a:r>
            <a:r>
              <a:rPr lang="zh-CN" altLang="en-US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种情况</a:t>
            </a:r>
            <a:endParaRPr lang="zh-CN" altLang="en-US" sz="3200">
              <a:solidFill>
                <a:srgbClr val="0070C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22563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47543"/>
              </p:ext>
            </p:extLst>
          </p:nvPr>
        </p:nvGraphicFramePr>
        <p:xfrm>
          <a:off x="1314450" y="14859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997584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10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实参</a:t>
                      </a:r>
                      <a:endParaRPr lang="zh-CN" altLang="en-US" sz="3600" b="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形参</a:t>
                      </a:r>
                      <a:endParaRPr lang="zh-CN" altLang="en-US" sz="3600" b="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2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字符数组名</a:t>
                      </a:r>
                      <a:endParaRPr lang="en-US" altLang="zh-CN" sz="3200" b="1" dirty="0" smtClean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字符数组名</a:t>
                      </a:r>
                      <a:endParaRPr lang="en-US" altLang="zh-CN" sz="3200" b="1" dirty="0" smtClean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字符指针变量</a:t>
                      </a:r>
                      <a:endParaRPr lang="en-US" altLang="zh-CN" sz="3200" b="1" dirty="0" smtClean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字符指针变量</a:t>
                      </a:r>
                      <a:endParaRPr lang="zh-CN" altLang="en-US" sz="3200" b="1" dirty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字符数组名</a:t>
                      </a:r>
                      <a:endParaRPr lang="en-US" altLang="zh-CN" sz="3200" b="1" dirty="0" smtClean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字符指针变量</a:t>
                      </a:r>
                      <a:endParaRPr lang="en-US" altLang="zh-CN" sz="3200" b="1" dirty="0" smtClean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字符指针变量</a:t>
                      </a:r>
                      <a:endParaRPr lang="en-US" altLang="zh-CN" sz="3200" b="1" dirty="0" smtClean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1" dirty="0" smtClean="0">
                          <a:solidFill>
                            <a:srgbClr val="CC0099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字符数组名</a:t>
                      </a:r>
                      <a:endParaRPr lang="zh-CN" altLang="en-US" sz="3200" b="1" dirty="0">
                        <a:solidFill>
                          <a:srgbClr val="CC0099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8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8B0FE83-78B1-41AC-8709-D415EBD80A72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1A82ED-F9C4-44F0-BEE3-4FC813C1A3B8}" type="slidenum">
              <a:rPr lang="zh-CN" altLang="en-US"/>
              <a:pPr/>
              <a:t>17</a:t>
            </a:fld>
            <a:r>
              <a:rPr lang="en-US" altLang="zh-CN"/>
              <a:t>/19</a:t>
            </a:r>
          </a:p>
        </p:txBody>
      </p:sp>
      <p:sp>
        <p:nvSpPr>
          <p:cNvPr id="6719490" name="Rectangle 2"/>
          <p:cNvSpPr>
            <a:spLocks noRot="1" noChangeArrowheads="1"/>
          </p:cNvSpPr>
          <p:nvPr/>
        </p:nvSpPr>
        <p:spPr bwMode="auto">
          <a:xfrm>
            <a:off x="5178424" y="304800"/>
            <a:ext cx="3813176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注意：“常量” 不可改变</a:t>
            </a:r>
            <a:endParaRPr lang="zh-CN" altLang="en-US" dirty="0">
              <a:solidFill>
                <a:srgbClr val="0070C0"/>
              </a:solidFill>
              <a:latin typeface="仿宋_GB2312" pitchFamily="49" charset="-122"/>
              <a:ea typeface="黑体" pitchFamily="49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78425" y="4244178"/>
            <a:ext cx="3432175" cy="18518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常量不可改变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——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此题无法实现“复制”。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199" y="152400"/>
            <a:ext cx="5102225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//void 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(char from[],char to[]) 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(char *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from,char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*to) 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while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(*from!='\0') *to++=*from++;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*to='\0';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}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 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  char a[]="I am a teacher.";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  char b[]="You are a student.";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b="1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*a="I am a teacher.";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char *b="You are a student.";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000" b="1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000" b="1" dirty="0" err="1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copy_string</a:t>
            </a:r>
            <a:r>
              <a:rPr lang="en-US" altLang="zh-CN" sz="2000" b="1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000" b="1" dirty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a=%s\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nstring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b=%s\n",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2" y="2224878"/>
            <a:ext cx="4624388" cy="1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949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4F46802-B59E-4C69-BC14-108E303A4102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273D3DA-777F-47F8-A5B2-93A7AC895255}" type="slidenum">
              <a:rPr lang="zh-CN" altLang="en-US"/>
              <a:pPr/>
              <a:t>18</a:t>
            </a:fld>
            <a:r>
              <a:rPr lang="en-US" altLang="zh-CN"/>
              <a:t>/19</a:t>
            </a:r>
          </a:p>
        </p:txBody>
      </p:sp>
      <p:sp>
        <p:nvSpPr>
          <p:cNvPr id="672153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实现字符数组逐个字符复制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的语句模式</a:t>
            </a:r>
            <a:endParaRPr lang="zh-CN" altLang="en-US" sz="32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21539" name="Rectangle 3"/>
          <p:cNvSpPr>
            <a:spLocks noChangeArrowheads="1"/>
          </p:cNvSpPr>
          <p:nvPr/>
        </p:nvSpPr>
        <p:spPr bwMode="auto">
          <a:xfrm>
            <a:off x="914400" y="1066800"/>
            <a:ext cx="7696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while ((*to=*from)!='\0') {to++ ;from++;}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while ((*to++=*from++)!='\0');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while(*from!='\0')  *to++=*from++; *to='\0';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while(*from)  *to++=*from++; *to='\0';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while(*to++=*from++); 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while((*to++=*from++)!='\0');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for(;(*to++=*from++)!=0;);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for(;(*to++=*from++)!='\0';);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for(;*to++=*from++;);</a:t>
            </a:r>
            <a:endParaRPr lang="en-US" altLang="en-US" sz="28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7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15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3A8F628-DCD0-40F9-98D1-3F5F1AB4D88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5D12720-0529-4A6A-9D38-6E86F35665B1}" type="slidenum">
              <a:rPr lang="zh-CN" altLang="en-US"/>
              <a:pPr/>
              <a:t>19</a:t>
            </a:fld>
            <a:r>
              <a:rPr lang="en-US" altLang="zh-CN"/>
              <a:t>/19</a:t>
            </a:r>
          </a:p>
        </p:txBody>
      </p:sp>
      <p:sp>
        <p:nvSpPr>
          <p:cNvPr id="67328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字符串指针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字符串指针与字符数组作函数参数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字符串指针与字符数组的不同处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024715E-1F15-41AB-9B07-7D6B353866F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0FE727-7328-4140-86F6-EE5CB72F3E8A}" type="slidenum">
              <a:rPr lang="zh-CN" altLang="en-US"/>
              <a:pPr/>
              <a:t>2</a:t>
            </a:fld>
            <a:r>
              <a:rPr lang="en-US" altLang="zh-CN"/>
              <a:t>/19</a:t>
            </a:r>
          </a:p>
        </p:txBody>
      </p:sp>
      <p:sp>
        <p:nvSpPr>
          <p:cNvPr id="62423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字符串指针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字符串指针与字符数组作函数参数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字符串指针与字符数组的不同处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D345DBC-23B2-4B70-9FBA-96F82DB7F2C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41C9663-8101-4966-A441-BB799BB739AC}" type="slidenum">
              <a:rPr lang="zh-CN" altLang="en-US"/>
              <a:pPr/>
              <a:t>20</a:t>
            </a:fld>
            <a:r>
              <a:rPr lang="en-US" altLang="zh-CN"/>
              <a:t>/19</a:t>
            </a:r>
          </a:p>
        </p:txBody>
      </p:sp>
      <p:sp>
        <p:nvSpPr>
          <p:cNvPr id="6723586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将</a:t>
            </a:r>
            <a:r>
              <a:rPr lang="zh-CN" altLang="en-US" sz="3200">
                <a:solidFill>
                  <a:schemeClr val="hlink"/>
                </a:solidFill>
                <a:latin typeface="Times New Roman"/>
                <a:ea typeface="黑体" pitchFamily="49" charset="-122"/>
                <a:sym typeface="Monotype Sorts" pitchFamily="2" charset="2"/>
              </a:rPr>
              <a:t>“</a:t>
            </a:r>
            <a:r>
              <a:rPr lang="zh-CN" altLang="en-US" sz="320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字符串</a:t>
            </a:r>
            <a:r>
              <a:rPr lang="zh-CN" altLang="en-US" sz="3200">
                <a:solidFill>
                  <a:schemeClr val="hlink"/>
                </a:solidFill>
                <a:latin typeface="Times New Roman"/>
                <a:ea typeface="黑体" pitchFamily="49" charset="-122"/>
                <a:sym typeface="Monotype Sorts" pitchFamily="2" charset="2"/>
              </a:rPr>
              <a:t>”</a:t>
            </a:r>
            <a:r>
              <a:rPr lang="zh-CN" altLang="en-US" sz="320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赋给</a:t>
            </a:r>
            <a:r>
              <a:rPr lang="zh-CN" altLang="en-US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字符数组和字符指针变量</a:t>
            </a:r>
          </a:p>
        </p:txBody>
      </p:sp>
      <p:sp>
        <p:nvSpPr>
          <p:cNvPr id="6723587" name="Rectangle 3"/>
          <p:cNvSpPr>
            <a:spLocks noChangeArrowheads="1"/>
          </p:cNvSpPr>
          <p:nvPr/>
        </p:nvSpPr>
        <p:spPr bwMode="auto">
          <a:xfrm>
            <a:off x="76200" y="1066800"/>
            <a:ext cx="88455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3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字符数组由若干元素组成，每个元素中放一个字符；而字符指针变量中存放的地址（字符串的首地址），绝对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不是将字符串放到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字符指针变量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赋值方法的不同：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对字符数组只能对各个元素赋值，不能如此赋值：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  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[14]; 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=“I love China !”;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对字符指针，可以如此赋值：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char *a; </a:t>
            </a:r>
            <a:endParaRPr lang="zh-CN" altLang="en-US" sz="2000" b="1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a=“I love China !”;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注意：赋给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的不是字符，而是字符串的首地址。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55ECA49-1F57-4645-9B11-83AD284F4B4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500973-FA40-41B4-9D69-E0180EB6102F}" type="slidenum">
              <a:rPr lang="zh-CN" altLang="en-US"/>
              <a:pPr/>
              <a:t>21</a:t>
            </a:fld>
            <a:r>
              <a:rPr lang="en-US" altLang="zh-CN"/>
              <a:t>/19</a:t>
            </a:r>
          </a:p>
        </p:txBody>
      </p:sp>
      <p:sp>
        <p:nvSpPr>
          <p:cNvPr id="6724610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对字符数组、字符指针</a:t>
            </a:r>
            <a:r>
              <a:rPr lang="zh-CN" altLang="en-US" sz="320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变量定义时的初始化</a:t>
            </a:r>
          </a:p>
        </p:txBody>
      </p:sp>
      <p:sp>
        <p:nvSpPr>
          <p:cNvPr id="672461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对指针变量赋初值：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*a=“I love China !”;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等价于：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*a; 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a=“I love China !”;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对数组的初始化：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[14]={“I love China !”};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不能等价于：	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</a:t>
            </a:r>
            <a:r>
              <a:rPr lang="en-US" altLang="zh-CN" sz="28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[14]; 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	</a:t>
            </a:r>
            <a:r>
              <a:rPr lang="en-US" altLang="zh-CN" sz="2800" b="1" dirty="0" err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[]=“I love China !”;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即数组可以在变量定义时整体赋初值，但不能在赋值语句中整体赋值。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9812B25-8916-417D-B4FF-1360F9AC0B9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1F3F3E5-9867-41A2-8BEB-35DC3534B062}" type="slidenum">
              <a:rPr lang="zh-CN" altLang="en-US"/>
              <a:pPr/>
              <a:t>22</a:t>
            </a:fld>
            <a:r>
              <a:rPr lang="en-US" altLang="zh-CN"/>
              <a:t>/19</a:t>
            </a:r>
          </a:p>
        </p:txBody>
      </p:sp>
      <p:sp>
        <p:nvSpPr>
          <p:cNvPr id="6725634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利用键盘输入</a:t>
            </a:r>
            <a:r>
              <a:rPr lang="zh-CN" altLang="en-US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对字符数组、字符指针变量赋值</a:t>
            </a:r>
          </a:p>
        </p:txBody>
      </p:sp>
      <p:sp>
        <p:nvSpPr>
          <p:cNvPr id="6725635" name="Rectangle 3"/>
          <p:cNvSpPr>
            <a:spLocks noChangeArrowheads="1"/>
          </p:cNvSpPr>
          <p:nvPr/>
        </p:nvSpPr>
        <p:spPr bwMode="auto">
          <a:xfrm>
            <a:off x="152400" y="1143000"/>
            <a:ext cx="87693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定义一个字符数组，在编译时为它分配内存单元，它就有了确定的地址。而定义一个字符指针变量时，给指针变量分配内存单元，在其中可以放一个地址值，但如果未对它赋予一个地址值，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则它并未具体指向一个确定的字符数据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ts val="3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所以：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[14];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(“%s”,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是可以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ts val="3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*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;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(“%s”,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则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不妥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因为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的值不确定，输入的字符串到底存放在内存区域的何处是无法控制的，容易发生内存“冲突”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这种情况下，应该这样： </a:t>
            </a:r>
          </a:p>
          <a:p>
            <a:pPr marL="342900" indent="-342900">
              <a:lnSpc>
                <a:spcPts val="3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str,a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[9]; </a:t>
            </a:r>
            <a:r>
              <a:rPr lang="en-US" altLang="zh-CN" sz="20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=a;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(“%s”,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lvl="1">
              <a:lnSpc>
                <a:spcPts val="3000"/>
              </a:lnSpc>
              <a:buClr>
                <a:schemeClr val="accent2"/>
              </a:buClr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先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使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有了确定值，也就是使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指向一个数组的开头，然后输入一个字符串，把它存放在以该地址开始的若干单元中。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7C9273-73FE-4172-A136-9344DD34C6C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9EA51DA-2C95-4733-AA2F-9E58D40F8911}" type="slidenum">
              <a:rPr lang="zh-CN" altLang="en-US"/>
              <a:pPr/>
              <a:t>23</a:t>
            </a:fld>
            <a:r>
              <a:rPr lang="en-US" altLang="zh-CN"/>
              <a:t>/19</a:t>
            </a:r>
          </a:p>
        </p:txBody>
      </p:sp>
      <p:sp>
        <p:nvSpPr>
          <p:cNvPr id="67266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3600" b="0" smtClean="0">
                <a:latin typeface="Times New Roman"/>
                <a:ea typeface="黑体" pitchFamily="49" charset="-122"/>
              </a:rPr>
              <a:t>“</a:t>
            </a:r>
            <a:r>
              <a:rPr lang="zh-CN" altLang="en-US" sz="3600" b="0" smtClean="0">
                <a:latin typeface="宋体" pitchFamily="2" charset="-122"/>
                <a:ea typeface="黑体" pitchFamily="49" charset="-122"/>
              </a:rPr>
              <a:t>字符串处理函数</a:t>
            </a:r>
            <a:r>
              <a:rPr lang="zh-CN" altLang="en-US" sz="3600" b="0" smtClean="0">
                <a:latin typeface="Times New Roman"/>
                <a:ea typeface="黑体" pitchFamily="49" charset="-122"/>
              </a:rPr>
              <a:t>”</a:t>
            </a:r>
            <a:r>
              <a:rPr lang="zh-CN" altLang="en-US" sz="3600" b="0" smtClean="0">
                <a:latin typeface="黑体" pitchFamily="49" charset="-122"/>
                <a:ea typeface="黑体" pitchFamily="49" charset="-122"/>
              </a:rPr>
              <a:t>实参数的使用</a:t>
            </a:r>
          </a:p>
        </p:txBody>
      </p:sp>
      <p:graphicFrame>
        <p:nvGraphicFramePr>
          <p:cNvPr id="6726659" name="Object 3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381000" y="1447800"/>
          <a:ext cx="8458200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692" name="位图图像" r:id="rId3" imgW="5439534" imgH="1695687" progId="Paint.Picture">
                  <p:embed/>
                </p:oleObj>
              </mc:Choice>
              <mc:Fallback>
                <p:oleObj name="位图图像" r:id="rId3" imgW="5439534" imgH="169568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670"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58200" cy="240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6660" name="Text Box 4"/>
          <p:cNvSpPr txBox="1">
            <a:spLocks noChangeArrowheads="1"/>
          </p:cNvSpPr>
          <p:nvPr/>
        </p:nvSpPr>
        <p:spPr bwMode="auto">
          <a:xfrm>
            <a:off x="685800" y="4102100"/>
            <a:ext cx="8001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调用这些函数时，原则上可以使用</a:t>
            </a:r>
            <a:r>
              <a:rPr lang="zh-CN" altLang="en-US" sz="2400" b="1" u="sng">
                <a:latin typeface="楷体" panose="02010609060101010101" pitchFamily="49" charset="-122"/>
                <a:ea typeface="楷体" panose="02010609060101010101" pitchFamily="49" charset="-122"/>
              </a:rPr>
              <a:t>字符数组名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已初始化的字符指针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作为实参数。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u="sng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字符串常量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还可以作为源字符串的实参数。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u="sng">
                <a:latin typeface="楷体" panose="02010609060101010101" pitchFamily="49" charset="-122"/>
                <a:ea typeface="楷体" panose="02010609060101010101" pitchFamily="49" charset="-122"/>
              </a:rPr>
              <a:t>目的串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必须是可写的。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24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219200"/>
            <a:ext cx="8280400" cy="49117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8.4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通过指针引用字符串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2023/11/27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25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课后练习教材第</a:t>
            </a:r>
            <a:r>
              <a:rPr lang="en-US" altLang="zh-CN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章</a:t>
            </a:r>
            <a:endParaRPr lang="en-US" altLang="zh-CN" sz="5400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6-8</a:t>
            </a: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16, 17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26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教材例题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8.18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有一个字符数组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存放字符串“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a student.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”，要求把该字符串复制到字符数组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8.19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用指针变量处理上题问题。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8.20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使用函数完成上题问题。</a:t>
            </a:r>
          </a:p>
        </p:txBody>
      </p:sp>
    </p:spTree>
    <p:extLst>
      <p:ext uri="{BB962C8B-B14F-4D97-AF65-F5344CB8AC3E}">
        <p14:creationId xmlns:p14="http://schemas.microsoft.com/office/powerpoint/2010/main" val="41568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27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实验：补充题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有一个字符串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name is Li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Jinlin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Zhang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Haoling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very happy.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”。写一函数，用字符串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Haoling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取代字符串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Jinlin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，然后输出新的字符串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两个字符串，字符串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是“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a teacher.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”，字符串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是“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a student.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”。要求把字符串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连接到字符串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后面。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建议使用字符数组、字符指针、函数等分别完成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683C6D-E287-4A52-99EC-EB69FCF3E67C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02AF38B-6055-4866-AAAF-1CD85EC9284E}" type="slidenum">
              <a:rPr lang="zh-CN" altLang="en-US"/>
              <a:pPr/>
              <a:t>3</a:t>
            </a:fld>
            <a:r>
              <a:rPr lang="en-US" altLang="zh-CN"/>
              <a:t>/19</a:t>
            </a:r>
          </a:p>
        </p:txBody>
      </p:sp>
      <p:sp>
        <p:nvSpPr>
          <p:cNvPr id="671027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字符串的指针</a:t>
            </a:r>
          </a:p>
        </p:txBody>
      </p:sp>
      <p:sp>
        <p:nvSpPr>
          <p:cNvPr id="671027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语言中，可用两种方法访问一个字符串：</a:t>
            </a:r>
          </a:p>
          <a:p>
            <a:pPr marL="742950" lvl="1" indent="-285750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用字符数组，这种方法前面已介绍。</a:t>
            </a:r>
          </a:p>
          <a:p>
            <a:pPr marL="742950" lvl="1" indent="-285750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用字符指针指向一个字符串。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A731733-8ADD-42E5-B10F-1672233486C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F8C65CF-D6C5-4BAC-96ED-3C16FA47612A}" type="slidenum">
              <a:rPr lang="zh-CN" altLang="en-US"/>
              <a:pPr/>
              <a:t>4</a:t>
            </a:fld>
            <a:r>
              <a:rPr lang="en-US" altLang="zh-CN"/>
              <a:t>/19</a:t>
            </a:r>
          </a:p>
        </p:txBody>
      </p:sp>
      <p:sp>
        <p:nvSpPr>
          <p:cNvPr id="67112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程序示例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1299" name="Rectangle 3"/>
          <p:cNvSpPr>
            <a:spLocks noChangeArrowheads="1"/>
          </p:cNvSpPr>
          <p:nvPr/>
        </p:nvSpPr>
        <p:spPr bwMode="auto">
          <a:xfrm>
            <a:off x="304800" y="1219200"/>
            <a:ext cx="3962400" cy="24384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 *string="I love China!";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endParaRPr lang="zh-CN" altLang="en-US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95800" y="1219200"/>
            <a:ext cx="4191000" cy="24384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 string[ ]={"I love China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!"};</a:t>
            </a:r>
            <a:endParaRPr lang="zh-CN" altLang="en-US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67276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82" b="84992"/>
          <a:stretch/>
        </p:blipFill>
        <p:spPr bwMode="auto">
          <a:xfrm>
            <a:off x="1286331" y="4419600"/>
            <a:ext cx="7324269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02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A731733-8ADD-42E5-B10F-1672233486C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F8C65CF-D6C5-4BAC-96ED-3C16FA47612A}" type="slidenum">
              <a:rPr lang="zh-CN" altLang="en-US"/>
              <a:pPr/>
              <a:t>5</a:t>
            </a:fld>
            <a:r>
              <a:rPr lang="en-US" altLang="zh-CN"/>
              <a:t>/19</a:t>
            </a:r>
          </a:p>
        </p:txBody>
      </p:sp>
      <p:sp>
        <p:nvSpPr>
          <p:cNvPr id="67112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两个程序功能相同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1299" name="Rectangle 3"/>
          <p:cNvSpPr>
            <a:spLocks noChangeArrowheads="1"/>
          </p:cNvSpPr>
          <p:nvPr/>
        </p:nvSpPr>
        <p:spPr bwMode="auto">
          <a:xfrm>
            <a:off x="304800" y="1143000"/>
            <a:ext cx="3962400" cy="2286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nt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 *string="I love China!";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endParaRPr lang="zh-CN" altLang="en-US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0;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95800" y="1142999"/>
            <a:ext cx="4191000" cy="26130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char  *string;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string="I love China!";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82" b="84992"/>
          <a:stretch/>
        </p:blipFill>
        <p:spPr bwMode="auto">
          <a:xfrm>
            <a:off x="1286331" y="4419600"/>
            <a:ext cx="7324269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A731733-8ADD-42E5-B10F-1672233486C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F8C65CF-D6C5-4BAC-96ED-3C16FA47612A}" type="slidenum">
              <a:rPr lang="zh-CN" altLang="en-US"/>
              <a:pPr/>
              <a:t>6</a:t>
            </a:fld>
            <a:r>
              <a:rPr lang="en-US" altLang="zh-CN"/>
              <a:t>/19</a:t>
            </a:r>
          </a:p>
        </p:txBody>
      </p:sp>
      <p:sp>
        <p:nvSpPr>
          <p:cNvPr id="67112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指针处理字符串与字符数组的不同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1299" name="Rectangle 3"/>
          <p:cNvSpPr>
            <a:spLocks noChangeArrowheads="1"/>
          </p:cNvSpPr>
          <p:nvPr/>
        </p:nvSpPr>
        <p:spPr bwMode="auto">
          <a:xfrm>
            <a:off x="152400" y="1143000"/>
            <a:ext cx="4114800" cy="20574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 *string="I love China!";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endParaRPr lang="zh-CN" altLang="en-US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95800" y="1143000"/>
            <a:ext cx="4191000" cy="20574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char  *string;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string="I love China!";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9103" y="3429000"/>
            <a:ext cx="4118097" cy="20574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 string[ ]={"I love China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!"};</a:t>
            </a:r>
            <a:endParaRPr lang="zh-CN" altLang="en-US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5800" y="3429000"/>
            <a:ext cx="4191000" cy="21082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char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string[30]; 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string[]="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 love China!";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5029200"/>
            <a:ext cx="1108075" cy="11036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90800"/>
            <a:ext cx="762000" cy="76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105400"/>
            <a:ext cx="762000" cy="76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24892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108ABDF-AE16-4021-83F2-080FC1427B4F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8462EF8-9CA1-4019-8EFE-3A0CDC7B7839}" type="slidenum">
              <a:rPr lang="zh-CN" altLang="en-US"/>
              <a:pPr/>
              <a:t>7</a:t>
            </a:fld>
            <a:r>
              <a:rPr lang="en-US" altLang="zh-CN"/>
              <a:t>/19</a:t>
            </a:r>
          </a:p>
        </p:txBody>
      </p:sp>
      <p:sp>
        <p:nvSpPr>
          <p:cNvPr id="671334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有关字符指针的说明</a:t>
            </a:r>
          </a:p>
        </p:txBody>
      </p:sp>
      <p:sp>
        <p:nvSpPr>
          <p:cNvPr id="6713347" name="Rectangle 3"/>
          <p:cNvSpPr>
            <a:spLocks noChangeArrowheads="1"/>
          </p:cNvSpPr>
          <p:nvPr/>
        </p:nvSpPr>
        <p:spPr bwMode="auto">
          <a:xfrm>
            <a:off x="381000" y="3352800"/>
            <a:ext cx="85407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说明：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是一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型指针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变量，指向一个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所以，上面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string="I love China!"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只是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把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"I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love China!"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首地址赋给变量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通过%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和字符数组名可以输出一个字符串（字符数组中的全部有效元素），而对</a:t>
            </a:r>
            <a:r>
              <a:rPr lang="zh-CN" altLang="en-US" sz="2400" b="1" u="sng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数值型数组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，则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无法用数组名输出它的全部元素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066800"/>
            <a:ext cx="4191000" cy="2286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char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string[ ]={"I love China!"};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endParaRPr lang="zh-CN" altLang="en-US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return 0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24400" y="1066800"/>
            <a:ext cx="4114800" cy="25146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char  *string;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string="I love China!";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("%s\n", string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return 0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Rot="1" noChangeArrowheads="1"/>
          </p:cNvSpPr>
          <p:nvPr/>
        </p:nvSpPr>
        <p:spPr bwMode="auto">
          <a:xfrm>
            <a:off x="4038600" y="304800"/>
            <a:ext cx="44958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将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字符串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a</a:t>
            </a: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复制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为字符串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b</a:t>
            </a:r>
            <a:endParaRPr lang="en-US" altLang="zh-CN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14370" name="Rectangle 2"/>
          <p:cNvSpPr>
            <a:spLocks noChangeArrowheads="1"/>
          </p:cNvSpPr>
          <p:nvPr/>
        </p:nvSpPr>
        <p:spPr bwMode="auto">
          <a:xfrm>
            <a:off x="152400" y="3810000"/>
            <a:ext cx="4038600" cy="2895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用地址法处理字符数组（字符串）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for(i=0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;*(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a+i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)!='\0';i++)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b+i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)=*(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a+i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b+i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)='\0';  </a:t>
            </a:r>
            <a:endParaRPr lang="zh-CN" altLang="en-US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 is:%s\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n",a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b is:");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for(i=0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;*(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b+i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)!='\0';i++)  </a:t>
            </a: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("%c",*(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b+i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("\n");</a:t>
            </a:r>
          </a:p>
        </p:txBody>
      </p:sp>
      <p:sp>
        <p:nvSpPr>
          <p:cNvPr id="6714371" name="Rectangle 3"/>
          <p:cNvSpPr>
            <a:spLocks noChangeArrowheads="1"/>
          </p:cNvSpPr>
          <p:nvPr/>
        </p:nvSpPr>
        <p:spPr bwMode="auto">
          <a:xfrm>
            <a:off x="4343400" y="1752600"/>
            <a:ext cx="4419600" cy="419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用指针法处理字符数组（字符串）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p1,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p2;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	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for(p1=a, 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p2=b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;*p1!='\0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';p1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++,p2++)  </a:t>
            </a:r>
            <a:endParaRPr lang="en-US" altLang="zh-CN" sz="2000" b="1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p2=*p1;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p2='\0';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p1=a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p2=b;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 is:%s\n",p1);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b is:");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for(p2=b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 *p2!='\0'; p2++) </a:t>
            </a: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("%c",*p2);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("\n");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228600"/>
            <a:ext cx="3962400" cy="685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char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a[]="I am a 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boy.",b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[20];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990600"/>
            <a:ext cx="4038600" cy="27813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//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用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下标法处理字符数组（字符串）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for(i=0;a[i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]!='\0';i++)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b[i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]=a[i]; 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b[i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]='\0';  //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注意这时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是几？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a is:%s\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n",a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("string b is:");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for(i=0;b[i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]!='\0';i++)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c",b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[i]);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("\n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");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A731733-8ADD-42E5-B10F-1672233486C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F8C65CF-D6C5-4BAC-96ED-3C16FA47612A}" type="slidenum">
              <a:rPr lang="zh-CN" altLang="en-US"/>
              <a:pPr/>
              <a:t>9</a:t>
            </a:fld>
            <a:r>
              <a:rPr lang="en-US" altLang="zh-CN"/>
              <a:t>/19</a:t>
            </a:r>
          </a:p>
        </p:txBody>
      </p:sp>
      <p:sp>
        <p:nvSpPr>
          <p:cNvPr id="67112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码为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的字符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1143000"/>
            <a:ext cx="84613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存储字符，实际上是</a:t>
            </a:r>
            <a:r>
              <a:rPr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存储</a:t>
            </a:r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字符的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ASCII</a:t>
            </a:r>
            <a:r>
              <a:rPr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码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存储字符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‘\0’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，实际存储的是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数值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57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50967</TotalTime>
  <Words>2583</Words>
  <Application>Microsoft Office PowerPoint</Application>
  <PresentationFormat>全屏显示(4:3)</PresentationFormat>
  <Paragraphs>371</Paragraphs>
  <Slides>28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Arial</vt:lpstr>
      <vt:lpstr>Arial Narrow</vt:lpstr>
      <vt:lpstr>Times New Roman</vt:lpstr>
      <vt:lpstr>Wingdings</vt:lpstr>
      <vt:lpstr>PPT-模板</vt:lpstr>
      <vt:lpstr>位图图像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“字符串处理函数”实参数的使用</vt:lpstr>
      <vt:lpstr>教材阅读</vt:lpstr>
      <vt:lpstr>课后练习教材第8章</vt:lpstr>
      <vt:lpstr>教材例题</vt:lpstr>
      <vt:lpstr>上机实验：补充题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819</cp:revision>
  <dcterms:created xsi:type="dcterms:W3CDTF">2001-09-11T11:00:57Z</dcterms:created>
  <dcterms:modified xsi:type="dcterms:W3CDTF">2023-11-27T13:48:40Z</dcterms:modified>
</cp:coreProperties>
</file>