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24"/>
  </p:notesMasterIdLst>
  <p:handoutMasterIdLst>
    <p:handoutMasterId r:id="rId25"/>
  </p:handoutMasterIdLst>
  <p:sldIdLst>
    <p:sldId id="584" r:id="rId2"/>
    <p:sldId id="2932" r:id="rId3"/>
    <p:sldId id="2933" r:id="rId4"/>
    <p:sldId id="2938" r:id="rId5"/>
    <p:sldId id="2939" r:id="rId6"/>
    <p:sldId id="2934" r:id="rId7"/>
    <p:sldId id="2940" r:id="rId8"/>
    <p:sldId id="2943" r:id="rId9"/>
    <p:sldId id="2944" r:id="rId10"/>
    <p:sldId id="2941" r:id="rId11"/>
    <p:sldId id="2936" r:id="rId12"/>
    <p:sldId id="2945" r:id="rId13"/>
    <p:sldId id="2946" r:id="rId14"/>
    <p:sldId id="2947" r:id="rId15"/>
    <p:sldId id="2942" r:id="rId16"/>
    <p:sldId id="2937" r:id="rId17"/>
    <p:sldId id="2948" r:id="rId18"/>
    <p:sldId id="2949" r:id="rId19"/>
    <p:sldId id="2950" r:id="rId20"/>
    <p:sldId id="2952" r:id="rId21"/>
    <p:sldId id="2953" r:id="rId22"/>
    <p:sldId id="257" r:id="rId23"/>
  </p:sldIdLst>
  <p:sldSz cx="9144000" cy="6858000" type="screen4x3"/>
  <p:notesSz cx="6858000" cy="9144000"/>
  <p:defaultTextStyle>
    <a:defPPr>
      <a:defRPr lang="en-US"/>
    </a:defPPr>
    <a:lvl1pPr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1pPr>
    <a:lvl2pPr marL="457200"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2pPr>
    <a:lvl3pPr marL="914400"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3pPr>
    <a:lvl4pPr marL="1371600"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4pPr>
    <a:lvl5pPr marL="1828800" algn="l" rtl="0" fontAlgn="base">
      <a:lnSpc>
        <a:spcPct val="80000"/>
      </a:lnSpc>
      <a:spcBef>
        <a:spcPct val="20000"/>
      </a:spcBef>
      <a:spcAft>
        <a:spcPct val="0"/>
      </a:spcAft>
      <a:defRPr sz="4000" kern="1200">
        <a:solidFill>
          <a:schemeClr val="tx1"/>
        </a:solidFill>
        <a:latin typeface="Arial" pitchFamily="34" charset="0"/>
        <a:ea typeface="宋体" pitchFamily="2" charset="-122"/>
        <a:cs typeface="+mn-cs"/>
      </a:defRPr>
    </a:lvl5pPr>
    <a:lvl6pPr marL="2286000" algn="l" defTabSz="914400" rtl="0" eaLnBrk="1" latinLnBrk="0" hangingPunct="1">
      <a:defRPr sz="4000" kern="1200">
        <a:solidFill>
          <a:schemeClr val="tx1"/>
        </a:solidFill>
        <a:latin typeface="Arial" pitchFamily="34" charset="0"/>
        <a:ea typeface="宋体" pitchFamily="2" charset="-122"/>
        <a:cs typeface="+mn-cs"/>
      </a:defRPr>
    </a:lvl6pPr>
    <a:lvl7pPr marL="2743200" algn="l" defTabSz="914400" rtl="0" eaLnBrk="1" latinLnBrk="0" hangingPunct="1">
      <a:defRPr sz="4000" kern="1200">
        <a:solidFill>
          <a:schemeClr val="tx1"/>
        </a:solidFill>
        <a:latin typeface="Arial" pitchFamily="34" charset="0"/>
        <a:ea typeface="宋体" pitchFamily="2" charset="-122"/>
        <a:cs typeface="+mn-cs"/>
      </a:defRPr>
    </a:lvl7pPr>
    <a:lvl8pPr marL="3200400" algn="l" defTabSz="914400" rtl="0" eaLnBrk="1" latinLnBrk="0" hangingPunct="1">
      <a:defRPr sz="4000" kern="1200">
        <a:solidFill>
          <a:schemeClr val="tx1"/>
        </a:solidFill>
        <a:latin typeface="Arial" pitchFamily="34" charset="0"/>
        <a:ea typeface="宋体" pitchFamily="2" charset="-122"/>
        <a:cs typeface="+mn-cs"/>
      </a:defRPr>
    </a:lvl8pPr>
    <a:lvl9pPr marL="3657600" algn="l" defTabSz="914400" rtl="0" eaLnBrk="1" latinLnBrk="0" hangingPunct="1">
      <a:defRPr sz="40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1536">
          <p15:clr>
            <a:srgbClr val="A4A3A4"/>
          </p15:clr>
        </p15:guide>
        <p15:guide id="4" pos="2880">
          <p15:clr>
            <a:srgbClr val="A4A3A4"/>
          </p15:clr>
        </p15:guide>
        <p15:guide id="5" pos="384">
          <p15:clr>
            <a:srgbClr val="A4A3A4"/>
          </p15:clr>
        </p15:guide>
        <p15:guide id="6" pos="5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FFCC"/>
    <a:srgbClr val="0000FF"/>
    <a:srgbClr val="003366"/>
    <a:srgbClr val="CCECFF"/>
    <a:srgbClr val="FF0000"/>
    <a:srgbClr val="CC00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5" autoAdjust="0"/>
    <p:restoredTop sz="95188" autoAdjust="0"/>
  </p:normalViewPr>
  <p:slideViewPr>
    <p:cSldViewPr>
      <p:cViewPr varScale="1">
        <p:scale>
          <a:sx n="68" d="100"/>
          <a:sy n="68" d="100"/>
        </p:scale>
        <p:origin x="1710" y="78"/>
      </p:cViewPr>
      <p:guideLst>
        <p:guide orient="horz" pos="2160"/>
        <p:guide orient="horz" pos="816"/>
        <p:guide orient="horz" pos="1536"/>
        <p:guide pos="2880"/>
        <p:guide pos="384"/>
        <p:guide pos="5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08"/>
    </p:cViewPr>
  </p:sorterViewPr>
  <p:notesViewPr>
    <p:cSldViewPr>
      <p:cViewPr varScale="1">
        <p:scale>
          <a:sx n="55" d="100"/>
          <a:sy n="55" d="100"/>
        </p:scale>
        <p:origin x="-264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134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C56601BD-F45F-4D4D-B4DD-D36FDE4CDF9A}" type="datetimeFigureOut">
              <a:rPr lang="zh-CN" altLang="en-US"/>
              <a:pPr/>
              <a:t>2023/11/27</a:t>
            </a:fld>
            <a:endParaRPr lang="en-US" altLang="zh-CN"/>
          </a:p>
        </p:txBody>
      </p:sp>
      <p:sp>
        <p:nvSpPr>
          <p:cNvPr id="134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a:p>
        </p:txBody>
      </p:sp>
      <p:sp>
        <p:nvSpPr>
          <p:cNvPr id="134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FD663EAC-009C-413E-9408-9A2BF7368642}" type="slidenum">
              <a:rPr lang="zh-CN" altLang="en-US"/>
              <a:pPr/>
              <a:t>‹#›</a:t>
            </a:fld>
            <a:endParaRPr lang="en-US" altLang="zh-CN"/>
          </a:p>
        </p:txBody>
      </p:sp>
    </p:spTree>
    <p:extLst>
      <p:ext uri="{BB962C8B-B14F-4D97-AF65-F5344CB8AC3E}">
        <p14:creationId xmlns:p14="http://schemas.microsoft.com/office/powerpoint/2010/main" val="478795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3227247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A9BA9E90-7CC0-485C-8EE4-F9458DF99FC1}" type="slidenum">
              <a:rPr lang="zh-CN" altLang="en-US" sz="1200">
                <a:latin typeface="Times New Roman" pitchFamily="18" charset="0"/>
              </a:rPr>
              <a:pPr algn="r" eaLnBrk="1" hangingPunct="1">
                <a:lnSpc>
                  <a:spcPct val="100000"/>
                </a:lnSpc>
                <a:spcBef>
                  <a:spcPct val="0"/>
                </a:spcBef>
              </a:pPr>
              <a:t>1</a:t>
            </a:fld>
            <a:endParaRPr lang="en-US" altLang="zh-CN" sz="12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sz="2000" smtClean="0"/>
          </a:p>
        </p:txBody>
      </p:sp>
    </p:spTree>
    <p:extLst>
      <p:ext uri="{BB962C8B-B14F-4D97-AF65-F5344CB8AC3E}">
        <p14:creationId xmlns:p14="http://schemas.microsoft.com/office/powerpoint/2010/main" val="2029175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667CC97B-F0B8-4D87-AF0B-A8E4AF9B832A}" type="slidenum">
              <a:rPr lang="zh-CN" altLang="en-US" sz="1200">
                <a:latin typeface="Times New Roman" pitchFamily="18" charset="0"/>
              </a:rPr>
              <a:pPr algn="r" eaLnBrk="1" hangingPunct="1">
                <a:lnSpc>
                  <a:spcPct val="100000"/>
                </a:lnSpc>
                <a:spcBef>
                  <a:spcPct val="0"/>
                </a:spcBef>
              </a:pPr>
              <a:t>22</a:t>
            </a:fld>
            <a:endParaRPr lang="en-US" altLang="zh-CN" sz="1200">
              <a:latin typeface="Times New Roman" pitchFamily="18" charset="0"/>
            </a:endParaRPr>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33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CCFBEB10-DE04-4C7D-8326-B9254843500E}" type="slidenum">
              <a:rPr lang="zh-CN" altLang="en-US" sz="1200">
                <a:latin typeface="Times New Roman" pitchFamily="18" charset="0"/>
              </a:rPr>
              <a:pPr algn="r" eaLnBrk="1" hangingPunct="1">
                <a:lnSpc>
                  <a:spcPct val="100000"/>
                </a:lnSpc>
                <a:spcBef>
                  <a:spcPct val="0"/>
                </a:spcBef>
              </a:pPr>
              <a:t>2</a:t>
            </a:fld>
            <a:endParaRPr lang="en-US" altLang="zh-CN" sz="1200">
              <a:latin typeface="Times New Roman" pitchFamily="18" charset="0"/>
            </a:endParaRPr>
          </a:p>
        </p:txBody>
      </p:sp>
      <p:sp>
        <p:nvSpPr>
          <p:cNvPr id="6243331" name="Rectangle 2"/>
          <p:cNvSpPr>
            <a:spLocks noGrp="1" noRot="1" noChangeAspect="1" noChangeArrowheads="1" noTextEdit="1"/>
          </p:cNvSpPr>
          <p:nvPr>
            <p:ph type="sldImg"/>
          </p:nvPr>
        </p:nvSpPr>
        <p:spPr>
          <a:solidFill>
            <a:srgbClr val="FFFFFF"/>
          </a:solidFill>
          <a:ln/>
        </p:spPr>
      </p:sp>
      <p:sp>
        <p:nvSpPr>
          <p:cNvPr id="624333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6898" name="Rectangle 2"/>
          <p:cNvSpPr>
            <a:spLocks noGrp="1" noRot="1" noChangeAspect="1" noChangeArrowheads="1" noTextEdit="1"/>
          </p:cNvSpPr>
          <p:nvPr>
            <p:ph type="sldImg"/>
          </p:nvPr>
        </p:nvSpPr>
        <p:spPr>
          <a:ln/>
        </p:spPr>
      </p:sp>
      <p:sp>
        <p:nvSpPr>
          <p:cNvPr id="673689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z="900" smtClean="0">
                <a:sym typeface="Monotype Sorts" pitchFamily="2" charset="2"/>
              </a:rPr>
              <a:t>可比较使用函数指针调用函数与原来调用方式的不同。</a:t>
            </a:r>
          </a:p>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5090" name="Rectangle 2"/>
          <p:cNvSpPr>
            <a:spLocks noGrp="1" noRot="1" noChangeAspect="1" noChangeArrowheads="1" noTextEdit="1"/>
          </p:cNvSpPr>
          <p:nvPr>
            <p:ph type="sldImg"/>
          </p:nvPr>
        </p:nvSpPr>
        <p:spPr>
          <a:ln/>
        </p:spPr>
      </p:sp>
      <p:sp>
        <p:nvSpPr>
          <p:cNvPr id="67450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z="900" smtClean="0">
                <a:sym typeface="Monotype Sorts" pitchFamily="2" charset="2"/>
              </a:rPr>
              <a:t>可比较使用函数指针调用函数与原来调用方式的不同。</a:t>
            </a:r>
          </a:p>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2258" name="Rectangle 2"/>
          <p:cNvSpPr>
            <a:spLocks noGrp="1" noRot="1" noChangeAspect="1" noChangeArrowheads="1" noTextEdit="1"/>
          </p:cNvSpPr>
          <p:nvPr>
            <p:ph type="sldImg"/>
          </p:nvPr>
        </p:nvSpPr>
        <p:spPr>
          <a:ln/>
        </p:spPr>
      </p:sp>
      <p:sp>
        <p:nvSpPr>
          <p:cNvPr id="67522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z="900" smtClean="0">
                <a:sym typeface="Monotype Sorts" pitchFamily="2" charset="2"/>
              </a:rPr>
              <a:t>可比较使用函数指针调用函数与原来调用方式的不同。</a:t>
            </a:r>
          </a:p>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71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A68E8064-9507-4D38-8573-2002185DC367}" type="slidenum">
              <a:rPr lang="zh-CN" altLang="en-US" sz="1200">
                <a:latin typeface="Times New Roman" pitchFamily="18" charset="0"/>
              </a:rPr>
              <a:pPr algn="r" eaLnBrk="1" hangingPunct="1">
                <a:lnSpc>
                  <a:spcPct val="100000"/>
                </a:lnSpc>
                <a:spcBef>
                  <a:spcPct val="0"/>
                </a:spcBef>
              </a:pPr>
              <a:t>10</a:t>
            </a:fld>
            <a:endParaRPr lang="en-US" altLang="zh-CN" sz="1200">
              <a:latin typeface="Times New Roman" pitchFamily="18" charset="0"/>
            </a:endParaRPr>
          </a:p>
        </p:txBody>
      </p:sp>
      <p:sp>
        <p:nvSpPr>
          <p:cNvPr id="6747139" name="Rectangle 2"/>
          <p:cNvSpPr>
            <a:spLocks noGrp="1" noRot="1" noChangeAspect="1" noChangeArrowheads="1" noTextEdit="1"/>
          </p:cNvSpPr>
          <p:nvPr>
            <p:ph type="sldImg"/>
          </p:nvPr>
        </p:nvSpPr>
        <p:spPr>
          <a:solidFill>
            <a:srgbClr val="FFFFFF"/>
          </a:solidFill>
          <a:ln/>
        </p:spPr>
      </p:sp>
      <p:sp>
        <p:nvSpPr>
          <p:cNvPr id="674714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02" name="Rectangle 2"/>
          <p:cNvSpPr>
            <a:spLocks noGrp="1" noRot="1" noChangeAspect="1" noChangeArrowheads="1" noTextEdit="1"/>
          </p:cNvSpPr>
          <p:nvPr>
            <p:ph type="sldImg"/>
          </p:nvPr>
        </p:nvSpPr>
        <p:spPr>
          <a:ln/>
        </p:spPr>
      </p:sp>
      <p:sp>
        <p:nvSpPr>
          <p:cNvPr id="67584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z="900" smtClean="0">
                <a:sym typeface="Monotype Sorts" pitchFamily="2" charset="2"/>
              </a:rPr>
              <a:t>可比较使用函数指针调用函数与原来调用方式的不同。</a:t>
            </a:r>
          </a:p>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9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r" eaLnBrk="1" hangingPunct="1">
              <a:lnSpc>
                <a:spcPct val="100000"/>
              </a:lnSpc>
              <a:spcBef>
                <a:spcPct val="0"/>
              </a:spcBef>
            </a:pPr>
            <a:fld id="{207E099E-889D-4A63-B9DB-86C904F197EF}" type="slidenum">
              <a:rPr lang="zh-CN" altLang="en-US" sz="1200">
                <a:latin typeface="Times New Roman" pitchFamily="18" charset="0"/>
              </a:rPr>
              <a:pPr algn="r" eaLnBrk="1" hangingPunct="1">
                <a:lnSpc>
                  <a:spcPct val="100000"/>
                </a:lnSpc>
                <a:spcBef>
                  <a:spcPct val="0"/>
                </a:spcBef>
              </a:pPr>
              <a:t>15</a:t>
            </a:fld>
            <a:endParaRPr lang="en-US" altLang="zh-CN" sz="1200">
              <a:latin typeface="Times New Roman" pitchFamily="18" charset="0"/>
            </a:endParaRPr>
          </a:p>
        </p:txBody>
      </p:sp>
      <p:sp>
        <p:nvSpPr>
          <p:cNvPr id="6749187" name="Rectangle 2"/>
          <p:cNvSpPr>
            <a:spLocks noGrp="1" noRot="1" noChangeAspect="1" noChangeArrowheads="1" noTextEdit="1"/>
          </p:cNvSpPr>
          <p:nvPr>
            <p:ph type="sldImg"/>
          </p:nvPr>
        </p:nvSpPr>
        <p:spPr>
          <a:solidFill>
            <a:srgbClr val="FFFFFF"/>
          </a:solidFill>
          <a:ln/>
        </p:spPr>
      </p:sp>
      <p:sp>
        <p:nvSpPr>
          <p:cNvPr id="674918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spcBef>
                <a:spcPct val="0"/>
              </a:spcBef>
            </a:pPr>
            <a:endParaRPr lang="zh-CN" altLang="en-US" sz="24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2498" name="Rectangle 2"/>
          <p:cNvSpPr>
            <a:spLocks noGrp="1" noRot="1" noChangeAspect="1" noChangeArrowheads="1" noTextEdit="1"/>
          </p:cNvSpPr>
          <p:nvPr>
            <p:ph type="sldImg"/>
          </p:nvPr>
        </p:nvSpPr>
        <p:spPr>
          <a:ln/>
        </p:spPr>
      </p:sp>
      <p:sp>
        <p:nvSpPr>
          <p:cNvPr id="676249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z="900" smtClean="0">
                <a:sym typeface="Monotype Sorts" pitchFamily="2" charset="2"/>
              </a:rPr>
              <a:t>可比较使用函数指针调用函数与原来调用方式的不同。</a:t>
            </a:r>
          </a:p>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w1"/>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762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3"/>
          <p:cNvPicPr>
            <a:picLocks noChangeAspect="1"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 y="15240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y2"/>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800" y="533400"/>
            <a:ext cx="45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10"/>
          <p:cNvSpPr>
            <a:spLocks noChangeArrowheads="1" noChangeShapeType="1" noTextEdit="1"/>
          </p:cNvSpPr>
          <p:nvPr userDrawn="1"/>
        </p:nvSpPr>
        <p:spPr bwMode="auto">
          <a:xfrm>
            <a:off x="1066800" y="304800"/>
            <a:ext cx="1295400" cy="609600"/>
          </a:xfrm>
          <a:prstGeom prst="rect">
            <a:avLst/>
          </a:prstGeom>
        </p:spPr>
        <p:txBody>
          <a:bodyPr wrap="none" fromWordArt="1">
            <a:prstTxWarp prst="textFadeUp">
              <a:avLst>
                <a:gd name="adj" fmla="val 11014"/>
              </a:avLst>
            </a:prstTxWarp>
          </a:bodyPr>
          <a:lstStyle/>
          <a:p>
            <a:pPr algn="ctr"/>
            <a:r>
              <a:rPr lang="zh-CN" altLang="en-US" sz="44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outerShdw>
                </a:effectLst>
                <a:latin typeface="方正舒体"/>
                <a:ea typeface="方正舒体"/>
              </a:rPr>
              <a:t>王化雨</a:t>
            </a:r>
          </a:p>
        </p:txBody>
      </p:sp>
      <p:sp>
        <p:nvSpPr>
          <p:cNvPr id="241666" name="Rectangle 2"/>
          <p:cNvSpPr>
            <a:spLocks noGrp="1" noChangeArrowheads="1"/>
          </p:cNvSpPr>
          <p:nvPr>
            <p:ph type="ctrTitle"/>
          </p:nvPr>
        </p:nvSpPr>
        <p:spPr>
          <a:xfrm>
            <a:off x="684213" y="2708275"/>
            <a:ext cx="7772400" cy="1470025"/>
          </a:xfrm>
        </p:spPr>
        <p:txBody>
          <a:bodyPr/>
          <a:lstStyle>
            <a:lvl1pPr algn="ctr">
              <a:defRPr sz="4800">
                <a:latin typeface="Times New Roman" pitchFamily="18" charset="0"/>
              </a:defRPr>
            </a:lvl1pPr>
          </a:lstStyle>
          <a:p>
            <a:r>
              <a:rPr lang="zh-CN" altLang="en-US"/>
              <a:t>单击此处编辑母版标题样式</a:t>
            </a:r>
          </a:p>
        </p:txBody>
      </p:sp>
      <p:sp>
        <p:nvSpPr>
          <p:cNvPr id="241667" name="Rectangle 3"/>
          <p:cNvSpPr>
            <a:spLocks noGrp="1" noChangeArrowheads="1"/>
          </p:cNvSpPr>
          <p:nvPr>
            <p:ph type="subTitle" idx="1"/>
          </p:nvPr>
        </p:nvSpPr>
        <p:spPr>
          <a:xfrm>
            <a:off x="1403350" y="1700213"/>
            <a:ext cx="6400800" cy="863600"/>
          </a:xfrm>
        </p:spPr>
        <p:txBody>
          <a:bodyPr/>
          <a:lstStyle>
            <a:lvl1pPr marL="0" indent="0" algn="ctr">
              <a:buFont typeface="Wingdings" pitchFamily="2" charset="2"/>
              <a:buNone/>
              <a:defRPr sz="4000" b="0">
                <a:ea typeface="仿宋_GB2312" pitchFamily="49" charset="-122"/>
              </a:defRPr>
            </a:lvl1pPr>
          </a:lstStyle>
          <a:p>
            <a:r>
              <a:rPr lang="zh-CN" altLang="en-US"/>
              <a:t>单击此处编辑母版副标题样式</a:t>
            </a:r>
          </a:p>
        </p:txBody>
      </p:sp>
    </p:spTree>
    <p:extLst>
      <p:ext uri="{BB962C8B-B14F-4D97-AF65-F5344CB8AC3E}">
        <p14:creationId xmlns:p14="http://schemas.microsoft.com/office/powerpoint/2010/main" val="1403390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237D229C-FB18-45ED-80C3-CCD5F222ACCD}" type="datetime1">
              <a:rPr lang="zh-CN" altLang="en-US"/>
              <a:pPr>
                <a:defRPr/>
              </a:pPr>
              <a:t>2023/11/27</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71ADE1A2-DC6D-48D5-82B8-6967215945FF}"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2718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27000"/>
            <a:ext cx="2133600" cy="61563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7000"/>
            <a:ext cx="6248400" cy="61563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096A0DEE-8913-425E-A7EB-4291C882638F}" type="datetime1">
              <a:rPr lang="zh-CN" altLang="en-US"/>
              <a:pPr>
                <a:defRPr/>
              </a:pPr>
              <a:t>2023/11/27</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2A9E9FE2-DB56-4AE7-81D8-52756B4C16BF}"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44793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flipV="1">
            <a:off x="374650" y="1011238"/>
            <a:ext cx="8693150" cy="555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defRPr/>
            </a:pPr>
            <a:endParaRPr lang="zh-CN" altLang="en-US" sz="2400"/>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8"/>
          <p:cNvSpPr>
            <a:spLocks noGrp="1" noChangeArrowheads="1"/>
          </p:cNvSpPr>
          <p:nvPr>
            <p:ph type="dt" sz="half" idx="10"/>
          </p:nvPr>
        </p:nvSpPr>
        <p:spPr>
          <a:xfrm>
            <a:off x="152400" y="6553200"/>
            <a:ext cx="2133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BC915860-01E0-43FF-8D6D-F2B4F14686A7}" type="datetime1">
              <a:rPr lang="zh-CN" altLang="en-US"/>
              <a:pPr/>
              <a:t>2023/11/27</a:t>
            </a:fld>
            <a:endParaRPr lang="en-US" altLang="zh-CN"/>
          </a:p>
        </p:txBody>
      </p:sp>
      <p:sp>
        <p:nvSpPr>
          <p:cNvPr id="6" name="Rectangle 9"/>
          <p:cNvSpPr>
            <a:spLocks noGrp="1" noChangeArrowheads="1"/>
          </p:cNvSpPr>
          <p:nvPr>
            <p:ph type="ftr" sz="quarter" idx="11"/>
          </p:nvPr>
        </p:nvSpPr>
        <p:spPr>
          <a:xfrm>
            <a:off x="2362200" y="6553200"/>
            <a:ext cx="4419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a:latin typeface="Arial" pitchFamily="34" charset="0"/>
              </a:defRPr>
            </a:lvl1p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xfrm>
            <a:off x="7239000" y="6553200"/>
            <a:ext cx="1752600" cy="1682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80000"/>
              </a:lnSpc>
              <a:spcBef>
                <a:spcPct val="20000"/>
              </a:spcBef>
              <a:defRPr kumimoji="0" smtClean="0">
                <a:latin typeface="Arial" pitchFamily="34" charset="0"/>
              </a:defRPr>
            </a:lvl1pPr>
          </a:lstStyle>
          <a:p>
            <a:fld id="{D1A32421-ED84-4FD1-A677-FEF3C420401E}" type="slidenum">
              <a:rPr lang="zh-CN" altLang="en-US"/>
              <a:pPr/>
              <a:t>‹#›</a:t>
            </a:fld>
            <a:r>
              <a:rPr lang="en-US" altLang="zh-CN"/>
              <a:t>/19</a:t>
            </a:r>
          </a:p>
        </p:txBody>
      </p:sp>
    </p:spTree>
    <p:extLst>
      <p:ext uri="{BB962C8B-B14F-4D97-AF65-F5344CB8AC3E}">
        <p14:creationId xmlns:p14="http://schemas.microsoft.com/office/powerpoint/2010/main" val="284187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
          <p:cNvSpPr>
            <a:spLocks noGrp="1" noChangeArrowheads="1"/>
          </p:cNvSpPr>
          <p:nvPr>
            <p:ph type="dt" sz="half" idx="10"/>
          </p:nvPr>
        </p:nvSpPr>
        <p:spPr>
          <a:ln/>
        </p:spPr>
        <p:txBody>
          <a:bodyPr/>
          <a:lstStyle>
            <a:lvl1pPr>
              <a:defRPr/>
            </a:lvl1pPr>
          </a:lstStyle>
          <a:p>
            <a:pPr>
              <a:defRPr/>
            </a:pPr>
            <a:fld id="{F1F75215-856F-4DD3-B730-4F6F7D1DC850}" type="datetime1">
              <a:rPr lang="zh-CN" altLang="en-US"/>
              <a:pPr>
                <a:defRPr/>
              </a:pPr>
              <a:t>2023/11/27</a:t>
            </a:fld>
            <a:endParaRPr lang="en-US" altLang="zh-CN"/>
          </a:p>
        </p:txBody>
      </p:sp>
      <p:sp>
        <p:nvSpPr>
          <p:cNvPr id="5" name="Rectangle 17"/>
          <p:cNvSpPr>
            <a:spLocks noGrp="1" noChangeArrowheads="1"/>
          </p:cNvSpPr>
          <p:nvPr>
            <p:ph type="sldNum" sz="quarter" idx="11"/>
          </p:nvPr>
        </p:nvSpPr>
        <p:spPr>
          <a:ln/>
        </p:spPr>
        <p:txBody>
          <a:bodyPr/>
          <a:lstStyle>
            <a:lvl1pPr>
              <a:defRPr/>
            </a:lvl1pPr>
          </a:lstStyle>
          <a:p>
            <a:pPr>
              <a:defRPr/>
            </a:pPr>
            <a:fld id="{5BA1C9C7-F5E2-4700-B6BE-C056CAF9A37F}" type="slidenum">
              <a:rPr lang="zh-CN" altLang="en-US"/>
              <a:pPr>
                <a:defRPr/>
              </a:pPr>
              <a:t>‹#›</a:t>
            </a:fld>
            <a:r>
              <a:rPr lang="en-US" altLang="zh-CN" dirty="0"/>
              <a:t>/49</a:t>
            </a:r>
          </a:p>
        </p:txBody>
      </p:sp>
      <p:sp>
        <p:nvSpPr>
          <p:cNvPr id="6"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98072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26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9000" y="1371600"/>
            <a:ext cx="40640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half" idx="10"/>
          </p:nvPr>
        </p:nvSpPr>
        <p:spPr>
          <a:ln/>
        </p:spPr>
        <p:txBody>
          <a:bodyPr/>
          <a:lstStyle>
            <a:lvl1pPr>
              <a:defRPr/>
            </a:lvl1pPr>
          </a:lstStyle>
          <a:p>
            <a:pPr>
              <a:defRPr/>
            </a:pPr>
            <a:fld id="{E1328352-2389-47C8-B0F4-B7DC731065A7}" type="datetime1">
              <a:rPr lang="zh-CN" altLang="en-US"/>
              <a:pPr>
                <a:defRPr/>
              </a:pPr>
              <a:t>2023/11/27</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59C70556-3BA1-4C1D-8220-67A12C46F008}"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08472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
          <p:cNvSpPr>
            <a:spLocks noGrp="1" noChangeArrowheads="1"/>
          </p:cNvSpPr>
          <p:nvPr>
            <p:ph type="dt" sz="half" idx="10"/>
          </p:nvPr>
        </p:nvSpPr>
        <p:spPr>
          <a:ln/>
        </p:spPr>
        <p:txBody>
          <a:bodyPr/>
          <a:lstStyle>
            <a:lvl1pPr>
              <a:defRPr/>
            </a:lvl1pPr>
          </a:lstStyle>
          <a:p>
            <a:pPr>
              <a:defRPr/>
            </a:pPr>
            <a:fld id="{772BD760-B961-4459-955B-0887CCB7E1F0}" type="datetime1">
              <a:rPr lang="zh-CN" altLang="en-US"/>
              <a:pPr>
                <a:defRPr/>
              </a:pPr>
              <a:t>2023/11/27</a:t>
            </a:fld>
            <a:endParaRPr lang="en-US" altLang="zh-CN"/>
          </a:p>
        </p:txBody>
      </p:sp>
      <p:sp>
        <p:nvSpPr>
          <p:cNvPr id="8" name="Rectangle 17"/>
          <p:cNvSpPr>
            <a:spLocks noGrp="1" noChangeArrowheads="1"/>
          </p:cNvSpPr>
          <p:nvPr>
            <p:ph type="sldNum" sz="quarter" idx="11"/>
          </p:nvPr>
        </p:nvSpPr>
        <p:spPr>
          <a:ln/>
        </p:spPr>
        <p:txBody>
          <a:bodyPr/>
          <a:lstStyle>
            <a:lvl1pPr>
              <a:defRPr/>
            </a:lvl1pPr>
          </a:lstStyle>
          <a:p>
            <a:pPr>
              <a:defRPr/>
            </a:pPr>
            <a:fld id="{B7923DAB-B221-4224-8461-1BD90F16689E}" type="slidenum">
              <a:rPr lang="zh-CN" altLang="en-US"/>
              <a:pPr>
                <a:defRPr/>
              </a:pPr>
              <a:t>‹#›</a:t>
            </a:fld>
            <a:r>
              <a:rPr lang="en-US" altLang="zh-CN" dirty="0"/>
              <a:t>/49</a:t>
            </a:r>
          </a:p>
        </p:txBody>
      </p:sp>
      <p:sp>
        <p:nvSpPr>
          <p:cNvPr id="9"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98346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half" idx="10"/>
          </p:nvPr>
        </p:nvSpPr>
        <p:spPr>
          <a:ln/>
        </p:spPr>
        <p:txBody>
          <a:bodyPr/>
          <a:lstStyle>
            <a:lvl1pPr>
              <a:defRPr/>
            </a:lvl1pPr>
          </a:lstStyle>
          <a:p>
            <a:pPr>
              <a:defRPr/>
            </a:pPr>
            <a:fld id="{268C937C-B4C5-472A-94B0-85AFF83B69AD}" type="datetime1">
              <a:rPr lang="zh-CN" altLang="en-US"/>
              <a:pPr>
                <a:defRPr/>
              </a:pPr>
              <a:t>2023/11/27</a:t>
            </a:fld>
            <a:endParaRPr lang="en-US" altLang="zh-CN"/>
          </a:p>
        </p:txBody>
      </p:sp>
      <p:sp>
        <p:nvSpPr>
          <p:cNvPr id="4" name="Rectangle 17"/>
          <p:cNvSpPr>
            <a:spLocks noGrp="1" noChangeArrowheads="1"/>
          </p:cNvSpPr>
          <p:nvPr>
            <p:ph type="sldNum" sz="quarter" idx="11"/>
          </p:nvPr>
        </p:nvSpPr>
        <p:spPr>
          <a:ln/>
        </p:spPr>
        <p:txBody>
          <a:bodyPr/>
          <a:lstStyle>
            <a:lvl1pPr>
              <a:defRPr/>
            </a:lvl1pPr>
          </a:lstStyle>
          <a:p>
            <a:pPr>
              <a:defRPr/>
            </a:pPr>
            <a:fld id="{1BD324E6-0E0A-4F55-851D-94F9A17CF0F0}" type="slidenum">
              <a:rPr lang="zh-CN" altLang="en-US"/>
              <a:pPr>
                <a:defRPr/>
              </a:pPr>
              <a:t>‹#›</a:t>
            </a:fld>
            <a:r>
              <a:rPr lang="en-US" altLang="zh-CN" dirty="0"/>
              <a:t>/49</a:t>
            </a:r>
          </a:p>
        </p:txBody>
      </p:sp>
      <p:sp>
        <p:nvSpPr>
          <p:cNvPr id="5"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56963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a:ln/>
        </p:spPr>
        <p:txBody>
          <a:bodyPr/>
          <a:lstStyle>
            <a:lvl1pPr>
              <a:defRPr/>
            </a:lvl1pPr>
          </a:lstStyle>
          <a:p>
            <a:pPr>
              <a:defRPr/>
            </a:pPr>
            <a:fld id="{53622F9E-4CF8-44BF-ADD8-F4712885BD74}" type="datetime1">
              <a:rPr lang="zh-CN" altLang="en-US"/>
              <a:pPr>
                <a:defRPr/>
              </a:pPr>
              <a:t>2023/11/27</a:t>
            </a:fld>
            <a:endParaRPr lang="en-US" altLang="zh-CN"/>
          </a:p>
        </p:txBody>
      </p:sp>
      <p:sp>
        <p:nvSpPr>
          <p:cNvPr id="3" name="Rectangle 17"/>
          <p:cNvSpPr>
            <a:spLocks noGrp="1" noChangeArrowheads="1"/>
          </p:cNvSpPr>
          <p:nvPr>
            <p:ph type="sldNum" sz="quarter" idx="11"/>
          </p:nvPr>
        </p:nvSpPr>
        <p:spPr>
          <a:ln/>
        </p:spPr>
        <p:txBody>
          <a:bodyPr/>
          <a:lstStyle>
            <a:lvl1pPr>
              <a:defRPr/>
            </a:lvl1pPr>
          </a:lstStyle>
          <a:p>
            <a:pPr>
              <a:defRPr/>
            </a:pPr>
            <a:fld id="{3E21A3BB-25ED-4AD2-AA1B-16CB4ECCDB06}" type="slidenum">
              <a:rPr lang="zh-CN" altLang="en-US"/>
              <a:pPr>
                <a:defRPr/>
              </a:pPr>
              <a:t>‹#›</a:t>
            </a:fld>
            <a:r>
              <a:rPr lang="en-US" altLang="zh-CN" dirty="0"/>
              <a:t>/49</a:t>
            </a:r>
          </a:p>
        </p:txBody>
      </p:sp>
      <p:sp>
        <p:nvSpPr>
          <p:cNvPr id="4"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963957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8F68A81A-5746-4F64-A394-CBF8B29235A3}" type="datetime1">
              <a:rPr lang="zh-CN" altLang="en-US"/>
              <a:pPr>
                <a:defRPr/>
              </a:pPr>
              <a:t>2023/11/27</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CFE5313F-82FE-4D4D-BEF9-BA10E83BD5E3}"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220910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A62D572F-B3D1-44BF-B323-39B504F51085}" type="datetime1">
              <a:rPr lang="zh-CN" altLang="en-US"/>
              <a:pPr>
                <a:defRPr/>
              </a:pPr>
              <a:t>2023/11/27</a:t>
            </a:fld>
            <a:endParaRPr lang="en-US" altLang="zh-CN"/>
          </a:p>
        </p:txBody>
      </p:sp>
      <p:sp>
        <p:nvSpPr>
          <p:cNvPr id="6" name="Rectangle 17"/>
          <p:cNvSpPr>
            <a:spLocks noGrp="1" noChangeArrowheads="1"/>
          </p:cNvSpPr>
          <p:nvPr>
            <p:ph type="sldNum" sz="quarter" idx="11"/>
          </p:nvPr>
        </p:nvSpPr>
        <p:spPr>
          <a:ln/>
        </p:spPr>
        <p:txBody>
          <a:bodyPr/>
          <a:lstStyle>
            <a:lvl1pPr>
              <a:defRPr/>
            </a:lvl1pPr>
          </a:lstStyle>
          <a:p>
            <a:pPr>
              <a:defRPr/>
            </a:pPr>
            <a:fld id="{CB16CD5D-BBDB-4ECE-A122-024603B1705C}" type="slidenum">
              <a:rPr lang="zh-CN" altLang="en-US"/>
              <a:pPr>
                <a:defRPr/>
              </a:pPr>
              <a:t>‹#›</a:t>
            </a:fld>
            <a:r>
              <a:rPr lang="en-US" altLang="zh-CN" dirty="0"/>
              <a:t>/49</a:t>
            </a:r>
          </a:p>
        </p:txBody>
      </p:sp>
      <p:sp>
        <p:nvSpPr>
          <p:cNvPr id="7" name="Rectangle 22"/>
          <p:cNvSpPr>
            <a:spLocks noGrp="1" noChangeArrowheads="1"/>
          </p:cNvSpPr>
          <p:nvPr>
            <p:ph type="ftr" sz="quarter" idx="12"/>
          </p:nvPr>
        </p:nvSpPr>
        <p:spPr>
          <a:ln/>
        </p:spPr>
        <p:txBody>
          <a:bodyPr/>
          <a:lstStyle>
            <a:lvl1pPr>
              <a:defRPr/>
            </a:lvl1pPr>
          </a:lstStyle>
          <a:p>
            <a:r>
              <a:rPr lang="zh-CN" altLang="en-US"/>
              <a:t>王化雨 whuayu000@163.com 13306442222王化雨 whuayu000@163.com 13306442222</a:t>
            </a:r>
            <a:endParaRPr lang="en-US" altLang="zh-CN"/>
          </a:p>
        </p:txBody>
      </p:sp>
    </p:spTree>
    <p:extLst>
      <p:ext uri="{BB962C8B-B14F-4D97-AF65-F5344CB8AC3E}">
        <p14:creationId xmlns:p14="http://schemas.microsoft.com/office/powerpoint/2010/main" val="123803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4"/>
          <p:cNvSpPr>
            <a:spLocks noGrp="1" noChangeArrowheads="1"/>
          </p:cNvSpPr>
          <p:nvPr>
            <p:ph type="body" idx="1"/>
          </p:nvPr>
        </p:nvSpPr>
        <p:spPr bwMode="auto">
          <a:xfrm>
            <a:off x="482600" y="1371600"/>
            <a:ext cx="82804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第一级</a:t>
            </a:r>
          </a:p>
          <a:p>
            <a:pPr lvl="1"/>
            <a:r>
              <a:rPr lang="zh-CN" altLang="en-US" smtClean="0"/>
              <a:t>第二级</a:t>
            </a:r>
          </a:p>
          <a:p>
            <a:pPr lvl="2"/>
            <a:r>
              <a:rPr lang="zh-CN" altLang="en-US" smtClean="0"/>
              <a:t>第三组</a:t>
            </a:r>
          </a:p>
        </p:txBody>
      </p:sp>
      <p:sp>
        <p:nvSpPr>
          <p:cNvPr id="2051" name="Rectangle 15" descr="白色大理石"/>
          <p:cNvSpPr>
            <a:spLocks noGrp="1" noChangeArrowheads="1"/>
          </p:cNvSpPr>
          <p:nvPr>
            <p:ph type="title"/>
          </p:nvPr>
        </p:nvSpPr>
        <p:spPr bwMode="auto">
          <a:xfrm>
            <a:off x="457200" y="127000"/>
            <a:ext cx="8534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0656" name="Rectangle 16"/>
          <p:cNvSpPr>
            <a:spLocks noGrp="1" noChangeArrowheads="1"/>
          </p:cNvSpPr>
          <p:nvPr>
            <p:ph type="dt" sz="half" idx="2"/>
          </p:nvPr>
        </p:nvSpPr>
        <p:spPr bwMode="auto">
          <a:xfrm>
            <a:off x="2286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kumimoji="1" sz="1400">
                <a:latin typeface="Times New Roman" pitchFamily="18" charset="0"/>
              </a:defRPr>
            </a:lvl1pPr>
          </a:lstStyle>
          <a:p>
            <a:pPr>
              <a:defRPr/>
            </a:pPr>
            <a:fld id="{D1EA0FC8-F7AC-44EB-84E5-7235E57F8C03}" type="datetime1">
              <a:rPr lang="zh-CN" altLang="en-US"/>
              <a:pPr>
                <a:defRPr/>
              </a:pPr>
              <a:t>2023/11/27</a:t>
            </a:fld>
            <a:endParaRPr lang="en-US" altLang="zh-CN"/>
          </a:p>
        </p:txBody>
      </p:sp>
      <p:sp>
        <p:nvSpPr>
          <p:cNvPr id="240657" name="Rectangle 17"/>
          <p:cNvSpPr>
            <a:spLocks noGrp="1" noChangeArrowheads="1"/>
          </p:cNvSpPr>
          <p:nvPr>
            <p:ph type="sldNum" sz="quarter" idx="4"/>
          </p:nvPr>
        </p:nvSpPr>
        <p:spPr bwMode="auto">
          <a:xfrm>
            <a:off x="7620000" y="6477000"/>
            <a:ext cx="1143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kumimoji="1" sz="1400">
                <a:latin typeface="Times New Roman" pitchFamily="18" charset="0"/>
              </a:defRPr>
            </a:lvl1pPr>
          </a:lstStyle>
          <a:p>
            <a:pPr>
              <a:defRPr/>
            </a:pPr>
            <a:fld id="{DCB788BE-F75F-4518-9D53-62F2EF8EB29D}" type="slidenum">
              <a:rPr lang="zh-CN" altLang="en-US"/>
              <a:pPr>
                <a:defRPr/>
              </a:pPr>
              <a:t>‹#›</a:t>
            </a:fld>
            <a:r>
              <a:rPr lang="en-US" altLang="zh-CN" dirty="0"/>
              <a:t>/49</a:t>
            </a:r>
          </a:p>
        </p:txBody>
      </p:sp>
      <p:sp>
        <p:nvSpPr>
          <p:cNvPr id="240658" name="Rectangle 18"/>
          <p:cNvSpPr>
            <a:spLocks noChangeArrowheads="1"/>
          </p:cNvSpPr>
          <p:nvPr userDrawn="1"/>
        </p:nvSpPr>
        <p:spPr bwMode="auto">
          <a:xfrm flipV="1">
            <a:off x="374650" y="1143000"/>
            <a:ext cx="8693150" cy="555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sz="2400"/>
          </a:p>
        </p:txBody>
      </p:sp>
      <p:sp>
        <p:nvSpPr>
          <p:cNvPr id="240662" name="Rectangle 22"/>
          <p:cNvSpPr>
            <a:spLocks noGrp="1" noChangeArrowheads="1"/>
          </p:cNvSpPr>
          <p:nvPr>
            <p:ph type="ftr" sz="quarter" idx="3"/>
          </p:nvPr>
        </p:nvSpPr>
        <p:spPr bwMode="auto">
          <a:xfrm>
            <a:off x="2819400" y="6477000"/>
            <a:ext cx="3657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kumimoji="1" sz="1400">
                <a:latin typeface="Times New Roman" pitchFamily="18" charset="0"/>
              </a:defRPr>
            </a:lvl1pPr>
          </a:lstStyle>
          <a:p>
            <a:r>
              <a:rPr lang="zh-CN" altLang="en-US"/>
              <a:t>王化雨 whuayu000@163.com 13306442222王化雨 whuayu000@163.com 13306442222</a:t>
            </a:r>
            <a:endParaRPr lang="en-US" altLang="zh-CN"/>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699" r:id="rId3"/>
    <p:sldLayoutId id="2147483698" r:id="rId4"/>
    <p:sldLayoutId id="2147483697" r:id="rId5"/>
    <p:sldLayoutId id="2147483696" r:id="rId6"/>
    <p:sldLayoutId id="2147483695" r:id="rId7"/>
    <p:sldLayoutId id="2147483694" r:id="rId8"/>
    <p:sldLayoutId id="2147483693" r:id="rId9"/>
    <p:sldLayoutId id="2147483692" r:id="rId10"/>
    <p:sldLayoutId id="2147483691" r:id="rId11"/>
  </p:sldLayoutIdLst>
  <p:hf hdr="0"/>
  <p:txStyles>
    <p:titleStyle>
      <a:lvl1pPr algn="l" rtl="0" eaLnBrk="0" fontAlgn="base" hangingPunct="0">
        <a:spcBef>
          <a:spcPct val="0"/>
        </a:spcBef>
        <a:spcAft>
          <a:spcPct val="0"/>
        </a:spcAft>
        <a:defRPr sz="4400" b="1">
          <a:solidFill>
            <a:srgbClr val="0070C0"/>
          </a:solidFill>
          <a:latin typeface="仿宋" pitchFamily="49" charset="-122"/>
          <a:ea typeface="仿宋" pitchFamily="49" charset="-122"/>
          <a:cs typeface="+mj-cs"/>
        </a:defRPr>
      </a:lvl1pPr>
      <a:lvl2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2pPr>
      <a:lvl3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3pPr>
      <a:lvl4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4pPr>
      <a:lvl5pPr algn="l" rtl="0" eaLnBrk="0" fontAlgn="base" hangingPunct="0">
        <a:spcBef>
          <a:spcPct val="0"/>
        </a:spcBef>
        <a:spcAft>
          <a:spcPct val="0"/>
        </a:spcAft>
        <a:defRPr sz="4400" b="1">
          <a:solidFill>
            <a:srgbClr val="0070C0"/>
          </a:solidFill>
          <a:effectLst>
            <a:outerShdw blurRad="38100" dist="38100" dir="2700000" algn="tl">
              <a:srgbClr val="C0C0C0"/>
            </a:outerShdw>
          </a:effectLst>
          <a:latin typeface="仿宋" pitchFamily="49" charset="-122"/>
          <a:ea typeface="仿宋"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方正舒体" pitchFamily="2" charset="-122"/>
        </a:defRPr>
      </a:lvl9pPr>
    </p:titleStyle>
    <p:bodyStyle>
      <a:lvl1pPr marL="342900" indent="-342900" algn="l" rtl="0" eaLnBrk="0" fontAlgn="base" hangingPunct="0">
        <a:spcBef>
          <a:spcPct val="20000"/>
        </a:spcBef>
        <a:spcAft>
          <a:spcPct val="0"/>
        </a:spcAft>
        <a:buClr>
          <a:srgbClr val="FF3300"/>
        </a:buClr>
        <a:buFont typeface="Wingdings" pitchFamily="2" charset="2"/>
        <a:buChar char="Ø"/>
        <a:defRPr sz="32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2"/>
        </a:buClr>
        <a:buFont typeface="Wingdings" pitchFamily="2" charset="2"/>
        <a:buChar char="ü"/>
        <a:defRPr sz="28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hlink"/>
        </a:buClr>
        <a:buChar char="o"/>
        <a:defRPr sz="2400" b="1">
          <a:solidFill>
            <a:schemeClr val="accent2"/>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14600" indent="-228600" algn="l" rtl="0" fontAlgn="base">
        <a:spcBef>
          <a:spcPct val="20000"/>
        </a:spcBef>
        <a:spcAft>
          <a:spcPct val="0"/>
        </a:spcAft>
        <a:buChar char="»"/>
        <a:defRPr sz="2000">
          <a:solidFill>
            <a:schemeClr val="tx1"/>
          </a:solidFill>
          <a:latin typeface="Arial" pitchFamily="34" charset="0"/>
          <a:ea typeface="宋体" pitchFamily="2" charset="-122"/>
        </a:defRPr>
      </a:lvl6pPr>
      <a:lvl7pPr marL="2971800" indent="-228600" algn="l" rtl="0" fontAlgn="base">
        <a:spcBef>
          <a:spcPct val="20000"/>
        </a:spcBef>
        <a:spcAft>
          <a:spcPct val="0"/>
        </a:spcAft>
        <a:buChar char="»"/>
        <a:defRPr sz="2000">
          <a:solidFill>
            <a:schemeClr val="tx1"/>
          </a:solidFill>
          <a:latin typeface="Arial" pitchFamily="34" charset="0"/>
          <a:ea typeface="宋体" pitchFamily="2" charset="-122"/>
        </a:defRPr>
      </a:lvl7pPr>
      <a:lvl8pPr marL="3429000" indent="-228600" algn="l" rtl="0" fontAlgn="base">
        <a:spcBef>
          <a:spcPct val="20000"/>
        </a:spcBef>
        <a:spcAft>
          <a:spcPct val="0"/>
        </a:spcAft>
        <a:buChar char="»"/>
        <a:defRPr sz="2000">
          <a:solidFill>
            <a:schemeClr val="tx1"/>
          </a:solidFill>
          <a:latin typeface="Arial" pitchFamily="34" charset="0"/>
          <a:ea typeface="宋体" pitchFamily="2" charset="-122"/>
        </a:defRPr>
      </a:lvl8pPr>
      <a:lvl9pPr marL="3886200" indent="-228600" algn="l" rtl="0" fontAlgn="base">
        <a:spcBef>
          <a:spcPct val="20000"/>
        </a:spcBef>
        <a:spcAft>
          <a:spcPct val="0"/>
        </a:spcAft>
        <a:buChar char="»"/>
        <a:defRPr sz="2000">
          <a:solidFill>
            <a:schemeClr val="tx1"/>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Rectangle 13"/>
          <p:cNvSpPr>
            <a:spLocks noChangeArrowheads="1"/>
          </p:cNvSpPr>
          <p:nvPr/>
        </p:nvSpPr>
        <p:spPr bwMode="auto">
          <a:xfrm>
            <a:off x="685800" y="5486400"/>
            <a:ext cx="7772400" cy="555625"/>
          </a:xfrm>
          <a:prstGeom prst="rect">
            <a:avLst/>
          </a:prstGeom>
          <a:noFill/>
          <a:ln w="9525">
            <a:noFill/>
            <a:miter lim="800000"/>
            <a:headEnd/>
            <a:tailEnd/>
          </a:ln>
          <a:effectLst/>
        </p:spPr>
        <p:txBody>
          <a:bodyPr anchor="ctr"/>
          <a:lstStyle/>
          <a:p>
            <a:pPr algn="ctr">
              <a:lnSpc>
                <a:spcPct val="100000"/>
              </a:lnSpc>
              <a:spcBef>
                <a:spcPct val="0"/>
              </a:spcBef>
            </a:pPr>
            <a:r>
              <a:rPr lang="zh-CN" altLang="en-US" sz="2800" dirty="0">
                <a:effectLst>
                  <a:outerShdw blurRad="38100" dist="38100" dir="2700000" algn="tl">
                    <a:srgbClr val="C0C0C0"/>
                  </a:outerShdw>
                </a:effectLst>
                <a:latin typeface="楷体_GB2312" pitchFamily="49" charset="-122"/>
                <a:ea typeface="楷体_GB2312" pitchFamily="49" charset="-122"/>
              </a:rPr>
              <a:t>山东师范大学信息科学与工程学院 王化雨</a:t>
            </a:r>
          </a:p>
        </p:txBody>
      </p:sp>
      <p:sp>
        <p:nvSpPr>
          <p:cNvPr id="2065" name="Rectangle 17"/>
          <p:cNvSpPr>
            <a:spLocks noChangeArrowheads="1"/>
          </p:cNvSpPr>
          <p:nvPr/>
        </p:nvSpPr>
        <p:spPr bwMode="auto">
          <a:xfrm>
            <a:off x="838200" y="5943600"/>
            <a:ext cx="7772400" cy="708025"/>
          </a:xfrm>
          <a:prstGeom prst="rect">
            <a:avLst/>
          </a:prstGeom>
          <a:noFill/>
          <a:ln w="9525">
            <a:noFill/>
            <a:miter lim="800000"/>
            <a:headEnd/>
            <a:tailEnd/>
          </a:ln>
          <a:effectLst/>
        </p:spPr>
        <p:txBody>
          <a:bodyPr anchor="ctr"/>
          <a:lstStyle/>
          <a:p>
            <a:pPr algn="ctr">
              <a:lnSpc>
                <a:spcPct val="100000"/>
              </a:lnSpc>
              <a:spcBef>
                <a:spcPct val="0"/>
              </a:spcBef>
            </a:pPr>
            <a:r>
              <a:rPr lang="zh-CN" altLang="en-US" sz="2400" dirty="0" smtClean="0">
                <a:effectLst>
                  <a:outerShdw blurRad="38100" dist="38100" dir="2700000" algn="tl">
                    <a:srgbClr val="C0C0C0"/>
                  </a:outerShdw>
                </a:effectLst>
                <a:latin typeface="楷体_GB2312" pitchFamily="49" charset="-122"/>
                <a:ea typeface="楷体_GB2312" pitchFamily="49" charset="-122"/>
              </a:rPr>
              <a:t>20</a:t>
            </a:r>
            <a:r>
              <a:rPr lang="en-US" altLang="zh-CN" sz="2400" dirty="0" smtClean="0">
                <a:effectLst>
                  <a:outerShdw blurRad="38100" dist="38100" dir="2700000" algn="tl">
                    <a:srgbClr val="C0C0C0"/>
                  </a:outerShdw>
                </a:effectLst>
                <a:latin typeface="楷体_GB2312" pitchFamily="49" charset="-122"/>
                <a:ea typeface="楷体_GB2312" pitchFamily="49" charset="-122"/>
              </a:rPr>
              <a:t>23</a:t>
            </a:r>
            <a:r>
              <a:rPr lang="zh-CN" altLang="en-US" sz="2400" dirty="0" smtClean="0">
                <a:effectLst>
                  <a:outerShdw blurRad="38100" dist="38100" dir="2700000" algn="tl">
                    <a:srgbClr val="C0C0C0"/>
                  </a:outerShdw>
                </a:effectLst>
                <a:latin typeface="楷体_GB2312" pitchFamily="49" charset="-122"/>
                <a:ea typeface="楷体_GB2312" pitchFamily="49" charset="-122"/>
              </a:rPr>
              <a:t>年</a:t>
            </a:r>
            <a:r>
              <a:rPr lang="en-US" altLang="zh-CN" sz="2400" dirty="0" smtClean="0">
                <a:effectLst>
                  <a:outerShdw blurRad="38100" dist="38100" dir="2700000" algn="tl">
                    <a:srgbClr val="C0C0C0"/>
                  </a:outerShdw>
                </a:effectLst>
                <a:latin typeface="楷体_GB2312" pitchFamily="49" charset="-122"/>
                <a:ea typeface="楷体_GB2312" pitchFamily="49" charset="-122"/>
              </a:rPr>
              <a:t>11</a:t>
            </a:r>
            <a:r>
              <a:rPr lang="zh-CN" altLang="en-US" sz="2400" dirty="0" smtClean="0">
                <a:effectLst>
                  <a:outerShdw blurRad="38100" dist="38100" dir="2700000" algn="tl">
                    <a:srgbClr val="C0C0C0"/>
                  </a:outerShdw>
                </a:effectLst>
                <a:latin typeface="楷体_GB2312" pitchFamily="49" charset="-122"/>
                <a:ea typeface="楷体_GB2312" pitchFamily="49" charset="-122"/>
              </a:rPr>
              <a:t>月</a:t>
            </a:r>
            <a:endParaRPr lang="zh-CN" altLang="en-US" sz="2400" dirty="0">
              <a:effectLst>
                <a:outerShdw blurRad="38100" dist="38100" dir="2700000" algn="tl">
                  <a:srgbClr val="C0C0C0"/>
                </a:outerShdw>
              </a:effectLst>
              <a:latin typeface="楷体_GB2312" pitchFamily="49" charset="-122"/>
              <a:ea typeface="楷体_GB2312" pitchFamily="49" charset="-122"/>
            </a:endParaRPr>
          </a:p>
        </p:txBody>
      </p:sp>
      <p:sp>
        <p:nvSpPr>
          <p:cNvPr id="5130" name="Text Box 15"/>
          <p:cNvSpPr txBox="1">
            <a:spLocks noChangeArrowheads="1"/>
          </p:cNvSpPr>
          <p:nvPr/>
        </p:nvSpPr>
        <p:spPr bwMode="auto">
          <a:xfrm>
            <a:off x="381000" y="3505200"/>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4000">
                <a:solidFill>
                  <a:srgbClr val="FF3300"/>
                </a:solidFill>
                <a:latin typeface="Times New Roman" pitchFamily="18" charset="0"/>
                <a:ea typeface="黑体" pitchFamily="49" charset="-122"/>
                <a:cs typeface="Times New Roman" pitchFamily="18" charset="0"/>
              </a:rPr>
              <a:t>四、函数指针与返回指针值的函数</a:t>
            </a:r>
          </a:p>
        </p:txBody>
      </p:sp>
      <p:sp>
        <p:nvSpPr>
          <p:cNvPr id="7" name="Rectangle 2"/>
          <p:cNvSpPr>
            <a:spLocks noChangeArrowheads="1"/>
          </p:cNvSpPr>
          <p:nvPr/>
        </p:nvSpPr>
        <p:spPr bwMode="auto">
          <a:xfrm>
            <a:off x="2590800" y="130175"/>
            <a:ext cx="6477000" cy="990600"/>
          </a:xfrm>
          <a:prstGeom prst="rect">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dist">
              <a:lnSpc>
                <a:spcPct val="90000"/>
              </a:lnSpc>
            </a:pPr>
            <a:r>
              <a:rPr lang="zh-CN" altLang="en-US" sz="2800" b="1" dirty="0" smtClean="0">
                <a:solidFill>
                  <a:srgbClr val="FF3300"/>
                </a:solidFill>
                <a:latin typeface="Times New Roman" pitchFamily="18" charset="0"/>
                <a:ea typeface="楷体" pitchFamily="49" charset="-122"/>
                <a:cs typeface="Times New Roman" pitchFamily="18" charset="0"/>
              </a:rPr>
              <a:t>计算机</a:t>
            </a:r>
            <a:r>
              <a:rPr lang="en-US" altLang="zh-CN" sz="2800" b="1" dirty="0" smtClean="0">
                <a:solidFill>
                  <a:srgbClr val="FF3300"/>
                </a:solidFill>
                <a:latin typeface="Times New Roman" pitchFamily="18" charset="0"/>
                <a:ea typeface="楷体" pitchFamily="49" charset="-122"/>
                <a:cs typeface="Times New Roman" pitchFamily="18" charset="0"/>
              </a:rPr>
              <a:t>2301</a:t>
            </a:r>
            <a:r>
              <a:rPr lang="zh-CN" altLang="en-US" sz="2800" b="1" dirty="0" smtClean="0">
                <a:solidFill>
                  <a:srgbClr val="FF3300"/>
                </a:solidFill>
                <a:latin typeface="Times New Roman" pitchFamily="18" charset="0"/>
                <a:ea typeface="楷体" pitchFamily="49" charset="-122"/>
                <a:cs typeface="Times New Roman" pitchFamily="18" charset="0"/>
              </a:rPr>
              <a:t>“</a:t>
            </a:r>
            <a:r>
              <a:rPr lang="en-US" altLang="zh-CN" sz="2800" b="1" dirty="0">
                <a:solidFill>
                  <a:srgbClr val="FF3300"/>
                </a:solidFill>
                <a:latin typeface="Times New Roman" pitchFamily="18" charset="0"/>
                <a:ea typeface="楷体" pitchFamily="49" charset="-122"/>
                <a:cs typeface="Times New Roman" pitchFamily="18" charset="0"/>
              </a:rPr>
              <a:t>C</a:t>
            </a:r>
            <a:r>
              <a:rPr lang="zh-CN" altLang="en-US" sz="2800" b="1" dirty="0">
                <a:solidFill>
                  <a:srgbClr val="FF3300"/>
                </a:solidFill>
                <a:latin typeface="Times New Roman" pitchFamily="18" charset="0"/>
                <a:ea typeface="楷体" pitchFamily="49" charset="-122"/>
                <a:cs typeface="Times New Roman" pitchFamily="18" charset="0"/>
              </a:rPr>
              <a:t>语言程序设计”</a:t>
            </a:r>
          </a:p>
          <a:p>
            <a:pPr algn="dist">
              <a:lnSpc>
                <a:spcPct val="90000"/>
              </a:lnSpc>
            </a:pPr>
            <a:r>
              <a:rPr lang="zh-CN" altLang="en-US" sz="2800" b="1" dirty="0">
                <a:solidFill>
                  <a:srgbClr val="FF3300"/>
                </a:solidFill>
                <a:latin typeface="Times New Roman" pitchFamily="18" charset="0"/>
                <a:ea typeface="楷体" pitchFamily="49" charset="-122"/>
                <a:cs typeface="Times New Roman" pitchFamily="18" charset="0"/>
              </a:rPr>
              <a:t>谭浩强</a:t>
            </a:r>
            <a:r>
              <a:rPr lang="en-US" altLang="zh-CN" sz="2800" b="1" dirty="0">
                <a:solidFill>
                  <a:srgbClr val="FF3300"/>
                </a:solidFill>
                <a:latin typeface="Times New Roman" pitchFamily="18" charset="0"/>
                <a:ea typeface="楷体" pitchFamily="49" charset="-122"/>
                <a:cs typeface="Times New Roman" pitchFamily="18" charset="0"/>
              </a:rPr>
              <a:t>《</a:t>
            </a:r>
            <a:r>
              <a:rPr lang="en-US" altLang="zh-CN" sz="2800" b="1" dirty="0" smtClean="0">
                <a:solidFill>
                  <a:srgbClr val="FF3300"/>
                </a:solidFill>
                <a:latin typeface="Times New Roman" pitchFamily="18" charset="0"/>
                <a:ea typeface="楷体" pitchFamily="49" charset="-122"/>
                <a:cs typeface="Times New Roman" pitchFamily="18" charset="0"/>
              </a:rPr>
              <a:t>C</a:t>
            </a:r>
            <a:r>
              <a:rPr lang="zh-CN" altLang="en-US" sz="2800" b="1" dirty="0" smtClean="0">
                <a:solidFill>
                  <a:srgbClr val="FF3300"/>
                </a:solidFill>
                <a:latin typeface="Times New Roman" pitchFamily="18" charset="0"/>
                <a:ea typeface="楷体" pitchFamily="49" charset="-122"/>
                <a:cs typeface="Times New Roman" pitchFamily="18" charset="0"/>
              </a:rPr>
              <a:t>程序设计</a:t>
            </a:r>
            <a:r>
              <a:rPr lang="en-US" altLang="zh-CN" sz="2800" b="1" dirty="0">
                <a:solidFill>
                  <a:srgbClr val="FF3300"/>
                </a:solidFill>
                <a:latin typeface="Times New Roman" pitchFamily="18" charset="0"/>
                <a:ea typeface="楷体" pitchFamily="49" charset="-122"/>
                <a:cs typeface="Times New Roman" pitchFamily="18" charset="0"/>
              </a:rPr>
              <a:t>(</a:t>
            </a:r>
            <a:r>
              <a:rPr lang="zh-CN" altLang="en-US" sz="2800" b="1" dirty="0" smtClean="0">
                <a:solidFill>
                  <a:srgbClr val="FF3300"/>
                </a:solidFill>
                <a:latin typeface="Times New Roman" pitchFamily="18" charset="0"/>
                <a:ea typeface="楷体" pitchFamily="49" charset="-122"/>
                <a:cs typeface="Times New Roman" pitchFamily="18" charset="0"/>
              </a:rPr>
              <a:t>第五版</a:t>
            </a:r>
            <a:r>
              <a:rPr lang="en-US" altLang="zh-CN" sz="2800" b="1" dirty="0">
                <a:solidFill>
                  <a:srgbClr val="FF3300"/>
                </a:solidFill>
                <a:latin typeface="Times New Roman" pitchFamily="18" charset="0"/>
                <a:ea typeface="楷体" pitchFamily="49" charset="-122"/>
                <a:cs typeface="Times New Roman" pitchFamily="18" charset="0"/>
              </a:rPr>
              <a:t>)》</a:t>
            </a:r>
            <a:endParaRPr lang="zh-CN" altLang="en-US" sz="2800" b="1" dirty="0">
              <a:solidFill>
                <a:srgbClr val="FF3300"/>
              </a:solidFill>
              <a:latin typeface="Times New Roman" pitchFamily="18" charset="0"/>
              <a:ea typeface="楷体" pitchFamily="49" charset="-122"/>
              <a:cs typeface="Times New Roman" pitchFamily="18" charset="0"/>
            </a:endParaRPr>
          </a:p>
        </p:txBody>
      </p:sp>
      <p:sp>
        <p:nvSpPr>
          <p:cNvPr id="9" name="Text Box 11"/>
          <p:cNvSpPr txBox="1">
            <a:spLocks noChangeArrowheads="1"/>
          </p:cNvSpPr>
          <p:nvPr/>
        </p:nvSpPr>
        <p:spPr bwMode="auto">
          <a:xfrm>
            <a:off x="304800" y="2057400"/>
            <a:ext cx="845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algn="ctr" eaLnBrk="1" hangingPunct="1">
              <a:lnSpc>
                <a:spcPct val="100000"/>
              </a:lnSpc>
              <a:spcBef>
                <a:spcPct val="0"/>
              </a:spcBef>
            </a:pPr>
            <a:r>
              <a:rPr lang="zh-CN" altLang="en-US" sz="4800" dirty="0">
                <a:solidFill>
                  <a:schemeClr val="accent2"/>
                </a:solidFill>
                <a:latin typeface="黑体" pitchFamily="49" charset="-122"/>
                <a:ea typeface="黑体" pitchFamily="49" charset="-122"/>
                <a:cs typeface="Times New Roman" pitchFamily="18" charset="0"/>
              </a:rPr>
              <a:t>第</a:t>
            </a:r>
            <a:r>
              <a:rPr lang="en-US" altLang="zh-CN" sz="4800" dirty="0">
                <a:solidFill>
                  <a:schemeClr val="accent2"/>
                </a:solidFill>
                <a:latin typeface="黑体" pitchFamily="49" charset="-122"/>
                <a:ea typeface="黑体" pitchFamily="49" charset="-122"/>
                <a:cs typeface="Times New Roman" pitchFamily="18" charset="0"/>
              </a:rPr>
              <a:t>8</a:t>
            </a:r>
            <a:r>
              <a:rPr lang="zh-CN" altLang="en-US" sz="4800" dirty="0">
                <a:solidFill>
                  <a:schemeClr val="accent2"/>
                </a:solidFill>
                <a:latin typeface="黑体" pitchFamily="49" charset="-122"/>
                <a:ea typeface="黑体" pitchFamily="49" charset="-122"/>
                <a:cs typeface="Times New Roman" pitchFamily="18" charset="0"/>
              </a:rPr>
              <a:t>讲 善于利用指针</a:t>
            </a:r>
            <a:endParaRPr lang="en-US" altLang="zh-CN" sz="4800" dirty="0">
              <a:solidFill>
                <a:schemeClr val="accent2"/>
              </a:solidFill>
              <a:latin typeface="黑体" pitchFamily="49" charset="-122"/>
              <a:ea typeface="黑体" pitchFamily="49" charset="-122"/>
              <a:cs typeface="Times New Roman" pitchFamily="18" charset="0"/>
            </a:endParaRPr>
          </a:p>
        </p:txBody>
      </p:sp>
    </p:spTree>
  </p:cSld>
  <p:clrMapOvr>
    <a:masterClrMapping/>
  </p:clrMapOvr>
  <p:transition advClick="0" advTm="1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7AD2196D-B778-4B1B-BA5D-FA17B5CCA468}"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BE024F6-5E51-495E-A732-8BC5A549D6E4}" type="slidenum">
              <a:rPr lang="zh-CN" altLang="en-US"/>
              <a:pPr/>
              <a:t>10</a:t>
            </a:fld>
            <a:r>
              <a:rPr lang="en-US" altLang="zh-CN"/>
              <a:t>/19</a:t>
            </a:r>
          </a:p>
        </p:txBody>
      </p:sp>
      <p:sp>
        <p:nvSpPr>
          <p:cNvPr id="6746114"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746115" name="Rectangle 3"/>
          <p:cNvSpPr>
            <a:spLocks noGrp="1" noChangeArrowheads="1"/>
          </p:cNvSpPr>
          <p:nvPr>
            <p:ph type="body" idx="4294967295"/>
          </p:nvPr>
        </p:nvSpPr>
        <p:spPr>
          <a:xfrm>
            <a:off x="304800" y="1168400"/>
            <a:ext cx="8610600" cy="4775200"/>
          </a:xfrm>
        </p:spPr>
        <p:txBody>
          <a:bodyPr/>
          <a:lstStyle/>
          <a:p>
            <a:pPr eaLnBrk="1" hangingPunct="1">
              <a:lnSpc>
                <a:spcPct val="150000"/>
              </a:lnSpc>
              <a:buClr>
                <a:srgbClr val="0000FF"/>
              </a:buClr>
            </a:pPr>
            <a:r>
              <a:rPr lang="zh-CN" altLang="en-US" sz="4000" b="0" dirty="0" smtClean="0">
                <a:solidFill>
                  <a:srgbClr val="FF0000"/>
                </a:solidFill>
                <a:latin typeface="Times New Roman" pitchFamily="18" charset="0"/>
                <a:ea typeface="黑体" pitchFamily="49" charset="-122"/>
              </a:rPr>
              <a:t>定义和使用指向函数的指针变量</a:t>
            </a:r>
          </a:p>
          <a:p>
            <a:pPr eaLnBrk="1" hangingPunct="1">
              <a:lnSpc>
                <a:spcPct val="150000"/>
              </a:lnSpc>
              <a:buClr>
                <a:srgbClr val="0000FF"/>
              </a:buClr>
            </a:pPr>
            <a:r>
              <a:rPr lang="zh-CN" altLang="en-US" sz="4000" b="0" u="sng" dirty="0" smtClean="0">
                <a:solidFill>
                  <a:srgbClr val="FF0000"/>
                </a:solidFill>
                <a:latin typeface="Times New Roman" pitchFamily="18" charset="0"/>
                <a:ea typeface="黑体" pitchFamily="49" charset="-122"/>
              </a:rPr>
              <a:t>用指向函数的指针作函数参数</a:t>
            </a:r>
          </a:p>
          <a:p>
            <a:pPr eaLnBrk="1" hangingPunct="1">
              <a:lnSpc>
                <a:spcPct val="150000"/>
              </a:lnSpc>
              <a:buClr>
                <a:srgbClr val="0000FF"/>
              </a:buClr>
            </a:pPr>
            <a:r>
              <a:rPr lang="zh-CN" altLang="en-US" sz="4000" b="0" dirty="0" smtClean="0">
                <a:latin typeface="Times New Roman" pitchFamily="18" charset="0"/>
                <a:ea typeface="黑体" pitchFamily="49" charset="-122"/>
              </a:rPr>
              <a:t>返回指针</a:t>
            </a:r>
            <a:r>
              <a:rPr lang="zh-CN" altLang="en-US" sz="4000" b="0" dirty="0">
                <a:latin typeface="Times New Roman" pitchFamily="18" charset="0"/>
                <a:ea typeface="黑体" pitchFamily="49" charset="-122"/>
              </a:rPr>
              <a:t>值（地址）的</a:t>
            </a:r>
            <a:r>
              <a:rPr lang="zh-CN" altLang="en-US" sz="4000" b="0" dirty="0" smtClean="0">
                <a:latin typeface="Times New Roman" pitchFamily="18" charset="0"/>
                <a:ea typeface="黑体" pitchFamily="49" charset="-122"/>
              </a:rPr>
              <a:t>函数</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879782BE-5C24-4525-81DE-CB96B30D2BAF}"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69C4022B-F28A-472A-B5B2-5FE19106A3D5}" type="slidenum">
              <a:rPr lang="zh-CN" altLang="en-US"/>
              <a:pPr/>
              <a:t>11</a:t>
            </a:fld>
            <a:r>
              <a:rPr lang="en-US" altLang="zh-CN"/>
              <a:t>/19</a:t>
            </a:r>
          </a:p>
        </p:txBody>
      </p:sp>
      <p:sp>
        <p:nvSpPr>
          <p:cNvPr id="6738946" name="Rectangle 2"/>
          <p:cNvSpPr>
            <a:spLocks noRot="1" noChangeArrowheads="1"/>
          </p:cNvSpPr>
          <p:nvPr/>
        </p:nvSpPr>
        <p:spPr bwMode="auto">
          <a:xfrm>
            <a:off x="301625" y="2286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宋体" pitchFamily="2" charset="-122"/>
                <a:ea typeface="黑体" pitchFamily="49" charset="-122"/>
              </a:rPr>
              <a:t>用指向函数的指针作函数参数</a:t>
            </a:r>
          </a:p>
        </p:txBody>
      </p:sp>
      <p:sp>
        <p:nvSpPr>
          <p:cNvPr id="6738947" name="Rectangle 3"/>
          <p:cNvSpPr>
            <a:spLocks noChangeArrowheads="1"/>
          </p:cNvSpPr>
          <p:nvPr/>
        </p:nvSpPr>
        <p:spPr bwMode="auto">
          <a:xfrm>
            <a:off x="381000" y="1219200"/>
            <a:ext cx="85407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ts val="4100"/>
              </a:lnSpc>
              <a:buClr>
                <a:srgbClr val="FF3300"/>
              </a:buClr>
              <a:buFont typeface="Wingdings" pitchFamily="2" charset="2"/>
              <a:buChar char="Ø"/>
            </a:pPr>
            <a:r>
              <a:rPr lang="zh-CN" altLang="zh-CN" sz="3200" b="1" dirty="0">
                <a:latin typeface="楷体" panose="02010609060101010101" pitchFamily="49" charset="-122"/>
                <a:ea typeface="楷体" panose="02010609060101010101" pitchFamily="49" charset="-122"/>
              </a:rPr>
              <a:t>指向函数的指针变量的一个重要用途是把函数的地址作为参数传递到其他函数</a:t>
            </a:r>
            <a:r>
              <a:rPr lang="zh-CN" altLang="en-US" sz="3200" b="1" dirty="0">
                <a:latin typeface="楷体" panose="02010609060101010101" pitchFamily="49" charset="-122"/>
                <a:ea typeface="楷体" panose="02010609060101010101" pitchFamily="49" charset="-122"/>
              </a:rPr>
              <a:t>。</a:t>
            </a:r>
            <a:endParaRPr lang="zh-CN" altLang="en-US" sz="3200" b="1" dirty="0">
              <a:latin typeface="楷体" panose="02010609060101010101" pitchFamily="49" charset="-122"/>
              <a:ea typeface="楷体" panose="02010609060101010101" pitchFamily="49" charset="-122"/>
              <a:sym typeface="Monotype Sorts" pitchFamily="2" charset="2"/>
            </a:endParaRPr>
          </a:p>
          <a:p>
            <a:pPr marL="742950" lvl="1" indent="-285750">
              <a:lnSpc>
                <a:spcPts val="4100"/>
              </a:lnSpc>
              <a:buClr>
                <a:schemeClr val="accent2"/>
              </a:buClr>
              <a:buFont typeface="Wingdings" pitchFamily="2" charset="2"/>
              <a:buChar char="ü"/>
            </a:pPr>
            <a:r>
              <a:rPr lang="zh-CN" altLang="en-US" sz="2800" b="1" dirty="0" smtClean="0">
                <a:solidFill>
                  <a:srgbClr val="0000FF"/>
                </a:solidFill>
                <a:latin typeface="楷体" panose="02010609060101010101" pitchFamily="49" charset="-122"/>
                <a:ea typeface="楷体" panose="02010609060101010101" pitchFamily="49" charset="-122"/>
              </a:rPr>
              <a:t>前面我们学过</a:t>
            </a:r>
            <a:r>
              <a:rPr lang="zh-CN" altLang="en-US" sz="2800" dirty="0" smtClean="0">
                <a:latin typeface="楷体" panose="02010609060101010101" pitchFamily="49" charset="-122"/>
                <a:ea typeface="楷体" panose="02010609060101010101" pitchFamily="49" charset="-122"/>
              </a:rPr>
              <a:t>：函数</a:t>
            </a:r>
            <a:r>
              <a:rPr lang="zh-CN" altLang="en-US" sz="2800" dirty="0">
                <a:latin typeface="楷体" panose="02010609060101010101" pitchFamily="49" charset="-122"/>
                <a:ea typeface="楷体" panose="02010609060101010101" pitchFamily="49" charset="-122"/>
              </a:rPr>
              <a:t>的参数可以是变量、指向变量的指针变量、数组名、指向数组的指针变量等。</a:t>
            </a:r>
          </a:p>
          <a:p>
            <a:pPr marL="742950" lvl="1" indent="-285750">
              <a:lnSpc>
                <a:spcPts val="4100"/>
              </a:lnSpc>
              <a:buClr>
                <a:schemeClr val="accent2"/>
              </a:buClr>
              <a:buFont typeface="Wingdings" pitchFamily="2" charset="2"/>
              <a:buChar char="ü"/>
            </a:pPr>
            <a:r>
              <a:rPr lang="zh-CN" altLang="en-US" sz="2800" b="1" dirty="0" smtClean="0">
                <a:solidFill>
                  <a:srgbClr val="C00000"/>
                </a:solidFill>
                <a:latin typeface="楷体" panose="02010609060101010101" pitchFamily="49" charset="-122"/>
                <a:ea typeface="楷体" panose="02010609060101010101" pitchFamily="49" charset="-122"/>
              </a:rPr>
              <a:t>现在我们了解</a:t>
            </a:r>
            <a:r>
              <a:rPr lang="zh-CN" altLang="en-US" sz="2800" dirty="0" smtClean="0">
                <a:latin typeface="楷体" panose="02010609060101010101" pitchFamily="49" charset="-122"/>
                <a:ea typeface="楷体" panose="02010609060101010101" pitchFamily="49" charset="-122"/>
              </a:rPr>
              <a:t>：</a:t>
            </a:r>
            <a:r>
              <a:rPr lang="zh-CN" altLang="zh-CN" sz="2800" b="1" u="sng" dirty="0" smtClean="0">
                <a:solidFill>
                  <a:srgbClr val="FF0000"/>
                </a:solidFill>
                <a:latin typeface="楷体" panose="02010609060101010101" pitchFamily="49" charset="-122"/>
                <a:ea typeface="楷体" panose="02010609060101010101" pitchFamily="49" charset="-122"/>
              </a:rPr>
              <a:t>指向</a:t>
            </a:r>
            <a:r>
              <a:rPr lang="zh-CN" altLang="zh-CN" sz="2800" b="1" u="sng" dirty="0">
                <a:solidFill>
                  <a:srgbClr val="FF0000"/>
                </a:solidFill>
                <a:latin typeface="楷体" panose="02010609060101010101" pitchFamily="49" charset="-122"/>
                <a:ea typeface="楷体" panose="02010609060101010101" pitchFamily="49" charset="-122"/>
              </a:rPr>
              <a:t>函数的指针</a:t>
            </a:r>
            <a:r>
              <a:rPr lang="zh-CN" altLang="zh-CN" sz="2800" dirty="0">
                <a:latin typeface="楷体" panose="02010609060101010101" pitchFamily="49" charset="-122"/>
                <a:ea typeface="楷体" panose="02010609060101010101" pitchFamily="49" charset="-122"/>
              </a:rPr>
              <a:t>可以作为函数参数，把函数的入口地址传递给形参</a:t>
            </a:r>
            <a:r>
              <a:rPr lang="zh-CN" altLang="en-US" sz="2800" dirty="0">
                <a:latin typeface="楷体" panose="02010609060101010101" pitchFamily="49" charset="-122"/>
                <a:ea typeface="楷体" panose="02010609060101010101" pitchFamily="49" charset="-122"/>
              </a:rPr>
              <a:t>（也就是</a:t>
            </a:r>
            <a:r>
              <a:rPr lang="zh-CN" altLang="en-US" sz="2800" b="1" dirty="0">
                <a:solidFill>
                  <a:srgbClr val="CC0099"/>
                </a:solidFill>
                <a:latin typeface="楷体" panose="02010609060101010101" pitchFamily="49" charset="-122"/>
                <a:ea typeface="楷体" panose="02010609060101010101" pitchFamily="49" charset="-122"/>
              </a:rPr>
              <a:t>将</a:t>
            </a:r>
            <a:r>
              <a:rPr lang="zh-CN" altLang="en-US" sz="2800" b="1" u="sng" dirty="0">
                <a:solidFill>
                  <a:srgbClr val="CC0099"/>
                </a:solidFill>
                <a:latin typeface="楷体" panose="02010609060101010101" pitchFamily="49" charset="-122"/>
                <a:ea typeface="楷体" panose="02010609060101010101" pitchFamily="49" charset="-122"/>
              </a:rPr>
              <a:t>函数名</a:t>
            </a:r>
            <a:r>
              <a:rPr lang="zh-CN" altLang="en-US" sz="2800" b="1" dirty="0">
                <a:solidFill>
                  <a:srgbClr val="CC0099"/>
                </a:solidFill>
                <a:latin typeface="楷体" panose="02010609060101010101" pitchFamily="49" charset="-122"/>
                <a:ea typeface="楷体" panose="02010609060101010101" pitchFamily="49" charset="-122"/>
              </a:rPr>
              <a:t>传给形参</a:t>
            </a:r>
            <a:r>
              <a:rPr lang="zh-CN" altLang="en-US"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，这样就能够在被调用的函数中使用</a:t>
            </a:r>
            <a:r>
              <a:rPr lang="zh-CN" altLang="zh-CN" sz="2800" b="1" dirty="0">
                <a:solidFill>
                  <a:srgbClr val="FF0000"/>
                </a:solidFill>
                <a:latin typeface="楷体" panose="02010609060101010101" pitchFamily="49" charset="-122"/>
                <a:ea typeface="楷体" panose="02010609060101010101" pitchFamily="49" charset="-122"/>
              </a:rPr>
              <a:t>实参函数</a:t>
            </a:r>
            <a:endParaRPr lang="zh-CN" altLang="en-US" sz="28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noChangeArrowheads="1"/>
          </p:cNvSpPr>
          <p:nvPr>
            <p:ph type="dt" sz="half" idx="10"/>
          </p:nvPr>
        </p:nvSpPr>
        <p:spPr>
          <a:ln/>
        </p:spPr>
        <p:txBody>
          <a:bodyPr/>
          <a:lstStyle/>
          <a:p>
            <a:fld id="{5DCEDDF0-DD48-4D7B-A106-337792018019}" type="datetime1">
              <a:rPr lang="zh-CN" altLang="en-US"/>
              <a:pPr/>
              <a:t>2023/11/27</a:t>
            </a:fld>
            <a:endParaRPr lang="en-US" altLang="zh-CN"/>
          </a:p>
        </p:txBody>
      </p:sp>
      <p:sp>
        <p:nvSpPr>
          <p:cNvPr id="12"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3" name="Rectangle 10"/>
          <p:cNvSpPr>
            <a:spLocks noGrp="1" noChangeArrowheads="1"/>
          </p:cNvSpPr>
          <p:nvPr>
            <p:ph type="sldNum" sz="quarter" idx="12"/>
          </p:nvPr>
        </p:nvSpPr>
        <p:spPr>
          <a:ln/>
        </p:spPr>
        <p:txBody>
          <a:bodyPr/>
          <a:lstStyle/>
          <a:p>
            <a:fld id="{FCAC27F8-EF82-4A03-B9E0-8216E265C480}" type="slidenum">
              <a:rPr lang="zh-CN" altLang="en-US"/>
              <a:pPr/>
              <a:t>12</a:t>
            </a:fld>
            <a:r>
              <a:rPr lang="en-US" altLang="zh-CN"/>
              <a:t>/19</a:t>
            </a:r>
          </a:p>
        </p:txBody>
      </p:sp>
      <p:sp>
        <p:nvSpPr>
          <p:cNvPr id="6755330" name="Rectangle 2"/>
          <p:cNvSpPr>
            <a:spLocks noRot="1" noChangeArrowheads="1"/>
          </p:cNvSpPr>
          <p:nvPr/>
        </p:nvSpPr>
        <p:spPr bwMode="auto">
          <a:xfrm>
            <a:off x="301625" y="2286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宋体" pitchFamily="2" charset="-122"/>
                <a:ea typeface="黑体" pitchFamily="49" charset="-122"/>
              </a:rPr>
              <a:t>用函数指针作函数参数的原理</a:t>
            </a:r>
          </a:p>
        </p:txBody>
      </p:sp>
      <p:sp>
        <p:nvSpPr>
          <p:cNvPr id="6755331" name="Rectangle 3"/>
          <p:cNvSpPr>
            <a:spLocks noChangeArrowheads="1"/>
          </p:cNvSpPr>
          <p:nvPr/>
        </p:nvSpPr>
        <p:spPr bwMode="auto">
          <a:xfrm>
            <a:off x="152400" y="1143000"/>
            <a:ext cx="8839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2400" b="1">
                <a:latin typeface="Times New Roman" panose="02020603050405020304" pitchFamily="18" charset="0"/>
                <a:ea typeface="楷体" panose="02010609060101010101" pitchFamily="49" charset="-122"/>
                <a:cs typeface="Times New Roman" panose="02020603050405020304" pitchFamily="18" charset="0"/>
              </a:rPr>
              <a:t>某函数（函数名为</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fun</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）有两个形参</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x1</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x2</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，定义</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x1</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x2</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为指向函数的指针变量。</a:t>
            </a:r>
          </a:p>
          <a:p>
            <a:pPr marL="742950" lvl="1" indent="-285750">
              <a:lnSpc>
                <a:spcPct val="100000"/>
              </a:lnSpc>
              <a:buClr>
                <a:schemeClr val="accent2"/>
              </a:buClr>
              <a:buFont typeface="Wingdings" pitchFamily="2" charset="2"/>
              <a:buChar char="ü"/>
            </a:pPr>
            <a:r>
              <a:rPr lang="zh-CN" altLang="en-US" sz="2000">
                <a:latin typeface="Times New Roman" panose="02020603050405020304" pitchFamily="18" charset="0"/>
                <a:ea typeface="楷体" panose="02010609060101010101" pitchFamily="49" charset="-122"/>
                <a:cs typeface="Times New Roman" panose="02020603050405020304" pitchFamily="18" charset="0"/>
              </a:rPr>
              <a:t>在调用函数</a:t>
            </a:r>
            <a:r>
              <a:rPr lang="en-US" altLang="zh-CN" sz="2000">
                <a:latin typeface="Times New Roman" panose="02020603050405020304" pitchFamily="18" charset="0"/>
                <a:ea typeface="楷体" panose="02010609060101010101" pitchFamily="49" charset="-122"/>
                <a:cs typeface="Times New Roman" panose="02020603050405020304" pitchFamily="18" charset="0"/>
              </a:rPr>
              <a:t>fun</a:t>
            </a:r>
            <a:r>
              <a:rPr lang="zh-CN" altLang="en-US" sz="2000">
                <a:latin typeface="Times New Roman" panose="02020603050405020304" pitchFamily="18" charset="0"/>
                <a:ea typeface="楷体" panose="02010609060101010101" pitchFamily="49" charset="-122"/>
                <a:cs typeface="Times New Roman" panose="02020603050405020304" pitchFamily="18" charset="0"/>
              </a:rPr>
              <a:t>时，实参为两个函数名为</a:t>
            </a:r>
            <a:r>
              <a:rPr lang="en-US" altLang="zh-CN" sz="2000">
                <a:latin typeface="Times New Roman" panose="02020603050405020304" pitchFamily="18" charset="0"/>
                <a:ea typeface="楷体" panose="02010609060101010101" pitchFamily="49" charset="-122"/>
                <a:cs typeface="Times New Roman" panose="02020603050405020304" pitchFamily="18" charset="0"/>
              </a:rPr>
              <a:t>f1</a:t>
            </a:r>
            <a:r>
              <a:rPr lang="zh-CN" altLang="en-US" sz="200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a:latin typeface="Times New Roman" panose="02020603050405020304" pitchFamily="18" charset="0"/>
                <a:ea typeface="楷体" panose="02010609060101010101" pitchFamily="49" charset="-122"/>
                <a:cs typeface="Times New Roman" panose="02020603050405020304" pitchFamily="18" charset="0"/>
              </a:rPr>
              <a:t>f2</a:t>
            </a:r>
            <a:r>
              <a:rPr lang="zh-CN" altLang="en-US" sz="2000">
                <a:latin typeface="Times New Roman" panose="02020603050405020304" pitchFamily="18" charset="0"/>
                <a:ea typeface="楷体" panose="02010609060101010101" pitchFamily="49" charset="-122"/>
                <a:cs typeface="Times New Roman" panose="02020603050405020304" pitchFamily="18" charset="0"/>
              </a:rPr>
              <a:t>。即给形参传递的是函数</a:t>
            </a:r>
            <a:r>
              <a:rPr lang="en-US" altLang="zh-CN" sz="2000">
                <a:latin typeface="Times New Roman" panose="02020603050405020304" pitchFamily="18" charset="0"/>
                <a:ea typeface="楷体" panose="02010609060101010101" pitchFamily="49" charset="-122"/>
                <a:cs typeface="Times New Roman" panose="02020603050405020304" pitchFamily="18" charset="0"/>
              </a:rPr>
              <a:t>f1</a:t>
            </a:r>
            <a:r>
              <a:rPr lang="zh-CN" altLang="en-US" sz="200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a:latin typeface="Times New Roman" panose="02020603050405020304" pitchFamily="18" charset="0"/>
                <a:ea typeface="楷体" panose="02010609060101010101" pitchFamily="49" charset="-122"/>
                <a:cs typeface="Times New Roman" panose="02020603050405020304" pitchFamily="18" charset="0"/>
              </a:rPr>
              <a:t>f2</a:t>
            </a:r>
            <a:r>
              <a:rPr lang="zh-CN" altLang="en-US" sz="2000">
                <a:latin typeface="Times New Roman" panose="02020603050405020304" pitchFamily="18" charset="0"/>
                <a:ea typeface="楷体" panose="02010609060101010101" pitchFamily="49" charset="-122"/>
                <a:cs typeface="Times New Roman" panose="02020603050405020304" pitchFamily="18" charset="0"/>
              </a:rPr>
              <a:t>的入口地址。</a:t>
            </a:r>
          </a:p>
          <a:p>
            <a:pPr marL="742950" lvl="1" indent="-285750">
              <a:lnSpc>
                <a:spcPct val="100000"/>
              </a:lnSpc>
              <a:buClr>
                <a:schemeClr val="accent2"/>
              </a:buClr>
              <a:buFont typeface="Wingdings" pitchFamily="2" charset="2"/>
              <a:buChar char="ü"/>
            </a:pPr>
            <a:r>
              <a:rPr lang="zh-CN" altLang="en-US" sz="2000">
                <a:latin typeface="Times New Roman" panose="02020603050405020304" pitchFamily="18" charset="0"/>
                <a:ea typeface="楷体" panose="02010609060101010101" pitchFamily="49" charset="-122"/>
                <a:cs typeface="Times New Roman" panose="02020603050405020304" pitchFamily="18" charset="0"/>
              </a:rPr>
              <a:t>这样，在函数</a:t>
            </a:r>
            <a:r>
              <a:rPr lang="en-US" altLang="zh-CN" sz="2000">
                <a:latin typeface="Times New Roman" panose="02020603050405020304" pitchFamily="18" charset="0"/>
                <a:ea typeface="楷体" panose="02010609060101010101" pitchFamily="49" charset="-122"/>
                <a:cs typeface="Times New Roman" panose="02020603050405020304" pitchFamily="18" charset="0"/>
              </a:rPr>
              <a:t>fun</a:t>
            </a:r>
            <a:r>
              <a:rPr lang="zh-CN" altLang="en-US" sz="2000">
                <a:latin typeface="Times New Roman" panose="02020603050405020304" pitchFamily="18" charset="0"/>
                <a:ea typeface="楷体" panose="02010609060101010101" pitchFamily="49" charset="-122"/>
                <a:cs typeface="Times New Roman" panose="02020603050405020304" pitchFamily="18" charset="0"/>
              </a:rPr>
              <a:t>中就可以调用</a:t>
            </a:r>
            <a:r>
              <a:rPr lang="en-US" altLang="zh-CN" sz="2000">
                <a:latin typeface="Times New Roman" panose="02020603050405020304" pitchFamily="18" charset="0"/>
                <a:ea typeface="楷体" panose="02010609060101010101" pitchFamily="49" charset="-122"/>
                <a:cs typeface="Times New Roman" panose="02020603050405020304" pitchFamily="18" charset="0"/>
              </a:rPr>
              <a:t>f1</a:t>
            </a:r>
            <a:r>
              <a:rPr lang="zh-CN" altLang="en-US" sz="200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a:latin typeface="Times New Roman" panose="02020603050405020304" pitchFamily="18" charset="0"/>
                <a:ea typeface="楷体" panose="02010609060101010101" pitchFamily="49" charset="-122"/>
                <a:cs typeface="Times New Roman" panose="02020603050405020304" pitchFamily="18" charset="0"/>
              </a:rPr>
              <a:t>f2</a:t>
            </a:r>
            <a:r>
              <a:rPr lang="zh-CN" altLang="en-US" sz="2000">
                <a:latin typeface="Times New Roman" panose="02020603050405020304" pitchFamily="18" charset="0"/>
                <a:ea typeface="楷体" panose="02010609060101010101" pitchFamily="49" charset="-122"/>
                <a:cs typeface="Times New Roman" panose="02020603050405020304" pitchFamily="18" charset="0"/>
              </a:rPr>
              <a:t>函数了。</a:t>
            </a:r>
          </a:p>
        </p:txBody>
      </p:sp>
      <p:sp>
        <p:nvSpPr>
          <p:cNvPr id="6755338" name="Rectangle 3"/>
          <p:cNvSpPr>
            <a:spLocks noChangeArrowheads="1"/>
          </p:cNvSpPr>
          <p:nvPr/>
        </p:nvSpPr>
        <p:spPr bwMode="auto">
          <a:xfrm>
            <a:off x="1828800" y="3505200"/>
            <a:ext cx="4953000" cy="2781300"/>
          </a:xfrm>
          <a:prstGeom prst="rect">
            <a:avLst/>
          </a:prstGeom>
          <a:noFill/>
          <a:ln w="952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nSpc>
                <a:spcPct val="100000"/>
              </a:lnSpc>
              <a:spcBef>
                <a:spcPct val="0"/>
              </a:spcBef>
              <a:buClr>
                <a:srgbClr val="FF3300"/>
              </a:buClr>
              <a:buFont typeface="Wingdings" pitchFamily="2" charset="2"/>
              <a:buNone/>
            </a:pPr>
            <a:r>
              <a:rPr lang="en-US" altLang="zh-CN" sz="2000" b="1">
                <a:solidFill>
                  <a:srgbClr val="000000"/>
                </a:solidFill>
                <a:latin typeface="Times New Roman" pitchFamily="18" charset="0"/>
                <a:ea typeface="楷体_GB2312" pitchFamily="49" charset="-122"/>
              </a:rPr>
              <a:t>……</a:t>
            </a:r>
          </a:p>
          <a:p>
            <a:pPr marL="342900" indent="-342900">
              <a:lnSpc>
                <a:spcPct val="100000"/>
              </a:lnSpc>
              <a:spcBef>
                <a:spcPct val="0"/>
              </a:spcBef>
              <a:buClr>
                <a:srgbClr val="FF3300"/>
              </a:buClr>
              <a:buFont typeface="Wingdings" pitchFamily="2" charset="2"/>
              <a:buNone/>
            </a:pPr>
            <a:r>
              <a:rPr lang="en-US" altLang="zh-CN" sz="2000" b="1">
                <a:solidFill>
                  <a:srgbClr val="000000"/>
                </a:solidFill>
                <a:latin typeface="Times New Roman" pitchFamily="18" charset="0"/>
                <a:ea typeface="楷体_GB2312" pitchFamily="49" charset="-122"/>
              </a:rPr>
              <a:t>int main()</a:t>
            </a:r>
          </a:p>
          <a:p>
            <a:pPr marL="342900" indent="-342900">
              <a:lnSpc>
                <a:spcPct val="100000"/>
              </a:lnSpc>
              <a:spcBef>
                <a:spcPct val="0"/>
              </a:spcBef>
              <a:buClr>
                <a:srgbClr val="FF3300"/>
              </a:buClr>
              <a:buFont typeface="Wingdings" pitchFamily="2" charset="2"/>
              <a:buNone/>
            </a:pPr>
            <a:r>
              <a:rPr lang="en-US" altLang="zh-CN" sz="2000" b="1">
                <a:solidFill>
                  <a:srgbClr val="000000"/>
                </a:solidFill>
                <a:latin typeface="Times New Roman" pitchFamily="18" charset="0"/>
                <a:ea typeface="楷体_GB2312" pitchFamily="49" charset="-122"/>
              </a:rPr>
              <a:t>{  ……   fun(f1, f2)  ……   }</a:t>
            </a:r>
          </a:p>
          <a:p>
            <a:pPr marL="342900" indent="-342900">
              <a:lnSpc>
                <a:spcPct val="100000"/>
              </a:lnSpc>
              <a:spcBef>
                <a:spcPct val="0"/>
              </a:spcBef>
              <a:buClr>
                <a:srgbClr val="FF3300"/>
              </a:buClr>
              <a:buFont typeface="Wingdings" pitchFamily="2" charset="2"/>
              <a:buNone/>
            </a:pPr>
            <a:endParaRPr lang="en-US" altLang="zh-CN" sz="2000" b="1">
              <a:solidFill>
                <a:srgbClr val="000000"/>
              </a:solidFill>
              <a:latin typeface="Times New Roman" pitchFamily="18" charset="0"/>
              <a:ea typeface="楷体_GB2312" pitchFamily="49" charset="-122"/>
            </a:endParaRPr>
          </a:p>
          <a:p>
            <a:pPr marL="342900" indent="-342900">
              <a:lnSpc>
                <a:spcPct val="100000"/>
              </a:lnSpc>
              <a:spcBef>
                <a:spcPct val="0"/>
              </a:spcBef>
              <a:buClr>
                <a:srgbClr val="FF3300"/>
              </a:buClr>
              <a:buFont typeface="Wingdings" pitchFamily="2" charset="2"/>
              <a:buNone/>
            </a:pPr>
            <a:r>
              <a:rPr lang="en-US" altLang="zh-CN" sz="2000" b="1">
                <a:solidFill>
                  <a:srgbClr val="000000"/>
                </a:solidFill>
                <a:latin typeface="Times New Roman" pitchFamily="18" charset="0"/>
                <a:ea typeface="楷体_GB2312" pitchFamily="49" charset="-122"/>
              </a:rPr>
              <a:t>void  fun(int (*x1)(int),  int (*x2)(int,int))</a:t>
            </a:r>
            <a:endParaRPr lang="zh-CN" altLang="zh-CN" sz="2000" b="1">
              <a:solidFill>
                <a:srgbClr val="000000"/>
              </a:solidFill>
              <a:latin typeface="Times New Roman" pitchFamily="18" charset="0"/>
              <a:ea typeface="楷体_GB2312" pitchFamily="49" charset="-122"/>
            </a:endParaRPr>
          </a:p>
          <a:p>
            <a:pPr marL="342900" indent="-342900">
              <a:lnSpc>
                <a:spcPct val="100000"/>
              </a:lnSpc>
              <a:spcBef>
                <a:spcPct val="0"/>
              </a:spcBef>
              <a:buClr>
                <a:srgbClr val="FF3300"/>
              </a:buClr>
              <a:buFont typeface="Wingdings" pitchFamily="2" charset="2"/>
              <a:buNone/>
            </a:pPr>
            <a:r>
              <a:rPr lang="en-US" altLang="zh-CN" sz="2000" b="1">
                <a:solidFill>
                  <a:srgbClr val="000000"/>
                </a:solidFill>
                <a:latin typeface="Times New Roman" pitchFamily="18" charset="0"/>
                <a:ea typeface="楷体_GB2312" pitchFamily="49" charset="-122"/>
              </a:rPr>
              <a:t>{  int a,b,i=3,j=5;</a:t>
            </a:r>
            <a:endParaRPr lang="zh-CN" altLang="zh-CN" sz="2000" b="1">
              <a:solidFill>
                <a:srgbClr val="000000"/>
              </a:solidFill>
              <a:latin typeface="Times New Roman" pitchFamily="18" charset="0"/>
              <a:ea typeface="楷体_GB2312" pitchFamily="49" charset="-122"/>
            </a:endParaRPr>
          </a:p>
          <a:p>
            <a:pPr marL="342900" indent="-342900">
              <a:lnSpc>
                <a:spcPct val="100000"/>
              </a:lnSpc>
              <a:spcBef>
                <a:spcPct val="0"/>
              </a:spcBef>
              <a:buClr>
                <a:srgbClr val="FF3300"/>
              </a:buClr>
              <a:buFont typeface="Wingdings" pitchFamily="2" charset="2"/>
              <a:buNone/>
            </a:pPr>
            <a:r>
              <a:rPr lang="en-US" altLang="zh-CN" sz="2000" b="1">
                <a:solidFill>
                  <a:srgbClr val="000000"/>
                </a:solidFill>
                <a:latin typeface="Times New Roman" pitchFamily="18" charset="0"/>
                <a:ea typeface="楷体_GB2312" pitchFamily="49" charset="-122"/>
              </a:rPr>
              <a:t>    a=(*x1)(i); </a:t>
            </a:r>
            <a:endParaRPr lang="zh-CN" altLang="zh-CN" sz="2000" b="1">
              <a:solidFill>
                <a:srgbClr val="000000"/>
              </a:solidFill>
              <a:latin typeface="Times New Roman" pitchFamily="18" charset="0"/>
              <a:ea typeface="楷体_GB2312" pitchFamily="49" charset="-122"/>
            </a:endParaRPr>
          </a:p>
          <a:p>
            <a:pPr marL="342900" indent="-342900">
              <a:lnSpc>
                <a:spcPct val="100000"/>
              </a:lnSpc>
              <a:spcBef>
                <a:spcPct val="0"/>
              </a:spcBef>
              <a:buClr>
                <a:srgbClr val="FF3300"/>
              </a:buClr>
              <a:buFont typeface="Wingdings" pitchFamily="2" charset="2"/>
              <a:buNone/>
            </a:pPr>
            <a:r>
              <a:rPr lang="en-US" altLang="zh-CN" sz="2000" b="1">
                <a:solidFill>
                  <a:srgbClr val="000000"/>
                </a:solidFill>
                <a:latin typeface="Times New Roman" pitchFamily="18" charset="0"/>
                <a:ea typeface="楷体_GB2312" pitchFamily="49" charset="-122"/>
              </a:rPr>
              <a:t>    b=(*x2)(i,j); </a:t>
            </a:r>
            <a:endParaRPr lang="zh-CN" altLang="zh-CN" sz="2000" b="1">
              <a:solidFill>
                <a:srgbClr val="000000"/>
              </a:solidFill>
              <a:latin typeface="Times New Roman" pitchFamily="18" charset="0"/>
              <a:ea typeface="楷体_GB2312" pitchFamily="49" charset="-122"/>
            </a:endParaRPr>
          </a:p>
          <a:p>
            <a:pPr marL="342900" indent="-342900">
              <a:lnSpc>
                <a:spcPct val="100000"/>
              </a:lnSpc>
              <a:spcBef>
                <a:spcPct val="0"/>
              </a:spcBef>
              <a:buClr>
                <a:srgbClr val="FF3300"/>
              </a:buClr>
              <a:buFont typeface="Wingdings" pitchFamily="2" charset="2"/>
              <a:buNone/>
            </a:pPr>
            <a:r>
              <a:rPr lang="en-US" altLang="zh-CN" sz="2000" b="1">
                <a:solidFill>
                  <a:srgbClr val="000000"/>
                </a:solidFill>
                <a:latin typeface="Times New Roman" pitchFamily="18" charset="0"/>
                <a:ea typeface="楷体_GB2312" pitchFamily="49" charset="-122"/>
              </a:rPr>
              <a:t>}</a:t>
            </a:r>
            <a:endParaRPr lang="zh-CN" altLang="zh-CN" sz="2000" b="1">
              <a:solidFill>
                <a:srgbClr val="000000"/>
              </a:solidFill>
              <a:latin typeface="Times New Roman" pitchFamily="18" charset="0"/>
              <a:ea typeface="楷体_GB2312" pitchFamily="49" charset="-122"/>
            </a:endParaRPr>
          </a:p>
        </p:txBody>
      </p:sp>
      <p:sp>
        <p:nvSpPr>
          <p:cNvPr id="9" name="TextBox 8"/>
          <p:cNvSpPr txBox="1"/>
          <p:nvPr/>
        </p:nvSpPr>
        <p:spPr>
          <a:xfrm>
            <a:off x="3567113" y="5410200"/>
            <a:ext cx="3214687" cy="396875"/>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zh-CN" altLang="en-US" sz="2000" b="1">
                <a:solidFill>
                  <a:srgbClr val="0000CC"/>
                </a:solidFill>
                <a:latin typeface="Times New Roman" pitchFamily="18" charset="0"/>
              </a:rPr>
              <a:t>相当于</a:t>
            </a:r>
            <a:r>
              <a:rPr kumimoji="1" lang="en-US" altLang="zh-CN" sz="2000" b="1">
                <a:solidFill>
                  <a:srgbClr val="0000CC"/>
                </a:solidFill>
                <a:latin typeface="Times New Roman" pitchFamily="18" charset="0"/>
              </a:rPr>
              <a:t>a=f1(i);</a:t>
            </a:r>
            <a:endParaRPr kumimoji="1" lang="zh-CN" altLang="en-US" sz="2000" b="1">
              <a:solidFill>
                <a:srgbClr val="0000CC"/>
              </a:solidFill>
              <a:latin typeface="Times New Roman" pitchFamily="18" charset="0"/>
            </a:endParaRPr>
          </a:p>
        </p:txBody>
      </p:sp>
      <p:sp>
        <p:nvSpPr>
          <p:cNvPr id="10" name="TextBox 9"/>
          <p:cNvSpPr txBox="1"/>
          <p:nvPr/>
        </p:nvSpPr>
        <p:spPr>
          <a:xfrm>
            <a:off x="3571875" y="5699125"/>
            <a:ext cx="3214688" cy="396875"/>
          </a:xfrm>
          <a:prstGeom prst="rect">
            <a:avLst/>
          </a:prstGeom>
          <a:noFill/>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400">
                <a:solidFill>
                  <a:schemeClr val="tx1"/>
                </a:solidFill>
                <a:latin typeface="Arial" pitchFamily="34" charset="0"/>
                <a:ea typeface="宋体" pitchFamily="2" charset="-122"/>
              </a:defRPr>
            </a:lvl9pPr>
          </a:lstStyle>
          <a:p>
            <a:pPr eaLnBrk="1" hangingPunct="1">
              <a:lnSpc>
                <a:spcPct val="100000"/>
              </a:lnSpc>
              <a:spcBef>
                <a:spcPct val="0"/>
              </a:spcBef>
            </a:pPr>
            <a:r>
              <a:rPr kumimoji="1" lang="zh-CN" altLang="en-US" sz="2000" b="1">
                <a:solidFill>
                  <a:srgbClr val="0000CC"/>
                </a:solidFill>
                <a:latin typeface="Times New Roman" pitchFamily="18" charset="0"/>
              </a:rPr>
              <a:t>相当于</a:t>
            </a:r>
            <a:r>
              <a:rPr kumimoji="1" lang="en-US" altLang="zh-CN" sz="2000" b="1">
                <a:solidFill>
                  <a:srgbClr val="0000CC"/>
                </a:solidFill>
                <a:latin typeface="Times New Roman" pitchFamily="18" charset="0"/>
              </a:rPr>
              <a:t>b=f2(i,j);</a:t>
            </a:r>
            <a:endParaRPr kumimoji="1" lang="zh-CN" altLang="en-US" sz="2000" b="1">
              <a:solidFill>
                <a:srgbClr val="0000CC"/>
              </a:solidFill>
              <a:latin typeface="Times New Roman" pitchFamily="18" charset="0"/>
            </a:endParaRPr>
          </a:p>
        </p:txBody>
      </p:sp>
      <p:sp>
        <p:nvSpPr>
          <p:cNvPr id="6755344" name="Line 16"/>
          <p:cNvSpPr>
            <a:spLocks noChangeShapeType="1"/>
          </p:cNvSpPr>
          <p:nvPr/>
        </p:nvSpPr>
        <p:spPr bwMode="auto">
          <a:xfrm>
            <a:off x="3429000" y="4419600"/>
            <a:ext cx="152400" cy="381000"/>
          </a:xfrm>
          <a:prstGeom prst="line">
            <a:avLst/>
          </a:prstGeom>
          <a:noFill/>
          <a:ln w="2857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55345" name="Line 17"/>
          <p:cNvSpPr>
            <a:spLocks noChangeShapeType="1"/>
          </p:cNvSpPr>
          <p:nvPr/>
        </p:nvSpPr>
        <p:spPr bwMode="auto">
          <a:xfrm>
            <a:off x="3810000" y="4495800"/>
            <a:ext cx="1219200" cy="304800"/>
          </a:xfrm>
          <a:prstGeom prst="line">
            <a:avLst/>
          </a:prstGeom>
          <a:noFill/>
          <a:ln w="2857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79EC44C5-95F9-4372-B1C5-48F3A0CA3CDA}"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5EECE30-C508-45B9-BEDD-3A6B25F3D47C}" type="slidenum">
              <a:rPr lang="zh-CN" altLang="en-US"/>
              <a:pPr/>
              <a:t>13</a:t>
            </a:fld>
            <a:r>
              <a:rPr lang="en-US" altLang="zh-CN"/>
              <a:t>/19</a:t>
            </a:r>
          </a:p>
        </p:txBody>
      </p:sp>
      <p:sp>
        <p:nvSpPr>
          <p:cNvPr id="6756354" name="Rectangle 2"/>
          <p:cNvSpPr>
            <a:spLocks noRot="1" noChangeArrowheads="1"/>
          </p:cNvSpPr>
          <p:nvPr/>
        </p:nvSpPr>
        <p:spPr bwMode="auto">
          <a:xfrm>
            <a:off x="301625" y="2286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黑体" pitchFamily="49" charset="-122"/>
                <a:ea typeface="黑体" pitchFamily="49" charset="-122"/>
                <a:sym typeface="Monotype Sorts" pitchFamily="2" charset="2"/>
              </a:rPr>
              <a:t>例</a:t>
            </a:r>
            <a:r>
              <a:rPr lang="en-US" altLang="zh-CN" dirty="0" smtClean="0">
                <a:solidFill>
                  <a:srgbClr val="0070C0"/>
                </a:solidFill>
                <a:latin typeface="黑体" pitchFamily="49" charset="-122"/>
                <a:ea typeface="黑体" pitchFamily="49" charset="-122"/>
                <a:sym typeface="Monotype Sorts" pitchFamily="2" charset="2"/>
              </a:rPr>
              <a:t>3</a:t>
            </a:r>
            <a:r>
              <a:rPr lang="zh-CN" altLang="en-US" dirty="0" smtClean="0">
                <a:solidFill>
                  <a:srgbClr val="0070C0"/>
                </a:solidFill>
                <a:latin typeface="黑体" pitchFamily="49" charset="-122"/>
                <a:ea typeface="黑体" pitchFamily="49" charset="-122"/>
                <a:sym typeface="Monotype Sorts" pitchFamily="2" charset="2"/>
              </a:rPr>
              <a:t>：用函数指针作为</a:t>
            </a:r>
            <a:r>
              <a:rPr lang="zh-CN" altLang="en-US" dirty="0" smtClean="0">
                <a:solidFill>
                  <a:srgbClr val="FF0000"/>
                </a:solidFill>
                <a:latin typeface="黑体" pitchFamily="49" charset="-122"/>
                <a:ea typeface="黑体" pitchFamily="49" charset="-122"/>
                <a:sym typeface="Monotype Sorts" pitchFamily="2" charset="2"/>
              </a:rPr>
              <a:t>函数参数</a:t>
            </a:r>
            <a:endParaRPr lang="en-US" altLang="zh-CN" dirty="0">
              <a:solidFill>
                <a:srgbClr val="0070C0"/>
              </a:solidFill>
              <a:latin typeface="黑体" pitchFamily="49" charset="-122"/>
              <a:ea typeface="黑体" pitchFamily="49" charset="-122"/>
              <a:sym typeface="Monotype Sorts" pitchFamily="2" charset="2"/>
            </a:endParaRPr>
          </a:p>
        </p:txBody>
      </p:sp>
      <p:sp>
        <p:nvSpPr>
          <p:cNvPr id="6756355" name="Rectangle 3"/>
          <p:cNvSpPr>
            <a:spLocks noChangeArrowheads="1"/>
          </p:cNvSpPr>
          <p:nvPr/>
        </p:nvSpPr>
        <p:spPr bwMode="auto">
          <a:xfrm>
            <a:off x="381000" y="1143000"/>
            <a:ext cx="8540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有两个整数</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，由用户输入</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或</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。如输入</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，程序就给出</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中大者，输入</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，就给出</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中小者，输入</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，则求</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之和。 </a:t>
            </a:r>
          </a:p>
          <a:p>
            <a:pPr marL="342900" indent="-342900">
              <a:lnSpc>
                <a:spcPct val="15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解题思路：</a:t>
            </a:r>
          </a:p>
          <a:p>
            <a:pPr marL="742950" lvl="1" indent="-285750">
              <a:lnSpc>
                <a:spcPct val="150000"/>
              </a:lnSpc>
              <a:buClr>
                <a:schemeClr val="accent2"/>
              </a:buClr>
              <a:buFont typeface="Wingdings" pitchFamily="2" charset="2"/>
              <a:buChar char="ü"/>
            </a:pP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与</a:t>
            </a:r>
            <a:r>
              <a:rPr lang="zh-CN" altLang="en-US" sz="2800" b="1" dirty="0" smtClean="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前面的例</a:t>
            </a:r>
            <a:r>
              <a:rPr lang="en-US" altLang="zh-CN" sz="28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相似</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，但现在用一个函数</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fun</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来实现以上功能。</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702E8446-7AB9-4C09-88B9-179781FC21FB}" type="datetime1">
              <a:rPr lang="zh-CN" altLang="en-US"/>
              <a:pPr/>
              <a:t>2023/11/27</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F5F8ED9D-68C8-436B-8EB1-26BAB77A834E}" type="slidenum">
              <a:rPr lang="zh-CN" altLang="en-US"/>
              <a:pPr/>
              <a:t>14</a:t>
            </a:fld>
            <a:r>
              <a:rPr lang="en-US" altLang="zh-CN"/>
              <a:t>/19</a:t>
            </a:r>
          </a:p>
        </p:txBody>
      </p:sp>
      <p:sp>
        <p:nvSpPr>
          <p:cNvPr id="6757381" name="Rectangle 5"/>
          <p:cNvSpPr>
            <a:spLocks noRot="1" noChangeArrowheads="1"/>
          </p:cNvSpPr>
          <p:nvPr/>
        </p:nvSpPr>
        <p:spPr bwMode="auto">
          <a:xfrm>
            <a:off x="7391400" y="228600"/>
            <a:ext cx="1447800" cy="6324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pPr eaLnBrk="0" hangingPunct="0">
              <a:lnSpc>
                <a:spcPct val="100000"/>
              </a:lnSpc>
              <a:spcBef>
                <a:spcPct val="0"/>
              </a:spcBef>
            </a:pPr>
            <a:r>
              <a:rPr lang="zh-CN" altLang="en-US" sz="3600" dirty="0" smtClean="0">
                <a:solidFill>
                  <a:srgbClr val="0070C0"/>
                </a:solidFill>
                <a:latin typeface="黑体" pitchFamily="49" charset="-122"/>
                <a:ea typeface="黑体" pitchFamily="49" charset="-122"/>
                <a:sym typeface="Monotype Sorts" pitchFamily="2" charset="2"/>
              </a:rPr>
              <a:t>例</a:t>
            </a:r>
            <a:r>
              <a:rPr lang="en-US" altLang="zh-CN" sz="3600" dirty="0" smtClean="0">
                <a:solidFill>
                  <a:srgbClr val="0070C0"/>
                </a:solidFill>
                <a:latin typeface="黑体" pitchFamily="49" charset="-122"/>
                <a:ea typeface="黑体" pitchFamily="49" charset="-122"/>
                <a:sym typeface="Monotype Sorts" pitchFamily="2" charset="2"/>
              </a:rPr>
              <a:t>3: </a:t>
            </a:r>
            <a:r>
              <a:rPr lang="zh-CN" altLang="en-US" sz="3600" dirty="0" smtClean="0">
                <a:solidFill>
                  <a:srgbClr val="0070C0"/>
                </a:solidFill>
                <a:latin typeface="黑体" pitchFamily="49" charset="-122"/>
                <a:ea typeface="黑体" pitchFamily="49" charset="-122"/>
                <a:sym typeface="Monotype Sorts" pitchFamily="2" charset="2"/>
              </a:rPr>
              <a:t>用</a:t>
            </a:r>
            <a:r>
              <a:rPr lang="zh-CN" altLang="en-US" sz="3600" u="sng" dirty="0">
                <a:solidFill>
                  <a:srgbClr val="0070C0"/>
                </a:solidFill>
                <a:latin typeface="黑体" pitchFamily="49" charset="-122"/>
                <a:ea typeface="黑体" pitchFamily="49" charset="-122"/>
                <a:sym typeface="Monotype Sorts" pitchFamily="2" charset="2"/>
              </a:rPr>
              <a:t>函数指针</a:t>
            </a:r>
            <a:r>
              <a:rPr lang="zh-CN" altLang="en-US" sz="3600" dirty="0">
                <a:solidFill>
                  <a:srgbClr val="0070C0"/>
                </a:solidFill>
                <a:latin typeface="黑体" pitchFamily="49" charset="-122"/>
                <a:ea typeface="黑体" pitchFamily="49" charset="-122"/>
                <a:sym typeface="Monotype Sorts" pitchFamily="2" charset="2"/>
              </a:rPr>
              <a:t>作为函数参数</a:t>
            </a:r>
          </a:p>
        </p:txBody>
      </p:sp>
      <p:sp>
        <p:nvSpPr>
          <p:cNvPr id="6757379" name="Rectangle 3"/>
          <p:cNvSpPr>
            <a:spLocks noChangeArrowheads="1"/>
          </p:cNvSpPr>
          <p:nvPr/>
        </p:nvSpPr>
        <p:spPr bwMode="auto">
          <a:xfrm>
            <a:off x="228600" y="152400"/>
            <a:ext cx="4419600" cy="6477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#include &lt;</a:t>
            </a:r>
            <a:r>
              <a:rPr lang="en-US" altLang="zh-CN" sz="2000" b="1" dirty="0" err="1">
                <a:latin typeface="Times New Roman" pitchFamily="18" charset="0"/>
                <a:ea typeface="楷体_GB2312" pitchFamily="49" charset="-122"/>
                <a:sym typeface="Monotype Sorts" pitchFamily="2" charset="2"/>
              </a:rPr>
              <a:t>stdio.h</a:t>
            </a:r>
            <a:r>
              <a:rPr lang="en-US" altLang="zh-CN" sz="2000" b="1" dirty="0">
                <a:latin typeface="Times New Roman" pitchFamily="18" charset="0"/>
                <a:ea typeface="楷体_GB2312" pitchFamily="49" charset="-122"/>
                <a:sym typeface="Monotype Sorts" pitchFamily="2" charset="2"/>
              </a:rPr>
              <a:t>&gt;</a:t>
            </a:r>
          </a:p>
          <a:p>
            <a:pPr marL="342900" indent="-342900">
              <a:lnSpc>
                <a:spcPct val="100000"/>
              </a:lnSpc>
              <a:spcBef>
                <a:spcPct val="0"/>
              </a:spcBef>
              <a:buClr>
                <a:srgbClr val="FF3300"/>
              </a:buClr>
              <a:buFont typeface="Wingdings" pitchFamily="2" charset="2"/>
              <a:buNone/>
            </a:pP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main()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void fun(</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x,int</a:t>
            </a:r>
            <a:r>
              <a:rPr lang="en-US" altLang="zh-CN" sz="2000" b="1" dirty="0">
                <a:latin typeface="Times New Roman" pitchFamily="18" charset="0"/>
                <a:ea typeface="楷体_GB2312" pitchFamily="49" charset="-122"/>
                <a:sym typeface="Monotype Sorts" pitchFamily="2" charset="2"/>
              </a:rPr>
              <a:t> y, </a:t>
            </a:r>
            <a:r>
              <a:rPr lang="en-US" altLang="zh-CN" sz="2000" b="1" dirty="0" err="1">
                <a:solidFill>
                  <a:srgbClr val="FF0000"/>
                </a:solidFill>
                <a:latin typeface="Times New Roman" pitchFamily="18" charset="0"/>
                <a:ea typeface="楷体_GB2312" pitchFamily="49" charset="-122"/>
                <a:sym typeface="Monotype Sorts" pitchFamily="2" charset="2"/>
              </a:rPr>
              <a:t>int</a:t>
            </a:r>
            <a:r>
              <a:rPr lang="en-US" altLang="zh-CN" sz="2000" b="1" dirty="0">
                <a:solidFill>
                  <a:srgbClr val="FF0000"/>
                </a:solidFill>
                <a:latin typeface="Times New Roman" pitchFamily="18" charset="0"/>
                <a:ea typeface="楷体_GB2312" pitchFamily="49" charset="-122"/>
                <a:sym typeface="Monotype Sorts" pitchFamily="2" charset="2"/>
              </a:rPr>
              <a:t> (*p)(</a:t>
            </a:r>
            <a:r>
              <a:rPr lang="en-US" altLang="zh-CN" sz="2000" b="1" dirty="0" err="1">
                <a:solidFill>
                  <a:srgbClr val="FF0000"/>
                </a:solidFill>
                <a:latin typeface="Times New Roman" pitchFamily="18" charset="0"/>
                <a:ea typeface="楷体_GB2312" pitchFamily="49" charset="-122"/>
                <a:sym typeface="Monotype Sorts" pitchFamily="2" charset="2"/>
              </a:rPr>
              <a:t>int,int</a:t>
            </a:r>
            <a:r>
              <a:rPr lang="en-US" altLang="zh-CN" sz="2000" b="1" dirty="0">
                <a:solidFill>
                  <a:srgbClr val="FF0000"/>
                </a:solidFill>
                <a:latin typeface="Times New Roman" pitchFamily="18" charset="0"/>
                <a:ea typeface="楷体_GB2312" pitchFamily="49" charset="-122"/>
                <a:sym typeface="Monotype Sorts" pitchFamily="2" charset="2"/>
              </a:rPr>
              <a:t>)</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max(</a:t>
            </a:r>
            <a:r>
              <a:rPr lang="en-US" altLang="zh-CN" sz="2000" b="1" dirty="0" err="1">
                <a:latin typeface="Times New Roman" pitchFamily="18" charset="0"/>
                <a:ea typeface="楷体_GB2312" pitchFamily="49" charset="-122"/>
                <a:sym typeface="Monotype Sorts" pitchFamily="2" charset="2"/>
              </a:rPr>
              <a:t>int,int</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min(</a:t>
            </a:r>
            <a:r>
              <a:rPr lang="en-US" altLang="zh-CN" sz="2000" b="1" dirty="0" err="1">
                <a:latin typeface="Times New Roman" pitchFamily="18" charset="0"/>
                <a:ea typeface="楷体_GB2312" pitchFamily="49" charset="-122"/>
                <a:sym typeface="Monotype Sorts" pitchFamily="2" charset="2"/>
              </a:rPr>
              <a:t>int,int</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add(</a:t>
            </a:r>
            <a:r>
              <a:rPr lang="en-US" altLang="zh-CN" sz="2000" b="1" dirty="0" err="1">
                <a:latin typeface="Times New Roman" pitchFamily="18" charset="0"/>
                <a:ea typeface="楷体_GB2312" pitchFamily="49" charset="-122"/>
                <a:sym typeface="Monotype Sorts" pitchFamily="2" charset="2"/>
              </a:rPr>
              <a:t>int,int</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a=34,b=-21,n;</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("please choose 1,2 or 3:");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scanf</a:t>
            </a:r>
            <a:r>
              <a:rPr lang="en-US" altLang="zh-CN" sz="2000" b="1" dirty="0">
                <a:latin typeface="Times New Roman" pitchFamily="18" charset="0"/>
                <a:ea typeface="楷体_GB2312" pitchFamily="49" charset="-122"/>
                <a:sym typeface="Monotype Sorts" pitchFamily="2" charset="2"/>
              </a:rPr>
              <a:t>("%</a:t>
            </a:r>
            <a:r>
              <a:rPr lang="en-US" altLang="zh-CN" sz="2000" b="1" dirty="0" err="1" smtClean="0">
                <a:latin typeface="Times New Roman" pitchFamily="18" charset="0"/>
                <a:ea typeface="楷体_GB2312" pitchFamily="49" charset="-122"/>
                <a:sym typeface="Monotype Sorts" pitchFamily="2" charset="2"/>
              </a:rPr>
              <a:t>d",&amp;</a:t>
            </a:r>
            <a:r>
              <a:rPr lang="en-US" altLang="zh-CN" sz="2000" b="1" dirty="0" err="1">
                <a:latin typeface="Times New Roman" pitchFamily="18" charset="0"/>
                <a:ea typeface="楷体_GB2312" pitchFamily="49" charset="-122"/>
                <a:sym typeface="Monotype Sorts" pitchFamily="2" charset="2"/>
              </a:rPr>
              <a:t>n</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if (n==1)  fun(</a:t>
            </a:r>
            <a:r>
              <a:rPr lang="en-US" altLang="zh-CN" sz="2000" b="1" dirty="0" err="1">
                <a:latin typeface="Times New Roman" pitchFamily="18" charset="0"/>
                <a:ea typeface="楷体_GB2312" pitchFamily="49" charset="-122"/>
                <a:sym typeface="Monotype Sorts" pitchFamily="2" charset="2"/>
              </a:rPr>
              <a:t>a,b,</a:t>
            </a:r>
            <a:r>
              <a:rPr lang="en-US" altLang="zh-CN" sz="2000" b="1" dirty="0" err="1">
                <a:solidFill>
                  <a:srgbClr val="CC0099"/>
                </a:solidFill>
                <a:latin typeface="Times New Roman" pitchFamily="18" charset="0"/>
                <a:ea typeface="楷体_GB2312" pitchFamily="49" charset="-122"/>
                <a:sym typeface="Monotype Sorts" pitchFamily="2" charset="2"/>
              </a:rPr>
              <a:t>max</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else if (n==2) 	fun(</a:t>
            </a:r>
            <a:r>
              <a:rPr lang="en-US" altLang="zh-CN" sz="2000" b="1" dirty="0" err="1">
                <a:latin typeface="Times New Roman" pitchFamily="18" charset="0"/>
                <a:ea typeface="楷体_GB2312" pitchFamily="49" charset="-122"/>
                <a:sym typeface="Monotype Sorts" pitchFamily="2" charset="2"/>
              </a:rPr>
              <a:t>a,b,</a:t>
            </a:r>
            <a:r>
              <a:rPr lang="en-US" altLang="zh-CN" sz="2000" b="1" dirty="0" err="1">
                <a:solidFill>
                  <a:srgbClr val="CC0099"/>
                </a:solidFill>
                <a:latin typeface="Times New Roman" pitchFamily="18" charset="0"/>
                <a:ea typeface="楷体_GB2312" pitchFamily="49" charset="-122"/>
                <a:sym typeface="Monotype Sorts" pitchFamily="2" charset="2"/>
              </a:rPr>
              <a:t>min</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else if (n==3) 	fun(</a:t>
            </a:r>
            <a:r>
              <a:rPr lang="en-US" altLang="zh-CN" sz="2000" b="1" dirty="0" err="1">
                <a:latin typeface="Times New Roman" pitchFamily="18" charset="0"/>
                <a:ea typeface="楷体_GB2312" pitchFamily="49" charset="-122"/>
                <a:sym typeface="Monotype Sorts" pitchFamily="2" charset="2"/>
              </a:rPr>
              <a:t>a,b,</a:t>
            </a:r>
            <a:r>
              <a:rPr lang="en-US" altLang="zh-CN" sz="2000" b="1" dirty="0" err="1">
                <a:solidFill>
                  <a:srgbClr val="CC0099"/>
                </a:solidFill>
                <a:latin typeface="Times New Roman" pitchFamily="18" charset="0"/>
                <a:ea typeface="楷体_GB2312" pitchFamily="49" charset="-122"/>
                <a:sym typeface="Monotype Sorts" pitchFamily="2" charset="2"/>
              </a:rPr>
              <a:t>add</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 0;</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void fun(</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x,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y,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(*p)(</a:t>
            </a:r>
            <a:r>
              <a:rPr lang="en-US" altLang="zh-CN" sz="2000" b="1" dirty="0" err="1">
                <a:latin typeface="Times New Roman" pitchFamily="18" charset="0"/>
                <a:ea typeface="楷体_GB2312" pitchFamily="49" charset="-122"/>
                <a:sym typeface="Monotype Sorts" pitchFamily="2" charset="2"/>
              </a:rPr>
              <a:t>int,int</a:t>
            </a:r>
            <a:r>
              <a:rPr lang="en-US" altLang="zh-CN" sz="2000" b="1" dirty="0">
                <a:latin typeface="Times New Roman" pitchFamily="18" charset="0"/>
                <a:ea typeface="楷体_GB2312" pitchFamily="49" charset="-122"/>
                <a:sym typeface="Monotype Sorts" pitchFamily="2" charset="2"/>
              </a:rPr>
              <a:t>)) {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resout</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resout</a:t>
            </a:r>
            <a:r>
              <a:rPr lang="en-US" altLang="zh-CN" sz="2000" b="1" dirty="0">
                <a:latin typeface="Times New Roman" pitchFamily="18" charset="0"/>
                <a:ea typeface="楷体_GB2312" pitchFamily="49" charset="-122"/>
                <a:sym typeface="Monotype Sorts" pitchFamily="2" charset="2"/>
              </a:rPr>
              <a:t>=</a:t>
            </a:r>
            <a:r>
              <a:rPr lang="en-US" altLang="zh-CN" sz="2000" b="1" dirty="0">
                <a:solidFill>
                  <a:srgbClr val="FF0000"/>
                </a:solidFill>
                <a:latin typeface="Times New Roman" pitchFamily="18" charset="0"/>
                <a:ea typeface="楷体_GB2312" pitchFamily="49" charset="-122"/>
                <a:sym typeface="Monotype Sorts" pitchFamily="2" charset="2"/>
              </a:rPr>
              <a:t>(*p)(</a:t>
            </a:r>
            <a:r>
              <a:rPr lang="en-US" altLang="zh-CN" sz="2000" b="1" dirty="0" err="1">
                <a:solidFill>
                  <a:srgbClr val="FF0000"/>
                </a:solidFill>
                <a:latin typeface="Times New Roman" pitchFamily="18" charset="0"/>
                <a:ea typeface="楷体_GB2312" pitchFamily="49" charset="-122"/>
                <a:sym typeface="Monotype Sorts" pitchFamily="2" charset="2"/>
              </a:rPr>
              <a:t>x,y</a:t>
            </a:r>
            <a:r>
              <a:rPr lang="en-US" altLang="zh-CN" sz="2000" b="1" dirty="0">
                <a:solidFill>
                  <a:srgbClr val="FF0000"/>
                </a:solidFill>
                <a:latin typeface="Times New Roman" pitchFamily="18" charset="0"/>
                <a:ea typeface="楷体_GB2312" pitchFamily="49" charset="-122"/>
                <a:sym typeface="Monotype Sorts" pitchFamily="2" charset="2"/>
              </a:rPr>
              <a:t>)</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smtClean="0">
                <a:latin typeface="Times New Roman" pitchFamily="18" charset="0"/>
                <a:ea typeface="楷体_GB2312" pitchFamily="49" charset="-122"/>
                <a:sym typeface="Monotype Sorts" pitchFamily="2" charset="2"/>
              </a:rPr>
              <a:t>("%</a:t>
            </a:r>
            <a:r>
              <a:rPr lang="en-US" altLang="zh-CN" sz="2000" b="1" dirty="0">
                <a:latin typeface="Times New Roman" pitchFamily="18" charset="0"/>
                <a:ea typeface="楷体_GB2312" pitchFamily="49" charset="-122"/>
                <a:sym typeface="Monotype Sorts" pitchFamily="2" charset="2"/>
              </a:rPr>
              <a:t>d\n",</a:t>
            </a:r>
            <a:r>
              <a:rPr lang="en-US" altLang="zh-CN" sz="2000" b="1" dirty="0" err="1">
                <a:latin typeface="Times New Roman" pitchFamily="18" charset="0"/>
                <a:ea typeface="楷体_GB2312" pitchFamily="49" charset="-122"/>
                <a:sym typeface="Monotype Sorts" pitchFamily="2" charset="2"/>
              </a:rPr>
              <a:t>resout</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p>
        </p:txBody>
      </p:sp>
      <p:sp>
        <p:nvSpPr>
          <p:cNvPr id="6757380" name="Rectangle 4"/>
          <p:cNvSpPr>
            <a:spLocks noChangeArrowheads="1"/>
          </p:cNvSpPr>
          <p:nvPr/>
        </p:nvSpPr>
        <p:spPr bwMode="auto">
          <a:xfrm>
            <a:off x="4648200" y="152400"/>
            <a:ext cx="2819400" cy="6477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spcBef>
                <a:spcPct val="0"/>
              </a:spcBef>
              <a:buClr>
                <a:srgbClr val="FF3300"/>
              </a:buClr>
              <a:buFont typeface="Wingdings" pitchFamily="2" charset="2"/>
              <a:buNone/>
            </a:pP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max(</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x,int</a:t>
            </a:r>
            <a:r>
              <a:rPr lang="en-US" altLang="zh-CN" sz="2000" b="1" dirty="0">
                <a:latin typeface="Times New Roman" pitchFamily="18" charset="0"/>
                <a:ea typeface="楷体_GB2312" pitchFamily="49" charset="-122"/>
                <a:sym typeface="Monotype Sorts" pitchFamily="2" charset="2"/>
              </a:rPr>
              <a:t> y) {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z;</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if(x&gt;y)  z=x;</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else   z=y;</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("max="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return(z);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min(</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x,int</a:t>
            </a:r>
            <a:r>
              <a:rPr lang="en-US" altLang="zh-CN" sz="2000" b="1" dirty="0">
                <a:latin typeface="Times New Roman" pitchFamily="18" charset="0"/>
                <a:ea typeface="楷体_GB2312" pitchFamily="49" charset="-122"/>
                <a:sym typeface="Monotype Sorts" pitchFamily="2" charset="2"/>
              </a:rPr>
              <a:t> y) {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z;</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if(x&lt;y) z=x;</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else z=y;</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("min=");</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return(z);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add(</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x,int</a:t>
            </a:r>
            <a:r>
              <a:rPr lang="en-US" altLang="zh-CN" sz="2000" b="1" dirty="0">
                <a:latin typeface="Times New Roman" pitchFamily="18" charset="0"/>
                <a:ea typeface="楷体_GB2312" pitchFamily="49" charset="-122"/>
                <a:sym typeface="Monotype Sorts" pitchFamily="2" charset="2"/>
              </a:rPr>
              <a:t> y) {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z;</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z=</a:t>
            </a:r>
            <a:r>
              <a:rPr lang="en-US" altLang="zh-CN" sz="2000" b="1" dirty="0" err="1">
                <a:latin typeface="Times New Roman" pitchFamily="18" charset="0"/>
                <a:ea typeface="楷体_GB2312" pitchFamily="49" charset="-122"/>
                <a:sym typeface="Monotype Sorts" pitchFamily="2" charset="2"/>
              </a:rPr>
              <a:t>x+y</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("sum=");</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return(z);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66741" b="81976"/>
          <a:stretch/>
        </p:blipFill>
        <p:spPr bwMode="auto">
          <a:xfrm>
            <a:off x="4271286" y="4981575"/>
            <a:ext cx="4872714"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A9FC1110-9704-4277-A7DE-3B58B067A4F2}"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E9F7F1EF-5206-48FA-921C-CF0A0CA6671D}" type="slidenum">
              <a:rPr lang="zh-CN" altLang="en-US"/>
              <a:pPr/>
              <a:t>15</a:t>
            </a:fld>
            <a:r>
              <a:rPr lang="en-US" altLang="zh-CN"/>
              <a:t>/19</a:t>
            </a:r>
          </a:p>
        </p:txBody>
      </p:sp>
      <p:sp>
        <p:nvSpPr>
          <p:cNvPr id="6748162"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748163" name="Rectangle 3"/>
          <p:cNvSpPr>
            <a:spLocks noGrp="1" noChangeArrowheads="1"/>
          </p:cNvSpPr>
          <p:nvPr>
            <p:ph type="body" idx="4294967295"/>
          </p:nvPr>
        </p:nvSpPr>
        <p:spPr>
          <a:xfrm>
            <a:off x="304800" y="1168400"/>
            <a:ext cx="8610600" cy="4775200"/>
          </a:xfrm>
        </p:spPr>
        <p:txBody>
          <a:bodyPr/>
          <a:lstStyle/>
          <a:p>
            <a:pPr eaLnBrk="1" hangingPunct="1">
              <a:lnSpc>
                <a:spcPct val="150000"/>
              </a:lnSpc>
              <a:buClr>
                <a:srgbClr val="0000FF"/>
              </a:buClr>
            </a:pPr>
            <a:r>
              <a:rPr lang="zh-CN" altLang="en-US" sz="4000" b="0" dirty="0" smtClean="0">
                <a:solidFill>
                  <a:srgbClr val="FF0000"/>
                </a:solidFill>
                <a:latin typeface="Times New Roman" pitchFamily="18" charset="0"/>
                <a:ea typeface="黑体" pitchFamily="49" charset="-122"/>
              </a:rPr>
              <a:t>定义和使用指向函数的指针变量</a:t>
            </a:r>
          </a:p>
          <a:p>
            <a:pPr eaLnBrk="1" hangingPunct="1">
              <a:lnSpc>
                <a:spcPct val="150000"/>
              </a:lnSpc>
              <a:buClr>
                <a:srgbClr val="0000FF"/>
              </a:buClr>
            </a:pPr>
            <a:r>
              <a:rPr lang="zh-CN" altLang="en-US" sz="4000" b="0" dirty="0" smtClean="0">
                <a:solidFill>
                  <a:srgbClr val="FF0000"/>
                </a:solidFill>
                <a:latin typeface="Times New Roman" pitchFamily="18" charset="0"/>
                <a:ea typeface="黑体" pitchFamily="49" charset="-122"/>
              </a:rPr>
              <a:t>用指向函数的指针作函数参数</a:t>
            </a:r>
          </a:p>
          <a:p>
            <a:pPr eaLnBrk="1" hangingPunct="1">
              <a:lnSpc>
                <a:spcPct val="150000"/>
              </a:lnSpc>
              <a:buClr>
                <a:srgbClr val="0000FF"/>
              </a:buClr>
            </a:pPr>
            <a:r>
              <a:rPr lang="zh-CN" altLang="en-US" sz="4000" b="0" u="sng" dirty="0" smtClean="0">
                <a:solidFill>
                  <a:srgbClr val="FF0000"/>
                </a:solidFill>
                <a:latin typeface="Times New Roman" pitchFamily="18" charset="0"/>
                <a:ea typeface="黑体" pitchFamily="49" charset="-122"/>
              </a:rPr>
              <a:t>返回指针值（地址）的函数</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1016974-F120-4408-BD0F-B399D7118390}"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897EF16D-6198-46E9-A53A-C06FFFD40BE8}" type="slidenum">
              <a:rPr lang="zh-CN" altLang="en-US"/>
              <a:pPr/>
              <a:t>16</a:t>
            </a:fld>
            <a:r>
              <a:rPr lang="en-US" altLang="zh-CN"/>
              <a:t>/19</a:t>
            </a:r>
          </a:p>
        </p:txBody>
      </p:sp>
      <p:sp>
        <p:nvSpPr>
          <p:cNvPr id="6739970" name="Rectangle 2"/>
          <p:cNvSpPr>
            <a:spLocks noRot="1" noChangeArrowheads="1"/>
          </p:cNvSpPr>
          <p:nvPr/>
        </p:nvSpPr>
        <p:spPr bwMode="auto">
          <a:xfrm>
            <a:off x="301625" y="2286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返回指针值的函数</a:t>
            </a:r>
          </a:p>
        </p:txBody>
      </p:sp>
      <p:sp>
        <p:nvSpPr>
          <p:cNvPr id="6739971" name="Rectangle 3"/>
          <p:cNvSpPr>
            <a:spLocks noChangeArrowheads="1"/>
          </p:cNvSpPr>
          <p:nvPr/>
        </p:nvSpPr>
        <p:spPr bwMode="auto">
          <a:xfrm>
            <a:off x="381000" y="1143000"/>
            <a:ext cx="85407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一个函数可以返回一个整型值、字符值、实型值等，也可以返回</a:t>
            </a:r>
            <a:r>
              <a:rPr lang="zh-CN" altLang="en-US" sz="3200" b="1" u="sng"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指针型的数据</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，即地址。</a:t>
            </a:r>
          </a:p>
          <a:p>
            <a:pPr marL="742950" lvl="1" indent="-285750">
              <a:lnSpc>
                <a:spcPct val="150000"/>
              </a:lnSpc>
              <a:buClr>
                <a:schemeClr val="accent2"/>
              </a:buClr>
              <a:buFont typeface="Wingdings"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其概念与以前类似，只是返回的值的类型是指针类型而已</a:t>
            </a:r>
          </a:p>
          <a:p>
            <a:pPr marL="342900" indent="-342900">
              <a:lnSpc>
                <a:spcPct val="15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定义返回指针值的函数的一般形式为</a:t>
            </a:r>
          </a:p>
          <a:p>
            <a:pPr marL="342900" indent="-342900">
              <a:lnSpc>
                <a:spcPct val="150000"/>
              </a:lnSpc>
              <a:buClr>
                <a:srgbClr val="FF3300"/>
              </a:buClr>
              <a:buFont typeface="Wingdings" pitchFamily="2" charset="2"/>
              <a:buNone/>
            </a:pPr>
            <a:r>
              <a:rPr lang="zh-CN" altLang="en-US" sz="3200" b="1"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类型名  * 函数名(参数表);</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8CE5E49F-A5B1-4AEA-87E2-22BA61BB9BFF}"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C140153E-86C1-4F33-8E97-C19CC8890FC6}" type="slidenum">
              <a:rPr lang="zh-CN" altLang="en-US"/>
              <a:pPr/>
              <a:t>17</a:t>
            </a:fld>
            <a:r>
              <a:rPr lang="en-US" altLang="zh-CN"/>
              <a:t>/19</a:t>
            </a:r>
          </a:p>
        </p:txBody>
      </p:sp>
      <p:sp>
        <p:nvSpPr>
          <p:cNvPr id="6759426" name="Rectangle 2"/>
          <p:cNvSpPr>
            <a:spLocks noRot="1" noChangeArrowheads="1"/>
          </p:cNvSpPr>
          <p:nvPr/>
        </p:nvSpPr>
        <p:spPr bwMode="auto">
          <a:xfrm>
            <a:off x="301625" y="2286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定义</a:t>
            </a:r>
            <a:r>
              <a:rPr lang="zh-CN" altLang="en-US">
                <a:solidFill>
                  <a:srgbClr val="0070C0"/>
                </a:solidFill>
                <a:latin typeface="Times New Roman"/>
                <a:ea typeface="黑体" pitchFamily="49" charset="-122"/>
              </a:rPr>
              <a:t>“</a:t>
            </a:r>
            <a:r>
              <a:rPr lang="zh-CN" altLang="en-US">
                <a:solidFill>
                  <a:srgbClr val="0070C0"/>
                </a:solidFill>
                <a:latin typeface="黑体" pitchFamily="49" charset="-122"/>
                <a:ea typeface="黑体" pitchFamily="49" charset="-122"/>
              </a:rPr>
              <a:t>返回指针值的函数</a:t>
            </a:r>
            <a:r>
              <a:rPr lang="zh-CN" altLang="en-US">
                <a:solidFill>
                  <a:srgbClr val="0070C0"/>
                </a:solidFill>
                <a:latin typeface="Times New Roman"/>
                <a:ea typeface="黑体" pitchFamily="49" charset="-122"/>
              </a:rPr>
              <a:t>”</a:t>
            </a:r>
            <a:r>
              <a:rPr lang="zh-CN" altLang="en-US">
                <a:solidFill>
                  <a:srgbClr val="0070C0"/>
                </a:solidFill>
                <a:latin typeface="黑体" pitchFamily="49" charset="-122"/>
                <a:ea typeface="黑体" pitchFamily="49" charset="-122"/>
              </a:rPr>
              <a:t>的例子</a:t>
            </a:r>
            <a:endParaRPr lang="zh-CN" altLang="en-US">
              <a:solidFill>
                <a:srgbClr val="0070C0"/>
              </a:solidFill>
              <a:latin typeface="仿宋_GB2312" pitchFamily="49" charset="-122"/>
              <a:ea typeface="仿宋_GB2312" pitchFamily="49" charset="-122"/>
            </a:endParaRPr>
          </a:p>
        </p:txBody>
      </p:sp>
      <p:sp>
        <p:nvSpPr>
          <p:cNvPr id="6759427" name="Rectangle 3"/>
          <p:cNvSpPr>
            <a:spLocks noChangeArrowheads="1"/>
          </p:cNvSpPr>
          <p:nvPr/>
        </p:nvSpPr>
        <p:spPr bwMode="auto">
          <a:xfrm>
            <a:off x="152400" y="1066800"/>
            <a:ext cx="87693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例如：</a:t>
            </a:r>
            <a:r>
              <a:rPr lang="en-US" altLang="zh-CN" sz="3200" b="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 * a(int x, int y)</a:t>
            </a:r>
          </a:p>
          <a:p>
            <a:pPr marL="742950" lvl="1" indent="-285750">
              <a:lnSpc>
                <a:spcPct val="150000"/>
              </a:lnSpc>
              <a:buClr>
                <a:schemeClr val="accent2"/>
              </a:buClr>
              <a:buFont typeface="Wingdings" pitchFamily="2" charset="2"/>
              <a:buChar char="ü"/>
            </a:pPr>
            <a:r>
              <a:rPr lang="en-US" altLang="zh-CN" sz="280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a:t>
            </a:r>
            <a:r>
              <a:rPr lang="zh-CN" altLang="en-US" sz="28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是函数名，调用它以后能得到一个指向</a:t>
            </a:r>
            <a:r>
              <a:rPr lang="en-US" altLang="zh-CN" sz="28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a:t>
            </a:r>
            <a:r>
              <a:rPr lang="zh-CN" altLang="en-US" sz="28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型数据的指针(地址)。</a:t>
            </a:r>
          </a:p>
          <a:p>
            <a:pPr marL="742950" lvl="1" indent="-285750">
              <a:lnSpc>
                <a:spcPct val="150000"/>
              </a:lnSpc>
              <a:buClr>
                <a:schemeClr val="accent2"/>
              </a:buClr>
              <a:buFont typeface="Wingdings" pitchFamily="2" charset="2"/>
              <a:buChar char="ü"/>
            </a:pPr>
            <a:r>
              <a:rPr lang="en-US" altLang="zh-CN" sz="280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x</a:t>
            </a:r>
            <a:r>
              <a:rPr lang="en-US" altLang="zh-CN" sz="28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en-US" altLang="zh-CN" sz="280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y</a:t>
            </a:r>
            <a:r>
              <a:rPr lang="zh-CN" altLang="en-US" sz="28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是函数的形参，</a:t>
            </a:r>
            <a:r>
              <a:rPr lang="en-US" altLang="zh-CN" sz="28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a:t>
            </a:r>
            <a:r>
              <a:rPr lang="zh-CN" altLang="en-US" sz="28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型。</a:t>
            </a:r>
          </a:p>
          <a:p>
            <a:pPr marL="742950" lvl="1" indent="-285750">
              <a:lnSpc>
                <a:spcPct val="150000"/>
              </a:lnSpc>
              <a:buClr>
                <a:schemeClr val="accent2"/>
              </a:buClr>
              <a:buFont typeface="Wingdings" pitchFamily="2" charset="2"/>
              <a:buChar char="ü"/>
            </a:pPr>
            <a:r>
              <a:rPr lang="zh-CN" altLang="en-US" sz="28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函数名前面有一个</a:t>
            </a:r>
            <a:r>
              <a:rPr lang="en-US" altLang="en-US" sz="280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zh-CN" altLang="en-US" sz="28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，表示此函数是指针型函数(函数值是指针)。</a:t>
            </a:r>
          </a:p>
          <a:p>
            <a:pPr marL="742950" lvl="1" indent="-285750">
              <a:lnSpc>
                <a:spcPct val="150000"/>
              </a:lnSpc>
              <a:buClr>
                <a:schemeClr val="accent2"/>
              </a:buClr>
              <a:buFont typeface="Wingdings" pitchFamily="2" charset="2"/>
              <a:buChar char="ü"/>
            </a:pPr>
            <a:r>
              <a:rPr lang="zh-CN" altLang="en-US" sz="28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最前面的</a:t>
            </a:r>
            <a:r>
              <a:rPr lang="en-US" altLang="zh-CN" sz="280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a:t>
            </a:r>
            <a:r>
              <a:rPr lang="zh-CN" altLang="en-US" sz="28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表示返回的指针指向</a:t>
            </a:r>
            <a:r>
              <a:rPr lang="en-US" altLang="zh-CN" sz="28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a:t>
            </a:r>
            <a:r>
              <a:rPr lang="zh-CN" altLang="en-US" sz="280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型变量。</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1299F007-ED63-4A97-95D4-F10CE86FAAB3}"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8B2A3320-C556-4D0D-989F-FB9202062547}" type="slidenum">
              <a:rPr lang="zh-CN" altLang="en-US"/>
              <a:pPr/>
              <a:t>18</a:t>
            </a:fld>
            <a:r>
              <a:rPr lang="en-US" altLang="zh-CN"/>
              <a:t>/19</a:t>
            </a:r>
          </a:p>
        </p:txBody>
      </p:sp>
      <p:sp>
        <p:nvSpPr>
          <p:cNvPr id="6760450" name="Rectangle 2"/>
          <p:cNvSpPr>
            <a:spLocks noRot="1" noChangeArrowheads="1"/>
          </p:cNvSpPr>
          <p:nvPr/>
        </p:nvSpPr>
        <p:spPr bwMode="auto">
          <a:xfrm>
            <a:off x="301625" y="2286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黑体" pitchFamily="49" charset="-122"/>
                <a:ea typeface="黑体" pitchFamily="49" charset="-122"/>
                <a:sym typeface="Monotype Sorts" pitchFamily="2" charset="2"/>
              </a:rPr>
              <a:t>例</a:t>
            </a:r>
            <a:r>
              <a:rPr lang="en-US" altLang="zh-CN" dirty="0" smtClean="0">
                <a:solidFill>
                  <a:srgbClr val="0070C0"/>
                </a:solidFill>
                <a:latin typeface="黑体" pitchFamily="49" charset="-122"/>
                <a:ea typeface="黑体" pitchFamily="49" charset="-122"/>
                <a:sym typeface="Monotype Sorts" pitchFamily="2" charset="2"/>
              </a:rPr>
              <a:t>4:</a:t>
            </a:r>
            <a:r>
              <a:rPr lang="zh-CN" altLang="en-US" dirty="0" smtClean="0">
                <a:solidFill>
                  <a:srgbClr val="0070C0"/>
                </a:solidFill>
                <a:latin typeface="黑体" pitchFamily="49" charset="-122"/>
                <a:ea typeface="黑体" pitchFamily="49" charset="-122"/>
                <a:sym typeface="Monotype Sorts" pitchFamily="2" charset="2"/>
              </a:rPr>
              <a:t>返回指针的函数</a:t>
            </a:r>
            <a:endParaRPr lang="en-US" altLang="zh-CN" dirty="0">
              <a:solidFill>
                <a:srgbClr val="0070C0"/>
              </a:solidFill>
              <a:latin typeface="黑体" pitchFamily="49" charset="-122"/>
              <a:ea typeface="黑体" pitchFamily="49" charset="-122"/>
              <a:sym typeface="Monotype Sorts" pitchFamily="2" charset="2"/>
            </a:endParaRPr>
          </a:p>
        </p:txBody>
      </p:sp>
      <p:sp>
        <p:nvSpPr>
          <p:cNvPr id="6760451" name="Rectangle 3"/>
          <p:cNvSpPr>
            <a:spLocks noChangeArrowheads="1"/>
          </p:cNvSpPr>
          <p:nvPr/>
        </p:nvSpPr>
        <p:spPr bwMode="auto">
          <a:xfrm>
            <a:off x="381000" y="1219200"/>
            <a:ext cx="8540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buClr>
                <a:srgbClr val="FF3300"/>
              </a:buClr>
              <a:buFont typeface="Wingdings" pitchFamily="2" charset="2"/>
              <a:buChar char="Ø"/>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有</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个学生，每个学生有</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门课程的成绩。要求：</a:t>
            </a:r>
          </a:p>
          <a:p>
            <a:pPr marL="742950" lvl="1" indent="-285750">
              <a:lnSpc>
                <a:spcPct val="100000"/>
              </a:lnSpc>
              <a:buClr>
                <a:schemeClr val="accent2"/>
              </a:buClr>
              <a:buFont typeface="Wingdings" pitchFamily="2" charset="2"/>
              <a:buChar char="ü"/>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在用户输入学生序号以后，能输出该学生的全部成绩。</a:t>
            </a:r>
          </a:p>
          <a:p>
            <a:pPr marL="742950" lvl="1" indent="-285750">
              <a:lnSpc>
                <a:spcPct val="100000"/>
              </a:lnSpc>
              <a:buClr>
                <a:schemeClr val="accent2"/>
              </a:buClr>
              <a:buFont typeface="Wingdings" pitchFamily="2" charset="2"/>
              <a:buChar char="ü"/>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用指针函数实现。</a:t>
            </a:r>
          </a:p>
          <a:p>
            <a:pPr marL="342900" indent="-342900">
              <a:lnSpc>
                <a:spcPct val="100000"/>
              </a:lnSpc>
              <a:buClr>
                <a:srgbClr val="FF3300"/>
              </a:buClr>
              <a:buFont typeface="Wingdings" pitchFamily="2" charset="2"/>
              <a:buChar char="Ø"/>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解题思路：</a:t>
            </a:r>
          </a:p>
          <a:p>
            <a:pPr marL="742950" lvl="1" indent="-285750">
              <a:lnSpc>
                <a:spcPct val="100000"/>
              </a:lnSpc>
              <a:buClr>
                <a:schemeClr val="accent2"/>
              </a:buClr>
              <a:buFont typeface="Wingdings" pitchFamily="2" charset="2"/>
              <a:buChar char="ü"/>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定义二维数组</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score</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存放成绩。</a:t>
            </a:r>
          </a:p>
          <a:p>
            <a:pPr marL="742950" lvl="1" indent="-285750">
              <a:lnSpc>
                <a:spcPct val="100000"/>
              </a:lnSpc>
              <a:buClr>
                <a:schemeClr val="accent2"/>
              </a:buClr>
              <a:buFont typeface="Wingdings" pitchFamily="2" charset="2"/>
              <a:buChar char="ü"/>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定义函数</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search</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，它的形参</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是</a:t>
            </a:r>
            <a:r>
              <a:rPr lang="en-US" altLang="zh-CN"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float</a:t>
            </a:r>
            <a:r>
              <a:rPr lang="zh-CN" altLang="en-US"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行</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指针</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（所有学生成绩的起始起点）和</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int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变量（学生序号）。</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search</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根据学生的序号找到存储该学生成绩的</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起始地址</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，它返回这个地址</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float</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指针</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ct val="100000"/>
              </a:lnSpc>
              <a:buClr>
                <a:schemeClr val="accent2"/>
              </a:buClr>
              <a:buFont typeface="Wingdings" pitchFamily="2" charset="2"/>
              <a:buChar char="ü"/>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主函数将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score</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和要找的学生序号</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传递给形参。</a:t>
            </a:r>
          </a:p>
          <a:p>
            <a:pPr marL="742950" lvl="1" indent="-285750">
              <a:lnSpc>
                <a:spcPct val="100000"/>
              </a:lnSpc>
              <a:buClr>
                <a:schemeClr val="accent2"/>
              </a:buClr>
              <a:buFont typeface="Wingdings" pitchFamily="2" charset="2"/>
              <a:buChar char="ü"/>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在主函数中输出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search</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找到的学生的全部成绩。</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ADAE2410-14E6-4B48-B8FB-ED80A947634A}"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04DB0A9-8E33-4999-99F5-50B9C5D0391F}" type="slidenum">
              <a:rPr lang="zh-CN" altLang="en-US"/>
              <a:pPr/>
              <a:t>19</a:t>
            </a:fld>
            <a:r>
              <a:rPr lang="en-US" altLang="zh-CN"/>
              <a:t>/19</a:t>
            </a:r>
          </a:p>
        </p:txBody>
      </p:sp>
      <p:sp>
        <p:nvSpPr>
          <p:cNvPr id="6761474" name="Rectangle 2"/>
          <p:cNvSpPr>
            <a:spLocks noRot="1" noChangeArrowheads="1"/>
          </p:cNvSpPr>
          <p:nvPr/>
        </p:nvSpPr>
        <p:spPr bwMode="auto">
          <a:xfrm>
            <a:off x="7391400" y="228600"/>
            <a:ext cx="1447800" cy="6324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pPr eaLnBrk="0" hangingPunct="0">
              <a:lnSpc>
                <a:spcPct val="100000"/>
              </a:lnSpc>
              <a:spcBef>
                <a:spcPct val="0"/>
              </a:spcBef>
            </a:pPr>
            <a:r>
              <a:rPr lang="zh-CN" altLang="en-US" sz="4400" dirty="0" smtClean="0">
                <a:solidFill>
                  <a:srgbClr val="0070C0"/>
                </a:solidFill>
                <a:latin typeface="黑体" pitchFamily="49" charset="-122"/>
                <a:ea typeface="黑体" pitchFamily="49" charset="-122"/>
                <a:sym typeface="Monotype Sorts" pitchFamily="2" charset="2"/>
              </a:rPr>
              <a:t>返回</a:t>
            </a:r>
            <a:r>
              <a:rPr lang="zh-CN" altLang="en-US" sz="4400" dirty="0">
                <a:solidFill>
                  <a:srgbClr val="0070C0"/>
                </a:solidFill>
                <a:latin typeface="黑体" pitchFamily="49" charset="-122"/>
                <a:ea typeface="黑体" pitchFamily="49" charset="-122"/>
                <a:sym typeface="Monotype Sorts" pitchFamily="2" charset="2"/>
              </a:rPr>
              <a:t>指针值的</a:t>
            </a:r>
            <a:r>
              <a:rPr lang="zh-CN" altLang="en-US" sz="4400" dirty="0" smtClean="0">
                <a:solidFill>
                  <a:srgbClr val="0070C0"/>
                </a:solidFill>
                <a:latin typeface="黑体" pitchFamily="49" charset="-122"/>
                <a:ea typeface="黑体" pitchFamily="49" charset="-122"/>
                <a:sym typeface="Monotype Sorts" pitchFamily="2" charset="2"/>
              </a:rPr>
              <a:t>函数源代码</a:t>
            </a:r>
            <a:endParaRPr lang="zh-CN" altLang="en-US" sz="4400" dirty="0">
              <a:solidFill>
                <a:srgbClr val="0070C0"/>
              </a:solidFill>
              <a:latin typeface="黑体" pitchFamily="49" charset="-122"/>
              <a:ea typeface="黑体" pitchFamily="49" charset="-122"/>
              <a:sym typeface="Monotype Sorts" pitchFamily="2" charset="2"/>
            </a:endParaRPr>
          </a:p>
        </p:txBody>
      </p:sp>
      <p:sp>
        <p:nvSpPr>
          <p:cNvPr id="6761475" name="Rectangle 3"/>
          <p:cNvSpPr>
            <a:spLocks noChangeArrowheads="1"/>
          </p:cNvSpPr>
          <p:nvPr/>
        </p:nvSpPr>
        <p:spPr bwMode="auto">
          <a:xfrm>
            <a:off x="228600" y="152399"/>
            <a:ext cx="7162800" cy="6569075"/>
          </a:xfrm>
          <a:prstGeom prst="rect">
            <a:avLst/>
          </a:prstGeom>
          <a:solidFill>
            <a:srgbClr val="FFFF00"/>
          </a:solidFill>
          <a:ln w="9525">
            <a:solidFill>
              <a:schemeClr val="tx1"/>
            </a:solidFill>
            <a:miter lim="800000"/>
            <a:headEnd/>
            <a:tailEnd/>
          </a:ln>
          <a:effectLst/>
          <a:extLst/>
        </p:spPr>
        <p:txBody>
          <a:bodyPr/>
          <a:lstStyle/>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#include &lt;</a:t>
            </a:r>
            <a:r>
              <a:rPr lang="en-US" altLang="zh-CN" sz="2000" b="1" dirty="0" err="1">
                <a:latin typeface="Times New Roman" pitchFamily="18" charset="0"/>
                <a:ea typeface="楷体_GB2312" pitchFamily="49" charset="-122"/>
                <a:sym typeface="Monotype Sorts" pitchFamily="2" charset="2"/>
              </a:rPr>
              <a:t>stdio.h</a:t>
            </a:r>
            <a:r>
              <a:rPr lang="en-US" altLang="zh-CN" sz="2000" b="1" dirty="0" smtClean="0">
                <a:latin typeface="Times New Roman" pitchFamily="18" charset="0"/>
                <a:ea typeface="楷体_GB2312" pitchFamily="49" charset="-122"/>
                <a:sym typeface="Monotype Sorts" pitchFamily="2" charset="2"/>
              </a:rPr>
              <a:t>&gt;</a:t>
            </a:r>
          </a:p>
          <a:p>
            <a:pPr marL="342900" indent="-342900">
              <a:lnSpc>
                <a:spcPct val="100000"/>
              </a:lnSpc>
              <a:spcBef>
                <a:spcPct val="0"/>
              </a:spcBef>
              <a:buClr>
                <a:srgbClr val="FF3300"/>
              </a:buClr>
              <a:buFont typeface="Wingdings" pitchFamily="2" charset="2"/>
              <a:buNone/>
            </a:pPr>
            <a:r>
              <a:rPr lang="en-US" altLang="zh-CN" sz="2000" b="1" dirty="0" err="1" smtClean="0">
                <a:latin typeface="Times New Roman" pitchFamily="18" charset="0"/>
                <a:ea typeface="楷体_GB2312" pitchFamily="49" charset="-122"/>
                <a:sym typeface="Monotype Sorts" pitchFamily="2" charset="2"/>
              </a:rPr>
              <a:t>int</a:t>
            </a:r>
            <a:r>
              <a:rPr lang="en-US" altLang="zh-CN" sz="2000" b="1" dirty="0" smtClean="0">
                <a:latin typeface="Times New Roman" pitchFamily="18" charset="0"/>
                <a:ea typeface="楷体_GB2312" pitchFamily="49" charset="-122"/>
                <a:sym typeface="Monotype Sorts" pitchFamily="2" charset="2"/>
              </a:rPr>
              <a:t> </a:t>
            </a:r>
            <a:r>
              <a:rPr lang="en-US" altLang="zh-CN" sz="2000" b="1" dirty="0">
                <a:latin typeface="Times New Roman" pitchFamily="18" charset="0"/>
                <a:ea typeface="楷体_GB2312" pitchFamily="49" charset="-122"/>
                <a:sym typeface="Monotype Sorts" pitchFamily="2" charset="2"/>
              </a:rPr>
              <a:t>main()</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float score[ ][4]={{60,70,80,90},{56,89,67,88},{34,78,90,66}};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float  *search(</a:t>
            </a:r>
            <a:r>
              <a:rPr lang="en-US" altLang="zh-CN" sz="2000" b="1" dirty="0">
                <a:solidFill>
                  <a:srgbClr val="FF0000"/>
                </a:solidFill>
                <a:latin typeface="Times New Roman" pitchFamily="18" charset="0"/>
                <a:ea typeface="楷体_GB2312" pitchFamily="49" charset="-122"/>
                <a:sym typeface="Monotype Sorts" pitchFamily="2" charset="2"/>
              </a:rPr>
              <a:t>float (*pointer)[4]</a:t>
            </a: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n);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float  *p;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i, k;</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scanf</a:t>
            </a:r>
            <a:r>
              <a:rPr lang="en-US" altLang="zh-CN" sz="2000" b="1" dirty="0" smtClean="0">
                <a:latin typeface="Times New Roman" pitchFamily="18" charset="0"/>
                <a:ea typeface="楷体_GB2312" pitchFamily="49" charset="-122"/>
                <a:sym typeface="Monotype Sorts" pitchFamily="2" charset="2"/>
              </a:rPr>
              <a:t>("</a:t>
            </a:r>
            <a:r>
              <a:rPr lang="en-US" altLang="zh-CN" sz="2000" b="1" dirty="0">
                <a:latin typeface="Times New Roman" pitchFamily="18" charset="0"/>
                <a:ea typeface="楷体_GB2312" pitchFamily="49" charset="-122"/>
                <a:sym typeface="Monotype Sorts" pitchFamily="2" charset="2"/>
              </a:rPr>
              <a:t>%</a:t>
            </a:r>
            <a:r>
              <a:rPr lang="en-US" altLang="zh-CN" sz="2000" b="1" dirty="0" err="1">
                <a:latin typeface="Times New Roman" pitchFamily="18" charset="0"/>
                <a:ea typeface="楷体_GB2312" pitchFamily="49" charset="-122"/>
                <a:sym typeface="Monotype Sorts" pitchFamily="2" charset="2"/>
              </a:rPr>
              <a:t>d</a:t>
            </a:r>
            <a:r>
              <a:rPr lang="en-US" altLang="zh-CN" sz="2000" b="1" dirty="0" err="1" smtClean="0">
                <a:latin typeface="Times New Roman" pitchFamily="18" charset="0"/>
                <a:ea typeface="楷体_GB2312" pitchFamily="49" charset="-122"/>
                <a:sym typeface="Monotype Sorts" pitchFamily="2" charset="2"/>
              </a:rPr>
              <a:t>",&amp;</a:t>
            </a:r>
            <a:r>
              <a:rPr lang="en-US" altLang="zh-CN" sz="2000" b="1" dirty="0" err="1">
                <a:latin typeface="Times New Roman" pitchFamily="18" charset="0"/>
                <a:ea typeface="楷体_GB2312" pitchFamily="49" charset="-122"/>
                <a:sym typeface="Monotype Sorts" pitchFamily="2" charset="2"/>
              </a:rPr>
              <a:t>k</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("The scores of </a:t>
            </a:r>
            <a:r>
              <a:rPr lang="en-US" altLang="zh-CN" sz="2000" b="1" dirty="0" err="1">
                <a:latin typeface="Times New Roman" pitchFamily="18" charset="0"/>
                <a:ea typeface="楷体_GB2312" pitchFamily="49" charset="-122"/>
                <a:sym typeface="Monotype Sorts" pitchFamily="2" charset="2"/>
              </a:rPr>
              <a:t>No.%d</a:t>
            </a:r>
            <a:r>
              <a:rPr lang="en-US" altLang="zh-CN" sz="2000" b="1" dirty="0">
                <a:latin typeface="Times New Roman" pitchFamily="18" charset="0"/>
                <a:ea typeface="楷体_GB2312" pitchFamily="49" charset="-122"/>
                <a:sym typeface="Monotype Sorts" pitchFamily="2" charset="2"/>
              </a:rPr>
              <a:t> are:\</a:t>
            </a:r>
            <a:r>
              <a:rPr lang="en-US" altLang="zh-CN" sz="2000" b="1" dirty="0" err="1">
                <a:latin typeface="Times New Roman" pitchFamily="18" charset="0"/>
                <a:ea typeface="楷体_GB2312" pitchFamily="49" charset="-122"/>
                <a:sym typeface="Monotype Sorts" pitchFamily="2" charset="2"/>
              </a:rPr>
              <a:t>n",k</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p=search(score, k);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for(i=0;i&lt;4;i++)</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smtClean="0">
                <a:latin typeface="Times New Roman" pitchFamily="18" charset="0"/>
                <a:ea typeface="楷体_GB2312" pitchFamily="49" charset="-122"/>
                <a:sym typeface="Monotype Sorts" pitchFamily="2" charset="2"/>
              </a:rPr>
              <a:t>("</a:t>
            </a:r>
            <a:r>
              <a:rPr lang="en-US" altLang="zh-CN" sz="2000" b="1" dirty="0">
                <a:latin typeface="Times New Roman" pitchFamily="18" charset="0"/>
                <a:ea typeface="楷体_GB2312" pitchFamily="49" charset="-122"/>
                <a:sym typeface="Monotype Sorts" pitchFamily="2" charset="2"/>
              </a:rPr>
              <a:t>%5.2f\t</a:t>
            </a:r>
            <a:r>
              <a:rPr lang="en-US" altLang="zh-CN" sz="2000" b="1" dirty="0" smtClean="0">
                <a:latin typeface="Times New Roman" pitchFamily="18" charset="0"/>
                <a:ea typeface="楷体_GB2312" pitchFamily="49" charset="-122"/>
                <a:sym typeface="Monotype Sorts" pitchFamily="2" charset="2"/>
              </a:rPr>
              <a:t>",*(</a:t>
            </a:r>
            <a:r>
              <a:rPr lang="en-US" altLang="zh-CN" sz="2000" b="1" dirty="0" err="1">
                <a:latin typeface="Times New Roman" pitchFamily="18" charset="0"/>
                <a:ea typeface="楷体_GB2312" pitchFamily="49" charset="-122"/>
                <a:sym typeface="Monotype Sorts" pitchFamily="2" charset="2"/>
              </a:rPr>
              <a:t>p+i</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("\n");</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 0;</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float *search(float (*pointer)[4],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n)</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float *</a:t>
            </a:r>
            <a:r>
              <a:rPr lang="en-US" altLang="zh-CN" sz="2000" b="1" dirty="0" err="1">
                <a:latin typeface="Times New Roman" pitchFamily="18" charset="0"/>
                <a:ea typeface="楷体_GB2312" pitchFamily="49" charset="-122"/>
                <a:sym typeface="Monotype Sorts" pitchFamily="2" charset="2"/>
              </a:rPr>
              <a:t>pt</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pt</a:t>
            </a:r>
            <a:r>
              <a:rPr lang="en-US" altLang="zh-CN" sz="2000" b="1" dirty="0">
                <a:latin typeface="Times New Roman" pitchFamily="18" charset="0"/>
                <a:ea typeface="楷体_GB2312" pitchFamily="49" charset="-122"/>
                <a:sym typeface="Monotype Sorts" pitchFamily="2" charset="2"/>
              </a:rPr>
              <a:t>=*(</a:t>
            </a:r>
            <a:r>
              <a:rPr lang="en-US" altLang="zh-CN" sz="2000" b="1" dirty="0" err="1">
                <a:latin typeface="Times New Roman" pitchFamily="18" charset="0"/>
                <a:ea typeface="楷体_GB2312" pitchFamily="49" charset="-122"/>
                <a:sym typeface="Monotype Sorts" pitchFamily="2" charset="2"/>
              </a:rPr>
              <a:t>pointer+n</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a:t>
            </a:r>
            <a:r>
              <a:rPr lang="en-US" altLang="zh-CN" sz="2000" b="1" dirty="0" err="1">
                <a:latin typeface="Times New Roman" pitchFamily="18" charset="0"/>
                <a:ea typeface="楷体_GB2312" pitchFamily="49" charset="-122"/>
                <a:sym typeface="Monotype Sorts" pitchFamily="2" charset="2"/>
              </a:rPr>
              <a:t>pt</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63196" b="77149"/>
          <a:stretch/>
        </p:blipFill>
        <p:spPr bwMode="auto">
          <a:xfrm>
            <a:off x="3505200" y="5146199"/>
            <a:ext cx="3886200" cy="15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5BD38D27-04F5-49D7-942E-E076FC6C8DAD}"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1B070DC6-CED7-4958-9CF6-AAB686CCBE8D}" type="slidenum">
              <a:rPr lang="zh-CN" altLang="en-US"/>
              <a:pPr/>
              <a:t>2</a:t>
            </a:fld>
            <a:r>
              <a:rPr lang="en-US" altLang="zh-CN"/>
              <a:t>/19</a:t>
            </a:r>
          </a:p>
        </p:txBody>
      </p:sp>
      <p:sp>
        <p:nvSpPr>
          <p:cNvPr id="6242306" name="Rectangle 2" descr="白色大理石"/>
          <p:cNvSpPr>
            <a:spLocks noGrp="1" noChangeArrowheads="1"/>
          </p:cNvSpPr>
          <p:nvPr>
            <p:ph type="title" idx="4294967295"/>
          </p:nvPr>
        </p:nvSpPr>
        <p:spPr>
          <a:xfrm>
            <a:off x="381000" y="228600"/>
            <a:ext cx="8229600" cy="609600"/>
          </a:xfrm>
        </p:spPr>
        <p:txBody>
          <a:bodyPr/>
          <a:lstStyle/>
          <a:p>
            <a:pPr eaLnBrk="1" hangingPunct="1"/>
            <a:r>
              <a:rPr lang="zh-CN" altLang="en-US" smtClean="0">
                <a:solidFill>
                  <a:srgbClr val="0000FF"/>
                </a:solidFill>
                <a:latin typeface="黑体" pitchFamily="49" charset="-122"/>
                <a:ea typeface="黑体" pitchFamily="49" charset="-122"/>
              </a:rPr>
              <a:t>本讲内容</a:t>
            </a:r>
          </a:p>
        </p:txBody>
      </p:sp>
      <p:sp>
        <p:nvSpPr>
          <p:cNvPr id="6242307" name="Rectangle 3"/>
          <p:cNvSpPr>
            <a:spLocks noGrp="1" noChangeArrowheads="1"/>
          </p:cNvSpPr>
          <p:nvPr>
            <p:ph type="body" idx="4294967295"/>
          </p:nvPr>
        </p:nvSpPr>
        <p:spPr>
          <a:xfrm>
            <a:off x="304800" y="1168400"/>
            <a:ext cx="8610600" cy="4775200"/>
          </a:xfrm>
        </p:spPr>
        <p:txBody>
          <a:bodyPr/>
          <a:lstStyle/>
          <a:p>
            <a:pPr eaLnBrk="1" hangingPunct="1">
              <a:lnSpc>
                <a:spcPct val="150000"/>
              </a:lnSpc>
              <a:buClr>
                <a:srgbClr val="0000FF"/>
              </a:buClr>
            </a:pPr>
            <a:r>
              <a:rPr lang="zh-CN" altLang="en-US" sz="4000" b="0" u="sng" dirty="0" smtClean="0">
                <a:solidFill>
                  <a:srgbClr val="FF0000"/>
                </a:solidFill>
                <a:latin typeface="Times New Roman" pitchFamily="18" charset="0"/>
                <a:ea typeface="黑体" pitchFamily="49" charset="-122"/>
              </a:rPr>
              <a:t>定义和使用指向函数的指针变量</a:t>
            </a:r>
          </a:p>
          <a:p>
            <a:pPr eaLnBrk="1" hangingPunct="1">
              <a:lnSpc>
                <a:spcPct val="150000"/>
              </a:lnSpc>
              <a:buClr>
                <a:srgbClr val="0000FF"/>
              </a:buClr>
            </a:pPr>
            <a:r>
              <a:rPr lang="zh-CN" altLang="en-US" sz="4000" b="0" dirty="0" smtClean="0">
                <a:latin typeface="Times New Roman" pitchFamily="18" charset="0"/>
                <a:ea typeface="黑体" pitchFamily="49" charset="-122"/>
              </a:rPr>
              <a:t>用指向函数的指针作函数参数</a:t>
            </a:r>
          </a:p>
          <a:p>
            <a:pPr eaLnBrk="1" hangingPunct="1">
              <a:lnSpc>
                <a:spcPct val="150000"/>
              </a:lnSpc>
              <a:buClr>
                <a:srgbClr val="0000FF"/>
              </a:buClr>
            </a:pPr>
            <a:r>
              <a:rPr lang="zh-CN" altLang="en-US" sz="4000" b="0" dirty="0" smtClean="0">
                <a:latin typeface="Times New Roman" pitchFamily="18" charset="0"/>
                <a:ea typeface="黑体" pitchFamily="49" charset="-122"/>
              </a:rPr>
              <a:t>返回指针</a:t>
            </a:r>
            <a:r>
              <a:rPr lang="zh-CN" altLang="en-US" sz="4000" b="0" dirty="0">
                <a:latin typeface="Times New Roman" pitchFamily="18" charset="0"/>
                <a:ea typeface="黑体" pitchFamily="49" charset="-122"/>
              </a:rPr>
              <a:t>值（地址）的</a:t>
            </a:r>
            <a:r>
              <a:rPr lang="zh-CN" altLang="en-US" sz="4000" b="0" dirty="0" smtClean="0">
                <a:latin typeface="Times New Roman" pitchFamily="18" charset="0"/>
                <a:ea typeface="黑体" pitchFamily="49" charset="-122"/>
              </a:rPr>
              <a:t>函数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2384411F-E0FD-46DD-A50F-371FBCD0E667}"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91FF0C20-1818-48F6-8FB0-C423E340B874}" type="slidenum">
              <a:rPr lang="zh-CN" altLang="en-US"/>
              <a:pPr/>
              <a:t>20</a:t>
            </a:fld>
            <a:r>
              <a:rPr lang="en-US" altLang="zh-CN"/>
              <a:t>/23</a:t>
            </a:r>
          </a:p>
        </p:txBody>
      </p:sp>
      <p:sp>
        <p:nvSpPr>
          <p:cNvPr id="6225922" name="Rectangle 2" descr="白色大理石"/>
          <p:cNvSpPr>
            <a:spLocks noGrp="1" noChangeArrowheads="1"/>
          </p:cNvSpPr>
          <p:nvPr>
            <p:ph type="title" idx="4294967295"/>
          </p:nvPr>
        </p:nvSpPr>
        <p:spPr>
          <a:xfrm>
            <a:off x="457200" y="228600"/>
            <a:ext cx="8534400" cy="609600"/>
          </a:xfrm>
        </p:spPr>
        <p:txBody>
          <a:bodyPr/>
          <a:lstStyle/>
          <a:p>
            <a:r>
              <a:rPr lang="zh-CN" altLang="en-US" sz="4000" dirty="0">
                <a:solidFill>
                  <a:srgbClr val="C00000"/>
                </a:solidFill>
                <a:latin typeface="黑体" pitchFamily="49" charset="-122"/>
                <a:ea typeface="黑体" pitchFamily="49" charset="-122"/>
              </a:rPr>
              <a:t>教材阅读</a:t>
            </a:r>
          </a:p>
        </p:txBody>
      </p:sp>
      <p:sp>
        <p:nvSpPr>
          <p:cNvPr id="6225923" name="Rectangle 3"/>
          <p:cNvSpPr>
            <a:spLocks noGrp="1" noChangeArrowheads="1"/>
          </p:cNvSpPr>
          <p:nvPr>
            <p:ph type="body" idx="4294967295"/>
          </p:nvPr>
        </p:nvSpPr>
        <p:spPr>
          <a:xfrm>
            <a:off x="482600" y="1219200"/>
            <a:ext cx="8280400" cy="4911725"/>
          </a:xfrm>
        </p:spPr>
        <p:txBody>
          <a:bodyPr/>
          <a:lstStyle/>
          <a:p>
            <a:pPr defTabSz="927100" eaLnBrk="1" hangingPunct="1">
              <a:lnSpc>
                <a:spcPct val="150000"/>
              </a:lnSpc>
            </a:pPr>
            <a:r>
              <a:rPr lang="en-US" altLang="zh-CN" sz="3600" dirty="0" smtClean="0">
                <a:latin typeface="Times New Roman" panose="02020603050405020304" pitchFamily="18" charset="0"/>
                <a:cs typeface="Times New Roman" panose="02020603050405020304" pitchFamily="18" charset="0"/>
              </a:rPr>
              <a:t>8.5 </a:t>
            </a:r>
            <a:r>
              <a:rPr lang="zh-CN" altLang="en-US" sz="3600" dirty="0" smtClean="0">
                <a:latin typeface="Times New Roman" panose="02020603050405020304" pitchFamily="18" charset="0"/>
                <a:cs typeface="Times New Roman" panose="02020603050405020304" pitchFamily="18" charset="0"/>
              </a:rPr>
              <a:t>指向函数的指针</a:t>
            </a:r>
            <a:endParaRPr lang="en-US" altLang="zh-CN" sz="3600" dirty="0" smtClean="0">
              <a:latin typeface="Times New Roman" panose="02020603050405020304" pitchFamily="18" charset="0"/>
              <a:cs typeface="Times New Roman" panose="02020603050405020304" pitchFamily="18" charset="0"/>
            </a:endParaRPr>
          </a:p>
          <a:p>
            <a:pPr defTabSz="927100" eaLnBrk="1" hangingPunct="1">
              <a:lnSpc>
                <a:spcPct val="150000"/>
              </a:lnSpc>
            </a:pPr>
            <a:r>
              <a:rPr lang="en-US" altLang="zh-CN" sz="3600" dirty="0" smtClean="0">
                <a:latin typeface="Times New Roman" panose="02020603050405020304" pitchFamily="18" charset="0"/>
                <a:cs typeface="Times New Roman" panose="02020603050405020304" pitchFamily="18" charset="0"/>
              </a:rPr>
              <a:t>8.6 </a:t>
            </a:r>
            <a:r>
              <a:rPr lang="zh-CN" altLang="en-US" sz="3600" dirty="0" smtClean="0">
                <a:latin typeface="Times New Roman" panose="02020603050405020304" pitchFamily="18" charset="0"/>
                <a:cs typeface="Times New Roman" panose="02020603050405020304" pitchFamily="18" charset="0"/>
              </a:rPr>
              <a:t>返回指针值的函数</a:t>
            </a:r>
            <a:endParaRPr lang="en-US" altLang="zh-CN"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858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Grp="1" noChangeArrowheads="1"/>
          </p:cNvSpPr>
          <p:nvPr>
            <p:ph type="dt" sz="quarter" idx="10"/>
          </p:nvPr>
        </p:nvSpPr>
        <p:spPr>
          <a:noFill/>
          <a:ln/>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9pPr>
          </a:lstStyle>
          <a:p>
            <a:fld id="{C261EBF0-80F2-4025-8683-6B7F700366A4}" type="datetime1">
              <a:rPr lang="zh-CN" altLang="en-US" sz="1400"/>
              <a:pPr/>
              <a:t>2023/11/27</a:t>
            </a:fld>
            <a:endParaRPr lang="en-US" altLang="zh-CN" sz="1400"/>
          </a:p>
        </p:txBody>
      </p:sp>
      <p:sp>
        <p:nvSpPr>
          <p:cNvPr id="45059" name="Rectangle 9"/>
          <p:cNvSpPr>
            <a:spLocks noGrp="1" noChangeArrowheads="1"/>
          </p:cNvSpPr>
          <p:nvPr>
            <p:ph type="ftr" sz="quarter" idx="11"/>
          </p:nvPr>
        </p:nvSpPr>
        <p:spPr>
          <a:noFill/>
          <a:ln/>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9pPr>
          </a:lstStyle>
          <a:p>
            <a:r>
              <a:rPr lang="zh-CN" altLang="en-US" sz="1400"/>
              <a:t>王化雨 whuayu000@163.com 13306442222</a:t>
            </a:r>
            <a:endParaRPr lang="en-US" altLang="zh-CN" sz="1400"/>
          </a:p>
        </p:txBody>
      </p:sp>
      <p:sp>
        <p:nvSpPr>
          <p:cNvPr id="45060" name="Rectangle 10"/>
          <p:cNvSpPr>
            <a:spLocks noGrp="1" noChangeArrowheads="1"/>
          </p:cNvSpPr>
          <p:nvPr>
            <p:ph type="sldNum" sz="quarter" idx="12"/>
          </p:nvPr>
        </p:nvSpPr>
        <p:spPr>
          <a:noFill/>
          <a:ln/>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6pPr>
            <a:lvl7pPr marL="29718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7pPr>
            <a:lvl8pPr marL="34290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8pPr>
            <a:lvl9pPr marL="3886200" indent="-228600" eaLnBrk="0" fontAlgn="base" hangingPunct="0">
              <a:lnSpc>
                <a:spcPct val="80000"/>
              </a:lnSpc>
              <a:spcBef>
                <a:spcPct val="20000"/>
              </a:spcBef>
              <a:spcAft>
                <a:spcPct val="0"/>
              </a:spcAft>
              <a:defRPr sz="2000">
                <a:solidFill>
                  <a:schemeClr val="tx1"/>
                </a:solidFill>
                <a:latin typeface="Arial" pitchFamily="34" charset="0"/>
                <a:ea typeface="宋体" pitchFamily="2" charset="-122"/>
              </a:defRPr>
            </a:lvl9pPr>
          </a:lstStyle>
          <a:p>
            <a:fld id="{484C1BE8-6AFC-440E-AC88-7E14A5557FE2}" type="slidenum">
              <a:rPr lang="zh-CN" altLang="en-US" sz="1400"/>
              <a:pPr/>
              <a:t>21</a:t>
            </a:fld>
            <a:r>
              <a:rPr lang="en-US" altLang="zh-CN" sz="1400"/>
              <a:t>/43</a:t>
            </a:r>
          </a:p>
        </p:txBody>
      </p:sp>
      <p:sp>
        <p:nvSpPr>
          <p:cNvPr id="45061" name="Rectangle 2" descr="白色大理石"/>
          <p:cNvSpPr>
            <a:spLocks noGrp="1" noChangeArrowheads="1"/>
          </p:cNvSpPr>
          <p:nvPr>
            <p:ph type="title" idx="4294967295"/>
          </p:nvPr>
        </p:nvSpPr>
        <p:spPr>
          <a:xfrm>
            <a:off x="457200" y="152400"/>
            <a:ext cx="8534400" cy="609600"/>
          </a:xfrm>
        </p:spPr>
        <p:txBody>
          <a:bodyPr/>
          <a:lstStyle/>
          <a:p>
            <a:r>
              <a:rPr lang="zh-CN" altLang="en-US" sz="4000" dirty="0" smtClean="0">
                <a:solidFill>
                  <a:srgbClr val="C00000"/>
                </a:solidFill>
                <a:latin typeface="黑体" pitchFamily="49" charset="-122"/>
                <a:ea typeface="黑体" pitchFamily="49" charset="-122"/>
              </a:rPr>
              <a:t>教材第</a:t>
            </a:r>
            <a:r>
              <a:rPr lang="en-US" altLang="zh-CN" sz="4000" dirty="0" smtClean="0">
                <a:solidFill>
                  <a:srgbClr val="C00000"/>
                </a:solidFill>
                <a:latin typeface="黑体" pitchFamily="49" charset="-122"/>
                <a:ea typeface="黑体" pitchFamily="49" charset="-122"/>
              </a:rPr>
              <a:t>8</a:t>
            </a:r>
            <a:r>
              <a:rPr lang="zh-CN" altLang="en-US" sz="4000" dirty="0" smtClean="0">
                <a:solidFill>
                  <a:srgbClr val="C00000"/>
                </a:solidFill>
                <a:latin typeface="黑体" pitchFamily="49" charset="-122"/>
                <a:ea typeface="黑体" pitchFamily="49" charset="-122"/>
              </a:rPr>
              <a:t>章习题</a:t>
            </a:r>
            <a:endParaRPr lang="en-US" altLang="zh-CN" sz="5400" dirty="0" smtClean="0">
              <a:solidFill>
                <a:srgbClr val="C00000"/>
              </a:solidFill>
              <a:latin typeface="黑体" pitchFamily="49" charset="-122"/>
              <a:ea typeface="隶书" pitchFamily="49" charset="-122"/>
            </a:endParaRPr>
          </a:p>
        </p:txBody>
      </p:sp>
      <p:sp>
        <p:nvSpPr>
          <p:cNvPr id="45062" name="Rectangle 3"/>
          <p:cNvSpPr>
            <a:spLocks noGrp="1" noChangeArrowheads="1"/>
          </p:cNvSpPr>
          <p:nvPr>
            <p:ph type="body" idx="4294967295"/>
          </p:nvPr>
        </p:nvSpPr>
        <p:spPr>
          <a:xfrm>
            <a:off x="228600" y="1143000"/>
            <a:ext cx="8686800" cy="5257800"/>
          </a:xfrm>
        </p:spPr>
        <p:txBody>
          <a:bodyPr/>
          <a:lstStyle/>
          <a:p>
            <a:pPr marL="609600" indent="-609600" eaLnBrk="1" hangingPunct="1">
              <a:lnSpc>
                <a:spcPct val="150000"/>
              </a:lnSpc>
              <a:buClr>
                <a:srgbClr val="FF0066"/>
              </a:buClr>
              <a:buFont typeface="Wingdings" pitchFamily="2" charset="2"/>
              <a:buAutoNum type="arabicPeriod"/>
            </a:pPr>
            <a:r>
              <a:rPr lang="zh-CN" altLang="en-US" sz="3600" dirty="0" smtClean="0">
                <a:latin typeface="Times New Roman" panose="02020603050405020304" pitchFamily="18" charset="0"/>
                <a:cs typeface="Times New Roman" panose="02020603050405020304" pitchFamily="18" charset="0"/>
              </a:rPr>
              <a:t>习题</a:t>
            </a:r>
            <a:r>
              <a:rPr lang="en-US" altLang="zh-CN" sz="3600" dirty="0" smtClean="0">
                <a:latin typeface="Times New Roman" panose="02020603050405020304" pitchFamily="18" charset="0"/>
                <a:cs typeface="Times New Roman" panose="02020603050405020304" pitchFamily="18" charset="0"/>
              </a:rPr>
              <a:t>13</a:t>
            </a:r>
            <a:r>
              <a:rPr lang="zh-CN" altLang="en-US" sz="3600" smtClean="0">
                <a:latin typeface="Times New Roman" panose="02020603050405020304" pitchFamily="18" charset="0"/>
                <a:cs typeface="Times New Roman" panose="02020603050405020304" pitchFamily="18" charset="0"/>
              </a:rPr>
              <a:t>：用矩形法求定积分的通用函数</a:t>
            </a:r>
            <a:endParaRPr lang="en-US" altLang="zh-CN" sz="3600" dirty="0">
              <a:latin typeface="Times New Roman" panose="02020603050405020304" pitchFamily="18" charset="0"/>
              <a:cs typeface="Times New Roman" panose="02020603050405020304" pitchFamily="18" charset="0"/>
            </a:endParaRPr>
          </a:p>
        </p:txBody>
      </p:sp>
      <p:sp>
        <p:nvSpPr>
          <p:cNvPr id="45063" name="Rectangle 4"/>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332712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白色大理石"/>
          <p:cNvSpPr>
            <a:spLocks noGrp="1" noChangeArrowheads="1"/>
          </p:cNvSpPr>
          <p:nvPr>
            <p:ph type="ctrTitle"/>
          </p:nvPr>
        </p:nvSpPr>
        <p:spPr>
          <a:xfrm>
            <a:off x="1600200" y="1524000"/>
            <a:ext cx="5943600" cy="2743200"/>
          </a:xfrm>
        </p:spPr>
        <p:txBody>
          <a:bodyPr/>
          <a:lstStyle/>
          <a:p>
            <a:pPr algn="l" eaLnBrk="1" hangingPunct="1"/>
            <a:r>
              <a:rPr lang="zh-CN" altLang="en-US" sz="7200" smtClean="0">
                <a:solidFill>
                  <a:srgbClr val="FF3300"/>
                </a:solidFill>
                <a:latin typeface="楷体_GB2312" pitchFamily="49" charset="-122"/>
                <a:ea typeface="楷体_GB2312" pitchFamily="49" charset="-122"/>
              </a:rPr>
              <a:t>谢谢大家</a:t>
            </a:r>
            <a:br>
              <a:rPr lang="zh-CN" altLang="en-US" sz="7200" smtClean="0">
                <a:solidFill>
                  <a:srgbClr val="FF3300"/>
                </a:solidFill>
                <a:latin typeface="楷体_GB2312" pitchFamily="49" charset="-122"/>
                <a:ea typeface="楷体_GB2312" pitchFamily="49" charset="-122"/>
              </a:rPr>
            </a:br>
            <a:r>
              <a:rPr lang="zh-CN" altLang="en-US" sz="7200" smtClean="0">
                <a:solidFill>
                  <a:srgbClr val="FF3300"/>
                </a:solidFill>
                <a:latin typeface="楷体_GB2312" pitchFamily="49" charset="-122"/>
                <a:ea typeface="楷体_GB2312" pitchFamily="49" charset="-122"/>
              </a:rPr>
              <a:t>    欢迎指教</a:t>
            </a:r>
          </a:p>
        </p:txBody>
      </p:sp>
      <p:sp>
        <p:nvSpPr>
          <p:cNvPr id="53251" name="Rectangle 3"/>
          <p:cNvSpPr>
            <a:spLocks noGrp="1" noChangeArrowheads="1"/>
          </p:cNvSpPr>
          <p:nvPr>
            <p:ph type="subTitle" idx="1"/>
          </p:nvPr>
        </p:nvSpPr>
        <p:spPr>
          <a:xfrm>
            <a:off x="1066800" y="4876800"/>
            <a:ext cx="7543800" cy="1524000"/>
          </a:xfrm>
          <a:noFill/>
        </p:spPr>
        <p:txBody>
          <a:bodyPr/>
          <a:lstStyle/>
          <a:p>
            <a:pPr algn="l" eaLnBrk="1" hangingPunct="1"/>
            <a:r>
              <a:rPr lang="zh-CN" altLang="en-US" sz="3200" smtClean="0"/>
              <a:t>电    话：13306442222</a:t>
            </a:r>
          </a:p>
          <a:p>
            <a:pPr algn="l" eaLnBrk="1" hangingPunct="1"/>
            <a:r>
              <a:rPr lang="zh-CN" altLang="en-US" sz="3200" smtClean="0"/>
              <a:t>电子信箱：</a:t>
            </a:r>
            <a:r>
              <a:rPr lang="en-US" altLang="zh-CN" sz="3200" smtClean="0">
                <a:latin typeface="Times New Roman" pitchFamily="18" charset="0"/>
              </a:rPr>
              <a:t>whuayu000@163.com</a:t>
            </a:r>
          </a:p>
        </p:txBody>
      </p:sp>
      <p:pic>
        <p:nvPicPr>
          <p:cNvPr id="53252" name="Picture 4" descr="Boy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04800"/>
            <a:ext cx="10461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15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00D175BC-9F41-4FED-8523-87F3FB3A8DAB}"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183C35E-EF2A-4E4A-A046-DFF3863E2930}" type="slidenum">
              <a:rPr lang="zh-CN" altLang="en-US"/>
              <a:pPr/>
              <a:t>3</a:t>
            </a:fld>
            <a:r>
              <a:rPr lang="en-US" altLang="zh-CN"/>
              <a:t>/19</a:t>
            </a:r>
          </a:p>
        </p:txBody>
      </p:sp>
      <p:sp>
        <p:nvSpPr>
          <p:cNvPr id="6734850"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函数指针</a:t>
            </a:r>
          </a:p>
        </p:txBody>
      </p:sp>
      <p:sp>
        <p:nvSpPr>
          <p:cNvPr id="6734851" name="Rectangle 3"/>
          <p:cNvSpPr>
            <a:spLocks noChangeArrowheads="1"/>
          </p:cNvSpPr>
          <p:nvPr/>
        </p:nvSpPr>
        <p:spPr bwMode="auto">
          <a:xfrm>
            <a:off x="304800" y="1143000"/>
            <a:ext cx="854075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ts val="3500"/>
              </a:lnSpc>
              <a:buClr>
                <a:srgbClr val="FF3300"/>
              </a:buClr>
              <a:buFont typeface="Wingdings" pitchFamily="2" charset="2"/>
              <a:buChar char="Ø"/>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如果在程序中定义了一个函数，在编译时，编译系统为函数代码分配一段存储空间，这段存储空间的起始地址，称为这个</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函数的指针</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a:p>
            <a:pPr marL="342900" indent="-342900">
              <a:lnSpc>
                <a:spcPts val="3500"/>
              </a:lnSpc>
              <a:buClr>
                <a:srgbClr val="FF3300"/>
              </a:buClr>
              <a:buFont typeface="Wingdings" pitchFamily="2" charset="2"/>
              <a:buChar char="Ø"/>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可以定义一个指向函数的指针变量，用来存放某一函数的起始地址，这就意味着此指针变量指向该函数。例如：</a:t>
            </a:r>
          </a:p>
          <a:p>
            <a:pPr marL="342900" indent="-342900">
              <a:lnSpc>
                <a:spcPts val="3500"/>
              </a:lnSpc>
              <a:buClr>
                <a:srgbClr val="FF3300"/>
              </a:buClr>
              <a:buFont typeface="Wingdings" pitchFamily="2" charset="2"/>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en-US" altLang="zh-CN" sz="28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a:t>
            </a: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(*p)(</a:t>
            </a:r>
            <a:r>
              <a:rPr lang="en-US" altLang="zh-CN" sz="28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a:t>
            </a: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en-US" altLang="zh-CN" sz="28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a:t>
            </a: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a:p>
            <a:pPr marL="742950" lvl="1" indent="-285750">
              <a:lnSpc>
                <a:spcPts val="3500"/>
              </a:lnSpc>
              <a:buClr>
                <a:schemeClr val="accent2"/>
              </a:buClr>
              <a:buFont typeface="Wingdings" pitchFamily="2" charset="2"/>
              <a:buChar char="ü"/>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定义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是指向函数的指针变量，它可以指向类型为整型且有两个整型参数的函数。</a:t>
            </a:r>
          </a:p>
          <a:p>
            <a:pPr marL="742950" lvl="1" indent="-285750">
              <a:lnSpc>
                <a:spcPts val="3500"/>
              </a:lnSpc>
              <a:buClr>
                <a:schemeClr val="accent2"/>
              </a:buClr>
              <a:buFont typeface="Wingdings" pitchFamily="2" charset="2"/>
              <a:buChar char="ü"/>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p</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的类型用</a:t>
            </a:r>
            <a:r>
              <a:rPr lang="en-US" altLang="zh-CN" sz="2400" b="1"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a:t>
            </a:r>
            <a:r>
              <a:rPr lang="en-US" altLang="zh-CN"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en-US" altLang="zh-CN" sz="2400" b="1"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a:t>
            </a:r>
            <a:r>
              <a:rPr lang="en-US" altLang="zh-CN"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en-US" altLang="zh-CN" sz="2400" b="1"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int</a:t>
            </a:r>
            <a:r>
              <a:rPr lang="en-US" altLang="zh-CN"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表示。</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CBD505A9-078D-499C-B7CB-D853AA9D7E6F}"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C0B15924-8872-4238-8879-FA625F8C3E8C}" type="slidenum">
              <a:rPr lang="zh-CN" altLang="en-US"/>
              <a:pPr/>
              <a:t>4</a:t>
            </a:fld>
            <a:r>
              <a:rPr lang="en-US" altLang="zh-CN"/>
              <a:t>/19</a:t>
            </a:r>
          </a:p>
        </p:txBody>
      </p:sp>
      <p:sp>
        <p:nvSpPr>
          <p:cNvPr id="6740994" name="Rectangle 2"/>
          <p:cNvSpPr>
            <a:spLocks noRot="1" noChangeArrowheads="1"/>
          </p:cNvSpPr>
          <p:nvPr/>
        </p:nvSpPr>
        <p:spPr bwMode="auto">
          <a:xfrm>
            <a:off x="301625" y="1524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rPr>
              <a:t>函数指针的定义形式</a:t>
            </a:r>
            <a:endParaRPr lang="zh-CN" altLang="en-US">
              <a:solidFill>
                <a:srgbClr val="0070C0"/>
              </a:solidFill>
              <a:latin typeface="仿宋_GB2312" pitchFamily="49" charset="-122"/>
              <a:ea typeface="仿宋_GB2312" pitchFamily="49" charset="-122"/>
            </a:endParaRPr>
          </a:p>
        </p:txBody>
      </p:sp>
      <p:sp>
        <p:nvSpPr>
          <p:cNvPr id="6740995" name="Rectangle 3"/>
          <p:cNvSpPr>
            <a:spLocks noChangeArrowheads="1"/>
          </p:cNvSpPr>
          <p:nvPr/>
        </p:nvSpPr>
        <p:spPr bwMode="auto">
          <a:xfrm>
            <a:off x="304800" y="1066800"/>
            <a:ext cx="85407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指向函数的指针变量的一般定义形式：</a:t>
            </a:r>
          </a:p>
          <a:p>
            <a:pPr marL="342900" indent="-342900" algn="ctr">
              <a:lnSpc>
                <a:spcPct val="150000"/>
              </a:lnSpc>
              <a:buClr>
                <a:srgbClr val="FF3300"/>
              </a:buClr>
              <a:buFont typeface="Wingdings" pitchFamily="2" charset="2"/>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数据类型  (* 指针变量名)(形式参数列表</a:t>
            </a: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a:p>
            <a:pPr marL="342900" indent="-342900">
              <a:lnSpc>
                <a:spcPct val="150000"/>
              </a:lnSpc>
              <a:buClr>
                <a:srgbClr val="FF3300"/>
              </a:buClr>
              <a:buFont typeface="Wingdings" pitchFamily="2" charset="2"/>
              <a:buNone/>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	这里的</a:t>
            </a:r>
            <a:r>
              <a:rPr lang="zh-CN" altLang="en-US"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数据类型</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是指函数返回值的类型。</a:t>
            </a:r>
          </a:p>
          <a:p>
            <a:pPr marL="342900" indent="-342900">
              <a:lnSpc>
                <a:spcPct val="150000"/>
              </a:lnSpc>
              <a:buClr>
                <a:srgbClr val="FF3300"/>
              </a:buClr>
              <a:buFont typeface="Wingdings" pitchFamily="2" charset="2"/>
              <a:buChar char="Ø"/>
            </a:pPr>
            <a:r>
              <a:rPr lang="zh-CN" altLang="en-US" sz="3200" b="1" u="sng"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函数名</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代表该函数的入口地址。</a:t>
            </a:r>
          </a:p>
          <a:p>
            <a:pPr marL="342900" indent="-342900">
              <a:lnSpc>
                <a:spcPct val="150000"/>
              </a:lnSpc>
              <a:buClr>
                <a:srgbClr val="FF3300"/>
              </a:buClr>
              <a:buFont typeface="Wingdings" pitchFamily="2" charset="2"/>
              <a:buChar char="Ø"/>
            </a:pPr>
            <a:r>
              <a:rPr lang="zh-CN" altLang="en-US" sz="32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函数的调用可以通过函数名调用，也可以通过函数指针调用</a:t>
            </a:r>
            <a:r>
              <a:rPr lang="zh-CN" altLang="en-US" sz="3200" b="1"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rPr>
              <a:t>。</a:t>
            </a:r>
          </a:p>
          <a:p>
            <a:pPr marL="342900" indent="-342900">
              <a:lnSpc>
                <a:spcPct val="150000"/>
              </a:lnSpc>
              <a:buClr>
                <a:srgbClr val="FF3300"/>
              </a:buClr>
              <a:buFont typeface="Wingdings" pitchFamily="2" charset="2"/>
              <a:buChar char="Ø"/>
            </a:pPr>
            <a:endParaRPr lang="zh-CN" altLang="en-US" sz="3400" b="1" dirty="0">
              <a:latin typeface="Times New Roman" panose="02020603050405020304" pitchFamily="18" charset="0"/>
              <a:ea typeface="楷体" panose="02010609060101010101" pitchFamily="49" charset="-122"/>
              <a:cs typeface="Times New Roman" panose="02020603050405020304" pitchFamily="18" charset="0"/>
              <a:sym typeface="Monotype Sorts" pitchFamily="2" charset="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42077E26-5484-4618-92E8-CE8825B8CB20}"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24FADF0A-68EC-4864-BCD5-8D6605944105}" type="slidenum">
              <a:rPr lang="zh-CN" altLang="en-US"/>
              <a:pPr/>
              <a:t>5</a:t>
            </a:fld>
            <a:r>
              <a:rPr lang="en-US" altLang="zh-CN"/>
              <a:t>/19</a:t>
            </a:r>
          </a:p>
        </p:txBody>
      </p:sp>
      <p:sp>
        <p:nvSpPr>
          <p:cNvPr id="6743042" name="Rectangle 2"/>
          <p:cNvSpPr>
            <a:spLocks noRot="1" noChangeArrowheads="1"/>
          </p:cNvSpPr>
          <p:nvPr/>
        </p:nvSpPr>
        <p:spPr bwMode="auto">
          <a:xfrm>
            <a:off x="301625" y="2286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黑体" pitchFamily="49" charset="-122"/>
                <a:ea typeface="黑体" pitchFamily="49" charset="-122"/>
                <a:sym typeface="Monotype Sorts" pitchFamily="2" charset="2"/>
              </a:rPr>
              <a:t>函数</a:t>
            </a:r>
            <a:r>
              <a:rPr lang="zh-CN" altLang="en-US" dirty="0">
                <a:solidFill>
                  <a:srgbClr val="0070C0"/>
                </a:solidFill>
                <a:latin typeface="黑体" pitchFamily="49" charset="-122"/>
                <a:ea typeface="黑体" pitchFamily="49" charset="-122"/>
                <a:sym typeface="Monotype Sorts" pitchFamily="2" charset="2"/>
              </a:rPr>
              <a:t>调用的例子</a:t>
            </a:r>
          </a:p>
        </p:txBody>
      </p:sp>
      <p:sp>
        <p:nvSpPr>
          <p:cNvPr id="6743043" name="Rectangle 3"/>
          <p:cNvSpPr>
            <a:spLocks noChangeArrowheads="1"/>
          </p:cNvSpPr>
          <p:nvPr/>
        </p:nvSpPr>
        <p:spPr bwMode="auto">
          <a:xfrm>
            <a:off x="381000" y="1219200"/>
            <a:ext cx="8540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dirty="0" smtClean="0">
                <a:latin typeface="Times New Roman" panose="02020603050405020304" pitchFamily="18" charset="0"/>
                <a:ea typeface="楷体" panose="02010609060101010101" pitchFamily="49" charset="-122"/>
                <a:cs typeface="Times New Roman" panose="02020603050405020304" pitchFamily="18" charset="0"/>
              </a:rPr>
              <a:t>例</a:t>
            </a:r>
            <a:r>
              <a:rPr lang="en-US" altLang="zh-CN" sz="3200" b="1"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32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3200" b="1" dirty="0" smtClean="0">
                <a:latin typeface="Times New Roman" panose="02020603050405020304" pitchFamily="18" charset="0"/>
                <a:ea typeface="楷体" panose="02010609060101010101" pitchFamily="49" charset="-122"/>
                <a:cs typeface="Times New Roman" panose="02020603050405020304" pitchFamily="18" charset="0"/>
              </a:rPr>
              <a:t>用</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函数求整数</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3200"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中的大者。</a:t>
            </a:r>
          </a:p>
          <a:p>
            <a:pPr marL="342900" indent="-342900">
              <a:lnSpc>
                <a:spcPct val="150000"/>
              </a:lnSpc>
              <a:buClr>
                <a:srgbClr val="FF3300"/>
              </a:buClr>
              <a:buFont typeface="Wingdings" pitchFamily="2" charset="2"/>
              <a:buChar char="Ø"/>
            </a:pPr>
            <a:r>
              <a:rPr lang="zh-CN" altLang="en-US" sz="3200" b="1" dirty="0">
                <a:latin typeface="Times New Roman" panose="02020603050405020304" pitchFamily="18" charset="0"/>
                <a:ea typeface="楷体" panose="02010609060101010101" pitchFamily="49" charset="-122"/>
                <a:cs typeface="Times New Roman" panose="02020603050405020304" pitchFamily="18" charset="0"/>
              </a:rPr>
              <a:t>解题思路：</a:t>
            </a:r>
          </a:p>
          <a:p>
            <a:pPr marL="742950" lvl="1" indent="-285750">
              <a:lnSpc>
                <a:spcPct val="150000"/>
              </a:lnSpc>
              <a:buClr>
                <a:schemeClr val="accent2"/>
              </a:buClr>
              <a:buFont typeface="Wingdings"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定义一个函数</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max</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，实现求两个整数中的大者。</a:t>
            </a:r>
          </a:p>
          <a:p>
            <a:pPr marL="742950" lvl="1" indent="-285750">
              <a:lnSpc>
                <a:spcPct val="150000"/>
              </a:lnSpc>
              <a:buClr>
                <a:schemeClr val="accent2"/>
              </a:buClr>
              <a:buFont typeface="Wingdings" pitchFamily="2" charset="2"/>
              <a:buChar char="ü"/>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在主函数调用</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max</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函数，除了可以</a:t>
            </a:r>
            <a:r>
              <a:rPr lang="zh-CN" altLang="en-US" sz="28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通过函数名调用</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外，还可以</a:t>
            </a: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通过指向函数的指针变量来实现</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。分别编程并作比较。</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FE5DCC5C-2651-4EF4-AF28-4FE6D0F9AE8F}"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EC7D93C7-6B2A-491D-BE59-26EABF425D84}" type="slidenum">
              <a:rPr lang="zh-CN" altLang="en-US"/>
              <a:pPr/>
              <a:t>6</a:t>
            </a:fld>
            <a:r>
              <a:rPr lang="en-US" altLang="zh-CN"/>
              <a:t>/19</a:t>
            </a:r>
          </a:p>
        </p:txBody>
      </p:sp>
      <p:sp>
        <p:nvSpPr>
          <p:cNvPr id="6735874" name="Rectangle 2"/>
          <p:cNvSpPr>
            <a:spLocks noRot="1" noChangeArrowheads="1"/>
          </p:cNvSpPr>
          <p:nvPr/>
        </p:nvSpPr>
        <p:spPr bwMode="auto">
          <a:xfrm>
            <a:off x="7724775" y="228600"/>
            <a:ext cx="1038225" cy="6477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pPr algn="ctr" eaLnBrk="0" hangingPunct="0">
              <a:lnSpc>
                <a:spcPct val="100000"/>
              </a:lnSpc>
              <a:spcBef>
                <a:spcPct val="0"/>
              </a:spcBef>
            </a:pPr>
            <a:r>
              <a:rPr lang="zh-CN" altLang="en-US" sz="3200" dirty="0" smtClean="0">
                <a:solidFill>
                  <a:srgbClr val="CC0099"/>
                </a:solidFill>
                <a:latin typeface="Times New Roman" panose="02020603050405020304" pitchFamily="18" charset="0"/>
                <a:ea typeface="黑体" pitchFamily="49" charset="-122"/>
                <a:cs typeface="Times New Roman" panose="02020603050405020304" pitchFamily="18" charset="0"/>
                <a:sym typeface="Monotype Sorts" pitchFamily="2" charset="2"/>
              </a:rPr>
              <a:t>例</a:t>
            </a:r>
            <a:r>
              <a:rPr lang="en-US" altLang="zh-CN" sz="3200" dirty="0" smtClean="0">
                <a:solidFill>
                  <a:srgbClr val="CC0099"/>
                </a:solidFill>
                <a:latin typeface="Times New Roman" panose="02020603050405020304" pitchFamily="18" charset="0"/>
                <a:ea typeface="黑体" pitchFamily="49" charset="-122"/>
                <a:cs typeface="Times New Roman" panose="02020603050405020304" pitchFamily="18" charset="0"/>
                <a:sym typeface="Monotype Sorts" pitchFamily="2" charset="2"/>
              </a:rPr>
              <a:t>1-1: </a:t>
            </a:r>
            <a:r>
              <a:rPr lang="zh-CN" altLang="en-US" sz="3200" dirty="0" smtClean="0">
                <a:solidFill>
                  <a:srgbClr val="CC0099"/>
                </a:solidFill>
                <a:latin typeface="Times New Roman" panose="02020603050405020304" pitchFamily="18" charset="0"/>
                <a:ea typeface="黑体" pitchFamily="49" charset="-122"/>
                <a:cs typeface="Times New Roman" panose="02020603050405020304" pitchFamily="18" charset="0"/>
                <a:sym typeface="Monotype Sorts" pitchFamily="2" charset="2"/>
              </a:rPr>
              <a:t>通过</a:t>
            </a:r>
            <a:r>
              <a:rPr lang="zh-CN" altLang="en-US" sz="3200" dirty="0">
                <a:solidFill>
                  <a:srgbClr val="CC0099"/>
                </a:solidFill>
                <a:latin typeface="Times New Roman" panose="02020603050405020304" pitchFamily="18" charset="0"/>
                <a:ea typeface="黑体" pitchFamily="49" charset="-122"/>
                <a:cs typeface="Times New Roman" panose="02020603050405020304" pitchFamily="18" charset="0"/>
                <a:sym typeface="Monotype Sorts" pitchFamily="2" charset="2"/>
              </a:rPr>
              <a:t>函数名调用</a:t>
            </a:r>
            <a:r>
              <a:rPr lang="en-US" altLang="zh-CN" sz="3200" dirty="0">
                <a:solidFill>
                  <a:srgbClr val="CC0099"/>
                </a:solidFill>
                <a:latin typeface="Times New Roman" panose="02020603050405020304" pitchFamily="18" charset="0"/>
                <a:ea typeface="黑体" pitchFamily="49" charset="-122"/>
                <a:cs typeface="Times New Roman" panose="02020603050405020304" pitchFamily="18" charset="0"/>
                <a:sym typeface="Monotype Sorts" pitchFamily="2" charset="2"/>
              </a:rPr>
              <a:t>MAX</a:t>
            </a:r>
            <a:r>
              <a:rPr lang="zh-CN" altLang="en-US" sz="3200" dirty="0">
                <a:solidFill>
                  <a:srgbClr val="CC0099"/>
                </a:solidFill>
                <a:latin typeface="Times New Roman" panose="02020603050405020304" pitchFamily="18" charset="0"/>
                <a:ea typeface="黑体" pitchFamily="49" charset="-122"/>
                <a:cs typeface="Times New Roman" panose="02020603050405020304" pitchFamily="18" charset="0"/>
                <a:sym typeface="Monotype Sorts" pitchFamily="2" charset="2"/>
              </a:rPr>
              <a:t>函数</a:t>
            </a:r>
          </a:p>
        </p:txBody>
      </p:sp>
      <p:sp>
        <p:nvSpPr>
          <p:cNvPr id="6735875" name="Rectangle 3"/>
          <p:cNvSpPr>
            <a:spLocks noChangeArrowheads="1"/>
          </p:cNvSpPr>
          <p:nvPr/>
        </p:nvSpPr>
        <p:spPr bwMode="auto">
          <a:xfrm>
            <a:off x="228600" y="228600"/>
            <a:ext cx="7391400" cy="6477000"/>
          </a:xfrm>
          <a:prstGeom prst="rect">
            <a:avLst/>
          </a:prstGeom>
          <a:solidFill>
            <a:srgbClr val="FFFF00"/>
          </a:solidFill>
          <a:ln w="9525">
            <a:solidFill>
              <a:schemeClr val="tx1"/>
            </a:solidFill>
            <a:miter lim="800000"/>
            <a:headEnd/>
            <a:tailEnd/>
          </a:ln>
          <a:effectLst/>
          <a:extLst/>
        </p:spPr>
        <p:txBody>
          <a:bodyPr/>
          <a:lstStyle/>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#include &lt;</a:t>
            </a:r>
            <a:r>
              <a:rPr lang="en-US" altLang="zh-CN" sz="2000" b="1" dirty="0" err="1">
                <a:latin typeface="Times New Roman" pitchFamily="18" charset="0"/>
                <a:ea typeface="楷体_GB2312" pitchFamily="49" charset="-122"/>
                <a:sym typeface="Monotype Sorts" pitchFamily="2" charset="2"/>
              </a:rPr>
              <a:t>stdio.h</a:t>
            </a:r>
            <a:r>
              <a:rPr lang="en-US" altLang="zh-CN" sz="2000" b="1" dirty="0">
                <a:latin typeface="Times New Roman" pitchFamily="18" charset="0"/>
                <a:ea typeface="楷体_GB2312" pitchFamily="49" charset="-122"/>
                <a:sym typeface="Monotype Sorts" pitchFamily="2" charset="2"/>
              </a:rPr>
              <a:t>&gt;</a:t>
            </a:r>
          </a:p>
          <a:p>
            <a:pPr marL="342900" indent="-342900">
              <a:lnSpc>
                <a:spcPct val="100000"/>
              </a:lnSpc>
              <a:spcBef>
                <a:spcPct val="0"/>
              </a:spcBef>
              <a:buClr>
                <a:srgbClr val="FF3300"/>
              </a:buClr>
              <a:buFont typeface="Wingdings" pitchFamily="2" charset="2"/>
              <a:buNone/>
            </a:pP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main()</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solidFill>
                  <a:srgbClr val="FF0000"/>
                </a:solidFill>
                <a:latin typeface="Times New Roman" pitchFamily="18" charset="0"/>
                <a:ea typeface="楷体_GB2312" pitchFamily="49" charset="-122"/>
                <a:sym typeface="Monotype Sorts" pitchFamily="2" charset="2"/>
              </a:rPr>
              <a:t>int</a:t>
            </a:r>
            <a:r>
              <a:rPr lang="en-US" altLang="zh-CN" sz="2000" b="1" dirty="0">
                <a:solidFill>
                  <a:srgbClr val="FF0000"/>
                </a:solidFill>
                <a:latin typeface="Times New Roman" pitchFamily="18" charset="0"/>
                <a:ea typeface="楷体_GB2312" pitchFamily="49" charset="-122"/>
                <a:sym typeface="Monotype Sorts" pitchFamily="2" charset="2"/>
              </a:rPr>
              <a:t> max(</a:t>
            </a:r>
            <a:r>
              <a:rPr lang="en-US" altLang="zh-CN" sz="2000" b="1" dirty="0" err="1">
                <a:solidFill>
                  <a:srgbClr val="FF0000"/>
                </a:solidFill>
                <a:latin typeface="Times New Roman" pitchFamily="18" charset="0"/>
                <a:ea typeface="楷体_GB2312" pitchFamily="49" charset="-122"/>
                <a:sym typeface="Monotype Sorts" pitchFamily="2" charset="2"/>
              </a:rPr>
              <a:t>int,int</a:t>
            </a:r>
            <a:r>
              <a:rPr lang="en-US" altLang="zh-CN" sz="2000" b="1" dirty="0">
                <a:solidFill>
                  <a:srgbClr val="FF0000"/>
                </a:solidFill>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a,b,c</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("please enter a and b:");</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scanf</a:t>
            </a:r>
            <a:r>
              <a:rPr lang="en-US" altLang="zh-CN" sz="2000" b="1" dirty="0">
                <a:latin typeface="Times New Roman" pitchFamily="18" charset="0"/>
                <a:ea typeface="楷体_GB2312" pitchFamily="49" charset="-122"/>
                <a:sym typeface="Monotype Sorts" pitchFamily="2" charset="2"/>
              </a:rPr>
              <a:t>("%</a:t>
            </a:r>
            <a:r>
              <a:rPr lang="en-US" altLang="zh-CN" sz="2000" b="1" dirty="0" err="1">
                <a:latin typeface="Times New Roman" pitchFamily="18" charset="0"/>
                <a:ea typeface="楷体_GB2312" pitchFamily="49" charset="-122"/>
                <a:sym typeface="Monotype Sorts" pitchFamily="2" charset="2"/>
              </a:rPr>
              <a:t>d%d</a:t>
            </a:r>
            <a:r>
              <a:rPr lang="en-US" altLang="zh-CN" sz="2000" b="1" dirty="0">
                <a:latin typeface="Times New Roman" pitchFamily="18" charset="0"/>
                <a:ea typeface="楷体_GB2312" pitchFamily="49" charset="-122"/>
                <a:sym typeface="Monotype Sorts" pitchFamily="2" charset="2"/>
              </a:rPr>
              <a:t>",&amp;</a:t>
            </a:r>
            <a:r>
              <a:rPr lang="en-US" altLang="zh-CN" sz="2000" b="1" dirty="0" err="1">
                <a:latin typeface="Times New Roman" pitchFamily="18" charset="0"/>
                <a:ea typeface="楷体_GB2312" pitchFamily="49" charset="-122"/>
                <a:sym typeface="Monotype Sorts" pitchFamily="2" charset="2"/>
              </a:rPr>
              <a:t>a,&amp;b</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c=</a:t>
            </a:r>
            <a:r>
              <a:rPr lang="en-US" altLang="zh-CN" sz="2000" b="1" dirty="0">
                <a:solidFill>
                  <a:srgbClr val="FF0000"/>
                </a:solidFill>
                <a:latin typeface="Times New Roman" pitchFamily="18" charset="0"/>
                <a:ea typeface="楷体_GB2312" pitchFamily="49" charset="-122"/>
                <a:sym typeface="Monotype Sorts" pitchFamily="2" charset="2"/>
              </a:rPr>
              <a:t>max(</a:t>
            </a:r>
            <a:r>
              <a:rPr lang="en-US" altLang="zh-CN" sz="2000" b="1" dirty="0" err="1">
                <a:solidFill>
                  <a:srgbClr val="FF0000"/>
                </a:solidFill>
                <a:latin typeface="Times New Roman" pitchFamily="18" charset="0"/>
                <a:ea typeface="楷体_GB2312" pitchFamily="49" charset="-122"/>
                <a:sym typeface="Monotype Sorts" pitchFamily="2" charset="2"/>
              </a:rPr>
              <a:t>a,b</a:t>
            </a:r>
            <a:r>
              <a:rPr lang="en-US" altLang="zh-CN" sz="2000" b="1" dirty="0">
                <a:solidFill>
                  <a:srgbClr val="FF0000"/>
                </a:solidFill>
                <a:latin typeface="Times New Roman" pitchFamily="18" charset="0"/>
                <a:ea typeface="楷体_GB2312" pitchFamily="49" charset="-122"/>
                <a:sym typeface="Monotype Sorts" pitchFamily="2" charset="2"/>
              </a:rPr>
              <a:t>)</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("a=%d\</a:t>
            </a:r>
            <a:r>
              <a:rPr lang="en-US" altLang="zh-CN" sz="2000" b="1" dirty="0" err="1">
                <a:latin typeface="Times New Roman" pitchFamily="18" charset="0"/>
                <a:ea typeface="楷体_GB2312" pitchFamily="49" charset="-122"/>
                <a:sym typeface="Monotype Sorts" pitchFamily="2" charset="2"/>
              </a:rPr>
              <a:t>nb</a:t>
            </a:r>
            <a:r>
              <a:rPr lang="en-US" altLang="zh-CN" sz="2000" b="1" dirty="0">
                <a:latin typeface="Times New Roman" pitchFamily="18" charset="0"/>
                <a:ea typeface="楷体_GB2312" pitchFamily="49" charset="-122"/>
                <a:sym typeface="Monotype Sorts" pitchFamily="2" charset="2"/>
              </a:rPr>
              <a:t>=%d\</a:t>
            </a:r>
            <a:r>
              <a:rPr lang="en-US" altLang="zh-CN" sz="2000" b="1" dirty="0" err="1">
                <a:latin typeface="Times New Roman" pitchFamily="18" charset="0"/>
                <a:ea typeface="楷体_GB2312" pitchFamily="49" charset="-122"/>
                <a:sym typeface="Monotype Sorts" pitchFamily="2" charset="2"/>
              </a:rPr>
              <a:t>nmax</a:t>
            </a:r>
            <a:r>
              <a:rPr lang="en-US" altLang="zh-CN" sz="2000" b="1" dirty="0">
                <a:latin typeface="Times New Roman" pitchFamily="18" charset="0"/>
                <a:ea typeface="楷体_GB2312" pitchFamily="49" charset="-122"/>
                <a:sym typeface="Monotype Sorts" pitchFamily="2" charset="2"/>
              </a:rPr>
              <a:t>=%d\n",</a:t>
            </a:r>
            <a:r>
              <a:rPr lang="en-US" altLang="zh-CN" sz="2000" b="1" dirty="0" err="1">
                <a:latin typeface="Times New Roman" pitchFamily="18" charset="0"/>
                <a:ea typeface="楷体_GB2312" pitchFamily="49" charset="-122"/>
                <a:sym typeface="Monotype Sorts" pitchFamily="2" charset="2"/>
              </a:rPr>
              <a:t>a,b,c</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 0;</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err="1">
                <a:solidFill>
                  <a:srgbClr val="FF0000"/>
                </a:solidFill>
                <a:latin typeface="Times New Roman" pitchFamily="18" charset="0"/>
                <a:ea typeface="楷体_GB2312" pitchFamily="49" charset="-122"/>
                <a:sym typeface="Monotype Sorts" pitchFamily="2" charset="2"/>
              </a:rPr>
              <a:t>int</a:t>
            </a:r>
            <a:r>
              <a:rPr lang="en-US" altLang="zh-CN" sz="2000" b="1" dirty="0">
                <a:solidFill>
                  <a:srgbClr val="FF0000"/>
                </a:solidFill>
                <a:latin typeface="Times New Roman" pitchFamily="18" charset="0"/>
                <a:ea typeface="楷体_GB2312" pitchFamily="49" charset="-122"/>
                <a:sym typeface="Monotype Sorts" pitchFamily="2" charset="2"/>
              </a:rPr>
              <a:t> max(</a:t>
            </a:r>
            <a:r>
              <a:rPr lang="en-US" altLang="zh-CN" sz="2000" b="1" dirty="0" err="1">
                <a:solidFill>
                  <a:srgbClr val="FF0000"/>
                </a:solidFill>
                <a:latin typeface="Times New Roman" pitchFamily="18" charset="0"/>
                <a:ea typeface="楷体_GB2312" pitchFamily="49" charset="-122"/>
                <a:sym typeface="Monotype Sorts" pitchFamily="2" charset="2"/>
              </a:rPr>
              <a:t>int</a:t>
            </a:r>
            <a:r>
              <a:rPr lang="en-US" altLang="zh-CN" sz="2000" b="1" dirty="0">
                <a:solidFill>
                  <a:srgbClr val="FF0000"/>
                </a:solidFill>
                <a:latin typeface="Times New Roman" pitchFamily="18" charset="0"/>
                <a:ea typeface="楷体_GB2312" pitchFamily="49" charset="-122"/>
                <a:sym typeface="Monotype Sorts" pitchFamily="2" charset="2"/>
              </a:rPr>
              <a:t> </a:t>
            </a:r>
            <a:r>
              <a:rPr lang="en-US" altLang="zh-CN" sz="2000" b="1" dirty="0" err="1">
                <a:solidFill>
                  <a:srgbClr val="FF0000"/>
                </a:solidFill>
                <a:latin typeface="Times New Roman" pitchFamily="18" charset="0"/>
                <a:ea typeface="楷体_GB2312" pitchFamily="49" charset="-122"/>
                <a:sym typeface="Monotype Sorts" pitchFamily="2" charset="2"/>
              </a:rPr>
              <a:t>x,int</a:t>
            </a:r>
            <a:r>
              <a:rPr lang="en-US" altLang="zh-CN" sz="2000" b="1" dirty="0">
                <a:solidFill>
                  <a:srgbClr val="FF0000"/>
                </a:solidFill>
                <a:latin typeface="Times New Roman" pitchFamily="18" charset="0"/>
                <a:ea typeface="楷体_GB2312" pitchFamily="49" charset="-122"/>
                <a:sym typeface="Monotype Sorts" pitchFamily="2" charset="2"/>
              </a:rPr>
              <a:t> y)</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z;</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if(x&gt;y)</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z=x;</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else</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z=y;</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return(z);</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a:t>
            </a:r>
          </a:p>
        </p:txBody>
      </p:sp>
      <p:pic>
        <p:nvPicPr>
          <p:cNvPr id="7" name="图片 6"/>
          <p:cNvPicPr/>
          <p:nvPr/>
        </p:nvPicPr>
        <p:blipFill>
          <a:blip r:embed="rId3"/>
          <a:stretch>
            <a:fillRect/>
          </a:stretch>
        </p:blipFill>
        <p:spPr>
          <a:xfrm>
            <a:off x="2390775" y="4410270"/>
            <a:ext cx="5229225" cy="23241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dt" sz="half" idx="10"/>
          </p:nvPr>
        </p:nvSpPr>
        <p:spPr>
          <a:ln/>
        </p:spPr>
        <p:txBody>
          <a:bodyPr/>
          <a:lstStyle/>
          <a:p>
            <a:fld id="{90D723A7-4AAC-4C46-A1AD-D3C024EC9ACC}" type="datetime1">
              <a:rPr lang="zh-CN" altLang="en-US"/>
              <a:pPr/>
              <a:t>2023/11/27</a:t>
            </a:fld>
            <a:endParaRPr lang="en-US" altLang="zh-CN"/>
          </a:p>
        </p:txBody>
      </p:sp>
      <p:sp>
        <p:nvSpPr>
          <p:cNvPr id="9"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10" name="Rectangle 10"/>
          <p:cNvSpPr>
            <a:spLocks noGrp="1" noChangeArrowheads="1"/>
          </p:cNvSpPr>
          <p:nvPr>
            <p:ph type="sldNum" sz="quarter" idx="12"/>
          </p:nvPr>
        </p:nvSpPr>
        <p:spPr>
          <a:ln/>
        </p:spPr>
        <p:txBody>
          <a:bodyPr/>
          <a:lstStyle/>
          <a:p>
            <a:fld id="{C8E95F05-8833-4DB4-B363-B69C76F03808}" type="slidenum">
              <a:rPr lang="zh-CN" altLang="en-US"/>
              <a:pPr/>
              <a:t>7</a:t>
            </a:fld>
            <a:r>
              <a:rPr lang="en-US" altLang="zh-CN"/>
              <a:t>/19</a:t>
            </a:r>
          </a:p>
        </p:txBody>
      </p:sp>
      <p:sp>
        <p:nvSpPr>
          <p:cNvPr id="6744066" name="Rectangle 2"/>
          <p:cNvSpPr>
            <a:spLocks noRot="1" noChangeArrowheads="1"/>
          </p:cNvSpPr>
          <p:nvPr/>
        </p:nvSpPr>
        <p:spPr bwMode="auto">
          <a:xfrm>
            <a:off x="301625" y="152400"/>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黑体" pitchFamily="49" charset="-122"/>
                <a:ea typeface="黑体" pitchFamily="49" charset="-122"/>
                <a:sym typeface="Monotype Sorts" pitchFamily="2" charset="2"/>
              </a:rPr>
              <a:t>例</a:t>
            </a:r>
            <a:r>
              <a:rPr lang="en-US" altLang="zh-CN" dirty="0" smtClean="0">
                <a:solidFill>
                  <a:srgbClr val="0070C0"/>
                </a:solidFill>
                <a:latin typeface="黑体" pitchFamily="49" charset="-122"/>
                <a:ea typeface="黑体" pitchFamily="49" charset="-122"/>
                <a:sym typeface="Monotype Sorts" pitchFamily="2" charset="2"/>
              </a:rPr>
              <a:t>1-2:</a:t>
            </a:r>
            <a:r>
              <a:rPr lang="zh-CN" altLang="en-US" dirty="0" smtClean="0">
                <a:solidFill>
                  <a:srgbClr val="0070C0"/>
                </a:solidFill>
                <a:latin typeface="黑体" pitchFamily="49" charset="-122"/>
                <a:ea typeface="黑体" pitchFamily="49" charset="-122"/>
                <a:sym typeface="Monotype Sorts" pitchFamily="2" charset="2"/>
              </a:rPr>
              <a:t>通过</a:t>
            </a:r>
            <a:r>
              <a:rPr lang="zh-CN" altLang="en-US" dirty="0">
                <a:solidFill>
                  <a:srgbClr val="0070C0"/>
                </a:solidFill>
                <a:latin typeface="黑体" pitchFamily="49" charset="-122"/>
                <a:ea typeface="黑体" pitchFamily="49" charset="-122"/>
                <a:sym typeface="Monotype Sorts" pitchFamily="2" charset="2"/>
              </a:rPr>
              <a:t>函数指针调用</a:t>
            </a:r>
            <a:r>
              <a:rPr lang="en-US" altLang="zh-CN" dirty="0">
                <a:solidFill>
                  <a:srgbClr val="0070C0"/>
                </a:solidFill>
                <a:latin typeface="黑体" pitchFamily="49" charset="-122"/>
                <a:ea typeface="黑体" pitchFamily="49" charset="-122"/>
                <a:sym typeface="Monotype Sorts" pitchFamily="2" charset="2"/>
              </a:rPr>
              <a:t>max</a:t>
            </a:r>
            <a:r>
              <a:rPr lang="zh-CN" altLang="en-US" dirty="0">
                <a:solidFill>
                  <a:srgbClr val="0070C0"/>
                </a:solidFill>
                <a:latin typeface="黑体" pitchFamily="49" charset="-122"/>
                <a:ea typeface="黑体" pitchFamily="49" charset="-122"/>
                <a:sym typeface="Monotype Sorts" pitchFamily="2" charset="2"/>
              </a:rPr>
              <a:t>函数</a:t>
            </a:r>
          </a:p>
        </p:txBody>
      </p:sp>
      <p:sp>
        <p:nvSpPr>
          <p:cNvPr id="6744067" name="Rectangle 3"/>
          <p:cNvSpPr>
            <a:spLocks noChangeArrowheads="1"/>
          </p:cNvSpPr>
          <p:nvPr/>
        </p:nvSpPr>
        <p:spPr bwMode="auto">
          <a:xfrm>
            <a:off x="381000" y="1143000"/>
            <a:ext cx="4419600" cy="510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#include &lt;</a:t>
            </a:r>
            <a:r>
              <a:rPr lang="en-US" altLang="zh-CN" sz="2000" b="1" dirty="0" err="1">
                <a:latin typeface="Times New Roman" pitchFamily="18" charset="0"/>
                <a:ea typeface="楷体_GB2312" pitchFamily="49" charset="-122"/>
                <a:sym typeface="Monotype Sorts" pitchFamily="2" charset="2"/>
              </a:rPr>
              <a:t>stdio.h</a:t>
            </a:r>
            <a:r>
              <a:rPr lang="en-US" altLang="zh-CN" sz="2000" b="1" dirty="0">
                <a:latin typeface="Times New Roman" pitchFamily="18" charset="0"/>
                <a:ea typeface="楷体_GB2312" pitchFamily="49" charset="-122"/>
                <a:sym typeface="Monotype Sorts" pitchFamily="2" charset="2"/>
              </a:rPr>
              <a:t>&gt;</a:t>
            </a:r>
          </a:p>
          <a:p>
            <a:pPr marL="342900" indent="-342900">
              <a:lnSpc>
                <a:spcPct val="100000"/>
              </a:lnSpc>
              <a:spcBef>
                <a:spcPct val="0"/>
              </a:spcBef>
              <a:buClr>
                <a:srgbClr val="FF3300"/>
              </a:buClr>
              <a:buFont typeface="Wingdings" pitchFamily="2" charset="2"/>
              <a:buNone/>
            </a:pP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main()</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solidFill>
                  <a:srgbClr val="CC0099"/>
                </a:solidFill>
                <a:latin typeface="Times New Roman" pitchFamily="18" charset="0"/>
                <a:ea typeface="楷体_GB2312" pitchFamily="49" charset="-122"/>
                <a:sym typeface="Monotype Sorts" pitchFamily="2" charset="2"/>
              </a:rPr>
              <a:t>int</a:t>
            </a:r>
            <a:r>
              <a:rPr lang="en-US" altLang="zh-CN" sz="2000" b="1" dirty="0">
                <a:solidFill>
                  <a:srgbClr val="CC0099"/>
                </a:solidFill>
                <a:latin typeface="Times New Roman" pitchFamily="18" charset="0"/>
                <a:ea typeface="楷体_GB2312" pitchFamily="49" charset="-122"/>
                <a:sym typeface="Monotype Sorts" pitchFamily="2" charset="2"/>
              </a:rPr>
              <a:t> max(</a:t>
            </a:r>
            <a:r>
              <a:rPr lang="en-US" altLang="zh-CN" sz="2000" b="1" dirty="0" err="1">
                <a:solidFill>
                  <a:srgbClr val="CC0099"/>
                </a:solidFill>
                <a:latin typeface="Times New Roman" pitchFamily="18" charset="0"/>
                <a:ea typeface="楷体_GB2312" pitchFamily="49" charset="-122"/>
                <a:sym typeface="Monotype Sorts" pitchFamily="2" charset="2"/>
              </a:rPr>
              <a:t>int,int</a:t>
            </a:r>
            <a:r>
              <a:rPr lang="en-US" altLang="zh-CN" sz="2000" b="1" dirty="0">
                <a:solidFill>
                  <a:srgbClr val="CC0099"/>
                </a:solidFill>
                <a:latin typeface="Times New Roman" pitchFamily="18" charset="0"/>
                <a:ea typeface="楷体_GB2312" pitchFamily="49" charset="-122"/>
                <a:sym typeface="Monotype Sorts" pitchFamily="2" charset="2"/>
              </a:rPr>
              <a:t>);</a:t>
            </a:r>
            <a:r>
              <a:rPr lang="en-US" altLang="zh-CN" sz="2000" b="1" dirty="0">
                <a:solidFill>
                  <a:srgbClr val="C00000"/>
                </a:solidFill>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a,b,c</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("please enter a and b:");</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scanf</a:t>
            </a:r>
            <a:r>
              <a:rPr lang="en-US" altLang="zh-CN" sz="2000" b="1" dirty="0">
                <a:latin typeface="Times New Roman" pitchFamily="18" charset="0"/>
                <a:ea typeface="楷体_GB2312" pitchFamily="49" charset="-122"/>
                <a:sym typeface="Monotype Sorts" pitchFamily="2" charset="2"/>
              </a:rPr>
              <a:t>("%</a:t>
            </a:r>
            <a:r>
              <a:rPr lang="en-US" altLang="zh-CN" sz="2000" b="1" dirty="0" err="1" smtClean="0">
                <a:latin typeface="Times New Roman" pitchFamily="18" charset="0"/>
                <a:ea typeface="楷体_GB2312" pitchFamily="49" charset="-122"/>
                <a:sym typeface="Monotype Sorts" pitchFamily="2" charset="2"/>
              </a:rPr>
              <a:t>d%d</a:t>
            </a:r>
            <a:r>
              <a:rPr lang="en-US" altLang="zh-CN" sz="2000" b="1" dirty="0">
                <a:latin typeface="Times New Roman" pitchFamily="18" charset="0"/>
                <a:ea typeface="楷体_GB2312" pitchFamily="49" charset="-122"/>
                <a:sym typeface="Monotype Sorts" pitchFamily="2" charset="2"/>
              </a:rPr>
              <a:t>",&amp;</a:t>
            </a:r>
            <a:r>
              <a:rPr lang="en-US" altLang="zh-CN" sz="2000" b="1" dirty="0" err="1">
                <a:latin typeface="Times New Roman" pitchFamily="18" charset="0"/>
                <a:ea typeface="楷体_GB2312" pitchFamily="49" charset="-122"/>
                <a:sym typeface="Monotype Sorts" pitchFamily="2" charset="2"/>
              </a:rPr>
              <a:t>a,&amp;b</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c=</a:t>
            </a:r>
            <a:r>
              <a:rPr lang="en-US" altLang="zh-CN" sz="2000" b="1" dirty="0">
                <a:solidFill>
                  <a:srgbClr val="FF0000"/>
                </a:solidFill>
                <a:latin typeface="Times New Roman" pitchFamily="18" charset="0"/>
                <a:ea typeface="楷体_GB2312" pitchFamily="49" charset="-122"/>
                <a:sym typeface="Monotype Sorts" pitchFamily="2" charset="2"/>
              </a:rPr>
              <a:t>max(</a:t>
            </a:r>
            <a:r>
              <a:rPr lang="en-US" altLang="zh-CN" sz="2000" b="1" dirty="0" err="1">
                <a:solidFill>
                  <a:srgbClr val="FF0000"/>
                </a:solidFill>
                <a:latin typeface="Times New Roman" pitchFamily="18" charset="0"/>
                <a:ea typeface="楷体_GB2312" pitchFamily="49" charset="-122"/>
                <a:sym typeface="Monotype Sorts" pitchFamily="2" charset="2"/>
              </a:rPr>
              <a:t>a,b</a:t>
            </a:r>
            <a:r>
              <a:rPr lang="en-US" altLang="zh-CN" sz="2000" b="1" dirty="0">
                <a:solidFill>
                  <a:srgbClr val="FF0000"/>
                </a:solidFill>
                <a:latin typeface="Times New Roman" pitchFamily="18" charset="0"/>
                <a:ea typeface="楷体_GB2312" pitchFamily="49" charset="-122"/>
                <a:sym typeface="Monotype Sorts" pitchFamily="2" charset="2"/>
              </a:rPr>
              <a:t>)</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(“%d,%</a:t>
            </a:r>
            <a:r>
              <a:rPr lang="en-US" altLang="zh-CN" sz="2000" b="1" dirty="0" err="1">
                <a:latin typeface="Times New Roman" pitchFamily="18" charset="0"/>
                <a:ea typeface="楷体_GB2312" pitchFamily="49" charset="-122"/>
                <a:sym typeface="Monotype Sorts" pitchFamily="2" charset="2"/>
              </a:rPr>
              <a:t>d,max</a:t>
            </a:r>
            <a:r>
              <a:rPr lang="en-US" altLang="zh-CN" sz="2000" b="1" dirty="0">
                <a:latin typeface="Times New Roman" pitchFamily="18" charset="0"/>
                <a:ea typeface="楷体_GB2312" pitchFamily="49" charset="-122"/>
                <a:sym typeface="Monotype Sorts" pitchFamily="2" charset="2"/>
              </a:rPr>
              <a:t>=%d\n",</a:t>
            </a:r>
            <a:r>
              <a:rPr lang="en-US" altLang="zh-CN" sz="2000" b="1" dirty="0" err="1">
                <a:latin typeface="Times New Roman" pitchFamily="18" charset="0"/>
                <a:ea typeface="楷体_GB2312" pitchFamily="49" charset="-122"/>
                <a:sym typeface="Monotype Sorts" pitchFamily="2" charset="2"/>
              </a:rPr>
              <a:t>a,b,c</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 0;</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max(</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x,int</a:t>
            </a:r>
            <a:r>
              <a:rPr lang="en-US" altLang="zh-CN" sz="2000" b="1" dirty="0">
                <a:latin typeface="Times New Roman" pitchFamily="18" charset="0"/>
                <a:ea typeface="楷体_GB2312" pitchFamily="49" charset="-122"/>
                <a:sym typeface="Monotype Sorts" pitchFamily="2" charset="2"/>
              </a:rPr>
              <a:t> y)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z;</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if(x&gt;y)  z=x;</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else     z=y;</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return(z);</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a:t>
            </a:r>
          </a:p>
        </p:txBody>
      </p:sp>
      <p:sp>
        <p:nvSpPr>
          <p:cNvPr id="6744068" name="Rectangle 4"/>
          <p:cNvSpPr>
            <a:spLocks noChangeArrowheads="1"/>
          </p:cNvSpPr>
          <p:nvPr/>
        </p:nvSpPr>
        <p:spPr bwMode="auto">
          <a:xfrm>
            <a:off x="4724400" y="2514600"/>
            <a:ext cx="4267200" cy="411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nSpc>
                <a:spcPct val="100000"/>
              </a:lnSpc>
              <a:spcBef>
                <a:spcPct val="0"/>
              </a:spcBef>
              <a:buClr>
                <a:srgbClr val="FF3300"/>
              </a:buClr>
              <a:buFont typeface="Wingdings" pitchFamily="2" charset="2"/>
              <a:buNone/>
            </a:pP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main()</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solidFill>
                  <a:srgbClr val="CC0099"/>
                </a:solidFill>
                <a:latin typeface="Times New Roman" pitchFamily="18" charset="0"/>
                <a:ea typeface="楷体_GB2312" pitchFamily="49" charset="-122"/>
                <a:sym typeface="Monotype Sorts" pitchFamily="2" charset="2"/>
              </a:rPr>
              <a:t>int</a:t>
            </a:r>
            <a:r>
              <a:rPr lang="en-US" altLang="zh-CN" sz="2000" b="1" dirty="0">
                <a:solidFill>
                  <a:srgbClr val="CC0099"/>
                </a:solidFill>
                <a:latin typeface="Times New Roman" pitchFamily="18" charset="0"/>
                <a:ea typeface="楷体_GB2312" pitchFamily="49" charset="-122"/>
                <a:sym typeface="Monotype Sorts" pitchFamily="2" charset="2"/>
              </a:rPr>
              <a:t> max(</a:t>
            </a:r>
            <a:r>
              <a:rPr lang="en-US" altLang="zh-CN" sz="2000" b="1" dirty="0" err="1">
                <a:solidFill>
                  <a:srgbClr val="CC0099"/>
                </a:solidFill>
                <a:latin typeface="Times New Roman" pitchFamily="18" charset="0"/>
                <a:ea typeface="楷体_GB2312" pitchFamily="49" charset="-122"/>
                <a:sym typeface="Monotype Sorts" pitchFamily="2" charset="2"/>
              </a:rPr>
              <a:t>int,int</a:t>
            </a:r>
            <a:r>
              <a:rPr lang="en-US" altLang="zh-CN" sz="2000" b="1" dirty="0">
                <a:solidFill>
                  <a:srgbClr val="CC0099"/>
                </a:solidFill>
                <a:latin typeface="Times New Roman" pitchFamily="18" charset="0"/>
                <a:ea typeface="楷体_GB2312" pitchFamily="49" charset="-122"/>
                <a:sym typeface="Monotype Sorts" pitchFamily="2" charset="2"/>
              </a:rPr>
              <a:t>);</a:t>
            </a:r>
            <a:r>
              <a:rPr lang="en-US" altLang="zh-CN" sz="2000" b="1" dirty="0">
                <a:solidFill>
                  <a:srgbClr val="C00000"/>
                </a:solidFill>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solidFill>
                  <a:srgbClr val="FF0000"/>
                </a:solidFill>
                <a:latin typeface="Times New Roman" pitchFamily="18" charset="0"/>
                <a:ea typeface="楷体_GB2312" pitchFamily="49" charset="-122"/>
                <a:sym typeface="Monotype Sorts" pitchFamily="2" charset="2"/>
              </a:rPr>
              <a:t>int</a:t>
            </a:r>
            <a:r>
              <a:rPr lang="en-US" altLang="zh-CN" sz="2000" b="1" dirty="0">
                <a:solidFill>
                  <a:srgbClr val="FF0000"/>
                </a:solidFill>
                <a:latin typeface="Times New Roman" pitchFamily="18" charset="0"/>
                <a:ea typeface="楷体_GB2312" pitchFamily="49" charset="-122"/>
                <a:sym typeface="Monotype Sorts" pitchFamily="2" charset="2"/>
              </a:rPr>
              <a:t> (*p)(</a:t>
            </a:r>
            <a:r>
              <a:rPr lang="en-US" altLang="zh-CN" sz="2000" b="1" dirty="0" err="1">
                <a:solidFill>
                  <a:srgbClr val="FF0000"/>
                </a:solidFill>
                <a:latin typeface="Times New Roman" pitchFamily="18" charset="0"/>
                <a:ea typeface="楷体_GB2312" pitchFamily="49" charset="-122"/>
                <a:sym typeface="Monotype Sorts" pitchFamily="2" charset="2"/>
              </a:rPr>
              <a:t>int,int</a:t>
            </a:r>
            <a:r>
              <a:rPr lang="en-US" altLang="zh-CN" sz="2000" b="1" dirty="0">
                <a:solidFill>
                  <a:srgbClr val="FF0000"/>
                </a:solidFill>
                <a:latin typeface="Times New Roman" pitchFamily="18" charset="0"/>
                <a:ea typeface="楷体_GB2312" pitchFamily="49" charset="-122"/>
                <a:sym typeface="Monotype Sorts" pitchFamily="2" charset="2"/>
              </a:rPr>
              <a:t>)</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a,b,c</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a:solidFill>
                  <a:srgbClr val="FF0000"/>
                </a:solidFill>
                <a:latin typeface="Times New Roman" pitchFamily="18" charset="0"/>
                <a:ea typeface="楷体_GB2312" pitchFamily="49" charset="-122"/>
                <a:sym typeface="Monotype Sorts" pitchFamily="2" charset="2"/>
              </a:rPr>
              <a:t>p=max</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("please enter a and b:");</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scanf</a:t>
            </a:r>
            <a:r>
              <a:rPr lang="en-US" altLang="zh-CN" sz="2000" b="1" dirty="0">
                <a:latin typeface="Times New Roman" pitchFamily="18" charset="0"/>
                <a:ea typeface="楷体_GB2312" pitchFamily="49" charset="-122"/>
                <a:sym typeface="Monotype Sorts" pitchFamily="2" charset="2"/>
              </a:rPr>
              <a:t>("%</a:t>
            </a:r>
            <a:r>
              <a:rPr lang="en-US" altLang="zh-CN" sz="2000" b="1" dirty="0" err="1" smtClean="0">
                <a:latin typeface="Times New Roman" pitchFamily="18" charset="0"/>
                <a:ea typeface="楷体_GB2312" pitchFamily="49" charset="-122"/>
                <a:sym typeface="Monotype Sorts" pitchFamily="2" charset="2"/>
              </a:rPr>
              <a:t>d%d</a:t>
            </a:r>
            <a:r>
              <a:rPr lang="en-US" altLang="zh-CN" sz="2000" b="1" dirty="0">
                <a:latin typeface="Times New Roman" pitchFamily="18" charset="0"/>
                <a:ea typeface="楷体_GB2312" pitchFamily="49" charset="-122"/>
                <a:sym typeface="Monotype Sorts" pitchFamily="2" charset="2"/>
              </a:rPr>
              <a:t>",&amp;</a:t>
            </a:r>
            <a:r>
              <a:rPr lang="en-US" altLang="zh-CN" sz="2000" b="1" dirty="0" err="1">
                <a:latin typeface="Times New Roman" pitchFamily="18" charset="0"/>
                <a:ea typeface="楷体_GB2312" pitchFamily="49" charset="-122"/>
                <a:sym typeface="Monotype Sorts" pitchFamily="2" charset="2"/>
              </a:rPr>
              <a:t>a,&amp;b</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c=</a:t>
            </a:r>
            <a:r>
              <a:rPr lang="en-US" altLang="zh-CN" sz="2000" b="1" dirty="0">
                <a:solidFill>
                  <a:srgbClr val="FF0000"/>
                </a:solidFill>
                <a:latin typeface="Times New Roman" pitchFamily="18" charset="0"/>
                <a:ea typeface="楷体_GB2312" pitchFamily="49" charset="-122"/>
                <a:sym typeface="Monotype Sorts" pitchFamily="2" charset="2"/>
              </a:rPr>
              <a:t>(*p)(</a:t>
            </a:r>
            <a:r>
              <a:rPr lang="en-US" altLang="zh-CN" sz="2000" b="1" dirty="0" err="1">
                <a:solidFill>
                  <a:srgbClr val="FF0000"/>
                </a:solidFill>
                <a:latin typeface="Times New Roman" pitchFamily="18" charset="0"/>
                <a:ea typeface="楷体_GB2312" pitchFamily="49" charset="-122"/>
                <a:sym typeface="Monotype Sorts" pitchFamily="2" charset="2"/>
              </a:rPr>
              <a:t>a,b</a:t>
            </a:r>
            <a:r>
              <a:rPr lang="en-US" altLang="zh-CN" sz="2000" b="1" dirty="0">
                <a:solidFill>
                  <a:srgbClr val="FF0000"/>
                </a:solidFill>
                <a:latin typeface="Times New Roman" pitchFamily="18" charset="0"/>
                <a:ea typeface="楷体_GB2312" pitchFamily="49" charset="-122"/>
                <a:sym typeface="Monotype Sorts" pitchFamily="2" charset="2"/>
              </a:rPr>
              <a:t>)</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(“%d,%</a:t>
            </a:r>
            <a:r>
              <a:rPr lang="en-US" altLang="zh-CN" sz="2000" b="1" dirty="0" err="1">
                <a:latin typeface="Times New Roman" pitchFamily="18" charset="0"/>
                <a:ea typeface="楷体_GB2312" pitchFamily="49" charset="-122"/>
                <a:sym typeface="Monotype Sorts" pitchFamily="2" charset="2"/>
              </a:rPr>
              <a:t>d,max</a:t>
            </a:r>
            <a:r>
              <a:rPr lang="en-US" altLang="zh-CN" sz="2000" b="1" dirty="0">
                <a:latin typeface="Times New Roman" pitchFamily="18" charset="0"/>
                <a:ea typeface="楷体_GB2312" pitchFamily="49" charset="-122"/>
                <a:sym typeface="Monotype Sorts" pitchFamily="2" charset="2"/>
              </a:rPr>
              <a:t>=%d\n",</a:t>
            </a:r>
            <a:r>
              <a:rPr lang="en-US" altLang="zh-CN" sz="2000" b="1" dirty="0" err="1">
                <a:latin typeface="Times New Roman" pitchFamily="18" charset="0"/>
                <a:ea typeface="楷体_GB2312" pitchFamily="49" charset="-122"/>
                <a:sym typeface="Monotype Sorts" pitchFamily="2" charset="2"/>
              </a:rPr>
              <a:t>a,b,c</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 0;</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a:t>
            </a:r>
          </a:p>
        </p:txBody>
      </p:sp>
      <p:sp>
        <p:nvSpPr>
          <p:cNvPr id="4" name="圆角矩形标注 3"/>
          <p:cNvSpPr>
            <a:spLocks noChangeArrowheads="1"/>
          </p:cNvSpPr>
          <p:nvPr/>
        </p:nvSpPr>
        <p:spPr bwMode="auto">
          <a:xfrm>
            <a:off x="7318375" y="2057400"/>
            <a:ext cx="1673226" cy="2362200"/>
          </a:xfrm>
          <a:prstGeom prst="wedgeRoundRectCallout">
            <a:avLst>
              <a:gd name="adj1" fmla="val -131661"/>
              <a:gd name="adj2" fmla="val 51420"/>
              <a:gd name="adj3" fmla="val 16667"/>
            </a:avLst>
          </a:prstGeom>
          <a:solidFill>
            <a:srgbClr val="FFFFCC"/>
          </a:solidFill>
          <a:ln w="9525" algn="ctr">
            <a:solidFill>
              <a:schemeClr val="tx1"/>
            </a:solidFill>
            <a:miter lim="800000"/>
            <a:headEnd/>
            <a:tailEnd/>
          </a:ln>
        </p:spPr>
        <p:txBody>
          <a:bodyPr/>
          <a:lstStyle/>
          <a:p>
            <a:pPr>
              <a:lnSpc>
                <a:spcPct val="100000"/>
              </a:lnSpc>
              <a:spcBef>
                <a:spcPct val="0"/>
              </a:spcBef>
            </a:pPr>
            <a:r>
              <a:rPr kumimoji="1" lang="zh-CN" altLang="en-US" sz="20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max</a:t>
            </a:r>
            <a:r>
              <a:rPr kumimoji="1" lang="zh-CN" altLang="en-US" sz="20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的入口地址赋给</a:t>
            </a:r>
            <a:r>
              <a:rPr kumimoji="1" lang="en-US" altLang="zh-CN" sz="20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。必须先指向</a:t>
            </a:r>
            <a:r>
              <a:rPr kumimoji="1" lang="en-US" altLang="zh-CN" sz="20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不能写</a:t>
            </a:r>
            <a:r>
              <a:rPr kumimoji="1"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成 </a:t>
            </a:r>
            <a:r>
              <a:rPr kumimoji="1"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p=max(</a:t>
            </a:r>
            <a:r>
              <a:rPr kumimoji="1"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a,b</a:t>
            </a:r>
            <a:r>
              <a:rPr kumimoji="1"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zh-CN"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圆角矩形标注 4"/>
          <p:cNvSpPr>
            <a:spLocks noChangeArrowheads="1"/>
          </p:cNvSpPr>
          <p:nvPr/>
        </p:nvSpPr>
        <p:spPr bwMode="auto">
          <a:xfrm>
            <a:off x="2670175" y="378388"/>
            <a:ext cx="2209800" cy="1981200"/>
          </a:xfrm>
          <a:prstGeom prst="wedgeRoundRectCallout">
            <a:avLst>
              <a:gd name="adj1" fmla="val 52711"/>
              <a:gd name="adj2" fmla="val 123672"/>
              <a:gd name="adj3" fmla="val 16667"/>
            </a:avLst>
          </a:prstGeom>
          <a:solidFill>
            <a:srgbClr val="FFFFCC"/>
          </a:solidFill>
          <a:ln w="9525" algn="ctr">
            <a:solidFill>
              <a:schemeClr val="tx1"/>
            </a:solidFill>
            <a:miter lim="800000"/>
            <a:headEnd/>
            <a:tailEnd/>
          </a:ln>
        </p:spPr>
        <p:txBody>
          <a:bodyPr/>
          <a:lstStyle/>
          <a:p>
            <a:pPr>
              <a:lnSpc>
                <a:spcPct val="100000"/>
              </a:lnSpc>
              <a:spcBef>
                <a:spcPct val="0"/>
              </a:spcBef>
            </a:pPr>
            <a:r>
              <a:rPr kumimoji="1" lang="zh-CN" altLang="en-US" sz="2000" b="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定义函数指针</a:t>
            </a:r>
            <a:r>
              <a:rPr kumimoji="1" lang="en-US" altLang="zh-CN" sz="2000" b="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zh-CN" sz="2000"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只能指向函数返回值为整型且有两个整型参数的函数</a:t>
            </a:r>
          </a:p>
        </p:txBody>
      </p:sp>
      <p:sp>
        <p:nvSpPr>
          <p:cNvPr id="2" name="圆角矩形标注 3"/>
          <p:cNvSpPr>
            <a:spLocks noChangeArrowheads="1"/>
          </p:cNvSpPr>
          <p:nvPr/>
        </p:nvSpPr>
        <p:spPr bwMode="auto">
          <a:xfrm>
            <a:off x="301625" y="6059928"/>
            <a:ext cx="4422775" cy="721872"/>
          </a:xfrm>
          <a:prstGeom prst="wedgeRoundRectCallout">
            <a:avLst>
              <a:gd name="adj1" fmla="val 61829"/>
              <a:gd name="adj2" fmla="val -138082"/>
              <a:gd name="adj3" fmla="val 16667"/>
            </a:avLst>
          </a:prstGeom>
          <a:solidFill>
            <a:srgbClr val="FFFFCC"/>
          </a:solidFill>
          <a:ln w="9525" algn="ctr">
            <a:solidFill>
              <a:schemeClr val="tx1"/>
            </a:solidFill>
            <a:miter lim="800000"/>
            <a:headEnd/>
            <a:tailEnd/>
          </a:ln>
        </p:spPr>
        <p:txBody>
          <a:bodyPr/>
          <a:lstStyle/>
          <a:p>
            <a:pPr>
              <a:lnSpc>
                <a:spcPct val="100000"/>
              </a:lnSpc>
              <a:spcBef>
                <a:spcPct val="0"/>
              </a:spcBef>
            </a:pPr>
            <a:r>
              <a:rPr kumimoji="1" lang="zh-CN" altLang="en-US" sz="2000" b="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通过</a:t>
            </a:r>
            <a:r>
              <a:rPr kumimoji="1" lang="en-US" altLang="zh-CN" sz="2000" b="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max</a:t>
            </a:r>
            <a:r>
              <a:rPr kumimoji="1" lang="zh-CN" altLang="en-US" sz="2000" b="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函数的指针调用</a:t>
            </a:r>
            <a:r>
              <a:rPr kumimoji="1" lang="en-US" altLang="zh-CN" sz="2000" b="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max</a:t>
            </a:r>
            <a:r>
              <a:rPr kumimoji="1" lang="zh-CN" altLang="en-US" sz="2000" b="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函数</a:t>
            </a:r>
            <a:r>
              <a:rPr kumimoji="1" lang="zh-CN" altLang="en-US" sz="2000"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。注意：</a:t>
            </a:r>
            <a:r>
              <a:rPr kumimoji="1"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此处没有出现</a:t>
            </a:r>
            <a:r>
              <a:rPr kumimoji="1" lang="en-US" altLang="zh-CN"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a:t>
            </a:r>
            <a:r>
              <a:rPr kumimoji="1"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的函数名</a:t>
            </a:r>
            <a:r>
              <a:rPr kumimoji="1" lang="zh-CN" altLang="en-US" sz="2000"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zh-CN"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44068"/>
                                        </p:tgtEl>
                                        <p:attrNameLst>
                                          <p:attrName>style.visibility</p:attrName>
                                        </p:attrNameLst>
                                      </p:cBhvr>
                                      <p:to>
                                        <p:strVal val="visible"/>
                                      </p:to>
                                    </p:set>
                                    <p:animEffect transition="in" filter="dissolve">
                                      <p:cBhvr>
                                        <p:cTn id="7" dur="500"/>
                                        <p:tgtEl>
                                          <p:spTgt spid="6744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4068" grpId="0" animBg="1" autoUpdateAnimBg="0"/>
      <p:bldP spid="4" grpId="0" animBg="1"/>
      <p:bldP spid="5"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dt" sz="half" idx="10"/>
          </p:nvPr>
        </p:nvSpPr>
        <p:spPr>
          <a:ln/>
        </p:spPr>
        <p:txBody>
          <a:bodyPr/>
          <a:lstStyle/>
          <a:p>
            <a:fld id="{B319FF2B-C2BE-4A44-B699-65F702EB3C5A}" type="datetime1">
              <a:rPr lang="zh-CN" altLang="en-US"/>
              <a:pPr/>
              <a:t>2023/11/27</a:t>
            </a:fld>
            <a:endParaRPr lang="en-US" altLang="zh-CN"/>
          </a:p>
        </p:txBody>
      </p:sp>
      <p:sp>
        <p:nvSpPr>
          <p:cNvPr id="5"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6" name="Rectangle 10"/>
          <p:cNvSpPr>
            <a:spLocks noGrp="1" noChangeArrowheads="1"/>
          </p:cNvSpPr>
          <p:nvPr>
            <p:ph type="sldNum" sz="quarter" idx="12"/>
          </p:nvPr>
        </p:nvSpPr>
        <p:spPr>
          <a:ln/>
        </p:spPr>
        <p:txBody>
          <a:bodyPr/>
          <a:lstStyle/>
          <a:p>
            <a:fld id="{3F9A479A-65D7-43A1-B046-ACE2FE3EE379}" type="slidenum">
              <a:rPr lang="zh-CN" altLang="en-US"/>
              <a:pPr/>
              <a:t>8</a:t>
            </a:fld>
            <a:r>
              <a:rPr lang="en-US" altLang="zh-CN"/>
              <a:t>/19</a:t>
            </a:r>
          </a:p>
        </p:txBody>
      </p:sp>
      <p:sp>
        <p:nvSpPr>
          <p:cNvPr id="6750210" name="Rectangle 2"/>
          <p:cNvSpPr>
            <a:spLocks noRot="1" noChangeArrowheads="1"/>
          </p:cNvSpPr>
          <p:nvPr/>
        </p:nvSpPr>
        <p:spPr bwMode="auto">
          <a:xfrm>
            <a:off x="301625" y="228600"/>
            <a:ext cx="85407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100000"/>
              </a:lnSpc>
              <a:spcBef>
                <a:spcPct val="0"/>
              </a:spcBef>
            </a:pPr>
            <a:r>
              <a:rPr lang="zh-CN" altLang="en-US" dirty="0" smtClean="0">
                <a:solidFill>
                  <a:srgbClr val="0070C0"/>
                </a:solidFill>
                <a:latin typeface="黑体" pitchFamily="49" charset="-122"/>
                <a:ea typeface="黑体" pitchFamily="49" charset="-122"/>
                <a:sym typeface="Monotype Sorts" pitchFamily="2" charset="2"/>
              </a:rPr>
              <a:t>例</a:t>
            </a:r>
            <a:r>
              <a:rPr lang="en-US" altLang="zh-CN" dirty="0" smtClean="0">
                <a:solidFill>
                  <a:srgbClr val="0070C0"/>
                </a:solidFill>
                <a:latin typeface="黑体" pitchFamily="49" charset="-122"/>
                <a:ea typeface="黑体" pitchFamily="49" charset="-122"/>
                <a:sym typeface="Monotype Sorts" pitchFamily="2" charset="2"/>
              </a:rPr>
              <a:t>2</a:t>
            </a:r>
            <a:r>
              <a:rPr lang="zh-CN" altLang="en-US" dirty="0" smtClean="0">
                <a:solidFill>
                  <a:srgbClr val="0070C0"/>
                </a:solidFill>
                <a:latin typeface="黑体" pitchFamily="49" charset="-122"/>
                <a:ea typeface="黑体" pitchFamily="49" charset="-122"/>
                <a:sym typeface="Monotype Sorts" pitchFamily="2" charset="2"/>
              </a:rPr>
              <a:t>：指向函数的指针应用</a:t>
            </a:r>
            <a:endParaRPr lang="en-US" altLang="zh-CN" dirty="0">
              <a:solidFill>
                <a:srgbClr val="0070C0"/>
              </a:solidFill>
              <a:latin typeface="黑体" pitchFamily="49" charset="-122"/>
              <a:ea typeface="黑体" pitchFamily="49" charset="-122"/>
              <a:sym typeface="Monotype Sorts" pitchFamily="2" charset="2"/>
            </a:endParaRPr>
          </a:p>
        </p:txBody>
      </p:sp>
      <p:sp>
        <p:nvSpPr>
          <p:cNvPr id="6750211" name="Rectangle 3"/>
          <p:cNvSpPr>
            <a:spLocks noChangeArrowheads="1"/>
          </p:cNvSpPr>
          <p:nvPr/>
        </p:nvSpPr>
        <p:spPr bwMode="auto">
          <a:xfrm>
            <a:off x="152400" y="990600"/>
            <a:ext cx="8915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buClr>
                <a:srgbClr val="FF3300"/>
              </a:buClr>
              <a:buFont typeface="Wingdings" pitchFamily="2" charset="2"/>
              <a:buChar char="Ø"/>
            </a:pPr>
            <a:r>
              <a:rPr lang="zh-CN" altLang="en-US" sz="3200" b="1">
                <a:latin typeface="Times New Roman" panose="02020603050405020304" pitchFamily="18" charset="0"/>
                <a:ea typeface="楷体" panose="02010609060101010101" pitchFamily="49" charset="-122"/>
                <a:cs typeface="Times New Roman" panose="02020603050405020304" pitchFamily="18" charset="0"/>
              </a:rPr>
              <a:t>输入两个整数，然后让用户选择</a:t>
            </a:r>
            <a:r>
              <a:rPr lang="en-US" altLang="zh-CN" sz="3200" b="1">
                <a:latin typeface="Times New Roman" panose="02020603050405020304" pitchFamily="18" charset="0"/>
                <a:ea typeface="楷体" panose="02010609060101010101" pitchFamily="49" charset="-122"/>
                <a:cs typeface="Times New Roman" panose="02020603050405020304" pitchFamily="18" charset="0"/>
              </a:rPr>
              <a:t>1</a:t>
            </a:r>
            <a:r>
              <a:rPr lang="zh-CN" altLang="en-US" sz="3200" b="1">
                <a:latin typeface="Times New Roman" panose="02020603050405020304" pitchFamily="18" charset="0"/>
                <a:ea typeface="楷体" panose="02010609060101010101" pitchFamily="49" charset="-122"/>
                <a:cs typeface="Times New Roman" panose="02020603050405020304" pitchFamily="18" charset="0"/>
              </a:rPr>
              <a:t>或</a:t>
            </a:r>
            <a:r>
              <a:rPr lang="en-US" altLang="zh-CN" sz="3200" b="1">
                <a:latin typeface="Times New Roman" panose="02020603050405020304" pitchFamily="18" charset="0"/>
                <a:ea typeface="楷体" panose="02010609060101010101" pitchFamily="49" charset="-122"/>
                <a:cs typeface="Times New Roman" panose="02020603050405020304" pitchFamily="18" charset="0"/>
              </a:rPr>
              <a:t>2</a:t>
            </a:r>
            <a:r>
              <a:rPr lang="zh-CN" altLang="en-US" sz="3200" b="1">
                <a:latin typeface="Times New Roman" panose="02020603050405020304" pitchFamily="18" charset="0"/>
                <a:ea typeface="楷体" panose="02010609060101010101" pitchFamily="49" charset="-122"/>
                <a:cs typeface="Times New Roman" panose="02020603050405020304" pitchFamily="18" charset="0"/>
              </a:rPr>
              <a:t>，选</a:t>
            </a:r>
            <a:r>
              <a:rPr lang="en-US" altLang="zh-CN" sz="3200" b="1">
                <a:latin typeface="Times New Roman" panose="02020603050405020304" pitchFamily="18" charset="0"/>
                <a:ea typeface="楷体" panose="02010609060101010101" pitchFamily="49" charset="-122"/>
                <a:cs typeface="Times New Roman" panose="02020603050405020304" pitchFamily="18" charset="0"/>
              </a:rPr>
              <a:t>1</a:t>
            </a:r>
            <a:r>
              <a:rPr lang="zh-CN" altLang="en-US" sz="3200" b="1">
                <a:latin typeface="Times New Roman" panose="02020603050405020304" pitchFamily="18" charset="0"/>
                <a:ea typeface="楷体" panose="02010609060101010101" pitchFamily="49" charset="-122"/>
                <a:cs typeface="Times New Roman" panose="02020603050405020304" pitchFamily="18" charset="0"/>
              </a:rPr>
              <a:t>时调用</a:t>
            </a:r>
            <a:r>
              <a:rPr lang="en-US" altLang="zh-CN" sz="3200" b="1">
                <a:latin typeface="Times New Roman" panose="02020603050405020304" pitchFamily="18" charset="0"/>
                <a:ea typeface="楷体" panose="02010609060101010101" pitchFamily="49" charset="-122"/>
                <a:cs typeface="Times New Roman" panose="02020603050405020304" pitchFamily="18" charset="0"/>
              </a:rPr>
              <a:t>max</a:t>
            </a:r>
            <a:r>
              <a:rPr lang="zh-CN" altLang="en-US" sz="3200" b="1">
                <a:latin typeface="Times New Roman" panose="02020603050405020304" pitchFamily="18" charset="0"/>
                <a:ea typeface="楷体" panose="02010609060101010101" pitchFamily="49" charset="-122"/>
                <a:cs typeface="Times New Roman" panose="02020603050405020304" pitchFamily="18" charset="0"/>
              </a:rPr>
              <a:t>函数，输出二者中的大数，选</a:t>
            </a:r>
            <a:r>
              <a:rPr lang="en-US" altLang="zh-CN" sz="3200" b="1">
                <a:latin typeface="Times New Roman" panose="02020603050405020304" pitchFamily="18" charset="0"/>
                <a:ea typeface="楷体" panose="02010609060101010101" pitchFamily="49" charset="-122"/>
                <a:cs typeface="Times New Roman" panose="02020603050405020304" pitchFamily="18" charset="0"/>
              </a:rPr>
              <a:t>2</a:t>
            </a:r>
            <a:r>
              <a:rPr lang="zh-CN" altLang="en-US" sz="3200" b="1">
                <a:latin typeface="Times New Roman" panose="02020603050405020304" pitchFamily="18" charset="0"/>
                <a:ea typeface="楷体" panose="02010609060101010101" pitchFamily="49" charset="-122"/>
                <a:cs typeface="Times New Roman" panose="02020603050405020304" pitchFamily="18" charset="0"/>
              </a:rPr>
              <a:t>时调用</a:t>
            </a:r>
            <a:r>
              <a:rPr lang="en-US" altLang="zh-CN" sz="3200" b="1">
                <a:latin typeface="Times New Roman" panose="02020603050405020304" pitchFamily="18" charset="0"/>
                <a:ea typeface="楷体" panose="02010609060101010101" pitchFamily="49" charset="-122"/>
                <a:cs typeface="Times New Roman" panose="02020603050405020304" pitchFamily="18" charset="0"/>
              </a:rPr>
              <a:t>min</a:t>
            </a:r>
            <a:r>
              <a:rPr lang="zh-CN" altLang="en-US" sz="3200" b="1">
                <a:latin typeface="Times New Roman" panose="02020603050405020304" pitchFamily="18" charset="0"/>
                <a:ea typeface="楷体" panose="02010609060101010101" pitchFamily="49" charset="-122"/>
                <a:cs typeface="Times New Roman" panose="02020603050405020304" pitchFamily="18" charset="0"/>
              </a:rPr>
              <a:t>函数，输出二者中的小数。</a:t>
            </a:r>
          </a:p>
          <a:p>
            <a:pPr marL="342900" indent="-342900">
              <a:lnSpc>
                <a:spcPct val="150000"/>
              </a:lnSpc>
              <a:buClr>
                <a:srgbClr val="FF3300"/>
              </a:buClr>
              <a:buFont typeface="Wingdings" pitchFamily="2" charset="2"/>
              <a:buChar char="Ø"/>
            </a:pPr>
            <a:r>
              <a:rPr lang="zh-CN" altLang="en-US" sz="3200" b="1">
                <a:latin typeface="Times New Roman" panose="02020603050405020304" pitchFamily="18" charset="0"/>
                <a:ea typeface="楷体" panose="02010609060101010101" pitchFamily="49" charset="-122"/>
                <a:cs typeface="Times New Roman" panose="02020603050405020304" pitchFamily="18" charset="0"/>
              </a:rPr>
              <a:t>解题思路：</a:t>
            </a:r>
          </a:p>
          <a:p>
            <a:pPr marL="742950" lvl="1" indent="-285750">
              <a:lnSpc>
                <a:spcPct val="150000"/>
              </a:lnSpc>
              <a:buClr>
                <a:schemeClr val="accent2"/>
              </a:buClr>
              <a:buFont typeface="Wingdings" pitchFamily="2" charset="2"/>
              <a:buChar char="ü"/>
            </a:pPr>
            <a:r>
              <a:rPr lang="zh-CN" altLang="en-US" sz="2800">
                <a:latin typeface="Times New Roman" panose="02020603050405020304" pitchFamily="18" charset="0"/>
                <a:ea typeface="楷体" panose="02010609060101010101" pitchFamily="49" charset="-122"/>
                <a:cs typeface="Times New Roman" panose="02020603050405020304" pitchFamily="18" charset="0"/>
              </a:rPr>
              <a:t>定义两个函数</a:t>
            </a:r>
            <a:r>
              <a:rPr lang="en-US" altLang="zh-CN" sz="2800">
                <a:latin typeface="Times New Roman" panose="02020603050405020304" pitchFamily="18" charset="0"/>
                <a:ea typeface="楷体" panose="02010609060101010101" pitchFamily="49" charset="-122"/>
                <a:cs typeface="Times New Roman" panose="02020603050405020304" pitchFamily="18" charset="0"/>
              </a:rPr>
              <a:t>max</a:t>
            </a:r>
            <a:r>
              <a:rPr lang="zh-CN" altLang="en-US" sz="280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800">
                <a:latin typeface="Times New Roman" panose="02020603050405020304" pitchFamily="18" charset="0"/>
                <a:ea typeface="楷体" panose="02010609060101010101" pitchFamily="49" charset="-122"/>
                <a:cs typeface="Times New Roman" panose="02020603050405020304" pitchFamily="18" charset="0"/>
              </a:rPr>
              <a:t>min</a:t>
            </a:r>
            <a:r>
              <a:rPr lang="zh-CN" altLang="en-US" sz="2800">
                <a:latin typeface="Times New Roman" panose="02020603050405020304" pitchFamily="18" charset="0"/>
                <a:ea typeface="楷体" panose="02010609060101010101" pitchFamily="49" charset="-122"/>
                <a:cs typeface="Times New Roman" panose="02020603050405020304" pitchFamily="18" charset="0"/>
              </a:rPr>
              <a:t>，分别用来求大数和小数。</a:t>
            </a:r>
          </a:p>
          <a:p>
            <a:pPr marL="742950" lvl="1" indent="-285750">
              <a:lnSpc>
                <a:spcPct val="150000"/>
              </a:lnSpc>
              <a:buClr>
                <a:schemeClr val="accent2"/>
              </a:buClr>
              <a:buFont typeface="Wingdings" pitchFamily="2" charset="2"/>
              <a:buChar char="ü"/>
            </a:pPr>
            <a:r>
              <a:rPr lang="zh-CN" altLang="en-US" sz="2800">
                <a:latin typeface="Times New Roman" panose="02020603050405020304" pitchFamily="18" charset="0"/>
                <a:ea typeface="楷体" panose="02010609060101010101" pitchFamily="49" charset="-122"/>
                <a:cs typeface="Times New Roman" panose="02020603050405020304" pitchFamily="18" charset="0"/>
              </a:rPr>
              <a:t>在主函数中根据用户输入的数字</a:t>
            </a:r>
            <a:r>
              <a:rPr lang="en-US" altLang="zh-CN" sz="2800">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a:latin typeface="Times New Roman" panose="02020603050405020304" pitchFamily="18" charset="0"/>
                <a:ea typeface="楷体" panose="02010609060101010101" pitchFamily="49" charset="-122"/>
                <a:cs typeface="Times New Roman" panose="02020603050405020304" pitchFamily="18" charset="0"/>
              </a:rPr>
              <a:t>或</a:t>
            </a:r>
            <a:r>
              <a:rPr lang="en-US" altLang="zh-CN" sz="2800">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a:latin typeface="Times New Roman" panose="02020603050405020304" pitchFamily="18" charset="0"/>
                <a:ea typeface="楷体" panose="02010609060101010101" pitchFamily="49" charset="-122"/>
                <a:cs typeface="Times New Roman" panose="02020603050405020304" pitchFamily="18" charset="0"/>
              </a:rPr>
              <a:t>，使指针变量指向</a:t>
            </a:r>
            <a:r>
              <a:rPr lang="en-US" altLang="zh-CN" sz="2800">
                <a:latin typeface="Times New Roman" panose="02020603050405020304" pitchFamily="18" charset="0"/>
                <a:ea typeface="楷体" panose="02010609060101010101" pitchFamily="49" charset="-122"/>
                <a:cs typeface="Times New Roman" panose="02020603050405020304" pitchFamily="18" charset="0"/>
              </a:rPr>
              <a:t>max</a:t>
            </a:r>
            <a:r>
              <a:rPr lang="zh-CN" altLang="en-US" sz="2800">
                <a:latin typeface="Times New Roman" panose="02020603050405020304" pitchFamily="18" charset="0"/>
                <a:ea typeface="楷体" panose="02010609060101010101" pitchFamily="49" charset="-122"/>
                <a:cs typeface="Times New Roman" panose="02020603050405020304" pitchFamily="18" charset="0"/>
              </a:rPr>
              <a:t>函数或</a:t>
            </a:r>
            <a:r>
              <a:rPr lang="en-US" altLang="zh-CN" sz="2800">
                <a:latin typeface="Times New Roman" panose="02020603050405020304" pitchFamily="18" charset="0"/>
                <a:ea typeface="楷体" panose="02010609060101010101" pitchFamily="49" charset="-122"/>
                <a:cs typeface="Times New Roman" panose="02020603050405020304" pitchFamily="18" charset="0"/>
              </a:rPr>
              <a:t>min</a:t>
            </a:r>
            <a:r>
              <a:rPr lang="zh-CN" altLang="en-US" sz="2800">
                <a:latin typeface="Times New Roman" panose="02020603050405020304" pitchFamily="18" charset="0"/>
                <a:ea typeface="楷体" panose="02010609060101010101" pitchFamily="49" charset="-122"/>
                <a:cs typeface="Times New Roman" panose="02020603050405020304" pitchFamily="18" charset="0"/>
              </a:rPr>
              <a:t>函数。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dt" sz="half" idx="10"/>
          </p:nvPr>
        </p:nvSpPr>
        <p:spPr>
          <a:ln/>
        </p:spPr>
        <p:txBody>
          <a:bodyPr/>
          <a:lstStyle/>
          <a:p>
            <a:fld id="{3DF98D6F-46B2-4891-ADA2-D65159A744C4}" type="datetime1">
              <a:rPr lang="zh-CN" altLang="en-US"/>
              <a:pPr/>
              <a:t>2023/11/27</a:t>
            </a:fld>
            <a:endParaRPr lang="en-US" altLang="zh-CN"/>
          </a:p>
        </p:txBody>
      </p:sp>
      <p:sp>
        <p:nvSpPr>
          <p:cNvPr id="6" name="Rectangle 9"/>
          <p:cNvSpPr>
            <a:spLocks noGrp="1" noChangeArrowheads="1"/>
          </p:cNvSpPr>
          <p:nvPr>
            <p:ph type="ftr" sz="quarter" idx="11"/>
          </p:nvPr>
        </p:nvSpPr>
        <p:spPr>
          <a:ln/>
        </p:spPr>
        <p:txBody>
          <a:bodyPr/>
          <a:lstStyle/>
          <a:p>
            <a:r>
              <a:rPr lang="zh-CN" altLang="en-US"/>
              <a:t>王化雨 whuayu000@163.com 13306442222</a:t>
            </a:r>
            <a:endParaRPr lang="en-US" altLang="zh-CN"/>
          </a:p>
        </p:txBody>
      </p:sp>
      <p:sp>
        <p:nvSpPr>
          <p:cNvPr id="7" name="Rectangle 10"/>
          <p:cNvSpPr>
            <a:spLocks noGrp="1" noChangeArrowheads="1"/>
          </p:cNvSpPr>
          <p:nvPr>
            <p:ph type="sldNum" sz="quarter" idx="12"/>
          </p:nvPr>
        </p:nvSpPr>
        <p:spPr>
          <a:ln/>
        </p:spPr>
        <p:txBody>
          <a:bodyPr/>
          <a:lstStyle/>
          <a:p>
            <a:fld id="{C568E5ED-F741-45D4-9772-20AC0720323E}" type="slidenum">
              <a:rPr lang="zh-CN" altLang="en-US"/>
              <a:pPr/>
              <a:t>9</a:t>
            </a:fld>
            <a:r>
              <a:rPr lang="en-US" altLang="zh-CN"/>
              <a:t>/19</a:t>
            </a:r>
          </a:p>
        </p:txBody>
      </p:sp>
      <p:sp>
        <p:nvSpPr>
          <p:cNvPr id="6751234" name="Rectangle 2"/>
          <p:cNvSpPr>
            <a:spLocks noRot="1" noChangeArrowheads="1"/>
          </p:cNvSpPr>
          <p:nvPr/>
        </p:nvSpPr>
        <p:spPr bwMode="auto">
          <a:xfrm>
            <a:off x="8001000" y="228600"/>
            <a:ext cx="990600" cy="6324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pPr eaLnBrk="0" hangingPunct="0">
              <a:lnSpc>
                <a:spcPct val="100000"/>
              </a:lnSpc>
              <a:spcBef>
                <a:spcPct val="0"/>
              </a:spcBef>
            </a:pPr>
            <a:r>
              <a:rPr lang="zh-CN" altLang="en-US">
                <a:solidFill>
                  <a:srgbClr val="0070C0"/>
                </a:solidFill>
                <a:latin typeface="黑体" pitchFamily="49" charset="-122"/>
                <a:ea typeface="黑体" pitchFamily="49" charset="-122"/>
                <a:sym typeface="Monotype Sorts" pitchFamily="2" charset="2"/>
              </a:rPr>
              <a:t>用</a:t>
            </a:r>
            <a:r>
              <a:rPr lang="zh-CN" altLang="en-US" u="sng">
                <a:solidFill>
                  <a:srgbClr val="0070C0"/>
                </a:solidFill>
                <a:latin typeface="黑体" pitchFamily="49" charset="-122"/>
                <a:ea typeface="黑体" pitchFamily="49" charset="-122"/>
                <a:sym typeface="Monotype Sorts" pitchFamily="2" charset="2"/>
              </a:rPr>
              <a:t>指向函数的指针</a:t>
            </a:r>
            <a:r>
              <a:rPr lang="zh-CN" altLang="en-US">
                <a:solidFill>
                  <a:srgbClr val="0070C0"/>
                </a:solidFill>
                <a:latin typeface="黑体" pitchFamily="49" charset="-122"/>
                <a:ea typeface="黑体" pitchFamily="49" charset="-122"/>
                <a:sym typeface="Monotype Sorts" pitchFamily="2" charset="2"/>
              </a:rPr>
              <a:t>调用函数</a:t>
            </a:r>
          </a:p>
        </p:txBody>
      </p:sp>
      <p:sp>
        <p:nvSpPr>
          <p:cNvPr id="6751235" name="Rectangle 3"/>
          <p:cNvSpPr>
            <a:spLocks noChangeArrowheads="1"/>
          </p:cNvSpPr>
          <p:nvPr/>
        </p:nvSpPr>
        <p:spPr bwMode="auto">
          <a:xfrm>
            <a:off x="228600" y="152400"/>
            <a:ext cx="4419600" cy="6477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spcBef>
                <a:spcPct val="0"/>
              </a:spcBef>
              <a:buClr>
                <a:srgbClr val="FF3300"/>
              </a:buClr>
              <a:buFont typeface="Wingdings" pitchFamily="2" charset="2"/>
              <a:buNone/>
            </a:pP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main()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max(</a:t>
            </a:r>
            <a:r>
              <a:rPr lang="en-US" altLang="zh-CN" sz="2000" b="1" dirty="0" err="1">
                <a:latin typeface="Times New Roman" pitchFamily="18" charset="0"/>
                <a:ea typeface="楷体_GB2312" pitchFamily="49" charset="-122"/>
                <a:sym typeface="Monotype Sorts" pitchFamily="2" charset="2"/>
              </a:rPr>
              <a:t>int,int</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min(</a:t>
            </a:r>
            <a:r>
              <a:rPr lang="en-US" altLang="zh-CN" sz="2000" b="1" dirty="0" err="1">
                <a:latin typeface="Times New Roman" pitchFamily="18" charset="0"/>
                <a:ea typeface="楷体_GB2312" pitchFamily="49" charset="-122"/>
                <a:sym typeface="Monotype Sorts" pitchFamily="2" charset="2"/>
              </a:rPr>
              <a:t>int,int</a:t>
            </a: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solidFill>
                  <a:srgbClr val="CC0099"/>
                </a:solidFill>
                <a:latin typeface="Times New Roman" pitchFamily="18" charset="0"/>
                <a:ea typeface="楷体_GB2312" pitchFamily="49" charset="-122"/>
                <a:sym typeface="Monotype Sorts" pitchFamily="2" charset="2"/>
              </a:rPr>
              <a:t>int</a:t>
            </a:r>
            <a:r>
              <a:rPr lang="en-US" altLang="zh-CN" sz="2000" b="1" dirty="0">
                <a:solidFill>
                  <a:srgbClr val="CC0099"/>
                </a:solidFill>
                <a:latin typeface="Times New Roman" pitchFamily="18" charset="0"/>
                <a:ea typeface="楷体_GB2312" pitchFamily="49" charset="-122"/>
                <a:sym typeface="Monotype Sorts" pitchFamily="2" charset="2"/>
              </a:rPr>
              <a:t> (*p)(</a:t>
            </a:r>
            <a:r>
              <a:rPr lang="en-US" altLang="zh-CN" sz="2000" b="1" dirty="0" err="1">
                <a:solidFill>
                  <a:srgbClr val="CC0099"/>
                </a:solidFill>
                <a:latin typeface="Times New Roman" pitchFamily="18" charset="0"/>
                <a:ea typeface="楷体_GB2312" pitchFamily="49" charset="-122"/>
                <a:sym typeface="Monotype Sorts" pitchFamily="2" charset="2"/>
              </a:rPr>
              <a:t>int,int</a:t>
            </a:r>
            <a:r>
              <a:rPr lang="en-US" altLang="zh-CN" sz="2000" b="1" dirty="0" smtClean="0">
                <a:solidFill>
                  <a:srgbClr val="CC0099"/>
                </a:solidFill>
                <a:latin typeface="Times New Roman" pitchFamily="18" charset="0"/>
                <a:ea typeface="楷体_GB2312" pitchFamily="49" charset="-122"/>
                <a:sym typeface="Monotype Sorts" pitchFamily="2" charset="2"/>
              </a:rPr>
              <a:t>);</a:t>
            </a:r>
            <a:endParaRPr lang="zh-CN" altLang="en-US" sz="2000" b="1" dirty="0">
              <a:solidFill>
                <a:srgbClr val="CC0099"/>
              </a:solidFill>
              <a:latin typeface="Times New Roman" pitchFamily="18" charset="0"/>
              <a:ea typeface="楷体_GB2312" pitchFamily="49" charset="-122"/>
              <a:sym typeface="Monotype Sorts" pitchFamily="2" charset="2"/>
            </a:endParaRPr>
          </a:p>
          <a:p>
            <a:pPr marL="342900" indent="-342900">
              <a:lnSpc>
                <a:spcPct val="100000"/>
              </a:lnSpc>
              <a:spcBef>
                <a:spcPct val="0"/>
              </a:spcBef>
              <a:buClr>
                <a:srgbClr val="FF3300"/>
              </a:buClr>
              <a:buFont typeface="Wingdings" pitchFamily="2" charset="2"/>
              <a:buNone/>
            </a:pPr>
            <a:r>
              <a:rPr lang="zh-CN" altLang="en-US"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a,b,c,n</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("please enter a and b:");</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scanf</a:t>
            </a:r>
            <a:r>
              <a:rPr lang="en-US" altLang="zh-CN" sz="2000" b="1" dirty="0">
                <a:latin typeface="Times New Roman" pitchFamily="18" charset="0"/>
                <a:ea typeface="楷体_GB2312" pitchFamily="49" charset="-122"/>
                <a:sym typeface="Monotype Sorts" pitchFamily="2" charset="2"/>
              </a:rPr>
              <a:t>("%</a:t>
            </a:r>
            <a:r>
              <a:rPr lang="en-US" altLang="zh-CN" sz="2000" b="1" dirty="0" err="1">
                <a:latin typeface="Times New Roman" pitchFamily="18" charset="0"/>
                <a:ea typeface="楷体_GB2312" pitchFamily="49" charset="-122"/>
                <a:sym typeface="Monotype Sorts" pitchFamily="2" charset="2"/>
              </a:rPr>
              <a:t>d%d</a:t>
            </a:r>
            <a:r>
              <a:rPr lang="en-US" altLang="zh-CN" sz="2000" b="1" dirty="0">
                <a:latin typeface="Times New Roman" pitchFamily="18" charset="0"/>
                <a:ea typeface="楷体_GB2312" pitchFamily="49" charset="-122"/>
                <a:sym typeface="Monotype Sorts" pitchFamily="2" charset="2"/>
              </a:rPr>
              <a:t>",&amp;</a:t>
            </a:r>
            <a:r>
              <a:rPr lang="en-US" altLang="zh-CN" sz="2000" b="1" dirty="0" err="1">
                <a:latin typeface="Times New Roman" pitchFamily="18" charset="0"/>
                <a:ea typeface="楷体_GB2312" pitchFamily="49" charset="-122"/>
                <a:sym typeface="Monotype Sorts" pitchFamily="2" charset="2"/>
              </a:rPr>
              <a:t>a,&amp;b</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("please choose 1 or 2:");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scanf</a:t>
            </a:r>
            <a:r>
              <a:rPr lang="en-US" altLang="zh-CN" sz="2000" b="1" dirty="0">
                <a:latin typeface="Times New Roman" pitchFamily="18" charset="0"/>
                <a:ea typeface="楷体_GB2312" pitchFamily="49" charset="-122"/>
                <a:sym typeface="Monotype Sorts" pitchFamily="2" charset="2"/>
              </a:rPr>
              <a:t>("%</a:t>
            </a:r>
            <a:r>
              <a:rPr lang="en-US" altLang="zh-CN" sz="2000" b="1" dirty="0" err="1">
                <a:latin typeface="Times New Roman" pitchFamily="18" charset="0"/>
                <a:ea typeface="楷体_GB2312" pitchFamily="49" charset="-122"/>
                <a:sym typeface="Monotype Sorts" pitchFamily="2" charset="2"/>
              </a:rPr>
              <a:t>d",&amp;n</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if (n==1)</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a:solidFill>
                  <a:srgbClr val="CC0099"/>
                </a:solidFill>
                <a:latin typeface="Times New Roman" pitchFamily="18" charset="0"/>
                <a:ea typeface="楷体_GB2312" pitchFamily="49" charset="-122"/>
                <a:sym typeface="Monotype Sorts" pitchFamily="2" charset="2"/>
              </a:rPr>
              <a:t>p=max</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else if(n==2)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a:solidFill>
                  <a:srgbClr val="CC0099"/>
                </a:solidFill>
                <a:latin typeface="Times New Roman" pitchFamily="18" charset="0"/>
                <a:ea typeface="楷体_GB2312" pitchFamily="49" charset="-122"/>
                <a:sym typeface="Monotype Sorts" pitchFamily="2" charset="2"/>
              </a:rPr>
              <a:t>p=min</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c=</a:t>
            </a:r>
            <a:r>
              <a:rPr lang="en-US" altLang="zh-CN" sz="2000" b="1" dirty="0">
                <a:solidFill>
                  <a:srgbClr val="CC0099"/>
                </a:solidFill>
                <a:latin typeface="Times New Roman" pitchFamily="18" charset="0"/>
                <a:ea typeface="楷体_GB2312" pitchFamily="49" charset="-122"/>
                <a:sym typeface="Monotype Sorts" pitchFamily="2" charset="2"/>
              </a:rPr>
              <a:t>(*p)(</a:t>
            </a:r>
            <a:r>
              <a:rPr lang="en-US" altLang="zh-CN" sz="2000" b="1" dirty="0" err="1">
                <a:solidFill>
                  <a:srgbClr val="CC0099"/>
                </a:solidFill>
                <a:latin typeface="Times New Roman" pitchFamily="18" charset="0"/>
                <a:ea typeface="楷体_GB2312" pitchFamily="49" charset="-122"/>
                <a:sym typeface="Monotype Sorts" pitchFamily="2" charset="2"/>
              </a:rPr>
              <a:t>a,b</a:t>
            </a:r>
            <a:r>
              <a:rPr lang="en-US" altLang="zh-CN" sz="2000" b="1" dirty="0">
                <a:solidFill>
                  <a:srgbClr val="CC0099"/>
                </a:solidFill>
                <a:latin typeface="Times New Roman" pitchFamily="18" charset="0"/>
                <a:ea typeface="楷体_GB2312" pitchFamily="49" charset="-122"/>
                <a:sym typeface="Monotype Sorts" pitchFamily="2" charset="2"/>
              </a:rPr>
              <a:t>)</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if (n==1)</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("max=%d\</a:t>
            </a:r>
            <a:r>
              <a:rPr lang="en-US" altLang="zh-CN" sz="2000" b="1" dirty="0" err="1">
                <a:latin typeface="Times New Roman" pitchFamily="18" charset="0"/>
                <a:ea typeface="楷体_GB2312" pitchFamily="49" charset="-122"/>
                <a:sym typeface="Monotype Sorts" pitchFamily="2" charset="2"/>
              </a:rPr>
              <a:t>n",c</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else if(n==2)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printf</a:t>
            </a:r>
            <a:r>
              <a:rPr lang="en-US" altLang="zh-CN" sz="2000" b="1" dirty="0">
                <a:latin typeface="Times New Roman" pitchFamily="18" charset="0"/>
                <a:ea typeface="楷体_GB2312" pitchFamily="49" charset="-122"/>
                <a:sym typeface="Monotype Sorts" pitchFamily="2" charset="2"/>
              </a:rPr>
              <a:t>("min=%d\</a:t>
            </a:r>
            <a:r>
              <a:rPr lang="en-US" altLang="zh-CN" sz="2000" b="1" dirty="0" err="1">
                <a:latin typeface="Times New Roman" pitchFamily="18" charset="0"/>
                <a:ea typeface="楷体_GB2312" pitchFamily="49" charset="-122"/>
                <a:sym typeface="Monotype Sorts" pitchFamily="2" charset="2"/>
              </a:rPr>
              <a:t>n",c</a:t>
            </a: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 0;</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a:t>
            </a:r>
          </a:p>
        </p:txBody>
      </p:sp>
      <p:sp>
        <p:nvSpPr>
          <p:cNvPr id="6751236" name="Rectangle 4"/>
          <p:cNvSpPr>
            <a:spLocks noChangeArrowheads="1"/>
          </p:cNvSpPr>
          <p:nvPr/>
        </p:nvSpPr>
        <p:spPr bwMode="auto">
          <a:xfrm>
            <a:off x="4648200" y="152400"/>
            <a:ext cx="3200400" cy="6477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spcBef>
                <a:spcPct val="0"/>
              </a:spcBef>
              <a:buClr>
                <a:srgbClr val="FF3300"/>
              </a:buClr>
              <a:buFont typeface="Wingdings" pitchFamily="2" charset="2"/>
              <a:buNone/>
            </a:pPr>
            <a:r>
              <a:rPr lang="en-US" altLang="zh-CN" sz="2000" b="1" dirty="0" err="1" smtClean="0">
                <a:latin typeface="Times New Roman" pitchFamily="18" charset="0"/>
                <a:ea typeface="楷体_GB2312" pitchFamily="49" charset="-122"/>
                <a:sym typeface="Monotype Sorts" pitchFamily="2" charset="2"/>
              </a:rPr>
              <a:t>int</a:t>
            </a:r>
            <a:r>
              <a:rPr lang="en-US" altLang="zh-CN" sz="2000" b="1" dirty="0" smtClean="0">
                <a:latin typeface="Times New Roman" pitchFamily="18" charset="0"/>
                <a:ea typeface="楷体_GB2312" pitchFamily="49" charset="-122"/>
                <a:sym typeface="Monotype Sorts" pitchFamily="2" charset="2"/>
              </a:rPr>
              <a:t> </a:t>
            </a:r>
            <a:r>
              <a:rPr lang="en-US" altLang="zh-CN" sz="2000" b="1" dirty="0">
                <a:latin typeface="Times New Roman" pitchFamily="18" charset="0"/>
                <a:ea typeface="楷体_GB2312" pitchFamily="49" charset="-122"/>
                <a:sym typeface="Monotype Sorts" pitchFamily="2" charset="2"/>
              </a:rPr>
              <a:t>max(</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x,int</a:t>
            </a:r>
            <a:r>
              <a:rPr lang="en-US" altLang="zh-CN" sz="2000" b="1" dirty="0">
                <a:latin typeface="Times New Roman" pitchFamily="18" charset="0"/>
                <a:ea typeface="楷体_GB2312" pitchFamily="49" charset="-122"/>
                <a:sym typeface="Monotype Sorts" pitchFamily="2" charset="2"/>
              </a:rPr>
              <a:t> y)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z;</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if(x&gt;y)</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z=x;</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else</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z=y;</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return(z);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min(</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x,int</a:t>
            </a:r>
            <a:r>
              <a:rPr lang="en-US" altLang="zh-CN" sz="2000" b="1" dirty="0">
                <a:latin typeface="Times New Roman" pitchFamily="18" charset="0"/>
                <a:ea typeface="楷体_GB2312" pitchFamily="49" charset="-122"/>
                <a:sym typeface="Monotype Sorts" pitchFamily="2" charset="2"/>
              </a:rPr>
              <a:t> y)</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a:t>
            </a:r>
            <a:r>
              <a:rPr lang="en-US" altLang="zh-CN" sz="2000" b="1" dirty="0" err="1">
                <a:latin typeface="Times New Roman" pitchFamily="18" charset="0"/>
                <a:ea typeface="楷体_GB2312" pitchFamily="49" charset="-122"/>
                <a:sym typeface="Monotype Sorts" pitchFamily="2" charset="2"/>
              </a:rPr>
              <a:t>int</a:t>
            </a:r>
            <a:r>
              <a:rPr lang="en-US" altLang="zh-CN" sz="2000" b="1" dirty="0">
                <a:latin typeface="Times New Roman" pitchFamily="18" charset="0"/>
                <a:ea typeface="楷体_GB2312" pitchFamily="49" charset="-122"/>
                <a:sym typeface="Monotype Sorts" pitchFamily="2" charset="2"/>
              </a:rPr>
              <a:t> z;</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if(x&lt;y)</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z=x;</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else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z=y;</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   	return(z); </a:t>
            </a:r>
          </a:p>
          <a:p>
            <a:pPr marL="342900" indent="-342900">
              <a:lnSpc>
                <a:spcPct val="100000"/>
              </a:lnSpc>
              <a:spcBef>
                <a:spcPct val="0"/>
              </a:spcBef>
              <a:buClr>
                <a:srgbClr val="FF3300"/>
              </a:buClr>
              <a:buFont typeface="Wingdings" pitchFamily="2" charset="2"/>
              <a:buNone/>
            </a:pPr>
            <a:r>
              <a:rPr lang="en-US" altLang="zh-CN" sz="2000" b="1" dirty="0">
                <a:latin typeface="Times New Roman" pitchFamily="18" charset="0"/>
                <a:ea typeface="楷体_GB2312" pitchFamily="49" charset="-122"/>
                <a:sym typeface="Monotype Sorts" pitchFamily="2" charset="2"/>
              </a:rPr>
              <a:t>}</a:t>
            </a:r>
          </a:p>
          <a:p>
            <a:pPr marL="342900" indent="-342900">
              <a:lnSpc>
                <a:spcPct val="100000"/>
              </a:lnSpc>
              <a:spcBef>
                <a:spcPct val="0"/>
              </a:spcBef>
              <a:buClr>
                <a:srgbClr val="FF3300"/>
              </a:buClr>
              <a:buFont typeface="Wingdings" pitchFamily="2" charset="2"/>
              <a:buNone/>
            </a:pPr>
            <a:endParaRPr lang="en-US" altLang="zh-CN" sz="2000" b="1" dirty="0">
              <a:latin typeface="Times New Roman" pitchFamily="18" charset="0"/>
              <a:ea typeface="楷体_GB2312" pitchFamily="49" charset="-122"/>
              <a:sym typeface="Monotype Sorts" pitchFamily="2" charset="2"/>
            </a:endParaRPr>
          </a:p>
        </p:txBody>
      </p:sp>
      <p:pic>
        <p:nvPicPr>
          <p:cNvPr id="8" name="图片 7"/>
          <p:cNvPicPr/>
          <p:nvPr/>
        </p:nvPicPr>
        <p:blipFill>
          <a:blip r:embed="rId3"/>
          <a:stretch>
            <a:fillRect/>
          </a:stretch>
        </p:blipFill>
        <p:spPr>
          <a:xfrm>
            <a:off x="4724401" y="4876800"/>
            <a:ext cx="4452938" cy="19671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模板">
  <a:themeElements>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Settings\yanbo.zhang\Application Data\Microsoft\Templates\PPT-模板.pot</Template>
  <TotalTime>48803</TotalTime>
  <Words>2279</Words>
  <Application>Microsoft Office PowerPoint</Application>
  <PresentationFormat>全屏显示(4:3)</PresentationFormat>
  <Paragraphs>316</Paragraphs>
  <Slides>22</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Monotype Sorts</vt:lpstr>
      <vt:lpstr>方正舒体</vt:lpstr>
      <vt:lpstr>仿宋</vt:lpstr>
      <vt:lpstr>仿宋_GB2312</vt:lpstr>
      <vt:lpstr>黑体</vt:lpstr>
      <vt:lpstr>楷体</vt:lpstr>
      <vt:lpstr>楷体_GB2312</vt:lpstr>
      <vt:lpstr>隶书</vt:lpstr>
      <vt:lpstr>宋体</vt:lpstr>
      <vt:lpstr>Arial</vt:lpstr>
      <vt:lpstr>Arial Narrow</vt:lpstr>
      <vt:lpstr>Times New Roman</vt:lpstr>
      <vt:lpstr>Wingdings</vt:lpstr>
      <vt:lpstr>PPT-模板</vt:lpstr>
      <vt:lpstr>PowerPoint 演示文稿</vt:lpstr>
      <vt:lpstr>本讲内容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本讲内容</vt:lpstr>
      <vt:lpstr>PowerPoint 演示文稿</vt:lpstr>
      <vt:lpstr>PowerPoint 演示文稿</vt:lpstr>
      <vt:lpstr>PowerPoint 演示文稿</vt:lpstr>
      <vt:lpstr>PowerPoint 演示文稿</vt:lpstr>
      <vt:lpstr>本讲内容</vt:lpstr>
      <vt:lpstr>PowerPoint 演示文稿</vt:lpstr>
      <vt:lpstr>PowerPoint 演示文稿</vt:lpstr>
      <vt:lpstr>PowerPoint 演示文稿</vt:lpstr>
      <vt:lpstr>PowerPoint 演示文稿</vt:lpstr>
      <vt:lpstr>教材阅读</vt:lpstr>
      <vt:lpstr>教材第8章习题</vt:lpstr>
      <vt:lpstr>谢谢大家     欢迎指教</vt:lpstr>
    </vt:vector>
  </TitlesOfParts>
  <Company>Aptech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dc:creator>
  <cp:lastModifiedBy>WHY</cp:lastModifiedBy>
  <cp:revision>797</cp:revision>
  <dcterms:created xsi:type="dcterms:W3CDTF">2001-09-11T11:00:57Z</dcterms:created>
  <dcterms:modified xsi:type="dcterms:W3CDTF">2023-11-27T08:01:26Z</dcterms:modified>
</cp:coreProperties>
</file>