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584" r:id="rId2"/>
    <p:sldId id="3005" r:id="rId3"/>
    <p:sldId id="2933" r:id="rId4"/>
    <p:sldId id="2938" r:id="rId5"/>
    <p:sldId id="2939" r:id="rId6"/>
    <p:sldId id="2934" r:id="rId7"/>
    <p:sldId id="2951" r:id="rId8"/>
    <p:sldId id="2952" r:id="rId9"/>
    <p:sldId id="2954" r:id="rId10"/>
    <p:sldId id="2955" r:id="rId11"/>
    <p:sldId id="2956" r:id="rId12"/>
    <p:sldId id="2973" r:id="rId13"/>
    <p:sldId id="2957" r:id="rId14"/>
    <p:sldId id="2958" r:id="rId15"/>
    <p:sldId id="2974" r:id="rId16"/>
    <p:sldId id="2961" r:id="rId17"/>
    <p:sldId id="3018" r:id="rId18"/>
    <p:sldId id="3023" r:id="rId19"/>
    <p:sldId id="3006" r:id="rId20"/>
    <p:sldId id="2943" r:id="rId21"/>
    <p:sldId id="2965" r:id="rId22"/>
    <p:sldId id="2964" r:id="rId23"/>
    <p:sldId id="3003" r:id="rId24"/>
    <p:sldId id="3025" r:id="rId25"/>
    <p:sldId id="3026" r:id="rId26"/>
    <p:sldId id="3027" r:id="rId27"/>
    <p:sldId id="3028" r:id="rId28"/>
    <p:sldId id="3029" r:id="rId29"/>
    <p:sldId id="3030" r:id="rId30"/>
    <p:sldId id="3031" r:id="rId31"/>
    <p:sldId id="3032" r:id="rId32"/>
    <p:sldId id="3033" r:id="rId33"/>
    <p:sldId id="2967" r:id="rId34"/>
    <p:sldId id="3007" r:id="rId35"/>
    <p:sldId id="3008" r:id="rId36"/>
    <p:sldId id="3009" r:id="rId37"/>
    <p:sldId id="3010" r:id="rId38"/>
    <p:sldId id="3011" r:id="rId39"/>
    <p:sldId id="3012" r:id="rId40"/>
    <p:sldId id="3013" r:id="rId41"/>
    <p:sldId id="3014" r:id="rId42"/>
    <p:sldId id="3034" r:id="rId43"/>
    <p:sldId id="3035" r:id="rId44"/>
    <p:sldId id="3017" r:id="rId4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0099"/>
    <a:srgbClr val="CCFF99"/>
    <a:srgbClr val="0000FF"/>
    <a:srgbClr val="CC0066"/>
    <a:srgbClr val="003366"/>
    <a:srgbClr val="FF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5188" autoAdjust="0"/>
  </p:normalViewPr>
  <p:slideViewPr>
    <p:cSldViewPr>
      <p:cViewPr varScale="1">
        <p:scale>
          <a:sx n="54" d="100"/>
          <a:sy n="54" d="100"/>
        </p:scale>
        <p:origin x="258" y="72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14E9F502-270F-4CC1-A49B-8C3E3024BEF3}" type="datetimeFigureOut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2BD96A90-CAD2-496E-A51F-6255F1B105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673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83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0D0E93AA-7EB8-4592-A017-B60ED616AA9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503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053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0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A475EDE-6328-47E0-AB35-2053295EBC31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732449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88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820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64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B411EC4-FE5D-4C5F-B329-125DC7C81478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1842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8218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8636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3088F20-E1F1-4E76-849B-86451377D9C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94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5676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78198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ACF30D3B-4F62-465F-BB4C-AE1B139485C9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713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787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62FC-13EC-4739-96E5-7A4EA66BBDB1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CFE0-E73D-4101-80F4-5EA2D01B029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347F2-C5AE-4D56-9BB1-265CE201251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48E0-D460-4728-BE0C-CDC161167D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9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53F0C81D-3497-4ACF-8CE9-BC1564D765BC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375CB683-8DB3-486C-AE8A-74275A7CDAC1}" type="slidenum">
              <a:rPr lang="zh-CN" altLang="en-US"/>
              <a:pPr/>
              <a:t>‹#›</a:t>
            </a:fld>
            <a:r>
              <a:rPr lang="en-US" altLang="zh-CN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4043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BFCF5-76A2-4156-80C0-83203898F031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50809-9DEF-450B-8A8B-79C824C3851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8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162C-70D0-4CDF-A675-5A86B45D8E53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2853-6C9B-4B0F-8F98-8B84CA9030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0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A2D0-8EEC-4762-98DC-CEDDDC14FFFE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5C680-B2C6-47AE-908F-BD3FD2DCD20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8A43-4A64-4D0F-9D50-C912CAADC428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7065B-2AC0-4D92-8A7F-74DA42DC3C9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4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78367-C83D-471C-9781-B391B36BB026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037CD-C527-4926-A59F-BCAD9971D14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82531-DA99-41F1-8C2D-16BA02276CFA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C4C6A-46F2-4047-9459-1069BBACDAE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00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ABDF-0989-4BCE-AA96-A677D8E6B2A3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F1240-6559-482C-85EE-4016E2499C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5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61D9AC18-0C6C-4C7E-BE85-661D39671DCC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4D5510A4-3A40-4576-A6F8-6E79EDE9044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</a:t>
            </a:r>
            <a:r>
              <a:rPr lang="zh-CN" altLang="en-US" sz="54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指针数组和多重指针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善于利用指针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245379C-8B8C-4C59-B9D6-5334EC27222B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4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0D51805-6305-4BCA-8572-F62C6BF6E31D}" type="slidenum">
              <a:rPr lang="zh-CN" altLang="en-US"/>
              <a:pPr/>
              <a:t>10</a:t>
            </a:fld>
            <a:r>
              <a:rPr lang="en-US" altLang="zh-CN"/>
              <a:t>/32</a:t>
            </a:r>
          </a:p>
        </p:txBody>
      </p:sp>
      <p:sp>
        <p:nvSpPr>
          <p:cNvPr id="6772738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i=1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时比较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2739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27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54297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2816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V="1">
            <a:off x="3676650" y="4711700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676650" y="6281738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2834" name="矩形 29"/>
          <p:cNvSpPr>
            <a:spLocks noChangeArrowheads="1"/>
          </p:cNvSpPr>
          <p:nvPr/>
        </p:nvSpPr>
        <p:spPr bwMode="auto">
          <a:xfrm>
            <a:off x="3657600" y="4586288"/>
            <a:ext cx="1143000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2836" name="矩形 25"/>
          <p:cNvSpPr>
            <a:spLocks noChangeArrowheads="1"/>
          </p:cNvSpPr>
          <p:nvPr/>
        </p:nvSpPr>
        <p:spPr bwMode="auto">
          <a:xfrm>
            <a:off x="3657600" y="62738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0375" y="2281238"/>
            <a:ext cx="1500188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i=1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时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85813" y="2781300"/>
            <a:ext cx="7715250" cy="6477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8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7750" y="2209800"/>
            <a:ext cx="2643188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执行后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k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变为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D6D89E-B75B-42BB-AA8B-5A6CD76B5938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41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2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5AEA038-2B85-47EF-9545-1568FFFF3137}" type="slidenum">
              <a:rPr lang="zh-CN" altLang="en-US"/>
              <a:pPr/>
              <a:t>11</a:t>
            </a:fld>
            <a:r>
              <a:rPr lang="en-US" altLang="zh-CN"/>
              <a:t>/32</a:t>
            </a:r>
          </a:p>
        </p:txBody>
      </p:sp>
      <p:sp>
        <p:nvSpPr>
          <p:cNvPr id="6774786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i=1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时交换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4787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47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71623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4864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4888" name="矩形 18"/>
          <p:cNvSpPr>
            <a:spLocks noChangeArrowheads="1"/>
          </p:cNvSpPr>
          <p:nvPr/>
        </p:nvSpPr>
        <p:spPr bwMode="auto">
          <a:xfrm>
            <a:off x="3657600" y="5168900"/>
            <a:ext cx="11223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sp>
        <p:nvSpPr>
          <p:cNvPr id="6774890" name="矩形 17"/>
          <p:cNvSpPr>
            <a:spLocks noChangeArrowheads="1"/>
          </p:cNvSpPr>
          <p:nvPr/>
        </p:nvSpPr>
        <p:spPr bwMode="auto">
          <a:xfrm>
            <a:off x="3683000" y="57150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3657600" y="4857750"/>
            <a:ext cx="1200150" cy="1500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V="1">
            <a:off x="3657600" y="4857750"/>
            <a:ext cx="1162050" cy="1390651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57400" y="3810000"/>
            <a:ext cx="65532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cxnSp>
        <p:nvCxnSpPr>
          <p:cNvPr id="24" name="直接箭头连接符 23"/>
          <p:cNvCxnSpPr>
            <a:cxnSpLocks noChangeShapeType="1"/>
            <a:stCxn id="6774888" idx="1"/>
          </p:cNvCxnSpPr>
          <p:nvPr/>
        </p:nvCxnSpPr>
        <p:spPr bwMode="auto">
          <a:xfrm flipV="1">
            <a:off x="3657600" y="4857750"/>
            <a:ext cx="1122363" cy="41830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  <a:endCxn id="6774890" idx="3"/>
          </p:cNvCxnSpPr>
          <p:nvPr/>
        </p:nvCxnSpPr>
        <p:spPr bwMode="auto">
          <a:xfrm>
            <a:off x="3657600" y="5781675"/>
            <a:ext cx="1147763" cy="825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7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4888" grpId="0" animBg="1"/>
      <p:bldP spid="67748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D6D89E-B75B-42BB-AA8B-5A6CD76B5938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41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2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5AEA038-2B85-47EF-9545-1568FFFF3137}" type="slidenum">
              <a:rPr lang="zh-CN" altLang="en-US"/>
              <a:pPr/>
              <a:t>12</a:t>
            </a:fld>
            <a:r>
              <a:rPr lang="en-US" altLang="zh-CN"/>
              <a:t>/32</a:t>
            </a:r>
          </a:p>
        </p:txBody>
      </p:sp>
      <p:sp>
        <p:nvSpPr>
          <p:cNvPr id="6774786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i=1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交换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4787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47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34508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4864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4888" name="矩形 18"/>
          <p:cNvSpPr>
            <a:spLocks noChangeArrowheads="1"/>
          </p:cNvSpPr>
          <p:nvPr/>
        </p:nvSpPr>
        <p:spPr bwMode="auto">
          <a:xfrm>
            <a:off x="3657600" y="5168900"/>
            <a:ext cx="11223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sp>
        <p:nvSpPr>
          <p:cNvPr id="6774890" name="矩形 17"/>
          <p:cNvSpPr>
            <a:spLocks noChangeArrowheads="1"/>
          </p:cNvSpPr>
          <p:nvPr/>
        </p:nvSpPr>
        <p:spPr bwMode="auto">
          <a:xfrm>
            <a:off x="3683000" y="57150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3657600" y="4857750"/>
            <a:ext cx="1200150" cy="1500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endCxn id="6" idx="1"/>
          </p:cNvCxnSpPr>
          <p:nvPr/>
        </p:nvCxnSpPr>
        <p:spPr bwMode="auto">
          <a:xfrm flipV="1">
            <a:off x="3657600" y="5259705"/>
            <a:ext cx="1212850" cy="98869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57400" y="3810000"/>
            <a:ext cx="65532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cxnSp>
        <p:nvCxnSpPr>
          <p:cNvPr id="24" name="直接箭头连接符 23"/>
          <p:cNvCxnSpPr>
            <a:cxnSpLocks noChangeShapeType="1"/>
            <a:stCxn id="6774888" idx="1"/>
          </p:cNvCxnSpPr>
          <p:nvPr/>
        </p:nvCxnSpPr>
        <p:spPr bwMode="auto">
          <a:xfrm flipV="1">
            <a:off x="3657600" y="4857750"/>
            <a:ext cx="1122363" cy="41830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  <a:endCxn id="6774890" idx="3"/>
          </p:cNvCxnSpPr>
          <p:nvPr/>
        </p:nvCxnSpPr>
        <p:spPr bwMode="auto">
          <a:xfrm>
            <a:off x="3657600" y="5781675"/>
            <a:ext cx="1147763" cy="825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725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E79615-2CD4-4CC0-9D65-5C049C90603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3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5B6C4A7-9BE7-445E-AFAC-95FD5DA1101E}" type="slidenum">
              <a:rPr lang="zh-CN" altLang="en-US"/>
              <a:pPr/>
              <a:t>13</a:t>
            </a:fld>
            <a:r>
              <a:rPr lang="en-US" altLang="zh-CN"/>
              <a:t>/32</a:t>
            </a:r>
          </a:p>
        </p:txBody>
      </p:sp>
      <p:sp>
        <p:nvSpPr>
          <p:cNvPr id="677683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i=2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时比较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6835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6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916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6912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endCxn id="6" idx="1"/>
          </p:cNvCxnSpPr>
          <p:nvPr/>
        </p:nvCxnSpPr>
        <p:spPr bwMode="auto">
          <a:xfrm flipV="1">
            <a:off x="3714750" y="5259705"/>
            <a:ext cx="1155700" cy="883921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  <a:endCxn id="6776836" idx="1"/>
          </p:cNvCxnSpPr>
          <p:nvPr/>
        </p:nvCxnSpPr>
        <p:spPr bwMode="auto">
          <a:xfrm flipV="1">
            <a:off x="3729038" y="4673918"/>
            <a:ext cx="1130300" cy="75533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3657600" y="5750084"/>
            <a:ext cx="12017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000375" y="2281238"/>
            <a:ext cx="1500188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i=2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时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85813" y="2781300"/>
            <a:ext cx="7715250" cy="6477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6251" y="2209800"/>
            <a:ext cx="4214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执行后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仍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为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，不需交换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FE7B644-44BB-4ED4-9D8C-8636F946A5A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3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3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9CC0B70-7E26-4823-B047-841313F60C98}" type="slidenum">
              <a:rPr lang="zh-CN" altLang="en-US"/>
              <a:pPr/>
              <a:t>14</a:t>
            </a:fld>
            <a:r>
              <a:rPr lang="en-US" altLang="zh-CN"/>
              <a:t>/32</a:t>
            </a:r>
          </a:p>
        </p:txBody>
      </p:sp>
      <p:sp>
        <p:nvSpPr>
          <p:cNvPr id="6778882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i=2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时不需要交换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8883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88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8603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8960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3581400" y="4800600"/>
            <a:ext cx="1276350" cy="15573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endCxn id="6" idx="1"/>
          </p:cNvCxnSpPr>
          <p:nvPr/>
        </p:nvCxnSpPr>
        <p:spPr bwMode="auto">
          <a:xfrm flipV="1">
            <a:off x="3581400" y="5259705"/>
            <a:ext cx="1289050" cy="1098233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3657600" y="5715000"/>
            <a:ext cx="121443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V="1">
            <a:off x="3581400" y="4648200"/>
            <a:ext cx="1219200" cy="609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FE7B644-44BB-4ED4-9D8C-8636F946A5A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3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3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9CC0B70-7E26-4823-B047-841313F60C98}" type="slidenum">
              <a:rPr lang="zh-CN" altLang="en-US"/>
              <a:pPr/>
              <a:t>15</a:t>
            </a:fld>
            <a:r>
              <a:rPr lang="en-US" altLang="zh-CN"/>
              <a:t>/32</a:t>
            </a:r>
          </a:p>
        </p:txBody>
      </p:sp>
      <p:sp>
        <p:nvSpPr>
          <p:cNvPr id="6778882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i=3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时结束“比较”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8883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88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65581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8960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3581400" y="4800600"/>
            <a:ext cx="1276350" cy="15573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3657600" y="5715000"/>
            <a:ext cx="121443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V="1">
            <a:off x="3581400" y="4648200"/>
            <a:ext cx="1219200" cy="609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  <a:endCxn id="6" idx="1"/>
          </p:cNvCxnSpPr>
          <p:nvPr/>
        </p:nvCxnSpPr>
        <p:spPr bwMode="auto">
          <a:xfrm flipV="1">
            <a:off x="3581400" y="5259705"/>
            <a:ext cx="1289050" cy="98869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40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180C898-A069-4370-B425-83BD9A25C9F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3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6EF7473-9591-4BB7-B540-BA4B467CDDF5}" type="slidenum">
              <a:rPr lang="zh-CN" altLang="en-US"/>
              <a:pPr/>
              <a:t>16</a:t>
            </a:fld>
            <a:r>
              <a:rPr lang="en-US" altLang="zh-CN"/>
              <a:t>/32</a:t>
            </a:r>
          </a:p>
        </p:txBody>
      </p:sp>
      <p:sp>
        <p:nvSpPr>
          <p:cNvPr id="6785026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字母顺序输出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字符串</a:t>
            </a:r>
            <a:r>
              <a:rPr lang="en-US" altLang="zh-CN" dirty="0" smtClean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print</a:t>
            </a:r>
            <a:r>
              <a:rPr lang="zh-CN" altLang="en-US" dirty="0" smtClean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函数</a:t>
            </a:r>
            <a:endParaRPr lang="zh-CN" altLang="en-US" dirty="0">
              <a:solidFill>
                <a:srgbClr val="CC0066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85027" name="Rectangle 3"/>
          <p:cNvSpPr>
            <a:spLocks noChangeArrowheads="1"/>
          </p:cNvSpPr>
          <p:nvPr/>
        </p:nvSpPr>
        <p:spPr bwMode="auto">
          <a:xfrm>
            <a:off x="228600" y="1143000"/>
            <a:ext cx="5867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void print(char *name[ ],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	for(i=0;i&lt;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    	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n",name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[i]);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8873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3581400" y="4800600"/>
            <a:ext cx="1276350" cy="15573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>
            <a:off x="3657600" y="5715000"/>
            <a:ext cx="121443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flipV="1">
            <a:off x="3581400" y="4648200"/>
            <a:ext cx="1219200" cy="609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  <a:endCxn id="20" idx="1"/>
          </p:cNvCxnSpPr>
          <p:nvPr/>
        </p:nvCxnSpPr>
        <p:spPr bwMode="auto">
          <a:xfrm flipV="1">
            <a:off x="3581400" y="5259705"/>
            <a:ext cx="1289050" cy="98869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8" b="77451"/>
          <a:stretch/>
        </p:blipFill>
        <p:spPr bwMode="auto">
          <a:xfrm>
            <a:off x="6688526" y="1066800"/>
            <a:ext cx="2225286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5011841-06D9-4782-996D-0ADB4488AF9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69E900C-7C16-447E-B338-B6F8AA5B7039}" type="slidenum">
              <a:rPr lang="zh-CN" altLang="en-US"/>
              <a:pPr/>
              <a:t>17</a:t>
            </a:fld>
            <a:r>
              <a:rPr lang="en-US" altLang="zh-CN"/>
              <a:t>/32</a:t>
            </a:r>
          </a:p>
        </p:txBody>
      </p:sp>
      <p:sp>
        <p:nvSpPr>
          <p:cNvPr id="678707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76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操作指针数组指向的字符串的两种方法</a:t>
            </a:r>
            <a:endParaRPr lang="zh-CN" altLang="en-US" sz="3600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87075" name="Rectangle 3"/>
          <p:cNvSpPr>
            <a:spLocks noChangeArrowheads="1"/>
          </p:cNvSpPr>
          <p:nvPr/>
        </p:nvSpPr>
        <p:spPr bwMode="auto">
          <a:xfrm>
            <a:off x="228600" y="1219200"/>
            <a:ext cx="5181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void print(char *name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[],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n) 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 	for(i=0;i&lt;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 		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n",name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[i]);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787170" name="Rectangle 98"/>
          <p:cNvSpPr>
            <a:spLocks noChangeArrowheads="1"/>
          </p:cNvSpPr>
          <p:nvPr/>
        </p:nvSpPr>
        <p:spPr bwMode="auto">
          <a:xfrm>
            <a:off x="4572000" y="2651125"/>
            <a:ext cx="4419600" cy="4130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print(char *name[ 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</a:t>
            </a:r>
            <a:endParaRPr lang="en-US" altLang="zh-CN" sz="24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i=0;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// 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p=name[0</a:t>
            </a:r>
            <a:r>
              <a:rPr lang="en-US" altLang="zh-CN" sz="24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]; 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这句多余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while(i&lt;n) </a:t>
            </a:r>
            <a:endParaRPr lang="en-US" altLang="zh-CN" sz="24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p=*(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3276600"/>
            <a:ext cx="4267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上框是通过“下标”引用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数组元素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，操作字符数组中的字符串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右框使用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字符指针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字符数组各元素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的值依次“赋给”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引用各</a:t>
            </a:r>
            <a:r>
              <a:rPr lang="zh-CN" altLang="en-US" sz="2000" b="1" u="sng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字符元素</a:t>
            </a:r>
            <a:r>
              <a:rPr lang="zh-CN" altLang="en-US" sz="20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指向的字符串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7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7170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522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中“比较表达式”的错误</a:t>
            </a:r>
            <a:endParaRPr lang="zh-CN" altLang="en-US" sz="3600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63523" name="Rectangle 3"/>
          <p:cNvSpPr>
            <a:spLocks noChangeArrowheads="1"/>
          </p:cNvSpPr>
          <p:nvPr/>
        </p:nvSpPr>
        <p:spPr bwMode="auto">
          <a:xfrm>
            <a:off x="228600" y="1066800"/>
            <a:ext cx="8610600" cy="5715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sort(char *name[ 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	for (i=0;i&lt;n-1;i++) </a:t>
            </a:r>
            <a:endParaRPr lang="en-US" altLang="zh-CN" sz="24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{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	for (j=i+1;j&lt;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//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		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if(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(name[k],name[j])&gt;0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2400" b="1" dirty="0"/>
              <a:t>	    		</a:t>
            </a:r>
            <a:r>
              <a:rPr lang="en-US" altLang="zh-CN" sz="2400" b="1" dirty="0" smtClean="0"/>
              <a:t>if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*name[k]&gt;*name[j]</a:t>
            </a:r>
            <a:r>
              <a:rPr lang="en-US" altLang="zh-CN" sz="2400" b="1" dirty="0"/>
              <a:t>) k=j;</a:t>
            </a:r>
            <a:endParaRPr lang="en-US" altLang="zh-CN" sz="24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	if (k!=i) </a:t>
            </a:r>
            <a:endParaRPr lang="en-US" altLang="zh-CN" sz="24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	{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9368" b="73831"/>
          <a:stretch/>
        </p:blipFill>
        <p:spPr bwMode="auto">
          <a:xfrm>
            <a:off x="5575300" y="752475"/>
            <a:ext cx="34163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5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3CEDD3A-0F6A-44AB-B837-1E99D5226701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AC17BA0-2974-4C71-8AEF-2B621E9E4ACA}" type="slidenum">
              <a:rPr lang="zh-CN" altLang="en-US"/>
              <a:pPr/>
              <a:t>19</a:t>
            </a:fld>
            <a:r>
              <a:rPr lang="en-US" altLang="zh-CN"/>
              <a:t>/32</a:t>
            </a:r>
          </a:p>
        </p:txBody>
      </p:sp>
      <p:sp>
        <p:nvSpPr>
          <p:cNvPr id="6789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89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指针数组及其应用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指向指针数据的指针变量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指针数组作</a:t>
            </a:r>
            <a:r>
              <a:rPr lang="en-US" altLang="zh-CN" sz="44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函数的形参</a:t>
            </a:r>
          </a:p>
        </p:txBody>
      </p:sp>
    </p:spTree>
    <p:extLst>
      <p:ext uri="{BB962C8B-B14F-4D97-AF65-F5344CB8AC3E}">
        <p14:creationId xmlns:p14="http://schemas.microsoft.com/office/powerpoint/2010/main" val="34409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DF874A7-D1DC-425E-9D6C-2D17717F2CC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537EE00-3653-4540-9385-3EB018CB2551}" type="slidenum">
              <a:rPr lang="zh-CN" altLang="en-US"/>
              <a:pPr/>
              <a:t>2</a:t>
            </a:fld>
            <a:r>
              <a:rPr lang="en-US" altLang="zh-CN"/>
              <a:t>/32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指针数组及其应用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指向指针数据的指针变量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指针数组作</a:t>
            </a:r>
            <a:r>
              <a:rPr lang="en-US" altLang="zh-CN" sz="4400" b="0" dirty="0" smtClean="0"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函数的形参</a:t>
            </a:r>
          </a:p>
        </p:txBody>
      </p:sp>
    </p:spTree>
    <p:extLst>
      <p:ext uri="{BB962C8B-B14F-4D97-AF65-F5344CB8AC3E}">
        <p14:creationId xmlns:p14="http://schemas.microsoft.com/office/powerpoint/2010/main" val="3600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44C064C-C98D-49E6-84BF-F31E7BB5F8B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318241-BE8D-4F5C-985F-3D8EE6D18955}" type="slidenum">
              <a:rPr lang="zh-CN" altLang="en-US"/>
              <a:pPr/>
              <a:t>20</a:t>
            </a:fld>
            <a:r>
              <a:rPr lang="en-US" altLang="zh-CN"/>
              <a:t>/32</a:t>
            </a:r>
          </a:p>
        </p:txBody>
      </p:sp>
      <p:sp>
        <p:nvSpPr>
          <p:cNvPr id="675021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宋体" pitchFamily="2" charset="-122"/>
                <a:ea typeface="黑体" pitchFamily="49" charset="-122"/>
              </a:rPr>
              <a:t>指向指针的指针</a:t>
            </a:r>
            <a:endParaRPr lang="en-US" altLang="zh-CN">
              <a:solidFill>
                <a:srgbClr val="0070C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675021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在了解了指针数组的基础上，需要了解</a:t>
            </a:r>
            <a:r>
              <a:rPr lang="zh-CN" altLang="en-US" sz="3600" b="1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3600" b="1" u="sng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指针数据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的指针变量，简称为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指向指针的指针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F0EF20D-E3F9-4E36-B8C1-B342F8DDD7FC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92FFB0F-AE34-4C36-99A1-33AA4F107147}" type="slidenum">
              <a:rPr lang="zh-CN" altLang="en-US"/>
              <a:pPr/>
              <a:t>21</a:t>
            </a:fld>
            <a:r>
              <a:rPr lang="en-US" altLang="zh-CN"/>
              <a:t>/32</a:t>
            </a:r>
          </a:p>
        </p:txBody>
      </p:sp>
      <p:sp>
        <p:nvSpPr>
          <p:cNvPr id="6792194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教材例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8.28)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多重指针的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应用</a:t>
            </a:r>
            <a:endParaRPr lang="en-US" altLang="zh-CN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92195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要求：使用指向指针数据的指针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变量（多重指针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解题思路：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定义一个指针数组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，并对它初始化，使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数组中每一个指针分别指向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个字符串。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定义一个指向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指针型数据的指针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（多重指针）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先后指向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数组中各元素。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中各元素指向的字符串。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1713411-E90A-4E3D-9EC7-0B33AE29C2BC}" type="slidenum">
              <a:rPr lang="zh-CN" altLang="en-US"/>
              <a:pPr/>
              <a:t>22</a:t>
            </a:fld>
            <a:r>
              <a:rPr lang="en-US" altLang="zh-CN"/>
              <a:t>/32</a:t>
            </a:r>
          </a:p>
        </p:txBody>
      </p:sp>
      <p:graphicFrame>
        <p:nvGraphicFramePr>
          <p:cNvPr id="6791172" name="表格 3"/>
          <p:cNvGraphicFramePr>
            <a:graphicFrameLocks noGrp="1"/>
          </p:cNvGraphicFramePr>
          <p:nvPr/>
        </p:nvGraphicFramePr>
        <p:xfrm>
          <a:off x="4884738" y="4467225"/>
          <a:ext cx="3357562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190" name="表格 4"/>
          <p:cNvGraphicFramePr>
            <a:graphicFrameLocks noGrp="1"/>
          </p:cNvGraphicFramePr>
          <p:nvPr/>
        </p:nvGraphicFramePr>
        <p:xfrm>
          <a:off x="4884738" y="5053013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06" name="表格 5"/>
          <p:cNvGraphicFramePr>
            <a:graphicFrameLocks noGrp="1"/>
          </p:cNvGraphicFramePr>
          <p:nvPr/>
        </p:nvGraphicFramePr>
        <p:xfrm>
          <a:off x="4884738" y="5649913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26" name="表格 6"/>
          <p:cNvGraphicFramePr>
            <a:graphicFrameLocks noGrp="1"/>
          </p:cNvGraphicFramePr>
          <p:nvPr/>
        </p:nvGraphicFramePr>
        <p:xfrm>
          <a:off x="4884738" y="6249988"/>
          <a:ext cx="4071937" cy="51816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48" name="表格 7"/>
          <p:cNvGraphicFramePr>
            <a:graphicFrameLocks noGrp="1"/>
          </p:cNvGraphicFramePr>
          <p:nvPr/>
        </p:nvGraphicFramePr>
        <p:xfrm>
          <a:off x="1728788" y="455295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V="1">
            <a:off x="3729038" y="4824413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729038" y="5394325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3729038" y="5894388"/>
            <a:ext cx="1143000" cy="7143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729038" y="6394450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8600" y="4038600"/>
            <a:ext cx="1357313" cy="519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B050"/>
                </a:solidFill>
                <a:latin typeface="Times New Roman" pitchFamily="18" charset="0"/>
              </a:rPr>
              <a:t>name</a:t>
            </a:r>
            <a:endParaRPr kumimoji="1" lang="zh-CN" altLang="en-US" sz="2800" b="1">
              <a:solidFill>
                <a:srgbClr val="00B050"/>
              </a:solidFill>
              <a:latin typeface="Times New Roman" pitchFamily="18" charset="0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00038" y="4538663"/>
            <a:ext cx="142875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2913" y="5086350"/>
            <a:ext cx="642937" cy="519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B050"/>
                </a:solidFill>
                <a:latin typeface="Times New Roman" pitchFamily="18" charset="0"/>
              </a:rPr>
              <a:t>p</a:t>
            </a:r>
            <a:endParaRPr kumimoji="1" lang="zh-CN" altLang="en-US" sz="2800" b="1">
              <a:solidFill>
                <a:srgbClr val="00B050"/>
              </a:solidFill>
              <a:latin typeface="Times New Roman" pitchFamily="18" charset="0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300038" y="5586413"/>
            <a:ext cx="142875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91268" name="Rectangle 100"/>
          <p:cNvSpPr>
            <a:spLocks noChangeArrowheads="1"/>
          </p:cNvSpPr>
          <p:nvPr/>
        </p:nvSpPr>
        <p:spPr bwMode="auto">
          <a:xfrm>
            <a:off x="304800" y="685800"/>
            <a:ext cx="8534400" cy="342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*name[ ]={"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Follow","Great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", 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FORTRAN","Computer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"};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char **p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for(i=0; i&lt;4; i++)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  { 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p=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("%s\n",*p);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91170" name="Rectangle 2"/>
          <p:cNvSpPr>
            <a:spLocks noRot="1" noChangeArrowheads="1"/>
          </p:cNvSpPr>
          <p:nvPr/>
        </p:nvSpPr>
        <p:spPr bwMode="auto">
          <a:xfrm>
            <a:off x="3200400" y="76200"/>
            <a:ext cx="5867400" cy="728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使用二重指针输出字符串</a:t>
            </a:r>
            <a:endParaRPr lang="zh-CN" altLang="en-US" u="sng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2" b="73831"/>
          <a:stretch/>
        </p:blipFill>
        <p:spPr bwMode="auto">
          <a:xfrm>
            <a:off x="4058086" y="1775921"/>
            <a:ext cx="4753122" cy="253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1713411-E90A-4E3D-9EC7-0B33AE29C2BC}" type="slidenum">
              <a:rPr lang="zh-CN" altLang="en-US"/>
              <a:pPr/>
              <a:t>23</a:t>
            </a:fld>
            <a:r>
              <a:rPr lang="en-US" altLang="zh-CN"/>
              <a:t>/32</a:t>
            </a:r>
          </a:p>
        </p:txBody>
      </p:sp>
      <p:graphicFrame>
        <p:nvGraphicFramePr>
          <p:cNvPr id="6791172" name="表格 3"/>
          <p:cNvGraphicFramePr>
            <a:graphicFrameLocks noGrp="1"/>
          </p:cNvGraphicFramePr>
          <p:nvPr/>
        </p:nvGraphicFramePr>
        <p:xfrm>
          <a:off x="4884738" y="4467225"/>
          <a:ext cx="3357562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190" name="表格 4"/>
          <p:cNvGraphicFramePr>
            <a:graphicFrameLocks noGrp="1"/>
          </p:cNvGraphicFramePr>
          <p:nvPr/>
        </p:nvGraphicFramePr>
        <p:xfrm>
          <a:off x="4884738" y="5053013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06" name="表格 5"/>
          <p:cNvGraphicFramePr>
            <a:graphicFrameLocks noGrp="1"/>
          </p:cNvGraphicFramePr>
          <p:nvPr/>
        </p:nvGraphicFramePr>
        <p:xfrm>
          <a:off x="4884738" y="5649913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26" name="表格 6"/>
          <p:cNvGraphicFramePr>
            <a:graphicFrameLocks noGrp="1"/>
          </p:cNvGraphicFramePr>
          <p:nvPr/>
        </p:nvGraphicFramePr>
        <p:xfrm>
          <a:off x="4884738" y="6249988"/>
          <a:ext cx="4071937" cy="51816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91248" name="表格 7"/>
          <p:cNvGraphicFramePr>
            <a:graphicFrameLocks noGrp="1"/>
          </p:cNvGraphicFramePr>
          <p:nvPr/>
        </p:nvGraphicFramePr>
        <p:xfrm>
          <a:off x="1728788" y="455295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V="1">
            <a:off x="3729038" y="4824413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729038" y="5394325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3729038" y="5894388"/>
            <a:ext cx="1143000" cy="7143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729038" y="6394450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8600" y="4038600"/>
            <a:ext cx="1357313" cy="519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B050"/>
                </a:solidFill>
                <a:latin typeface="Times New Roman" pitchFamily="18" charset="0"/>
              </a:rPr>
              <a:t>name</a:t>
            </a:r>
            <a:endParaRPr kumimoji="1" lang="zh-CN" altLang="en-US" sz="2800" b="1">
              <a:solidFill>
                <a:srgbClr val="00B050"/>
              </a:solidFill>
              <a:latin typeface="Times New Roman" pitchFamily="18" charset="0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00038" y="4538663"/>
            <a:ext cx="142875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2913" y="5086350"/>
            <a:ext cx="642937" cy="519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B050"/>
                </a:solidFill>
                <a:latin typeface="Times New Roman" pitchFamily="18" charset="0"/>
              </a:rPr>
              <a:t>p</a:t>
            </a:r>
            <a:endParaRPr kumimoji="1" lang="zh-CN" altLang="en-US" sz="2800" b="1">
              <a:solidFill>
                <a:srgbClr val="00B050"/>
              </a:solidFill>
              <a:latin typeface="Times New Roman" pitchFamily="18" charset="0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300038" y="5586413"/>
            <a:ext cx="1428750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91268" name="Rectangle 100"/>
          <p:cNvSpPr>
            <a:spLocks noChangeArrowheads="1"/>
          </p:cNvSpPr>
          <p:nvPr/>
        </p:nvSpPr>
        <p:spPr bwMode="auto">
          <a:xfrm>
            <a:off x="304800" y="685800"/>
            <a:ext cx="85344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*name[ ]={"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Follow","Great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", 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FORTRAN","Computer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"};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char **p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for(i=0; i&lt;4; i++) </a:t>
            </a:r>
            <a:endParaRPr lang="en-US" altLang="zh-CN" sz="2000" b="1" dirty="0" smtClean="0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  { 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p=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("%s\n",*p);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114800" y="2209799"/>
            <a:ext cx="4343400" cy="1447801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for(p=name; p&lt;name+4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; </a:t>
            </a:r>
            <a:r>
              <a:rPr lang="en-US" altLang="zh-CN" sz="2000" b="1" dirty="0" smtClean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p++) </a:t>
            </a:r>
            <a:endParaRPr lang="en-US" altLang="zh-CN" sz="2000" b="1" dirty="0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("%s\n",*p);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"/>
          <p:cNvSpPr>
            <a:spLocks noRot="1" noChangeArrowheads="1"/>
          </p:cNvSpPr>
          <p:nvPr/>
        </p:nvSpPr>
        <p:spPr bwMode="auto">
          <a:xfrm>
            <a:off x="2133600" y="76200"/>
            <a:ext cx="6934200" cy="728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体现“指针”意义的</a:t>
            </a:r>
            <a:r>
              <a:rPr lang="zh-CN" altLang="en-US" sz="44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源代码</a:t>
            </a:r>
            <a:endParaRPr lang="zh-CN" altLang="en-US" sz="4400" u="sng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8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791268" name="Rectangle 100"/>
          <p:cNvSpPr>
            <a:spLocks noChangeArrowheads="1"/>
          </p:cNvSpPr>
          <p:nvPr/>
        </p:nvSpPr>
        <p:spPr bwMode="auto">
          <a:xfrm>
            <a:off x="304800" y="685800"/>
            <a:ext cx="8534400" cy="312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() {</a:t>
            </a:r>
            <a:endParaRPr lang="en-US" altLang="zh-CN" sz="18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  	void sort(char *name</a:t>
            </a:r>
            <a:r>
              <a:rPr lang="en-US" altLang="zh-CN" sz="1800" b="1" dirty="0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[], </a:t>
            </a:r>
            <a:r>
              <a:rPr lang="en-US" altLang="zh-CN" sz="1800" b="1" dirty="0" err="1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  	void print(char *name</a:t>
            </a:r>
            <a:r>
              <a:rPr lang="en-US" altLang="zh-CN" sz="1800" b="1" dirty="0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[], </a:t>
            </a:r>
            <a:r>
              <a:rPr lang="en-US" altLang="zh-CN" sz="1800" b="1" dirty="0" err="1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 smtClean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char *name[ ]={"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FOLLOW","Great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", "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FORTRAN","Computer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"};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n=4;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sort(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print(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1800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791170" name="Rectangle 2"/>
          <p:cNvSpPr>
            <a:spLocks noRot="1" noChangeArrowheads="1"/>
          </p:cNvSpPr>
          <p:nvPr/>
        </p:nvSpPr>
        <p:spPr bwMode="auto">
          <a:xfrm>
            <a:off x="304800" y="76200"/>
            <a:ext cx="853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例</a:t>
            </a:r>
            <a:r>
              <a:rPr lang="en-US" altLang="zh-CN" sz="28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8.27</a:t>
            </a:r>
            <a:r>
              <a:rPr lang="en-US" altLang="zh-CN" sz="28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将若干字符串升序输出中</a:t>
            </a:r>
            <a:r>
              <a:rPr lang="en-US" altLang="zh-CN" sz="28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endParaRPr lang="zh-CN" altLang="en-US" sz="28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2209800" y="3352800"/>
            <a:ext cx="6781800" cy="3429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 	void sort(char **name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 	void print(char **name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char *name[]={"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FOLLOW","Great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", "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FORTRAN","Computer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"};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n=4;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sort(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print(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81600" y="2743200"/>
            <a:ext cx="36576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二重指针替代指针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791268" name="Rectangle 100"/>
          <p:cNvSpPr>
            <a:spLocks noChangeArrowheads="1"/>
          </p:cNvSpPr>
          <p:nvPr/>
        </p:nvSpPr>
        <p:spPr bwMode="auto">
          <a:xfrm>
            <a:off x="76200" y="1143000"/>
            <a:ext cx="4114800" cy="4724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void sort(char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*name</a:t>
            </a:r>
            <a:r>
              <a:rPr lang="en-US" altLang="zh-CN" sz="1800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[]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for (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=0;i&lt;n-1;i++)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  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    k=</a:t>
            </a:r>
            <a:r>
              <a:rPr lang="en-US" altLang="zh-CN" sz="1800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   	 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   for 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(j=i+1;j&lt;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++) </a:t>
            </a:r>
            <a:endParaRPr lang="en-US" altLang="zh-CN" sz="1800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if(</a:t>
            </a:r>
            <a:r>
              <a:rPr lang="en-US" altLang="zh-CN" sz="1800" dirty="0" err="1" smtClean="0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name[k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]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name[j]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)&gt;0) </a:t>
            </a:r>
            <a:endParaRPr lang="en-US" altLang="zh-CN" sz="1800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    k=j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    if 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(k!=</a:t>
            </a:r>
            <a:r>
              <a:rPr lang="en-US" altLang="zh-CN" sz="18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) </a:t>
            </a:r>
            <a:endParaRPr lang="en-US" altLang="zh-CN" sz="1800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   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temp=name[</a:t>
            </a:r>
            <a:r>
              <a:rPr lang="en-US" altLang="zh-CN" sz="1800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]; </a:t>
            </a:r>
            <a:endParaRPr lang="en-US" altLang="zh-CN" sz="1800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name[</a:t>
            </a:r>
            <a:r>
              <a:rPr lang="en-US" altLang="zh-CN" sz="1800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]=name[k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	name[k</a:t>
            </a: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]=temp; 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1800" dirty="0" smtClean="0">
                <a:ea typeface="楷体_GB2312" pitchFamily="49" charset="-122"/>
                <a:sym typeface="Monotype Sorts" pitchFamily="2" charset="2"/>
              </a:rPr>
              <a:t>    } </a:t>
            </a:r>
            <a:endParaRPr lang="en-US" altLang="zh-CN" sz="18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91170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3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例</a:t>
            </a:r>
            <a:r>
              <a:rPr lang="en-US" altLang="zh-CN" sz="32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8.27 (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将若干字符串升序输出中</a:t>
            </a:r>
            <a:r>
              <a:rPr lang="en-US" altLang="zh-CN" sz="32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) 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sort</a:t>
            </a:r>
            <a:r>
              <a:rPr lang="zh-CN" altLang="en-US" sz="3200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函数</a:t>
            </a: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4191000" y="1676400"/>
            <a:ext cx="4876800" cy="515698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void sort(char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**name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	for 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=0;i&lt;n-1;i++)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k=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	     for 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(j=i+1;j&lt;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if(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name+j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)&gt;0)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k=j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 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if 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(k!=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{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temp=*(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)=*(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)=temp;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} 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67200" y="990600"/>
            <a:ext cx="457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二重指针替代指针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791170" name="Rectangle 2"/>
          <p:cNvSpPr>
            <a:spLocks noRot="1" noChangeArrowheads="1"/>
          </p:cNvSpPr>
          <p:nvPr/>
        </p:nvSpPr>
        <p:spPr bwMode="auto">
          <a:xfrm>
            <a:off x="4800600" y="304800"/>
            <a:ext cx="3886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例</a:t>
            </a:r>
            <a:r>
              <a:rPr lang="en-US" altLang="zh-CN" sz="36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8.27</a:t>
            </a:r>
            <a:r>
              <a:rPr lang="en-US" altLang="zh-CN" sz="36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sort</a:t>
            </a:r>
            <a:r>
              <a:rPr lang="zh-CN" altLang="en-US" sz="36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函数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的另一种形式</a:t>
            </a:r>
            <a:endParaRPr lang="zh-CN" altLang="en-US" sz="36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76200" y="405618"/>
            <a:ext cx="4876800" cy="515698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void sort(char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**name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	for 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=0;i&lt;n-1;i++)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k=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	     for 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(j=i+1;j&lt;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if(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name+j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)&gt;0)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k=j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 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if 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(k!=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{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temp=*(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)=*(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*(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name+k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)=temp;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} 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" name="Rectangle 100"/>
          <p:cNvSpPr>
            <a:spLocks noChangeArrowheads="1"/>
          </p:cNvSpPr>
          <p:nvPr/>
        </p:nvSpPr>
        <p:spPr bwMode="auto">
          <a:xfrm>
            <a:off x="5029200" y="1752600"/>
            <a:ext cx="4038600" cy="47244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void sort(char **name, 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char *temp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p1,**p2,**p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for (p1=name;p1&lt;name+n-1;p1++)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p=p1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   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for(p2=p1+1;p2&lt;name+n;p2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if(</a:t>
            </a:r>
            <a:r>
              <a:rPr lang="en-US" altLang="zh-CN" sz="1800" b="1" dirty="0" err="1" smtClean="0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(*p,*p2)&gt;0)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 p=p2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 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if 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(p!=p1)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{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temp=*p1;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*p1=*p;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*p=temp;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    } 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BE76BA6-6FAE-4EB1-8937-A73516E9278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791268" name="Rectangle 100"/>
          <p:cNvSpPr>
            <a:spLocks noChangeArrowheads="1"/>
          </p:cNvSpPr>
          <p:nvPr/>
        </p:nvSpPr>
        <p:spPr bwMode="auto">
          <a:xfrm>
            <a:off x="76200" y="1143000"/>
            <a:ext cx="40386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print(char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*name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[]</a:t>
            </a: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    	for(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n",name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4267200" y="3657600"/>
            <a:ext cx="4724400" cy="2362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void print(char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**name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**p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	for(p=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name;p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&lt;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name+n;p</a:t>
            </a: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++)</a:t>
            </a:r>
            <a:endParaRPr lang="en-US" altLang="zh-CN" sz="24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("%s\n",*p</a:t>
            </a:r>
            <a:r>
              <a:rPr lang="en-US" altLang="zh-CN" sz="2400" dirty="0" smtClean="0">
                <a:ea typeface="楷体_GB2312" pitchFamily="49" charset="-122"/>
                <a:sym typeface="Monotype Sorts" pitchFamily="2" charset="2"/>
              </a:rPr>
              <a:t>);</a:t>
            </a:r>
            <a:endParaRPr lang="en-US" altLang="zh-CN" sz="24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dirty="0" smtClean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3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二重指针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print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函数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的另一种形式</a:t>
            </a:r>
            <a:endParaRPr lang="zh-CN" altLang="en-US" sz="32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5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5011841-06D9-4782-996D-0ADB4488AF9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69E900C-7C16-447E-B338-B6F8AA5B7039}" type="slidenum">
              <a:rPr lang="zh-CN" altLang="en-US"/>
              <a:pPr/>
              <a:t>28</a:t>
            </a:fld>
            <a:r>
              <a:rPr lang="en-US" altLang="zh-CN"/>
              <a:t>/32</a:t>
            </a:r>
          </a:p>
        </p:txBody>
      </p:sp>
      <p:sp>
        <p:nvSpPr>
          <p:cNvPr id="678707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例</a:t>
            </a:r>
            <a:r>
              <a:rPr lang="en-US" altLang="zh-CN" sz="36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8.27</a:t>
            </a:r>
            <a:r>
              <a:rPr lang="en-US" altLang="zh-CN" sz="36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print</a:t>
            </a:r>
            <a:r>
              <a:rPr lang="zh-CN" altLang="en-US" sz="3600" dirty="0" smtClean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函数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的“二重指针”形式</a:t>
            </a:r>
            <a:endParaRPr lang="zh-CN" altLang="en-US" sz="36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787075" name="Rectangle 3"/>
          <p:cNvSpPr>
            <a:spLocks noChangeArrowheads="1"/>
          </p:cNvSpPr>
          <p:nvPr/>
        </p:nvSpPr>
        <p:spPr bwMode="auto">
          <a:xfrm>
            <a:off x="228600" y="1219200"/>
            <a:ext cx="5181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void print(char *name[ ],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n) 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 	for(i=0;i&lt;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 		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n",name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[i]);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787170" name="Rectangle 98"/>
          <p:cNvSpPr>
            <a:spLocks noChangeArrowheads="1"/>
          </p:cNvSpPr>
          <p:nvPr/>
        </p:nvSpPr>
        <p:spPr bwMode="auto">
          <a:xfrm>
            <a:off x="4495800" y="3276600"/>
            <a:ext cx="4419600" cy="3505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print(char *name[ 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i=0;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// 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p=name[0</a:t>
            </a:r>
            <a:r>
              <a:rPr lang="en-US" altLang="zh-CN" sz="24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]; 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这句多余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while(i&lt;n) 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p=*(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76200" y="3276600"/>
            <a:ext cx="4419600" cy="350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print(char *name[],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**pp=name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while(pp&lt;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("%s\n",*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pp++);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10200" y="1219200"/>
            <a:ext cx="3505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新的函数形式是通过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二重指针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的值“引用”字符串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5011841-06D9-4782-996D-0ADB4488AF9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69E900C-7C16-447E-B338-B6F8AA5B7039}" type="slidenum">
              <a:rPr lang="zh-CN" altLang="en-US"/>
              <a:pPr/>
              <a:t>29</a:t>
            </a:fld>
            <a:r>
              <a:rPr lang="en-US" altLang="zh-CN"/>
              <a:t>/32</a:t>
            </a:r>
          </a:p>
        </p:txBody>
      </p:sp>
      <p:sp>
        <p:nvSpPr>
          <p:cNvPr id="678707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C0099"/>
                </a:solidFill>
                <a:ea typeface="黑体" pitchFamily="49" charset="-122"/>
                <a:sym typeface="Monotype Sorts" pitchFamily="2" charset="2"/>
              </a:rPr>
              <a:t>二重指针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与“指针”的比较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87170" name="Rectangle 98"/>
          <p:cNvSpPr>
            <a:spLocks noChangeArrowheads="1"/>
          </p:cNvSpPr>
          <p:nvPr/>
        </p:nvSpPr>
        <p:spPr bwMode="auto">
          <a:xfrm>
            <a:off x="5410200" y="3352800"/>
            <a:ext cx="3657600" cy="3429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print(char *name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[],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i=0;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*p;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//  	</a:t>
            </a:r>
            <a:r>
              <a:rPr lang="en-US" altLang="zh-CN" sz="20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p=name[0]; </a:t>
            </a:r>
            <a:r>
              <a:rPr lang="zh-CN" altLang="en-US" sz="20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这句多余</a:t>
            </a:r>
            <a:endParaRPr lang="en-US" altLang="zh-CN" sz="2000" b="1" dirty="0" smtClean="0">
              <a:solidFill>
                <a:srgbClr val="FF0000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 	while(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&lt;n)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p=*(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name+i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914400" y="4267200"/>
            <a:ext cx="4419600" cy="2514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print(char *name[],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**pp=name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while(pp&lt;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("%s\n",*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pp++);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940904"/>
            <a:ext cx="8769350" cy="4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的值是字符串</a:t>
            </a:r>
            <a:r>
              <a:rPr lang="zh-CN" altLang="en-US" sz="24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首字符的</a:t>
            </a:r>
            <a:r>
              <a:rPr lang="zh-CN" altLang="en-US" sz="24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指向“指向字符串的指针”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“字符串首字符地址</a:t>
            </a:r>
            <a:r>
              <a:rPr lang="zh-CN" altLang="en-US" sz="24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”所存储的内存地址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8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49A175D-14C2-4F8B-8185-5D0F1A3C9B1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EA6552-FBF2-4ECC-98F6-62515BFC83A5}" type="slidenum">
              <a:rPr lang="zh-CN" altLang="en-US"/>
              <a:pPr/>
              <a:t>3</a:t>
            </a:fld>
            <a:r>
              <a:rPr lang="en-US" altLang="zh-CN"/>
              <a:t>/32</a:t>
            </a:r>
          </a:p>
        </p:txBody>
      </p:sp>
      <p:sp>
        <p:nvSpPr>
          <p:cNvPr id="673485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指针数组</a:t>
            </a:r>
          </a:p>
        </p:txBody>
      </p:sp>
      <p:sp>
        <p:nvSpPr>
          <p:cNvPr id="6734851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一个数组，若其元素均为指针类型数据，称为指针数组，也就是说，指针数组中的每一个元素都存放一个地址，相当于一个指针变量。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定义一维指针数组的一般形式为</a:t>
            </a:r>
          </a:p>
          <a:p>
            <a:pPr marL="342900" indent="-342900" algn="ctr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类型名 *数组名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数组长度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例如：  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        </a:t>
            </a:r>
            <a:r>
              <a:rPr lang="en-US" altLang="zh-CN" sz="2800" b="1" dirty="0" err="1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*p[4];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5011841-06D9-4782-996D-0ADB4488AF9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69E900C-7C16-447E-B338-B6F8AA5B7039}" type="slidenum">
              <a:rPr lang="zh-CN" altLang="en-US"/>
              <a:pPr/>
              <a:t>30</a:t>
            </a:fld>
            <a:r>
              <a:rPr lang="en-US" altLang="zh-CN"/>
              <a:t>/32</a:t>
            </a:r>
          </a:p>
        </p:txBody>
      </p:sp>
      <p:sp>
        <p:nvSpPr>
          <p:cNvPr id="678707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print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的虚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参为二重指针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87170" name="Rectangle 98"/>
          <p:cNvSpPr>
            <a:spLocks noChangeArrowheads="1"/>
          </p:cNvSpPr>
          <p:nvPr/>
        </p:nvSpPr>
        <p:spPr bwMode="auto">
          <a:xfrm>
            <a:off x="4572000" y="1143000"/>
            <a:ext cx="4419600" cy="297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print(char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**name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**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pp=name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while(pp&lt;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("%s\n",*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pp++);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76200" y="3352800"/>
            <a:ext cx="4419600" cy="30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print(char 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*name[]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**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pp=name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;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while(pp&lt;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("%s\n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",*pp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8742" y="1219200"/>
            <a:ext cx="423085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新的函数形式，虚参由原来的“指针数组”变为“二重指针”。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6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7170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9CF9890-4BC0-47BF-AE00-D652230916C4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784169-65B2-4BB9-8B75-39AE1E6965DE}" type="slidenum">
              <a:rPr lang="zh-CN" altLang="en-US"/>
              <a:pPr/>
              <a:t>31</a:t>
            </a:fld>
            <a:r>
              <a:rPr lang="en-US" altLang="zh-CN"/>
              <a:t>/32</a:t>
            </a:r>
          </a:p>
        </p:txBody>
      </p:sp>
      <p:sp>
        <p:nvSpPr>
          <p:cNvPr id="6763523" name="Rectangle 3"/>
          <p:cNvSpPr>
            <a:spLocks noChangeArrowheads="1"/>
          </p:cNvSpPr>
          <p:nvPr/>
        </p:nvSpPr>
        <p:spPr bwMode="auto">
          <a:xfrm>
            <a:off x="76200" y="76200"/>
            <a:ext cx="4267200" cy="3429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print(char *name[],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*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p=*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name;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while(p&lt;*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20" name="Rectangle 98"/>
          <p:cNvSpPr>
            <a:spLocks noChangeArrowheads="1"/>
          </p:cNvSpPr>
          <p:nvPr/>
        </p:nvSpPr>
        <p:spPr bwMode="auto">
          <a:xfrm>
            <a:off x="4419600" y="76200"/>
            <a:ext cx="3529818" cy="251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print(char 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*name[]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**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p=name;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while(p&lt;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("%s\n",*p++);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 r="87420" b="77451"/>
          <a:stretch/>
        </p:blipFill>
        <p:spPr bwMode="auto">
          <a:xfrm>
            <a:off x="6904769" y="2287774"/>
            <a:ext cx="2073936" cy="172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7246" r="19565" b="7246"/>
          <a:stretch/>
        </p:blipFill>
        <p:spPr>
          <a:xfrm>
            <a:off x="3505200" y="838200"/>
            <a:ext cx="611322" cy="901700"/>
          </a:xfrm>
          <a:prstGeom prst="rect">
            <a:avLst/>
          </a:prstGeom>
        </p:spPr>
      </p:pic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7315200" y="6553200"/>
            <a:ext cx="1752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0" sz="1400" kern="12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56EF7473-9591-4BB7-B540-BA4B467CDDF5}" type="slidenum">
              <a:rPr lang="zh-CN" altLang="en-US" smtClean="0"/>
              <a:pPr/>
              <a:t>31</a:t>
            </a:fld>
            <a:r>
              <a:rPr lang="en-US" altLang="zh-CN" smtClean="0"/>
              <a:t>/32</a:t>
            </a:r>
            <a:endParaRPr lang="en-US" altLang="zh-CN"/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/>
          </p:nvPr>
        </p:nvGraphicFramePr>
        <p:xfrm>
          <a:off x="49355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466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9466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2"/>
          <p:cNvGraphicFramePr>
            <a:graphicFrameLocks noGrp="1"/>
          </p:cNvGraphicFramePr>
          <p:nvPr/>
        </p:nvGraphicFramePr>
        <p:xfrm>
          <a:off x="16764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57600" y="4800600"/>
            <a:ext cx="1276350" cy="15573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733800" y="5715000"/>
            <a:ext cx="121443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V="1">
            <a:off x="3657600" y="4648200"/>
            <a:ext cx="1219200" cy="609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endCxn id="13" idx="1"/>
          </p:cNvCxnSpPr>
          <p:nvPr/>
        </p:nvCxnSpPr>
        <p:spPr bwMode="auto">
          <a:xfrm flipV="1">
            <a:off x="3657600" y="5259705"/>
            <a:ext cx="1289050" cy="98869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9466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3522" name="Rectangle 2"/>
          <p:cNvSpPr>
            <a:spLocks noRot="1" noChangeArrowheads="1"/>
          </p:cNvSpPr>
          <p:nvPr/>
        </p:nvSpPr>
        <p:spPr bwMode="auto">
          <a:xfrm>
            <a:off x="762000" y="3175195"/>
            <a:ext cx="5791200" cy="939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u="sng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与多重指针相关的典型错误</a:t>
            </a:r>
            <a:endParaRPr lang="zh-CN" altLang="en-US" sz="3600" u="sng" dirty="0">
              <a:solidFill>
                <a:srgbClr val="FF0000"/>
              </a:solidFill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20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9CF9890-4BC0-47BF-AE00-D652230916C4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784169-65B2-4BB9-8B75-39AE1E6965DE}" type="slidenum">
              <a:rPr lang="zh-CN" altLang="en-US"/>
              <a:pPr/>
              <a:t>32</a:t>
            </a:fld>
            <a:r>
              <a:rPr lang="en-US" altLang="zh-CN"/>
              <a:t>/32</a:t>
            </a:r>
          </a:p>
        </p:txBody>
      </p:sp>
      <p:sp>
        <p:nvSpPr>
          <p:cNvPr id="6763522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下面两段程序的效果一样</a:t>
            </a:r>
            <a:endParaRPr lang="zh-CN" altLang="en-US" sz="3600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63523" name="Rectangle 3"/>
          <p:cNvSpPr>
            <a:spLocks noChangeArrowheads="1"/>
          </p:cNvSpPr>
          <p:nvPr/>
        </p:nvSpPr>
        <p:spPr bwMode="auto">
          <a:xfrm>
            <a:off x="228600" y="1143000"/>
            <a:ext cx="4267200" cy="2500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print(char *name[],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*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p=*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name;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while(p&lt;*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name+n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4191000" y="1144860"/>
            <a:ext cx="4800600" cy="25127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print(char *name[],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while(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&lt;n)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("%s\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n",&amp;name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[0][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++]);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3733800"/>
            <a:ext cx="8915399" cy="287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是一个地址，地址中存放的是指向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Computer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的指针，实际上是指向字符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的指针。</a:t>
            </a:r>
            <a:endParaRPr lang="en-US" altLang="zh-CN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*name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（即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）将指向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的地址取出，以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%s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的形式输出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则是输出碰到字符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为止的字符串。</a:t>
            </a:r>
            <a:endParaRPr lang="en-US" altLang="zh-CN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则依次指向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p……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 r="87420" b="77451"/>
          <a:stretch/>
        </p:blipFill>
        <p:spPr bwMode="auto">
          <a:xfrm>
            <a:off x="6858000" y="5338201"/>
            <a:ext cx="1797736" cy="149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2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14A7F4E-D95F-4C8F-B8D1-4DA22EB96D8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CA7FC69-25E5-4016-8FA2-659CB78F3A70}" type="slidenum">
              <a:rPr lang="zh-CN" altLang="en-US"/>
              <a:pPr/>
              <a:t>33</a:t>
            </a:fld>
            <a:r>
              <a:rPr lang="en-US" altLang="zh-CN"/>
              <a:t>/32</a:t>
            </a:r>
          </a:p>
        </p:txBody>
      </p:sp>
      <p:sp>
        <p:nvSpPr>
          <p:cNvPr id="679526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itchFamily="2" charset="-122"/>
                <a:ea typeface="黑体" pitchFamily="49" charset="-122"/>
              </a:rPr>
              <a:t>多重</a:t>
            </a:r>
            <a:r>
              <a:rPr lang="zh-CN" altLang="en-US" dirty="0" smtClean="0">
                <a:solidFill>
                  <a:srgbClr val="0070C0"/>
                </a:solidFill>
                <a:latin typeface="宋体" pitchFamily="2" charset="-122"/>
                <a:ea typeface="黑体" pitchFamily="49" charset="-122"/>
              </a:rPr>
              <a:t>指针与多级间址</a:t>
            </a:r>
            <a:endParaRPr lang="en-US" altLang="zh-CN" dirty="0">
              <a:solidFill>
                <a:srgbClr val="0070C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679526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利用指针变量访问另一个变量就是“间接访问”。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如果在一个指针变量中存放一个目标变量的地址，这就是“单级间址”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指向指针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数据的指针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用的是“二级间址”方法。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理论上，间址方法可以延伸到更多的级，即</a:t>
            </a:r>
            <a:r>
              <a:rPr lang="zh-CN" altLang="en-US" sz="24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多重指针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“间接访问”、“间接寻址”、“单级间址”、“二级间址”等概念在编译、内存管理、汇编语言中都有，比较重要，在编程技巧方面也有用。在这里知道就可。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74FEB9E-E96A-438C-B846-5734A212989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8D80E8F-D3D6-43E4-90AE-02BC9CC22D98}" type="slidenum">
              <a:rPr lang="zh-CN" altLang="en-US"/>
              <a:pPr/>
              <a:t>34</a:t>
            </a:fld>
            <a:r>
              <a:rPr lang="en-US" altLang="zh-CN"/>
              <a:t>/32</a:t>
            </a:r>
          </a:p>
        </p:txBody>
      </p:sp>
      <p:sp>
        <p:nvSpPr>
          <p:cNvPr id="67932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93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指针数组及其应用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指向指针数据的指针变量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指针数组作</a:t>
            </a:r>
            <a:r>
              <a:rPr lang="en-US" altLang="zh-CN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main</a:t>
            </a:r>
            <a:r>
              <a:rPr lang="zh-CN" altLang="en-US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函数的形参</a:t>
            </a:r>
          </a:p>
        </p:txBody>
      </p:sp>
    </p:spTree>
    <p:extLst>
      <p:ext uri="{BB962C8B-B14F-4D97-AF65-F5344CB8AC3E}">
        <p14:creationId xmlns:p14="http://schemas.microsoft.com/office/powerpoint/2010/main" val="42448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C917CE4-45F7-4377-A153-2682ACCCF72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40E1E42-2618-4F52-B40A-0C91A7C3B2C6}" type="slidenum">
              <a:rPr lang="zh-CN" altLang="en-US"/>
              <a:pPr/>
              <a:t>35</a:t>
            </a:fld>
            <a:r>
              <a:rPr lang="en-US" altLang="zh-CN"/>
              <a:t>/32</a:t>
            </a:r>
          </a:p>
        </p:txBody>
      </p:sp>
      <p:sp>
        <p:nvSpPr>
          <p:cNvPr id="673894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函数的参数</a:t>
            </a:r>
          </a:p>
        </p:txBody>
      </p:sp>
      <p:sp>
        <p:nvSpPr>
          <p:cNvPr id="673894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指针数组的一个重要应用是作为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函数的形参。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在以往的程序中，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函数的第一行一般写成以下形式：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main()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 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main(void)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函数没有参数，调用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函数时不必给出实参。</a:t>
            </a:r>
          </a:p>
        </p:txBody>
      </p:sp>
    </p:spTree>
    <p:extLst>
      <p:ext uri="{BB962C8B-B14F-4D97-AF65-F5344CB8AC3E}">
        <p14:creationId xmlns:p14="http://schemas.microsoft.com/office/powerpoint/2010/main" val="27978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E757BBA-439A-4DCF-9087-74E714532A0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E95DBD0-BA99-494D-92C2-FD62141580F8}" type="slidenum">
              <a:rPr lang="zh-CN" altLang="en-US"/>
              <a:pPr/>
              <a:t>36</a:t>
            </a:fld>
            <a:r>
              <a:rPr lang="en-US" altLang="zh-CN"/>
              <a:t>/32</a:t>
            </a:r>
          </a:p>
        </p:txBody>
      </p:sp>
      <p:sp>
        <p:nvSpPr>
          <p:cNvPr id="675533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函数可以有参数</a:t>
            </a:r>
          </a:p>
        </p:txBody>
      </p:sp>
      <p:sp>
        <p:nvSpPr>
          <p:cNvPr id="6755331" name="Rectangle 3"/>
          <p:cNvSpPr>
            <a:spLocks noChangeArrowheads="1"/>
          </p:cNvSpPr>
          <p:nvPr/>
        </p:nvSpPr>
        <p:spPr bwMode="auto">
          <a:xfrm>
            <a:off x="1524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实际上，在某些情况下，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函数可以有参数，例如：</a:t>
            </a:r>
          </a:p>
          <a:p>
            <a:pPr marL="342900" indent="-342900" algn="ctr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800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2800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char *</a:t>
            </a:r>
            <a:r>
              <a:rPr lang="en-US" altLang="zh-CN" sz="2800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800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argc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函数的形参，它们是程序的“命令行参数”。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是*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指针数组，数组中每一个元素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其值为指针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指向命令行中的一个字符串。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形参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argc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是指命令行中参数的个数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包括文件名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，例中的值是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是指向</a:t>
            </a:r>
            <a:r>
              <a:rPr lang="zh-CN" altLang="en-US" sz="2400" u="sng" dirty="0">
                <a:ea typeface="楷体" panose="02010609060101010101" pitchFamily="49" charset="-122"/>
                <a:cs typeface="Times New Roman" panose="02020603050405020304" pitchFamily="18" charset="0"/>
              </a:rPr>
              <a:t>参数字符串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的指针数组。</a:t>
            </a:r>
          </a:p>
        </p:txBody>
      </p:sp>
    </p:spTree>
    <p:extLst>
      <p:ext uri="{BB962C8B-B14F-4D97-AF65-F5344CB8AC3E}">
        <p14:creationId xmlns:p14="http://schemas.microsoft.com/office/powerpoint/2010/main" val="38667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041217-984B-49A8-B710-69C9A06F6789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3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3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F430D6D-4B09-4965-8BE5-C4CE831E3061}" type="slidenum">
              <a:rPr lang="zh-CN" altLang="en-US"/>
              <a:pPr/>
              <a:t>37</a:t>
            </a:fld>
            <a:r>
              <a:rPr lang="en-US" altLang="zh-CN"/>
              <a:t>/32</a:t>
            </a:r>
          </a:p>
        </p:txBody>
      </p:sp>
      <p:sp>
        <p:nvSpPr>
          <p:cNvPr id="679629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指针数组</a:t>
            </a: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argv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与实参的关系</a:t>
            </a:r>
          </a:p>
        </p:txBody>
      </p:sp>
      <p:sp>
        <p:nvSpPr>
          <p:cNvPr id="6796291" name="Rectangle 3"/>
          <p:cNvSpPr>
            <a:spLocks noChangeArrowheads="1"/>
          </p:cNvSpPr>
          <p:nvPr/>
        </p:nvSpPr>
        <p:spPr bwMode="auto">
          <a:xfrm>
            <a:off x="304800" y="12954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前例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main(int  argc, char  * argv[ ]);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中指针数组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argv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与命令行</a:t>
            </a:r>
            <a:r>
              <a:rPr lang="en-US" altLang="zh-CN" sz="2800" b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file1  China  Beijing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中各参数的关系：</a:t>
            </a:r>
          </a:p>
        </p:txBody>
      </p:sp>
      <p:grpSp>
        <p:nvGrpSpPr>
          <p:cNvPr id="6796292" name="Group 4"/>
          <p:cNvGrpSpPr>
            <a:grpSpLocks/>
          </p:cNvGrpSpPr>
          <p:nvPr/>
        </p:nvGrpSpPr>
        <p:grpSpPr bwMode="auto">
          <a:xfrm>
            <a:off x="631825" y="3305175"/>
            <a:ext cx="7750175" cy="2562225"/>
            <a:chOff x="5036" y="573"/>
            <a:chExt cx="3940" cy="1107"/>
          </a:xfrm>
        </p:grpSpPr>
        <p:sp>
          <p:nvSpPr>
            <p:cNvPr id="6796293" name="Line 5"/>
            <p:cNvSpPr>
              <a:spLocks noChangeShapeType="1"/>
            </p:cNvSpPr>
            <p:nvPr/>
          </p:nvSpPr>
          <p:spPr bwMode="auto">
            <a:xfrm>
              <a:off x="6624" y="1008"/>
              <a:ext cx="4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6796294" name="Group 6"/>
            <p:cNvGrpSpPr>
              <a:grpSpLocks/>
            </p:cNvGrpSpPr>
            <p:nvPr/>
          </p:nvGrpSpPr>
          <p:grpSpPr bwMode="auto">
            <a:xfrm>
              <a:off x="5036" y="573"/>
              <a:ext cx="3940" cy="1107"/>
              <a:chOff x="524" y="2061"/>
              <a:chExt cx="3940" cy="1107"/>
            </a:xfrm>
          </p:grpSpPr>
          <p:sp>
            <p:nvSpPr>
              <p:cNvPr id="6796295" name="Rectangle 7"/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argv[0]</a:t>
                </a:r>
              </a:p>
            </p:txBody>
          </p:sp>
          <p:sp>
            <p:nvSpPr>
              <p:cNvPr id="6796296" name="Rectangle 8"/>
              <p:cNvSpPr>
                <a:spLocks noChangeArrowheads="1"/>
              </p:cNvSpPr>
              <p:nvPr/>
            </p:nvSpPr>
            <p:spPr bwMode="auto">
              <a:xfrm>
                <a:off x="1296" y="259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argv[1]</a:t>
                </a:r>
              </a:p>
            </p:txBody>
          </p:sp>
          <p:sp>
            <p:nvSpPr>
              <p:cNvPr id="6796297" name="Rectangle 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argv[2]</a:t>
                </a:r>
              </a:p>
            </p:txBody>
          </p:sp>
          <p:sp>
            <p:nvSpPr>
              <p:cNvPr id="6796298" name="Line 10"/>
              <p:cNvSpPr>
                <a:spLocks noChangeShapeType="1"/>
              </p:cNvSpPr>
              <p:nvPr/>
            </p:nvSpPr>
            <p:spPr bwMode="auto">
              <a:xfrm>
                <a:off x="720" y="230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796299" name="Text Box 11"/>
              <p:cNvSpPr txBox="1">
                <a:spLocks noChangeArrowheads="1"/>
              </p:cNvSpPr>
              <p:nvPr/>
            </p:nvSpPr>
            <p:spPr bwMode="auto">
              <a:xfrm>
                <a:off x="524" y="2061"/>
                <a:ext cx="3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argv</a:t>
                </a:r>
              </a:p>
            </p:txBody>
          </p:sp>
          <p:sp>
            <p:nvSpPr>
              <p:cNvPr id="6796300" name="Line 12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796301" name="Line 13"/>
              <p:cNvSpPr>
                <a:spLocks noChangeShapeType="1"/>
              </p:cNvSpPr>
              <p:nvPr/>
            </p:nvSpPr>
            <p:spPr bwMode="auto">
              <a:xfrm>
                <a:off x="2112" y="30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6302" name="Group 14"/>
              <p:cNvGrpSpPr>
                <a:grpSpLocks/>
              </p:cNvGrpSpPr>
              <p:nvPr/>
            </p:nvGrpSpPr>
            <p:grpSpPr bwMode="auto">
              <a:xfrm>
                <a:off x="2544" y="2304"/>
                <a:ext cx="1200" cy="288"/>
                <a:chOff x="3360" y="2304"/>
                <a:chExt cx="1200" cy="288"/>
              </a:xfrm>
            </p:grpSpPr>
            <p:sp>
              <p:nvSpPr>
                <p:cNvPr id="6796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dirty="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6796304" name="Rectangle 16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679630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4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67963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79630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6796308" name="Rectangle 20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\0</a:t>
                </a:r>
              </a:p>
            </p:txBody>
          </p:sp>
          <p:sp>
            <p:nvSpPr>
              <p:cNvPr id="6796309" name="Rectangle 21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40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g</a:t>
                </a:r>
              </a:p>
            </p:txBody>
          </p:sp>
          <p:grpSp>
            <p:nvGrpSpPr>
              <p:cNvPr id="6796310" name="Group 22"/>
              <p:cNvGrpSpPr>
                <a:grpSpLocks/>
              </p:cNvGrpSpPr>
              <p:nvPr/>
            </p:nvGrpSpPr>
            <p:grpSpPr bwMode="auto">
              <a:xfrm>
                <a:off x="2544" y="2592"/>
                <a:ext cx="1200" cy="288"/>
                <a:chOff x="3360" y="2304"/>
                <a:chExt cx="1200" cy="288"/>
              </a:xfrm>
            </p:grpSpPr>
            <p:sp>
              <p:nvSpPr>
                <p:cNvPr id="67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67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67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384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6796314" name="Rectangle 26"/>
                <p:cNvSpPr>
                  <a:spLocks noChangeArrowheads="1"/>
                </p:cNvSpPr>
                <p:nvPr/>
              </p:nvSpPr>
              <p:spPr bwMode="auto">
                <a:xfrm>
                  <a:off x="408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7963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6796316" name="Group 28"/>
              <p:cNvGrpSpPr>
                <a:grpSpLocks/>
              </p:cNvGrpSpPr>
              <p:nvPr/>
            </p:nvGrpSpPr>
            <p:grpSpPr bwMode="auto">
              <a:xfrm>
                <a:off x="2544" y="2880"/>
                <a:ext cx="1200" cy="288"/>
                <a:chOff x="3360" y="2304"/>
                <a:chExt cx="1200" cy="288"/>
              </a:xfrm>
            </p:grpSpPr>
            <p:sp>
              <p:nvSpPr>
                <p:cNvPr id="67963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6796318" name="Rectangle 30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79631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4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6796320" name="Rectangle 32"/>
                <p:cNvSpPr>
                  <a:spLocks noChangeArrowheads="1"/>
                </p:cNvSpPr>
                <p:nvPr/>
              </p:nvSpPr>
              <p:spPr bwMode="auto">
                <a:xfrm>
                  <a:off x="408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  <p:sp>
              <p:nvSpPr>
                <p:cNvPr id="679632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20" y="2304"/>
                  <a:ext cx="240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  <p:sp>
            <p:nvSpPr>
              <p:cNvPr id="6796322" name="Rectangle 3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\0</a:t>
                </a:r>
              </a:p>
            </p:txBody>
          </p:sp>
          <p:sp>
            <p:nvSpPr>
              <p:cNvPr id="6796323" name="Rectangle 35"/>
              <p:cNvSpPr>
                <a:spLocks noChangeArrowheads="1"/>
              </p:cNvSpPr>
              <p:nvPr/>
            </p:nvSpPr>
            <p:spPr bwMode="auto">
              <a:xfrm>
                <a:off x="3744" y="2304"/>
                <a:ext cx="240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\0</a:t>
                </a:r>
              </a:p>
            </p:txBody>
          </p:sp>
          <p:sp>
            <p:nvSpPr>
              <p:cNvPr id="6796324" name="Rectangle 36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40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anose="02020603050405020304" pitchFamily="18" charset="0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9C40129-00BC-46CF-9EE3-3058B950E02D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06E0714-7118-46CC-AC4C-0625EBCDE440}" type="slidenum">
              <a:rPr lang="zh-CN" altLang="en-US"/>
              <a:pPr/>
              <a:t>38</a:t>
            </a:fld>
            <a:r>
              <a:rPr lang="en-US" altLang="zh-CN"/>
              <a:t>/32</a:t>
            </a:r>
          </a:p>
        </p:txBody>
      </p:sp>
      <p:sp>
        <p:nvSpPr>
          <p:cNvPr id="67563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函数的执行</a:t>
            </a:r>
            <a:endParaRPr lang="en-US" altLang="zh-CN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56355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通常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函数和其他函数组成一个文件模块，有一个文件名。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对这个文件进行编译和连接，得到可执行文件（后缀为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.exe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用户执行这个可执行文件，操作系统就调用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函数，然后由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函数调用其他函数，从而完成程序的功能。</a:t>
            </a:r>
          </a:p>
        </p:txBody>
      </p:sp>
    </p:spTree>
    <p:extLst>
      <p:ext uri="{BB962C8B-B14F-4D97-AF65-F5344CB8AC3E}">
        <p14:creationId xmlns:p14="http://schemas.microsoft.com/office/powerpoint/2010/main" val="29810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E324C2E-70F8-4CCE-8E5D-329F0E0AF959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764DF6E-B215-49F7-8223-FEF32E92AD2E}" type="slidenum">
              <a:rPr lang="zh-CN" altLang="en-US"/>
              <a:pPr/>
              <a:t>39</a:t>
            </a:fld>
            <a:r>
              <a:rPr lang="en-US" altLang="zh-CN"/>
              <a:t>/32</a:t>
            </a:r>
          </a:p>
        </p:txBody>
      </p:sp>
      <p:sp>
        <p:nvSpPr>
          <p:cNvPr id="673997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函数的实参</a:t>
            </a:r>
          </a:p>
        </p:txBody>
      </p:sp>
      <p:sp>
        <p:nvSpPr>
          <p:cNvPr id="6739971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函数是操作系统调用的，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函数的实参不可能在程序中设置，实参只能由操作系统给出。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DOS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操作系统命令状态下，实参是和命令一起给出的。即在命令行中包括命令名和需要传给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函数的参数。</a:t>
            </a:r>
          </a:p>
        </p:txBody>
      </p:sp>
    </p:spTree>
    <p:extLst>
      <p:ext uri="{BB962C8B-B14F-4D97-AF65-F5344CB8AC3E}">
        <p14:creationId xmlns:p14="http://schemas.microsoft.com/office/powerpoint/2010/main" val="4262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587CF96-7087-4436-9B23-45074067C181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BF336ED-FE71-4E39-B3BF-C8F18C4C3430}" type="slidenum">
              <a:rPr lang="zh-CN" altLang="en-US"/>
              <a:pPr/>
              <a:t>4</a:t>
            </a:fld>
            <a:r>
              <a:rPr lang="en-US" altLang="zh-CN"/>
              <a:t>/32</a:t>
            </a:r>
          </a:p>
        </p:txBody>
      </p:sp>
      <p:sp>
        <p:nvSpPr>
          <p:cNvPr id="674099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指针数组的作用</a:t>
            </a:r>
            <a:endParaRPr lang="zh-CN" altLang="en-US">
              <a:solidFill>
                <a:srgbClr val="0070C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40995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char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型指针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数组比较适合用来指向若干个字符串，使字符串处理更加方便灵活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可以分别定义一些字符串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然后用指针数组中的元素分别指向各字符串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由于各字符串长度一般是不相等的，所以比用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二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维字符数组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节省内存单元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3030C25-1B52-4F46-89D2-855591D52369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0FABC1-509F-40BD-B3A2-F29A1D9373D8}" type="slidenum">
              <a:rPr lang="zh-CN" altLang="en-US"/>
              <a:pPr/>
              <a:t>40</a:t>
            </a:fld>
            <a:r>
              <a:rPr lang="en-US" altLang="zh-CN"/>
              <a:t>/32</a:t>
            </a:r>
          </a:p>
        </p:txBody>
      </p:sp>
      <p:sp>
        <p:nvSpPr>
          <p:cNvPr id="67604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函数参数的应用举例</a:t>
            </a:r>
            <a:endParaRPr lang="en-US" altLang="zh-CN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604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VC++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环境下编译、连接后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调试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程序变量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输入“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China Beijing”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，再运行就可得到结果。</a:t>
            </a:r>
          </a:p>
        </p:txBody>
      </p:sp>
      <p:sp>
        <p:nvSpPr>
          <p:cNvPr id="6760452" name="Rectangle 4"/>
          <p:cNvSpPr>
            <a:spLocks noChangeArrowheads="1"/>
          </p:cNvSpPr>
          <p:nvPr/>
        </p:nvSpPr>
        <p:spPr bwMode="auto">
          <a:xfrm>
            <a:off x="152400" y="2209800"/>
            <a:ext cx="44196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argc,char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*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argv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[])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while(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argc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&gt;1)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++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argv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(“%s\n”, *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argv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 	--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argc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return 0;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19859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454" name="Rectangle 6"/>
          <p:cNvSpPr>
            <a:spLocks noChangeArrowheads="1"/>
          </p:cNvSpPr>
          <p:nvPr/>
        </p:nvSpPr>
        <p:spPr bwMode="auto">
          <a:xfrm>
            <a:off x="4648200" y="3124200"/>
            <a:ext cx="4267200" cy="167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342900" indent="-342900"/>
            <a:r>
              <a:rPr lang="en-US" altLang="zh-CN" sz="2400" b="1">
                <a:solidFill>
                  <a:schemeClr val="accent2"/>
                </a:solidFill>
              </a:rPr>
              <a:t>{ </a:t>
            </a:r>
          </a:p>
          <a:p>
            <a:pPr marL="342900" indent="-342900"/>
            <a:r>
              <a:rPr lang="en-US" altLang="zh-CN" sz="2400" b="1">
                <a:solidFill>
                  <a:schemeClr val="accent2"/>
                </a:solidFill>
              </a:rPr>
              <a:t>  while (argc--&gt;1) </a:t>
            </a:r>
          </a:p>
          <a:p>
            <a:pPr marL="342900" indent="-342900"/>
            <a:r>
              <a:rPr lang="en-US" altLang="zh-CN" sz="2400" b="1">
                <a:solidFill>
                  <a:schemeClr val="accent2"/>
                </a:solidFill>
              </a:rPr>
              <a:t>	    printf(“%s\n”,*++argv); </a:t>
            </a:r>
          </a:p>
          <a:p>
            <a:pPr marL="342900" indent="-342900"/>
            <a:r>
              <a:rPr lang="en-US" altLang="zh-CN" sz="2400" b="1">
                <a:solidFill>
                  <a:schemeClr val="accent2"/>
                </a:solidFill>
              </a:rPr>
              <a:t>}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9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265D60C-ADB9-48B4-80F0-2C7AD92EEFD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58EC4B-7E97-4DC4-8FEF-770516F501D1}" type="slidenum">
              <a:rPr lang="zh-CN" altLang="en-US"/>
              <a:pPr/>
              <a:t>41</a:t>
            </a:fld>
            <a:r>
              <a:rPr lang="en-US" altLang="zh-CN"/>
              <a:t>/32</a:t>
            </a:r>
          </a:p>
        </p:txBody>
      </p:sp>
      <p:sp>
        <p:nvSpPr>
          <p:cNvPr id="67973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有关</a:t>
            </a: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参数的说明</a:t>
            </a:r>
            <a:endParaRPr lang="zh-CN" altLang="en-US">
              <a:solidFill>
                <a:srgbClr val="0070C0"/>
              </a:solidFill>
              <a:ea typeface="仿宋_GB2312" pitchFamily="49" charset="-122"/>
            </a:endParaRPr>
          </a:p>
        </p:txBody>
      </p:sp>
      <p:sp>
        <p:nvSpPr>
          <p:cNvPr id="6797315" name="Rectangle 3"/>
          <p:cNvSpPr>
            <a:spLocks noChangeArrowheads="1"/>
          </p:cNvSpPr>
          <p:nvPr/>
        </p:nvSpPr>
        <p:spPr bwMode="auto">
          <a:xfrm>
            <a:off x="2286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的形参不一定是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argc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argv，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可以是任意名字。只是人们习惯用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argc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argv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而已。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利用指针数组作</a:t>
            </a:r>
            <a:r>
              <a:rPr lang="en-US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的形参，可以向程序传送命令行参数（这些参数是字符串），并且这些字符串的长度事先并不知道，也不相同，命令行的数目也是任意的。从中可看出应用指针数组可带来的灵活性。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35258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42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8.7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指针数组和多重指针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2023/11/27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43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ts val="34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609600" indent="-609600" eaLnBrk="1" hangingPunct="1">
              <a:lnSpc>
                <a:spcPts val="34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月份号，输出该月的英文月名。要求：分别使用指针数组、多重指针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34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609600" indent="-609600" eaLnBrk="1" hangingPunct="1">
              <a:lnSpc>
                <a:spcPts val="34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排序输出。要求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ts val="3400"/>
              </a:lnSpc>
              <a:buClr>
                <a:srgbClr val="0000FF"/>
              </a:buClr>
              <a:buFont typeface="+mj-ea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个整数在主函数中输入，最后在主函数中输出。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ts val="3400"/>
              </a:lnSpc>
              <a:buClr>
                <a:srgbClr val="0000FF"/>
              </a:buClr>
              <a:buFont typeface="+mj-ea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个整数在数组中的位置不发生改变，但需要将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个整数排序输出。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ts val="3400"/>
              </a:lnSpc>
              <a:buClr>
                <a:srgbClr val="0000FF"/>
              </a:buClr>
              <a:buFont typeface="+mj-ea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将排序单独写成一个函数。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ts val="3400"/>
              </a:lnSpc>
              <a:buClr>
                <a:srgbClr val="0000FF"/>
              </a:buClr>
              <a:buFont typeface="+mj-ea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分别使用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指针数组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多重指针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1453"/>
      </p:ext>
    </p:extLst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10D7A32-0074-43BE-8A1D-A8DB58246D4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512D85A-A09B-4E71-AD62-7DAB7FC1E4D4}" type="slidenum">
              <a:rPr lang="zh-CN" altLang="en-US"/>
              <a:pPr/>
              <a:t>5</a:t>
            </a:fld>
            <a:r>
              <a:rPr lang="en-US" altLang="zh-CN"/>
              <a:t>/32</a:t>
            </a:r>
          </a:p>
        </p:txBody>
      </p:sp>
      <p:sp>
        <p:nvSpPr>
          <p:cNvPr id="674304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：应用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数组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43043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要求：将若干字符串按字母顺序（由小到大）输出。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解题思路：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定义一个指针数组，用各字符串对它进行初始化；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然后用选择法排序，但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不是移动字符串，而是改变指针数组的各元素的指向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B256AFD-C2BE-4F5C-BA25-AF52F91A6B68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AE56326-E794-403D-85F7-9CA410FFF3E3}" type="slidenum">
              <a:rPr lang="zh-CN" altLang="en-US"/>
              <a:pPr/>
              <a:t>6</a:t>
            </a:fld>
            <a:r>
              <a:rPr lang="en-US" altLang="zh-CN"/>
              <a:t>/32</a:t>
            </a:r>
          </a:p>
        </p:txBody>
      </p:sp>
      <p:sp>
        <p:nvSpPr>
          <p:cNvPr id="673587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153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按字母顺序输出字符串</a:t>
            </a:r>
            <a:r>
              <a:rPr lang="en-US" altLang="zh-CN" dirty="0" smtClean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main</a:t>
            </a:r>
            <a:r>
              <a:rPr lang="zh-CN" altLang="en-US" dirty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函数</a:t>
            </a:r>
          </a:p>
        </p:txBody>
      </p:sp>
      <p:sp>
        <p:nvSpPr>
          <p:cNvPr id="6735875" name="Rectangle 3"/>
          <p:cNvSpPr>
            <a:spLocks noChangeArrowheads="1"/>
          </p:cNvSpPr>
          <p:nvPr/>
        </p:nvSpPr>
        <p:spPr bwMode="auto">
          <a:xfrm>
            <a:off x="228600" y="1143000"/>
            <a:ext cx="8610600" cy="38519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void sort(char *name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[],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void print(char *name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[],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char *name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[]={"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FOLLOW","Great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", "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FORTRAN","Computer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"};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n=4;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sort(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print(</a:t>
            </a:r>
            <a:r>
              <a:rPr lang="en-US" altLang="zh-CN" sz="2000" b="1" dirty="0" err="1" smtClean="0">
                <a:ea typeface="楷体_GB2312" pitchFamily="49" charset="-122"/>
                <a:sym typeface="Monotype Sorts" pitchFamily="2" charset="2"/>
              </a:rPr>
              <a:t>name,n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</p:txBody>
      </p:sp>
      <p:graphicFrame>
        <p:nvGraphicFramePr>
          <p:cNvPr id="673588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30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2"/>
          <p:cNvGraphicFramePr>
            <a:graphicFrameLocks noGrp="1"/>
          </p:cNvGraphicFramePr>
          <p:nvPr/>
        </p:nvGraphicFramePr>
        <p:xfrm>
          <a:off x="16764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3676650" y="4711700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3676650" y="6281738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9CF9890-4BC0-47BF-AE00-D652230916C4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784169-65B2-4BB9-8B75-39AE1E6965DE}" type="slidenum">
              <a:rPr lang="zh-CN" altLang="en-US"/>
              <a:pPr/>
              <a:t>7</a:t>
            </a:fld>
            <a:r>
              <a:rPr lang="en-US" altLang="zh-CN"/>
              <a:t>/32</a:t>
            </a:r>
          </a:p>
        </p:txBody>
      </p:sp>
      <p:sp>
        <p:nvSpPr>
          <p:cNvPr id="6763523" name="Rectangle 3"/>
          <p:cNvSpPr>
            <a:spLocks noChangeArrowheads="1"/>
          </p:cNvSpPr>
          <p:nvPr/>
        </p:nvSpPr>
        <p:spPr bwMode="auto">
          <a:xfrm>
            <a:off x="228600" y="228600"/>
            <a:ext cx="8610600" cy="47089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sort(char *name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[],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n)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	for (i=0;i&lt;n-1;i++)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for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(j=i+1;j&lt;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    		if(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  	if (k!=i) </a:t>
            </a:r>
            <a:endParaRPr lang="en-US" altLang="zh-CN" sz="2000" b="1" dirty="0" smtClean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{ 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 	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} 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63522" name="Rectangle 2"/>
          <p:cNvSpPr>
            <a:spLocks noRot="1" noChangeArrowheads="1"/>
          </p:cNvSpPr>
          <p:nvPr/>
        </p:nvSpPr>
        <p:spPr bwMode="auto">
          <a:xfrm>
            <a:off x="3657600" y="76200"/>
            <a:ext cx="5410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按字母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顺序输出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字符串</a:t>
            </a:r>
            <a:endParaRPr lang="en-US" altLang="zh-CN" dirty="0" smtClean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  <a:p>
            <a:pPr lvl="0"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 smtClean="0">
                <a:solidFill>
                  <a:srgbClr val="CC0066"/>
                </a:solidFill>
                <a:ea typeface="黑体" pitchFamily="49" charset="-122"/>
                <a:sym typeface="Monotype Sorts" pitchFamily="2" charset="2"/>
              </a:rPr>
              <a:t>函数</a:t>
            </a:r>
            <a:endParaRPr lang="zh-CN" altLang="en-US" dirty="0">
              <a:solidFill>
                <a:srgbClr val="CC0066"/>
              </a:solidFill>
              <a:ea typeface="黑体" pitchFamily="49" charset="-122"/>
              <a:sym typeface="Monotype Sorts" pitchFamily="2" charset="2"/>
            </a:endParaRPr>
          </a:p>
        </p:txBody>
      </p:sp>
      <p:graphicFrame>
        <p:nvGraphicFramePr>
          <p:cNvPr id="6763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33304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3600" name="表格 12"/>
          <p:cNvGraphicFramePr>
            <a:graphicFrameLocks noGrp="1"/>
          </p:cNvGraphicFramePr>
          <p:nvPr/>
        </p:nvGraphicFramePr>
        <p:xfrm>
          <a:off x="16764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V="1">
            <a:off x="3676650" y="4711700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676650" y="6281738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323A11F-CC29-4B25-87D9-5AB26E69D356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2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8D32B5A-6C4F-4AAC-A2F0-2D5B6126B454}" type="slidenum">
              <a:rPr lang="zh-CN" altLang="en-US"/>
              <a:pPr/>
              <a:t>8</a:t>
            </a:fld>
            <a:r>
              <a:rPr lang="en-US" altLang="zh-CN"/>
              <a:t>/32</a:t>
            </a:r>
          </a:p>
        </p:txBody>
      </p:sp>
      <p:sp>
        <p:nvSpPr>
          <p:cNvPr id="676557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i=0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时比较</a:t>
            </a:r>
            <a:endParaRPr lang="zh-CN" altLang="en-US" b="1" dirty="0">
              <a:solidFill>
                <a:srgbClr val="FF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65571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655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43012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5648" name="表格 12"/>
          <p:cNvGraphicFramePr>
            <a:graphicFrameLocks noGrp="1"/>
          </p:cNvGraphicFramePr>
          <p:nvPr/>
        </p:nvGraphicFramePr>
        <p:xfrm>
          <a:off x="16764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V="1">
            <a:off x="3676650" y="4711700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676650" y="6281738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000375" y="2205038"/>
            <a:ext cx="1500188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i=0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时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85813" y="2705100"/>
            <a:ext cx="7715250" cy="800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7750" y="2133600"/>
            <a:ext cx="2643188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执行后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变为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F9B9370-F807-44FF-9F36-2A9C1F811684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41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2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F0D533F-0F06-4FC5-82BF-841E4B4A24E5}" type="slidenum">
              <a:rPr lang="zh-CN" altLang="en-US"/>
              <a:pPr/>
              <a:t>9</a:t>
            </a:fld>
            <a:r>
              <a:rPr lang="en-US" altLang="zh-CN"/>
              <a:t>/32</a:t>
            </a:r>
          </a:p>
        </p:txBody>
      </p:sp>
      <p:sp>
        <p:nvSpPr>
          <p:cNvPr id="677069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792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sort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函数的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  <a:sym typeface="Monotype Sorts" pitchFamily="2" charset="2"/>
              </a:rPr>
              <a:t>执行：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i=0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时交换</a:t>
            </a:r>
            <a:endParaRPr lang="zh-CN" altLang="en-US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70691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void sort(char *name[ ],int n) {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char *temp;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int i,j,k;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for (i=0;i&lt;n-1;i++)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for (j=i+1;j&lt;n;j++)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  		if(strcmp(name[k],name[j])&gt;0)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  	if (k!=i) { 	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	temp=name[i]; name[i]=name[k];name[k]=temp;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   	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  	}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graphicFrame>
        <p:nvGraphicFramePr>
          <p:cNvPr id="6770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94011"/>
              </p:ext>
            </p:extLst>
          </p:nvPr>
        </p:nvGraphicFramePr>
        <p:xfrm>
          <a:off x="4859338" y="4414838"/>
          <a:ext cx="3368675" cy="51816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70450" y="5000625"/>
          <a:ext cx="285750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0450" y="5597525"/>
          <a:ext cx="3714750" cy="5181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70450" y="6197600"/>
          <a:ext cx="4071938" cy="51816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\0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0768" name="表格 12"/>
          <p:cNvGraphicFramePr>
            <a:graphicFrameLocks noGrp="1"/>
          </p:cNvGraphicFramePr>
          <p:nvPr/>
        </p:nvGraphicFramePr>
        <p:xfrm>
          <a:off x="1600200" y="4495800"/>
          <a:ext cx="2000250" cy="207454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name[0]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name[1]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name[2]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name[3]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V="1">
            <a:off x="3676650" y="4711700"/>
            <a:ext cx="1143000" cy="698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676650" y="5281613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676650" y="5781675"/>
            <a:ext cx="1143000" cy="714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676650" y="6281738"/>
            <a:ext cx="1143000" cy="14287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09775" y="3810000"/>
            <a:ext cx="6600825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0789" name="矩形 29"/>
          <p:cNvSpPr>
            <a:spLocks noChangeArrowheads="1"/>
          </p:cNvSpPr>
          <p:nvPr/>
        </p:nvSpPr>
        <p:spPr bwMode="auto">
          <a:xfrm>
            <a:off x="3657600" y="4586288"/>
            <a:ext cx="1143000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70791" name="矩形 25"/>
          <p:cNvSpPr>
            <a:spLocks noChangeArrowheads="1"/>
          </p:cNvSpPr>
          <p:nvPr/>
        </p:nvSpPr>
        <p:spPr bwMode="auto">
          <a:xfrm>
            <a:off x="3657600" y="62738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7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7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770789" grpId="0" animBg="1"/>
      <p:bldP spid="6770791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50594</TotalTime>
  <Words>4679</Words>
  <Application>Microsoft Office PowerPoint</Application>
  <PresentationFormat>全屏显示(4:3)</PresentationFormat>
  <Paragraphs>1148</Paragraphs>
  <Slides>44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隶书</vt:lpstr>
      <vt:lpstr>宋体</vt:lpstr>
      <vt:lpstr>Arial</vt:lpstr>
      <vt:lpstr>Arial Narrow</vt:lpstr>
      <vt:lpstr>Gill Sans MT</vt:lpstr>
      <vt:lpstr>Times New Roman</vt:lpstr>
      <vt:lpstr>Wingdings</vt:lpstr>
      <vt:lpstr>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教材阅读</vt:lpstr>
      <vt:lpstr>课后练习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856</cp:revision>
  <dcterms:created xsi:type="dcterms:W3CDTF">2001-09-11T11:00:57Z</dcterms:created>
  <dcterms:modified xsi:type="dcterms:W3CDTF">2023-11-27T13:49:42Z</dcterms:modified>
</cp:coreProperties>
</file>