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584" r:id="rId2"/>
    <p:sldId id="2933" r:id="rId3"/>
    <p:sldId id="2969" r:id="rId4"/>
    <p:sldId id="2970" r:id="rId5"/>
    <p:sldId id="2972" r:id="rId6"/>
    <p:sldId id="2974" r:id="rId7"/>
    <p:sldId id="2976" r:id="rId8"/>
    <p:sldId id="2978" r:id="rId9"/>
    <p:sldId id="2980" r:id="rId10"/>
    <p:sldId id="2999" r:id="rId11"/>
    <p:sldId id="2997" r:id="rId12"/>
    <p:sldId id="3000" r:id="rId13"/>
    <p:sldId id="2998" r:id="rId14"/>
    <p:sldId id="3001" r:id="rId15"/>
    <p:sldId id="2981" r:id="rId16"/>
    <p:sldId id="2983" r:id="rId17"/>
    <p:sldId id="3002" r:id="rId18"/>
    <p:sldId id="3003" r:id="rId19"/>
    <p:sldId id="3004" r:id="rId20"/>
    <p:sldId id="3005" r:id="rId21"/>
    <p:sldId id="3006" r:id="rId22"/>
    <p:sldId id="257" r:id="rId23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pos="2880">
          <p15:clr>
            <a:srgbClr val="A4A3A4"/>
          </p15:clr>
        </p15:guide>
        <p15:guide id="5" pos="38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3366"/>
    <a:srgbClr val="CCECFF"/>
    <a:srgbClr val="FF0000"/>
    <a:srgbClr val="0000FF"/>
    <a:srgbClr val="CC0099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5" autoAdjust="0"/>
    <p:restoredTop sz="95188" autoAdjust="0"/>
  </p:normalViewPr>
  <p:slideViewPr>
    <p:cSldViewPr>
      <p:cViewPr varScale="1">
        <p:scale>
          <a:sx n="68" d="100"/>
          <a:sy n="68" d="100"/>
        </p:scale>
        <p:origin x="1710" y="78"/>
      </p:cViewPr>
      <p:guideLst>
        <p:guide orient="horz" pos="2160"/>
        <p:guide orient="horz" pos="816"/>
        <p:guide orient="horz" pos="1536"/>
        <p:guide pos="2880"/>
        <p:guide pos="384"/>
        <p:guide pos="55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notesViewPr>
    <p:cSldViewPr>
      <p:cViewPr varScale="1">
        <p:scale>
          <a:sx n="55" d="100"/>
          <a:sy n="55" d="100"/>
        </p:scale>
        <p:origin x="-26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12.xml"/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fld id="{AA45E8B9-5613-40F5-82CC-988D618D7D79}" type="datetimeFigureOut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fld id="{C62AA83E-D9DD-4AB5-AD89-0D18361D57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196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3836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EC647D5E-AA93-4E05-BBC3-A0493E730A53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83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11C8E76A-1D06-40C7-AD38-73C35AA7C300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798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98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11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D1C4DD4-B32E-4759-9172-B3E799BB09D7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831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31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5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C7311DAB-2E5E-4E04-8069-0C608D45EF30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835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35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z="20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DF435B08-64AE-4CEA-A905-E67E72E290FC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1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3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2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10"/>
          <p:cNvSpPr>
            <a:spLocks noChangeArrowheads="1" noChangeShapeType="1" noTextEdit="1"/>
          </p:cNvSpPr>
          <p:nvPr userDrawn="1"/>
        </p:nvSpPr>
        <p:spPr bwMode="auto">
          <a:xfrm>
            <a:off x="1066800" y="304800"/>
            <a:ext cx="1295400" cy="609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1014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方正舒体"/>
                <a:ea typeface="方正舒体"/>
              </a:rPr>
              <a:t>王化雨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>
            <a:lvl1pPr algn="ctr">
              <a:defRPr sz="480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ea typeface="仿宋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7656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18058-6275-474B-9007-3F00BD223B65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A926C-6284-442D-8F0A-992954D044CE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51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133600" cy="6156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248400" cy="6156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0B8D6-9AEC-4CA8-AEA8-393AC06FC5F9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E07EF-B3FA-4071-B8D5-D59FC7BBF05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10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 flipV="1">
            <a:off x="374650" y="1011238"/>
            <a:ext cx="8693150" cy="55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zh-CN" altLang="en-US" sz="2400">
              <a:latin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133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1A7C9BDE-29AD-4080-8911-996636DA21E8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553200"/>
            <a:ext cx="4419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752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1E7F76B4-3414-4643-AA02-9F0CDE6CC55A}" type="slidenum">
              <a:rPr lang="zh-CN" altLang="en-US"/>
              <a:pPr/>
              <a:t>‹#›</a:t>
            </a:fld>
            <a:r>
              <a:rPr lang="en-US" altLang="zh-CN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49390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D7DD4-ED89-4036-9DE0-C07CFD2C460B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C6B14-D8B7-4D15-9790-AA4FE513AEC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459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BC596-CD08-4473-A69E-1ACF97FA39A0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10B3C-2D8B-414C-A3EA-C3F682F6642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1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7C404-7CC7-4D90-9CA0-50F729D9C93A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6182E-98A8-422F-8E4D-B19E29F58EF9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60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D88D2-58A2-495E-8346-7E4D9CC5C808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FE547-7D33-44E7-ADD9-E06051922BE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347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E95AC-B369-47D9-B33A-12BA87977A0E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26F92-1723-425F-8CA0-0D74830C2F4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46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37A0A-F983-4600-83CF-05FF66033975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15F5E-61B2-4317-8DF5-54069DC60CB0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59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2C4EA-8F44-41C1-9915-43A3564BA3FC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F6397-3808-464D-85F5-9AA4122D3429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78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3716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第三组</a:t>
            </a:r>
          </a:p>
        </p:txBody>
      </p:sp>
      <p:sp>
        <p:nvSpPr>
          <p:cNvPr id="2051" name="Rectangle 15" descr="白色大理石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534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0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35F09740-E6C0-4552-B0FD-B752D59BBDF5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24065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D1EA4C7F-2795-49C0-9630-FED0B52297A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240658" name="Rectangle 18"/>
          <p:cNvSpPr>
            <a:spLocks noChangeArrowheads="1"/>
          </p:cNvSpPr>
          <p:nvPr userDrawn="1"/>
        </p:nvSpPr>
        <p:spPr bwMode="auto">
          <a:xfrm flipV="1">
            <a:off x="374650" y="1143000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Arial" pitchFamily="34" charset="0"/>
            </a:endParaRPr>
          </a:p>
        </p:txBody>
      </p:sp>
      <p:sp>
        <p:nvSpPr>
          <p:cNvPr id="24066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kumimoji="1" sz="1400"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仿宋" pitchFamily="49" charset="-122"/>
          <a:ea typeface="仿宋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Ø"/>
        <a:defRPr sz="32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800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2400" b="1">
          <a:solidFill>
            <a:schemeClr val="accent2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1"/>
          <p:cNvSpPr txBox="1">
            <a:spLocks noChangeArrowheads="1"/>
          </p:cNvSpPr>
          <p:nvPr/>
        </p:nvSpPr>
        <p:spPr bwMode="auto">
          <a:xfrm>
            <a:off x="304800" y="2057400"/>
            <a:ext cx="8458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4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8</a:t>
            </a:r>
            <a:r>
              <a:rPr lang="zh-CN" altLang="en-US" sz="4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章 善于利用指针</a:t>
            </a:r>
            <a:endParaRPr lang="en-US" altLang="zh-CN" sz="4800" dirty="0">
              <a:solidFill>
                <a:schemeClr val="accent2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5800" y="5486400"/>
            <a:ext cx="7772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山东师范大学信息科学与工程学院 王化雨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38200" y="594360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30" name="Text Box 15"/>
          <p:cNvSpPr txBox="1">
            <a:spLocks noChangeArrowheads="1"/>
          </p:cNvSpPr>
          <p:nvPr/>
        </p:nvSpPr>
        <p:spPr bwMode="auto">
          <a:xfrm>
            <a:off x="381000" y="3505200"/>
            <a:ext cx="845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540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六、内存的动态分配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90800" y="130175"/>
            <a:ext cx="6477000" cy="990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2301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语言程序设计”</a:t>
            </a:r>
          </a:p>
          <a:p>
            <a:pPr algn="dist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谭浩强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第五版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)》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0677505D-D2EB-4558-86F5-0825DDDFA2A9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116306-A9BA-4140-A3A4-CDCE44C1D279}" type="slidenum">
              <a:rPr lang="zh-CN" altLang="en-US"/>
              <a:pPr/>
              <a:t>10</a:t>
            </a:fld>
            <a:r>
              <a:rPr lang="en-US" altLang="zh-CN"/>
              <a:t>/19</a:t>
            </a:r>
          </a:p>
        </p:txBody>
      </p:sp>
      <p:sp>
        <p:nvSpPr>
          <p:cNvPr id="683008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830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动态内存分配的</a:t>
            </a:r>
            <a:r>
              <a:rPr lang="en-US" altLang="zh-CN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个函数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en-US" altLang="zh-CN" sz="4000" b="0" u="sng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void</a:t>
            </a:r>
            <a:r>
              <a:rPr lang="zh-CN" altLang="en-US" sz="4000" b="0" u="sng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指针类型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动态数组应用举例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BE8E5F5-9170-4A92-8AB2-B2B8220728CE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91C7C95-8B0E-4D7F-9A3A-D772EC545FBC}" type="slidenum">
              <a:rPr lang="zh-CN" altLang="en-US"/>
              <a:pPr/>
              <a:t>11</a:t>
            </a:fld>
            <a:r>
              <a:rPr lang="en-US" altLang="zh-CN"/>
              <a:t>/19</a:t>
            </a:r>
          </a:p>
        </p:txBody>
      </p:sp>
      <p:sp>
        <p:nvSpPr>
          <p:cNvPr id="682803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void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类型指针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828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763000" cy="45561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类型的指针就是“无类型”指针。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类型声明的方式如下： </a:t>
            </a:r>
          </a:p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C335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*&lt;</a:t>
            </a:r>
            <a:r>
              <a:rPr lang="zh-CN" altLang="en-US" dirty="0" smtClean="0">
                <a:solidFill>
                  <a:srgbClr val="C335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指针名&gt;;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类型的指针变量中存放的也是内存的地址，但不指定这个地址单元内的数据的类型。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77C7FE8-8412-4CCA-A998-622FF1BAF567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1BD76B4-16B9-4C6F-928B-48D5834230A6}" type="slidenum">
              <a:rPr lang="zh-CN" altLang="en-US"/>
              <a:pPr/>
              <a:t>12</a:t>
            </a:fld>
            <a:r>
              <a:rPr lang="en-US" altLang="zh-CN"/>
              <a:t>/19</a:t>
            </a:r>
          </a:p>
        </p:txBody>
      </p:sp>
      <p:sp>
        <p:nvSpPr>
          <p:cNvPr id="683213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r>
              <a:rPr lang="en-US" altLang="zh-CN" sz="4000" b="0" smtClean="0">
                <a:latin typeface="Times New Roman" pitchFamily="18" charset="0"/>
                <a:ea typeface="黑体" pitchFamily="49" charset="-122"/>
              </a:rPr>
              <a:t>void</a:t>
            </a: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类型指针的理解</a:t>
            </a:r>
            <a:endParaRPr lang="en-US" altLang="zh-CN" sz="4000" b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832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不要把“指向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类型”理解为能指向“任何类型”的数据。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而应理解为“指向空类型”，或“不指向确定的类型”的数据。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81C8677-5F39-4548-B221-AEBDAF750C17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B292E7D-4F54-450D-B3D3-B7742FEB9405}" type="slidenum">
              <a:rPr lang="zh-CN" altLang="en-US"/>
              <a:pPr/>
              <a:t>13</a:t>
            </a:fld>
            <a:r>
              <a:rPr lang="en-US" altLang="zh-CN"/>
              <a:t>/19</a:t>
            </a:r>
          </a:p>
        </p:txBody>
      </p:sp>
      <p:sp>
        <p:nvSpPr>
          <p:cNvPr id="682905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有关</a:t>
            </a:r>
            <a:r>
              <a:rPr lang="en-US" altLang="zh-CN" sz="4000" b="0" smtClean="0">
                <a:latin typeface="Times New Roman" pitchFamily="18" charset="0"/>
                <a:ea typeface="黑体" pitchFamily="49" charset="-122"/>
              </a:rPr>
              <a:t>void</a:t>
            </a: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类型指针的操作</a:t>
            </a:r>
          </a:p>
        </p:txBody>
      </p:sp>
      <p:sp>
        <p:nvSpPr>
          <p:cNvPr id="6829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a=3;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*p1=&amp;a;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*p2;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*p3;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p3=(void *)p1;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的值转换为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void*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类型，然后赋值给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p2=(char *)p3;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的值转换为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char*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类型，然后赋值给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(“%d”,*p1);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p3=&amp;a;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(“%d”,*p3);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是无指向的，不能指向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03327E9B-E956-4048-A052-D74597132FEA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69B9738-8E10-463E-93A4-F81B0312BE6D}" type="slidenum">
              <a:rPr lang="zh-CN" altLang="en-US"/>
              <a:pPr/>
              <a:t>14</a:t>
            </a:fld>
            <a:r>
              <a:rPr lang="en-US" altLang="zh-CN"/>
              <a:t>/19</a:t>
            </a:r>
          </a:p>
        </p:txBody>
      </p:sp>
      <p:sp>
        <p:nvSpPr>
          <p:cNvPr id="683417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834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动态内存分配的</a:t>
            </a:r>
            <a:r>
              <a:rPr lang="en-US" altLang="zh-CN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个函数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en-US" altLang="zh-CN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void</a:t>
            </a:r>
            <a:r>
              <a:rPr lang="zh-CN" altLang="en-US" sz="40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指针类型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u="sng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动态数组应用举例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1032F24-0CAE-45E2-A9A7-D166896F9FB1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F4982C1-C6FD-416B-AB39-19D2BE9041AC}" type="slidenum">
              <a:rPr lang="zh-CN" altLang="en-US"/>
              <a:pPr/>
              <a:t>15</a:t>
            </a:fld>
            <a:r>
              <a:rPr lang="en-US" altLang="zh-CN"/>
              <a:t>/19</a:t>
            </a:r>
          </a:p>
        </p:txBody>
      </p:sp>
      <p:sp>
        <p:nvSpPr>
          <p:cNvPr id="681062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477250" cy="701675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sz="4000" b="0" smtClean="0">
                <a:latin typeface="黑体" pitchFamily="49" charset="-122"/>
                <a:ea typeface="黑体" pitchFamily="49" charset="-122"/>
              </a:rPr>
              <a:t>题目要求</a:t>
            </a:r>
          </a:p>
        </p:txBody>
      </p:sp>
      <p:sp>
        <p:nvSpPr>
          <p:cNvPr id="6810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839200" cy="5105400"/>
          </a:xfrm>
        </p:spPr>
        <p:txBody>
          <a:bodyPr/>
          <a:lstStyle/>
          <a:p>
            <a:pPr eaLnBrk="1" hangingPunct="1">
              <a:lnSpc>
                <a:spcPts val="34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287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8.30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建立动态数组，输入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个学生的成绩，另外用一个函数检查其中有无低于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分的，输出不合格的成绩。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4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解题思路：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4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函数开辟一个动态自由区域，用来存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个学生的成绩，会得到这个动态域第一个字节的地址，它的基类型是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型。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4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用一个基类型为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的指针变量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来指向动态数组的各元素，并输出它们的值。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4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但必须先把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函数返回的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指针转换为整型指针，然后赋给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9376CE9-C0E8-41A5-A205-7E50489A0342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CA4DE0D-30A6-443C-BB1F-19CBBFA8F314}" type="slidenum">
              <a:rPr lang="zh-CN" altLang="en-US"/>
              <a:pPr/>
              <a:t>16</a:t>
            </a:fld>
            <a:r>
              <a:rPr lang="en-US" altLang="zh-CN"/>
              <a:t>/19</a:t>
            </a:r>
          </a:p>
        </p:txBody>
      </p:sp>
      <p:sp>
        <p:nvSpPr>
          <p:cNvPr id="6812674" name="内容占位符 2"/>
          <p:cNvSpPr>
            <a:spLocks noGrp="1"/>
          </p:cNvSpPr>
          <p:nvPr>
            <p:ph idx="4294967295"/>
          </p:nvPr>
        </p:nvSpPr>
        <p:spPr>
          <a:xfrm>
            <a:off x="152400" y="1143000"/>
            <a:ext cx="4419600" cy="5138738"/>
          </a:xfrm>
          <a:ln>
            <a:solidFill>
              <a:srgbClr val="CC009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int main()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{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	void check(int *);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	int *p,i;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	p=</a:t>
            </a:r>
            <a:r>
              <a:rPr lang="en-US" altLang="zh-CN" sz="2400" smtClean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(int *)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malloc</a:t>
            </a: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(5*sizeof(int));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	for(i=0;i&lt;5;i++)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		scanf("%d",p+i);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	check(p);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}</a:t>
            </a:r>
            <a:endParaRPr lang="zh-CN" altLang="en-US" sz="2400" smtClean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812676" name="Rectangle 2" descr="白色大理石"/>
          <p:cNvSpPr>
            <a:spLocks noChangeArrowheads="1"/>
          </p:cNvSpPr>
          <p:nvPr/>
        </p:nvSpPr>
        <p:spPr bwMode="auto">
          <a:xfrm>
            <a:off x="381000" y="228600"/>
            <a:ext cx="8477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动态数组源代码</a:t>
            </a:r>
            <a:endParaRPr lang="zh-CN" altLang="en-US" dirty="0">
              <a:solidFill>
                <a:srgbClr val="0070C0"/>
              </a:solidFill>
              <a:ea typeface="黑体" pitchFamily="49" charset="-122"/>
            </a:endParaRPr>
          </a:p>
        </p:txBody>
      </p:sp>
      <p:sp>
        <p:nvSpPr>
          <p:cNvPr id="6812677" name="内容占位符 2"/>
          <p:cNvSpPr>
            <a:spLocks/>
          </p:cNvSpPr>
          <p:nvPr/>
        </p:nvSpPr>
        <p:spPr bwMode="auto">
          <a:xfrm>
            <a:off x="4654550" y="1143000"/>
            <a:ext cx="4337050" cy="4114800"/>
          </a:xfrm>
          <a:prstGeom prst="rect">
            <a:avLst/>
          </a:prstGeom>
          <a:noFill/>
          <a:ln w="9525">
            <a:solidFill>
              <a:srgbClr val="CC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</a:rPr>
              <a:t>void check(</a:t>
            </a:r>
            <a:r>
              <a:rPr lang="en-US" altLang="zh-CN" sz="2400" b="1" dirty="0" err="1">
                <a:ea typeface="楷体_GB2312" pitchFamily="49" charset="-122"/>
              </a:rPr>
              <a:t>int</a:t>
            </a:r>
            <a:r>
              <a:rPr lang="en-US" altLang="zh-CN" sz="2400" b="1" dirty="0">
                <a:ea typeface="楷体_GB2312" pitchFamily="49" charset="-122"/>
              </a:rPr>
              <a:t> *p)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</a:rPr>
              <a:t>	</a:t>
            </a:r>
            <a:r>
              <a:rPr lang="en-US" altLang="zh-CN" sz="2400" b="1" dirty="0" err="1">
                <a:ea typeface="楷体_GB2312" pitchFamily="49" charset="-122"/>
              </a:rPr>
              <a:t>int</a:t>
            </a:r>
            <a:r>
              <a:rPr lang="en-US" altLang="zh-CN" sz="2400" b="1" dirty="0">
                <a:ea typeface="楷体_GB2312" pitchFamily="49" charset="-122"/>
              </a:rPr>
              <a:t> </a:t>
            </a:r>
            <a:r>
              <a:rPr lang="en-US" altLang="zh-CN" sz="2400" b="1" dirty="0" err="1">
                <a:ea typeface="楷体_GB2312" pitchFamily="49" charset="-122"/>
              </a:rPr>
              <a:t>i</a:t>
            </a:r>
            <a:r>
              <a:rPr lang="en-US" altLang="zh-CN" sz="2400" b="1" dirty="0"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</a:rPr>
              <a:t>	</a:t>
            </a:r>
            <a:r>
              <a:rPr lang="en-US" altLang="zh-CN" sz="2400" b="1" dirty="0" err="1">
                <a:ea typeface="楷体_GB2312" pitchFamily="49" charset="-122"/>
              </a:rPr>
              <a:t>printf</a:t>
            </a:r>
            <a:r>
              <a:rPr lang="en-US" altLang="zh-CN" sz="2400" b="1" dirty="0">
                <a:ea typeface="楷体_GB2312" pitchFamily="49" charset="-122"/>
              </a:rPr>
              <a:t>("They are fail:");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</a:rPr>
              <a:t>	for(</a:t>
            </a:r>
            <a:r>
              <a:rPr lang="en-US" altLang="zh-CN" sz="2400" b="1" dirty="0" err="1">
                <a:ea typeface="楷体_GB2312" pitchFamily="49" charset="-122"/>
              </a:rPr>
              <a:t>i</a:t>
            </a:r>
            <a:r>
              <a:rPr lang="en-US" altLang="zh-CN" sz="2400" b="1" dirty="0">
                <a:ea typeface="楷体_GB2312" pitchFamily="49" charset="-122"/>
              </a:rPr>
              <a:t>=0;i&lt;5;i++)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  <a:t>//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	    if (p[</a:t>
            </a: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]&lt;60)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  <a:t>//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	        </a:t>
            </a: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printf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("%d ",p[</a:t>
            </a: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]);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	    if (*(</a:t>
            </a:r>
            <a:r>
              <a:rPr lang="en-US" altLang="zh-CN" sz="2400" b="1" dirty="0" err="1">
                <a:solidFill>
                  <a:srgbClr val="FF0000"/>
                </a:solidFill>
                <a:ea typeface="楷体_GB2312" pitchFamily="49" charset="-122"/>
              </a:rPr>
              <a:t>p+i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)&lt;60)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	        </a:t>
            </a:r>
            <a:r>
              <a:rPr lang="en-US" altLang="zh-CN" sz="2400" b="1" dirty="0" err="1">
                <a:solidFill>
                  <a:srgbClr val="FF0000"/>
                </a:solidFill>
                <a:ea typeface="楷体_GB2312" pitchFamily="49" charset="-122"/>
              </a:rPr>
              <a:t>printf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("%d ",*(</a:t>
            </a:r>
            <a:r>
              <a:rPr lang="en-US" altLang="zh-CN" sz="2400" b="1" dirty="0" err="1">
                <a:solidFill>
                  <a:srgbClr val="FF0000"/>
                </a:solidFill>
                <a:ea typeface="楷体_GB2312" pitchFamily="49" charset="-122"/>
              </a:rPr>
              <a:t>p+i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));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</a:rPr>
              <a:t>	</a:t>
            </a:r>
            <a:r>
              <a:rPr lang="en-US" altLang="zh-CN" sz="2400" b="1" dirty="0" err="1">
                <a:ea typeface="楷体_GB2312" pitchFamily="49" charset="-122"/>
              </a:rPr>
              <a:t>printf</a:t>
            </a:r>
            <a:r>
              <a:rPr lang="en-US" altLang="zh-CN" sz="2400" b="1" dirty="0">
                <a:ea typeface="楷体_GB2312" pitchFamily="49" charset="-122"/>
              </a:rPr>
              <a:t>("\n");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</a:rPr>
              <a:t>}</a:t>
            </a:r>
            <a:endParaRPr lang="zh-CN" altLang="en-US" sz="2400" b="1" dirty="0">
              <a:ea typeface="楷体_GB2312" pitchFamily="49" charset="-122"/>
            </a:endParaRPr>
          </a:p>
        </p:txBody>
      </p:sp>
      <p:pic>
        <p:nvPicPr>
          <p:cNvPr id="264194" name="Picture 2" descr="pic8-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486400"/>
            <a:ext cx="433387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7F2DE72-85D8-421F-BC94-B0D734C3D67D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14D8F77-3E94-46FE-915B-125A8B7BD876}" type="slidenum">
              <a:rPr lang="zh-CN" altLang="en-US"/>
              <a:pPr/>
              <a:t>17</a:t>
            </a:fld>
            <a:r>
              <a:rPr lang="en-US" altLang="zh-CN"/>
              <a:t>/19</a:t>
            </a:r>
          </a:p>
        </p:txBody>
      </p:sp>
      <p:sp>
        <p:nvSpPr>
          <p:cNvPr id="6836226" name="内容占位符 2"/>
          <p:cNvSpPr>
            <a:spLocks noGrp="1"/>
          </p:cNvSpPr>
          <p:nvPr>
            <p:ph idx="4294967295"/>
          </p:nvPr>
        </p:nvSpPr>
        <p:spPr>
          <a:xfrm>
            <a:off x="152400" y="1143000"/>
            <a:ext cx="4419600" cy="5138738"/>
          </a:xfrm>
          <a:ln>
            <a:solidFill>
              <a:srgbClr val="CC009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int main()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{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	void check(int *);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	int *p,i;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	p=</a:t>
            </a:r>
            <a:r>
              <a:rPr lang="en-US" altLang="zh-CN" sz="2400" smtClean="0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rPr>
              <a:t>(int *)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malloc</a:t>
            </a: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(5*sizeof(int));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	for(i=0;i&lt;5;i++)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		scanf("%d",p+i);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	check(p);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ea typeface="楷体_GB2312" pitchFamily="49" charset="-122"/>
              </a:rPr>
              <a:t>}</a:t>
            </a:r>
            <a:endParaRPr lang="zh-CN" altLang="en-US" sz="2400" smtClean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836227" name="Rectangle 2" descr="白色大理石"/>
          <p:cNvSpPr>
            <a:spLocks noChangeArrowheads="1"/>
          </p:cNvSpPr>
          <p:nvPr/>
        </p:nvSpPr>
        <p:spPr bwMode="auto">
          <a:xfrm>
            <a:off x="381000" y="228600"/>
            <a:ext cx="8477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ea typeface="黑体" pitchFamily="49" charset="-122"/>
              </a:rPr>
              <a:t>有关</a:t>
            </a:r>
            <a:r>
              <a:rPr lang="en-US" altLang="zh-CN">
                <a:solidFill>
                  <a:srgbClr val="0070C0"/>
                </a:solidFill>
                <a:ea typeface="黑体" pitchFamily="49" charset="-122"/>
              </a:rPr>
              <a:t>main</a:t>
            </a:r>
            <a:r>
              <a:rPr lang="zh-CN" altLang="en-US">
                <a:solidFill>
                  <a:srgbClr val="0070C0"/>
                </a:solidFill>
                <a:ea typeface="黑体" pitchFamily="49" charset="-122"/>
              </a:rPr>
              <a:t>函数的说明</a:t>
            </a:r>
            <a:endParaRPr lang="en-US" altLang="zh-CN">
              <a:solidFill>
                <a:srgbClr val="0070C0"/>
              </a:solidFill>
              <a:ea typeface="黑体" pitchFamily="49" charset="-122"/>
            </a:endParaRPr>
          </a:p>
        </p:txBody>
      </p:sp>
      <p:sp>
        <p:nvSpPr>
          <p:cNvPr id="6836230" name="Rectangle 3"/>
          <p:cNvSpPr>
            <a:spLocks noChangeArrowheads="1"/>
          </p:cNvSpPr>
          <p:nvPr/>
        </p:nvSpPr>
        <p:spPr bwMode="auto">
          <a:xfrm>
            <a:off x="4724400" y="1143000"/>
            <a:ext cx="4267200" cy="5214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在程序中没有定义数组，而是开辟了一段动态自由分配区，作为动态数组使用。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24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函数时没有给出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“硬数值”（</a:t>
            </a:r>
            <a:r>
              <a:rPr lang="zh-CN" altLang="en-US" sz="2400" b="1" dirty="0" smtClean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这里是指</a:t>
            </a:r>
            <a:r>
              <a:rPr lang="en-US" altLang="zh-CN" sz="2400" b="1" dirty="0" smtClean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字节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），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而是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5*</a:t>
            </a:r>
            <a:r>
              <a:rPr lang="en-US" altLang="zh-CN" sz="24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，因为有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个学生的成绩，不同系统的</a:t>
            </a:r>
            <a:r>
              <a:rPr lang="en-US" altLang="zh-CN" sz="24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字节数是不同的，如此更有通用性。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alloc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的返回值是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void*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型，赋给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前要先进行类型转换。</a:t>
            </a:r>
            <a:endParaRPr lang="zh-CN" altLang="zh-CN" sz="24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6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36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6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36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6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36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CD65491-8639-4D87-908B-6E7B4D94D45A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AD644CC-AEA5-4824-94E1-D4C4D703AE0E}" type="slidenum">
              <a:rPr lang="zh-CN" altLang="en-US"/>
              <a:pPr/>
              <a:t>18</a:t>
            </a:fld>
            <a:r>
              <a:rPr lang="en-US" altLang="zh-CN"/>
              <a:t>/19</a:t>
            </a:r>
          </a:p>
        </p:txBody>
      </p:sp>
      <p:sp>
        <p:nvSpPr>
          <p:cNvPr id="6837251" name="Rectangle 2" descr="白色大理石"/>
          <p:cNvSpPr>
            <a:spLocks noChangeArrowheads="1"/>
          </p:cNvSpPr>
          <p:nvPr/>
        </p:nvSpPr>
        <p:spPr bwMode="auto">
          <a:xfrm>
            <a:off x="381000" y="228600"/>
            <a:ext cx="8477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ea typeface="黑体" pitchFamily="49" charset="-122"/>
              </a:rPr>
              <a:t>有关</a:t>
            </a:r>
            <a:r>
              <a:rPr lang="en-US" altLang="zh-CN">
                <a:solidFill>
                  <a:srgbClr val="0070C0"/>
                </a:solidFill>
                <a:ea typeface="黑体" pitchFamily="49" charset="-122"/>
              </a:rPr>
              <a:t>check</a:t>
            </a:r>
            <a:r>
              <a:rPr lang="zh-CN" altLang="en-US">
                <a:solidFill>
                  <a:srgbClr val="0070C0"/>
                </a:solidFill>
                <a:ea typeface="黑体" pitchFamily="49" charset="-122"/>
              </a:rPr>
              <a:t>函数的说明</a:t>
            </a:r>
            <a:endParaRPr lang="en-US" altLang="zh-CN">
              <a:solidFill>
                <a:srgbClr val="0070C0"/>
              </a:solidFill>
              <a:ea typeface="黑体" pitchFamily="49" charset="-122"/>
            </a:endParaRPr>
          </a:p>
        </p:txBody>
      </p:sp>
      <p:sp>
        <p:nvSpPr>
          <p:cNvPr id="6837252" name="Rectangle 3"/>
          <p:cNvSpPr>
            <a:spLocks noChangeArrowheads="1"/>
          </p:cNvSpPr>
          <p:nvPr/>
        </p:nvSpPr>
        <p:spPr bwMode="auto">
          <a:xfrm>
            <a:off x="228600" y="1143000"/>
            <a:ext cx="4267200" cy="495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教材程序中对变量的引用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下标法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而最常用的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还是</a:t>
            </a:r>
            <a:r>
              <a:rPr lang="zh-CN" altLang="en-US" sz="32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r>
              <a:rPr lang="zh-CN" altLang="en-US" sz="32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法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37254" name="内容占位符 2"/>
          <p:cNvSpPr>
            <a:spLocks/>
          </p:cNvSpPr>
          <p:nvPr/>
        </p:nvSpPr>
        <p:spPr bwMode="auto">
          <a:xfrm>
            <a:off x="4654550" y="1143000"/>
            <a:ext cx="4337050" cy="4953000"/>
          </a:xfrm>
          <a:prstGeom prst="rect">
            <a:avLst/>
          </a:prstGeom>
          <a:solidFill>
            <a:srgbClr val="FFFF00"/>
          </a:solidFill>
          <a:ln w="9525">
            <a:solidFill>
              <a:srgbClr val="CC0099"/>
            </a:solidFill>
            <a:miter lim="800000"/>
            <a:headEnd/>
            <a:tailEnd/>
          </a:ln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</a:rPr>
              <a:t>void check(</a:t>
            </a:r>
            <a:r>
              <a:rPr lang="en-US" altLang="zh-CN" sz="2400" b="1" dirty="0" err="1">
                <a:ea typeface="楷体_GB2312" pitchFamily="49" charset="-122"/>
              </a:rPr>
              <a:t>int</a:t>
            </a:r>
            <a:r>
              <a:rPr lang="en-US" altLang="zh-CN" sz="2400" b="1" dirty="0">
                <a:ea typeface="楷体_GB2312" pitchFamily="49" charset="-122"/>
              </a:rPr>
              <a:t> *p)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</a:rPr>
              <a:t>	</a:t>
            </a:r>
            <a:r>
              <a:rPr lang="en-US" altLang="zh-CN" sz="2400" b="1" dirty="0" err="1">
                <a:ea typeface="楷体_GB2312" pitchFamily="49" charset="-122"/>
              </a:rPr>
              <a:t>int</a:t>
            </a:r>
            <a:r>
              <a:rPr lang="en-US" altLang="zh-CN" sz="2400" b="1" dirty="0">
                <a:ea typeface="楷体_GB2312" pitchFamily="49" charset="-122"/>
              </a:rPr>
              <a:t> i;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</a:rPr>
              <a:t>	</a:t>
            </a:r>
            <a:r>
              <a:rPr lang="en-US" altLang="zh-CN" sz="2400" b="1" dirty="0" err="1">
                <a:ea typeface="楷体_GB2312" pitchFamily="49" charset="-122"/>
              </a:rPr>
              <a:t>printf</a:t>
            </a:r>
            <a:r>
              <a:rPr lang="en-US" altLang="zh-CN" sz="2400" b="1" dirty="0">
                <a:ea typeface="楷体_GB2312" pitchFamily="49" charset="-122"/>
              </a:rPr>
              <a:t>("They are fail:");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</a:rPr>
              <a:t>	for(i=0;i&lt;5;i</a:t>
            </a:r>
            <a:r>
              <a:rPr lang="en-US" altLang="zh-CN" sz="2400" b="1" dirty="0" smtClean="0">
                <a:ea typeface="楷体_GB2312" pitchFamily="49" charset="-122"/>
              </a:rPr>
              <a:t>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</a:rPr>
              <a:t> </a:t>
            </a:r>
            <a:r>
              <a:rPr lang="en-US" altLang="zh-CN" sz="2400" b="1" dirty="0" smtClean="0">
                <a:ea typeface="楷体_GB2312" pitchFamily="49" charset="-122"/>
              </a:rPr>
              <a:t>    {</a:t>
            </a:r>
            <a:endParaRPr lang="en-US" altLang="zh-CN" sz="2400" b="1" dirty="0"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//	    if (p[i]&lt;60)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//	        </a:t>
            </a:r>
            <a:r>
              <a:rPr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lang="en-US" altLang="zh-CN" sz="2400" b="1" dirty="0" err="1" smtClean="0">
                <a:solidFill>
                  <a:srgbClr val="0000FF"/>
                </a:solidFill>
                <a:ea typeface="楷体_GB2312" pitchFamily="49" charset="-122"/>
              </a:rPr>
              <a:t>printf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("%d ",p[i]);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	    if (*(</a:t>
            </a:r>
            <a:r>
              <a:rPr lang="en-US" altLang="zh-CN" sz="2400" b="1" dirty="0" err="1">
                <a:solidFill>
                  <a:srgbClr val="FF0000"/>
                </a:solidFill>
                <a:ea typeface="楷体_GB2312" pitchFamily="49" charset="-122"/>
              </a:rPr>
              <a:t>p+i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)&lt;60)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	        </a:t>
            </a:r>
            <a:r>
              <a:rPr lang="en-US" altLang="zh-CN" sz="2400" b="1" dirty="0" smtClean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en-US" altLang="zh-CN" sz="2400" b="1" dirty="0" err="1" smtClean="0">
                <a:solidFill>
                  <a:srgbClr val="FF0000"/>
                </a:solidFill>
                <a:ea typeface="楷体_GB2312" pitchFamily="49" charset="-122"/>
              </a:rPr>
              <a:t>printf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("%d ",*(</a:t>
            </a:r>
            <a:r>
              <a:rPr lang="en-US" altLang="zh-CN" sz="2400" b="1" dirty="0" err="1">
                <a:solidFill>
                  <a:srgbClr val="FF0000"/>
                </a:solidFill>
                <a:ea typeface="楷体_GB2312" pitchFamily="49" charset="-122"/>
              </a:rPr>
              <a:t>p+i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)); </a:t>
            </a:r>
            <a:endParaRPr lang="en-US" altLang="zh-CN" sz="2400" b="1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</a:rPr>
              <a:t> </a:t>
            </a:r>
            <a:r>
              <a:rPr lang="en-US" altLang="zh-CN" sz="2400" b="1" dirty="0" smtClean="0">
                <a:ea typeface="楷体_GB2312" pitchFamily="49" charset="-122"/>
              </a:rPr>
              <a:t>     }</a:t>
            </a:r>
            <a:endParaRPr lang="en-US" altLang="zh-CN" sz="2400" b="1" dirty="0"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</a:rPr>
              <a:t>	</a:t>
            </a:r>
            <a:r>
              <a:rPr lang="en-US" altLang="zh-CN" sz="2400" b="1" dirty="0" err="1">
                <a:ea typeface="楷体_GB2312" pitchFamily="49" charset="-122"/>
              </a:rPr>
              <a:t>printf</a:t>
            </a:r>
            <a:r>
              <a:rPr lang="en-US" altLang="zh-CN" sz="2400" b="1" dirty="0">
                <a:ea typeface="楷体_GB2312" pitchFamily="49" charset="-122"/>
              </a:rPr>
              <a:t>("\n");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</a:rPr>
              <a:t>}</a:t>
            </a:r>
            <a:endParaRPr lang="zh-CN" altLang="en-US" sz="24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7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37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7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37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32A17DD-5D53-4D7A-9F8E-BB7899B5EFC3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0A9C1F1-885B-4417-85AD-984C756B007B}" type="slidenum">
              <a:rPr lang="zh-CN" altLang="en-US"/>
              <a:pPr/>
              <a:t>19</a:t>
            </a:fld>
            <a:r>
              <a:rPr lang="en-US" altLang="zh-CN"/>
              <a:t>/19</a:t>
            </a:r>
          </a:p>
        </p:txBody>
      </p:sp>
      <p:sp>
        <p:nvSpPr>
          <p:cNvPr id="683827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477250" cy="701675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sz="4000" b="0" smtClean="0">
                <a:latin typeface="黑体" pitchFamily="49" charset="-122"/>
                <a:ea typeface="黑体" pitchFamily="49" charset="-122"/>
              </a:rPr>
              <a:t>内存的动态分配</a:t>
            </a:r>
          </a:p>
        </p:txBody>
      </p:sp>
      <p:sp>
        <p:nvSpPr>
          <p:cNvPr id="6838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358188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内存的动态分配主要应用于建立程序中的动态链表。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将在第</a:t>
            </a:r>
            <a:r>
              <a:rPr lang="en-US" altLang="zh-C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章有关“结构体指针”的部分介绍。</a:t>
            </a:r>
            <a:endParaRPr lang="zh-CN" altLang="zh-CN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CFF15E4-300B-41B5-9423-23C7B78370E2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4D91070-D93D-48E6-92A0-3D576E8CDD65}" type="slidenum">
              <a:rPr lang="zh-CN" altLang="en-US"/>
              <a:pPr/>
              <a:t>2</a:t>
            </a:fld>
            <a:r>
              <a:rPr lang="en-US" altLang="zh-CN"/>
              <a:t>/19</a:t>
            </a:r>
          </a:p>
        </p:txBody>
      </p:sp>
      <p:sp>
        <p:nvSpPr>
          <p:cNvPr id="6734850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70C0"/>
                </a:solidFill>
                <a:ea typeface="黑体" pitchFamily="49" charset="-122"/>
              </a:rPr>
              <a:t>C</a:t>
            </a:r>
            <a:r>
              <a:rPr lang="zh-CN" altLang="en-US">
                <a:solidFill>
                  <a:srgbClr val="0070C0"/>
                </a:solidFill>
                <a:ea typeface="黑体" pitchFamily="49" charset="-122"/>
              </a:rPr>
              <a:t>程序编译的内存分配</a:t>
            </a:r>
          </a:p>
        </p:txBody>
      </p:sp>
      <p:sp>
        <p:nvSpPr>
          <p:cNvPr id="6734851" name="Rectangle 3"/>
          <p:cNvSpPr>
            <a:spLocks noChangeArrowheads="1"/>
          </p:cNvSpPr>
          <p:nvPr/>
        </p:nvSpPr>
        <p:spPr bwMode="auto">
          <a:xfrm>
            <a:off x="304800" y="1143000"/>
            <a:ext cx="85407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程序编译的内存分配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栈（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stack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）区。</a:t>
            </a:r>
          </a:p>
          <a:p>
            <a:pPr marL="1143000" lvl="2" indent="-228600">
              <a:lnSpc>
                <a:spcPct val="100000"/>
              </a:lnSpc>
              <a:buClr>
                <a:schemeClr val="hlink"/>
              </a:buClr>
              <a:buFontTx/>
              <a:buChar char="o"/>
            </a:pPr>
            <a:r>
              <a:rPr lang="zh-CN" altLang="en-US" sz="18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编译器自动</a:t>
            </a:r>
            <a:r>
              <a:rPr lang="zh-CN" altLang="en-US" sz="1800" b="1" dirty="0" smtClean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分配</a:t>
            </a:r>
            <a:r>
              <a:rPr lang="zh-CN" altLang="en-US" sz="18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zh-CN" altLang="en-US" sz="1800" b="1" dirty="0" smtClean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释放</a:t>
            </a:r>
            <a:r>
              <a:rPr lang="zh-CN" altLang="en-US" sz="18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，主要存放函数参数、局部变量等。</a:t>
            </a:r>
            <a:endParaRPr lang="en-US" altLang="zh-CN" sz="1800" b="1" dirty="0">
              <a:solidFill>
                <a:schemeClr val="accent2"/>
              </a:solidFill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堆（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heap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）区。</a:t>
            </a:r>
          </a:p>
          <a:p>
            <a:pPr marL="1143000" lvl="2" indent="-228600">
              <a:lnSpc>
                <a:spcPct val="100000"/>
              </a:lnSpc>
              <a:buClr>
                <a:schemeClr val="hlink"/>
              </a:buClr>
              <a:buFontTx/>
              <a:buChar char="o"/>
            </a:pPr>
            <a:r>
              <a:rPr lang="zh-CN" altLang="en-US" sz="18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程序员</a:t>
            </a:r>
            <a:r>
              <a:rPr lang="zh-CN" altLang="en-US" sz="1800" b="1" dirty="0" smtClean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分配、释放</a:t>
            </a:r>
            <a:r>
              <a:rPr lang="zh-CN" altLang="en-US" sz="18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全局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/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静态区。</a:t>
            </a:r>
          </a:p>
          <a:p>
            <a:pPr marL="1143000" lvl="2" indent="-228600">
              <a:lnSpc>
                <a:spcPct val="100000"/>
              </a:lnSpc>
              <a:buClr>
                <a:schemeClr val="hlink"/>
              </a:buClr>
              <a:buFontTx/>
              <a:buChar char="o"/>
            </a:pPr>
            <a:r>
              <a:rPr lang="zh-CN" altLang="en-US" sz="18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存放全局变量或静态变量。程序结束时由系统释放。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字符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串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常量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区。</a:t>
            </a:r>
          </a:p>
          <a:p>
            <a:pPr marL="1143000" lvl="2" indent="-228600">
              <a:lnSpc>
                <a:spcPct val="100000"/>
              </a:lnSpc>
              <a:buClr>
                <a:schemeClr val="hlink"/>
              </a:buClr>
              <a:buFontTx/>
              <a:buChar char="o"/>
            </a:pPr>
            <a:r>
              <a:rPr lang="zh-CN" altLang="en-US" sz="18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存放字符串常量。程序结束时由系统释放。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程序代码区。</a:t>
            </a:r>
          </a:p>
          <a:p>
            <a:pPr marL="1143000" lvl="2" indent="-228600">
              <a:lnSpc>
                <a:spcPct val="100000"/>
              </a:lnSpc>
              <a:buClr>
                <a:schemeClr val="hlink"/>
              </a:buClr>
              <a:buFontTx/>
              <a:buChar char="o"/>
            </a:pPr>
            <a:r>
              <a:rPr lang="zh-CN" altLang="en-US" sz="18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存放函数体的二进制代码。程序结束时由系统释放。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栈区和堆区都属于内存的</a:t>
            </a:r>
            <a:r>
              <a:rPr lang="zh-CN" altLang="en-US" sz="2400" b="1" u="sng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动态存储区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。本讲内容主要涉及到堆区。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384411F-E0FD-46DD-A50F-371FBCD0E667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1FF0C20-1818-48F6-8FB0-C423E340B874}" type="slidenum">
              <a:rPr lang="zh-CN" altLang="en-US"/>
              <a:pPr/>
              <a:t>20</a:t>
            </a:fld>
            <a:r>
              <a:rPr lang="en-US" altLang="zh-CN"/>
              <a:t>/23</a:t>
            </a:r>
          </a:p>
        </p:txBody>
      </p:sp>
      <p:sp>
        <p:nvSpPr>
          <p:cNvPr id="62259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教材阅读</a:t>
            </a:r>
          </a:p>
        </p:txBody>
      </p:sp>
      <p:sp>
        <p:nvSpPr>
          <p:cNvPr id="6225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2600" y="1219200"/>
            <a:ext cx="8280400" cy="4911725"/>
          </a:xfrm>
        </p:spPr>
        <p:txBody>
          <a:bodyPr/>
          <a:lstStyle/>
          <a:p>
            <a:pPr defTabSz="927100" eaLnBrk="1" hangingPunct="1">
              <a:lnSpc>
                <a:spcPct val="150000"/>
              </a:lnSpc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8.8 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动态内存分配与指向它的指针变量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261EBF0-80F2-4025-8683-6B7F700366A4}" type="datetime1">
              <a:rPr lang="zh-CN" altLang="en-US" sz="1400"/>
              <a:pPr/>
              <a:t>2023/11/27</a:t>
            </a:fld>
            <a:endParaRPr lang="en-US" altLang="zh-CN" sz="1400"/>
          </a:p>
        </p:txBody>
      </p:sp>
      <p:sp>
        <p:nvSpPr>
          <p:cNvPr id="45059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506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84C1BE8-6AFC-440E-AC88-7E14A5557FE2}" type="slidenum">
              <a:rPr lang="zh-CN" altLang="en-US" sz="1400"/>
              <a:pPr/>
              <a:t>21</a:t>
            </a:fld>
            <a:r>
              <a:rPr lang="en-US" altLang="zh-CN" sz="1400"/>
              <a:t>/43</a:t>
            </a:r>
          </a:p>
        </p:txBody>
      </p:sp>
      <p:sp>
        <p:nvSpPr>
          <p:cNvPr id="45061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课后练习</a:t>
            </a:r>
            <a:endParaRPr lang="en-US" altLang="zh-CN" sz="5400" dirty="0" smtClean="0">
              <a:solidFill>
                <a:srgbClr val="C00000"/>
              </a:solidFill>
              <a:latin typeface="黑体" pitchFamily="49" charset="-122"/>
              <a:ea typeface="隶书" pitchFamily="49" charset="-122"/>
            </a:endParaRP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教材第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3" name="Rectangle 4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2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白色大理石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5943600" cy="2743200"/>
          </a:xfrm>
        </p:spPr>
        <p:txBody>
          <a:bodyPr/>
          <a:lstStyle/>
          <a:p>
            <a:pPr algn="l" eaLnBrk="1" hangingPunct="1"/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谢谢大家</a:t>
            </a:r>
            <a:b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欢迎指教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876800"/>
            <a:ext cx="7543800" cy="1524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/>
              <a:t>电    话：13306442222</a:t>
            </a:r>
          </a:p>
          <a:p>
            <a:pPr algn="l" eaLnBrk="1" hangingPunct="1"/>
            <a:r>
              <a:rPr lang="zh-CN" altLang="en-US" sz="3200" smtClean="0"/>
              <a:t>电子信箱：</a:t>
            </a:r>
            <a:r>
              <a:rPr lang="en-US" altLang="zh-CN" sz="3200" smtClean="0">
                <a:latin typeface="Times New Roman" pitchFamily="18" charset="0"/>
              </a:rPr>
              <a:t>whuayu000@163.com</a:t>
            </a:r>
          </a:p>
        </p:txBody>
      </p:sp>
      <p:pic>
        <p:nvPicPr>
          <p:cNvPr id="53252" name="Picture 4" descr="Boy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0461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B653BE6-F280-4C5E-8F8D-EFB9836EA0AC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7412B2C-D880-448C-923F-CFD80686510A}" type="slidenum">
              <a:rPr lang="zh-CN" altLang="en-US"/>
              <a:pPr/>
              <a:t>3</a:t>
            </a:fld>
            <a:r>
              <a:rPr lang="en-US" altLang="zh-CN"/>
              <a:t>/19</a:t>
            </a:r>
          </a:p>
        </p:txBody>
      </p:sp>
      <p:sp>
        <p:nvSpPr>
          <p:cNvPr id="679731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797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u="sng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动态内存分配的</a:t>
            </a:r>
            <a:r>
              <a:rPr lang="en-US" altLang="zh-CN" sz="4000" b="0" u="sng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4000" b="0" u="sng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个函数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en-US" altLang="zh-CN" sz="4000" b="0" smtClean="0">
                <a:latin typeface="Times New Roman" pitchFamily="18" charset="0"/>
                <a:ea typeface="黑体" pitchFamily="49" charset="-122"/>
              </a:rPr>
              <a:t>void</a:t>
            </a: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指针类型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动态数组应用举例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2392408-9B1D-463E-85B8-47406447DDFA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7F4677-7A7D-4F83-A06A-26178554FE79}" type="slidenum">
              <a:rPr lang="zh-CN" altLang="en-US"/>
              <a:pPr/>
              <a:t>4</a:t>
            </a:fld>
            <a:r>
              <a:rPr lang="en-US" altLang="zh-CN"/>
              <a:t>/19</a:t>
            </a:r>
          </a:p>
        </p:txBody>
      </p:sp>
      <p:sp>
        <p:nvSpPr>
          <p:cNvPr id="67993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09550" y="228600"/>
            <a:ext cx="8858250" cy="701675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zh-CN" sz="4000" b="0" smtClean="0">
                <a:latin typeface="Times New Roman" pitchFamily="18" charset="0"/>
                <a:ea typeface="黑体" pitchFamily="49" charset="-122"/>
              </a:rPr>
              <a:t>内存的动态分配</a:t>
            </a:r>
            <a:endParaRPr lang="zh-CN" altLang="en-US" sz="4000" b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799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358188" cy="5105400"/>
          </a:xfrm>
        </p:spPr>
        <p:txBody>
          <a:bodyPr/>
          <a:lstStyle/>
          <a:p>
            <a:pPr eaLnBrk="1" hangingPunct="1">
              <a:lnSpc>
                <a:spcPts val="38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语言允许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程序员对某些区域的内存进行</a:t>
            </a:r>
            <a:r>
              <a:rPr lang="zh-CN" altLang="zh-CN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动态分配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，以存放一些临时用的数据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ts val="38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这些数据需要时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由程序员在程序中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随时开辟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存储区存放；</a:t>
            </a:r>
          </a:p>
          <a:p>
            <a:pPr lvl="1" eaLnBrk="1" hangingPunct="1">
              <a:lnSpc>
                <a:spcPts val="38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不需要时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由程序员通过程序语句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释放。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8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这些数据是临时存放在一个特别的自由存储区，称为</a:t>
            </a:r>
            <a:r>
              <a:rPr lang="zh-CN" altLang="zh-CN" sz="2800" dirty="0" smtClean="0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ts val="38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对内存的动态分配是通过系统提供的库函数来实现的，主要有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个函数。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21AEB23-83B9-43EE-B6FE-701707250619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5CF7FCE-41F7-40BA-9500-842C5A0CA99E}" type="slidenum">
              <a:rPr lang="zh-CN" altLang="en-US"/>
              <a:pPr/>
              <a:t>5</a:t>
            </a:fld>
            <a:r>
              <a:rPr lang="en-US" altLang="zh-CN"/>
              <a:t>/19</a:t>
            </a:r>
          </a:p>
        </p:txBody>
      </p:sp>
      <p:sp>
        <p:nvSpPr>
          <p:cNvPr id="680141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304800"/>
            <a:ext cx="8858250" cy="701675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CN" sz="4000" b="0" smtClean="0">
                <a:latin typeface="Times New Roman" pitchFamily="18" charset="0"/>
                <a:ea typeface="黑体" pitchFamily="49" charset="-122"/>
              </a:rPr>
              <a:t>malloc</a:t>
            </a:r>
            <a:r>
              <a:rPr lang="zh-CN" altLang="zh-CN" sz="4000" b="0" smtClean="0">
                <a:latin typeface="Times New Roman" pitchFamily="18" charset="0"/>
                <a:ea typeface="黑体" pitchFamily="49" charset="-122"/>
              </a:rPr>
              <a:t>函数</a:t>
            </a:r>
            <a:endParaRPr lang="zh-CN" altLang="en-US" sz="4000" b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801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*</a:t>
            </a:r>
            <a:r>
              <a:rPr lang="en-US" altLang="zh-CN" sz="2400" dirty="0" err="1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(unsigned </a:t>
            </a:r>
            <a:r>
              <a:rPr lang="en-US" altLang="zh-CN" sz="2400" dirty="0" err="1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size);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功能：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在内存的动态存储区中分配一个长度为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的连续空间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函数的值是所分配区域的第一个字节的地址，或者说，此函数是一个指针型函数，返回的指针指向该分配域的开头位置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(100);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语句：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开辟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字节的临时分配域，函数值为其第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个字节的地址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指针的基类型为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，即不指向任何类型的数据，只提供一个地址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如果此函数未能成功地执行（例如内存空间不足），则返回空指针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(NULL)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D617AAD-C662-4573-B933-C9E1BDDA005E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8B4FAF7-6CD2-4398-A626-04B05B1635E5}" type="slidenum">
              <a:rPr lang="zh-CN" altLang="en-US"/>
              <a:pPr/>
              <a:t>6</a:t>
            </a:fld>
            <a:r>
              <a:rPr lang="en-US" altLang="zh-CN"/>
              <a:t>/19</a:t>
            </a:r>
          </a:p>
        </p:txBody>
      </p:sp>
      <p:sp>
        <p:nvSpPr>
          <p:cNvPr id="680345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09550" y="228600"/>
            <a:ext cx="8629650" cy="701675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CN" sz="4000" b="0" smtClean="0">
                <a:latin typeface="Times New Roman" pitchFamily="18" charset="0"/>
                <a:ea typeface="黑体" pitchFamily="49" charset="-122"/>
              </a:rPr>
              <a:t>calloc</a:t>
            </a:r>
            <a:r>
              <a:rPr lang="zh-CN" altLang="zh-CN" sz="4000" b="0" smtClean="0">
                <a:latin typeface="Times New Roman" pitchFamily="18" charset="0"/>
                <a:ea typeface="黑体" pitchFamily="49" charset="-122"/>
              </a:rPr>
              <a:t>函数</a:t>
            </a:r>
            <a:endParaRPr lang="zh-CN" altLang="en-US" sz="4000" b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803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5263" y="1266825"/>
            <a:ext cx="8643937" cy="5057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原型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*</a:t>
            </a:r>
            <a:r>
              <a:rPr lang="en-US" altLang="zh-CN" sz="2800" dirty="0" err="1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(unsigned n, unsigned size);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400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其作用是在内存的动态存储区中分配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个长度为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的连续空间，这个空间一般比较大，足以保存一个数组。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函数可以为一维数组开辟动态存储空间，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为数组元素个数，每个元素长度为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。这就是</a:t>
            </a:r>
            <a:r>
              <a:rPr lang="zh-CN" altLang="zh-CN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动态数组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函数返回指向所分配域的起始位置的指针；如果分配不成功，返回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(50,4);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开辟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个字节的临时分配域，把起始地址赋给指针变量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14A13BB-11AE-4E86-9CC1-B405916C7AE3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69D57C0-DA8D-4F0C-BAE7-6FC3F05C1533}" type="slidenum">
              <a:rPr lang="zh-CN" altLang="en-US"/>
              <a:pPr/>
              <a:t>7</a:t>
            </a:fld>
            <a:r>
              <a:rPr lang="en-US" altLang="zh-CN"/>
              <a:t>/19</a:t>
            </a:r>
          </a:p>
        </p:txBody>
      </p:sp>
      <p:sp>
        <p:nvSpPr>
          <p:cNvPr id="680550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61950" y="304800"/>
            <a:ext cx="8401050" cy="701675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CN" sz="4000" b="0" smtClean="0">
                <a:latin typeface="Times New Roman" pitchFamily="18" charset="0"/>
                <a:ea typeface="黑体" pitchFamily="49" charset="-122"/>
              </a:rPr>
              <a:t>free</a:t>
            </a:r>
            <a:r>
              <a:rPr lang="zh-CN" altLang="zh-CN" sz="4000" b="0" smtClean="0">
                <a:latin typeface="Times New Roman" pitchFamily="18" charset="0"/>
                <a:ea typeface="黑体" pitchFamily="49" charset="-122"/>
              </a:rPr>
              <a:t>函数</a:t>
            </a:r>
            <a:endParaRPr lang="zh-CN" altLang="en-US" sz="4000" b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805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286375"/>
          </a:xfrm>
        </p:spPr>
        <p:txBody>
          <a:bodyPr/>
          <a:lstStyle/>
          <a:p>
            <a:pPr eaLnBrk="1" hangingPunct="1">
              <a:lnSpc>
                <a:spcPts val="4200"/>
              </a:lnSpc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free(void *p);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200"/>
              </a:lnSpc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其作用是释放指针变量ｐ所指向的动态空间，使这部分空间能重新被其他变量使用。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2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应是最近一次调用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函数时得到的函数返回值。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42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如：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free(p);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释放指针变量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所指向的已分配的动态空间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42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函数无返回值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F7BF753-90DF-48CC-9CE3-A1AA0552EE6D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8DE5716-9715-4E45-9B6C-09579167019F}" type="slidenum">
              <a:rPr lang="zh-CN" altLang="en-US"/>
              <a:pPr/>
              <a:t>8</a:t>
            </a:fld>
            <a:r>
              <a:rPr lang="en-US" altLang="zh-CN"/>
              <a:t>/19</a:t>
            </a:r>
          </a:p>
        </p:txBody>
      </p:sp>
      <p:sp>
        <p:nvSpPr>
          <p:cNvPr id="68075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305800" cy="701675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CN" sz="4000" b="0" smtClean="0">
                <a:latin typeface="Times New Roman" pitchFamily="18" charset="0"/>
                <a:ea typeface="黑体" pitchFamily="49" charset="-122"/>
              </a:rPr>
              <a:t>realloc</a:t>
            </a:r>
            <a:r>
              <a:rPr lang="zh-CN" altLang="zh-CN" sz="4000" b="0" smtClean="0">
                <a:latin typeface="Times New Roman" pitchFamily="18" charset="0"/>
                <a:ea typeface="黑体" pitchFamily="49" charset="-122"/>
              </a:rPr>
              <a:t>函数</a:t>
            </a:r>
            <a:endParaRPr lang="zh-CN" altLang="en-US" sz="4000" b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807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6868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原型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*</a:t>
            </a:r>
            <a:r>
              <a:rPr lang="en-US" altLang="zh-CN" sz="2800" dirty="0" err="1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 *</a:t>
            </a:r>
            <a:r>
              <a:rPr lang="en-US" altLang="zh-CN" sz="2800" dirty="0" err="1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p,unsigned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size);</a:t>
            </a:r>
            <a:endParaRPr lang="zh-CN" altLang="zh-CN" sz="2800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如果已经通过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函数或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函数获得了动态空间，想改变其大小，可以用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函数重新分配。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所指向的动态空间的大小改变为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的值不变。如果重分配不成功，返回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(p, 50);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所指向的已分配的动态空间改为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字节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45864BE-F470-4700-A204-F14DDFE52ABD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A3F075F-3FD5-4333-8681-5DC80063C85B}" type="slidenum">
              <a:rPr lang="zh-CN" altLang="en-US"/>
              <a:pPr/>
              <a:t>9</a:t>
            </a:fld>
            <a:r>
              <a:rPr lang="en-US" altLang="zh-CN"/>
              <a:t>/19</a:t>
            </a:r>
          </a:p>
        </p:txBody>
      </p:sp>
      <p:sp>
        <p:nvSpPr>
          <p:cNvPr id="680960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467725" cy="701675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CN" sz="4000" b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sz="4000" b="0" smtClean="0">
                <a:latin typeface="黑体" pitchFamily="49" charset="-122"/>
                <a:ea typeface="黑体" pitchFamily="49" charset="-122"/>
              </a:rPr>
              <a:t>个函数</a:t>
            </a:r>
            <a:r>
              <a:rPr lang="zh-CN" altLang="en-US" sz="4000" b="0" smtClean="0">
                <a:latin typeface="黑体" pitchFamily="49" charset="-122"/>
                <a:ea typeface="黑体" pitchFamily="49" charset="-122"/>
              </a:rPr>
              <a:t>相关的头文件</a:t>
            </a:r>
          </a:p>
        </p:txBody>
      </p:sp>
      <p:sp>
        <p:nvSpPr>
          <p:cNvPr id="6809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81100"/>
            <a:ext cx="8839200" cy="40005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个函数的声明在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头文件中，在用到这些函数时应当用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指令把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头文件包含到程序文件中。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模板">
  <a:themeElements>
    <a:clrScheme name="PPT-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PT-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Settings\yanbo.zhang\Application Data\Microsoft\Templates\PPT-模板.pot</Template>
  <TotalTime>47694</TotalTime>
  <Words>1684</Words>
  <Application>Microsoft Office PowerPoint</Application>
  <PresentationFormat>全屏显示(4:3)</PresentationFormat>
  <Paragraphs>223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Monotype Sorts</vt:lpstr>
      <vt:lpstr>方正舒体</vt:lpstr>
      <vt:lpstr>仿宋</vt:lpstr>
      <vt:lpstr>仿宋_GB2312</vt:lpstr>
      <vt:lpstr>黑体</vt:lpstr>
      <vt:lpstr>楷体</vt:lpstr>
      <vt:lpstr>楷体_GB2312</vt:lpstr>
      <vt:lpstr>隶书</vt:lpstr>
      <vt:lpstr>宋体</vt:lpstr>
      <vt:lpstr>Arial</vt:lpstr>
      <vt:lpstr>Arial Narrow</vt:lpstr>
      <vt:lpstr>Times New Roman</vt:lpstr>
      <vt:lpstr>Wingdings</vt:lpstr>
      <vt:lpstr>PPT-模板</vt:lpstr>
      <vt:lpstr>PowerPoint 演示文稿</vt:lpstr>
      <vt:lpstr>PowerPoint 演示文稿</vt:lpstr>
      <vt:lpstr>本讲内容</vt:lpstr>
      <vt:lpstr>内存的动态分配</vt:lpstr>
      <vt:lpstr>malloc函数</vt:lpstr>
      <vt:lpstr>calloc函数</vt:lpstr>
      <vt:lpstr>free函数</vt:lpstr>
      <vt:lpstr>realloc函数</vt:lpstr>
      <vt:lpstr>4个函数相关的头文件</vt:lpstr>
      <vt:lpstr>本讲内容</vt:lpstr>
      <vt:lpstr>void类型指针</vt:lpstr>
      <vt:lpstr>void类型指针的理解</vt:lpstr>
      <vt:lpstr>有关void类型指针的操作</vt:lpstr>
      <vt:lpstr>本讲内容</vt:lpstr>
      <vt:lpstr>题目要求</vt:lpstr>
      <vt:lpstr>PowerPoint 演示文稿</vt:lpstr>
      <vt:lpstr>PowerPoint 演示文稿</vt:lpstr>
      <vt:lpstr>PowerPoint 演示文稿</vt:lpstr>
      <vt:lpstr>内存的动态分配</vt:lpstr>
      <vt:lpstr>教材阅读</vt:lpstr>
      <vt:lpstr>课后练习</vt:lpstr>
      <vt:lpstr>谢谢大家     欢迎指教</vt:lpstr>
    </vt:vector>
  </TitlesOfParts>
  <Company>Aptech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WHY</cp:lastModifiedBy>
  <cp:revision>796</cp:revision>
  <dcterms:created xsi:type="dcterms:W3CDTF">2001-09-11T11:00:57Z</dcterms:created>
  <dcterms:modified xsi:type="dcterms:W3CDTF">2023-11-27T15:35:08Z</dcterms:modified>
</cp:coreProperties>
</file>