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584" r:id="rId2"/>
    <p:sldId id="2985" r:id="rId3"/>
    <p:sldId id="2986" r:id="rId4"/>
    <p:sldId id="2987" r:id="rId5"/>
    <p:sldId id="2988" r:id="rId6"/>
    <p:sldId id="2990" r:id="rId7"/>
    <p:sldId id="2991" r:id="rId8"/>
    <p:sldId id="2995" r:id="rId9"/>
    <p:sldId id="2996" r:id="rId10"/>
    <p:sldId id="257" r:id="rId11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16">
          <p15:clr>
            <a:srgbClr val="A4A3A4"/>
          </p15:clr>
        </p15:guide>
        <p15:guide id="3" orient="horz" pos="1536">
          <p15:clr>
            <a:srgbClr val="A4A3A4"/>
          </p15:clr>
        </p15:guide>
        <p15:guide id="4" pos="2880">
          <p15:clr>
            <a:srgbClr val="A4A3A4"/>
          </p15:clr>
        </p15:guide>
        <p15:guide id="5" pos="384">
          <p15:clr>
            <a:srgbClr val="A4A3A4"/>
          </p15:clr>
        </p15:guide>
        <p15:guide id="6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CCECFF"/>
    <a:srgbClr val="FF0000"/>
    <a:srgbClr val="0000FF"/>
    <a:srgbClr val="CC0066"/>
    <a:srgbClr val="CC0099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95188" autoAdjust="0"/>
  </p:normalViewPr>
  <p:slideViewPr>
    <p:cSldViewPr>
      <p:cViewPr varScale="1">
        <p:scale>
          <a:sx n="68" d="100"/>
          <a:sy n="68" d="100"/>
        </p:scale>
        <p:origin x="1710" y="78"/>
      </p:cViewPr>
      <p:guideLst>
        <p:guide orient="horz" pos="2160"/>
        <p:guide orient="horz" pos="816"/>
        <p:guide orient="horz" pos="1536"/>
        <p:guide pos="2880"/>
        <p:guide pos="38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08"/>
    </p:cViewPr>
  </p:sorterViewPr>
  <p:notesViewPr>
    <p:cSldViewPr>
      <p:cViewPr varScale="1">
        <p:scale>
          <a:sx n="55" d="100"/>
          <a:sy n="55" d="100"/>
        </p:scale>
        <p:origin x="-264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fld id="{1294A12B-694E-4154-AF7F-A0BB9F9AB4CE}" type="datetimeFigureOut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</a:defRPr>
            </a:lvl1pPr>
          </a:lstStyle>
          <a:p>
            <a:fld id="{513E0EAB-7FD5-4692-BEC8-5183F61CB6C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319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994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AAAF12E-8962-4C74-B854-EA3482DDFD28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A0022BF2-5E84-4E41-9C45-4E886CF7E980}" type="slidenum">
              <a:rPr lang="zh-CN" altLang="en-US" sz="120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1"/>
          <p:cNvPicPr>
            <a:picLocks noChangeAspect="1" noChangeArrowheads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53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3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y2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45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WordArt 10"/>
          <p:cNvSpPr>
            <a:spLocks noChangeArrowheads="1" noChangeShapeType="1" noTextEdit="1"/>
          </p:cNvSpPr>
          <p:nvPr userDrawn="1"/>
        </p:nvSpPr>
        <p:spPr bwMode="auto">
          <a:xfrm>
            <a:off x="1066800" y="304800"/>
            <a:ext cx="1295400" cy="6096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11014"/>
              </a:avLst>
            </a:prstTxWarp>
          </a:bodyPr>
          <a:lstStyle/>
          <a:p>
            <a:pPr algn="ctr"/>
            <a:r>
              <a:rPr lang="zh-CN" altLang="en-US" sz="44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/>
                  </a:outerShdw>
                </a:effectLst>
                <a:latin typeface="方正舒体"/>
                <a:ea typeface="方正舒体"/>
              </a:rPr>
              <a:t>王化雨</a:t>
            </a: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708275"/>
            <a:ext cx="7772400" cy="1470025"/>
          </a:xfrm>
        </p:spPr>
        <p:txBody>
          <a:bodyPr/>
          <a:lstStyle>
            <a:lvl1pPr algn="ctr">
              <a:defRPr sz="4800">
                <a:latin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1700213"/>
            <a:ext cx="6400800" cy="863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 b="0">
                <a:ea typeface="仿宋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1507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8E41F-A79A-4134-9FDF-90C14CEEC9AE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8AF51-FD91-4B84-A428-779F2B02ED2C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39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27000"/>
            <a:ext cx="2133600" cy="61563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7000"/>
            <a:ext cx="6248400" cy="61563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92B470-3D5D-4E4E-829F-0E4B472E49F3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36BF3-99DE-45E0-A9AC-311567157B4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9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 flipV="1">
            <a:off x="374650" y="1011238"/>
            <a:ext cx="8693150" cy="555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latin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553200"/>
            <a:ext cx="2133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F223CB1B-7D7C-4D5A-9C94-04AAA92D9833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553200"/>
            <a:ext cx="4419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>
                <a:latin typeface="Arial" pitchFamily="34" charset="0"/>
              </a:defRPr>
            </a:lvl1pPr>
          </a:lstStyle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553200"/>
            <a:ext cx="1752600" cy="168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lnSpc>
                <a:spcPct val="80000"/>
              </a:lnSpc>
              <a:spcBef>
                <a:spcPct val="20000"/>
              </a:spcBef>
              <a:defRPr kumimoji="0" smtClean="0">
                <a:latin typeface="Arial" pitchFamily="34" charset="0"/>
              </a:defRPr>
            </a:lvl1pPr>
          </a:lstStyle>
          <a:p>
            <a:fld id="{5BD60142-F9ED-4F09-A268-ABCCD16E6714}" type="slidenum">
              <a:rPr lang="zh-CN" altLang="en-US"/>
              <a:pPr/>
              <a:t>‹#›</a:t>
            </a:fld>
            <a:r>
              <a:rPr lang="en-US" altLang="zh-CN"/>
              <a:t>/9</a:t>
            </a:r>
          </a:p>
        </p:txBody>
      </p:sp>
    </p:spTree>
    <p:extLst>
      <p:ext uri="{BB962C8B-B14F-4D97-AF65-F5344CB8AC3E}">
        <p14:creationId xmlns:p14="http://schemas.microsoft.com/office/powerpoint/2010/main" val="164230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32C9A-9627-4395-99A7-26F97616F273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DE04C-3B72-4730-B2F4-91F04553EEBA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6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29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9000" y="1371600"/>
            <a:ext cx="4064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6BE95-CB33-4355-8A49-8C874512E40C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6BB35-E9AE-4E3E-B8B3-E65D1786873F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71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598A0-0111-48F3-AE45-8DA39680CEEF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8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81A34-6BB3-43B1-A417-9286B50799D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9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61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13CDA-B02F-468B-83E1-3A9063B8DF27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C7B98-0FFF-497B-8526-A7EA6D4A849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352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9A006-2450-40BA-8EFD-12DFADBB8CBB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3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E168-8232-4371-A88B-187BD80644C5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4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1AB23-CF84-406F-B3D6-8B80D94FAE62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B09EC-7C99-4095-B9F8-39297CC0CCF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75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A59E8-A8BC-499F-A644-BF0313FD3B64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82C10-685D-4D25-9413-CA354549B40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7" name="Rectangle 2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5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371600"/>
            <a:ext cx="8280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第三组</a:t>
            </a:r>
          </a:p>
        </p:txBody>
      </p:sp>
      <p:sp>
        <p:nvSpPr>
          <p:cNvPr id="2051" name="Rectangle 15" descr="白色大理石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7000"/>
            <a:ext cx="8534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4065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6B7A7FBE-2C6F-4B97-BDF9-07F2244AC71F}" type="datetime1">
              <a:rPr lang="zh-CN" altLang="en-US"/>
              <a:pPr>
                <a:defRPr/>
              </a:pPr>
              <a:t>2023/11/27</a:t>
            </a:fld>
            <a:endParaRPr lang="en-US" altLang="zh-CN"/>
          </a:p>
        </p:txBody>
      </p:sp>
      <p:sp>
        <p:nvSpPr>
          <p:cNvPr id="240657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77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kumimoji="1" sz="1400">
                <a:latin typeface="Times New Roman" pitchFamily="18" charset="0"/>
              </a:defRPr>
            </a:lvl1pPr>
          </a:lstStyle>
          <a:p>
            <a:pPr>
              <a:defRPr/>
            </a:pPr>
            <a:fld id="{DD35BA8C-5B8B-46D4-8109-F565B5B06DF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/49</a:t>
            </a:r>
          </a:p>
        </p:txBody>
      </p:sp>
      <p:sp>
        <p:nvSpPr>
          <p:cNvPr id="240658" name="Rectangle 18"/>
          <p:cNvSpPr>
            <a:spLocks noChangeArrowheads="1"/>
          </p:cNvSpPr>
          <p:nvPr userDrawn="1"/>
        </p:nvSpPr>
        <p:spPr bwMode="auto">
          <a:xfrm flipV="1">
            <a:off x="374650" y="1143000"/>
            <a:ext cx="8693150" cy="555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Arial" pitchFamily="34" charset="0"/>
            </a:endParaRPr>
          </a:p>
        </p:txBody>
      </p:sp>
      <p:sp>
        <p:nvSpPr>
          <p:cNvPr id="240662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4770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kumimoji="1" sz="1400"/>
            </a:lvl1pPr>
          </a:lstStyle>
          <a:p>
            <a:r>
              <a:rPr lang="zh-CN" altLang="en-US"/>
              <a:t>王化雨 whuayu000@163.com 13306442222王化雨 whuayu000@163.com 13306442222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9" r:id="rId3"/>
    <p:sldLayoutId id="2147483698" r:id="rId4"/>
    <p:sldLayoutId id="2147483697" r:id="rId5"/>
    <p:sldLayoutId id="2147483696" r:id="rId6"/>
    <p:sldLayoutId id="2147483695" r:id="rId7"/>
    <p:sldLayoutId id="2147483694" r:id="rId8"/>
    <p:sldLayoutId id="2147483693" r:id="rId9"/>
    <p:sldLayoutId id="2147483692" r:id="rId10"/>
    <p:sldLayoutId id="214748369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latin typeface="仿宋" pitchFamily="49" charset="-122"/>
          <a:ea typeface="仿宋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0C0"/>
          </a:solidFill>
          <a:effectLst>
            <a:outerShdw blurRad="38100" dist="38100" dir="2700000" algn="tl">
              <a:srgbClr val="C0C0C0"/>
            </a:outerShdw>
          </a:effectLst>
          <a:latin typeface="仿宋" pitchFamily="49" charset="-122"/>
          <a:ea typeface="仿宋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Narrow" pitchFamily="34" charset="0"/>
          <a:ea typeface="方正舒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Ø"/>
        <a:defRPr sz="32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ü"/>
        <a:defRPr sz="2800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o"/>
        <a:defRPr sz="2400" b="1">
          <a:solidFill>
            <a:schemeClr val="accent2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85800" y="5486400"/>
            <a:ext cx="7772400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山东师范大学信息科学与工程学院 王化雨</a:t>
            </a: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838200" y="594360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23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11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月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381000" y="3505200"/>
            <a:ext cx="8458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54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七</a:t>
            </a:r>
            <a:r>
              <a:rPr lang="zh-CN" altLang="en-US" sz="5400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、</a:t>
            </a:r>
            <a:r>
              <a:rPr lang="zh-CN" altLang="en-US" sz="5400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指针小结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590800" y="130175"/>
            <a:ext cx="6477000" cy="99060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20000">
                <a:srgbClr val="85C2FF"/>
              </a:gs>
              <a:gs pos="35001">
                <a:srgbClr val="C4D6EB"/>
              </a:gs>
              <a:gs pos="50000">
                <a:srgbClr val="FFEBFA"/>
              </a:gs>
              <a:gs pos="64999">
                <a:srgbClr val="C4D6EB"/>
              </a:gs>
              <a:gs pos="80000">
                <a:srgbClr val="85C2FF"/>
              </a:gs>
              <a:gs pos="100000">
                <a:srgbClr val="5E9E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dist">
              <a:lnSpc>
                <a:spcPct val="900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计算机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2301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“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语言程序设计”</a:t>
            </a:r>
          </a:p>
          <a:p>
            <a:pPr algn="dist">
              <a:lnSpc>
                <a:spcPct val="9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谭浩强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程序设计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第五版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)》</a:t>
            </a:r>
            <a:endParaRPr lang="zh-CN" altLang="en-US" sz="2800" b="1" dirty="0">
              <a:solidFill>
                <a:srgbClr val="FF33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04800" y="20574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8</a:t>
            </a:r>
            <a:r>
              <a:rPr lang="zh-CN" altLang="en-US" sz="48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讲 善于利用指针</a:t>
            </a:r>
            <a:endParaRPr lang="en-US" altLang="zh-CN" sz="4800" dirty="0">
              <a:solidFill>
                <a:schemeClr val="accent2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 descr="白色大理石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5943600" cy="2743200"/>
          </a:xfrm>
        </p:spPr>
        <p:txBody>
          <a:bodyPr/>
          <a:lstStyle/>
          <a:p>
            <a:pPr algn="l" eaLnBrk="1" hangingPunct="1"/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谢谢大家</a:t>
            </a:r>
            <a:b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720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欢迎指教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876800"/>
            <a:ext cx="7543800" cy="1524000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smtClean="0"/>
              <a:t>电    话：13306442222</a:t>
            </a:r>
          </a:p>
          <a:p>
            <a:pPr algn="l" eaLnBrk="1" hangingPunct="1"/>
            <a:r>
              <a:rPr lang="zh-CN" altLang="en-US" sz="3200" smtClean="0"/>
              <a:t>电子信箱：</a:t>
            </a:r>
            <a:r>
              <a:rPr lang="en-US" altLang="zh-CN" sz="3200" smtClean="0">
                <a:latin typeface="Times New Roman" pitchFamily="18" charset="0"/>
              </a:rPr>
              <a:t>whuayu000@163.com</a:t>
            </a:r>
          </a:p>
        </p:txBody>
      </p:sp>
      <p:pic>
        <p:nvPicPr>
          <p:cNvPr id="53252" name="Picture 4" descr="Boy6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04800"/>
            <a:ext cx="1046163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 advTm="15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68AAA85-64D0-4CA6-BD6C-3CC1D7416D51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3CB7A79-A476-4C8E-B675-282A40012B50}" type="slidenum">
              <a:rPr lang="zh-CN" altLang="en-US"/>
              <a:pPr/>
              <a:t>2</a:t>
            </a:fld>
            <a:r>
              <a:rPr lang="en-US" altLang="zh-CN"/>
              <a:t>/9</a:t>
            </a:r>
          </a:p>
        </p:txBody>
      </p:sp>
      <p:sp>
        <p:nvSpPr>
          <p:cNvPr id="681472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8610600" cy="70167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zh-CN" sz="4000" b="0" smtClean="0">
                <a:latin typeface="黑体" pitchFamily="49" charset="-122"/>
                <a:ea typeface="黑体" pitchFamily="49" charset="-122"/>
              </a:rPr>
              <a:t>准确地弄清楚指针的含义</a:t>
            </a:r>
            <a:endParaRPr lang="zh-CN" altLang="en-US" sz="4000" b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14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143000"/>
            <a:ext cx="8486775" cy="5214938"/>
          </a:xfrm>
        </p:spPr>
        <p:txBody>
          <a:bodyPr/>
          <a:lstStyle/>
          <a:p>
            <a:pPr eaLnBrk="1" hangingPunct="1"/>
            <a:r>
              <a:rPr lang="zh-CN" altLang="zh-CN" sz="3600" smtClean="0"/>
              <a:t>首先要准确地弄清楚指针的含义。</a:t>
            </a:r>
            <a:endParaRPr lang="zh-CN" altLang="en-US" sz="3600" smtClean="0"/>
          </a:p>
          <a:p>
            <a:pPr lvl="1" eaLnBrk="1" hangingPunct="1"/>
            <a:r>
              <a:rPr lang="zh-CN" altLang="zh-CN" sz="3200" smtClean="0"/>
              <a:t>指针就是地址，凡是出现“指针”的地方，都可以用“地址”代替，例如，变量的指针就是变量的地址，指针变量就是地址变量</a:t>
            </a:r>
            <a:endParaRPr lang="en-US" altLang="zh-CN" sz="3200" smtClean="0"/>
          </a:p>
          <a:p>
            <a:pPr lvl="1" eaLnBrk="1" hangingPunct="1"/>
            <a:r>
              <a:rPr lang="zh-CN" altLang="zh-CN" sz="3200" smtClean="0"/>
              <a:t>要区别指针和指针变量。</a:t>
            </a:r>
            <a:endParaRPr lang="zh-CN" altLang="en-US" sz="3200" smtClean="0"/>
          </a:p>
          <a:p>
            <a:pPr lvl="2" eaLnBrk="1" hangingPunct="1"/>
            <a:r>
              <a:rPr lang="zh-CN" altLang="zh-CN" sz="2800" smtClean="0"/>
              <a:t>指针就是地址本身</a:t>
            </a:r>
            <a:endParaRPr lang="zh-CN" altLang="en-US" sz="2800" smtClean="0"/>
          </a:p>
          <a:p>
            <a:pPr lvl="2" eaLnBrk="1" hangingPunct="1"/>
            <a:r>
              <a:rPr lang="zh-CN" altLang="zh-CN" sz="2800" smtClean="0"/>
              <a:t>指针变量是用来存放地址的变量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43861CF6-E078-413D-A449-9EFDD710F0FD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C1D6DCB-E972-43AD-BC6F-A76B94EB09C0}" type="slidenum">
              <a:rPr lang="zh-CN" altLang="en-US"/>
              <a:pPr/>
              <a:t>3</a:t>
            </a:fld>
            <a:r>
              <a:rPr lang="en-US" altLang="zh-CN"/>
              <a:t>/9</a:t>
            </a:r>
          </a:p>
        </p:txBody>
      </p:sp>
      <p:sp>
        <p:nvSpPr>
          <p:cNvPr id="681574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228600"/>
            <a:ext cx="8629650" cy="70167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zh-CN" sz="4000" b="0" smtClean="0">
                <a:latin typeface="黑体" pitchFamily="49" charset="-122"/>
                <a:ea typeface="黑体" pitchFamily="49" charset="-122"/>
              </a:rPr>
              <a:t>什么叫</a:t>
            </a:r>
            <a:r>
              <a:rPr lang="zh-CN" altLang="zh-CN" sz="4000" b="0" smtClean="0">
                <a:latin typeface="仿宋"/>
                <a:ea typeface="黑体" pitchFamily="49" charset="-122"/>
              </a:rPr>
              <a:t>“</a:t>
            </a:r>
            <a:r>
              <a:rPr lang="zh-CN" altLang="zh-CN" sz="4000" b="0" smtClean="0">
                <a:latin typeface="黑体" pitchFamily="49" charset="-122"/>
                <a:ea typeface="黑体" pitchFamily="49" charset="-122"/>
              </a:rPr>
              <a:t>指向</a:t>
            </a:r>
            <a:r>
              <a:rPr lang="zh-CN" altLang="zh-CN" sz="4000" b="0" smtClean="0">
                <a:latin typeface="仿宋"/>
                <a:ea typeface="黑体" pitchFamily="49" charset="-122"/>
              </a:rPr>
              <a:t>”</a:t>
            </a:r>
            <a:endParaRPr lang="zh-CN" altLang="en-US" sz="4000" b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15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6868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zh-CN" dirty="0" smtClean="0"/>
              <a:t>地址就意味着指向，因为通过地址能找到具有该地址的对象。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 smtClean="0"/>
              <a:t>对于指针变量来说，把谁的地址存放在指针变量中，就说此指针变量指向谁。</a:t>
            </a:r>
            <a:endParaRPr lang="zh-CN" altLang="en-US" dirty="0" smtClean="0"/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 smtClean="0"/>
              <a:t>但应注意：只有与</a:t>
            </a:r>
            <a:r>
              <a:rPr lang="zh-CN" altLang="zh-CN" b="1" dirty="0" smtClean="0">
                <a:solidFill>
                  <a:srgbClr val="FF0000"/>
                </a:solidFill>
              </a:rPr>
              <a:t>指针变量的基类型相同的数据的地址</a:t>
            </a:r>
            <a:r>
              <a:rPr lang="zh-CN" altLang="zh-CN" dirty="0" smtClean="0"/>
              <a:t>才能存放在相应的指针变量中。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033BD57-4B68-4394-9252-396C473A6B9A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2908986-4369-4D49-A84B-9E67FBBD265C}" type="slidenum">
              <a:rPr lang="zh-CN" altLang="en-US"/>
              <a:pPr/>
              <a:t>4</a:t>
            </a:fld>
            <a:r>
              <a:rPr lang="en-US" altLang="zh-CN"/>
              <a:t>/9</a:t>
            </a:r>
          </a:p>
        </p:txBody>
      </p:sp>
      <p:sp>
        <p:nvSpPr>
          <p:cNvPr id="6816770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077200" cy="701675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void</a:t>
            </a:r>
            <a:r>
              <a:rPr lang="zh-CN" altLang="zh-CN" sz="4000" b="0" smtClean="0">
                <a:latin typeface="Times New Roman" pitchFamily="18" charset="0"/>
                <a:ea typeface="黑体" pitchFamily="49" charset="-122"/>
              </a:rPr>
              <a:t>指针</a:t>
            </a:r>
            <a:endParaRPr lang="zh-CN" altLang="en-US" sz="4000" b="0" smtClean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816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763000" cy="51292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指针是一种特殊的指针，不指向任何类型的数据，如果需要用此地址指向某类型的数据，应先对地址进行类型转换。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可以在程序中进行显式的类型转换，也可以由编译系统自动进行隐式转换。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无论用哪种转换，读者必须了解要进行类型转换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A6F25310-8A05-4233-B6C4-E574564B8690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93411C9-4324-40E4-A828-2DCE828181E1}" type="slidenum">
              <a:rPr lang="zh-CN" altLang="en-US"/>
              <a:pPr/>
              <a:t>5</a:t>
            </a:fld>
            <a:r>
              <a:rPr lang="en-US" altLang="zh-CN"/>
              <a:t>/9</a:t>
            </a:r>
          </a:p>
        </p:txBody>
      </p:sp>
      <p:sp>
        <p:nvSpPr>
          <p:cNvPr id="6817794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67725" cy="70167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4000" b="0" smtClean="0">
                <a:latin typeface="黑体" pitchFamily="49" charset="-122"/>
                <a:ea typeface="黑体" pitchFamily="49" charset="-122"/>
              </a:rPr>
              <a:t>深入掌握用指针操作</a:t>
            </a:r>
            <a:r>
              <a:rPr lang="zh-CN" altLang="zh-CN" sz="4000" b="0" smtClean="0">
                <a:latin typeface="黑体" pitchFamily="49" charset="-122"/>
                <a:ea typeface="黑体" pitchFamily="49" charset="-122"/>
              </a:rPr>
              <a:t>数组</a:t>
            </a:r>
            <a:endParaRPr lang="zh-CN" altLang="en-US" sz="4000" b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17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195388"/>
            <a:ext cx="8486775" cy="4900612"/>
          </a:xfrm>
        </p:spPr>
        <p:txBody>
          <a:bodyPr/>
          <a:lstStyle/>
          <a:p>
            <a:pPr eaLnBrk="1" hangingPunct="1"/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要深入掌握在对数组的操作中怎样正确地使用指针，搞清楚指针的指向。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数组名代表数组首元素的地址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如有语句：</a:t>
            </a:r>
            <a:r>
              <a:rPr lang="en-US" altLang="zh-CN" sz="280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*p,a[10]; p=a</a:t>
            </a:r>
            <a:r>
              <a:rPr lang="en-US" altLang="zh-CN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mtClean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是指向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类型的指针变量，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只能指向数组中的元素，而不是指向整个数组。在进行赋值时一定要先确定赋值号两侧的类型是否相同，是否允许赋值。</a:t>
            </a:r>
          </a:p>
          <a:p>
            <a:pPr lvl="1" eaLnBrk="1" hangingPunct="1"/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p=a;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，准确地说应该是：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数组的首元素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599E2100-AFE4-4730-9E12-813F12A8A21C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42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43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6311F45-9F39-4CD0-B426-319B8CD989C0}" type="slidenum">
              <a:rPr lang="zh-CN" altLang="en-US"/>
              <a:pPr/>
              <a:t>6</a:t>
            </a:fld>
            <a:r>
              <a:rPr lang="en-US" altLang="zh-CN"/>
              <a:t>/9</a:t>
            </a:r>
          </a:p>
        </p:txBody>
      </p:sp>
      <p:sp>
        <p:nvSpPr>
          <p:cNvPr id="681984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88925"/>
            <a:ext cx="8543925" cy="70167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zh-CN" sz="4000" b="0" smtClean="0">
                <a:latin typeface="黑体" pitchFamily="49" charset="-122"/>
                <a:ea typeface="黑体" pitchFamily="49" charset="-122"/>
              </a:rPr>
              <a:t>指针变量的定义形式</a:t>
            </a:r>
            <a:endParaRPr lang="zh-CN" altLang="en-US" sz="4000" b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819890" name="Group 50"/>
          <p:cNvGraphicFramePr>
            <a:graphicFrameLocks noGrp="1"/>
          </p:cNvGraphicFramePr>
          <p:nvPr/>
        </p:nvGraphicFramePr>
        <p:xfrm>
          <a:off x="228600" y="1117600"/>
          <a:ext cx="8686800" cy="5056188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定义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49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int i;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定义整型变量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int *p;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为指向整型数据的指针变量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int a[n];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定义整型数组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a，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它有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个元素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int *p[n];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定义指针数组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p，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它由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个指向整型数据的指针元素组成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int (*p)[n];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为指向含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个元素的一维数组的指针变量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int f( );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f 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为返回整型函数值的函数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int *p( );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为返回一个指针的函数，该指针指向整型数据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int (*p)( );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为指向函数的指针，该函数返回一个整型值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int **p;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是一个指针变量，它指向一个指向整型数据的指针变量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void *p;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是一个指针变量，基类型为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void(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空类型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，不指向具体的对象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BA0775F5-F365-4AA0-AE3F-6F87B5071B65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73D4D64-0FD6-4B41-8E51-BE4690365E3E}" type="slidenum">
              <a:rPr lang="zh-CN" altLang="en-US"/>
              <a:pPr/>
              <a:t>7</a:t>
            </a:fld>
            <a:r>
              <a:rPr lang="en-US" altLang="zh-CN"/>
              <a:t>/9</a:t>
            </a:r>
          </a:p>
        </p:txBody>
      </p:sp>
      <p:sp>
        <p:nvSpPr>
          <p:cNvPr id="6820866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4876800" y="152400"/>
            <a:ext cx="3962400" cy="701675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zh-CN" altLang="zh-CN" sz="4000" b="0" u="sng" smtClean="0">
                <a:latin typeface="黑体" pitchFamily="49" charset="-122"/>
                <a:ea typeface="黑体" pitchFamily="49" charset="-122"/>
              </a:rPr>
              <a:t>指针运算</a:t>
            </a:r>
            <a:endParaRPr lang="zh-CN" altLang="en-US" sz="4000" b="0" u="sng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20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14400"/>
            <a:ext cx="8763000" cy="58674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zh-CN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指针变量加（减）一个整数</a:t>
            </a:r>
            <a:endParaRPr lang="zh-CN" alt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800"/>
              </a:lnSpc>
            </a:pP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p++,p--,p+i,p-i,p+=i,</a:t>
            </a: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ｐ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-=i</a:t>
            </a: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等均是指针变量加（减）一个整数。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将该指针变量的原值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是一个地址</a:t>
            </a:r>
            <a:r>
              <a:rPr lang="en-US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和它指向的变量所占用的存储单元的字节数相加（减）。 </a:t>
            </a:r>
            <a:endParaRPr lang="zh-CN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指针变量赋值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将一个变量地址赋给一个指针变量</a:t>
            </a:r>
            <a:endParaRPr lang="en-US" altLang="zh-CN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800"/>
              </a:lnSpc>
            </a:pP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不应把一个整数赋给指针变量</a:t>
            </a:r>
            <a:endParaRPr lang="zh-CN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两个指针变量可以相减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如果两个指针变量都指向同一个数组中的元素，则两个指针变量值之差是两个指针之间的元素个数</a:t>
            </a:r>
            <a:endParaRPr lang="zh-CN" alt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2800"/>
              </a:lnSpc>
            </a:pPr>
            <a:r>
              <a:rPr lang="zh-CN" altLang="zh-C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两个指针变量比较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若两个指针指向同一个数组的元素，则可以进行比较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指向前面的元素的指针变量“小于”指向后面元素的指针变量</a:t>
            </a:r>
          </a:p>
          <a:p>
            <a:pPr lvl="1" eaLnBrk="1" hangingPunct="1">
              <a:lnSpc>
                <a:spcPts val="2800"/>
              </a:lnSpc>
            </a:pPr>
            <a:r>
              <a:rPr lang="zh-CN" altLang="zh-C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如果p1和p2不指向同一数组则比较无意义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6382D339-FC28-4A24-BC9E-87AC0FE18B6B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D1026F8-4005-4BEE-9D10-DE6F44DB9934}" type="slidenum">
              <a:rPr lang="zh-CN" altLang="en-US"/>
              <a:pPr/>
              <a:t>8</a:t>
            </a:fld>
            <a:r>
              <a:rPr lang="en-US" altLang="zh-CN"/>
              <a:t>/9</a:t>
            </a:r>
          </a:p>
        </p:txBody>
      </p:sp>
      <p:sp>
        <p:nvSpPr>
          <p:cNvPr id="6824962" name="Rectangle 2" descr="白色大理石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543925" cy="70167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zh-CN" sz="4000" b="0" smtClean="0">
                <a:latin typeface="Times New Roman" pitchFamily="18" charset="0"/>
                <a:ea typeface="黑体" pitchFamily="49" charset="-122"/>
              </a:rPr>
              <a:t>空值</a:t>
            </a:r>
            <a:r>
              <a:rPr lang="zh-CN" altLang="en-US" sz="4000" b="0" smtClean="0"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4000" b="0" smtClean="0">
                <a:latin typeface="Times New Roman" pitchFamily="18" charset="0"/>
                <a:ea typeface="黑体" pitchFamily="49" charset="-122"/>
              </a:rPr>
              <a:t>ULL</a:t>
            </a:r>
          </a:p>
        </p:txBody>
      </p:sp>
      <p:sp>
        <p:nvSpPr>
          <p:cNvPr id="6824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是符号常量，代表整数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，它使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的存储单元中所有二进位均为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，也就是使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指向地址为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的单元。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系统保证使该单元不作它用（不存放有效数据）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实际上是先定义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，即：</a:t>
            </a:r>
            <a:r>
              <a:rPr lang="en-US" altLang="zh-CN" sz="1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NULL 0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。在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头文件中就有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指针变量可以有空值，即该指针变量不指向任何变量，可以这样表示：</a:t>
            </a:r>
            <a:r>
              <a:rPr lang="en-US" altLang="zh-CN" sz="1800" dirty="0" smtClean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p=NULL;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p的值为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与未对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赋值是两个不同的概念。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前者是有值的（值为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），不指向任何变量；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后者虽未对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赋值但并不等于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无值，只是它的值是一个无法预料的值，也就是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可能指向一个事先未指定的单元。这种情况是很危险的，因此，在引用指针变量之前应对它赋值。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任何指针变量都可以与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作相等或不相等的比较。</a:t>
            </a:r>
            <a:endParaRPr lang="zh-CN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fld id="{F9713A8F-CC36-48D5-B088-B08B5A8DC91E}" type="datetime1">
              <a:rPr lang="zh-CN" altLang="en-US"/>
              <a:pPr/>
              <a:t>2023/11/27</a:t>
            </a:fld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zh-CN" altLang="en-US"/>
              <a:t>王化雨 whuayu000@163.com 13306442222</a:t>
            </a: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E987BF3F-AC60-4936-AE63-E0BA2B3CF4FE}" type="slidenum">
              <a:rPr lang="zh-CN" altLang="en-US"/>
              <a:pPr/>
              <a:t>9</a:t>
            </a:fld>
            <a:r>
              <a:rPr lang="en-US" altLang="zh-CN"/>
              <a:t>/9</a:t>
            </a:r>
          </a:p>
        </p:txBody>
      </p:sp>
      <p:sp>
        <p:nvSpPr>
          <p:cNvPr id="6839298" name="Rectangle 2"/>
          <p:cNvSpPr>
            <a:spLocks noRot="1" noChangeArrowheads="1"/>
          </p:cNvSpPr>
          <p:nvPr/>
        </p:nvSpPr>
        <p:spPr bwMode="auto">
          <a:xfrm>
            <a:off x="457200" y="152400"/>
            <a:ext cx="8385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lang="zh-CN" altLang="zh-CN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指针的优点</a:t>
            </a:r>
            <a:r>
              <a:rPr lang="zh-CN" altLang="en-US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Monotype Sorts" pitchFamily="2" charset="2"/>
              </a:rPr>
              <a:t>与缺陷</a:t>
            </a:r>
          </a:p>
        </p:txBody>
      </p:sp>
      <p:sp>
        <p:nvSpPr>
          <p:cNvPr id="6839299" name="Rectangle 3"/>
          <p:cNvSpPr>
            <a:spLocks noChangeArrowheads="1"/>
          </p:cNvSpPr>
          <p:nvPr/>
        </p:nvSpPr>
        <p:spPr bwMode="auto">
          <a:xfrm>
            <a:off x="222250" y="1219200"/>
            <a:ext cx="8769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4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指针是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中重要的概念，是</a:t>
            </a:r>
            <a:r>
              <a:rPr lang="en-US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C</a:t>
            </a:r>
            <a:r>
              <a:rPr lang="zh-CN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的一个特色。</a:t>
            </a:r>
          </a:p>
          <a:p>
            <a:pPr marL="342900" indent="-342900">
              <a:lnSpc>
                <a:spcPts val="34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zh-CN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使用指针的优点：</a:t>
            </a:r>
          </a:p>
          <a:p>
            <a:pPr marL="742950" lvl="1" indent="-285750">
              <a:lnSpc>
                <a:spcPts val="34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提高程序效率；</a:t>
            </a:r>
          </a:p>
          <a:p>
            <a:pPr marL="742950" lvl="1" indent="-285750">
              <a:lnSpc>
                <a:spcPts val="34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在调用函数时，当指针指向的变量的值改变时，这些值能够为主调函数使用，即可以从函数调用得到多个可改变的值；</a:t>
            </a:r>
          </a:p>
          <a:p>
            <a:pPr marL="742950" lvl="1" indent="-285750">
              <a:lnSpc>
                <a:spcPts val="3400"/>
              </a:lnSpc>
              <a:buClr>
                <a:schemeClr val="accent2"/>
              </a:buClr>
              <a:buFont typeface="Wingdings" pitchFamily="2" charset="2"/>
              <a:buChar char="ü"/>
            </a:pPr>
            <a:r>
              <a:rPr lang="zh-CN" altLang="en-US" sz="2400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可以实现动态存储分配。</a:t>
            </a:r>
          </a:p>
          <a:p>
            <a:pPr marL="342900" indent="-342900">
              <a:lnSpc>
                <a:spcPts val="34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zh-CN" altLang="en-US" sz="2800" b="1" dirty="0">
                <a:ea typeface="楷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但指针太灵活，十分容易出错，而且错误往往难以发现。所以使用指针要十分小心，多上机调试，以弄清细节、积累经验。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模板">
  <a:themeElements>
    <a:clrScheme name="PPT-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PT-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-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-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Settings\yanbo.zhang\Application Data\Microsoft\Templates\PPT-模板.pot</Template>
  <TotalTime>47023</TotalTime>
  <Words>1110</Words>
  <Application>Microsoft Office PowerPoint</Application>
  <PresentationFormat>全屏显示(4:3)</PresentationFormat>
  <Paragraphs>106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Monotype Sorts</vt:lpstr>
      <vt:lpstr>方正舒体</vt:lpstr>
      <vt:lpstr>仿宋</vt:lpstr>
      <vt:lpstr>仿宋_GB2312</vt:lpstr>
      <vt:lpstr>黑体</vt:lpstr>
      <vt:lpstr>楷体</vt:lpstr>
      <vt:lpstr>楷体_GB2312</vt:lpstr>
      <vt:lpstr>宋体</vt:lpstr>
      <vt:lpstr>Arial</vt:lpstr>
      <vt:lpstr>Arial Narrow</vt:lpstr>
      <vt:lpstr>Times New Roman</vt:lpstr>
      <vt:lpstr>Wingdings</vt:lpstr>
      <vt:lpstr>PPT-模板</vt:lpstr>
      <vt:lpstr>PowerPoint 演示文稿</vt:lpstr>
      <vt:lpstr>准确地弄清楚指针的含义</vt:lpstr>
      <vt:lpstr>什么叫“指向”</vt:lpstr>
      <vt:lpstr>void指针</vt:lpstr>
      <vt:lpstr>深入掌握用指针操作数组</vt:lpstr>
      <vt:lpstr>指针变量的定义形式</vt:lpstr>
      <vt:lpstr>指针运算</vt:lpstr>
      <vt:lpstr>空值NULL</vt:lpstr>
      <vt:lpstr>PowerPoint 演示文稿</vt:lpstr>
      <vt:lpstr>谢谢大家     欢迎指教</vt:lpstr>
    </vt:vector>
  </TitlesOfParts>
  <Company>Aptech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cp:lastModifiedBy>WHY</cp:lastModifiedBy>
  <cp:revision>791</cp:revision>
  <dcterms:created xsi:type="dcterms:W3CDTF">2001-09-11T11:00:57Z</dcterms:created>
  <dcterms:modified xsi:type="dcterms:W3CDTF">2023-11-27T15:34:59Z</dcterms:modified>
</cp:coreProperties>
</file>