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02" r:id="rId2"/>
  </p:sldMasterIdLst>
  <p:notesMasterIdLst>
    <p:notesMasterId r:id="rId56"/>
  </p:notesMasterIdLst>
  <p:handoutMasterIdLst>
    <p:handoutMasterId r:id="rId57"/>
  </p:handoutMasterIdLst>
  <p:sldIdLst>
    <p:sldId id="584" r:id="rId3"/>
    <p:sldId id="3014" r:id="rId4"/>
    <p:sldId id="2989" r:id="rId5"/>
    <p:sldId id="2990" r:id="rId6"/>
    <p:sldId id="2992" r:id="rId7"/>
    <p:sldId id="3025" r:id="rId8"/>
    <p:sldId id="3034" r:id="rId9"/>
    <p:sldId id="2993" r:id="rId10"/>
    <p:sldId id="2994" r:id="rId11"/>
    <p:sldId id="3026" r:id="rId12"/>
    <p:sldId id="3027" r:id="rId13"/>
    <p:sldId id="3028" r:id="rId14"/>
    <p:sldId id="3029" r:id="rId15"/>
    <p:sldId id="3036" r:id="rId16"/>
    <p:sldId id="2995" r:id="rId17"/>
    <p:sldId id="3030" r:id="rId18"/>
    <p:sldId id="3031" r:id="rId19"/>
    <p:sldId id="3035" r:id="rId20"/>
    <p:sldId id="3037" r:id="rId21"/>
    <p:sldId id="3038" r:id="rId22"/>
    <p:sldId id="3039" r:id="rId23"/>
    <p:sldId id="3040" r:id="rId24"/>
    <p:sldId id="3041" r:id="rId25"/>
    <p:sldId id="3042" r:id="rId26"/>
    <p:sldId id="3043" r:id="rId27"/>
    <p:sldId id="3044" r:id="rId28"/>
    <p:sldId id="3060" r:id="rId29"/>
    <p:sldId id="3061" r:id="rId30"/>
    <p:sldId id="3046" r:id="rId31"/>
    <p:sldId id="3047" r:id="rId32"/>
    <p:sldId id="3048" r:id="rId33"/>
    <p:sldId id="3062" r:id="rId34"/>
    <p:sldId id="3063" r:id="rId35"/>
    <p:sldId id="3064" r:id="rId36"/>
    <p:sldId id="3065" r:id="rId37"/>
    <p:sldId id="3067" r:id="rId38"/>
    <p:sldId id="3068" r:id="rId39"/>
    <p:sldId id="3069" r:id="rId40"/>
    <p:sldId id="3070" r:id="rId41"/>
    <p:sldId id="3050" r:id="rId42"/>
    <p:sldId id="3051" r:id="rId43"/>
    <p:sldId id="3052" r:id="rId44"/>
    <p:sldId id="3053" r:id="rId45"/>
    <p:sldId id="3054" r:id="rId46"/>
    <p:sldId id="3055" r:id="rId47"/>
    <p:sldId id="3056" r:id="rId48"/>
    <p:sldId id="3057" r:id="rId49"/>
    <p:sldId id="3058" r:id="rId50"/>
    <p:sldId id="3059" r:id="rId51"/>
    <p:sldId id="3033" r:id="rId52"/>
    <p:sldId id="3071" r:id="rId53"/>
    <p:sldId id="3072" r:id="rId54"/>
    <p:sldId id="257" r:id="rId5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FFFF00"/>
    <a:srgbClr val="003366"/>
    <a:srgbClr val="CCECFF"/>
    <a:srgbClr val="FF0000"/>
    <a:srgbClr val="CC00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014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E20FA38-1BD6-407A-9C57-9F41C90BDD2E}" type="datetimeFigureOut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5F0BF7E-77FB-4120-9F5C-5A4EC02E4F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51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9837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797A9B1-B73D-49D2-A784-8A9AFB7C9321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8027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%p</a:t>
            </a:r>
            <a:r>
              <a:rPr lang="zh-CN" altLang="en-US" dirty="0" smtClean="0"/>
              <a:t>：输出地址，</a:t>
            </a:r>
            <a:r>
              <a:rPr lang="en-US" altLang="zh-CN" dirty="0" smtClean="0"/>
              <a:t>%x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</a:p>
        </p:txBody>
      </p:sp>
    </p:spTree>
    <p:extLst>
      <p:ext uri="{BB962C8B-B14F-4D97-AF65-F5344CB8AC3E}">
        <p14:creationId xmlns:p14="http://schemas.microsoft.com/office/powerpoint/2010/main" val="31977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09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17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424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93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80806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BA419-87E5-47E8-A0D3-A038B96BE8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4125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BA419-87E5-47E8-A0D3-A038B96BE8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285107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BA419-87E5-47E8-A0D3-A038B96BE8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4486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在此说明一下思路：要用到数组，数组定义多大，需要几次比较，需要几个指示变量，</a:t>
            </a:r>
          </a:p>
        </p:txBody>
      </p:sp>
    </p:spTree>
    <p:extLst>
      <p:ext uri="{BB962C8B-B14F-4D97-AF65-F5344CB8AC3E}">
        <p14:creationId xmlns:p14="http://schemas.microsoft.com/office/powerpoint/2010/main" val="1654099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773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695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6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138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527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73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77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01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用筛选法求素数的基本思想是：把从</a:t>
            </a:r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开始的、某一范围内的正整数从小到大顺序排列， </a:t>
            </a:r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不是素数，首先把它筛掉。剩下的数中选择最小的数是素数，然后去掉它的倍数。依次类推，直到“筛子”为空时结束。</a:t>
            </a:r>
            <a:endParaRPr lang="en-US" altLang="zh-CN" sz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7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smtClean="0"/>
              <a:t>数据类型   数组名[数组长度] ;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用筛选法求素数的基本思想是：把从</a:t>
            </a:r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开始的、某一范围内的正整数从小到大顺序排列， </a:t>
            </a:r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不是素数，首先把它筛掉。剩下的数中选择最小的数是素数，然后去掉它的倍数。依次类推，直到“筛子”为空时结束。</a:t>
            </a:r>
            <a:endParaRPr lang="en-US" altLang="zh-CN" sz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66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A4879E6-3366-41EA-8F59-4521C8D59B3C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900" smtClean="0"/>
              <a:t>下标可以是整型常量或整型表达式。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4156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  <p:extLst>
      <p:ext uri="{BB962C8B-B14F-4D97-AF65-F5344CB8AC3E}">
        <p14:creationId xmlns:p14="http://schemas.microsoft.com/office/powerpoint/2010/main" val="3903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8344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4227-45E4-43E5-AC54-63A8A683517F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09DD-DDC5-441E-8B7C-A1EE9CC5E9F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33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76E4-9DD1-4433-B351-496553E396C7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0FA24-8C2C-43C3-904B-C38C556C0EB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98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400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863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EEB15-A5B4-41FE-8EF6-F61BB0870790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E9319-E9D3-45F5-9009-E257013046F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948BE-D1C7-4A24-8183-31AB58CF5279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5638C-E705-4C15-A308-589A282A7C4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4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162A-087A-4243-BAFB-34A511B3DA4F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064DD-15C1-4B0F-BDB8-F1B574B9661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96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C1EFD-B326-4628-B3BC-9977CCA4545D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2F968-4D2B-42B2-8710-62F47C1888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D9ACC-2720-4BF8-B31E-794B1855A050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1EBAE-78B4-4853-AA9C-5D64B9A6DCB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37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D3C77-531A-4C46-B869-5F03EAC8E6AA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4705-1B30-4116-B9C6-F7932CCAB14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297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EAA3-A1E6-4932-9434-14E1DFCEB6F5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644E-ED17-48CF-AEE3-D4025380398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6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7F5FB1F0-4F25-4F6E-A89E-24EEBC8F1C3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CA153902-68AF-4279-956A-FD222C813BDB}" type="slidenum">
              <a:rPr lang="zh-CN" altLang="en-US"/>
              <a:pPr/>
              <a:t>‹#›</a:t>
            </a:fld>
            <a:r>
              <a:rPr lang="en-US" altLang="zh-CN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839678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6B89E-F4F2-45BC-AD42-4DB2589E86DE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29564-B0D2-4B59-BDA7-AE1247154D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31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B1C1-DEA9-4D2E-B276-F8CD58C6417A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B7467-5819-44D1-BDB6-77B5C4C8BF3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64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A650-7600-407B-8206-54DC5B9ABCD2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CC805-085D-4E45-B0ED-51CDF8162E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4B7F-5C3A-4CC3-ADDF-E57D9A8E8DC5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566B-C863-424A-9F4A-1B58632A2A7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941C-0544-4E2F-84FC-956FAF713128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0002B-1C62-41E3-A94B-40B62435BC7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C418D-AF3B-45AA-A1DC-BEF5D5E75B97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D0AF-00D4-4440-BB9F-501C8D9688B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0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D978E-6C27-4166-A55D-4641ACDD5ED3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5E958-BADF-4B4B-B92A-FB97F82668F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15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9D88B-1EC0-47CE-92BD-EA164B865038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C2D3B-B105-442F-A0E3-E9A60A6E812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2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03A5-5892-4BEC-99F2-A165660090BF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57BBF-C511-437B-BAA9-831446EB9C1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77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114DE-DE27-4221-8E31-A8C7A5177D7B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E1F0F-5D5A-418A-9867-7ACBB61406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8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6CA63B3-B859-4C6F-A6B6-7743436D209B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D008A55F-D550-4EB8-B0F9-FD833928D6F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40655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kumimoji="1"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0B599B2A-8CA1-42EC-B8B7-6B595AC2928B}" type="datetime1">
              <a:rPr lang="zh-CN" altLang="en-US"/>
              <a:pPr>
                <a:defRPr/>
              </a:pPr>
              <a:t>2023/11/6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77000"/>
            <a:ext cx="1143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kumimoji="1"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304DE7-7BF7-46B2-8D36-F9117D21B88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/119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mtClean="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77000"/>
            <a:ext cx="365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kumimoji="1"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3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</a:t>
            </a:r>
            <a:r>
              <a:rPr lang="zh-CN" altLang="en-US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利用数组处理批量数据</a:t>
            </a:r>
            <a:endParaRPr lang="en-US" altLang="zh-CN" sz="44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635514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一、一维数组</a:t>
            </a:r>
            <a:endParaRPr lang="zh-CN" altLang="en-US" sz="4400" dirty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10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52400"/>
            <a:ext cx="78486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一维数组的定义和元素引用举例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>-1</a:t>
            </a:r>
            <a:endParaRPr lang="zh-CN" altLang="en-US" sz="3600" b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838200"/>
            <a:ext cx="8534400" cy="3581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main</a:t>
            </a:r>
            <a:r>
              <a:rPr lang="en-US" altLang="zh-CN" sz="2800" dirty="0" smtClean="0"/>
              <a:t>()</a:t>
            </a:r>
          </a:p>
          <a:p>
            <a:r>
              <a:rPr lang="en-US" altLang="zh-CN" sz="2800" dirty="0" smtClean="0"/>
              <a:t>{</a:t>
            </a:r>
            <a:endParaRPr lang="zh-CN" altLang="zh-CN" sz="2800" dirty="0"/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	char  </a:t>
            </a:r>
            <a:r>
              <a:rPr lang="en-US" altLang="zh-CN" sz="2800" dirty="0"/>
              <a:t>c[26],i;</a:t>
            </a:r>
            <a:endParaRPr lang="zh-CN" altLang="zh-CN" sz="2800" dirty="0"/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	for(</a:t>
            </a:r>
            <a:r>
              <a:rPr lang="en-US" altLang="zh-CN" sz="2800" dirty="0" smtClean="0">
                <a:solidFill>
                  <a:srgbClr val="FF0000"/>
                </a:solidFill>
              </a:rPr>
              <a:t>i=0;i&lt;26;i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lang="en-US" altLang="zh-CN" sz="2800" dirty="0"/>
              <a:t>) </a:t>
            </a:r>
            <a:r>
              <a:rPr lang="en-US" altLang="zh-CN" sz="2800" dirty="0" smtClean="0">
                <a:solidFill>
                  <a:srgbClr val="FF0000"/>
                </a:solidFill>
              </a:rPr>
              <a:t>c[i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A'+i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 smtClean="0"/>
              <a:t>	for(</a:t>
            </a:r>
            <a:r>
              <a:rPr lang="en-US" altLang="zh-CN" sz="2800" dirty="0" smtClean="0">
                <a:solidFill>
                  <a:srgbClr val="FF0000"/>
                </a:solidFill>
              </a:rPr>
              <a:t>i=0;i&lt;26;i++</a:t>
            </a:r>
            <a:r>
              <a:rPr lang="en-US" altLang="zh-CN" sz="2800" dirty="0" smtClean="0"/>
              <a:t>)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c%c</a:t>
            </a:r>
            <a:r>
              <a:rPr lang="en-US" altLang="zh-CN" sz="2800" dirty="0"/>
              <a:t> ",</a:t>
            </a:r>
            <a:r>
              <a:rPr lang="en-US" altLang="zh-CN" sz="2800" dirty="0">
                <a:solidFill>
                  <a:srgbClr val="FF0000"/>
                </a:solidFill>
              </a:rPr>
              <a:t>c[i]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rgbClr val="7030A0"/>
                </a:solidFill>
              </a:rPr>
              <a:t>c[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dirty="0">
                <a:solidFill>
                  <a:srgbClr val="7030A0"/>
                </a:solidFill>
              </a:rPr>
              <a:t>]+</a:t>
            </a:r>
            <a:r>
              <a:rPr lang="en-US" altLang="zh-CN" sz="2800" dirty="0">
                <a:solidFill>
                  <a:srgbClr val="C00000"/>
                </a:solidFill>
              </a:rPr>
              <a:t>'a'-'A'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return 0;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8" y="4767262"/>
            <a:ext cx="8874957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11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52400"/>
            <a:ext cx="78486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一维数组的定义和元素引用举例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>-2</a:t>
            </a:r>
            <a:endParaRPr lang="zh-CN" altLang="en-US" sz="3600" b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838200"/>
            <a:ext cx="8534400" cy="4267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a[10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],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for(k=0;k&lt;10;k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a[k]=k*k+3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a[4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]=a[3]+a[5];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a[5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]=2*a[2]+a[8]/(a[4]-15);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d",&amp;a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[6]);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假设用户在这里输入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666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for(k=0;k&lt;10;k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("%d ",a[k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return 0;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91400" y="838200"/>
            <a:ext cx="1524000" cy="464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数组元素的值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a[0]=3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[1]=4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[2]=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[3]=12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[4]=19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[5]=28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[6]=39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[7]=52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[8]=67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[9]=84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886" b="85245"/>
          <a:stretch/>
        </p:blipFill>
        <p:spPr bwMode="auto">
          <a:xfrm>
            <a:off x="213360" y="4865197"/>
            <a:ext cx="6517371" cy="184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8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12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52400"/>
            <a:ext cx="78486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一维数组的定义和元素引用举例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>-3</a:t>
            </a:r>
            <a:endParaRPr lang="zh-CN" altLang="en-US" sz="3600" b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838200"/>
            <a:ext cx="7162800" cy="3276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 main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pt-BR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long </a:t>
            </a: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p[10];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long </a:t>
            </a: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for(n=0;n&lt;10;n</a:t>
            </a: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 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p[n</a:t>
            </a: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]=n*n-n+41;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for(n=0;n&lt;10;n++) printf</a:t>
            </a:r>
            <a:r>
              <a:rPr lang="pt-BR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("p[%d]=%d\n",n,p[n]);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4953000"/>
            <a:ext cx="7010400" cy="1447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n*n-n+41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是一个神奇的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算式，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它对于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取值从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-39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+40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的计算结果都是素数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" r="88784" b="55232"/>
          <a:stretch/>
        </p:blipFill>
        <p:spPr bwMode="auto">
          <a:xfrm>
            <a:off x="7239000" y="838200"/>
            <a:ext cx="1885605" cy="531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BF19A1-554A-4AAB-9205-C6F69566DA6D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7D8E5D-3C20-4553-8673-05BA5EF8C12A}" type="slidenum">
              <a:rPr lang="zh-CN" altLang="en-US"/>
              <a:pPr/>
              <a:t>13</a:t>
            </a:fld>
            <a:r>
              <a:rPr lang="en-US" altLang="zh-CN"/>
              <a:t>/32</a:t>
            </a:r>
          </a:p>
        </p:txBody>
      </p:sp>
      <p:sp>
        <p:nvSpPr>
          <p:cNvPr id="63160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7848600" cy="863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“常量表达式”的举例说明</a:t>
            </a:r>
          </a:p>
        </p:txBody>
      </p:sp>
      <p:sp>
        <p:nvSpPr>
          <p:cNvPr id="6316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828800"/>
            <a:ext cx="8675688" cy="4038599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定义数组时，要求数组长度是一个常量表达式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b[10+20];  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b[30];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d[10+20/6];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d[13];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c['A'];    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c[65];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)5.6];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x[5];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下面程序代码的数组定义也是合法的：</a:t>
            </a:r>
          </a:p>
          <a:p>
            <a:pPr marL="857250" lvl="2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pPr marL="857250" lvl="2" indent="0" eaLnBrk="1" hangingPunct="1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57250" lvl="2" indent="0" eaLnBrk="1" hangingPunct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eaLnBrk="1" hangingPunct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a[N],b[N+10];//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预处理后替换成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a[10],b[20];</a:t>
            </a:r>
          </a:p>
          <a:p>
            <a:pPr marL="857250" lvl="2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1143000"/>
            <a:ext cx="71628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algn="ctr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类型说明符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546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14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</a:t>
            </a: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维数组的定义和引用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一维数组的初始化</a:t>
            </a:r>
            <a:endParaRPr lang="en-US" altLang="zh-CN" sz="44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一维数组的存储</a:t>
            </a:r>
            <a:endParaRPr lang="en-US" altLang="zh-CN" sz="44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经典程序</a:t>
            </a:r>
            <a:endParaRPr lang="zh-CN" altLang="en-US" sz="44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9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EDB0F92-F3B3-40E3-B20A-B00810E04ED7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B2D3A0D-B0C0-43FC-859A-007A4F5AABA4}" type="slidenum">
              <a:rPr lang="zh-CN" altLang="en-US"/>
              <a:pPr/>
              <a:t>15</a:t>
            </a:fld>
            <a:r>
              <a:rPr lang="en-US" altLang="zh-CN"/>
              <a:t>/32</a:t>
            </a:r>
          </a:p>
        </p:txBody>
      </p:sp>
      <p:sp>
        <p:nvSpPr>
          <p:cNvPr id="6322178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隶书" pitchFamily="49" charset="-122"/>
                <a:ea typeface="黑体" pitchFamily="49" charset="-122"/>
              </a:rPr>
              <a:t>一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黑体" pitchFamily="49" charset="-122"/>
              </a:rPr>
              <a:t>维数组的初始化</a:t>
            </a:r>
            <a:endParaRPr lang="zh-CN" altLang="en-US" sz="4000" dirty="0">
              <a:solidFill>
                <a:srgbClr val="0070C0"/>
              </a:solidFill>
              <a:latin typeface="隶书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22179" name="Rectangle 3"/>
          <p:cNvSpPr>
            <a:spLocks noChangeArrowheads="1"/>
          </p:cNvSpPr>
          <p:nvPr/>
        </p:nvSpPr>
        <p:spPr bwMode="auto">
          <a:xfrm>
            <a:off x="152400" y="1219200"/>
            <a:ext cx="86931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定义数组的同时可以其进行初始化赋值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a[10]={0,1,2,3,4,5,6,7,8,9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数组在定义时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没有进行初始化操作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，那么它所有元素的初始值为一个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随机值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1600" y="3581400"/>
            <a:ext cx="3886200" cy="2656946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[10];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("%d\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3073267"/>
            <a:ext cx="4219575" cy="378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EDB0F92-F3B3-40E3-B20A-B00810E04ED7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B2D3A0D-B0C0-43FC-859A-007A4F5AABA4}" type="slidenum">
              <a:rPr lang="zh-CN" altLang="en-US"/>
              <a:pPr/>
              <a:t>16</a:t>
            </a:fld>
            <a:r>
              <a:rPr lang="en-US" altLang="zh-CN"/>
              <a:t>/32</a:t>
            </a:r>
          </a:p>
        </p:txBody>
      </p:sp>
      <p:sp>
        <p:nvSpPr>
          <p:cNvPr id="6322178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隶书" pitchFamily="49" charset="-122"/>
                <a:ea typeface="黑体" pitchFamily="49" charset="-122"/>
              </a:rPr>
              <a:t>初始化时只给一部分元素赋值</a:t>
            </a:r>
            <a:endParaRPr lang="zh-CN" altLang="en-US" sz="4000" dirty="0">
              <a:solidFill>
                <a:srgbClr val="0070C0"/>
              </a:solidFill>
              <a:latin typeface="隶书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3512" y="1219201"/>
            <a:ext cx="8675688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给一部分元素赋值。如： </a:t>
            </a:r>
            <a:r>
              <a:rPr lang="en-US" altLang="zh-CN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a[10]={0,1,2,3,4};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定义的数组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元素。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给前面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个元素赋初值，</a:t>
            </a:r>
            <a:r>
              <a:rPr lang="zh-CN" altLang="en-US" sz="2400" b="1" kern="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400" b="1" kern="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kern="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个元素的值为</a:t>
            </a:r>
            <a:r>
              <a:rPr lang="en-US" altLang="zh-CN" sz="2400" b="1" kern="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使一个数组中全部元素值为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可写成：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a[10]={0,0,0,0,0,0,0,0,0,0};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写成： </a:t>
            </a:r>
            <a:r>
              <a:rPr lang="en-US" altLang="zh-CN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a[10]={0};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写成：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a[10]={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0*10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98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EDB0F92-F3B3-40E3-B20A-B00810E04ED7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B2D3A0D-B0C0-43FC-859A-007A4F5AABA4}" type="slidenum">
              <a:rPr lang="zh-CN" altLang="en-US"/>
              <a:pPr/>
              <a:t>17</a:t>
            </a:fld>
            <a:r>
              <a:rPr lang="en-US" altLang="zh-CN"/>
              <a:t>/32</a:t>
            </a:r>
          </a:p>
        </p:txBody>
      </p:sp>
      <p:sp>
        <p:nvSpPr>
          <p:cNvPr id="6322178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隶书" pitchFamily="49" charset="-122"/>
                <a:ea typeface="黑体" pitchFamily="49" charset="-122"/>
              </a:rPr>
              <a:t>对全部元素赋初值可以不指定数组长度</a:t>
            </a:r>
            <a:endParaRPr lang="zh-CN" altLang="en-US" sz="3600" dirty="0">
              <a:solidFill>
                <a:srgbClr val="0070C0"/>
              </a:solidFill>
              <a:latin typeface="隶书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22179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全部数组元素赋初值，可以</a:t>
            </a: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不指定数组</a:t>
            </a:r>
            <a:r>
              <a:rPr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。如：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={0,1,2,3,4,5,6,7,8,9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如果定义的数组长度与提供初值的个数不相同，则数组长度不能省略。</a:t>
            </a:r>
          </a:p>
        </p:txBody>
      </p:sp>
    </p:spTree>
    <p:extLst>
      <p:ext uri="{BB962C8B-B14F-4D97-AF65-F5344CB8AC3E}">
        <p14:creationId xmlns:p14="http://schemas.microsoft.com/office/powerpoint/2010/main" val="12927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18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52400"/>
            <a:ext cx="78486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验证程序：数组初始化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1066800"/>
            <a:ext cx="8534400" cy="5715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a[10]={0},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	for(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=0;i&lt;10;i+=2) a[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	for(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("%d ",a[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9" y="1083212"/>
            <a:ext cx="5458591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19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</a:t>
            </a: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维数组的定义和引用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一维数组的初始化</a:t>
            </a:r>
            <a:endParaRPr lang="en-US" altLang="zh-CN" sz="44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一维数组的存储</a:t>
            </a:r>
            <a:endParaRPr lang="en-US" altLang="zh-CN" sz="44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经典程序</a:t>
            </a:r>
            <a:endParaRPr lang="zh-CN" altLang="en-US" sz="44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9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2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</a:t>
            </a:r>
            <a:r>
              <a:rPr lang="zh-CN" altLang="en-US" sz="44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维数组的定义和引用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一维数组的</a:t>
            </a: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初始化</a:t>
            </a:r>
            <a:endParaRPr lang="en-US" altLang="zh-CN" sz="44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一维数组的存储</a:t>
            </a:r>
            <a:endParaRPr lang="en-US" altLang="zh-CN" sz="44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latin typeface="Times New Roman" pitchFamily="18" charset="0"/>
                <a:ea typeface="黑体" pitchFamily="49" charset="-122"/>
              </a:rPr>
              <a:t>经典程序</a:t>
            </a:r>
            <a:endParaRPr lang="zh-CN" altLang="en-US" sz="44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20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4582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数组元素在内存中依次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、顺序存储。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是数组的首地址，或者说：数组名是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数组下标为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元素的地址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相关格式字符：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：输出指针变量的值“地址”，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：以十六进制无符号形式输出整数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数组元素在内存中的存储方式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8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21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486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验证程序：数组元素的存储方式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1066800"/>
            <a:ext cx="8534400" cy="5715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a[10];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Alement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addresses of the array a[10]:\n");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("~~~~~~~~~~~~~~~~~~~~~~~~~~~~~~~~~~~~~\n");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for(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 //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输出数组元素的地址 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Alement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address values of the array a[10]:\n");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("~~~~~~~~~~~~~~~~~~~~~~~~~~~~~~~~~~~~~~~~~~\n");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for(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 //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输出数组元素的地址值 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%x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return 0;</a:t>
            </a:r>
          </a:p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6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22</a:t>
            </a:fld>
            <a:r>
              <a:rPr lang="en-US" altLang="zh-CN"/>
              <a:t>/32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6888" r="17113" b="47397"/>
          <a:stretch/>
        </p:blipFill>
        <p:spPr>
          <a:xfrm>
            <a:off x="21102" y="76200"/>
            <a:ext cx="5473504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54487" r="7583"/>
          <a:stretch/>
        </p:blipFill>
        <p:spPr>
          <a:xfrm>
            <a:off x="1909921" y="2895600"/>
            <a:ext cx="6929279" cy="3962400"/>
          </a:xfrm>
          <a:prstGeom prst="rect">
            <a:avLst/>
          </a:prstGeom>
        </p:spPr>
      </p:pic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1447800" y="1295400"/>
            <a:ext cx="3886200" cy="9144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%p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4267200"/>
            <a:ext cx="3886200" cy="640666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342900" indent="-342900" eaLnBrk="0" hangingPunct="0">
              <a:lnSpc>
                <a:spcPts val="27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%x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0" y="76200"/>
            <a:ext cx="3237706" cy="1752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数组元素存储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6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5939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23</a:t>
            </a:fld>
            <a:r>
              <a:rPr lang="en-US" altLang="zh-CN"/>
              <a:t>/32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486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验证程序：数组名是数组首地址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228600" y="1219200"/>
            <a:ext cx="8534400" cy="5562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a[10];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array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a[10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]---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first address of the array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a[10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]---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the first element of the array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a[10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]---&amp;a[0]: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return 0;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95600" y="1219200"/>
            <a:ext cx="60960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“数组首地址”就是数组</a:t>
            </a: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第一个元素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（下标为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的数组元素）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而不是“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数组的地址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24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76200" y="1981200"/>
            <a:ext cx="3886200" cy="20574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495506" cy="1752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数组地址、数组首地址、数组首元素地址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6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4198"/>
          <a:stretch/>
        </p:blipFill>
        <p:spPr>
          <a:xfrm>
            <a:off x="51955" y="4191000"/>
            <a:ext cx="90920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25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4582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</a:t>
            </a:r>
            <a:r>
              <a:rPr lang="zh-CN" altLang="en-US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指定的空间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可以存放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指定的空间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可以存放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个地址与第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个地址完全一样。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有关数组</a:t>
            </a:r>
            <a:r>
              <a:rPr lang="en-US" altLang="zh-CN" sz="4000" b="0" dirty="0" err="1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int</a:t>
            </a:r>
            <a:r>
              <a:rPr lang="en-US" altLang="zh-CN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a[10];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的地址说明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4198"/>
          <a:stretch/>
        </p:blipFill>
        <p:spPr>
          <a:xfrm>
            <a:off x="51955" y="3886200"/>
            <a:ext cx="90920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26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152400" y="1234440"/>
            <a:ext cx="5029200" cy="5078313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a[10];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("&amp;a     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("&amp;a+1   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("%p\n",&amp;a+1);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("a      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("a+1    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("%p\n",a+1);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("&amp;a[0]  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("&amp;a[0]+1: ");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("%p\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[0]+1);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return 0;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5"/>
          <a:stretch/>
        </p:blipFill>
        <p:spPr>
          <a:xfrm>
            <a:off x="5227320" y="1219200"/>
            <a:ext cx="3212697" cy="3224213"/>
          </a:xfrm>
          <a:prstGeom prst="rect">
            <a:avLst/>
          </a:prstGeom>
        </p:spPr>
      </p:pic>
      <p:sp>
        <p:nvSpPr>
          <p:cNvPr id="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验证数组地址与数组首元素的地址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3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27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</a:t>
            </a: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维数组的定义和引用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一维数组的初始化</a:t>
            </a:r>
            <a:endParaRPr lang="en-US" altLang="zh-CN" sz="44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一维数组的存储</a:t>
            </a:r>
            <a:endParaRPr lang="en-US" altLang="zh-CN" sz="4400" b="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经典程序</a:t>
            </a:r>
          </a:p>
        </p:txBody>
      </p:sp>
    </p:spTree>
    <p:extLst>
      <p:ext uri="{BB962C8B-B14F-4D97-AF65-F5344CB8AC3E}">
        <p14:creationId xmlns:p14="http://schemas.microsoft.com/office/powerpoint/2010/main" val="3770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0750A-5CD0-4BA6-BE9B-F7A0C29846E5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2023/11/6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06133A-F7CD-4DC2-AB3A-BBDBC37781B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/119</a:t>
            </a:r>
          </a:p>
        </p:txBody>
      </p:sp>
      <p:sp>
        <p:nvSpPr>
          <p:cNvPr id="49156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王化雨 whuayu000@163.com 13306442222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一维数组经典程序</a:t>
            </a:r>
            <a:endParaRPr lang="zh-CN" altLang="en-GB" sz="4800" dirty="0" smtClean="0">
              <a:solidFill>
                <a:srgbClr val="0000FF"/>
              </a:solidFill>
              <a:effectLst/>
              <a:latin typeface="黑体" panose="02010609060101010101" pitchFamily="49" charset="-122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u="sng" dirty="0" smtClean="0">
                <a:solidFill>
                  <a:srgbClr val="660066"/>
                </a:solidFill>
                <a:ea typeface="黑体" panose="02010609060101010101" pitchFamily="49" charset="-122"/>
              </a:rPr>
              <a:t>处理</a:t>
            </a:r>
            <a:r>
              <a:rPr lang="en-US" altLang="zh-CN" sz="4400" u="sng" dirty="0" smtClean="0">
                <a:solidFill>
                  <a:srgbClr val="660066"/>
                </a:solidFill>
                <a:ea typeface="黑体" panose="02010609060101010101" pitchFamily="49" charset="-122"/>
              </a:rPr>
              <a:t>Fibonacci</a:t>
            </a:r>
            <a:r>
              <a:rPr lang="zh-CN" altLang="en-US" sz="4400" u="sng" dirty="0" smtClean="0">
                <a:solidFill>
                  <a:srgbClr val="660066"/>
                </a:solidFill>
                <a:ea typeface="黑体" panose="02010609060101010101" pitchFamily="49" charset="-122"/>
              </a:rPr>
              <a:t>数列</a:t>
            </a:r>
            <a:endParaRPr lang="zh-CN" altLang="en-GB" sz="4400" u="sng" dirty="0" smtClean="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 smtClean="0">
                <a:solidFill>
                  <a:schemeClr val="folHlink"/>
                </a:solidFill>
                <a:ea typeface="黑体" panose="02010609060101010101" pitchFamily="49" charset="-122"/>
              </a:rPr>
              <a:t>筛选法求素数</a:t>
            </a:r>
            <a:endParaRPr lang="en-US" altLang="zh-CN" sz="4400" dirty="0" smtClean="0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 smtClean="0">
                <a:solidFill>
                  <a:schemeClr val="folHlink"/>
                </a:solidFill>
                <a:ea typeface="黑体" panose="02010609060101010101" pitchFamily="49" charset="-122"/>
              </a:rPr>
              <a:t>排序</a:t>
            </a:r>
            <a:endParaRPr lang="zh-CN" altLang="en-GB" sz="4400" dirty="0" smtClean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29</a:t>
            </a:fld>
            <a:r>
              <a:rPr lang="en-US" altLang="zh-CN"/>
              <a:t>/35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2899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1295400"/>
                <a:ext cx="8458200" cy="4572000"/>
              </a:xfrm>
              <a:solidFill>
                <a:schemeClr val="bg1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编程：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利用数组，将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数列的前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位存入数组元素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数组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元素的值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zh-CN" altLang="zh-CN" sz="2800" dirty="0" smtClean="0"/>
                  <a:t>数列</a:t>
                </a:r>
                <a:r>
                  <a:rPr lang="zh-CN" altLang="zh-CN" sz="2800" dirty="0"/>
                  <a:t>通项公式</a:t>
                </a:r>
                <a:r>
                  <a:rPr lang="zh-CN" altLang="zh-CN" sz="2800" dirty="0" smtClean="0"/>
                  <a:t>为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800" dirty="0"/>
                  <a:t>	</a:t>
                </a:r>
                <a:r>
                  <a:rPr lang="en-US" altLang="zh-CN" sz="28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n</m:t>
                        </m:r>
                      </m:sub>
                      <m:sup/>
                    </m:sSubSup>
                    <m:r>
                      <a:rPr lang="en-US" altLang="zh-CN" sz="28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CN" sz="280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n</m:t>
                        </m:r>
                        <m:r>
                          <a:rPr lang="en-US" altLang="zh-CN" sz="2800">
                            <a:latin typeface="Cambria Math"/>
                          </a:rPr>
                          <m:t>=1,2)</m:t>
                        </m:r>
                      </m:num>
                      <m:den>
                        <m:r>
                          <a:rPr lang="en-US" altLang="zh-CN" sz="28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n</m:t>
                        </m:r>
                        <m:r>
                          <a:rPr lang="en-US" altLang="zh-CN" sz="2800" i="1">
                            <a:latin typeface="Cambria Math"/>
                          </a:rPr>
                          <m:t>&gt;2)</m:t>
                        </m:r>
                      </m:den>
                    </m:f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28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1295400"/>
                <a:ext cx="8458200" cy="4572000"/>
              </a:xfrm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AC93294-A717-458F-875D-908C7E0BD73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8523345-C89C-48D4-9FD6-E89F38A81261}" type="slidenum">
              <a:rPr lang="zh-CN" altLang="en-US"/>
              <a:pPr/>
              <a:t>3</a:t>
            </a:fld>
            <a:r>
              <a:rPr lang="en-US" altLang="zh-CN"/>
              <a:t>/32</a:t>
            </a:r>
          </a:p>
        </p:txBody>
      </p:sp>
      <p:sp>
        <p:nvSpPr>
          <p:cNvPr id="631398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数据类型与构造数据类型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13987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迄今为止，使用的都是属于基本类型（整型、字符型、实型）的数据，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还提供了构造类型的数据，如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用体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构造类型数据是由基本类型数据按一定规则组成的，因此也称为“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程序员定义数据类型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”和“导出类型”。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30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4572000" y="762000"/>
            <a:ext cx="4343400" cy="6019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main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() 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f1=1,f2=1,f3,i;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("%d\t\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t%d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", f1, f2);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for(i=3;i&lt;=40;i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   {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f3=f1+f2; f1=f2; f2=f3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if(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i%5==1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 if(f3&gt;10000000) 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("\t");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("\t\t");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   	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("%d", f3);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}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152400"/>
            <a:ext cx="4343400" cy="6629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main() 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f[40]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f[0]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f[1]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=1;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("%d\t\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t%d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", f[0], f[1]);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for(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=2;i&lt;40;i++) 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   {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f[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]=f[i-1]+f[i-2]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if(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i%5==0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 if(f[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]&gt;10000000) 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("\t");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("\t\t");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   	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("%d", f[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]);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}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2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152400"/>
            <a:ext cx="579120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Fibonacci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数列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程序源代码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31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Fibonacci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数列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程序运行结果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" r="11893" b="62548"/>
          <a:stretch/>
        </p:blipFill>
        <p:spPr bwMode="auto">
          <a:xfrm>
            <a:off x="62931" y="1600200"/>
            <a:ext cx="894977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0750A-5CD0-4BA6-BE9B-F7A0C29846E5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2023/11/6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06133A-F7CD-4DC2-AB3A-BBDBC37781B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/119</a:t>
            </a:r>
          </a:p>
        </p:txBody>
      </p:sp>
      <p:sp>
        <p:nvSpPr>
          <p:cNvPr id="49156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王化雨 whuayu000@163.com 13306442222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一维数组经典程序</a:t>
            </a:r>
            <a:endParaRPr lang="zh-CN" altLang="en-GB" sz="4800" dirty="0" smtClean="0">
              <a:solidFill>
                <a:srgbClr val="0000FF"/>
              </a:solidFill>
              <a:effectLst/>
              <a:latin typeface="黑体" panose="02010609060101010101" pitchFamily="49" charset="-122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处理</a:t>
            </a:r>
            <a:r>
              <a:rPr lang="en-US" altLang="zh-CN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Fibonacci</a:t>
            </a:r>
            <a:r>
              <a:rPr lang="zh-CN" altLang="en-US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数列</a:t>
            </a:r>
            <a:endParaRPr lang="zh-CN" altLang="en-GB" sz="4400" dirty="0" smtClean="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u="sng" dirty="0">
                <a:solidFill>
                  <a:srgbClr val="660066"/>
                </a:solidFill>
                <a:ea typeface="黑体" panose="02010609060101010101" pitchFamily="49" charset="-122"/>
              </a:rPr>
              <a:t>筛选法求素数</a:t>
            </a:r>
            <a:endParaRPr lang="en-US" altLang="zh-CN" sz="4400" u="sng" dirty="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 smtClean="0">
                <a:solidFill>
                  <a:schemeClr val="folHlink"/>
                </a:solidFill>
                <a:ea typeface="黑体" panose="02010609060101010101" pitchFamily="49" charset="-122"/>
              </a:rPr>
              <a:t>排序</a:t>
            </a:r>
            <a:endParaRPr lang="zh-CN" altLang="en-GB" sz="4400" dirty="0" smtClean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1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33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9154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“筛法”指的是“埃拉托色尼（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Eratoasthenes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）筛法”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埃拉托色尼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是古希腊的著名数学家。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采取的方法是，在一张纸上写上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的全部素数，然后逐个判断它们是否素数，找出一个非素数，就把它挖掉，最后剩下的就是素数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筛选法求素数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4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34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9154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）先将</a:t>
            </a:r>
            <a:r>
              <a:rPr lang="en-US" altLang="zh-CN" sz="2400" dirty="0"/>
              <a:t>1</a:t>
            </a:r>
            <a:r>
              <a:rPr lang="zh-CN" altLang="zh-CN" sz="2400" dirty="0"/>
              <a:t>挖</a:t>
            </a:r>
            <a:r>
              <a:rPr lang="zh-CN" altLang="zh-CN" sz="2400" dirty="0" smtClean="0"/>
              <a:t>掉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因为</a:t>
            </a:r>
            <a:r>
              <a:rPr lang="en-US" altLang="zh-CN" sz="2400" dirty="0"/>
              <a:t>1</a:t>
            </a:r>
            <a:r>
              <a:rPr lang="zh-CN" altLang="zh-CN" sz="2400" dirty="0"/>
              <a:t>不是</a:t>
            </a:r>
            <a:r>
              <a:rPr lang="zh-CN" altLang="zh-CN" sz="2400" dirty="0" smtClean="0"/>
              <a:t>素数。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）用</a:t>
            </a:r>
            <a:r>
              <a:rPr lang="en-US" altLang="zh-CN" sz="2400" dirty="0"/>
              <a:t>2</a:t>
            </a:r>
            <a:r>
              <a:rPr lang="zh-CN" altLang="zh-CN" sz="2400" dirty="0"/>
              <a:t>去除它后面的各个数，把能被</a:t>
            </a:r>
            <a:r>
              <a:rPr lang="en-US" altLang="zh-CN" sz="2400" dirty="0"/>
              <a:t>2</a:t>
            </a:r>
            <a:r>
              <a:rPr lang="zh-CN" altLang="zh-CN" sz="2400" dirty="0"/>
              <a:t>整除的书挖掉，即把</a:t>
            </a:r>
            <a:r>
              <a:rPr lang="en-US" altLang="zh-CN" sz="2400" dirty="0"/>
              <a:t>2</a:t>
            </a:r>
            <a:r>
              <a:rPr lang="zh-CN" altLang="zh-CN" sz="2400" dirty="0"/>
              <a:t>的倍数挖掉。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）用</a:t>
            </a:r>
            <a:r>
              <a:rPr lang="en-US" altLang="zh-CN" sz="2400" dirty="0"/>
              <a:t>3</a:t>
            </a:r>
            <a:r>
              <a:rPr lang="zh-CN" altLang="zh-CN" sz="2400" dirty="0"/>
              <a:t>去除它后面各个数，把</a:t>
            </a:r>
            <a:r>
              <a:rPr lang="en-US" altLang="zh-CN" sz="2400" dirty="0"/>
              <a:t>3</a:t>
            </a:r>
            <a:r>
              <a:rPr lang="zh-CN" altLang="zh-CN" sz="2400" dirty="0"/>
              <a:t>的倍数挖掉。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）分别用</a:t>
            </a:r>
            <a:r>
              <a:rPr lang="en-US" altLang="zh-CN" sz="2400" dirty="0"/>
              <a:t>4</a:t>
            </a:r>
            <a:r>
              <a:rPr lang="zh-CN" altLang="zh-CN" sz="2400" dirty="0"/>
              <a:t>、</a:t>
            </a:r>
            <a:r>
              <a:rPr lang="en-US" altLang="zh-CN" sz="2400" dirty="0"/>
              <a:t>5</a:t>
            </a:r>
            <a:r>
              <a:rPr lang="zh-CN" altLang="zh-CN" sz="2400" dirty="0"/>
              <a:t>…各个数作为除数去除这些数以后的各数。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/>
              <a:t>这个过程一直进行到在除数后面的数已全被挖掉为止。</a:t>
            </a:r>
          </a:p>
          <a:p>
            <a:pPr lvl="1">
              <a:lnSpc>
                <a:spcPct val="150000"/>
              </a:lnSpc>
            </a:pPr>
            <a:r>
              <a:rPr lang="zh-CN" altLang="zh-CN" sz="2000" dirty="0"/>
              <a:t>事实上，可以简化，如果需要找</a:t>
            </a:r>
            <a:r>
              <a:rPr lang="en-US" altLang="zh-CN" sz="2000" dirty="0"/>
              <a:t>1</a:t>
            </a:r>
            <a:r>
              <a:rPr lang="zh-CN" altLang="zh-CN" sz="2000" dirty="0"/>
              <a:t>～</a:t>
            </a:r>
            <a:r>
              <a:rPr lang="en-US" altLang="zh-CN" sz="2000" dirty="0"/>
              <a:t>50</a:t>
            </a:r>
            <a:r>
              <a:rPr lang="zh-CN" altLang="zh-CN" sz="2000" dirty="0"/>
              <a:t>，只需进行到将</a:t>
            </a:r>
            <a:r>
              <a:rPr lang="en-US" altLang="zh-CN" sz="2000" dirty="0"/>
              <a:t>7</a:t>
            </a:r>
            <a:r>
              <a:rPr lang="zh-CN" altLang="zh-CN" sz="2000" dirty="0"/>
              <a:t>作为除数即可。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筛法求素数的工作步骤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6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35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9154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由于数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明显不是素数，所以只考虑</a:t>
            </a:r>
            <a:r>
              <a:rPr lang="en-US" altLang="zh-CN" sz="2800" dirty="0" smtClean="0"/>
              <a:t>1-999</a:t>
            </a:r>
            <a:r>
              <a:rPr lang="zh-CN" altLang="en-US" sz="2800" dirty="0" smtClean="0"/>
              <a:t>即可：</a:t>
            </a:r>
            <a:endParaRPr lang="zh-CN" altLang="zh-CN" sz="2800" dirty="0"/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源代码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-1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：定义数组并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初始化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1905000"/>
            <a:ext cx="5943600" cy="46597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1000</a:t>
            </a:r>
          </a:p>
          <a:p>
            <a:pPr>
              <a:lnSpc>
                <a:spcPct val="10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n[N],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=0;i&lt;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n[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筛法求素数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输出素数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36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1371600"/>
            <a:ext cx="3962400" cy="4191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将数组元素</a:t>
            </a:r>
            <a:r>
              <a:rPr lang="en-US" altLang="zh-CN" sz="2400" dirty="0" smtClean="0"/>
              <a:t>n[0]</a:t>
            </a:r>
            <a:r>
              <a:rPr lang="zh-CN" altLang="en-US" sz="2400" dirty="0" smtClean="0"/>
              <a:t>“废物利用”，作为“计数器”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0000FF"/>
                </a:solidFill>
              </a:rPr>
              <a:t>每找到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</a:rPr>
              <a:t>个合数，就递减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记录下素数个数，对后面</a:t>
            </a:r>
            <a:r>
              <a:rPr lang="zh-CN" altLang="en-US" sz="2400" dirty="0" smtClean="0">
                <a:solidFill>
                  <a:srgbClr val="C00000"/>
                </a:solidFill>
              </a:rPr>
              <a:t>输出素数</a:t>
            </a:r>
            <a:r>
              <a:rPr lang="zh-CN" altLang="en-US" sz="2400" dirty="0" smtClean="0"/>
              <a:t>时的</a:t>
            </a:r>
            <a:r>
              <a:rPr lang="zh-CN" altLang="en-US" sz="2400" dirty="0" smtClean="0">
                <a:solidFill>
                  <a:srgbClr val="FF0000"/>
                </a:solidFill>
              </a:rPr>
              <a:t>格式控制</a:t>
            </a:r>
            <a:r>
              <a:rPr lang="zh-CN" altLang="en-US" sz="2400" dirty="0" smtClean="0"/>
              <a:t>有作用。</a:t>
            </a:r>
            <a:endParaRPr lang="zh-CN" altLang="zh-CN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" y="533936"/>
            <a:ext cx="4800600" cy="624786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1000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定义数组并初始化</a:t>
            </a:r>
            <a:endParaRPr lang="en-US" altLang="zh-CN" sz="1600" b="1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n[1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]=0;n[0]=</a:t>
            </a:r>
            <a:r>
              <a:rPr lang="pt-BR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for(i=2;i&lt;N;i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pt-BR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if(0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==n[i]) continue;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for(j=i+1;j&lt;N;j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</a:t>
            </a:r>
            <a:endParaRPr lang="pt-BR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if(0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==n[j]) continue;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if(n[j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]%n[i]==0)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</a:t>
            </a:r>
            <a:endParaRPr lang="pt-BR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n[j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n[0</a:t>
            </a: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]--;</a:t>
            </a: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  <a:endParaRPr lang="pt-BR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  <a:endParaRPr lang="pt-BR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pt-BR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输出素数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733800" y="228600"/>
            <a:ext cx="51816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源代码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-2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：筛法求素数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37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121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n[0]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1-1000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间素数总个数）与输出“计数器”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一道，控制输出素数时的间隔符是“逗号”还是“换行符”。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409342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1000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定义数组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筛法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求素数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pt-BR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pt-BR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,i=2;i&lt;N;i++)</a:t>
            </a:r>
          </a:p>
          <a:p>
            <a:pPr>
              <a:lnSpc>
                <a:spcPct val="100000"/>
              </a:lnSpc>
            </a:pP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if(n[i</a:t>
            </a: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]!=0) </a:t>
            </a:r>
          </a:p>
          <a:p>
            <a:pPr>
              <a:lnSpc>
                <a:spcPct val="100000"/>
              </a:lnSpc>
            </a:pP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pt-BR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printf</a:t>
            </a: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("%3d%c",n[i],(++j%10==0 || </a:t>
            </a:r>
            <a:r>
              <a:rPr lang="pt-BR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j==n[0]</a:t>
            </a: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)?'\n':',');</a:t>
            </a:r>
          </a:p>
          <a:p>
            <a:pPr>
              <a:lnSpc>
                <a:spcPct val="100000"/>
              </a:lnSpc>
            </a:pP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07228"/>
            <a:ext cx="51816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源代码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-3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：输出素数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38</a:t>
            </a:fld>
            <a:r>
              <a:rPr lang="en-US" altLang="zh-CN"/>
              <a:t>/35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121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个素数，输出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个“换行符”；最后输出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个换行符。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711"/>
            <a:ext cx="51816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程序运行结果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83193"/>
            <a:ext cx="5534025" cy="50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0750A-5CD0-4BA6-BE9B-F7A0C29846E5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2023/11/6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06133A-F7CD-4DC2-AB3A-BBDBC37781BC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/119</a:t>
            </a:r>
          </a:p>
        </p:txBody>
      </p:sp>
      <p:sp>
        <p:nvSpPr>
          <p:cNvPr id="49156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王化雨 whuayu000@163.com 13306442222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一维数组经典程序</a:t>
            </a:r>
            <a:endParaRPr lang="zh-CN" altLang="en-GB" sz="4800" dirty="0" smtClean="0">
              <a:solidFill>
                <a:srgbClr val="0000FF"/>
              </a:solidFill>
              <a:effectLst/>
              <a:latin typeface="黑体" panose="02010609060101010101" pitchFamily="49" charset="-122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处理</a:t>
            </a:r>
            <a:r>
              <a:rPr lang="en-US" altLang="zh-CN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Fibonacci</a:t>
            </a:r>
            <a:r>
              <a:rPr lang="zh-CN" altLang="en-US" sz="4400" dirty="0" smtClean="0">
                <a:solidFill>
                  <a:srgbClr val="660066"/>
                </a:solidFill>
                <a:ea typeface="黑体" panose="02010609060101010101" pitchFamily="49" charset="-122"/>
              </a:rPr>
              <a:t>数列</a:t>
            </a:r>
            <a:endParaRPr lang="zh-CN" altLang="en-GB" sz="4400" dirty="0" smtClean="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dirty="0">
                <a:solidFill>
                  <a:srgbClr val="660066"/>
                </a:solidFill>
                <a:ea typeface="黑体" panose="02010609060101010101" pitchFamily="49" charset="-122"/>
              </a:rPr>
              <a:t>筛选法求素数</a:t>
            </a:r>
            <a:endParaRPr lang="en-US" altLang="zh-CN" sz="4400" dirty="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4400" u="sng" dirty="0">
                <a:solidFill>
                  <a:srgbClr val="660066"/>
                </a:solidFill>
                <a:ea typeface="黑体" panose="02010609060101010101" pitchFamily="49" charset="-122"/>
              </a:rPr>
              <a:t>排序</a:t>
            </a:r>
            <a:endParaRPr lang="zh-CN" altLang="en-GB" sz="4400" u="sng" dirty="0">
              <a:solidFill>
                <a:srgbClr val="66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2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2840C2B-4B73-4BD5-98ED-1B6778797BC7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AB8FD4-0B6B-4105-A61D-01AB3769F46D}" type="slidenum">
              <a:rPr lang="zh-CN" altLang="en-US"/>
              <a:pPr/>
              <a:t>4</a:t>
            </a:fld>
            <a:r>
              <a:rPr lang="en-US" altLang="zh-CN"/>
              <a:t>/32</a:t>
            </a:r>
          </a:p>
        </p:txBody>
      </p:sp>
      <p:sp>
        <p:nvSpPr>
          <p:cNvPr id="6315010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重要的构造数据类型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1501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数组：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同类型数据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的聚集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有序数据的集合。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数组中的每一个元素都属于同一个数据类型，用一个统一的数组名和下标来唯一确定数组中的元素。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举例：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全班同学的某门课成绩</a:t>
            </a:r>
          </a:p>
          <a:p>
            <a:pPr marL="342900" indent="-342900">
              <a:lnSpc>
                <a:spcPts val="4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：不同类型数据的聚集</a:t>
            </a:r>
          </a:p>
          <a:p>
            <a:pPr marL="742950" lvl="1" indent="-285750">
              <a:lnSpc>
                <a:spcPts val="4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举例：某个同学的特征属性（学号、姓名、性别、出生日期、总成绩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40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个位置的数，依次与其后面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位置）的数比较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如果是“逆序”，则两个参与比较的数进行交换。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是否交换，再与下个位置的数比较，直到将所有位置的数比较完毕。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个数、并在需要时进行交换后的结果：第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位置中的“最小数”。</a:t>
            </a: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个位置的数，依次与后面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的数比较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时（即有“逆序”）进行交换。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圈比较、交换后，第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位置中的最小数。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个位置的数，与后面位置的数（第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位置的数）比较。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时（即有“逆序”）进行交换。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如此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位置中的最小数。</a:t>
            </a: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轮比较、交换后，排序完毕。</a:t>
            </a: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对存放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个数的数组实施排序的步骤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1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41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152400"/>
            <a:ext cx="876935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n[N]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("Input %d numbers:\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n",N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No.%d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",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("%d",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&amp;n[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按输入的先后顺序输出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个数按从小到大的顺序排序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将排序后的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个数输出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2819400" y="762000"/>
            <a:ext cx="601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“排序”源程序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：输入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个数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42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152400"/>
            <a:ext cx="876935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n[10],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接收从键盘输入的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("Originally numerical sequence:\n");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for(i=0; i&lt;N; i++) 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printf("%d", 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n[i]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if(N-1 == i) 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printf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 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else 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(",");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个数按从小到大的顺序排序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将排序后的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个数输出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200400" y="6096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“排序”源程序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按输入的先后次序输出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个数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43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76200"/>
            <a:ext cx="876935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n[10],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接收从键盘输入的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输入的先后次序输出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for(i=0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i&lt;N-1; i++)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for(j=i+1; j&lt;N; j++) 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if(n[i] &gt; n[j]) 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t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n[i]; 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n[i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n[j]; 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n[j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t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}</a:t>
            </a:r>
            <a:endParaRPr lang="pt-BR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ts val="26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将排序后的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个数输出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2590800" y="3810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“排序”源程序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-3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输入的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个数按从小到大的顺序排序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44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76200"/>
            <a:ext cx="876935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n[10], 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接收从键盘输入的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输入的先后次序输出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个数按从小到大的顺序排序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    Sorted numerical sequence:\n");</a:t>
            </a:r>
          </a:p>
          <a:p>
            <a:pPr>
              <a:lnSpc>
                <a:spcPts val="3300"/>
              </a:lnSpc>
            </a:pPr>
            <a:r>
              <a:rPr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for(i=0; i&lt;N; i++)</a:t>
            </a:r>
          </a:p>
          <a:p>
            <a:pPr>
              <a:lnSpc>
                <a:spcPts val="3300"/>
              </a:lnSpc>
            </a:pPr>
            <a:r>
              <a:rPr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printf("%d%c", n[i], (N-1 == i)?'\n</a:t>
            </a:r>
            <a:r>
              <a:rPr lang="pt-BR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':',');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810000" y="762000"/>
            <a:ext cx="487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“排序”源程序</a:t>
            </a:r>
            <a:r>
              <a:rPr lang="en-US" altLang="zh-CN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-4</a:t>
            </a: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endParaRPr lang="en-US" altLang="zh-CN" sz="36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将排序后的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个数</a:t>
            </a: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输出</a:t>
            </a:r>
            <a:endParaRPr lang="en-US" altLang="zh-CN" sz="36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45</a:t>
            </a:fld>
            <a:r>
              <a:rPr lang="en-US" altLang="zh-CN"/>
              <a:t>/32</a:t>
            </a: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排序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运行结果</a:t>
            </a:r>
            <a:endParaRPr lang="en-US" altLang="zh-CN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61" y="1066800"/>
            <a:ext cx="5406539" cy="57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46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0"/>
            <a:ext cx="8769350" cy="6705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n[10],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接收从键盘输入的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输入的先后次序输出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for(i=0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i&lt;N-1; i++)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for(j=i+1; j&lt;N; j++) 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if(n[i] &gt; n[j]) 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t</a:t>
            </a: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n[i]; </a:t>
            </a:r>
            <a:r>
              <a:rPr lang="pt-BR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n[i]</a:t>
            </a:r>
            <a:endParaRPr lang="pt-BR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ts val="2700"/>
              </a:lnSpc>
            </a:pPr>
            <a:r>
              <a:rPr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排序后的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个数输出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200400" y="1524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“冒泡法”排序算法</a:t>
            </a:r>
            <a:endParaRPr lang="en-US" altLang="zh-CN" sz="4400" dirty="0" smtClean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" y="2461986"/>
            <a:ext cx="4654550" cy="317681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for(i=0</a:t>
            </a: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i&lt;N-1; i</a:t>
            </a: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pt-BR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for(j=0</a:t>
            </a: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j&lt;N-1-i; j++) 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</a:t>
            </a:r>
          </a:p>
          <a:p>
            <a:pPr>
              <a:lnSpc>
                <a:spcPct val="100000"/>
              </a:lnSpc>
            </a:pP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if(n[j</a:t>
            </a: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&gt; n[j+1]) 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{ t=n[j]; n[j]=n[j+1</a:t>
            </a: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n[j+1</a:t>
            </a: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]=t; }</a:t>
            </a:r>
          </a:p>
          <a:p>
            <a:pPr>
              <a:lnSpc>
                <a:spcPct val="100000"/>
              </a:lnSpc>
            </a:pP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pt-B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pt-BR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00600" y="2461986"/>
            <a:ext cx="4267200" cy="317681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for(i=0; i&lt;N-1; i++)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for(j=i+1; j&lt;N; j++) 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if(n[i] &gt; n[j]) 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t=n[i];  n[i]=n[j]; n[j]=t; }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00000"/>
              </a:lnSpc>
            </a:pPr>
            <a:r>
              <a:rPr lang="pt-BR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47</a:t>
            </a:fld>
            <a:r>
              <a:rPr lang="en-US" altLang="zh-CN"/>
              <a:t>/32</a:t>
            </a: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152400" y="838200"/>
            <a:ext cx="8769350" cy="594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stdlib.h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time.h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N 10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n[10],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t;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nn-NO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srand(time(NULL));</a:t>
            </a:r>
          </a:p>
          <a:p>
            <a:pPr>
              <a:lnSpc>
                <a:spcPts val="2700"/>
              </a:lnSpc>
            </a:pPr>
            <a:r>
              <a:rPr lang="nn-NO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for(i=0;i&lt;N;i++) n[i]=rand()%100+1;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生成的先后顺序输出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个随机数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个数按从小到大的顺序排序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将排序后的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个数输出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1371600" y="762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利用“随机数据”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自动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生成原数列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838200"/>
            <a:ext cx="5943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48</a:t>
            </a:fld>
            <a:r>
              <a:rPr lang="en-US" altLang="zh-CN"/>
              <a:t>/32</a:t>
            </a: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加上适当代码生成排序过程：冒泡法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33" y="762000"/>
            <a:ext cx="749687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49</a:t>
            </a:fld>
            <a:r>
              <a:rPr lang="en-US" altLang="zh-CN"/>
              <a:t>/32</a:t>
            </a: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加上适当代码生成排序过程：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似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冒泡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9" y="762001"/>
            <a:ext cx="749687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0E32A3-BB7B-46BA-9EBC-76D1A343DDD2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469CB3A-B911-4AEC-8A62-6F4F418B0526}" type="slidenum">
              <a:rPr lang="zh-CN" altLang="en-US"/>
              <a:pPr/>
              <a:t>5</a:t>
            </a:fld>
            <a:r>
              <a:rPr lang="en-US" altLang="zh-CN"/>
              <a:t>/32</a:t>
            </a:r>
          </a:p>
        </p:txBody>
      </p:sp>
      <p:sp>
        <p:nvSpPr>
          <p:cNvPr id="6317058" name="Rectangle 2"/>
          <p:cNvSpPr>
            <a:spLocks noRot="1" noChangeArrowheads="1"/>
          </p:cNvSpPr>
          <p:nvPr/>
        </p:nvSpPr>
        <p:spPr bwMode="auto">
          <a:xfrm>
            <a:off x="304800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维数组的定义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17059" name="Rectangle 3"/>
          <p:cNvSpPr>
            <a:spLocks noChangeArrowheads="1"/>
          </p:cNvSpPr>
          <p:nvPr/>
        </p:nvSpPr>
        <p:spPr bwMode="auto">
          <a:xfrm>
            <a:off x="381000" y="13716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定义方法：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类型说明符  数组名[常量表达式]；</a:t>
            </a:r>
          </a:p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数组名定名规则和变量名相同；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数组名后是用方括弧括起来的常量表达式；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表示元素的个数，即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数组长度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常量表达式中可以包括常量和符号常量，不能包括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变量、常变量，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不允许对数组的大小作动态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。也就是说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的大小不依赖于程序运行过程中变量的值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50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458200" cy="5029200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：数组元素逆序输出。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20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20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：排序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51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458200" cy="4648200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筛选法求素数。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选择法排序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插入排序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一个数组中的值按逆序存放。例如原来为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。要求改为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折半查找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52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实验：补充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数组中的元素都存放了数据，对于其中的重复值，只保留第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个，对于较后位置的重复值元素，将值置为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BF19A1-554A-4AAB-9205-C6F69566DA6D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7D8E5D-3C20-4553-8673-05BA5EF8C12A}" type="slidenum">
              <a:rPr lang="zh-CN" altLang="en-US"/>
              <a:pPr/>
              <a:t>6</a:t>
            </a:fld>
            <a:r>
              <a:rPr lang="en-US" altLang="zh-CN"/>
              <a:t>/32</a:t>
            </a:r>
          </a:p>
        </p:txBody>
      </p:sp>
      <p:sp>
        <p:nvSpPr>
          <p:cNvPr id="63160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7848600" cy="863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数组的下标</a:t>
            </a:r>
          </a:p>
        </p:txBody>
      </p:sp>
      <p:sp>
        <p:nvSpPr>
          <p:cNvPr id="6316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300162"/>
            <a:ext cx="8675688" cy="4567237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数组元素由下标标识，下标在数组名后的方括号中；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数组维数由下标数决定；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下标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 0 开始计数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。一个包含 10个元素的数组：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a[10];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，下面语句都是合法的：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]=5;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]=a[0]*5+9;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a[a[0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1605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0028"/>
              </p:ext>
            </p:extLst>
          </p:nvPr>
        </p:nvGraphicFramePr>
        <p:xfrm>
          <a:off x="395288" y="3048000"/>
          <a:ext cx="8496300" cy="518160"/>
        </p:xfrm>
        <a:graphic>
          <a:graphicData uri="http://schemas.openxmlformats.org/drawingml/2006/table">
            <a:tbl>
              <a:tblPr/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player[0]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player[1]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player[2]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player[9]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BF19A1-554A-4AAB-9205-C6F69566DA6D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7D8E5D-3C20-4553-8673-05BA5EF8C12A}" type="slidenum">
              <a:rPr lang="zh-CN" altLang="en-US"/>
              <a:pPr/>
              <a:t>7</a:t>
            </a:fld>
            <a:r>
              <a:rPr lang="en-US" altLang="zh-CN"/>
              <a:t>/32</a:t>
            </a:r>
          </a:p>
        </p:txBody>
      </p:sp>
      <p:sp>
        <p:nvSpPr>
          <p:cNvPr id="63160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7848600" cy="863600"/>
          </a:xfrm>
        </p:spPr>
        <p:txBody>
          <a:bodyPr/>
          <a:lstStyle/>
          <a:p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“引用”与“遍历”</a:t>
            </a:r>
          </a:p>
        </p:txBody>
      </p:sp>
      <p:sp>
        <p:nvSpPr>
          <p:cNvPr id="6316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300162"/>
            <a:ext cx="8675688" cy="45672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数组的个体称为“数组元素”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在程序中，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元素个体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，称之为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数组元素的引用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在程序中，将数组中的所有元素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逐个“使用”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或全部“扫描”一遍，称之为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数组元素的遍历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2BA7E4-36BF-451A-9201-2BF68ACD5E78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B772462-967C-4F08-8904-1BE416264023}" type="slidenum">
              <a:rPr lang="zh-CN" altLang="en-US"/>
              <a:pPr/>
              <a:t>8</a:t>
            </a:fld>
            <a:r>
              <a:rPr lang="en-US" altLang="zh-CN"/>
              <a:t>/32</a:t>
            </a:r>
          </a:p>
        </p:txBody>
      </p:sp>
      <p:sp>
        <p:nvSpPr>
          <p:cNvPr id="6319106" name="Rectangle 2"/>
          <p:cNvSpPr>
            <a:spLocks noRot="1" noChangeArrowheads="1"/>
          </p:cNvSpPr>
          <p:nvPr/>
        </p:nvSpPr>
        <p:spPr bwMode="auto">
          <a:xfrm>
            <a:off x="304800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维数组元素的引用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仿宋_GB2312" pitchFamily="49" charset="-122"/>
              <a:sym typeface="Monotype Sorts" pitchFamily="2" charset="2"/>
            </a:endParaRPr>
          </a:p>
        </p:txBody>
      </p:sp>
      <p:sp>
        <p:nvSpPr>
          <p:cNvPr id="6319107" name="Rectangle 3"/>
          <p:cNvSpPr>
            <a:spLocks noChangeArrowheads="1"/>
          </p:cNvSpPr>
          <p:nvPr/>
        </p:nvSpPr>
        <p:spPr bwMode="auto">
          <a:xfrm>
            <a:off x="152400" y="1219200"/>
            <a:ext cx="5486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数组必须先定义，然后使用。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规定只能逐个引用数组元素而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不能一次引用整个数组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数组元素的表示形式为：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数组名[下标]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使用变量的地方都可以使用数组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可以使用整型表达式引用数组的元素。</a:t>
            </a:r>
          </a:p>
        </p:txBody>
      </p:sp>
      <p:pic>
        <p:nvPicPr>
          <p:cNvPr id="6319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3455988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0CE85DF-420D-426F-858D-DC57B9935B64}" type="datetime1">
              <a:rPr lang="zh-CN" altLang="en-US"/>
              <a:pPr/>
              <a:t>2023/11/6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9E3F163-862A-49D7-AE10-5192F886AAA4}" type="slidenum">
              <a:rPr lang="zh-CN" altLang="en-US"/>
              <a:pPr/>
              <a:t>9</a:t>
            </a:fld>
            <a:r>
              <a:rPr lang="en-US" altLang="zh-CN"/>
              <a:t>/32</a:t>
            </a:r>
          </a:p>
        </p:txBody>
      </p:sp>
      <p:sp>
        <p:nvSpPr>
          <p:cNvPr id="6321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中使用数组</a:t>
            </a:r>
            <a:endParaRPr lang="en-US" altLang="zh-CN" sz="4000" b="0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21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219200"/>
            <a:ext cx="8142287" cy="5410200"/>
          </a:xfrm>
          <a:solidFill>
            <a:srgbClr val="FFFF00"/>
          </a:solidFill>
          <a:extLst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[10]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i, total, high;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 for(i=0; 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i&lt;</a:t>
            </a:r>
            <a:r>
              <a:rPr lang="en-US" altLang="zh-CN" sz="2800" dirty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i++)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(“%d”,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[i]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);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high 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[0];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 for(i=1; 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i&lt;10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i++)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[i]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&gt; high) high =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[i]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 “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最大数是：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%d\n” , high);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321156" name="AutoShape 4"/>
          <p:cNvSpPr>
            <a:spLocks noChangeArrowheads="1"/>
          </p:cNvSpPr>
          <p:nvPr/>
        </p:nvSpPr>
        <p:spPr bwMode="auto">
          <a:xfrm>
            <a:off x="6172200" y="228600"/>
            <a:ext cx="2743200" cy="762000"/>
          </a:xfrm>
          <a:prstGeom prst="wedgeRoundRectCallout">
            <a:avLst>
              <a:gd name="adj1" fmla="val -184838"/>
              <a:gd name="adj2" fmla="val 23104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/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定义可存放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个元素的数组</a:t>
            </a:r>
          </a:p>
        </p:txBody>
      </p:sp>
      <p:sp>
        <p:nvSpPr>
          <p:cNvPr id="6321157" name="AutoShape 5"/>
          <p:cNvSpPr>
            <a:spLocks noChangeArrowheads="1"/>
          </p:cNvSpPr>
          <p:nvPr/>
        </p:nvSpPr>
        <p:spPr bwMode="auto">
          <a:xfrm>
            <a:off x="4953000" y="1676400"/>
            <a:ext cx="3973513" cy="504825"/>
          </a:xfrm>
          <a:prstGeom prst="wedgeRoundRectCallout">
            <a:avLst>
              <a:gd name="adj1" fmla="val -72333"/>
              <a:gd name="adj2" fmla="val 28144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逐个为数组元素赋值</a:t>
            </a:r>
          </a:p>
        </p:txBody>
      </p:sp>
      <p:sp>
        <p:nvSpPr>
          <p:cNvPr id="6321158" name="AutoShape 6"/>
          <p:cNvSpPr>
            <a:spLocks noChangeArrowheads="1"/>
          </p:cNvSpPr>
          <p:nvPr/>
        </p:nvSpPr>
        <p:spPr bwMode="auto">
          <a:xfrm>
            <a:off x="5334000" y="3352800"/>
            <a:ext cx="3516313" cy="762000"/>
          </a:xfrm>
          <a:prstGeom prst="wedgeRoundRectCallout">
            <a:avLst>
              <a:gd name="adj1" fmla="val -121241"/>
              <a:gd name="adj2" fmla="val 4104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个数组元素参与运算</a:t>
            </a:r>
          </a:p>
        </p:txBody>
      </p:sp>
      <p:sp>
        <p:nvSpPr>
          <p:cNvPr id="6321159" name="AutoShape 7"/>
          <p:cNvSpPr>
            <a:spLocks noChangeArrowheads="1"/>
          </p:cNvSpPr>
          <p:nvPr/>
        </p:nvSpPr>
        <p:spPr bwMode="auto">
          <a:xfrm>
            <a:off x="5181600" y="5943600"/>
            <a:ext cx="3581400" cy="504825"/>
          </a:xfrm>
          <a:prstGeom prst="wedgeRoundRectCallout">
            <a:avLst>
              <a:gd name="adj1" fmla="val -121898"/>
              <a:gd name="adj2" fmla="val -19276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逐个使用数组元素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2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32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32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1156" grpId="0" animBg="1"/>
      <p:bldP spid="6321157" grpId="0" animBg="1"/>
      <p:bldP spid="6321158" grpId="0" animBg="1"/>
      <p:bldP spid="6321159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-模板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46420</TotalTime>
  <Words>4450</Words>
  <Application>Microsoft Office PowerPoint</Application>
  <PresentationFormat>全屏显示(4:3)</PresentationFormat>
  <Paragraphs>665</Paragraphs>
  <Slides>53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Cambria Math</vt:lpstr>
      <vt:lpstr>Tahoma</vt:lpstr>
      <vt:lpstr>Times New Roman</vt:lpstr>
      <vt:lpstr>Wingdings</vt:lpstr>
      <vt:lpstr>PPT-模板</vt:lpstr>
      <vt:lpstr>1_PPT-模板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数组的下标</vt:lpstr>
      <vt:lpstr>“引用”与“遍历”</vt:lpstr>
      <vt:lpstr>PowerPoint 演示文稿</vt:lpstr>
      <vt:lpstr>在C中使用数组</vt:lpstr>
      <vt:lpstr>一维数组的定义和元素引用举例-1</vt:lpstr>
      <vt:lpstr>一维数组的定义和元素引用举例-2</vt:lpstr>
      <vt:lpstr>一维数组的定义和元素引用举例-3</vt:lpstr>
      <vt:lpstr>“常量表达式”的举例说明</vt:lpstr>
      <vt:lpstr>本讲内容</vt:lpstr>
      <vt:lpstr>PowerPoint 演示文稿</vt:lpstr>
      <vt:lpstr>PowerPoint 演示文稿</vt:lpstr>
      <vt:lpstr>PowerPoint 演示文稿</vt:lpstr>
      <vt:lpstr>验证程序：数组初始化</vt:lpstr>
      <vt:lpstr>本讲内容</vt:lpstr>
      <vt:lpstr>数组元素在内存中的存储方式</vt:lpstr>
      <vt:lpstr>验证程序：数组元素的存储方式</vt:lpstr>
      <vt:lpstr>数组元素存储 运行结果</vt:lpstr>
      <vt:lpstr>验证程序：数组名是数组首地址</vt:lpstr>
      <vt:lpstr>数组地址、数组首地址、数组首元素地址 运行结果</vt:lpstr>
      <vt:lpstr>有关数组int a[10];的地址说明</vt:lpstr>
      <vt:lpstr>验证数组地址与数组首元素的地址</vt:lpstr>
      <vt:lpstr>本讲内容</vt:lpstr>
      <vt:lpstr>一维数组经典程序</vt:lpstr>
      <vt:lpstr>编程要求</vt:lpstr>
      <vt:lpstr>Fibonacci数列程序源代码</vt:lpstr>
      <vt:lpstr>Fibonacci数列程序运行结果</vt:lpstr>
      <vt:lpstr>一维数组经典程序</vt:lpstr>
      <vt:lpstr>筛选法求素数</vt:lpstr>
      <vt:lpstr>筛法求素数的工作步骤</vt:lpstr>
      <vt:lpstr>源代码-1：定义数组并初始化</vt:lpstr>
      <vt:lpstr>源代码-2：筛法求素数</vt:lpstr>
      <vt:lpstr>源代码-3：输出素数</vt:lpstr>
      <vt:lpstr>程序运行结果</vt:lpstr>
      <vt:lpstr>一维数组经典程序</vt:lpstr>
      <vt:lpstr>对存放10个数的数组实施排序的步骤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教材例题</vt:lpstr>
      <vt:lpstr>教材第6章习题</vt:lpstr>
      <vt:lpstr>上机实验：补充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810</cp:revision>
  <dcterms:created xsi:type="dcterms:W3CDTF">2001-09-11T11:00:57Z</dcterms:created>
  <dcterms:modified xsi:type="dcterms:W3CDTF">2023-11-06T09:12:21Z</dcterms:modified>
</cp:coreProperties>
</file>