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584" r:id="rId2"/>
    <p:sldId id="2932" r:id="rId3"/>
    <p:sldId id="3020" r:id="rId4"/>
    <p:sldId id="3057" r:id="rId5"/>
    <p:sldId id="3066" r:id="rId6"/>
    <p:sldId id="3067" r:id="rId7"/>
    <p:sldId id="3051" r:id="rId8"/>
    <p:sldId id="3061" r:id="rId9"/>
    <p:sldId id="3068" r:id="rId10"/>
    <p:sldId id="3069" r:id="rId11"/>
    <p:sldId id="3070" r:id="rId12"/>
    <p:sldId id="3071" r:id="rId13"/>
    <p:sldId id="3072" r:id="rId14"/>
    <p:sldId id="3073" r:id="rId15"/>
    <p:sldId id="3054" r:id="rId16"/>
    <p:sldId id="3021" r:id="rId17"/>
    <p:sldId id="3022" r:id="rId18"/>
    <p:sldId id="3023" r:id="rId19"/>
    <p:sldId id="3052" r:id="rId20"/>
    <p:sldId id="3056" r:id="rId21"/>
    <p:sldId id="3024" r:id="rId22"/>
    <p:sldId id="3025" r:id="rId23"/>
    <p:sldId id="3096" r:id="rId24"/>
    <p:sldId id="3076" r:id="rId25"/>
    <p:sldId id="3077" r:id="rId26"/>
    <p:sldId id="3078" r:id="rId27"/>
    <p:sldId id="3079" r:id="rId28"/>
    <p:sldId id="3080" r:id="rId29"/>
    <p:sldId id="3081" r:id="rId30"/>
    <p:sldId id="3083" r:id="rId31"/>
    <p:sldId id="3084" r:id="rId32"/>
    <p:sldId id="3085" r:id="rId33"/>
    <p:sldId id="3086" r:id="rId34"/>
    <p:sldId id="3087" r:id="rId35"/>
    <p:sldId id="3088" r:id="rId36"/>
    <p:sldId id="3089" r:id="rId37"/>
    <p:sldId id="3090" r:id="rId38"/>
    <p:sldId id="3091" r:id="rId39"/>
    <p:sldId id="3092" r:id="rId40"/>
    <p:sldId id="3097" r:id="rId41"/>
    <p:sldId id="3094" r:id="rId42"/>
    <p:sldId id="3098" r:id="rId43"/>
    <p:sldId id="257" r:id="rId4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9999FF"/>
    <a:srgbClr val="003366"/>
    <a:srgbClr val="CCECFF"/>
    <a:srgbClr val="FF0000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428BBEB-BA38-473A-9511-114B9835217B}" type="datetimeFigureOut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F47DC46-6E76-4849-92B2-44DF8C55E2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309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357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345AE9E-F290-4904-BF37-D16790AE1E03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4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3D525196-20EA-498D-A561-99E82F8C02E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与前面几个程序比较：注意</a:t>
            </a:r>
            <a:r>
              <a:rPr lang="en-US" altLang="zh-CN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i,j</a:t>
            </a:r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在比较中的取值。</a:t>
            </a:r>
          </a:p>
          <a:p>
            <a:endParaRPr lang="zh-CN" altLang="en-US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与前面几个程序比较：注意</a:t>
            </a:r>
            <a:r>
              <a:rPr lang="en-US" altLang="zh-CN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i,j</a:t>
            </a:r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在比较中的取值。</a:t>
            </a:r>
          </a:p>
          <a:p>
            <a:endParaRPr lang="zh-CN" altLang="en-US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与前面几个程序比较：注意</a:t>
            </a:r>
            <a:r>
              <a:rPr lang="en-US" altLang="zh-CN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i,j</a:t>
            </a:r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在比较中的取值。</a:t>
            </a:r>
          </a:p>
          <a:p>
            <a:endParaRPr lang="zh-CN" altLang="en-US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11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22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0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与前面几个程序比较：注意</a:t>
            </a:r>
            <a:r>
              <a:rPr lang="en-US" altLang="zh-CN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i,j</a:t>
            </a:r>
            <a:r>
              <a:rPr lang="zh-CN" altLang="en-US" sz="32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在比较中的取值。</a:t>
            </a:r>
          </a:p>
          <a:p>
            <a:endParaRPr lang="zh-CN" altLang="en-US" sz="32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874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《C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版）：例</a:t>
            </a:r>
            <a:r>
              <a:rPr lang="en-US" altLang="zh-CN" dirty="0" smtClean="0"/>
              <a:t>6.5</a:t>
            </a:r>
            <a:r>
              <a:rPr lang="zh-CN" altLang="en-US" dirty="0" smtClean="0"/>
              <a:t>，习题</a:t>
            </a:r>
            <a:r>
              <a:rPr lang="en-US" altLang="zh-CN" dirty="0" smtClean="0"/>
              <a:t>6.4</a:t>
            </a:r>
            <a:r>
              <a:rPr lang="zh-CN" altLang="en-US" dirty="0" smtClean="0"/>
              <a:t>，习题</a:t>
            </a:r>
            <a:r>
              <a:rPr lang="en-US" altLang="zh-CN" dirty="0" smtClean="0"/>
              <a:t>6.5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02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7E37D1E0-9B37-4386-93E9-0E6BC19356FB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09AC3B1-2057-47D3-93DC-F820E381D287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3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  <p:extLst>
      <p:ext uri="{BB962C8B-B14F-4D97-AF65-F5344CB8AC3E}">
        <p14:creationId xmlns:p14="http://schemas.microsoft.com/office/powerpoint/2010/main" val="69676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  <p:extLst>
      <p:ext uri="{BB962C8B-B14F-4D97-AF65-F5344CB8AC3E}">
        <p14:creationId xmlns:p14="http://schemas.microsoft.com/office/powerpoint/2010/main" val="38137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  <p:extLst>
      <p:ext uri="{BB962C8B-B14F-4D97-AF65-F5344CB8AC3E}">
        <p14:creationId xmlns:p14="http://schemas.microsoft.com/office/powerpoint/2010/main" val="423924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书上两个，课堂练习一个。</a:t>
            </a:r>
          </a:p>
        </p:txBody>
      </p:sp>
    </p:spTree>
    <p:extLst>
      <p:ext uri="{BB962C8B-B14F-4D97-AF65-F5344CB8AC3E}">
        <p14:creationId xmlns:p14="http://schemas.microsoft.com/office/powerpoint/2010/main" val="51159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6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E9977E8-DCEF-40C2-B73C-C2C64D182DA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89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AD19C-94B9-4760-BF06-A689C0CB07AC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2658E-1C62-4E33-A299-4A8C55C1847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1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DA9ED-34DF-4572-B820-B04DBB1DAF31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2BBCD-ECC4-477D-956D-1E0E62BFE88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5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F60F28FA-980C-46CF-AF25-3942C0959EDB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4641E9B2-4885-4DE9-BB07-95FED038966D}" type="slidenum">
              <a:rPr lang="zh-CN" altLang="en-US"/>
              <a:pPr/>
              <a:t>‹#›</a:t>
            </a:fld>
            <a:r>
              <a:rPr lang="en-US" altLang="zh-CN"/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88401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74307-9C3A-4B81-A123-2A3EDBBAAA15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A0CF3-1DB0-43F5-8B0B-33711046A81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86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67AF-D7FB-4B48-A035-C96EDF561391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99CFF-6E4F-470B-9008-85F4AFF533F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0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715C-F298-4AFC-9E0C-5B30C4E6B624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FCDB-35C5-405D-AAF3-CB517382741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DC84-F4C2-4C6E-9B2B-7B49028888E8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650C-2CFD-41B6-A4A6-49222544ED7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8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4C635-CEA2-425D-8B3C-133192D156E0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0EA7E-659E-48E3-AFC5-6785D057289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6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42C54-6F6B-4C6B-8DA5-E8B2D56C1A9B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A4B99-9BDF-44CB-B6FD-68964078BD6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1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5D4B-04D1-49CC-B62D-AF713A6D9234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503-643A-473D-8EC9-D137F615E67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8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656DC57A-4DB4-47A8-A06D-DAB8B48EC8F5}" type="datetime1">
              <a:rPr lang="zh-CN" altLang="en-US"/>
              <a:pPr>
                <a:defRPr/>
              </a:pPr>
              <a:t>2023/11/7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BEDCAAC7-E15F-48AD-BB1C-FB8A1C611E2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4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</a:t>
            </a:r>
            <a:r>
              <a:rPr lang="zh-CN" altLang="en-US" sz="4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利用数组处理批量数据</a:t>
            </a:r>
            <a:endParaRPr lang="en-US" altLang="zh-CN" sz="44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二、二</a:t>
            </a:r>
            <a:r>
              <a:rPr lang="zh-CN" altLang="en-US" sz="4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维数</a:t>
            </a:r>
            <a:r>
              <a:rPr lang="zh-CN" altLang="en-US" sz="4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组</a:t>
            </a:r>
            <a:endParaRPr lang="zh-CN" altLang="en-US" sz="4800" dirty="0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10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验证程序：二</a:t>
            </a:r>
            <a:r>
              <a:rPr lang="zh-CN" altLang="en-US" sz="36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维数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组的存储</a:t>
            </a:r>
            <a:endParaRPr lang="en-US" altLang="zh-CN" sz="36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1625" y="1143000"/>
            <a:ext cx="5867400" cy="4495801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a[3][4];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=0;i&lt;3;i++)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遍历，依次输出元素的地址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for(j=0;j&lt;4;j++)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("%p ",&amp;a[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47" y="4495800"/>
            <a:ext cx="664305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11</a:t>
            </a:fld>
            <a:r>
              <a:rPr lang="en-US" altLang="zh-CN"/>
              <a:t>/32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a[3][4];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address of array a[3][4]---&amp;a: 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first address of the array a[3][4]---a: 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address of the first element of the array a[3][4]---&amp;a[0]: 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first address of the first element of array a[3][4]---&amp;a[0][0]: ");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[0][0]);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return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0;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762000"/>
            <a:ext cx="7315200" cy="609600"/>
          </a:xfrm>
        </p:spPr>
        <p:txBody>
          <a:bodyPr/>
          <a:lstStyle/>
          <a:p>
            <a:pPr algn="r"/>
            <a:r>
              <a:rPr lang="zh-CN" altLang="en-US" sz="3600" b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sz="3600" b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二维数组的“重要”地址</a:t>
            </a:r>
          </a:p>
        </p:txBody>
      </p:sp>
    </p:spTree>
    <p:extLst>
      <p:ext uri="{BB962C8B-B14F-4D97-AF65-F5344CB8AC3E}">
        <p14:creationId xmlns:p14="http://schemas.microsoft.com/office/powerpoint/2010/main" val="10043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12</a:t>
            </a:fld>
            <a:r>
              <a:rPr lang="en-US" altLang="zh-CN"/>
              <a:t>/32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76200" y="1209675"/>
            <a:ext cx="4419600" cy="2752725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",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0] [0]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495506" cy="838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二维数组重要地址</a:t>
            </a:r>
            <a:r>
              <a:rPr lang="zh-CN" altLang="en-US" sz="3600" b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2443"/>
          <a:stretch/>
        </p:blipFill>
        <p:spPr>
          <a:xfrm>
            <a:off x="38099" y="4648200"/>
            <a:ext cx="910590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13</a:t>
            </a:fld>
            <a:r>
              <a:rPr lang="en-US" altLang="zh-CN"/>
              <a:t>/32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76200" y="76200"/>
            <a:ext cx="8991600" cy="67818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a[3][4];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address of array a[3][4]---&amp;a: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                             &amp;a+1: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\n",&amp;a+1);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first address of the array a[3][4]---a: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                                       a+1: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("\t\t\t\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\n",a+1);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address of the first element of the array a[3][4]---&amp;a[0]: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                                                      &amp;a[0]+1: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("\t\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[0]+1);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("The first address of the first element of array a[3][4]---&amp;a[0][0]: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[0][0]);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                                                        &amp;a[0][0]+1: ");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t%p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n",&amp;a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[0][0]+1);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   return 0;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7315200" cy="609600"/>
          </a:xfrm>
        </p:spPr>
        <p:txBody>
          <a:bodyPr/>
          <a:lstStyle/>
          <a:p>
            <a:pPr algn="r"/>
            <a:r>
              <a:rPr lang="zh-CN" altLang="en-US" sz="3200" b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二维数组的“重要”地址及其后继地址</a:t>
            </a:r>
          </a:p>
        </p:txBody>
      </p:sp>
    </p:spTree>
    <p:extLst>
      <p:ext uri="{BB962C8B-B14F-4D97-AF65-F5344CB8AC3E}">
        <p14:creationId xmlns:p14="http://schemas.microsoft.com/office/powerpoint/2010/main" val="26623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3BB882-B191-408E-A619-D9086281808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2E268B-CCB2-448E-A489-86A7DA20A5FB}" type="slidenum">
              <a:rPr lang="zh-CN" altLang="en-US"/>
              <a:pPr/>
              <a:t>14</a:t>
            </a:fld>
            <a:r>
              <a:rPr lang="en-US" altLang="zh-CN"/>
              <a:t>/32</a:t>
            </a:r>
          </a:p>
        </p:txBody>
      </p:sp>
      <p:sp>
        <p:nvSpPr>
          <p:cNvPr id="6323204" name="Rectangle 4"/>
          <p:cNvSpPr>
            <a:spLocks noChangeArrowheads="1"/>
          </p:cNvSpPr>
          <p:nvPr/>
        </p:nvSpPr>
        <p:spPr bwMode="auto">
          <a:xfrm>
            <a:off x="76200" y="1209675"/>
            <a:ext cx="4419600" cy="2752725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",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</a:pP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[0]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p",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&amp;a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0] [0]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2320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495506" cy="838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b="0" dirty="0" smtClean="0">
                <a:latin typeface="黑体" pitchFamily="49" charset="-122"/>
                <a:ea typeface="黑体" pitchFamily="49" charset="-122"/>
              </a:rPr>
              <a:t>二维数组重要地址</a:t>
            </a:r>
            <a:r>
              <a:rPr lang="en-US" altLang="zh-CN" sz="3600" b="0" dirty="0" smtClean="0">
                <a:latin typeface="黑体" pitchFamily="49" charset="-122"/>
                <a:ea typeface="黑体" pitchFamily="49" charset="-122"/>
              </a:rPr>
              <a:t>+1</a:t>
            </a:r>
            <a:r>
              <a:rPr lang="zh-CN" altLang="en-US" sz="3600" b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9221"/>
            <a:ext cx="9067800" cy="23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5379BED-A2A7-47FC-A7A9-87D99A851BC9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2583409-DFE0-4B51-BC11-027CF73D3527}" type="slidenum">
              <a:rPr lang="zh-CN" altLang="en-US"/>
              <a:pPr/>
              <a:t>15</a:t>
            </a:fld>
            <a:r>
              <a:rPr lang="en-US" altLang="zh-CN"/>
              <a:t>/21</a:t>
            </a:r>
          </a:p>
        </p:txBody>
      </p:sp>
      <p:sp>
        <p:nvSpPr>
          <p:cNvPr id="64153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二维数组的定义</a:t>
            </a:r>
            <a:endParaRPr lang="zh-CN" altLang="en-US" sz="36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二维数组元素的引用与初始化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1112F9E-3256-46EC-9154-F321873F4B89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5516D6E-F269-4027-A544-EA109F66F53C}" type="slidenum">
              <a:rPr lang="zh-CN" altLang="en-US"/>
              <a:pPr/>
              <a:t>16</a:t>
            </a:fld>
            <a:r>
              <a:rPr lang="en-US" altLang="zh-CN"/>
              <a:t>/21</a:t>
            </a:r>
          </a:p>
        </p:txBody>
      </p:sp>
      <p:sp>
        <p:nvSpPr>
          <p:cNvPr id="6375426" name="Rectangle 2"/>
          <p:cNvSpPr>
            <a:spLocks noRot="1" noChangeArrowheads="1"/>
          </p:cNvSpPr>
          <p:nvPr/>
        </p:nvSpPr>
        <p:spPr bwMode="auto">
          <a:xfrm>
            <a:off x="301625" y="3048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二维数组元素的引用</a:t>
            </a:r>
            <a:endParaRPr lang="zh-CN" altLang="en-US" sz="40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75427" name="Rectangle 3"/>
          <p:cNvSpPr>
            <a:spLocks noChangeArrowheads="1"/>
          </p:cNvSpPr>
          <p:nvPr/>
        </p:nvSpPr>
        <p:spPr bwMode="auto">
          <a:xfrm>
            <a:off x="381000" y="1295400"/>
            <a:ext cx="85407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二维数组元素的表示形式为：</a:t>
            </a: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数组名[下标] [下标]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数组元素可以出现在表达式中，也可以被赋值。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在使用数组元素时，应该注意下标值应在已定义的数组大小的范围内。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要严格区别定义数组时用的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a[3][4]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和引用元素时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a[3][4]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的区别。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a[3][4]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用来定义数组的维数和各维的大小；</a:t>
            </a:r>
          </a:p>
          <a:p>
            <a:pPr marL="1143000" lvl="2" indent="-228600">
              <a:lnSpc>
                <a:spcPct val="100000"/>
              </a:lnSpc>
              <a:buClr>
                <a:schemeClr val="hlink"/>
              </a:buClr>
              <a:buFontTx/>
              <a:buChar char="o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a[3][4]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代表一个数组元素,其中的3和4是下标值。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需要注意的是，如果定义数组时用了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a[3][4]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则引用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数组元素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一定不会有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a[3][4]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34D1FB3-94C6-489D-8359-947896FBA4BE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9F4D49D-ECA9-4BBA-9D97-D2B7323A85CD}" type="slidenum">
              <a:rPr lang="zh-CN" altLang="en-US"/>
              <a:pPr/>
              <a:t>17</a:t>
            </a:fld>
            <a:r>
              <a:rPr lang="en-US" altLang="zh-CN"/>
              <a:t>/21</a:t>
            </a:r>
          </a:p>
        </p:txBody>
      </p:sp>
      <p:sp>
        <p:nvSpPr>
          <p:cNvPr id="637645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定义二维数组时将它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初始化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76451" name="Rectangle 3"/>
          <p:cNvSpPr>
            <a:spLocks noChangeArrowheads="1"/>
          </p:cNvSpPr>
          <p:nvPr/>
        </p:nvSpPr>
        <p:spPr bwMode="auto">
          <a:xfrm>
            <a:off x="3048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分行给二维数组赋初值。如：</a:t>
            </a:r>
          </a:p>
          <a:p>
            <a:pPr marL="342900" indent="-342900" algn="ctr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a[3][4]={{0,1,2,3},{4,5,6,7},{8,9,10,11}};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这是把第1个花括弧内的数据给第1行的元素、第2个花括弧内的数据给第2行的元素……即按行赋初值。</a:t>
            </a:r>
            <a:endParaRPr lang="zh-CN" altLang="en-US" sz="2400" b="1" i="1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也可将所有数据写在一个花括弧内，按数组排列(或在内存中存放)的顺序对各元素赋值。如： </a:t>
            </a:r>
          </a:p>
          <a:p>
            <a:pPr marL="342900" indent="-342900" algn="ctr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a[3] [4]={0,1,2,3,4,5,6,7,8,9,10,11};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效果与前面一样，但容易遗漏，不易检查。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3B0E4BA-2DD0-497A-8856-80C4EC495C4B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6EE7CA4-FF12-4700-B4D9-8DA4133FE9BA}" type="slidenum">
              <a:rPr lang="zh-CN" altLang="en-US"/>
              <a:pPr/>
              <a:t>18</a:t>
            </a:fld>
            <a:r>
              <a:rPr lang="en-US" altLang="zh-CN"/>
              <a:t>/21</a:t>
            </a:r>
          </a:p>
        </p:txBody>
      </p:sp>
      <p:sp>
        <p:nvSpPr>
          <p:cNvPr id="6377474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只</a:t>
            </a:r>
            <a:r>
              <a:rPr lang="zh-CN" altLang="en-US" sz="44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对部分元素赋初值</a:t>
            </a:r>
          </a:p>
        </p:txBody>
      </p:sp>
      <p:sp>
        <p:nvSpPr>
          <p:cNvPr id="6377475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可对部分元素赋初值。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a[3][4]={{1},{5},{9}};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其作用是只对各行第1列的元素(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a[0][0]、a[1][0]、a[2][0])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赋值；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也可对各行中某一元素赋值： 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int a[3][4]={{1},{0,5},{0,0,9}};</a:t>
            </a: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由于未被赋值的元素被赋0，所以这种方法对非0元素少的数组赋值时比较方便。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47C2CE9-91DC-4429-A8A6-9772B5E8CFEC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20F8AE8-3B4B-46EA-9A84-4B671E688A8E}" type="slidenum">
              <a:rPr lang="zh-CN" altLang="en-US"/>
              <a:pPr/>
              <a:t>19</a:t>
            </a:fld>
            <a:r>
              <a:rPr lang="en-US" altLang="zh-CN"/>
              <a:t>/21</a:t>
            </a:r>
          </a:p>
        </p:txBody>
      </p:sp>
      <p:sp>
        <p:nvSpPr>
          <p:cNvPr id="6411266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第一</a:t>
            </a:r>
            <a:r>
              <a:rPr lang="zh-CN" altLang="en-US" sz="44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维的长度可以不指定</a:t>
            </a:r>
          </a:p>
        </p:txBody>
      </p:sp>
      <p:sp>
        <p:nvSpPr>
          <p:cNvPr id="6411267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是对数组中的全部元素赋初值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则第一维的大小可省略，系统会根据第二维的大小及所有初值的个数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自动计算第一维的大小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如：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4]={0,1,2,3,4,5,6,7,8,9,10,11};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也可只对部分元素赋初值，如：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	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[][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4]={{1},{},{0,0,9}};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3D41B74-3AAC-485F-A7EE-1285AC7BD49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026589A-AD18-4092-BACF-5DC7AE6C50A7}" type="slidenum">
              <a:rPr lang="zh-CN" altLang="en-US"/>
              <a:pPr/>
              <a:t>2</a:t>
            </a:fld>
            <a:r>
              <a:rPr lang="en-US" altLang="zh-CN"/>
              <a:t>/21</a:t>
            </a:r>
          </a:p>
        </p:txBody>
      </p:sp>
      <p:sp>
        <p:nvSpPr>
          <p:cNvPr id="62423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二维数组的定义与存储方式</a:t>
            </a:r>
            <a:endParaRPr lang="zh-CN" altLang="en-US" sz="36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二维数组元素的引用与初始化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A8D87C1-EB89-4A77-9320-EE61E9CE0801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6A0A75-88E3-4B5F-B7B6-AED5487FAFF8}" type="slidenum">
              <a:rPr lang="zh-CN" altLang="en-US"/>
              <a:pPr/>
              <a:t>20</a:t>
            </a:fld>
            <a:r>
              <a:rPr lang="en-US" altLang="zh-CN"/>
              <a:t>/21</a:t>
            </a:r>
          </a:p>
        </p:txBody>
      </p:sp>
      <p:sp>
        <p:nvSpPr>
          <p:cNvPr id="641945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4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二维数组的定义与存储</a:t>
            </a:r>
            <a:endParaRPr lang="zh-CN" altLang="en-US" sz="36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二维数组元素的引用与初始化</a:t>
            </a:r>
          </a:p>
          <a:p>
            <a:pPr eaLnBrk="1" hangingPunct="1">
              <a:lnSpc>
                <a:spcPct val="125000"/>
              </a:lnSpc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3754C7C-94D2-45FF-AD86-583051561103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80138EA-1FD3-4AAD-85DD-6566AE3DE153}" type="slidenum">
              <a:rPr lang="zh-CN" altLang="en-US"/>
              <a:pPr/>
              <a:t>21</a:t>
            </a:fld>
            <a:r>
              <a:rPr lang="en-US" altLang="zh-CN"/>
              <a:t>/21</a:t>
            </a:r>
          </a:p>
        </p:txBody>
      </p:sp>
      <p:sp>
        <p:nvSpPr>
          <p:cNvPr id="637952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1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：求一个矩阵的转置矩阵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79523" name="Rectangle 3"/>
          <p:cNvSpPr>
            <a:spLocks noChangeArrowheads="1"/>
          </p:cNvSpPr>
          <p:nvPr/>
        </p:nvSpPr>
        <p:spPr bwMode="auto">
          <a:xfrm>
            <a:off x="381000" y="3352800"/>
            <a:ext cx="8540750" cy="3429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并赋初值：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a[2][3]={{1,2,3},{4,5,6}}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b[3][2]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实施转换：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&lt;2;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for(j=0; j&lt;3;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b[j][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]=a[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][j];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marL="742950" lvl="1" indent="-285750" eaLnBrk="0" hangingPunct="0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379524" name="Rectangle 4"/>
          <p:cNvSpPr>
            <a:spLocks noChangeArrowheads="1"/>
          </p:cNvSpPr>
          <p:nvPr/>
        </p:nvSpPr>
        <p:spPr bwMode="auto">
          <a:xfrm>
            <a:off x="304800" y="1143000"/>
            <a:ext cx="85407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将一个二维数组行和列互换，存到另一个二维数组中：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                                </a:t>
            </a:r>
          </a:p>
        </p:txBody>
      </p:sp>
      <p:graphicFrame>
        <p:nvGraphicFramePr>
          <p:cNvPr id="6379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273672"/>
              </p:ext>
            </p:extLst>
          </p:nvPr>
        </p:nvGraphicFramePr>
        <p:xfrm>
          <a:off x="1066800" y="1828800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577" name="公式" r:id="rId4" imgW="914400" imgH="457200" progId="Equation.3">
                  <p:embed/>
                </p:oleObj>
              </mc:Choice>
              <mc:Fallback>
                <p:oleObj name="公式" r:id="rId4" imgW="914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13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73726"/>
              </p:ext>
            </p:extLst>
          </p:nvPr>
        </p:nvGraphicFramePr>
        <p:xfrm>
          <a:off x="4191000" y="1676400"/>
          <a:ext cx="14954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578" name="公式" r:id="rId6" imgW="698400" imgH="711000" progId="Equation.3">
                  <p:embed/>
                </p:oleObj>
              </mc:Choice>
              <mc:Fallback>
                <p:oleObj name="公式" r:id="rId6" imgW="69840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14954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37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F43BEB1-714A-4734-90CB-89C9B923D86B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02C3638-A88D-4D3E-8504-EEDDBF87D461}" type="slidenum">
              <a:rPr lang="zh-CN" altLang="en-US"/>
              <a:pPr/>
              <a:t>22</a:t>
            </a:fld>
            <a:r>
              <a:rPr lang="en-US" altLang="zh-CN"/>
              <a:t>/21</a:t>
            </a:r>
          </a:p>
        </p:txBody>
      </p:sp>
      <p:sp>
        <p:nvSpPr>
          <p:cNvPr id="638157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：搜索矩阵中最大元素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1571" name="Rectangle 3"/>
          <p:cNvSpPr>
            <a:spLocks noChangeArrowheads="1"/>
          </p:cNvSpPr>
          <p:nvPr/>
        </p:nvSpPr>
        <p:spPr bwMode="auto">
          <a:xfrm>
            <a:off x="76200" y="1523999"/>
            <a:ext cx="8991600" cy="5197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 eaLnBrk="0" hangingPunct="0">
              <a:lnSpc>
                <a:spcPts val="3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定义数组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并赋初值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a[3][4]={{1,…},{2,…}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{3,…}}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zh-CN" altLang="en-US" b="1" u="sng" dirty="0">
                <a:latin typeface="Times New Roman" pitchFamily="18" charset="0"/>
                <a:ea typeface="楷体_GB2312" pitchFamily="49" charset="-122"/>
              </a:rPr>
              <a:t>最大值变量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（存放最大值）赋初值，为行变量（存放最大值所在的行号）、列变量（存放最大值所在的列号）赋初值：</a:t>
            </a:r>
          </a:p>
          <a:p>
            <a:pPr marL="742950" lvl="1" indent="-285750" algn="ctr" eaLnBrk="0" hangingPunct="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max=a[0][0]; row=0; col=0;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找出最大值及其行、列值：</a:t>
            </a:r>
          </a:p>
          <a:p>
            <a:pPr marL="742950" lvl="1" indent="-285750" eaLnBrk="0" hangingPunct="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for(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&lt;3;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742950" lvl="1" indent="-285750" eaLnBrk="0" hangingPunct="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for(j=0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 j&lt;4;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j++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742950" lvl="1" indent="-285750" eaLnBrk="0" hangingPunct="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			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if(a[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][j]&gt;max) </a:t>
            </a:r>
          </a:p>
          <a:p>
            <a:pPr marL="742950" lvl="1" indent="-285750" eaLnBrk="0" hangingPunct="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	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 eaLnBrk="0" hangingPunct="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		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max=a[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][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j]; row=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 col=j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742950" lvl="1" indent="-285750" eaLnBrk="0" hangingPunct="0">
              <a:lnSpc>
                <a:spcPts val="32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   		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81572" name="Rectangle 4"/>
          <p:cNvSpPr>
            <a:spLocks noChangeArrowheads="1"/>
          </p:cNvSpPr>
          <p:nvPr/>
        </p:nvSpPr>
        <p:spPr bwMode="auto">
          <a:xfrm>
            <a:off x="304800" y="990600"/>
            <a:ext cx="854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求3×4矩阵中最大元素的值，以及其所在的行号和列号：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8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15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F43BEB1-714A-4734-90CB-89C9B923D86B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02C3638-A88D-4D3E-8504-EEDDBF87D461}" type="slidenum">
              <a:rPr lang="zh-CN" altLang="en-US"/>
              <a:pPr/>
              <a:t>23</a:t>
            </a:fld>
            <a:r>
              <a:rPr lang="en-US" altLang="zh-CN"/>
              <a:t>/21</a:t>
            </a:r>
          </a:p>
        </p:txBody>
      </p:sp>
      <p:sp>
        <p:nvSpPr>
          <p:cNvPr id="638157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3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：矩阵乘法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81571" name="Rectangle 3"/>
          <p:cNvSpPr>
            <a:spLocks noChangeArrowheads="1"/>
          </p:cNvSpPr>
          <p:nvPr/>
        </p:nvSpPr>
        <p:spPr bwMode="auto">
          <a:xfrm>
            <a:off x="609600" y="2590800"/>
            <a:ext cx="7924800" cy="264687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定义变量与常量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利用“随机函数”自动生成参与运行的两个矩阵（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二维数组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）的值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分别显示两个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矩阵（二维数组）的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值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两个矩阵相乘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输出两个矩阵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相乘的结果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即“乘积”矩阵的值</a:t>
            </a:r>
            <a:endParaRPr lang="en-US" altLang="zh-CN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381572" name="Rectangle 4"/>
          <p:cNvSpPr>
            <a:spLocks noChangeArrowheads="1"/>
          </p:cNvSpPr>
          <p:nvPr/>
        </p:nvSpPr>
        <p:spPr bwMode="auto">
          <a:xfrm>
            <a:off x="304800" y="1295400"/>
            <a:ext cx="8540750" cy="101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“矩阵相乘”程序的主要构成：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8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15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24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4575175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3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：矩阵乘法</a:t>
            </a:r>
            <a:endParaRPr lang="en-US" altLang="zh-CN" sz="36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定义变量与常量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83025" y="304800"/>
            <a:ext cx="5108575" cy="6414868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 2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L 3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4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min=1,max=9;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a[M][L],b[L][N],c[M][N];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25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304800" y="76200"/>
            <a:ext cx="6934200" cy="85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矩阵</a:t>
            </a:r>
            <a:r>
              <a:rPr lang="zh-CN" altLang="en-US" sz="36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乘法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自动生成数组元素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8600" y="1066800"/>
            <a:ext cx="8534401" cy="57150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00000"/>
              </a:lnSpc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自动生成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a[M][L]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b[L][N]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(time(NULL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L;j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][j]=rand()%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max+min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][j]=rand()%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max+min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69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26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76200" y="365125"/>
            <a:ext cx="6934200" cy="85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矩阵</a:t>
            </a:r>
            <a:r>
              <a:rPr lang="zh-CN" altLang="en-US" sz="36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乘法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</a:t>
            </a:r>
            <a:endParaRPr lang="en-US" altLang="zh-CN" sz="36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显示</a:t>
            </a:r>
            <a:r>
              <a:rPr lang="en-US" altLang="zh-CN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a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、</a:t>
            </a:r>
            <a:r>
              <a:rPr lang="en-US" altLang="zh-CN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b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数组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0" y="304800"/>
            <a:ext cx="6019800" cy="65532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200"/>
              </a:lnSpc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>
              <a:lnSpc>
                <a:spcPts val="22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显示两个矩阵：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a[M][L]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b[L][N]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("Matrix a:\n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("~~~~~~~~~\n");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L;j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("%2d",a[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>
              <a:lnSpc>
                <a:spcPts val="22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("Matrix b:\n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("~~~~~~~~~\n");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for(j=0;j&lt;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("%2d",b[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>
              <a:lnSpc>
                <a:spcPts val="22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  </a:t>
            </a: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ts val="22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9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27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64477" y="0"/>
            <a:ext cx="6934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矩阵</a:t>
            </a:r>
            <a:r>
              <a:rPr lang="zh-CN" altLang="en-US" sz="36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乘法</a:t>
            </a: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计算</a:t>
            </a:r>
            <a:r>
              <a:rPr lang="en-US" altLang="zh-CN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a</a:t>
            </a:r>
            <a:r>
              <a:rPr lang="zh-CN" altLang="en-US" sz="3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×</a:t>
            </a:r>
            <a:r>
              <a:rPr lang="en-US" altLang="zh-CN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b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838200"/>
            <a:ext cx="8991600" cy="60198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</a:p>
          <a:p>
            <a:pPr>
              <a:lnSpc>
                <a:spcPts val="24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计算矩阵乘法：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a*b=c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for(k=0;k&lt;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c[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][k]=0;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L;j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c[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][k]=c[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][k]+a[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][j]*b[j][k];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ts val="24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28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6934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矩阵乘法：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显示</a:t>
            </a:r>
            <a:r>
              <a:rPr lang="en-US" altLang="zh-CN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a</a:t>
            </a:r>
            <a:r>
              <a:rPr lang="zh-CN" altLang="en-US" sz="3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×</a:t>
            </a:r>
            <a:r>
              <a:rPr lang="en-US" altLang="zh-CN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b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的结果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57912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……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输出矩阵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("Matrix c=a*b:\n");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("~~~~~~~~~~~~~\n");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("%4d",c[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7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29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矩阵程序：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运行结果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1" y="1143000"/>
            <a:ext cx="5125480" cy="56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C7EF69F-B9E2-43A5-9180-05861B46F91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79D96A9-C05D-405D-8716-24F7E06B026F}" type="slidenum">
              <a:rPr lang="zh-CN" altLang="en-US"/>
              <a:pPr/>
              <a:t>3</a:t>
            </a:fld>
            <a:r>
              <a:rPr lang="en-US" altLang="zh-CN"/>
              <a:t>/21</a:t>
            </a:r>
          </a:p>
        </p:txBody>
      </p:sp>
      <p:sp>
        <p:nvSpPr>
          <p:cNvPr id="6374402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多维数组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74403" name="Rectangle 3"/>
          <p:cNvSpPr>
            <a:spLocks noChangeArrowheads="1"/>
          </p:cNvSpPr>
          <p:nvPr/>
        </p:nvSpPr>
        <p:spPr bwMode="auto">
          <a:xfrm>
            <a:off x="152400" y="1143000"/>
            <a:ext cx="86899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维数组只有一个下标，其数组元素也称为单下标变量。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实际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问题中有很多数据量呈现出二维或多维的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特征，例如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剧院的某个座位。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语言允许构造多维数组，多维数组元素有多个下标，以标识它在数组中的位置，所以也称为多下标变量。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B06EDE-144F-4BEF-A72F-FEA796D57E3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FE3FA76-FC58-4477-859F-7918698A0C30}" type="slidenum">
              <a:rPr lang="zh-CN" altLang="en-US"/>
              <a:pPr/>
              <a:t>30</a:t>
            </a:fld>
            <a:r>
              <a:rPr lang="en-US" altLang="zh-CN"/>
              <a:t>/21</a:t>
            </a:r>
          </a:p>
        </p:txBody>
      </p:sp>
      <p:sp>
        <p:nvSpPr>
          <p:cNvPr id="6373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0199" y="1219200"/>
            <a:ext cx="8512175" cy="4343400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维数组的鞍点：</a:t>
            </a: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该位置上的元素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在该行上最大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在该列上最小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个二维数组也可能没有鞍点。</a:t>
            </a:r>
          </a:p>
        </p:txBody>
      </p:sp>
      <p:sp>
        <p:nvSpPr>
          <p:cNvPr id="10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4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：求二维数组的鞍点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22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31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7620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找鞍点：</a:t>
            </a:r>
            <a:r>
              <a:rPr lang="zh-CN" altLang="en-US" sz="3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算法描述</a:t>
            </a:r>
            <a:endParaRPr lang="en-US" altLang="zh-CN" sz="36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1143000"/>
            <a:ext cx="8991600" cy="48768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定义数组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number[N][N]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使用自动生成随机数的方式，为数组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赋值，所有值在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找出第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行的最大值，赋给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，并记录其列值为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列（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行最大值所在列），找出最小值，赋给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相等，则找到鞍点，设置“找到”标识，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中止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“找到”标识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，输出鞍点，或输出没有鞍点信息。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B06EDE-144F-4BEF-A72F-FEA796D57E3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FE3FA76-FC58-4477-859F-7918698A0C30}" type="slidenum">
              <a:rPr lang="zh-CN" altLang="en-US"/>
              <a:pPr/>
              <a:t>32</a:t>
            </a:fld>
            <a:r>
              <a:rPr lang="en-US" altLang="zh-CN"/>
              <a:t>/21</a:t>
            </a:r>
          </a:p>
        </p:txBody>
      </p:sp>
      <p:sp>
        <p:nvSpPr>
          <p:cNvPr id="6373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8991599" cy="5105400"/>
          </a:xfrm>
        </p:spPr>
        <p:txBody>
          <a:bodyPr/>
          <a:lstStyle/>
          <a:p>
            <a:pPr lvl="0">
              <a:lnSpc>
                <a:spcPts val="29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number[N][N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及其他变量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9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二维数组第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行的最大元素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记下第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行最大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colunm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中找到最小元素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2">
              <a:lnSpc>
                <a:spcPts val="29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，则表示找到了“鞍点”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设置“找到鞍点”标志，跳出循环、执行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9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起始点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9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“找到鞍点”标志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，显示找到的鞍点。程序结束。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否则（即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“找到鞍点”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组没有鞍点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900"/>
              </a:lnSpc>
            </a:pP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“找鞍点”设计思路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72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33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153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找鞍点源代码：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头文件、预处理与变量定义</a:t>
            </a:r>
            <a:endParaRPr lang="en-US" altLang="zh-CN" sz="32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1295400"/>
            <a:ext cx="8991600" cy="55626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7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number[N][N],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i,j,row,column,imax,jmin,k,find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2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34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686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找鞍点源代码：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自动生成二维数组元素并输出</a:t>
            </a:r>
            <a:endParaRPr lang="en-US" altLang="zh-CN" sz="3200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57912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……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以内的正整数存入数组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number[N][N]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(time(NULL));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for(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number[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][j]=rand()%100+1;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输出数组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number[N][N]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个正整数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for(j=0;j&lt;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("%4d",number[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2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35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305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找鞍点源代码：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找出</a:t>
            </a:r>
            <a:r>
              <a:rPr lang="en-US" altLang="zh-CN" sz="36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行的最大值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57912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找出第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行的最大值，赋给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，并记录其列值为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=number[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][0];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column=0;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for(j=1;j&lt;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if(number[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][j]&gt;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=number[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column=j;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列的最小值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相等，则设置“找到鞍点”标志，中止循环。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36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305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找鞍点源代码：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找出</a:t>
            </a:r>
            <a:r>
              <a:rPr lang="en-US" altLang="zh-CN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column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列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的最小值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57912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行的最大值，赋给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，并记录其列值为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列的最小值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=number[0][column];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row=0;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for(k=1;k&lt;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N;k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if(number[k][column]&lt;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=number[k][column];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row=k;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相等，则设置“找到鞍点”标志，中止循环。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37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305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找鞍点源代码：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判断是否找到“鞍点”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57912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行的最大值，赋给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，并记录其列值为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列的最小值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相等，则设置“找到鞍点”标志，中止循环。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find=1;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38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228600" y="152400"/>
            <a:ext cx="8305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找鞍点：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Monotype Sorts" pitchFamily="2" charset="2"/>
              </a:rPr>
              <a:t>输出结果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r="74688" b="79665"/>
          <a:stretch/>
        </p:blipFill>
        <p:spPr bwMode="auto">
          <a:xfrm>
            <a:off x="247015" y="1752600"/>
            <a:ext cx="3562985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/>
          <p:nvPr/>
        </p:nvPicPr>
        <p:blipFill rotWithShape="1">
          <a:blip r:embed="rId3"/>
          <a:srcRect r="74226" b="67723"/>
          <a:stretch/>
        </p:blipFill>
        <p:spPr bwMode="auto">
          <a:xfrm>
            <a:off x="234950" y="3581400"/>
            <a:ext cx="3422650" cy="2273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/>
          <p:cNvPicPr/>
          <p:nvPr/>
        </p:nvPicPr>
        <p:blipFill rotWithShape="1">
          <a:blip r:embed="rId4"/>
          <a:srcRect r="73648" b="55801"/>
          <a:stretch/>
        </p:blipFill>
        <p:spPr bwMode="auto">
          <a:xfrm>
            <a:off x="4038600" y="1206818"/>
            <a:ext cx="3886200" cy="2831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/>
          <p:cNvPicPr/>
          <p:nvPr/>
        </p:nvPicPr>
        <p:blipFill rotWithShape="1">
          <a:blip r:embed="rId5"/>
          <a:srcRect r="69585" b="76574"/>
          <a:stretch/>
        </p:blipFill>
        <p:spPr bwMode="auto">
          <a:xfrm>
            <a:off x="3837940" y="4114800"/>
            <a:ext cx="4086860" cy="1770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6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39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教材第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章例题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：转置矩阵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：求二维数组最大值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CC7EF69F-B9E2-43A5-9180-05861B46F91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79D96A9-C05D-405D-8716-24F7E06B026F}" type="slidenum">
              <a:rPr lang="zh-CN" altLang="en-US"/>
              <a:pPr/>
              <a:t>4</a:t>
            </a:fld>
            <a:r>
              <a:rPr lang="en-US" altLang="zh-CN"/>
              <a:t>/21</a:t>
            </a:r>
          </a:p>
        </p:txBody>
      </p:sp>
      <p:sp>
        <p:nvSpPr>
          <p:cNvPr id="637440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二维数组的定义</a:t>
            </a:r>
            <a:endParaRPr lang="zh-CN" altLang="en-US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374403" name="Rectangle 3"/>
          <p:cNvSpPr>
            <a:spLocks noChangeArrowheads="1"/>
          </p:cNvSpPr>
          <p:nvPr/>
        </p:nvSpPr>
        <p:spPr bwMode="auto">
          <a:xfrm>
            <a:off x="381000" y="1143000"/>
            <a:ext cx="85407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格式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说明符  数组名[常量表达式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常量表达式]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ts val="38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</a:p>
          <a:p>
            <a:pPr marL="742950" lvl="1" indent="-285750">
              <a:lnSpc>
                <a:spcPts val="38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可把二维数组看作是一种特殊的一维数组：它的元素又是一个一维数组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ts val="3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a[3][4]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可以看作“一维数组”，这个“一维数组”的每个元素由</a:t>
            </a:r>
            <a:r>
              <a:rPr lang="en-US" altLang="zh-CN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数组成。</a:t>
            </a:r>
            <a:endParaRPr lang="en-US" altLang="zh-CN" sz="22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ts val="3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处理方法在数组初始化和用指针表示时显得很方便。</a:t>
            </a:r>
          </a:p>
          <a:p>
            <a:pPr marL="742950" lvl="1" indent="-285750">
              <a:lnSpc>
                <a:spcPts val="38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与定义二维数组类似，可定义多维数组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40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教材第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章习题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：矩阵对角线元素之和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章习题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：杨辉三角形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：输出魔方阵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：二维数组的鞍点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F43BEB1-714A-4734-90CB-89C9B923D86B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02C3638-A88D-4D3E-8504-EEDDBF87D461}" type="slidenum">
              <a:rPr lang="zh-CN" altLang="en-US"/>
              <a:pPr/>
              <a:t>41</a:t>
            </a:fld>
            <a:r>
              <a:rPr lang="en-US" altLang="zh-CN"/>
              <a:t>/21</a:t>
            </a:r>
          </a:p>
        </p:txBody>
      </p:sp>
      <p:sp>
        <p:nvSpPr>
          <p:cNvPr id="6381572" name="Rectangle 4"/>
          <p:cNvSpPr>
            <a:spLocks noChangeArrowheads="1"/>
          </p:cNvSpPr>
          <p:nvPr/>
        </p:nvSpPr>
        <p:spPr bwMode="auto">
          <a:xfrm>
            <a:off x="304800" y="990600"/>
            <a:ext cx="8537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利用二维数组，输出如图所示蛇形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排列的数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阵，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请补充程序。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705000"/>
            <a:ext cx="2247756" cy="1800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676400"/>
            <a:ext cx="5791200" cy="44196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N 5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a[N][N],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i,j,k,t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请在此补充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程序代码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    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遍历输出</a:t>
            </a: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for(j=0;j&lt;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("%3d",a[i][j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</a:t>
            </a:r>
            <a:r>
              <a:rPr lang="zh-CN" altLang="en-US" sz="400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：补充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程序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1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42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补充习题</a:t>
            </a:r>
            <a:endParaRPr lang="en-US" altLang="zh-CN" sz="480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个学生，已知每个学生有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门课的成绩，要求输出平均成绩最高的学生的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门课成绩及这个学生的序号。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个学生，上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门课，要求输入全部学生的各门课成绩，并分别求出每门课的平均成绩。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个学生的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门课成绩，要求求出每个学生的平均成绩，然后对平均成绩从高到低将各位学生的成绩记录排序，降序排列。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B06EDE-144F-4BEF-A72F-FEA796D57E3A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FE3FA76-FC58-4477-859F-7918698A0C30}" type="slidenum">
              <a:rPr lang="zh-CN" altLang="en-US"/>
              <a:pPr/>
              <a:t>5</a:t>
            </a:fld>
            <a:r>
              <a:rPr lang="en-US" altLang="zh-CN"/>
              <a:t>/21</a:t>
            </a:r>
          </a:p>
        </p:txBody>
      </p:sp>
      <p:sp>
        <p:nvSpPr>
          <p:cNvPr id="6373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0199" y="1219200"/>
            <a:ext cx="8512175" cy="4343400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如果有定义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a[3][4]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看作是一个一维数组：</a:t>
            </a:r>
          </a:p>
          <a:p>
            <a:pPr lvl="1" defTabSz="9271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a[3][4]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，每个元素都是一个包含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个元素的一维数组。</a:t>
            </a:r>
          </a:p>
          <a:p>
            <a:pPr lvl="1" defTabSz="927100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看作是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defTabSz="927100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即将</a:t>
            </a:r>
            <a:r>
              <a:rPr lang="zh-CN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二维数组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][4]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][4]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a[1][4], a[2][4]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defTabSz="927100" eaLnBrk="1" hangingPunct="1">
              <a:lnSpc>
                <a:spcPct val="15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个一维数组的元素个数都是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语言的这种处理方式在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数组初始化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指针表示时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显得很方便。</a:t>
            </a:r>
          </a:p>
        </p:txBody>
      </p:sp>
      <p:sp>
        <p:nvSpPr>
          <p:cNvPr id="10" name="Rectangle 2"/>
          <p:cNvSpPr>
            <a:spLocks noRot="1" noChangeArrowheads="1"/>
          </p:cNvSpPr>
          <p:nvPr/>
        </p:nvSpPr>
        <p:spPr bwMode="auto">
          <a:xfrm>
            <a:off x="301625" y="762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二维数组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是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特殊的一维数组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7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F38CEF3-848A-4820-A74F-CD78B9097A41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3C7C57-D7AC-4EE6-B826-975DF0F4E227}" type="slidenum">
              <a:rPr lang="zh-CN" altLang="en-US"/>
              <a:pPr/>
              <a:t>6</a:t>
            </a:fld>
            <a:r>
              <a:rPr lang="en-US" altLang="zh-CN"/>
              <a:t>/21</a:t>
            </a:r>
          </a:p>
        </p:txBody>
      </p:sp>
      <p:sp>
        <p:nvSpPr>
          <p:cNvPr id="6409218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把二维数组看作一个</a:t>
            </a:r>
            <a:r>
              <a:rPr lang="zh-CN" altLang="en-US" sz="4000">
                <a:solidFill>
                  <a:srgbClr val="0070C0"/>
                </a:solidFill>
                <a:latin typeface="Times New Roman"/>
                <a:ea typeface="黑体" pitchFamily="49" charset="-122"/>
              </a:rPr>
              <a:t>“</a:t>
            </a:r>
            <a:r>
              <a:rPr lang="zh-CN" altLang="en-US" sz="40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矩阵</a:t>
            </a:r>
            <a:r>
              <a:rPr lang="zh-CN" altLang="en-US" sz="4000">
                <a:solidFill>
                  <a:srgbClr val="0070C0"/>
                </a:solidFill>
                <a:latin typeface="Times New Roman"/>
                <a:ea typeface="黑体" pitchFamily="49" charset="-122"/>
              </a:rPr>
              <a:t>”</a:t>
            </a:r>
            <a:endParaRPr lang="en-US" altLang="zh-CN" sz="400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09219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9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更直接地，可以把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a[3][4]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看做是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行、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列组成的矩阵：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a[0][0], a[0][1], a[0][2], a[0][3]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a[1][0], a[1][1], a[1][2], a[1][3]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a[2][0], a[2][1], a[2][2], a[2][3]</a:t>
            </a:r>
            <a:endParaRPr lang="en-US" altLang="zh-CN" sz="2400" b="1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9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如此，</a:t>
            </a:r>
            <a:r>
              <a:rPr lang="zh-CN" altLang="en-US" sz="2800" b="1" u="sng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每行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是一个“元素”：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“行元素”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一个一维数组，这个一维数组包含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个元素。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这种观点，与前面的理解是相符的。</a:t>
            </a:r>
          </a:p>
        </p:txBody>
      </p:sp>
    </p:spTree>
    <p:extLst>
      <p:ext uri="{BB962C8B-B14F-4D97-AF65-F5344CB8AC3E}">
        <p14:creationId xmlns:p14="http://schemas.microsoft.com/office/powerpoint/2010/main" val="767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7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二维数组在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内存中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的存储方式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10243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二维数组的所有元素被安排在一块连续的存储空间，数组元素在内存中顺次存放，它们的地址是连续的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语言中，二维数组是</a:t>
            </a:r>
            <a:r>
              <a:rPr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按行排列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。如果有二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维数组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a[3][4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，则先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a[0]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行，再存放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a[1]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行，以此类推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8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二维数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组元素在内存中</a:t>
            </a:r>
            <a:r>
              <a:rPr lang="zh-CN" altLang="en-US" sz="4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按行排列</a:t>
            </a:r>
            <a:endParaRPr lang="en-US" altLang="zh-CN" sz="4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10243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下面是二维数组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a[3][4]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在内存中的存储方式：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][0], a[0][1], a[0][2], a[0][3]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a[1][0], a[1][1], a[1][2], a[1][3]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a[2][0], a[2][1], a[2][2], a[2][3]</a:t>
            </a:r>
            <a:endParaRPr lang="en-US" altLang="zh-CN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上面的“分行”只是为了看起来方便，实际上在内存中是分配了一组“连续的”内存空间来存储上面的数组元素，即：</a:t>
            </a:r>
          </a:p>
          <a:p>
            <a:pPr marL="742950" lvl="1" indent="-28575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a[0][0], a[0][1], a[0][2], a[0][3], a[1][0], a[1][1], a[1][2], a[1][3], a[2][0], a[2][1], a[2][2], a[2][3]</a:t>
            </a:r>
            <a:endParaRPr lang="en-US" altLang="zh-CN" dirty="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这也是所谓：“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第一维的下标变化最慢，最右边的下标变化最快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3057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A663BB-43EB-4B47-A30F-06D27CD415C2}" type="datetime1">
              <a:rPr lang="zh-CN" altLang="en-US"/>
              <a:pPr/>
              <a:t>2023/11/7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241EA9-BFE2-4B91-96A5-29ABE832C3FB}" type="slidenum">
              <a:rPr lang="zh-CN" altLang="en-US"/>
              <a:pPr/>
              <a:t>9</a:t>
            </a:fld>
            <a:r>
              <a:rPr lang="en-US" altLang="zh-CN"/>
              <a:t>/21</a:t>
            </a:r>
          </a:p>
        </p:txBody>
      </p:sp>
      <p:sp>
        <p:nvSpPr>
          <p:cNvPr id="6410242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en-US" sz="400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维数</a:t>
            </a:r>
            <a:r>
              <a:rPr lang="zh-CN" altLang="en-US" sz="40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组存储举例</a:t>
            </a:r>
            <a:endParaRPr lang="en-US" altLang="zh-CN" sz="4000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410243" name="Rectangle 3"/>
          <p:cNvSpPr>
            <a:spLocks noChangeArrowheads="1"/>
          </p:cNvSpPr>
          <p:nvPr/>
        </p:nvSpPr>
        <p:spPr bwMode="auto">
          <a:xfrm>
            <a:off x="304800" y="1066800"/>
            <a:ext cx="6172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设有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a[3][4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则数组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各元素在内存中存储顺序为右侧图表所示，其中从上至下为低地址至高地址。</a:t>
            </a:r>
          </a:p>
          <a:p>
            <a:pPr marL="342900" indent="-342900">
              <a:lnSpc>
                <a:spcPct val="2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数组名为数组首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236296" y="548680"/>
          <a:ext cx="172819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a[0][0]</a:t>
                      </a:r>
                      <a:r>
                        <a:rPr kumimoji="0" lang="zh-CN" altLang="en-US" sz="24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24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a[0][1]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a[0][2]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a[0][3]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a[1][0]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a[1][1]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a[1][2]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a[1][3]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a[2][0]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a[2][1]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a[2][2] </a:t>
                      </a:r>
                      <a:endParaRPr lang="zh-CN" altLang="en-US" sz="2400" b="1" i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a[2][3] </a:t>
                      </a:r>
                      <a:endParaRPr kumimoji="0" lang="zh-CN" altLang="zh-CN" sz="2400" b="1" i="0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44517</TotalTime>
  <Words>4015</Words>
  <Application>Microsoft Office PowerPoint</Application>
  <PresentationFormat>全屏显示(4:3)</PresentationFormat>
  <Paragraphs>541</Paragraphs>
  <Slides>43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公式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输出二维数组的“重要”地址</vt:lpstr>
      <vt:lpstr>二维数组重要地址运行结果</vt:lpstr>
      <vt:lpstr>二维数组的“重要”地址及其后继地址</vt:lpstr>
      <vt:lpstr>二维数组重要地址+1运行结果</vt:lpstr>
      <vt:lpstr>本讲内容</vt:lpstr>
      <vt:lpstr>PowerPoint 演示文稿</vt:lpstr>
      <vt:lpstr>PowerPoint 演示文稿</vt:lpstr>
      <vt:lpstr>PowerPoint 演示文稿</vt:lpstr>
      <vt:lpstr>PowerPoint 演示文稿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教材第6章例题</vt:lpstr>
      <vt:lpstr>教材第6章习题</vt:lpstr>
      <vt:lpstr>上机实验：补充程序</vt:lpstr>
      <vt:lpstr>补充习题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786</cp:revision>
  <dcterms:created xsi:type="dcterms:W3CDTF">2001-09-11T11:00:57Z</dcterms:created>
  <dcterms:modified xsi:type="dcterms:W3CDTF">2023-11-07T01:45:46Z</dcterms:modified>
</cp:coreProperties>
</file>