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5"/>
  </p:notesMasterIdLst>
  <p:handoutMasterIdLst>
    <p:handoutMasterId r:id="rId56"/>
  </p:handoutMasterIdLst>
  <p:sldIdLst>
    <p:sldId id="584" r:id="rId2"/>
    <p:sldId id="2932" r:id="rId3"/>
    <p:sldId id="3026" r:id="rId4"/>
    <p:sldId id="3027" r:id="rId5"/>
    <p:sldId id="3028" r:id="rId6"/>
    <p:sldId id="3061" r:id="rId7"/>
    <p:sldId id="3030" r:id="rId8"/>
    <p:sldId id="3065" r:id="rId9"/>
    <p:sldId id="3049" r:id="rId10"/>
    <p:sldId id="3031" r:id="rId11"/>
    <p:sldId id="3032" r:id="rId12"/>
    <p:sldId id="3033" r:id="rId13"/>
    <p:sldId id="3062" r:id="rId14"/>
    <p:sldId id="3034" r:id="rId15"/>
    <p:sldId id="3101" r:id="rId16"/>
    <p:sldId id="3078" r:id="rId17"/>
    <p:sldId id="3050" r:id="rId18"/>
    <p:sldId id="3035" r:id="rId19"/>
    <p:sldId id="3036" r:id="rId20"/>
    <p:sldId id="3052" r:id="rId21"/>
    <p:sldId id="3053" r:id="rId22"/>
    <p:sldId id="3054" r:id="rId23"/>
    <p:sldId id="3056" r:id="rId24"/>
    <p:sldId id="3057" r:id="rId25"/>
    <p:sldId id="3064" r:id="rId26"/>
    <p:sldId id="3040" r:id="rId27"/>
    <p:sldId id="3041" r:id="rId28"/>
    <p:sldId id="3066" r:id="rId29"/>
    <p:sldId id="3042" r:id="rId30"/>
    <p:sldId id="3067" r:id="rId31"/>
    <p:sldId id="3068" r:id="rId32"/>
    <p:sldId id="3059" r:id="rId33"/>
    <p:sldId id="3043" r:id="rId34"/>
    <p:sldId id="3069" r:id="rId35"/>
    <p:sldId id="3044" r:id="rId36"/>
    <p:sldId id="3045" r:id="rId37"/>
    <p:sldId id="3046" r:id="rId38"/>
    <p:sldId id="3070" r:id="rId39"/>
    <p:sldId id="3079" r:id="rId40"/>
    <p:sldId id="3081" r:id="rId41"/>
    <p:sldId id="3082" r:id="rId42"/>
    <p:sldId id="3083" r:id="rId43"/>
    <p:sldId id="3084" r:id="rId44"/>
    <p:sldId id="3102" r:id="rId45"/>
    <p:sldId id="3085" r:id="rId46"/>
    <p:sldId id="3098" r:id="rId47"/>
    <p:sldId id="3099" r:id="rId48"/>
    <p:sldId id="3100" r:id="rId49"/>
    <p:sldId id="3072" r:id="rId50"/>
    <p:sldId id="3076" r:id="rId51"/>
    <p:sldId id="3077" r:id="rId52"/>
    <p:sldId id="3060" r:id="rId53"/>
    <p:sldId id="257" r:id="rId54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66FF"/>
    <a:srgbClr val="0000FF"/>
    <a:srgbClr val="003366"/>
    <a:srgbClr val="CCECFF"/>
    <a:srgbClr val="FF0000"/>
    <a:srgbClr val="CC0099"/>
    <a:srgbClr val="99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 autoAdjust="0"/>
    <p:restoredTop sz="94622" autoAdjust="0"/>
  </p:normalViewPr>
  <p:slideViewPr>
    <p:cSldViewPr>
      <p:cViewPr varScale="1">
        <p:scale>
          <a:sx n="68" d="100"/>
          <a:sy n="68" d="100"/>
        </p:scale>
        <p:origin x="1710" y="78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FD7C735-1230-401B-B28C-E4BA114D0016}" type="datetimeFigureOut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382D22F-78B5-46D0-84AC-D42074968C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079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6015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994478DA-CE96-484A-A3FE-CAB458741515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33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4D222C68-CCBD-4761-AF86-830D122B3D42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43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3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76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A2E749FD-6FDA-44C0-B3C7-8CCE92C8D417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4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96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0E5D5BA-43DC-4D87-AE5E-44C83B951907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4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3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90C909BD-0C1D-4260-B44B-83A636ACCBA3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4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9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smtClean="0"/>
              <a:t>Standard Types</a:t>
            </a:r>
          </a:p>
          <a:p>
            <a:r>
              <a:rPr lang="en-US" altLang="zh-CN" b="1" smtClean="0"/>
              <a:t>The Microsoft run-time library defines the following standard types.</a:t>
            </a:r>
          </a:p>
          <a:p>
            <a:r>
              <a:rPr lang="en-US" altLang="zh-CN" b="1" smtClean="0"/>
              <a:t>size_t</a:t>
            </a:r>
            <a:r>
              <a:rPr lang="en-US" altLang="zh-CN" smtClean="0"/>
              <a:t> unsigned integerResult of </a:t>
            </a:r>
            <a:r>
              <a:rPr lang="en-US" altLang="zh-CN" b="1" smtClean="0"/>
              <a:t>sizeof</a:t>
            </a:r>
            <a:r>
              <a:rPr lang="en-US" altLang="zh-CN" smtClean="0"/>
              <a:t> operator. STDDEF.H and other include files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3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90C909BD-0C1D-4260-B44B-83A636ACCBA3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39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4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664492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3C01304-AFB5-4B66-B5AE-30B334F143BD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53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738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32237-BE2C-4A93-9F9A-19A08FC814D9}" type="datetime1">
              <a:rPr lang="zh-CN" altLang="en-US"/>
              <a:pPr>
                <a:defRPr/>
              </a:pPr>
              <a:t>2023/11/7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2F4D1-6D35-4765-80C4-BB70D3103B6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4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2E255-3E18-4E82-BD8D-582BF066C2F3}" type="datetime1">
              <a:rPr lang="zh-CN" altLang="en-US"/>
              <a:pPr>
                <a:defRPr/>
              </a:pPr>
              <a:t>2023/11/7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63890-E81B-4EF4-B2D4-629232A3DF3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65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B6F6582D-459C-40BA-95AB-4122E3D99FA3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5095677C-1A8F-4E10-9533-DDFB90141D5E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297245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2A2A3-0121-45B7-A716-FBC5D17AF946}" type="datetime1">
              <a:rPr lang="zh-CN" altLang="en-US"/>
              <a:pPr>
                <a:defRPr/>
              </a:pPr>
              <a:t>2023/11/7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31B2-B5EE-4FA2-BFC2-7A55F456FFA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57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875A9-5A0A-4AD9-B459-81033EB9664D}" type="datetime1">
              <a:rPr lang="zh-CN" altLang="en-US"/>
              <a:pPr>
                <a:defRPr/>
              </a:pPr>
              <a:t>2023/11/7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8BFDA-5786-4779-9D4E-9AC54B570B7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99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58C93-7631-4CB5-90B0-4243BE712FE4}" type="datetime1">
              <a:rPr lang="zh-CN" altLang="en-US"/>
              <a:pPr>
                <a:defRPr/>
              </a:pPr>
              <a:t>2023/11/7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A69EC-F131-4A0E-BEB9-D38E6A3CBB1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07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B696C-33E0-4DF1-9DC0-91AB8A6CAADD}" type="datetime1">
              <a:rPr lang="zh-CN" altLang="en-US"/>
              <a:pPr>
                <a:defRPr/>
              </a:pPr>
              <a:t>2023/11/7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16938-C46C-4BB2-8600-1120BD8F5FC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42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6068C-1D92-4272-AC4F-E9A2C547EC5E}" type="datetime1">
              <a:rPr lang="zh-CN" altLang="en-US"/>
              <a:pPr>
                <a:defRPr/>
              </a:pPr>
              <a:t>2023/11/7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5C5B6-B238-4D94-AA6F-183CAFC6F1B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0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1E415-C194-4028-A9EA-40209465427C}" type="datetime1">
              <a:rPr lang="zh-CN" altLang="en-US"/>
              <a:pPr>
                <a:defRPr/>
              </a:pPr>
              <a:t>2023/11/7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1F26D-B71B-49F2-B640-B8B050EA0FA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9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C939A-3DE9-45EF-AD77-A282C87FB179}" type="datetime1">
              <a:rPr lang="zh-CN" altLang="en-US"/>
              <a:pPr>
                <a:defRPr/>
              </a:pPr>
              <a:t>2023/11/7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04C6B-E939-4EA0-8990-EB873B5E554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15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10AAD68F-C0C7-4B2A-B238-BFA23909B597}" type="datetime1">
              <a:rPr lang="zh-CN" altLang="en-US"/>
              <a:pPr>
                <a:defRPr/>
              </a:pPr>
              <a:t>2023/11/7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10C38549-9341-45DE-85B4-0BB411AA651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9" r:id="rId3"/>
    <p:sldLayoutId id="2147483698" r:id="rId4"/>
    <p:sldLayoutId id="2147483697" r:id="rId5"/>
    <p:sldLayoutId id="2147483696" r:id="rId6"/>
    <p:sldLayoutId id="2147483695" r:id="rId7"/>
    <p:sldLayoutId id="2147483694" r:id="rId8"/>
    <p:sldLayoutId id="2147483693" r:id="rId9"/>
    <p:sldLayoutId id="2147483692" r:id="rId10"/>
    <p:sldLayoutId id="214748369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4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4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6</a:t>
            </a:r>
            <a:r>
              <a:rPr lang="zh-CN" altLang="en-US" sz="44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讲 </a:t>
            </a:r>
            <a:r>
              <a:rPr lang="zh-CN" altLang="en-US" sz="4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利用数组处理批量数据</a:t>
            </a:r>
            <a:endParaRPr lang="en-US" altLang="zh-CN" sz="4400" dirty="0">
              <a:solidFill>
                <a:schemeClr val="accent2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381000" y="3505200"/>
            <a:ext cx="8458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三</a:t>
            </a:r>
            <a:r>
              <a:rPr lang="zh-CN" altLang="en-US" sz="4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、字符数组</a:t>
            </a:r>
            <a:endParaRPr lang="zh-CN" altLang="en-US" sz="4800" dirty="0">
              <a:solidFill>
                <a:srgbClr val="FF33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112AEB6-4F76-4C50-9572-951585E21E3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8498525-AB53-4D05-88BA-EB9F66F5E4FE}" type="slidenum">
              <a:rPr lang="zh-CN" altLang="en-US"/>
              <a:pPr/>
              <a:t>10</a:t>
            </a:fld>
            <a:r>
              <a:rPr lang="en-US" altLang="zh-CN"/>
              <a:t>/39</a:t>
            </a:r>
          </a:p>
        </p:txBody>
      </p:sp>
      <p:sp>
        <p:nvSpPr>
          <p:cNvPr id="6388738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字符</a:t>
            </a:r>
            <a:r>
              <a:rPr lang="en-US" altLang="zh-CN" sz="4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'\0'</a:t>
            </a:r>
            <a:r>
              <a:rPr lang="zh-CN" altLang="en-US" sz="4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lang="zh-CN" altLang="en-US" sz="40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意义</a:t>
            </a:r>
          </a:p>
        </p:txBody>
      </p:sp>
      <p:sp>
        <p:nvSpPr>
          <p:cNvPr id="6388739" name="Rectangle 3"/>
          <p:cNvSpPr>
            <a:spLocks noChangeArrowheads="1"/>
          </p:cNvSpPr>
          <p:nvPr/>
        </p:nvSpPr>
        <p:spPr bwMode="auto">
          <a:xfrm>
            <a:off x="152400" y="1066800"/>
            <a:ext cx="8839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有了结束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标志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\0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，在程序中往往依靠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检测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\0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位置来判定字符串是否结束，而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不是根据</a:t>
            </a:r>
            <a:r>
              <a:rPr lang="zh-CN" alt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数组的长度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来决定</a:t>
            </a:r>
            <a:r>
              <a:rPr lang="zh-CN" alt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字符串的长度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\0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码为0的字符，不是一个可以显示的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字符。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\0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作为字符串结束标志不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产生附加的操作或增加有效字符，所以它也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被称为“空操作符”。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3D78D3E-9564-443D-A0D9-136C4B2CA8E9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F318C34-D2E4-44FD-BD40-BB77A7F8DC90}" type="slidenum">
              <a:rPr lang="zh-CN" altLang="en-US"/>
              <a:pPr/>
              <a:t>11</a:t>
            </a:fld>
            <a:r>
              <a:rPr lang="en-US" altLang="zh-CN"/>
              <a:t>/39</a:t>
            </a:r>
          </a:p>
        </p:txBody>
      </p:sp>
      <p:sp>
        <p:nvSpPr>
          <p:cNvPr id="638976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使用字符串常量初始化数组</a:t>
            </a:r>
          </a:p>
        </p:txBody>
      </p:sp>
      <p:sp>
        <p:nvSpPr>
          <p:cNvPr id="6389763" name="Rectangle 3"/>
          <p:cNvSpPr>
            <a:spLocks noChangeArrowheads="1"/>
          </p:cNvSpPr>
          <p:nvPr/>
        </p:nvSpPr>
        <p:spPr bwMode="auto">
          <a:xfrm>
            <a:off x="228600" y="1066800"/>
            <a:ext cx="86931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可用字符串常量来使字符数组初始化：</a:t>
            </a:r>
          </a:p>
          <a:p>
            <a:pPr marL="342900" indent="-342900" algn="ctr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 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c[]={"I am happy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"};</a:t>
            </a:r>
            <a:r>
              <a:rPr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也可直接写成：</a:t>
            </a:r>
          </a:p>
          <a:p>
            <a:pPr marL="342900" indent="-342900" algn="ctr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  c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[]=</a:t>
            </a:r>
            <a:r>
              <a:rPr lang="en-US" altLang="zh-CN" sz="26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"I 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am happy</a:t>
            </a:r>
            <a:r>
              <a:rPr lang="en-US" altLang="zh-CN" sz="26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由于系统在内存中存放字符串常量时，自动在最后加了结束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标志</a:t>
            </a:r>
            <a:r>
              <a:rPr lang="en-US" altLang="zh-CN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'\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0'——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它们与：</a:t>
            </a:r>
          </a:p>
          <a:p>
            <a:pPr marL="342900" indent="-342900" algn="ctr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 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c[]={'I',' ','</a:t>
            </a:r>
            <a:r>
              <a:rPr lang="en-US" altLang="zh-CN" sz="2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a','m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',' ','</a:t>
            </a:r>
            <a:r>
              <a:rPr lang="en-US" altLang="zh-CN" sz="2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h','a','p','p','y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','\0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'};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等价；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而与</a:t>
            </a:r>
          </a:p>
          <a:p>
            <a:pPr marL="342900" indent="-342900" algn="ctr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 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c[]={'I',' ','</a:t>
            </a:r>
            <a:r>
              <a:rPr lang="en-US" altLang="zh-CN" sz="2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a','m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',' ','</a:t>
            </a:r>
            <a:r>
              <a:rPr lang="en-US" altLang="zh-CN" sz="2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h','a','p','p','y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'};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04B4E01-4958-4E92-B4B7-E82B20242AAA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B358388-F9DD-4B4C-9E86-9566A274D135}" type="slidenum">
              <a:rPr lang="zh-CN" altLang="en-US"/>
              <a:pPr/>
              <a:t>12</a:t>
            </a:fld>
            <a:r>
              <a:rPr lang="en-US" altLang="zh-CN"/>
              <a:t>/39</a:t>
            </a:r>
          </a:p>
        </p:txBody>
      </p:sp>
      <p:sp>
        <p:nvSpPr>
          <p:cNvPr id="6390786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字符数组中</a:t>
            </a:r>
            <a:r>
              <a:rPr lang="zh-CN" altLang="en-US" sz="4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lang="en-US" altLang="zh-CN" sz="4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'\0'</a:t>
            </a:r>
            <a:endParaRPr lang="en-US" altLang="zh-CN" sz="4000" dirty="0">
              <a:solidFill>
                <a:srgbClr val="0070C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390787" name="Rectangle 3"/>
          <p:cNvSpPr>
            <a:spLocks noChangeArrowheads="1"/>
          </p:cNvSpPr>
          <p:nvPr/>
        </p:nvSpPr>
        <p:spPr bwMode="auto">
          <a:xfrm>
            <a:off x="304800" y="1143000"/>
            <a:ext cx="8540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字符数组并不要求它的最后一个字符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\0</a:t>
            </a:r>
            <a:r>
              <a:rPr lang="en-US" altLang="zh-CN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甚至可以不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包含</a:t>
            </a:r>
            <a:r>
              <a:rPr lang="en-US" altLang="zh-CN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\0</a:t>
            </a:r>
            <a:r>
              <a:rPr lang="en-US" altLang="zh-CN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加入</a:t>
            </a:r>
            <a:r>
              <a:rPr lang="en-US" altLang="zh-CN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\0</a:t>
            </a:r>
            <a:r>
              <a:rPr lang="en-US" altLang="zh-CN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根据需要决定。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由于系统对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字符串常量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自动加一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\0</a:t>
            </a:r>
            <a:r>
              <a:rPr lang="en-US" altLang="zh-CN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为了使处理方法的一致，便于测定字符串的实际长度，以及在程序中作相应处理，</a:t>
            </a:r>
            <a:r>
              <a:rPr lang="zh-CN" altLang="en-US" sz="26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在字符数组中也常常</a:t>
            </a:r>
            <a:r>
              <a:rPr lang="zh-CN" altLang="en-US" sz="2600" b="1" u="sng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人为地</a:t>
            </a:r>
            <a:r>
              <a:rPr lang="zh-CN" altLang="en-US" sz="26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加上一</a:t>
            </a:r>
            <a:r>
              <a:rPr lang="zh-CN" altLang="en-US" sz="26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6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6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\0</a:t>
            </a:r>
            <a:r>
              <a:rPr lang="en-US" altLang="zh-CN" sz="26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如：</a:t>
            </a:r>
          </a:p>
          <a:p>
            <a:pPr marL="342900" indent="-342900" algn="ctr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  c[]={'I',' ','</a:t>
            </a:r>
            <a:r>
              <a:rPr lang="en-US" altLang="zh-CN" sz="2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a','m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',' ','</a:t>
            </a:r>
            <a:r>
              <a:rPr lang="en-US" altLang="zh-CN" sz="2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h','a','p','p','y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','\0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'};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48D996D-BB38-4BA6-AF74-83F72BC88631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877CAD1-7226-4DD3-9FB6-1DAC159A5DAB}" type="slidenum">
              <a:rPr lang="zh-CN" altLang="en-US"/>
              <a:pPr/>
              <a:t>13</a:t>
            </a:fld>
            <a:r>
              <a:rPr lang="en-US" altLang="zh-CN"/>
              <a:t>/39</a:t>
            </a:r>
          </a:p>
        </p:txBody>
      </p:sp>
      <p:sp>
        <p:nvSpPr>
          <p:cNvPr id="642867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4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字符数组的定义与初始化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字符串的结束标志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字符串的输入输出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常用</a:t>
            </a: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的字符串函数</a:t>
            </a:r>
            <a:endParaRPr lang="en-US" altLang="zh-CN" sz="3600" b="0" dirty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例题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endParaRPr lang="zh-CN" altLang="en-US" sz="3600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C41EC7C-8A03-4B1B-8280-4F72B9496B0F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40FF337-0561-49B1-8ECA-933BF3D6BAA8}" type="slidenum">
              <a:rPr lang="zh-CN" altLang="en-US"/>
              <a:pPr/>
              <a:t>14</a:t>
            </a:fld>
            <a:r>
              <a:rPr lang="en-US" altLang="zh-CN"/>
              <a:t>/39</a:t>
            </a:r>
          </a:p>
        </p:txBody>
      </p:sp>
      <p:sp>
        <p:nvSpPr>
          <p:cNvPr id="6391810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利用</a:t>
            </a:r>
            <a:r>
              <a:rPr lang="en-US" altLang="zh-CN" sz="4000" dirty="0" err="1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printf</a:t>
            </a:r>
            <a:r>
              <a:rPr lang="en-US" altLang="zh-CN" sz="40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()</a:t>
            </a:r>
            <a:r>
              <a:rPr lang="zh-CN" altLang="en-US" sz="40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输出字符串</a:t>
            </a:r>
            <a:endParaRPr lang="zh-CN" altLang="en-US" sz="4000" dirty="0">
              <a:solidFill>
                <a:srgbClr val="0070C0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91811" name="Rectangle 3"/>
          <p:cNvSpPr>
            <a:spLocks noChangeArrowheads="1"/>
          </p:cNvSpPr>
          <p:nvPr/>
        </p:nvSpPr>
        <p:spPr bwMode="auto">
          <a:xfrm>
            <a:off x="381000" y="1828800"/>
            <a:ext cx="85407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方法1：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逐个字符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输入输出。</a:t>
            </a:r>
          </a:p>
          <a:p>
            <a:pPr marL="742950" lvl="1" indent="-285750">
              <a:lnSpc>
                <a:spcPct val="150000"/>
              </a:lnSpc>
              <a:buClr>
                <a:srgbClr val="333399"/>
              </a:buClr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函数，需要头文件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string.h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for(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strlen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(a);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c",a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]);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使用字符串结束标志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\0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a[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]!='\0';i++)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c",a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]);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2：将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整个字符串一次输入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("%s",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a);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00200" y="1139451"/>
            <a:ext cx="4800600" cy="57996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a[]="Day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day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up!";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76200"/>
            <a:ext cx="8540750" cy="66664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string.h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main()</a:t>
            </a:r>
          </a:p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char a[]="Day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day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up!";</a:t>
            </a:r>
          </a:p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unsigned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for(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=0;i&lt;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strlen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</a:t>
            </a:r>
          </a:p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c",a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]);</a:t>
            </a:r>
          </a:p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("\n");</a:t>
            </a:r>
          </a:p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for(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 a[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]!=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'\0'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;i++) </a:t>
            </a:r>
          </a:p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c",a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]);</a:t>
            </a:r>
          </a:p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("\n");</a:t>
            </a:r>
          </a:p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("%s\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n",a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0;</a:t>
            </a:r>
          </a:p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40FF337-0561-49B1-8ECA-933BF3D6BAA8}" type="slidenum">
              <a:rPr lang="zh-CN" altLang="en-US"/>
              <a:pPr/>
              <a:t>15</a:t>
            </a:fld>
            <a:r>
              <a:rPr lang="en-US" altLang="zh-CN"/>
              <a:t>/39</a:t>
            </a:r>
          </a:p>
        </p:txBody>
      </p:sp>
      <p:sp>
        <p:nvSpPr>
          <p:cNvPr id="6391810" name="Rectangle 2"/>
          <p:cNvSpPr>
            <a:spLocks noRot="1" noChangeArrowheads="1"/>
          </p:cNvSpPr>
          <p:nvPr/>
        </p:nvSpPr>
        <p:spPr bwMode="auto">
          <a:xfrm>
            <a:off x="2971800" y="76200"/>
            <a:ext cx="6175375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输出字符串源代码与运行结果</a:t>
            </a:r>
            <a:endParaRPr lang="zh-CN" altLang="en-US" sz="3600" dirty="0">
              <a:solidFill>
                <a:srgbClr val="0070C0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44" y="4724400"/>
            <a:ext cx="4629332" cy="20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5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C41EC7C-8A03-4B1B-8280-4F72B9496B0F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40FF337-0561-49B1-8ECA-933BF3D6BAA8}" type="slidenum">
              <a:rPr lang="zh-CN" altLang="en-US"/>
              <a:pPr/>
              <a:t>16</a:t>
            </a:fld>
            <a:r>
              <a:rPr lang="en-US" altLang="zh-CN"/>
              <a:t>/39</a:t>
            </a:r>
          </a:p>
        </p:txBody>
      </p:sp>
      <p:sp>
        <p:nvSpPr>
          <p:cNvPr id="6391810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字符</a:t>
            </a:r>
            <a:r>
              <a:rPr lang="zh-CN" altLang="en-US" sz="40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数组输出时注意的问题</a:t>
            </a:r>
            <a:endParaRPr lang="zh-CN" altLang="en-US" sz="4000" dirty="0">
              <a:solidFill>
                <a:srgbClr val="0070C0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91811" name="Rectangle 3"/>
          <p:cNvSpPr>
            <a:spLocks noChangeArrowheads="1"/>
          </p:cNvSpPr>
          <p:nvPr/>
        </p:nvSpPr>
        <p:spPr bwMode="auto">
          <a:xfrm>
            <a:off x="152400" y="1066800"/>
            <a:ext cx="87693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输出的字符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不应该包括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\0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字符串一次输出时，使用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%s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格式符和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字符数组名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字符串逐个输出时，使用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%c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格式符和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数组元素名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在以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%s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格式符输出时，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数组长度大于字符串实际长度，也只输出到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\0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结束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；如果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字符数组中包含一个以上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\0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，则遇第一个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\0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时输出就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结束。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2949D51-2B73-4D4C-A047-0659128AB7CA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0F185E0-2E68-4418-9E54-5182A37C3FA0}" type="slidenum">
              <a:rPr lang="zh-CN" altLang="en-US"/>
              <a:pPr/>
              <a:t>17</a:t>
            </a:fld>
            <a:r>
              <a:rPr lang="en-US" altLang="zh-CN"/>
              <a:t>/39</a:t>
            </a:r>
          </a:p>
        </p:txBody>
      </p:sp>
      <p:sp>
        <p:nvSpPr>
          <p:cNvPr id="6414338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利用</a:t>
            </a:r>
            <a:r>
              <a:rPr lang="en-US" altLang="zh-CN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scanf()</a:t>
            </a:r>
            <a:r>
              <a:rPr lang="zh-CN" altLang="en-US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输入字符串</a:t>
            </a:r>
            <a:endParaRPr lang="zh-CN" altLang="en-US" sz="4000">
              <a:solidFill>
                <a:srgbClr val="0070C0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414339" name="Rectangle 3"/>
          <p:cNvSpPr>
            <a:spLocks noChangeArrowheads="1"/>
          </p:cNvSpPr>
          <p:nvPr/>
        </p:nvSpPr>
        <p:spPr bwMode="auto">
          <a:xfrm>
            <a:off x="152400" y="1066800"/>
            <a:ext cx="87693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10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方法1：逐个字符输入。</a:t>
            </a:r>
          </a:p>
          <a:p>
            <a:pPr marL="342900" indent="-342900">
              <a:lnSpc>
                <a:spcPct val="150000"/>
              </a:lnSpc>
              <a:spcBef>
                <a:spcPct val="1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char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c[20];</a:t>
            </a:r>
          </a:p>
          <a:p>
            <a:pPr marL="342900" indent="-342900">
              <a:lnSpc>
                <a:spcPct val="150000"/>
              </a:lnSpc>
              <a:spcBef>
                <a:spcPct val="1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for(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=0;i&lt;5;i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("%c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", </a:t>
            </a:r>
            <a:r>
              <a:rPr lang="en-US" altLang="zh-CN" sz="2800" b="1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c[i]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lnSpc>
                <a:spcPct val="150000"/>
              </a:lnSpc>
              <a:spcBef>
                <a:spcPct val="10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2：将整个字符串一次输入。如：</a:t>
            </a:r>
          </a:p>
          <a:p>
            <a:pPr marL="342900" indent="-342900">
              <a:lnSpc>
                <a:spcPct val="150000"/>
              </a:lnSpc>
              <a:spcBef>
                <a:spcPct val="1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char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d[20];</a:t>
            </a:r>
          </a:p>
          <a:p>
            <a:pPr marL="342900" indent="-342900">
              <a:lnSpc>
                <a:spcPct val="150000"/>
              </a:lnSpc>
              <a:spcBef>
                <a:spcPct val="1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("%s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", </a:t>
            </a:r>
            <a:r>
              <a:rPr lang="en-US" altLang="zh-CN" sz="2800" b="1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742950" lvl="1" indent="-285750">
              <a:lnSpc>
                <a:spcPct val="15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这时，输入格式符是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%s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，而名称是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zh-CN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名称</a:t>
            </a:r>
            <a:r>
              <a:rPr lang="en-US" altLang="zh-CN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数组首地址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时，如果字符串中有空格，则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只将空格前的字符串输入到字符数组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b="1" dirty="0" err="1" smtClean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scanf</a:t>
            </a:r>
            <a:r>
              <a:rPr lang="zh-CN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输入字符串时，字符串中不能包含空格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F7ECB15-8A5B-432F-8EC5-2B626133845A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BA48D57-E346-4378-832D-67F9ACDE92CE}" type="slidenum">
              <a:rPr lang="zh-CN" altLang="en-US"/>
              <a:pPr/>
              <a:t>18</a:t>
            </a:fld>
            <a:r>
              <a:rPr lang="en-US" altLang="zh-CN"/>
              <a:t>/39</a:t>
            </a:r>
          </a:p>
        </p:txBody>
      </p:sp>
      <p:sp>
        <p:nvSpPr>
          <p:cNvPr id="6392834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利用</a:t>
            </a:r>
            <a:r>
              <a:rPr lang="en-US" altLang="zh-CN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scanf()</a:t>
            </a:r>
            <a:r>
              <a:rPr lang="zh-CN" altLang="en-US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输入字符串时的注意问题</a:t>
            </a:r>
            <a:endParaRPr lang="zh-CN" altLang="en-US" sz="4000">
              <a:solidFill>
                <a:srgbClr val="0070C0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92835" name="Rectangle 3"/>
          <p:cNvSpPr>
            <a:spLocks noChangeArrowheads="1"/>
          </p:cNvSpPr>
          <p:nvPr/>
        </p:nvSpPr>
        <p:spPr bwMode="auto">
          <a:xfrm>
            <a:off x="76200" y="1066800"/>
            <a:ext cx="8915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s",c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输入字符串时，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字符数组名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。从键盘输入的字符串应短于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的长度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用一个</a:t>
            </a:r>
            <a:r>
              <a:rPr lang="en-US" altLang="zh-CN" sz="3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输入多个字符串，各字符串之间以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空格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回车符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A12708-7AC4-413C-85A4-233E7371C28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AAA4A65-4E60-4B44-9E27-2B2C81BAEF31}" type="slidenum">
              <a:rPr lang="zh-CN" altLang="en-US"/>
              <a:pPr/>
              <a:t>19</a:t>
            </a:fld>
            <a:r>
              <a:rPr lang="en-US" altLang="zh-CN"/>
              <a:t>/39</a:t>
            </a:r>
          </a:p>
        </p:txBody>
      </p:sp>
      <p:sp>
        <p:nvSpPr>
          <p:cNvPr id="6393858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专用于字符串的输入函数</a:t>
            </a:r>
            <a:r>
              <a:rPr lang="en-US" altLang="zh-CN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gets</a:t>
            </a:r>
          </a:p>
        </p:txBody>
      </p:sp>
      <p:sp>
        <p:nvSpPr>
          <p:cNvPr id="6393859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功能：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Get a line from the 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stdin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stream.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格式：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 *gets( char *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buffer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);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头文件：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&lt;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stdio.h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Return Value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Each of these functions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returns its argument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if successful. 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 NULL pointer indicates an error or end-of-file condition. 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Parameter</a:t>
            </a:r>
            <a:endParaRPr lang="zh-CN" altLang="en-US" sz="2800" b="1" i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buffer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 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Storage location for input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3AA98FB-8DA5-4589-A6CE-CA8CA2F437AB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20F8380-9102-4934-8F58-068CB66A1F92}" type="slidenum">
              <a:rPr lang="zh-CN" altLang="en-US"/>
              <a:pPr/>
              <a:t>2</a:t>
            </a:fld>
            <a:r>
              <a:rPr lang="en-US" altLang="zh-CN"/>
              <a:t>/39</a:t>
            </a:r>
          </a:p>
        </p:txBody>
      </p:sp>
      <p:sp>
        <p:nvSpPr>
          <p:cNvPr id="62423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42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字符数组的定义与初始化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字符串的结束标志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字符串</a:t>
            </a: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的输入输出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常用的字符串函数</a:t>
            </a:r>
            <a:endParaRPr lang="en-US" altLang="zh-CN" sz="3600" b="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5E3645F-6028-4008-8519-B7CF476CDFE7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D04907C-DAD6-4F49-B343-D2EB24271E98}" type="slidenum">
              <a:rPr lang="zh-CN" altLang="en-US"/>
              <a:pPr/>
              <a:t>20</a:t>
            </a:fld>
            <a:r>
              <a:rPr lang="en-US" altLang="zh-CN"/>
              <a:t>/39</a:t>
            </a:r>
          </a:p>
        </p:txBody>
      </p:sp>
      <p:sp>
        <p:nvSpPr>
          <p:cNvPr id="6416386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gets</a:t>
            </a:r>
            <a:r>
              <a:rPr lang="zh-CN" altLang="en-US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的注意事项</a:t>
            </a:r>
          </a:p>
        </p:txBody>
      </p:sp>
      <p:sp>
        <p:nvSpPr>
          <p:cNvPr id="6416387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Remarks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The </a:t>
            </a:r>
            <a: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gets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function reads a line from the standard input stream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stdin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and stores it in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buffer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. 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The line consists of all characters up to and including the first newline character ('\n'). </a:t>
            </a:r>
            <a: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gets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then replaces the newline character with a null character ('\0') before returning the line. 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 contrast, the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fgets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function retains the newline character.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F2550FA-CB56-49AF-BCCF-3380662159C6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CFE8A99-F42D-439C-A27D-D4F6A2456FAA}" type="slidenum">
              <a:rPr lang="zh-CN" altLang="en-US"/>
              <a:pPr/>
              <a:t>21</a:t>
            </a:fld>
            <a:r>
              <a:rPr lang="en-US" altLang="zh-CN"/>
              <a:t>/39</a:t>
            </a:r>
          </a:p>
        </p:txBody>
      </p:sp>
      <p:sp>
        <p:nvSpPr>
          <p:cNvPr id="6417410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gets</a:t>
            </a:r>
            <a:r>
              <a:rPr lang="zh-CN" altLang="en-US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的例子</a:t>
            </a:r>
          </a:p>
        </p:txBody>
      </p:sp>
      <p:sp>
        <p:nvSpPr>
          <p:cNvPr id="6417411" name="Rectangle 3"/>
          <p:cNvSpPr>
            <a:spLocks noChangeArrowheads="1"/>
          </p:cNvSpPr>
          <p:nvPr/>
        </p:nvSpPr>
        <p:spPr bwMode="auto">
          <a:xfrm>
            <a:off x="381000" y="1219200"/>
            <a:ext cx="8763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Example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en-US" altLang="zh-CN">
              <a:solidFill>
                <a:srgbClr val="000000"/>
              </a:solidFill>
              <a:latin typeface="Arial Unicode MS" pitchFamily="34" charset="-122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en-US" altLang="zh-CN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en-US" altLang="zh-CN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en-US" altLang="zh-CN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en-US" altLang="zh-CN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en-US" altLang="zh-CN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Output</a:t>
            </a:r>
            <a:endParaRPr lang="en-US" altLang="zh-CN" sz="2800" b="1">
              <a:solidFill>
                <a:srgbClr val="000000"/>
              </a:solidFill>
              <a:latin typeface="Arial Unicode MS" pitchFamily="34" charset="-122"/>
              <a:ea typeface="楷体_GB2312" pitchFamily="49" charset="-122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>
                <a:solidFill>
                  <a:srgbClr val="000000"/>
                </a:solidFill>
                <a:latin typeface="Arial Unicode MS" pitchFamily="34" charset="-122"/>
                <a:ea typeface="楷体_GB2312" pitchFamily="49" charset="-122"/>
                <a:sym typeface="Monotype Sorts" pitchFamily="2" charset="2"/>
              </a:rPr>
              <a:t>Input a string: Hello! 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>
                <a:solidFill>
                  <a:srgbClr val="000000"/>
                </a:solidFill>
                <a:latin typeface="Arial Unicode MS" pitchFamily="34" charset="-122"/>
                <a:ea typeface="楷体_GB2312" pitchFamily="49" charset="-122"/>
                <a:sym typeface="Monotype Sorts" pitchFamily="2" charset="2"/>
              </a:rPr>
              <a:t>The line entered was: Hello!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</a:p>
        </p:txBody>
      </p:sp>
      <p:sp>
        <p:nvSpPr>
          <p:cNvPr id="6417413" name="Rectangle 5"/>
          <p:cNvSpPr>
            <a:spLocks noChangeArrowheads="1"/>
          </p:cNvSpPr>
          <p:nvPr/>
        </p:nvSpPr>
        <p:spPr bwMode="auto">
          <a:xfrm>
            <a:off x="2057400" y="1752600"/>
            <a:ext cx="5867400" cy="259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#include &lt;stdio.h&gt;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void main( void )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{  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	char line[81];  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	printf( "Input a string: " );  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	gets( line );  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	printf( "The line entered was: %s\n", line );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41FFB99-EFCE-40E1-9E3E-BC0413A3AE6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E9E546A-B400-48D6-985C-A40C7F58FD62}" type="slidenum">
              <a:rPr lang="zh-CN" altLang="en-US"/>
              <a:pPr/>
              <a:t>22</a:t>
            </a:fld>
            <a:r>
              <a:rPr lang="en-US" altLang="zh-CN"/>
              <a:t>/39</a:t>
            </a:r>
          </a:p>
        </p:txBody>
      </p:sp>
      <p:sp>
        <p:nvSpPr>
          <p:cNvPr id="6418434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专用于字符串的输出函数</a:t>
            </a:r>
            <a:r>
              <a:rPr lang="en-US" altLang="zh-CN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puts</a:t>
            </a:r>
          </a:p>
        </p:txBody>
      </p:sp>
      <p:sp>
        <p:nvSpPr>
          <p:cNvPr id="6418435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功能：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Write a string to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stdout.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格式：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 puts( const char *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string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);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头文件：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&lt;stdio.h&gt;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Return Value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Each of these returns a nonnegative value if successful. 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If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puts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fails it returns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EOF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.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Parameter</a:t>
            </a:r>
            <a:endParaRPr lang="zh-CN" altLang="en-US" sz="2400" b="1" i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string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Output string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Remarks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The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puts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function writes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string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to the standard output stream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stdout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, replacing the string’s terminating null character ('\0') with a newline character ('\n') in the output stream.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528A5FA-0C50-4490-AE16-B2ACBE9C3920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91D7878-99CD-4F4F-B437-EF3B1B26613A}" type="slidenum">
              <a:rPr lang="zh-CN" altLang="en-US"/>
              <a:pPr/>
              <a:t>23</a:t>
            </a:fld>
            <a:r>
              <a:rPr lang="en-US" altLang="zh-CN"/>
              <a:t>/39</a:t>
            </a:r>
          </a:p>
        </p:txBody>
      </p:sp>
      <p:sp>
        <p:nvSpPr>
          <p:cNvPr id="642048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puts</a:t>
            </a:r>
            <a:r>
              <a:rPr lang="zh-CN" altLang="en-US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的例子</a:t>
            </a:r>
          </a:p>
        </p:txBody>
      </p:sp>
      <p:sp>
        <p:nvSpPr>
          <p:cNvPr id="6420483" name="Rectangle 3"/>
          <p:cNvSpPr>
            <a:spLocks noChangeArrowheads="1"/>
          </p:cNvSpPr>
          <p:nvPr/>
        </p:nvSpPr>
        <p:spPr bwMode="auto">
          <a:xfrm>
            <a:off x="381000" y="1219200"/>
            <a:ext cx="8763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Example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en-US" altLang="zh-CN">
              <a:solidFill>
                <a:srgbClr val="000000"/>
              </a:solidFill>
              <a:latin typeface="Arial Unicode MS" pitchFamily="34" charset="-122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en-US" altLang="zh-CN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en-US" altLang="zh-CN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en-US" altLang="zh-CN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en-US" altLang="zh-CN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en-US" altLang="zh-CN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Output</a:t>
            </a:r>
            <a:endParaRPr lang="en-US" altLang="zh-CN" sz="2800" b="1">
              <a:solidFill>
                <a:srgbClr val="000000"/>
              </a:solidFill>
              <a:latin typeface="Arial Unicode MS" pitchFamily="34" charset="-122"/>
              <a:ea typeface="楷体_GB2312" pitchFamily="49" charset="-122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>
                <a:solidFill>
                  <a:srgbClr val="000000"/>
                </a:solidFill>
                <a:latin typeface="Arial Unicode MS" pitchFamily="34" charset="-122"/>
                <a:ea typeface="楷体_GB2312" pitchFamily="49" charset="-122"/>
                <a:sym typeface="Monotype Sorts" pitchFamily="2" charset="2"/>
              </a:rPr>
              <a:t>Hello world from puts!</a:t>
            </a:r>
          </a:p>
        </p:txBody>
      </p:sp>
      <p:sp>
        <p:nvSpPr>
          <p:cNvPr id="6420485" name="Rectangle 5"/>
          <p:cNvSpPr>
            <a:spLocks noChangeArrowheads="1"/>
          </p:cNvSpPr>
          <p:nvPr/>
        </p:nvSpPr>
        <p:spPr bwMode="auto">
          <a:xfrm>
            <a:off x="2819400" y="1752600"/>
            <a:ext cx="4953000" cy="259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/* PUTS.C: This program uses puts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 * to write a string to stdout.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 */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#include &lt;stdio.h&gt;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void main( void )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   puts( "Hello world from puts!" 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CE8FC90-C62A-4CB4-83E1-92865F729209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F0C91F7-02DE-4C62-B9BB-A3C1A160C4E4}" type="slidenum">
              <a:rPr lang="zh-CN" altLang="en-US"/>
              <a:pPr/>
              <a:t>24</a:t>
            </a:fld>
            <a:r>
              <a:rPr lang="en-US" altLang="zh-CN"/>
              <a:t>/39</a:t>
            </a:r>
          </a:p>
        </p:txBody>
      </p:sp>
      <p:sp>
        <p:nvSpPr>
          <p:cNvPr id="6421506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puts</a:t>
            </a:r>
            <a:r>
              <a:rPr lang="zh-CN" altLang="en-US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的另一个例子</a:t>
            </a:r>
          </a:p>
        </p:txBody>
      </p:sp>
      <p:sp>
        <p:nvSpPr>
          <p:cNvPr id="6421507" name="Rectangle 3"/>
          <p:cNvSpPr>
            <a:spLocks noChangeArrowheads="1"/>
          </p:cNvSpPr>
          <p:nvPr/>
        </p:nvSpPr>
        <p:spPr bwMode="auto">
          <a:xfrm>
            <a:off x="228600" y="1219200"/>
            <a:ext cx="8763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Example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Output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puts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输出的字符串中可包含转义字符。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在输出时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将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'\0'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转换为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'\n' ，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即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输出完字符串后换行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6421508" name="Rectangle 4"/>
          <p:cNvSpPr>
            <a:spLocks noChangeArrowheads="1"/>
          </p:cNvSpPr>
          <p:nvPr/>
        </p:nvSpPr>
        <p:spPr bwMode="auto">
          <a:xfrm>
            <a:off x="2819400" y="1447800"/>
            <a:ext cx="4953000" cy="914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char  c[]={"China\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nBeijing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"};	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puts(c);</a:t>
            </a:r>
          </a:p>
        </p:txBody>
      </p:sp>
      <p:sp>
        <p:nvSpPr>
          <p:cNvPr id="6421509" name="Rectangle 5"/>
          <p:cNvSpPr>
            <a:spLocks noChangeArrowheads="1"/>
          </p:cNvSpPr>
          <p:nvPr/>
        </p:nvSpPr>
        <p:spPr bwMode="auto">
          <a:xfrm>
            <a:off x="2819400" y="2819400"/>
            <a:ext cx="4953000" cy="914400"/>
          </a:xfrm>
          <a:prstGeom prst="rect">
            <a:avLst/>
          </a:prstGeom>
          <a:noFill/>
          <a:ln w="952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China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Beijing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2588E3B-3DD5-4CC7-872D-2B5111DBA540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32ADD87-35EC-4C22-808C-8220C7BE6948}" type="slidenum">
              <a:rPr lang="zh-CN" altLang="en-US"/>
              <a:pPr/>
              <a:t>25</a:t>
            </a:fld>
            <a:r>
              <a:rPr lang="en-US" altLang="zh-CN"/>
              <a:t>/39</a:t>
            </a:r>
          </a:p>
        </p:txBody>
      </p:sp>
      <p:sp>
        <p:nvSpPr>
          <p:cNvPr id="643277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4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字符数组的定义与初始化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字符串的结束标志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字符串的输入输出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常用的字符串函数</a:t>
            </a:r>
            <a:endParaRPr lang="en-US" altLang="zh-CN" sz="3600" b="0" u="sng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CE09C0F-FE90-466D-AD8D-BCA5C940579D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2E40047-82B8-4EF3-830A-858131E22190}" type="slidenum">
              <a:rPr lang="zh-CN" altLang="en-US"/>
              <a:pPr/>
              <a:t>26</a:t>
            </a:fld>
            <a:r>
              <a:rPr lang="en-US" altLang="zh-CN"/>
              <a:t>/39</a:t>
            </a:r>
          </a:p>
        </p:txBody>
      </p:sp>
      <p:sp>
        <p:nvSpPr>
          <p:cNvPr id="6397954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常用的字符串处理函数</a:t>
            </a:r>
            <a:endParaRPr lang="zh-CN" altLang="en-US" sz="400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97955" name="Rectangle 3"/>
          <p:cNvSpPr>
            <a:spLocks noChangeArrowheads="1"/>
          </p:cNvSpPr>
          <p:nvPr/>
        </p:nvSpPr>
        <p:spPr bwMode="auto">
          <a:xfrm>
            <a:off x="304800" y="11430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这些函数都在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string.h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中声明：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strcat(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字符数组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1,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字符数组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2) 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char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*strcat(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strDestination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,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const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strSource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);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strcpy(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字符数组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1,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2) 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char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*strcpy(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strDestination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,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const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strSource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);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strcmp(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1,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2) 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int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strcmp(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const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string1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,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const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string2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);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strlen(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字符数组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size_t strlen( const char *</a:t>
            </a:r>
            <a:r>
              <a:rPr lang="en-US" altLang="zh-CN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string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);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strlwr(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*_strlwr(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string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);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strupr(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*_strupr(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string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F0C3C04-CF10-44D7-AD99-DAF5A1D638BA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AD1C42F-CB5D-4DC8-8233-808372D798D9}" type="slidenum">
              <a:rPr lang="zh-CN" altLang="en-US"/>
              <a:pPr/>
              <a:t>27</a:t>
            </a:fld>
            <a:r>
              <a:rPr lang="en-US" altLang="zh-CN"/>
              <a:t>/39</a:t>
            </a:r>
          </a:p>
        </p:txBody>
      </p:sp>
      <p:sp>
        <p:nvSpPr>
          <p:cNvPr id="640000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字符串连接函数</a:t>
            </a:r>
            <a:r>
              <a:rPr lang="en-US" altLang="zh-CN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strcat</a:t>
            </a:r>
            <a:endParaRPr lang="zh-CN" altLang="en-US" sz="4000">
              <a:solidFill>
                <a:srgbClr val="0070C0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400003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格式：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strcat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字符数组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1,字符数组2)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功能：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strcat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STRing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CATenate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字符串连接</a:t>
            </a:r>
            <a:r>
              <a:rPr lang="en-US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的缩写。作用是连接两个字符数组中的字符串，把</a:t>
            </a:r>
            <a:r>
              <a:rPr lang="zh-CN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字符串2</a:t>
            </a:r>
            <a:r>
              <a:rPr lang="zh-CN" altLang="en-US" sz="2400" i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接到</a:t>
            </a:r>
            <a:r>
              <a:rPr lang="zh-CN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字符串1</a:t>
            </a:r>
            <a:r>
              <a:rPr lang="zh-CN" altLang="en-US" sz="2400" i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的后面，结果放在</a:t>
            </a:r>
            <a:r>
              <a:rPr lang="zh-CN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字符数组</a:t>
            </a:r>
            <a:r>
              <a:rPr lang="zh-CN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i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中；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函数调用后得到一个函数值，该函数值是</a:t>
            </a:r>
            <a:r>
              <a:rPr lang="zh-CN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字符数组</a:t>
            </a:r>
            <a:r>
              <a:rPr lang="zh-CN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的起始地址。参见：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strcat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strDestination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const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strSource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);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说明：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字符数组</a:t>
            </a:r>
            <a:r>
              <a:rPr lang="zh-CN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必须足够大，以便容纳连接后的新字符串；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如果连接前两个字符串的后面都有一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'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\0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'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连接时将</a:t>
            </a:r>
            <a:r>
              <a:rPr lang="zh-CN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</a:t>
            </a:r>
            <a:r>
              <a:rPr lang="zh-CN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后面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'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\0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'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取消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，只在新串最后保留一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'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\0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'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B17870D-485A-4128-BE1E-31509180D41E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97166B9-35D6-459D-AB5A-DF48BF9FAAD0}" type="slidenum">
              <a:rPr lang="zh-CN" altLang="en-US"/>
              <a:pPr/>
              <a:t>28</a:t>
            </a:fld>
            <a:r>
              <a:rPr lang="en-US" altLang="zh-CN"/>
              <a:t>/39</a:t>
            </a:r>
          </a:p>
        </p:txBody>
      </p:sp>
      <p:sp>
        <p:nvSpPr>
          <p:cNvPr id="6401026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字符串复制函数</a:t>
            </a:r>
            <a:r>
              <a:rPr lang="en-US" altLang="zh-CN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strcpy</a:t>
            </a:r>
            <a:endParaRPr lang="zh-CN" altLang="en-US" sz="4000">
              <a:solidFill>
                <a:srgbClr val="0070C0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401027" name="Rectangle 3"/>
          <p:cNvSpPr>
            <a:spLocks noChangeArrowheads="1"/>
          </p:cNvSpPr>
          <p:nvPr/>
        </p:nvSpPr>
        <p:spPr bwMode="auto">
          <a:xfrm>
            <a:off x="304800" y="1219200"/>
            <a:ext cx="85407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格式：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strcpy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字符数组</a:t>
            </a:r>
            <a:r>
              <a:rPr lang="zh-CN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1,字符串2)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功能：</a:t>
            </a:r>
            <a:r>
              <a:rPr lang="en-US" altLang="zh-CN" sz="3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strcpy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</a:t>
            </a:r>
            <a:r>
              <a:rPr lang="en-US" altLang="zh-CN" sz="3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STRing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3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CoPY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字符串复制</a:t>
            </a:r>
            <a:r>
              <a:rPr lang="en-US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的缩写。作用是将</a:t>
            </a:r>
            <a:r>
              <a:rPr lang="zh-CN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字符串2</a:t>
            </a:r>
            <a:r>
              <a:rPr lang="zh-CN" altLang="en-US" sz="32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复制到</a:t>
            </a:r>
            <a:r>
              <a:rPr lang="zh-CN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字符数组1</a:t>
            </a:r>
            <a:r>
              <a:rPr lang="zh-CN" altLang="en-US" sz="32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中去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zh-CN" altLang="en-US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8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B17870D-485A-4128-BE1E-31509180D41E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97166B9-35D6-459D-AB5A-DF48BF9FAAD0}" type="slidenum">
              <a:rPr lang="zh-CN" altLang="en-US"/>
              <a:pPr/>
              <a:t>29</a:t>
            </a:fld>
            <a:r>
              <a:rPr lang="en-US" altLang="zh-CN"/>
              <a:t>/39</a:t>
            </a:r>
          </a:p>
        </p:txBody>
      </p:sp>
      <p:sp>
        <p:nvSpPr>
          <p:cNvPr id="6401026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4000" dirty="0" err="1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strcpy</a:t>
            </a:r>
            <a:r>
              <a:rPr lang="zh-CN" altLang="en-US" sz="4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的说明</a:t>
            </a:r>
            <a:r>
              <a:rPr lang="en-US" altLang="zh-CN" sz="4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-1</a:t>
            </a:r>
            <a:endParaRPr lang="zh-CN" altLang="en-US" sz="4000" dirty="0">
              <a:solidFill>
                <a:srgbClr val="0070C0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401027" name="Rectangle 3"/>
          <p:cNvSpPr>
            <a:spLocks noChangeArrowheads="1"/>
          </p:cNvSpPr>
          <p:nvPr/>
        </p:nvSpPr>
        <p:spPr bwMode="auto">
          <a:xfrm>
            <a:off x="304800" y="2286000"/>
            <a:ext cx="85407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</a:t>
            </a:r>
            <a:r>
              <a:rPr lang="zh-CN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必须足够大，以便容纳被复制的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2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en-US" altLang="zh-CN" sz="3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字符数组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的长度不应小于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2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的长度。</a:t>
            </a:r>
            <a:endParaRPr lang="zh-CN" altLang="en-US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1219200"/>
            <a:ext cx="8540750" cy="914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/>
          <a:lstStyle/>
          <a:p>
            <a:pPr>
              <a:lnSpc>
                <a:spcPct val="150000"/>
              </a:lnSpc>
              <a:buClr>
                <a:srgbClr val="FF3300"/>
              </a:buClr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strcpy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字符数组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1,字符串2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E6D7F96-0DBC-4D23-9FE5-945C926AA287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875A7FA-FB9C-4D27-9596-2038BFD88881}" type="slidenum">
              <a:rPr lang="zh-CN" altLang="en-US"/>
              <a:pPr/>
              <a:t>3</a:t>
            </a:fld>
            <a:r>
              <a:rPr lang="en-US" altLang="zh-CN"/>
              <a:t>/39</a:t>
            </a:r>
          </a:p>
        </p:txBody>
      </p:sp>
      <p:sp>
        <p:nvSpPr>
          <p:cNvPr id="6383618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字符数组的定义</a:t>
            </a:r>
            <a:endParaRPr lang="zh-CN" altLang="en-US" sz="400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83619" name="Rectangle 3"/>
          <p:cNvSpPr>
            <a:spLocks noChangeArrowheads="1"/>
          </p:cNvSpPr>
          <p:nvPr/>
        </p:nvSpPr>
        <p:spPr bwMode="auto">
          <a:xfrm>
            <a:off x="304800" y="1143000"/>
            <a:ext cx="8540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用来存放字符数据的数组是字符数组。字符数组中的一个元素存放一个字符。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字符数组的定义方法与其他数组的定义类似。例如：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char  c[5] 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	c[0]=‘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a’；c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[1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]=‘ ’；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c[2]=‘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c’；c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[3]=‘a’； c[4]=‘t’；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为字符数组，包含5个元素。赋值后的数组状态是：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由于字符型与整型是互相通用的，因此上面的定义也可改为： 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c[5] ;</a:t>
            </a:r>
          </a:p>
        </p:txBody>
      </p:sp>
      <p:sp>
        <p:nvSpPr>
          <p:cNvPr id="6383620" name="Rectangle 4"/>
          <p:cNvSpPr>
            <a:spLocks noChangeArrowheads="1"/>
          </p:cNvSpPr>
          <p:nvPr/>
        </p:nvSpPr>
        <p:spPr bwMode="auto">
          <a:xfrm>
            <a:off x="2819400" y="3886200"/>
            <a:ext cx="609600" cy="5334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600" b="1">
                <a:solidFill>
                  <a:srgbClr val="006600"/>
                </a:solidFill>
                <a:latin typeface="Times New Roman" pitchFamily="18" charset="0"/>
              </a:rPr>
              <a:t>a</a:t>
            </a:r>
            <a:endParaRPr kumimoji="1" lang="en-US" altLang="zh-CN" sz="2400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6383621" name="Rectangle 5"/>
          <p:cNvSpPr>
            <a:spLocks noChangeArrowheads="1"/>
          </p:cNvSpPr>
          <p:nvPr/>
        </p:nvSpPr>
        <p:spPr bwMode="auto">
          <a:xfrm>
            <a:off x="3429000" y="3886200"/>
            <a:ext cx="609600" cy="5334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600" b="1" dirty="0" smtClean="0">
                <a:solidFill>
                  <a:srgbClr val="006600"/>
                </a:solidFill>
                <a:latin typeface="宋体" panose="02010600030101010101" pitchFamily="2" charset="-122"/>
                <a:sym typeface="Webdings" pitchFamily="18" charset="2"/>
              </a:rPr>
              <a:t>▂</a:t>
            </a:r>
            <a:endParaRPr kumimoji="1" lang="en-US" altLang="zh-CN" sz="2400" b="1" dirty="0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6383622" name="Rectangle 6"/>
          <p:cNvSpPr>
            <a:spLocks noChangeArrowheads="1"/>
          </p:cNvSpPr>
          <p:nvPr/>
        </p:nvSpPr>
        <p:spPr bwMode="auto">
          <a:xfrm>
            <a:off x="4038600" y="3886200"/>
            <a:ext cx="609600" cy="5334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600" b="1">
                <a:solidFill>
                  <a:srgbClr val="006600"/>
                </a:solidFill>
                <a:latin typeface="Times New Roman" pitchFamily="18" charset="0"/>
              </a:rPr>
              <a:t>c</a:t>
            </a:r>
            <a:endParaRPr kumimoji="1" lang="en-US" altLang="zh-CN" sz="2400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6383623" name="Rectangle 7"/>
          <p:cNvSpPr>
            <a:spLocks noChangeArrowheads="1"/>
          </p:cNvSpPr>
          <p:nvPr/>
        </p:nvSpPr>
        <p:spPr bwMode="auto">
          <a:xfrm>
            <a:off x="4724400" y="3886200"/>
            <a:ext cx="609600" cy="5334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600" b="1">
                <a:solidFill>
                  <a:srgbClr val="006600"/>
                </a:solidFill>
                <a:latin typeface="Times New Roman" pitchFamily="18" charset="0"/>
              </a:rPr>
              <a:t>a</a:t>
            </a:r>
            <a:endParaRPr kumimoji="1" lang="en-US" altLang="zh-CN" sz="2400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6383624" name="Rectangle 8"/>
          <p:cNvSpPr>
            <a:spLocks noChangeArrowheads="1"/>
          </p:cNvSpPr>
          <p:nvPr/>
        </p:nvSpPr>
        <p:spPr bwMode="auto">
          <a:xfrm>
            <a:off x="5334000" y="3886200"/>
            <a:ext cx="609600" cy="5334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6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endParaRPr kumimoji="1" lang="en-US" altLang="zh-CN" sz="24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B17870D-485A-4128-BE1E-31509180D41E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97166B9-35D6-459D-AB5A-DF48BF9FAAD0}" type="slidenum">
              <a:rPr lang="zh-CN" altLang="en-US"/>
              <a:pPr/>
              <a:t>30</a:t>
            </a:fld>
            <a:r>
              <a:rPr lang="en-US" altLang="zh-CN"/>
              <a:t>/39</a:t>
            </a:r>
          </a:p>
        </p:txBody>
      </p:sp>
      <p:sp>
        <p:nvSpPr>
          <p:cNvPr id="6401026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4000" dirty="0" err="1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strcpy</a:t>
            </a:r>
            <a:r>
              <a:rPr lang="zh-CN" altLang="en-US" sz="4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的说明</a:t>
            </a:r>
            <a:r>
              <a:rPr lang="en-US" altLang="zh-CN" sz="4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-2</a:t>
            </a:r>
            <a:endParaRPr lang="zh-CN" altLang="en-US" sz="4000" dirty="0">
              <a:solidFill>
                <a:srgbClr val="0070C0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401027" name="Rectangle 3"/>
          <p:cNvSpPr>
            <a:spLocks noChangeArrowheads="1"/>
          </p:cNvSpPr>
          <p:nvPr/>
        </p:nvSpPr>
        <p:spPr bwMode="auto">
          <a:xfrm>
            <a:off x="304800" y="22098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必须写成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数组名形式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，如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str.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可以是字符数组名也可以是一个字符串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常量。</a:t>
            </a:r>
            <a:endParaRPr lang="en-US" altLang="zh-CN" sz="3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>
              <a:lnSpc>
                <a:spcPct val="150000"/>
              </a:lnSpc>
              <a:buClr>
                <a:srgbClr val="FF3300"/>
              </a:buClr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例如：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strcpy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, "China");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复制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时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连同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'\0'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一起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复制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zh-CN" altLang="en-US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1219200"/>
            <a:ext cx="8540750" cy="914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/>
          <a:lstStyle/>
          <a:p>
            <a:pPr>
              <a:lnSpc>
                <a:spcPct val="150000"/>
              </a:lnSpc>
              <a:buClr>
                <a:srgbClr val="FF3300"/>
              </a:buClr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strcpy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字符数组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1,字符串2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519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B17870D-485A-4128-BE1E-31509180D41E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97166B9-35D6-459D-AB5A-DF48BF9FAAD0}" type="slidenum">
              <a:rPr lang="zh-CN" altLang="en-US"/>
              <a:pPr/>
              <a:t>31</a:t>
            </a:fld>
            <a:r>
              <a:rPr lang="en-US" altLang="zh-CN"/>
              <a:t>/39</a:t>
            </a:r>
          </a:p>
        </p:txBody>
      </p:sp>
      <p:sp>
        <p:nvSpPr>
          <p:cNvPr id="6401026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4000" dirty="0" err="1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strcpy</a:t>
            </a:r>
            <a:r>
              <a:rPr lang="zh-CN" altLang="en-US" sz="4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的说明</a:t>
            </a:r>
            <a:r>
              <a:rPr lang="en-US" altLang="zh-CN" sz="4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-3</a:t>
            </a:r>
            <a:endParaRPr lang="zh-CN" altLang="en-US" sz="4000" dirty="0">
              <a:solidFill>
                <a:srgbClr val="0070C0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401027" name="Rectangle 3"/>
          <p:cNvSpPr>
            <a:spLocks noChangeArrowheads="1"/>
          </p:cNvSpPr>
          <p:nvPr/>
        </p:nvSpPr>
        <p:spPr bwMode="auto">
          <a:xfrm>
            <a:off x="320675" y="2362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不能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用赋值语句将一个字符串常量或字符数组直接给一个字符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数组，如下面赋值是错误的：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>
              <a:lnSpc>
                <a:spcPts val="3000"/>
              </a:lnSpc>
              <a:buClr>
                <a:srgbClr val="FF33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str1=str2;</a:t>
            </a:r>
          </a:p>
          <a:p>
            <a:pPr>
              <a:lnSpc>
                <a:spcPts val="3000"/>
              </a:lnSpc>
              <a:buClr>
                <a:srgbClr val="FF33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="China"</a:t>
            </a:r>
          </a:p>
          <a:p>
            <a:pPr marL="342900" indent="-342900">
              <a:lnSpc>
                <a:spcPts val="3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只能用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strcpy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函数进行字符串赋值。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ts val="3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可用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本函数将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前面若干个字符复制到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字符数组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cpy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(s1,s2,2);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即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是将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的前面2个字符复制到字符数组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s1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中，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系统会自动加上最后的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'\0'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1219200"/>
            <a:ext cx="8540750" cy="914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/>
          <a:lstStyle/>
          <a:p>
            <a:pPr>
              <a:lnSpc>
                <a:spcPct val="150000"/>
              </a:lnSpc>
              <a:buClr>
                <a:srgbClr val="FF3300"/>
              </a:buClr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strcpy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字符数组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1,字符串2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32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EEA6D06-F006-421B-8571-D4078B59F515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555BC96-0B86-4B37-83BC-81B53D9E21E5}" type="slidenum">
              <a:rPr lang="zh-CN" altLang="en-US"/>
              <a:pPr/>
              <a:t>32</a:t>
            </a:fld>
            <a:r>
              <a:rPr lang="en-US" altLang="zh-CN"/>
              <a:t>/39</a:t>
            </a:r>
          </a:p>
        </p:txBody>
      </p:sp>
      <p:sp>
        <p:nvSpPr>
          <p:cNvPr id="6423554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strcpy</a:t>
            </a:r>
            <a:r>
              <a:rPr lang="zh-CN" altLang="en-US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的特殊形式</a:t>
            </a:r>
            <a:r>
              <a:rPr lang="en-US" altLang="zh-CN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strncpy</a:t>
            </a:r>
          </a:p>
        </p:txBody>
      </p:sp>
      <p:sp>
        <p:nvSpPr>
          <p:cNvPr id="6423555" name="Rectangle 3"/>
          <p:cNvSpPr>
            <a:spLocks noChangeArrowheads="1"/>
          </p:cNvSpPr>
          <p:nvPr/>
        </p:nvSpPr>
        <p:spPr bwMode="auto">
          <a:xfrm>
            <a:off x="69850" y="1066800"/>
            <a:ext cx="89217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功能：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Copy characters of one string to another.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格式：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 *strncpy( char *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strDest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, const char *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strSource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, size_t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count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);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Return Value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Each of these functions returns strDest. 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No return value is reserved to indicate an error.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Parameter</a:t>
            </a:r>
            <a:endParaRPr lang="zh-CN" altLang="en-US" b="1" i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strDest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Destination string</a:t>
            </a:r>
            <a:endParaRPr lang="en-US" altLang="zh-CN" sz="1800" i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strSource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Source string</a:t>
            </a:r>
            <a:endParaRPr lang="en-US" altLang="zh-CN" sz="1800" i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count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Number of characters to be copied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Remarks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The 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strncpy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function copies the initial </a:t>
            </a: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count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characters of </a:t>
            </a: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strSource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to </a:t>
            </a: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strDest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and returns </a:t>
            </a: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strDest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. 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If </a:t>
            </a: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count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is less than or equal to the length of </a:t>
            </a: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strSource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, a null character is not appended automatically to the copied string. If </a:t>
            </a: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count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is greater than the length of </a:t>
            </a: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strSource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, the destination string is padded with null characters up to length </a:t>
            </a: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count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. 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The behavior of 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strncpy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is undefined if the source and destination strings overlap.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F2AD05D-28D3-453A-A858-104DAF0E7FB9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00860C1-6111-404D-B8E7-7D999AC4DBCA}" type="slidenum">
              <a:rPr lang="zh-CN" altLang="en-US"/>
              <a:pPr/>
              <a:t>33</a:t>
            </a:fld>
            <a:r>
              <a:rPr lang="en-US" altLang="zh-CN"/>
              <a:t>/39</a:t>
            </a:r>
          </a:p>
        </p:txBody>
      </p:sp>
      <p:sp>
        <p:nvSpPr>
          <p:cNvPr id="6402050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比较字符串函数</a:t>
            </a:r>
            <a:r>
              <a:rPr lang="en-US" altLang="zh-CN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strcmp</a:t>
            </a:r>
            <a:endParaRPr lang="zh-CN" altLang="en-US" sz="4000">
              <a:solidFill>
                <a:srgbClr val="0070C0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402051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格式：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strcmp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1,字符串2)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功能：比较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字符串1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和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字符串2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说明：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字符串比较时对两个字符串自左至右逐个字符相比(按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ASCII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码值)，直到出现不同的字符或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遇到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'\0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'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为止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如全部字符相同，则认为相等；若出现不相同的字符，则以第一个不相同的字符的比较结果为准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F2AD05D-28D3-453A-A858-104DAF0E7FB9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00860C1-6111-404D-B8E7-7D999AC4DBCA}" type="slidenum">
              <a:rPr lang="zh-CN" altLang="en-US"/>
              <a:pPr/>
              <a:t>34</a:t>
            </a:fld>
            <a:r>
              <a:rPr lang="en-US" altLang="zh-CN"/>
              <a:t>/39</a:t>
            </a:r>
          </a:p>
        </p:txBody>
      </p:sp>
      <p:sp>
        <p:nvSpPr>
          <p:cNvPr id="6402050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4000" dirty="0" err="1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strcmp</a:t>
            </a:r>
            <a:r>
              <a:rPr lang="zh-CN" altLang="en-US" sz="4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的函数值</a:t>
            </a:r>
            <a:endParaRPr lang="zh-CN" altLang="en-US" sz="4000" dirty="0">
              <a:solidFill>
                <a:srgbClr val="0070C0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402051" name="Rectangle 3"/>
          <p:cNvSpPr>
            <a:spLocks noChangeArrowheads="1"/>
          </p:cNvSpPr>
          <p:nvPr/>
        </p:nvSpPr>
        <p:spPr bwMode="auto">
          <a:xfrm>
            <a:off x="381000" y="2057400"/>
            <a:ext cx="85407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比较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结果由函数值带回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=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字符串2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，函数值为0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字符串2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，函数值为一正整数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&lt;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字符串2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，函数值为一负整数。</a:t>
            </a:r>
          </a:p>
          <a:p>
            <a:pPr marL="342900" lvl="1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字符串比较不能用比较运算符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(==, !=, &gt;, &lt;, &gt;=, &lt;=)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，只能用本函数。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1219200"/>
            <a:ext cx="8540750" cy="914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50000"/>
              </a:lnSpc>
              <a:buClr>
                <a:srgbClr val="FF3300"/>
              </a:buClr>
            </a:pP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strcmp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2)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42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BF4244A-B1F4-4E10-A16D-1F3A462E8E4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6294EBA-3B87-4C12-8896-9BB37A2CC3E3}" type="slidenum">
              <a:rPr lang="zh-CN" altLang="en-US"/>
              <a:pPr/>
              <a:t>35</a:t>
            </a:fld>
            <a:r>
              <a:rPr lang="en-US" altLang="zh-CN"/>
              <a:t>/39</a:t>
            </a:r>
          </a:p>
        </p:txBody>
      </p:sp>
      <p:sp>
        <p:nvSpPr>
          <p:cNvPr id="6403074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 测试字符串长度</a:t>
            </a:r>
            <a:r>
              <a:rPr lang="en-US" altLang="zh-CN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strlen</a:t>
            </a:r>
            <a:endParaRPr lang="zh-CN" altLang="en-US" sz="4000">
              <a:solidFill>
                <a:srgbClr val="0070C0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403075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格式：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strlen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字符数组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功能：测试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字符数组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中字符串的长度（不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包括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'\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0'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）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说明：可直接测试字符串常量的长度，如：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strlen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("China")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1734051-C0BC-4678-86CD-49857948E046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90F6C2C-1BBE-42AE-BDE9-60155F520C20}" type="slidenum">
              <a:rPr lang="zh-CN" altLang="en-US"/>
              <a:pPr/>
              <a:t>36</a:t>
            </a:fld>
            <a:r>
              <a:rPr lang="en-US" altLang="zh-CN"/>
              <a:t>/39</a:t>
            </a:r>
          </a:p>
        </p:txBody>
      </p:sp>
      <p:sp>
        <p:nvSpPr>
          <p:cNvPr id="6404098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 将字符串字母变为小写</a:t>
            </a:r>
            <a:r>
              <a:rPr lang="en-US" altLang="zh-CN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strlwr</a:t>
            </a:r>
            <a:endParaRPr lang="zh-CN" altLang="en-US" sz="4000">
              <a:solidFill>
                <a:srgbClr val="0070C0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404099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格式：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strlwr(</a:t>
            </a:r>
            <a:r>
              <a: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功能：将</a:t>
            </a:r>
            <a:r>
              <a: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中大写字母换成小写字母。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39B127D-9115-438E-9FD1-7896D6399D50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612E048-F751-4C92-BC92-027252F1DC49}" type="slidenum">
              <a:rPr lang="zh-CN" altLang="en-US"/>
              <a:pPr/>
              <a:t>37</a:t>
            </a:fld>
            <a:r>
              <a:rPr lang="en-US" altLang="zh-CN"/>
              <a:t>/39</a:t>
            </a:r>
          </a:p>
        </p:txBody>
      </p:sp>
      <p:sp>
        <p:nvSpPr>
          <p:cNvPr id="6405122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将字符串字母变为大写</a:t>
            </a:r>
            <a:r>
              <a:rPr lang="en-US" altLang="zh-CN" sz="400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strupr</a:t>
            </a:r>
            <a:endParaRPr lang="zh-CN" altLang="en-US" sz="4000">
              <a:solidFill>
                <a:srgbClr val="0070C0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405123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格式：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strupr(</a:t>
            </a:r>
            <a:r>
              <a: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功能：将</a:t>
            </a:r>
            <a:r>
              <a: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中小写字母换成大写字母。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BBF97D8-EF6C-448E-950F-A6EC0E7E98C3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40E4351-25EE-465F-A3CD-9C9386C36D97}" type="slidenum">
              <a:rPr lang="zh-CN" altLang="en-US"/>
              <a:pPr/>
              <a:t>38</a:t>
            </a:fld>
            <a:r>
              <a:rPr lang="en-US" altLang="zh-CN"/>
              <a:t>/39</a:t>
            </a:r>
          </a:p>
        </p:txBody>
      </p:sp>
      <p:sp>
        <p:nvSpPr>
          <p:cNvPr id="6407170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字符串处理函数</a:t>
            </a:r>
            <a:r>
              <a:rPr lang="zh-CN" altLang="en-US" sz="400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的说明</a:t>
            </a:r>
            <a:endParaRPr lang="en-US" altLang="zh-CN" sz="400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407171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7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6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前面介绍了几种字符串处理函数。</a:t>
            </a:r>
          </a:p>
          <a:p>
            <a:pPr marL="742950" lvl="1" indent="-285750">
              <a:lnSpc>
                <a:spcPts val="37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应当说：库函数并非</a:t>
            </a:r>
            <a:r>
              <a:rPr lang="en-US" altLang="zh-CN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</a:t>
            </a: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本身的组成部分，而是人们为使用方便而编写、提供大家使用的公共函数。</a:t>
            </a:r>
          </a:p>
          <a:p>
            <a:pPr marL="742950" lvl="1" indent="-285750">
              <a:lnSpc>
                <a:spcPts val="37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每个系统提供的函数数量和函数名、函数功能都不尽相同，使用时要小心，必要时查一下函数手册。</a:t>
            </a:r>
          </a:p>
          <a:p>
            <a:pPr marL="742950" lvl="1" indent="-285750">
              <a:lnSpc>
                <a:spcPts val="37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当然，有一些基本的函数（包括函数名和函数功能），不同的系统所提供的是相同的，这就为程序的通用性提供了基础。</a:t>
            </a:r>
          </a:p>
          <a:p>
            <a:pPr marL="342900" indent="-342900">
              <a:lnSpc>
                <a:spcPts val="37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6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几乎所有程序设计语言都有一套字符串处理函数，其功能也大同小异。</a:t>
            </a:r>
          </a:p>
        </p:txBody>
      </p:sp>
    </p:spTree>
    <p:extLst>
      <p:ext uri="{BB962C8B-B14F-4D97-AF65-F5344CB8AC3E}">
        <p14:creationId xmlns:p14="http://schemas.microsoft.com/office/powerpoint/2010/main" val="25333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2588E3B-3DD5-4CC7-872D-2B5111DBA540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32ADD87-35EC-4C22-808C-8220C7BE6948}" type="slidenum">
              <a:rPr lang="zh-CN" altLang="en-US"/>
              <a:pPr/>
              <a:t>39</a:t>
            </a:fld>
            <a:r>
              <a:rPr lang="en-US" altLang="zh-CN"/>
              <a:t>/39</a:t>
            </a:r>
          </a:p>
        </p:txBody>
      </p:sp>
      <p:sp>
        <p:nvSpPr>
          <p:cNvPr id="643277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4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字符数组的定义与初始化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字符串的结束标志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字符串的输入输出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常用的字符串函数</a:t>
            </a:r>
            <a:endParaRPr lang="en-US" altLang="zh-CN" sz="3600" b="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例题</a:t>
            </a:r>
          </a:p>
        </p:txBody>
      </p:sp>
    </p:spTree>
    <p:extLst>
      <p:ext uri="{BB962C8B-B14F-4D97-AF65-F5344CB8AC3E}">
        <p14:creationId xmlns:p14="http://schemas.microsoft.com/office/powerpoint/2010/main" val="31955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0E16A17-3654-4CF9-9F6C-BEED67CF4B3F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4402F65-8045-4B1C-BD32-1C8D08740998}" type="slidenum">
              <a:rPr lang="zh-CN" altLang="en-US"/>
              <a:pPr/>
              <a:t>4</a:t>
            </a:fld>
            <a:r>
              <a:rPr lang="en-US" altLang="zh-CN"/>
              <a:t>/39</a:t>
            </a:r>
          </a:p>
        </p:txBody>
      </p:sp>
      <p:sp>
        <p:nvSpPr>
          <p:cNvPr id="6384642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定义字符数组时的初始化</a:t>
            </a:r>
            <a:endParaRPr lang="zh-CN" altLang="en-US" sz="400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84643" name="Rectangle 3"/>
          <p:cNvSpPr>
            <a:spLocks noChangeArrowheads="1"/>
          </p:cNvSpPr>
          <p:nvPr/>
        </p:nvSpPr>
        <p:spPr bwMode="auto">
          <a:xfrm>
            <a:off x="152400" y="1066800"/>
            <a:ext cx="86931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3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对字符数组的初始化，最容易理解的方式是逐个字符赋给数组中各元素。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如：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c[5]={‘a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’,‘ ’,‘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c’,‘a’,‘t’}；</a:t>
            </a:r>
          </a:p>
          <a:p>
            <a:pPr marL="742950" lvl="1" indent="-285750">
              <a:lnSpc>
                <a:spcPts val="33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如果花括弧中提供的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字符个数大于数组长度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，则按语法错误处理。</a:t>
            </a:r>
          </a:p>
          <a:p>
            <a:pPr marL="742950" lvl="1" indent="-285750">
              <a:lnSpc>
                <a:spcPts val="33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如果个数小于数组长度，则只将这些字符赋给数组中前面那些元素，</a:t>
            </a:r>
            <a:r>
              <a:rPr lang="zh-CN" altLang="en-US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其余的元素自动定为空字符(‘\0’)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742950" lvl="1" indent="-285750">
              <a:lnSpc>
                <a:spcPts val="33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如果个数等于数组的长度，在定义时可以省略数组长度，系统会自动根据初值个数确定数组长度。如： </a:t>
            </a:r>
          </a:p>
          <a:p>
            <a:pPr marL="742950" lvl="1" indent="-285750">
              <a:lnSpc>
                <a:spcPts val="33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  c[]={‘a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’,‘ ’,‘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c’,‘a’,‘t’}；</a:t>
            </a:r>
          </a:p>
          <a:p>
            <a:pPr marL="742950" lvl="1" indent="-285750">
              <a:lnSpc>
                <a:spcPts val="33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这样可不必人工去数字符个数，在赋初值的字符个数较多时，比较方便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E6D7F96-0DBC-4D23-9FE5-945C926AA287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875A7FA-FB9C-4D27-9596-2038BFD88881}" type="slidenum">
              <a:rPr lang="zh-CN" altLang="en-US"/>
              <a:pPr/>
              <a:t>40</a:t>
            </a:fld>
            <a:r>
              <a:rPr lang="en-US" altLang="zh-CN"/>
              <a:t>/39</a:t>
            </a:r>
          </a:p>
        </p:txBody>
      </p:sp>
      <p:sp>
        <p:nvSpPr>
          <p:cNvPr id="6383618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例</a:t>
            </a:r>
            <a:r>
              <a:rPr lang="en-US" altLang="zh-CN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1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：字符串复制</a:t>
            </a:r>
            <a:endParaRPr lang="zh-CN" altLang="en-US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83619" name="Rectangle 3"/>
          <p:cNvSpPr>
            <a:spLocks noChangeArrowheads="1"/>
          </p:cNvSpPr>
          <p:nvPr/>
        </p:nvSpPr>
        <p:spPr bwMode="auto">
          <a:xfrm>
            <a:off x="304800" y="1143000"/>
            <a:ext cx="8540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一个程序，将字符数组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s2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中的全部字符复制到字符数组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s1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中，不用库函数</a:t>
            </a:r>
            <a:r>
              <a:rPr lang="en-US" altLang="zh-CN" sz="36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strcpy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注意：复制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'\0'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也要复制进去，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'\0'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后面的字符不复制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0E16A17-3654-4CF9-9F6C-BEED67CF4B3F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4402F65-8045-4B1C-BD32-1C8D08740998}" type="slidenum">
              <a:rPr lang="zh-CN" altLang="en-US"/>
              <a:pPr/>
              <a:t>41</a:t>
            </a:fld>
            <a:r>
              <a:rPr lang="en-US" altLang="zh-CN"/>
              <a:t>/39</a:t>
            </a:r>
          </a:p>
        </p:txBody>
      </p:sp>
      <p:sp>
        <p:nvSpPr>
          <p:cNvPr id="6384642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解题思路</a:t>
            </a:r>
            <a:r>
              <a:rPr lang="en-US" altLang="zh-CN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1</a:t>
            </a:r>
            <a:endParaRPr lang="zh-CN" altLang="en-US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84643" name="Rectangle 3"/>
          <p:cNvSpPr>
            <a:spLocks noChangeArrowheads="1"/>
          </p:cNvSpPr>
          <p:nvPr/>
        </p:nvSpPr>
        <p:spPr bwMode="auto">
          <a:xfrm>
            <a:off x="304800" y="1066800"/>
            <a:ext cx="85407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字符数组存放字符串，将其中的字符逐个复制到另一个字符数组中。</a:t>
            </a:r>
            <a:endParaRPr lang="zh-CN" altLang="en-US" sz="3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8076074-317A-4300-B606-6203B0CAB244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1075724-DDA8-410F-A6D5-5F674B09E4E0}" type="slidenum">
              <a:rPr lang="zh-CN" altLang="en-US"/>
              <a:pPr/>
              <a:t>42</a:t>
            </a:fld>
            <a:r>
              <a:rPr lang="en-US" altLang="zh-CN"/>
              <a:t>/39</a:t>
            </a:r>
          </a:p>
        </p:txBody>
      </p:sp>
      <p:sp>
        <p:nvSpPr>
          <p:cNvPr id="6385666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“字符串复制”源程序</a:t>
            </a:r>
            <a:endParaRPr lang="zh-CN" altLang="en-US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85667" name="Rectangle 3"/>
          <p:cNvSpPr>
            <a:spLocks noChangeArrowheads="1"/>
          </p:cNvSpPr>
          <p:nvPr/>
        </p:nvSpPr>
        <p:spPr bwMode="auto">
          <a:xfrm>
            <a:off x="304800" y="1066800"/>
            <a:ext cx="854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输出一个字符串</a:t>
            </a:r>
          </a:p>
        </p:txBody>
      </p:sp>
      <p:sp>
        <p:nvSpPr>
          <p:cNvPr id="6385668" name="Rectangle 4"/>
          <p:cNvSpPr>
            <a:spLocks noChangeArrowheads="1"/>
          </p:cNvSpPr>
          <p:nvPr/>
        </p:nvSpPr>
        <p:spPr bwMode="auto">
          <a:xfrm>
            <a:off x="304800" y="1142999"/>
            <a:ext cx="5791200" cy="55784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#include &lt;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char from[]="I am a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boy.",to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[20];  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for(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=0;from[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]!='\0';i++) to[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]=from[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]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to[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]='\0'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  //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注意这时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是几？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("Original string: %s\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n",from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("Copy     string: %s\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n",to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006" y="838200"/>
            <a:ext cx="5308394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1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0E16A17-3654-4CF9-9F6C-BEED67CF4B3F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4402F65-8045-4B1C-BD32-1C8D08740998}" type="slidenum">
              <a:rPr lang="zh-CN" altLang="en-US"/>
              <a:pPr/>
              <a:t>43</a:t>
            </a:fld>
            <a:r>
              <a:rPr lang="en-US" altLang="zh-CN"/>
              <a:t>/39</a:t>
            </a:r>
          </a:p>
        </p:txBody>
      </p:sp>
      <p:sp>
        <p:nvSpPr>
          <p:cNvPr id="6384642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解题思路</a:t>
            </a:r>
            <a:r>
              <a:rPr lang="en-US" altLang="zh-CN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2</a:t>
            </a:r>
            <a:endParaRPr lang="zh-CN" altLang="en-US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84643" name="Rectangle 3"/>
          <p:cNvSpPr>
            <a:spLocks noChangeArrowheads="1"/>
          </p:cNvSpPr>
          <p:nvPr/>
        </p:nvSpPr>
        <p:spPr bwMode="auto">
          <a:xfrm>
            <a:off x="304800" y="1066800"/>
            <a:ext cx="85407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用字符数组存放字符串，将其中的字符逐个复制到另一个字符数组中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36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使用下面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自定义函数实现字符串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复制：</a:t>
            </a:r>
            <a:endParaRPr lang="en-US" altLang="zh-CN" sz="36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3300"/>
              </a:buClr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copy_string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(char a[], char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b[])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3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7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8076074-317A-4300-B606-6203B0CAB244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1075724-DDA8-410F-A6D5-5F674B09E4E0}" type="slidenum">
              <a:rPr lang="zh-CN" altLang="en-US"/>
              <a:pPr/>
              <a:t>44</a:t>
            </a:fld>
            <a:r>
              <a:rPr lang="en-US" altLang="zh-CN"/>
              <a:t>/39</a:t>
            </a:r>
          </a:p>
        </p:txBody>
      </p:sp>
      <p:sp>
        <p:nvSpPr>
          <p:cNvPr id="6385666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自定义函数“字符串复制”源程序</a:t>
            </a:r>
            <a:endParaRPr lang="zh-CN" altLang="en-US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85667" name="Rectangle 3"/>
          <p:cNvSpPr>
            <a:spLocks noChangeArrowheads="1"/>
          </p:cNvSpPr>
          <p:nvPr/>
        </p:nvSpPr>
        <p:spPr bwMode="auto">
          <a:xfrm>
            <a:off x="304800" y="1066800"/>
            <a:ext cx="854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输出一个字符串</a:t>
            </a:r>
          </a:p>
        </p:txBody>
      </p:sp>
      <p:sp>
        <p:nvSpPr>
          <p:cNvPr id="6385668" name="Rectangle 4"/>
          <p:cNvSpPr>
            <a:spLocks noChangeArrowheads="1"/>
          </p:cNvSpPr>
          <p:nvPr/>
        </p:nvSpPr>
        <p:spPr bwMode="auto">
          <a:xfrm>
            <a:off x="304800" y="1142999"/>
            <a:ext cx="4572000" cy="41148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#include &lt;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void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copy_string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char from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[], char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to[]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) 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{	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=0;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while (from[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]!='\0') 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{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    to[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]=from[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];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++;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}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to[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]='\0';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}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200400" y="3353971"/>
            <a:ext cx="5791200" cy="34278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main() 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char a[]="I am a teacher.";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char b[]="You are a student.";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("string a=%s\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nstring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b=%s\n",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a,b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copy_string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a,b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("string a=%s\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nstring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b=%s\n",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a,b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); 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return 0;</a:t>
            </a:r>
          </a:p>
          <a:p>
            <a:pPr marL="342900" indent="-342900" eaLnBrk="0" hangingPunct="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1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8076074-317A-4300-B606-6203B0CAB244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1075724-DDA8-410F-A6D5-5F674B09E4E0}" type="slidenum">
              <a:rPr lang="zh-CN" altLang="en-US"/>
              <a:pPr/>
              <a:t>45</a:t>
            </a:fld>
            <a:r>
              <a:rPr lang="en-US" altLang="zh-CN"/>
              <a:t>/39</a:t>
            </a:r>
          </a:p>
        </p:txBody>
      </p:sp>
      <p:sp>
        <p:nvSpPr>
          <p:cNvPr id="6385666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自定义函数“字符串复制”运行结果</a:t>
            </a:r>
            <a:endParaRPr lang="zh-CN" altLang="en-US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8304693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E6D7F96-0DBC-4D23-9FE5-945C926AA287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875A7FA-FB9C-4D27-9596-2038BFD88881}" type="slidenum">
              <a:rPr lang="zh-CN" altLang="en-US"/>
              <a:pPr/>
              <a:t>46</a:t>
            </a:fld>
            <a:r>
              <a:rPr lang="en-US" altLang="zh-CN"/>
              <a:t>/39</a:t>
            </a:r>
          </a:p>
        </p:txBody>
      </p:sp>
      <p:sp>
        <p:nvSpPr>
          <p:cNvPr id="6383618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例</a:t>
            </a:r>
            <a:r>
              <a:rPr lang="en-US" altLang="zh-CN" sz="4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2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：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字符串的存储</a:t>
            </a:r>
            <a:endParaRPr lang="zh-CN" altLang="en-US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83619" name="Rectangle 3"/>
          <p:cNvSpPr>
            <a:spLocks noChangeArrowheads="1"/>
          </p:cNvSpPr>
          <p:nvPr/>
        </p:nvSpPr>
        <p:spPr bwMode="auto">
          <a:xfrm>
            <a:off x="304800" y="1143000"/>
            <a:ext cx="8540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一个程序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，利用二维字符数组存放输入的</a:t>
            </a:r>
            <a:r>
              <a:rPr lang="en-US" altLang="zh-CN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个字符串，然后再将它们全部输出。</a:t>
            </a:r>
            <a:endParaRPr lang="en-US" altLang="zh-CN" sz="36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注意：适当编程，可验证出字符数组在内存中的空间分配规则。</a:t>
            </a:r>
            <a:endParaRPr lang="zh-CN" altLang="en-US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7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8076074-317A-4300-B606-6203B0CAB244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1075724-DDA8-410F-A6D5-5F674B09E4E0}" type="slidenum">
              <a:rPr lang="zh-CN" altLang="en-US"/>
              <a:pPr/>
              <a:t>47</a:t>
            </a:fld>
            <a:r>
              <a:rPr lang="en-US" altLang="zh-CN"/>
              <a:t>/39</a:t>
            </a:r>
          </a:p>
        </p:txBody>
      </p:sp>
      <p:sp>
        <p:nvSpPr>
          <p:cNvPr id="6385667" name="Rectangle 3"/>
          <p:cNvSpPr>
            <a:spLocks noChangeArrowheads="1"/>
          </p:cNvSpPr>
          <p:nvPr/>
        </p:nvSpPr>
        <p:spPr bwMode="auto">
          <a:xfrm>
            <a:off x="304800" y="1066800"/>
            <a:ext cx="854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输出一个字符串</a:t>
            </a:r>
          </a:p>
        </p:txBody>
      </p:sp>
      <p:sp>
        <p:nvSpPr>
          <p:cNvPr id="6385668" name="Rectangle 4"/>
          <p:cNvSpPr>
            <a:spLocks noChangeArrowheads="1"/>
          </p:cNvSpPr>
          <p:nvPr/>
        </p:nvSpPr>
        <p:spPr bwMode="auto">
          <a:xfrm>
            <a:off x="304800" y="152399"/>
            <a:ext cx="7924800" cy="6569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#include &lt;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main( )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char a[3][3];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=0;i&lt;3;i++)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	{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("a[%d]=",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s",a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]);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}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=0;i&lt;3;i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++)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("a[%d]=%s\n",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i,a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]);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385666" name="Rectangle 2"/>
          <p:cNvSpPr>
            <a:spLocks noRot="1" noChangeArrowheads="1"/>
          </p:cNvSpPr>
          <p:nvPr/>
        </p:nvSpPr>
        <p:spPr bwMode="auto">
          <a:xfrm>
            <a:off x="4114800" y="152398"/>
            <a:ext cx="4879975" cy="16002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验证程序：二维字符数组顺序存储</a:t>
            </a:r>
            <a:endParaRPr lang="zh-CN" altLang="en-US" sz="44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19006" b="49087"/>
          <a:stretch/>
        </p:blipFill>
        <p:spPr>
          <a:xfrm>
            <a:off x="4078885" y="1905000"/>
            <a:ext cx="4912715" cy="990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t="49087"/>
          <a:stretch/>
        </p:blipFill>
        <p:spPr>
          <a:xfrm>
            <a:off x="4038600" y="3048000"/>
            <a:ext cx="4912715" cy="15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5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8076074-317A-4300-B606-6203B0CAB244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1075724-DDA8-410F-A6D5-5F674B09E4E0}" type="slidenum">
              <a:rPr lang="zh-CN" altLang="en-US"/>
              <a:pPr/>
              <a:t>48</a:t>
            </a:fld>
            <a:r>
              <a:rPr lang="en-US" altLang="zh-CN"/>
              <a:t>/39</a:t>
            </a:r>
          </a:p>
        </p:txBody>
      </p:sp>
      <p:sp>
        <p:nvSpPr>
          <p:cNvPr id="6385666" name="Rectangle 2"/>
          <p:cNvSpPr>
            <a:spLocks noRot="1" noChangeArrowheads="1"/>
          </p:cNvSpPr>
          <p:nvPr/>
        </p:nvSpPr>
        <p:spPr bwMode="auto">
          <a:xfrm>
            <a:off x="304800" y="152398"/>
            <a:ext cx="8232775" cy="762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验证程序：另一次运行结果</a:t>
            </a:r>
            <a:endParaRPr lang="zh-CN" altLang="en-US" sz="44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18280" b="49412"/>
          <a:stretch/>
        </p:blipFill>
        <p:spPr>
          <a:xfrm>
            <a:off x="152400" y="1371600"/>
            <a:ext cx="6324600" cy="1295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t="48688" b="-1"/>
          <a:stretch/>
        </p:blipFill>
        <p:spPr>
          <a:xfrm>
            <a:off x="1905000" y="3124200"/>
            <a:ext cx="6324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4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49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教材第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章例题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458200" cy="50292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输入一行字符，统计单词个数。</a:t>
            </a:r>
            <a:endParaRPr lang="en-US" altLang="zh-CN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6.9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个字符串，编程找其中“最大者” 。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分别用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个一维字符数组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个二维字符数组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8076074-317A-4300-B606-6203B0CAB244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1075724-DDA8-410F-A6D5-5F674B09E4E0}" type="slidenum">
              <a:rPr lang="zh-CN" altLang="en-US"/>
              <a:pPr/>
              <a:t>5</a:t>
            </a:fld>
            <a:r>
              <a:rPr lang="en-US" altLang="zh-CN"/>
              <a:t>/39</a:t>
            </a:r>
          </a:p>
        </p:txBody>
      </p:sp>
      <p:sp>
        <p:nvSpPr>
          <p:cNvPr id="6385666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举例：输出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字符数组中的值</a:t>
            </a:r>
            <a:endParaRPr lang="zh-CN" altLang="en-US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85667" name="Rectangle 3"/>
          <p:cNvSpPr>
            <a:spLocks noChangeArrowheads="1"/>
          </p:cNvSpPr>
          <p:nvPr/>
        </p:nvSpPr>
        <p:spPr bwMode="auto">
          <a:xfrm>
            <a:off x="304800" y="1066800"/>
            <a:ext cx="854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输出一个字符串</a:t>
            </a:r>
          </a:p>
        </p:txBody>
      </p:sp>
      <p:sp>
        <p:nvSpPr>
          <p:cNvPr id="6385668" name="Rectangle 4"/>
          <p:cNvSpPr>
            <a:spLocks noChangeArrowheads="1"/>
          </p:cNvSpPr>
          <p:nvPr/>
        </p:nvSpPr>
        <p:spPr bwMode="auto">
          <a:xfrm>
            <a:off x="304800" y="1142999"/>
            <a:ext cx="6400800" cy="5578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#include&lt;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char c[10]={'I',' ','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a','m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',' ','a',' ','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b','o','y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'};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=0;i&lt;10;i++)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c",c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]);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("\n");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55" y="5138737"/>
            <a:ext cx="6005645" cy="1719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50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教材第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章习题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458200" cy="50292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有一篇短文，共有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行文字，每行有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个字符，想统计出其中英文大写字母、小写字母、数字、空格以及其他字符各有多少个。</a:t>
            </a:r>
            <a:endParaRPr lang="en-US" altLang="zh-CN" sz="24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编写一程序，将两个字符串连接起来，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函数；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不用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函数；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编写自定义函数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myStrcat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，实现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的功能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字符串比较。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字符串复制。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51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实验：教材习题延伸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458200" cy="50292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自定义函数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myStrlen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的功能。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编写自定义函数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myStrlwr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strlwr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的功能。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自定义函数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myStrlwr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strupr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7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6220DB2-DF21-497D-83B2-97F48ED61DEE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C3FAE33-4D82-47FC-9C31-43FE88439862}" type="slidenum">
              <a:rPr lang="zh-CN" altLang="en-US"/>
              <a:pPr/>
              <a:t>52</a:t>
            </a:fld>
            <a:r>
              <a:rPr lang="en-US" altLang="zh-CN"/>
              <a:t>/39</a:t>
            </a:r>
          </a:p>
        </p:txBody>
      </p:sp>
      <p:sp>
        <p:nvSpPr>
          <p:cNvPr id="6425603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要求：从键盘任意输入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10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个字符串，每个字符串长度不超过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5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个字符。按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“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升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序”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将这些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字符串顺序输出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</p:txBody>
      </p:sp>
      <p:sp>
        <p:nvSpPr>
          <p:cNvPr id="6425604" name="Rectangle 4"/>
          <p:cNvSpPr>
            <a:spLocks noChangeArrowheads="1"/>
          </p:cNvSpPr>
          <p:nvPr/>
        </p:nvSpPr>
        <p:spPr bwMode="auto">
          <a:xfrm>
            <a:off x="304800" y="2133600"/>
            <a:ext cx="85407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提示：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</a:t>
            </a:r>
            <a:r>
              <a:rPr lang="en-US" altLang="zh-CN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10</a:t>
            </a: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个字符串进行排序，要用到数组；每个字符串都需要用字符数组存储。因此，需要用到二维字符数组。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字符串的比较不能直接用关系运算符，需要用到函数</a:t>
            </a:r>
            <a:r>
              <a:rPr lang="en-US" altLang="zh-CN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strcmp()</a:t>
            </a: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，而这个函数却又用到适当的头文件。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字符串输入输出时，使用</a:t>
            </a:r>
            <a:r>
              <a:rPr lang="en-US" altLang="zh-CN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scanf</a:t>
            </a: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printf</a:t>
            </a: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与使用</a:t>
            </a:r>
            <a:r>
              <a:rPr lang="en-US" altLang="zh-CN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gets()</a:t>
            </a: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puts()</a:t>
            </a: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有些许不同</a:t>
            </a: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它们的头文件</a:t>
            </a: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它们的输入输出格式</a:t>
            </a:r>
          </a:p>
        </p:txBody>
      </p:sp>
      <p:sp>
        <p:nvSpPr>
          <p:cNvPr id="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实验：基于本讲内容编程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4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4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5604" grpId="0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BA028B5-4B4D-40B9-82F3-0D7E10C15367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F61EDA8-BF2E-4085-92FE-454C9E6EC5ED}" type="slidenum">
              <a:rPr lang="zh-CN" altLang="en-US"/>
              <a:pPr/>
              <a:t>6</a:t>
            </a:fld>
            <a:r>
              <a:rPr lang="en-US" altLang="zh-CN"/>
              <a:t>/39</a:t>
            </a:r>
          </a:p>
        </p:txBody>
      </p:sp>
      <p:sp>
        <p:nvSpPr>
          <p:cNvPr id="642662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4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字符数组的定义与初始化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字符串的结束标志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字符串的输入输出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常用的字符串函数</a:t>
            </a:r>
            <a:endParaRPr lang="en-US" altLang="zh-CN" sz="3600" b="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7B550D9-A2BA-4E20-9164-C3427F4DC1FD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9562D5D-1220-489B-BEE9-48803CA7FDC1}" type="slidenum">
              <a:rPr lang="zh-CN" altLang="en-US"/>
              <a:pPr/>
              <a:t>7</a:t>
            </a:fld>
            <a:r>
              <a:rPr lang="en-US" altLang="zh-CN"/>
              <a:t>/39</a:t>
            </a:r>
          </a:p>
        </p:txBody>
      </p:sp>
      <p:sp>
        <p:nvSpPr>
          <p:cNvPr id="6387714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字符</a:t>
            </a:r>
            <a:r>
              <a:rPr lang="zh-CN" altLang="en-US" sz="4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数组的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长度</a:t>
            </a:r>
            <a:r>
              <a:rPr lang="zh-CN" altLang="en-US" sz="4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字符串</a:t>
            </a:r>
            <a:r>
              <a:rPr lang="zh-CN" altLang="en-US" sz="4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的长度</a:t>
            </a:r>
            <a:endParaRPr lang="zh-CN" altLang="en-US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87715" name="Rectangle 3"/>
          <p:cNvSpPr>
            <a:spLocks noChangeArrowheads="1"/>
          </p:cNvSpPr>
          <p:nvPr/>
        </p:nvSpPr>
        <p:spPr bwMode="auto">
          <a:xfrm>
            <a:off x="304800" y="1219200"/>
            <a:ext cx="8540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语言中，常常将字符串作为字符数组来处理，也就是说，</a:t>
            </a:r>
            <a:r>
              <a:rPr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语言中，字符数组即是字符串的存储变量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显然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，字符数组的长度一般要长于其中存储的字符串的长度。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在定义字符数组时，要保证数组长度始终大于字符串实际长度。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如果准备在一个字符数组中先后存放多个不同长度的字符串，则应使数组长度大于最长的字符串的长度。</a:t>
            </a:r>
          </a:p>
          <a:p>
            <a:pPr marL="342900" lvl="1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然而，相较于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字符数组的长度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，程序员更加关心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字符串的长度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7B550D9-A2BA-4E20-9164-C3427F4DC1FD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9562D5D-1220-489B-BEE9-48803CA7FDC1}" type="slidenum">
              <a:rPr lang="zh-CN" altLang="en-US"/>
              <a:pPr/>
              <a:t>8</a:t>
            </a:fld>
            <a:r>
              <a:rPr lang="en-US" altLang="zh-CN"/>
              <a:t>/39</a:t>
            </a:r>
          </a:p>
        </p:txBody>
      </p:sp>
      <p:sp>
        <p:nvSpPr>
          <p:cNvPr id="6387714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字符串</a:t>
            </a:r>
            <a:r>
              <a:rPr lang="zh-CN" altLang="en-US" sz="4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结束标志</a:t>
            </a:r>
            <a:endParaRPr lang="zh-CN" altLang="en-US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87715" name="Rectangle 3"/>
          <p:cNvSpPr>
            <a:spLocks noChangeArrowheads="1"/>
          </p:cNvSpPr>
          <p:nvPr/>
        </p:nvSpPr>
        <p:spPr bwMode="auto">
          <a:xfrm>
            <a:off x="76200" y="990600"/>
            <a:ext cx="8839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为了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区别字符串的实际长度与字符数组的长度，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语言规定了“字符串结束标志”，即字符‘\0’。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如果有一个字符串，其中第10个字符‘\0’，则这个字符串的有效字符为9。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也就是说，在遇到字符‘\0’时，表示字符串结束，由它前面的字符组成字符串。</a:t>
            </a:r>
          </a:p>
        </p:txBody>
      </p:sp>
    </p:spTree>
    <p:extLst>
      <p:ext uri="{BB962C8B-B14F-4D97-AF65-F5344CB8AC3E}">
        <p14:creationId xmlns:p14="http://schemas.microsoft.com/office/powerpoint/2010/main" val="8010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942B350-3E0A-42E8-ABED-C48A4402A441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F2B3A7F-2FC0-4DC3-AE0A-52B2E01DBD92}" type="slidenum">
              <a:rPr lang="zh-CN" altLang="en-US"/>
              <a:pPr/>
              <a:t>9</a:t>
            </a:fld>
            <a:r>
              <a:rPr lang="en-US" altLang="zh-CN"/>
              <a:t>/39</a:t>
            </a:r>
          </a:p>
        </p:txBody>
      </p:sp>
      <p:sp>
        <p:nvSpPr>
          <p:cNvPr id="6413314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字符串常量也需要结束标志</a:t>
            </a:r>
            <a:endParaRPr lang="zh-CN" altLang="en-US" sz="400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413315" name="Rectangle 3"/>
          <p:cNvSpPr>
            <a:spLocks noChangeArrowheads="1"/>
          </p:cNvSpPr>
          <p:nvPr/>
        </p:nvSpPr>
        <p:spPr bwMode="auto">
          <a:xfrm>
            <a:off x="304800" y="1143000"/>
            <a:ext cx="85407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系统对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字符串常量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也自动加一个‘\0’作为结束符。</a:t>
            </a:r>
          </a:p>
          <a:p>
            <a:pPr marL="742950" lvl="1" indent="-285750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例如“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 Program”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共9个字符，但在内存中占10个字节，最后一个字节‘\0’是由系统自动加上的。</a:t>
            </a:r>
          </a:p>
          <a:p>
            <a:pPr marL="742950" lvl="1" indent="-285750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字符串常量作为一维数组存放在内存中。</a:t>
            </a:r>
          </a:p>
          <a:p>
            <a:pPr marL="342900" indent="-342900">
              <a:lnSpc>
                <a:spcPct val="1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(“How do you do?\n”);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输出字符串时，由于系统在内存中存放字符串时，自动在最后加了结束标志‘\0’，在执行输出操作时，每输出一个字符检查一次，看下一个字符是否‘\0’，遇 ‘\0’就停止输出。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45390</TotalTime>
  <Words>4354</Words>
  <Application>Microsoft Office PowerPoint</Application>
  <PresentationFormat>全屏显示(4:3)</PresentationFormat>
  <Paragraphs>556</Paragraphs>
  <Slides>53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8" baseType="lpstr">
      <vt:lpstr>Arial Unicode MS</vt:lpstr>
      <vt:lpstr>Monotype Sorts</vt:lpstr>
      <vt:lpstr>方正舒体</vt:lpstr>
      <vt:lpstr>仿宋</vt:lpstr>
      <vt:lpstr>仿宋_GB2312</vt:lpstr>
      <vt:lpstr>黑体</vt:lpstr>
      <vt:lpstr>楷体</vt:lpstr>
      <vt:lpstr>楷体_GB2312</vt:lpstr>
      <vt:lpstr>宋体</vt:lpstr>
      <vt:lpstr>Arial</vt:lpstr>
      <vt:lpstr>Arial Narrow</vt:lpstr>
      <vt:lpstr>Times New Roman</vt:lpstr>
      <vt:lpstr>Webdings</vt:lpstr>
      <vt:lpstr>Wingdings</vt:lpstr>
      <vt:lpstr>PPT-模板</vt:lpstr>
      <vt:lpstr>PowerPoint 演示文稿</vt:lpstr>
      <vt:lpstr>本讲内容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教材第6章例题</vt:lpstr>
      <vt:lpstr>教材第6章习题</vt:lpstr>
      <vt:lpstr>上机实验：教材习题延伸</vt:lpstr>
      <vt:lpstr>上机实验：基于本讲内容编程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784</cp:revision>
  <dcterms:created xsi:type="dcterms:W3CDTF">2001-09-11T11:00:57Z</dcterms:created>
  <dcterms:modified xsi:type="dcterms:W3CDTF">2023-11-07T01:57:13Z</dcterms:modified>
</cp:coreProperties>
</file>