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48"/>
  </p:notesMasterIdLst>
  <p:handoutMasterIdLst>
    <p:handoutMasterId r:id="rId49"/>
  </p:handoutMasterIdLst>
  <p:sldIdLst>
    <p:sldId id="584" r:id="rId2"/>
    <p:sldId id="2967" r:id="rId3"/>
    <p:sldId id="3004" r:id="rId4"/>
    <p:sldId id="3090" r:id="rId5"/>
    <p:sldId id="3111" r:id="rId6"/>
    <p:sldId id="3091" r:id="rId7"/>
    <p:sldId id="2972" r:id="rId8"/>
    <p:sldId id="3092" r:id="rId9"/>
    <p:sldId id="3093" r:id="rId10"/>
    <p:sldId id="3094" r:id="rId11"/>
    <p:sldId id="3096" r:id="rId12"/>
    <p:sldId id="3097" r:id="rId13"/>
    <p:sldId id="2973" r:id="rId14"/>
    <p:sldId id="3099" r:id="rId15"/>
    <p:sldId id="3098" r:id="rId16"/>
    <p:sldId id="3113" r:id="rId17"/>
    <p:sldId id="2974" r:id="rId18"/>
    <p:sldId id="3084" r:id="rId19"/>
    <p:sldId id="2979" r:id="rId20"/>
    <p:sldId id="3085" r:id="rId21"/>
    <p:sldId id="3086" r:id="rId22"/>
    <p:sldId id="3087" r:id="rId23"/>
    <p:sldId id="2982" r:id="rId24"/>
    <p:sldId id="3100" r:id="rId25"/>
    <p:sldId id="3088" r:id="rId26"/>
    <p:sldId id="2983" r:id="rId27"/>
    <p:sldId id="3089" r:id="rId28"/>
    <p:sldId id="2984" r:id="rId29"/>
    <p:sldId id="3007" r:id="rId30"/>
    <p:sldId id="3016" r:id="rId31"/>
    <p:sldId id="2986" r:id="rId32"/>
    <p:sldId id="3083" r:id="rId33"/>
    <p:sldId id="3013" r:id="rId34"/>
    <p:sldId id="3102" r:id="rId35"/>
    <p:sldId id="3103" r:id="rId36"/>
    <p:sldId id="3104" r:id="rId37"/>
    <p:sldId id="3105" r:id="rId38"/>
    <p:sldId id="3106" r:id="rId39"/>
    <p:sldId id="2988" r:id="rId40"/>
    <p:sldId id="3114" r:id="rId41"/>
    <p:sldId id="3107" r:id="rId42"/>
    <p:sldId id="3014" r:id="rId43"/>
    <p:sldId id="2989" r:id="rId44"/>
    <p:sldId id="3108" r:id="rId45"/>
    <p:sldId id="3112" r:id="rId46"/>
    <p:sldId id="257" r:id="rId47"/>
  </p:sldIdLst>
  <p:sldSz cx="9144000" cy="6858000" type="screen4x3"/>
  <p:notesSz cx="6858000" cy="9144000"/>
  <p:defaultTextStyle>
    <a:defPPr>
      <a:defRPr lang="en-US"/>
    </a:defPPr>
    <a:lvl1pPr algn="l" rtl="0" fontAlgn="base">
      <a:lnSpc>
        <a:spcPct val="80000"/>
      </a:lnSpc>
      <a:spcBef>
        <a:spcPct val="20000"/>
      </a:spcBef>
      <a:spcAft>
        <a:spcPct val="0"/>
      </a:spcAft>
      <a:defRPr sz="4000" kern="1200">
        <a:solidFill>
          <a:schemeClr val="tx1"/>
        </a:solidFill>
        <a:latin typeface="Times New Roman" pitchFamily="18" charset="0"/>
        <a:ea typeface="宋体" pitchFamily="2" charset="-122"/>
        <a:cs typeface="+mn-cs"/>
      </a:defRPr>
    </a:lvl1pPr>
    <a:lvl2pPr marL="457200" algn="l" rtl="0" fontAlgn="base">
      <a:lnSpc>
        <a:spcPct val="80000"/>
      </a:lnSpc>
      <a:spcBef>
        <a:spcPct val="20000"/>
      </a:spcBef>
      <a:spcAft>
        <a:spcPct val="0"/>
      </a:spcAft>
      <a:defRPr sz="4000" kern="1200">
        <a:solidFill>
          <a:schemeClr val="tx1"/>
        </a:solidFill>
        <a:latin typeface="Times New Roman" pitchFamily="18" charset="0"/>
        <a:ea typeface="宋体" pitchFamily="2" charset="-122"/>
        <a:cs typeface="+mn-cs"/>
      </a:defRPr>
    </a:lvl2pPr>
    <a:lvl3pPr marL="914400" algn="l" rtl="0" fontAlgn="base">
      <a:lnSpc>
        <a:spcPct val="80000"/>
      </a:lnSpc>
      <a:spcBef>
        <a:spcPct val="20000"/>
      </a:spcBef>
      <a:spcAft>
        <a:spcPct val="0"/>
      </a:spcAft>
      <a:defRPr sz="4000" kern="1200">
        <a:solidFill>
          <a:schemeClr val="tx1"/>
        </a:solidFill>
        <a:latin typeface="Times New Roman" pitchFamily="18" charset="0"/>
        <a:ea typeface="宋体" pitchFamily="2" charset="-122"/>
        <a:cs typeface="+mn-cs"/>
      </a:defRPr>
    </a:lvl3pPr>
    <a:lvl4pPr marL="1371600" algn="l" rtl="0" fontAlgn="base">
      <a:lnSpc>
        <a:spcPct val="80000"/>
      </a:lnSpc>
      <a:spcBef>
        <a:spcPct val="20000"/>
      </a:spcBef>
      <a:spcAft>
        <a:spcPct val="0"/>
      </a:spcAft>
      <a:defRPr sz="4000" kern="1200">
        <a:solidFill>
          <a:schemeClr val="tx1"/>
        </a:solidFill>
        <a:latin typeface="Times New Roman" pitchFamily="18" charset="0"/>
        <a:ea typeface="宋体" pitchFamily="2" charset="-122"/>
        <a:cs typeface="+mn-cs"/>
      </a:defRPr>
    </a:lvl4pPr>
    <a:lvl5pPr marL="1828800" algn="l" rtl="0" fontAlgn="base">
      <a:lnSpc>
        <a:spcPct val="80000"/>
      </a:lnSpc>
      <a:spcBef>
        <a:spcPct val="20000"/>
      </a:spcBef>
      <a:spcAft>
        <a:spcPct val="0"/>
      </a:spcAft>
      <a:defRPr sz="4000" kern="1200">
        <a:solidFill>
          <a:schemeClr val="tx1"/>
        </a:solidFill>
        <a:latin typeface="Times New Roman" pitchFamily="18" charset="0"/>
        <a:ea typeface="宋体" pitchFamily="2" charset="-122"/>
        <a:cs typeface="+mn-cs"/>
      </a:defRPr>
    </a:lvl5pPr>
    <a:lvl6pPr marL="2286000" algn="l" defTabSz="914400" rtl="0" eaLnBrk="1" latinLnBrk="0" hangingPunct="1">
      <a:defRPr sz="4000" kern="1200">
        <a:solidFill>
          <a:schemeClr val="tx1"/>
        </a:solidFill>
        <a:latin typeface="Times New Roman" pitchFamily="18" charset="0"/>
        <a:ea typeface="宋体" pitchFamily="2" charset="-122"/>
        <a:cs typeface="+mn-cs"/>
      </a:defRPr>
    </a:lvl6pPr>
    <a:lvl7pPr marL="2743200" algn="l" defTabSz="914400" rtl="0" eaLnBrk="1" latinLnBrk="0" hangingPunct="1">
      <a:defRPr sz="4000" kern="1200">
        <a:solidFill>
          <a:schemeClr val="tx1"/>
        </a:solidFill>
        <a:latin typeface="Times New Roman" pitchFamily="18" charset="0"/>
        <a:ea typeface="宋体" pitchFamily="2" charset="-122"/>
        <a:cs typeface="+mn-cs"/>
      </a:defRPr>
    </a:lvl7pPr>
    <a:lvl8pPr marL="3200400" algn="l" defTabSz="914400" rtl="0" eaLnBrk="1" latinLnBrk="0" hangingPunct="1">
      <a:defRPr sz="4000" kern="1200">
        <a:solidFill>
          <a:schemeClr val="tx1"/>
        </a:solidFill>
        <a:latin typeface="Times New Roman" pitchFamily="18" charset="0"/>
        <a:ea typeface="宋体" pitchFamily="2" charset="-122"/>
        <a:cs typeface="+mn-cs"/>
      </a:defRPr>
    </a:lvl8pPr>
    <a:lvl9pPr marL="3657600" algn="l" defTabSz="914400" rtl="0" eaLnBrk="1" latinLnBrk="0" hangingPunct="1">
      <a:defRPr sz="40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1536">
          <p15:clr>
            <a:srgbClr val="A4A3A4"/>
          </p15:clr>
        </p15:guide>
        <p15:guide id="4" pos="2880">
          <p15:clr>
            <a:srgbClr val="A4A3A4"/>
          </p15:clr>
        </p15:guide>
        <p15:guide id="5" pos="384">
          <p15:clr>
            <a:srgbClr val="A4A3A4"/>
          </p15:clr>
        </p15:guide>
        <p15:guide id="6" pos="5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CC0066"/>
    <a:srgbClr val="0000FF"/>
    <a:srgbClr val="003366"/>
    <a:srgbClr val="CCECFF"/>
    <a:srgbClr val="FF0000"/>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05" autoAdjust="0"/>
    <p:restoredTop sz="94622" autoAdjust="0"/>
  </p:normalViewPr>
  <p:slideViewPr>
    <p:cSldViewPr>
      <p:cViewPr varScale="1">
        <p:scale>
          <a:sx n="68" d="100"/>
          <a:sy n="68" d="100"/>
        </p:scale>
        <p:origin x="1710" y="78"/>
      </p:cViewPr>
      <p:guideLst>
        <p:guide orient="horz" pos="2160"/>
        <p:guide orient="horz" pos="816"/>
        <p:guide orient="horz" pos="1536"/>
        <p:guide pos="2880"/>
        <p:guide pos="384"/>
        <p:guide pos="5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08"/>
    </p:cViewPr>
  </p:sorterViewPr>
  <p:notesViewPr>
    <p:cSldViewPr>
      <p:cViewPr varScale="1">
        <p:scale>
          <a:sx n="55" d="100"/>
          <a:sy n="55" d="100"/>
        </p:scale>
        <p:origin x="-264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endParaRPr lang="zh-CN" altLang="en-US"/>
          </a:p>
        </p:txBody>
      </p:sp>
      <p:sp>
        <p:nvSpPr>
          <p:cNvPr id="134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fld id="{1E852C9A-41A1-4E0C-B582-ECA1341C8F31}" type="datetimeFigureOut">
              <a:rPr lang="zh-CN" altLang="en-US"/>
              <a:pPr/>
              <a:t>2023/12/12</a:t>
            </a:fld>
            <a:endParaRPr lang="en-US" altLang="zh-CN"/>
          </a:p>
        </p:txBody>
      </p:sp>
      <p:sp>
        <p:nvSpPr>
          <p:cNvPr id="134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endParaRPr lang="en-US" altLang="zh-CN"/>
          </a:p>
        </p:txBody>
      </p:sp>
      <p:sp>
        <p:nvSpPr>
          <p:cNvPr id="134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Arial" pitchFamily="34" charset="0"/>
              </a:defRPr>
            </a:lvl1pPr>
          </a:lstStyle>
          <a:p>
            <a:fld id="{3E3B20AA-E58F-4B58-8EBA-32E10C3B5DDD}" type="slidenum">
              <a:rPr lang="zh-CN" altLang="en-US"/>
              <a:pPr/>
              <a:t>‹#›</a:t>
            </a:fld>
            <a:endParaRPr lang="en-US" altLang="zh-CN"/>
          </a:p>
        </p:txBody>
      </p:sp>
    </p:spTree>
    <p:extLst>
      <p:ext uri="{BB962C8B-B14F-4D97-AF65-F5344CB8AC3E}">
        <p14:creationId xmlns:p14="http://schemas.microsoft.com/office/powerpoint/2010/main" val="3775930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636509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17E17BE6-D493-41EE-9B3C-4798672F836B}" type="slidenum">
              <a:rPr lang="zh-CN" altLang="en-US" sz="1200">
                <a:latin typeface="Times New Roman" pitchFamily="18" charset="0"/>
              </a:rPr>
              <a:pPr algn="r" eaLnBrk="1" hangingPunct="1">
                <a:lnSpc>
                  <a:spcPct val="100000"/>
                </a:lnSpc>
                <a:spcBef>
                  <a:spcPct val="0"/>
                </a:spcBef>
              </a:pPr>
              <a:t>1</a:t>
            </a:fld>
            <a:endParaRPr lang="en-US" altLang="zh-CN" sz="12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06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762C7C13-EDD5-4492-8268-1A32C53B8FE3}" type="slidenum">
              <a:rPr lang="zh-CN" altLang="en-US" sz="1200">
                <a:latin typeface="Times New Roman" pitchFamily="18" charset="0"/>
              </a:rPr>
              <a:pPr algn="r" eaLnBrk="1" hangingPunct="1">
                <a:lnSpc>
                  <a:spcPct val="100000"/>
                </a:lnSpc>
                <a:spcBef>
                  <a:spcPct val="0"/>
                </a:spcBef>
              </a:pPr>
              <a:t>2</a:t>
            </a:fld>
            <a:endParaRPr lang="en-US" altLang="zh-CN" sz="1200">
              <a:latin typeface="Times New Roman" pitchFamily="18" charset="0"/>
            </a:endParaRPr>
          </a:p>
        </p:txBody>
      </p:sp>
      <p:sp>
        <p:nvSpPr>
          <p:cNvPr id="6640643" name="Rectangle 2"/>
          <p:cNvSpPr>
            <a:spLocks noGrp="1" noRot="1" noChangeAspect="1" noChangeArrowheads="1" noTextEdit="1"/>
          </p:cNvSpPr>
          <p:nvPr>
            <p:ph type="sldImg"/>
          </p:nvPr>
        </p:nvSpPr>
        <p:spPr>
          <a:solidFill>
            <a:srgbClr val="FFFFFF"/>
          </a:solidFill>
          <a:ln/>
        </p:spPr>
      </p:sp>
      <p:sp>
        <p:nvSpPr>
          <p:cNvPr id="664064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2452AB7D-E4DE-4D84-B2D7-BB754AEC0A6D}" type="slidenum">
              <a:rPr lang="zh-CN" altLang="en-US" sz="1200">
                <a:latin typeface="Times New Roman" pitchFamily="18" charset="0"/>
              </a:rPr>
              <a:pPr algn="r" eaLnBrk="1" hangingPunct="1">
                <a:lnSpc>
                  <a:spcPct val="100000"/>
                </a:lnSpc>
                <a:spcBef>
                  <a:spcPct val="0"/>
                </a:spcBef>
              </a:pPr>
              <a:t>18</a:t>
            </a:fld>
            <a:endParaRPr lang="en-US" altLang="zh-CN" sz="1200">
              <a:latin typeface="Times New Roman" pitchFamily="18" charset="0"/>
            </a:endParaRPr>
          </a:p>
        </p:txBody>
      </p:sp>
      <p:sp>
        <p:nvSpPr>
          <p:cNvPr id="6840323" name="Rectangle 2"/>
          <p:cNvSpPr>
            <a:spLocks noGrp="1" noRot="1" noChangeAspect="1" noChangeArrowheads="1" noTextEdit="1"/>
          </p:cNvSpPr>
          <p:nvPr>
            <p:ph type="sldImg"/>
          </p:nvPr>
        </p:nvSpPr>
        <p:spPr>
          <a:solidFill>
            <a:srgbClr val="FFFFFF"/>
          </a:solidFill>
          <a:ln/>
        </p:spPr>
      </p:sp>
      <p:sp>
        <p:nvSpPr>
          <p:cNvPr id="684032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44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A836EF54-E00F-4987-A0DB-F84EE70DC392}" type="slidenum">
              <a:rPr lang="zh-CN" altLang="en-US" sz="1200">
                <a:latin typeface="Times New Roman" pitchFamily="18" charset="0"/>
              </a:rPr>
              <a:pPr algn="r" eaLnBrk="1" hangingPunct="1">
                <a:lnSpc>
                  <a:spcPct val="100000"/>
                </a:lnSpc>
                <a:spcBef>
                  <a:spcPct val="0"/>
                </a:spcBef>
              </a:pPr>
              <a:t>22</a:t>
            </a:fld>
            <a:endParaRPr lang="en-US" altLang="zh-CN" sz="1200">
              <a:latin typeface="Times New Roman" pitchFamily="18" charset="0"/>
            </a:endParaRPr>
          </a:p>
        </p:txBody>
      </p:sp>
      <p:sp>
        <p:nvSpPr>
          <p:cNvPr id="6844419" name="Rectangle 2"/>
          <p:cNvSpPr>
            <a:spLocks noGrp="1" noRot="1" noChangeAspect="1" noChangeArrowheads="1" noTextEdit="1"/>
          </p:cNvSpPr>
          <p:nvPr>
            <p:ph type="sldImg"/>
          </p:nvPr>
        </p:nvSpPr>
        <p:spPr>
          <a:solidFill>
            <a:srgbClr val="FFFFFF"/>
          </a:solidFill>
          <a:ln/>
        </p:spPr>
      </p:sp>
      <p:sp>
        <p:nvSpPr>
          <p:cNvPr id="684442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74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A446BC64-8C80-46C8-9908-CBBA9C8E5D38}" type="slidenum">
              <a:rPr lang="zh-CN" altLang="en-US" sz="1200">
                <a:latin typeface="Times New Roman" pitchFamily="18" charset="0"/>
              </a:rPr>
              <a:pPr algn="r" eaLnBrk="1" hangingPunct="1">
                <a:lnSpc>
                  <a:spcPct val="100000"/>
                </a:lnSpc>
                <a:spcBef>
                  <a:spcPct val="0"/>
                </a:spcBef>
              </a:pPr>
              <a:t>27</a:t>
            </a:fld>
            <a:endParaRPr lang="en-US" altLang="zh-CN" sz="1200">
              <a:latin typeface="Times New Roman" pitchFamily="18" charset="0"/>
            </a:endParaRPr>
          </a:p>
        </p:txBody>
      </p:sp>
      <p:sp>
        <p:nvSpPr>
          <p:cNvPr id="6847491" name="Rectangle 2"/>
          <p:cNvSpPr>
            <a:spLocks noGrp="1" noRot="1" noChangeAspect="1" noChangeArrowheads="1" noTextEdit="1"/>
          </p:cNvSpPr>
          <p:nvPr>
            <p:ph type="sldImg"/>
          </p:nvPr>
        </p:nvSpPr>
        <p:spPr>
          <a:solidFill>
            <a:srgbClr val="FFFFFF"/>
          </a:solidFill>
          <a:ln/>
        </p:spPr>
      </p:sp>
      <p:sp>
        <p:nvSpPr>
          <p:cNvPr id="684749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6226" name="Rectangle 2"/>
          <p:cNvSpPr>
            <a:spLocks noGrp="1" noRot="1" noChangeAspect="1" noChangeArrowheads="1" noTextEdit="1"/>
          </p:cNvSpPr>
          <p:nvPr>
            <p:ph type="sldImg"/>
          </p:nvPr>
        </p:nvSpPr>
        <p:spPr>
          <a:ln/>
        </p:spPr>
      </p:sp>
      <p:sp>
        <p:nvSpPr>
          <p:cNvPr id="683622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smtClean="0">
              <a:sym typeface="Monotype Sorts" pitchFamily="2" charset="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89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4BAC29A4-5BDF-45FD-8EC3-95A6F000FD58}" type="slidenum">
              <a:rPr lang="zh-CN" altLang="en-US" sz="1200">
                <a:latin typeface="Times New Roman" pitchFamily="18" charset="0"/>
              </a:rPr>
              <a:pPr algn="r" eaLnBrk="1" hangingPunct="1">
                <a:lnSpc>
                  <a:spcPct val="100000"/>
                </a:lnSpc>
                <a:spcBef>
                  <a:spcPct val="0"/>
                </a:spcBef>
              </a:pPr>
              <a:t>41</a:t>
            </a:fld>
            <a:endParaRPr lang="en-US" altLang="zh-CN" sz="1200">
              <a:latin typeface="Times New Roman" pitchFamily="18" charset="0"/>
            </a:endParaRPr>
          </a:p>
        </p:txBody>
      </p:sp>
      <p:sp>
        <p:nvSpPr>
          <p:cNvPr id="6868995" name="Rectangle 2"/>
          <p:cNvSpPr>
            <a:spLocks noGrp="1" noRot="1" noChangeAspect="1" noChangeArrowheads="1" noTextEdit="1"/>
          </p:cNvSpPr>
          <p:nvPr>
            <p:ph type="sldImg"/>
          </p:nvPr>
        </p:nvSpPr>
        <p:spPr>
          <a:solidFill>
            <a:srgbClr val="FFFFFF"/>
          </a:solidFill>
          <a:ln/>
        </p:spPr>
      </p:sp>
      <p:sp>
        <p:nvSpPr>
          <p:cNvPr id="6868996"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4194" name="Rectangle 2"/>
          <p:cNvSpPr>
            <a:spLocks noGrp="1" noRot="1" noChangeAspect="1" noChangeArrowheads="1" noTextEdit="1"/>
          </p:cNvSpPr>
          <p:nvPr>
            <p:ph type="sldImg"/>
          </p:nvPr>
        </p:nvSpPr>
        <p:spPr>
          <a:ln/>
        </p:spPr>
      </p:sp>
      <p:sp>
        <p:nvSpPr>
          <p:cNvPr id="66641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smtClean="0">
              <a:sym typeface="Monotype Sorts" pitchFamily="2" charset="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634F7D09-655D-4481-B5B3-3C3FF0861F34}" type="slidenum">
              <a:rPr lang="zh-CN" altLang="en-US" sz="1200">
                <a:latin typeface="Times New Roman" pitchFamily="18" charset="0"/>
              </a:rPr>
              <a:pPr algn="r" eaLnBrk="1" hangingPunct="1">
                <a:lnSpc>
                  <a:spcPct val="100000"/>
                </a:lnSpc>
                <a:spcBef>
                  <a:spcPct val="0"/>
                </a:spcBef>
              </a:pPr>
              <a:t>46</a:t>
            </a:fld>
            <a:endParaRPr lang="en-US" altLang="zh-CN" sz="1200">
              <a:latin typeface="Times New Roman" pitchFamily="18" charset="0"/>
            </a:endParaRPr>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w1"/>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762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3"/>
          <p:cNvPicPr>
            <a:picLocks noChangeAspect="1"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 y="15240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y2"/>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800" y="533400"/>
            <a:ext cx="45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10"/>
          <p:cNvSpPr>
            <a:spLocks noChangeArrowheads="1" noChangeShapeType="1" noTextEdit="1"/>
          </p:cNvSpPr>
          <p:nvPr userDrawn="1"/>
        </p:nvSpPr>
        <p:spPr bwMode="auto">
          <a:xfrm>
            <a:off x="1066800" y="304800"/>
            <a:ext cx="1295400" cy="609600"/>
          </a:xfrm>
          <a:prstGeom prst="rect">
            <a:avLst/>
          </a:prstGeom>
        </p:spPr>
        <p:txBody>
          <a:bodyPr wrap="none" fromWordArt="1">
            <a:prstTxWarp prst="textFadeUp">
              <a:avLst>
                <a:gd name="adj" fmla="val 11014"/>
              </a:avLst>
            </a:prstTxWarp>
          </a:bodyPr>
          <a:lstStyle/>
          <a:p>
            <a:pPr algn="ctr"/>
            <a:r>
              <a:rPr lang="zh-CN" altLang="en-US" sz="44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outerShdw>
                </a:effectLst>
                <a:latin typeface="方正舒体"/>
                <a:ea typeface="方正舒体"/>
              </a:rPr>
              <a:t>王化雨</a:t>
            </a:r>
          </a:p>
        </p:txBody>
      </p:sp>
      <p:sp>
        <p:nvSpPr>
          <p:cNvPr id="241666" name="Rectangle 2"/>
          <p:cNvSpPr>
            <a:spLocks noGrp="1" noChangeArrowheads="1"/>
          </p:cNvSpPr>
          <p:nvPr>
            <p:ph type="ctrTitle"/>
          </p:nvPr>
        </p:nvSpPr>
        <p:spPr>
          <a:xfrm>
            <a:off x="684213" y="2708275"/>
            <a:ext cx="7772400" cy="1470025"/>
          </a:xfrm>
        </p:spPr>
        <p:txBody>
          <a:bodyPr/>
          <a:lstStyle>
            <a:lvl1pPr algn="ctr">
              <a:defRPr sz="4800">
                <a:latin typeface="Times New Roman" pitchFamily="18" charset="0"/>
              </a:defRPr>
            </a:lvl1pPr>
          </a:lstStyle>
          <a:p>
            <a:r>
              <a:rPr lang="zh-CN" altLang="en-US"/>
              <a:t>单击此处编辑母版标题样式</a:t>
            </a:r>
          </a:p>
        </p:txBody>
      </p:sp>
      <p:sp>
        <p:nvSpPr>
          <p:cNvPr id="241667" name="Rectangle 3"/>
          <p:cNvSpPr>
            <a:spLocks noGrp="1" noChangeArrowheads="1"/>
          </p:cNvSpPr>
          <p:nvPr>
            <p:ph type="subTitle" idx="1"/>
          </p:nvPr>
        </p:nvSpPr>
        <p:spPr>
          <a:xfrm>
            <a:off x="1403350" y="1700213"/>
            <a:ext cx="6400800" cy="863600"/>
          </a:xfrm>
        </p:spPr>
        <p:txBody>
          <a:bodyPr/>
          <a:lstStyle>
            <a:lvl1pPr marL="0" indent="0" algn="ctr">
              <a:buFont typeface="Wingdings" pitchFamily="2" charset="2"/>
              <a:buNone/>
              <a:defRPr sz="4000" b="0">
                <a:ea typeface="仿宋_GB2312" pitchFamily="49" charset="-122"/>
              </a:defRPr>
            </a:lvl1pPr>
          </a:lstStyle>
          <a:p>
            <a:r>
              <a:rPr lang="zh-CN" altLang="en-US"/>
              <a:t>单击此处编辑母版副标题样式</a:t>
            </a:r>
          </a:p>
        </p:txBody>
      </p:sp>
    </p:spTree>
    <p:extLst>
      <p:ext uri="{BB962C8B-B14F-4D97-AF65-F5344CB8AC3E}">
        <p14:creationId xmlns:p14="http://schemas.microsoft.com/office/powerpoint/2010/main" val="386982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9578583F-DD61-4F20-B15E-A19965D2E0B6}" type="datetime1">
              <a:rPr lang="zh-CN" altLang="en-US"/>
              <a:pPr>
                <a:defRPr/>
              </a:pPr>
              <a:t>2023/12/12</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1DFDD3E1-C831-4CFE-ACA3-452FD98C4F4F}"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08195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27000"/>
            <a:ext cx="2133600" cy="61563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7000"/>
            <a:ext cx="6248400" cy="61563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ADB4C237-C992-4CAA-8E83-15ECE0B93DD6}" type="datetime1">
              <a:rPr lang="zh-CN" altLang="en-US"/>
              <a:pPr>
                <a:defRPr/>
              </a:pPr>
              <a:t>2023/12/12</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0063D1DB-82AA-496E-BED3-60FEFC514964}"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75835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flipV="1">
            <a:off x="374650" y="1011238"/>
            <a:ext cx="8693150" cy="555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defRPr/>
            </a:pPr>
            <a:endParaRPr lang="zh-CN" altLang="en-US" sz="2400">
              <a:latin typeface="Arial" pitchFamily="34" charset="0"/>
            </a:endParaRPr>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8"/>
          <p:cNvSpPr>
            <a:spLocks noGrp="1" noChangeArrowheads="1"/>
          </p:cNvSpPr>
          <p:nvPr>
            <p:ph type="dt" sz="half" idx="10"/>
          </p:nvPr>
        </p:nvSpPr>
        <p:spPr>
          <a:xfrm>
            <a:off x="152400" y="6553200"/>
            <a:ext cx="2133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4EBBEC12-590C-4717-8568-EB52A471208B}" type="datetime1">
              <a:rPr lang="zh-CN" altLang="en-US"/>
              <a:pPr/>
              <a:t>2023/12/12</a:t>
            </a:fld>
            <a:endParaRPr lang="en-US" altLang="zh-CN"/>
          </a:p>
        </p:txBody>
      </p:sp>
      <p:sp>
        <p:nvSpPr>
          <p:cNvPr id="6" name="Rectangle 9"/>
          <p:cNvSpPr>
            <a:spLocks noGrp="1" noChangeArrowheads="1"/>
          </p:cNvSpPr>
          <p:nvPr>
            <p:ph type="ftr" sz="quarter" idx="11"/>
          </p:nvPr>
        </p:nvSpPr>
        <p:spPr>
          <a:xfrm>
            <a:off x="2362200" y="6553200"/>
            <a:ext cx="4419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a:latin typeface="Arial" pitchFamily="34" charset="0"/>
              </a:defRPr>
            </a:lvl1p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xfrm>
            <a:off x="7239000" y="6553200"/>
            <a:ext cx="1752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57264FA7-63E8-4866-BA8F-ACEA4A97CCEB}" type="slidenum">
              <a:rPr lang="zh-CN" altLang="en-US"/>
              <a:pPr/>
              <a:t>‹#›</a:t>
            </a:fld>
            <a:r>
              <a:rPr lang="en-US" altLang="zh-CN"/>
              <a:t>/42</a:t>
            </a:r>
          </a:p>
        </p:txBody>
      </p:sp>
    </p:spTree>
    <p:extLst>
      <p:ext uri="{BB962C8B-B14F-4D97-AF65-F5344CB8AC3E}">
        <p14:creationId xmlns:p14="http://schemas.microsoft.com/office/powerpoint/2010/main" val="374365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
          <p:cNvSpPr>
            <a:spLocks noGrp="1" noChangeArrowheads="1"/>
          </p:cNvSpPr>
          <p:nvPr>
            <p:ph type="dt" sz="half" idx="10"/>
          </p:nvPr>
        </p:nvSpPr>
        <p:spPr>
          <a:ln/>
        </p:spPr>
        <p:txBody>
          <a:bodyPr/>
          <a:lstStyle>
            <a:lvl1pPr>
              <a:defRPr/>
            </a:lvl1pPr>
          </a:lstStyle>
          <a:p>
            <a:pPr>
              <a:defRPr/>
            </a:pPr>
            <a:fld id="{0CCDC492-14ED-4064-B287-4D77408440A6}" type="datetime1">
              <a:rPr lang="zh-CN" altLang="en-US"/>
              <a:pPr>
                <a:defRPr/>
              </a:pPr>
              <a:t>2023/12/12</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CFE660B6-90A4-4459-AB72-DB5D34604F8C}"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14245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26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90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half" idx="10"/>
          </p:nvPr>
        </p:nvSpPr>
        <p:spPr>
          <a:ln/>
        </p:spPr>
        <p:txBody>
          <a:bodyPr/>
          <a:lstStyle>
            <a:lvl1pPr>
              <a:defRPr/>
            </a:lvl1pPr>
          </a:lstStyle>
          <a:p>
            <a:pPr>
              <a:defRPr/>
            </a:pPr>
            <a:fld id="{8BF27360-0670-4CAB-802F-D92431F30A4F}" type="datetime1">
              <a:rPr lang="zh-CN" altLang="en-US"/>
              <a:pPr>
                <a:defRPr/>
              </a:pPr>
              <a:t>2023/12/12</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182820D7-C628-4E9A-B49E-390D792F1CAE}"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98696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
          <p:cNvSpPr>
            <a:spLocks noGrp="1" noChangeArrowheads="1"/>
          </p:cNvSpPr>
          <p:nvPr>
            <p:ph type="dt" sz="half" idx="10"/>
          </p:nvPr>
        </p:nvSpPr>
        <p:spPr>
          <a:ln/>
        </p:spPr>
        <p:txBody>
          <a:bodyPr/>
          <a:lstStyle>
            <a:lvl1pPr>
              <a:defRPr/>
            </a:lvl1pPr>
          </a:lstStyle>
          <a:p>
            <a:pPr>
              <a:defRPr/>
            </a:pPr>
            <a:fld id="{3705FEDD-42AF-44B7-A5AD-740A270D2DBC}" type="datetime1">
              <a:rPr lang="zh-CN" altLang="en-US"/>
              <a:pPr>
                <a:defRPr/>
              </a:pPr>
              <a:t>2023/12/12</a:t>
            </a:fld>
            <a:endParaRPr lang="en-US" altLang="zh-CN"/>
          </a:p>
        </p:txBody>
      </p:sp>
      <p:sp>
        <p:nvSpPr>
          <p:cNvPr id="8" name="Rectangle 17"/>
          <p:cNvSpPr>
            <a:spLocks noGrp="1" noChangeArrowheads="1"/>
          </p:cNvSpPr>
          <p:nvPr>
            <p:ph type="sldNum" sz="quarter" idx="11"/>
          </p:nvPr>
        </p:nvSpPr>
        <p:spPr>
          <a:ln/>
        </p:spPr>
        <p:txBody>
          <a:bodyPr/>
          <a:lstStyle>
            <a:lvl1pPr>
              <a:defRPr/>
            </a:lvl1pPr>
          </a:lstStyle>
          <a:p>
            <a:pPr>
              <a:defRPr/>
            </a:pPr>
            <a:fld id="{E6349219-1E77-4136-93FC-000E28F864C5}" type="slidenum">
              <a:rPr lang="zh-CN" altLang="en-US"/>
              <a:pPr>
                <a:defRPr/>
              </a:pPr>
              <a:t>‹#›</a:t>
            </a:fld>
            <a:r>
              <a:rPr lang="en-US" altLang="zh-CN" dirty="0"/>
              <a:t>/49</a:t>
            </a:r>
          </a:p>
        </p:txBody>
      </p:sp>
      <p:sp>
        <p:nvSpPr>
          <p:cNvPr id="9"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86746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half" idx="10"/>
          </p:nvPr>
        </p:nvSpPr>
        <p:spPr>
          <a:ln/>
        </p:spPr>
        <p:txBody>
          <a:bodyPr/>
          <a:lstStyle>
            <a:lvl1pPr>
              <a:defRPr/>
            </a:lvl1pPr>
          </a:lstStyle>
          <a:p>
            <a:pPr>
              <a:defRPr/>
            </a:pPr>
            <a:fld id="{B7822B87-F547-4237-B2F2-16ED74BFF62B}" type="datetime1">
              <a:rPr lang="zh-CN" altLang="en-US"/>
              <a:pPr>
                <a:defRPr/>
              </a:pPr>
              <a:t>2023/12/12</a:t>
            </a:fld>
            <a:endParaRPr lang="en-US" altLang="zh-CN"/>
          </a:p>
        </p:txBody>
      </p:sp>
      <p:sp>
        <p:nvSpPr>
          <p:cNvPr id="4" name="Rectangle 17"/>
          <p:cNvSpPr>
            <a:spLocks noGrp="1" noChangeArrowheads="1"/>
          </p:cNvSpPr>
          <p:nvPr>
            <p:ph type="sldNum" sz="quarter" idx="11"/>
          </p:nvPr>
        </p:nvSpPr>
        <p:spPr>
          <a:ln/>
        </p:spPr>
        <p:txBody>
          <a:bodyPr/>
          <a:lstStyle>
            <a:lvl1pPr>
              <a:defRPr/>
            </a:lvl1pPr>
          </a:lstStyle>
          <a:p>
            <a:pPr>
              <a:defRPr/>
            </a:pPr>
            <a:fld id="{5AB37976-B731-4A49-AF93-62117ACEDF78}" type="slidenum">
              <a:rPr lang="zh-CN" altLang="en-US"/>
              <a:pPr>
                <a:defRPr/>
              </a:pPr>
              <a:t>‹#›</a:t>
            </a:fld>
            <a:r>
              <a:rPr lang="en-US" altLang="zh-CN" dirty="0"/>
              <a:t>/49</a:t>
            </a:r>
          </a:p>
        </p:txBody>
      </p:sp>
      <p:sp>
        <p:nvSpPr>
          <p:cNvPr id="5"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86520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a:ln/>
        </p:spPr>
        <p:txBody>
          <a:bodyPr/>
          <a:lstStyle>
            <a:lvl1pPr>
              <a:defRPr/>
            </a:lvl1pPr>
          </a:lstStyle>
          <a:p>
            <a:pPr>
              <a:defRPr/>
            </a:pPr>
            <a:fld id="{D09CFA5D-CF38-48DF-B6A3-1D0A13277852}" type="datetime1">
              <a:rPr lang="zh-CN" altLang="en-US"/>
              <a:pPr>
                <a:defRPr/>
              </a:pPr>
              <a:t>2023/12/12</a:t>
            </a:fld>
            <a:endParaRPr lang="en-US" altLang="zh-CN"/>
          </a:p>
        </p:txBody>
      </p:sp>
      <p:sp>
        <p:nvSpPr>
          <p:cNvPr id="3" name="Rectangle 17"/>
          <p:cNvSpPr>
            <a:spLocks noGrp="1" noChangeArrowheads="1"/>
          </p:cNvSpPr>
          <p:nvPr>
            <p:ph type="sldNum" sz="quarter" idx="11"/>
          </p:nvPr>
        </p:nvSpPr>
        <p:spPr>
          <a:ln/>
        </p:spPr>
        <p:txBody>
          <a:bodyPr/>
          <a:lstStyle>
            <a:lvl1pPr>
              <a:defRPr/>
            </a:lvl1pPr>
          </a:lstStyle>
          <a:p>
            <a:pPr>
              <a:defRPr/>
            </a:pPr>
            <a:fld id="{D1E9C532-4FC3-4C28-B78A-787C798884C7}" type="slidenum">
              <a:rPr lang="zh-CN" altLang="en-US"/>
              <a:pPr>
                <a:defRPr/>
              </a:pPr>
              <a:t>‹#›</a:t>
            </a:fld>
            <a:r>
              <a:rPr lang="en-US" altLang="zh-CN" dirty="0"/>
              <a:t>/49</a:t>
            </a:r>
          </a:p>
        </p:txBody>
      </p:sp>
      <p:sp>
        <p:nvSpPr>
          <p:cNvPr id="4"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58749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11203214-A749-46D1-AD3E-1C22EADA6361}" type="datetime1">
              <a:rPr lang="zh-CN" altLang="en-US"/>
              <a:pPr>
                <a:defRPr/>
              </a:pPr>
              <a:t>2023/12/12</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6D825FC3-13CB-416F-9391-58D91EED76AD}"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07434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AA7F3CD6-063F-485C-8ABB-2DADD4950CDB}" type="datetime1">
              <a:rPr lang="zh-CN" altLang="en-US"/>
              <a:pPr>
                <a:defRPr/>
              </a:pPr>
              <a:t>2023/12/12</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9C142080-752B-47CE-9C22-988492C6BD6F}"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95726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4"/>
          <p:cNvSpPr>
            <a:spLocks noGrp="1" noChangeArrowheads="1"/>
          </p:cNvSpPr>
          <p:nvPr>
            <p:ph type="body" idx="1"/>
          </p:nvPr>
        </p:nvSpPr>
        <p:spPr bwMode="auto">
          <a:xfrm>
            <a:off x="482600" y="1371600"/>
            <a:ext cx="82804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第一级</a:t>
            </a:r>
          </a:p>
          <a:p>
            <a:pPr lvl="1"/>
            <a:r>
              <a:rPr lang="zh-CN" altLang="en-US" smtClean="0"/>
              <a:t>第二级</a:t>
            </a:r>
          </a:p>
          <a:p>
            <a:pPr lvl="2"/>
            <a:r>
              <a:rPr lang="zh-CN" altLang="en-US" smtClean="0"/>
              <a:t>第三组</a:t>
            </a:r>
          </a:p>
        </p:txBody>
      </p:sp>
      <p:sp>
        <p:nvSpPr>
          <p:cNvPr id="2051" name="Rectangle 15" descr="白色大理石"/>
          <p:cNvSpPr>
            <a:spLocks noGrp="1" noChangeArrowheads="1"/>
          </p:cNvSpPr>
          <p:nvPr>
            <p:ph type="title"/>
          </p:nvPr>
        </p:nvSpPr>
        <p:spPr bwMode="auto">
          <a:xfrm>
            <a:off x="457200" y="127000"/>
            <a:ext cx="8534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0656" name="Rectangle 16"/>
          <p:cNvSpPr>
            <a:spLocks noGrp="1" noChangeArrowheads="1"/>
          </p:cNvSpPr>
          <p:nvPr>
            <p:ph type="dt" sz="half" idx="2"/>
          </p:nvPr>
        </p:nvSpPr>
        <p:spPr bwMode="auto">
          <a:xfrm>
            <a:off x="2286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kumimoji="1" sz="1400">
                <a:latin typeface="Times New Roman" pitchFamily="18" charset="0"/>
              </a:defRPr>
            </a:lvl1pPr>
          </a:lstStyle>
          <a:p>
            <a:pPr>
              <a:defRPr/>
            </a:pPr>
            <a:fld id="{4441B9EA-B079-4C10-A3D8-3C1B62FC93D3}" type="datetime1">
              <a:rPr lang="zh-CN" altLang="en-US"/>
              <a:pPr>
                <a:defRPr/>
              </a:pPr>
              <a:t>2023/12/12</a:t>
            </a:fld>
            <a:endParaRPr lang="en-US" altLang="zh-CN"/>
          </a:p>
        </p:txBody>
      </p:sp>
      <p:sp>
        <p:nvSpPr>
          <p:cNvPr id="240657" name="Rectangle 17"/>
          <p:cNvSpPr>
            <a:spLocks noGrp="1" noChangeArrowheads="1"/>
          </p:cNvSpPr>
          <p:nvPr>
            <p:ph type="sldNum" sz="quarter" idx="4"/>
          </p:nvPr>
        </p:nvSpPr>
        <p:spPr bwMode="auto">
          <a:xfrm>
            <a:off x="7620000" y="6477000"/>
            <a:ext cx="1143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kumimoji="1" sz="1400">
                <a:latin typeface="Times New Roman" pitchFamily="18" charset="0"/>
              </a:defRPr>
            </a:lvl1pPr>
          </a:lstStyle>
          <a:p>
            <a:pPr>
              <a:defRPr/>
            </a:pPr>
            <a:fld id="{083B1466-FAEE-4A87-BF5C-72484626ADB7}" type="slidenum">
              <a:rPr lang="zh-CN" altLang="en-US"/>
              <a:pPr>
                <a:defRPr/>
              </a:pPr>
              <a:t>‹#›</a:t>
            </a:fld>
            <a:r>
              <a:rPr lang="en-US" altLang="zh-CN" dirty="0"/>
              <a:t>/49</a:t>
            </a:r>
          </a:p>
        </p:txBody>
      </p:sp>
      <p:sp>
        <p:nvSpPr>
          <p:cNvPr id="240658" name="Rectangle 18"/>
          <p:cNvSpPr>
            <a:spLocks noChangeArrowheads="1"/>
          </p:cNvSpPr>
          <p:nvPr userDrawn="1"/>
        </p:nvSpPr>
        <p:spPr bwMode="auto">
          <a:xfrm flipV="1">
            <a:off x="374650" y="1143000"/>
            <a:ext cx="8693150" cy="555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sz="2400">
              <a:latin typeface="Arial" pitchFamily="34" charset="0"/>
            </a:endParaRPr>
          </a:p>
        </p:txBody>
      </p:sp>
      <p:sp>
        <p:nvSpPr>
          <p:cNvPr id="240662" name="Rectangle 22"/>
          <p:cNvSpPr>
            <a:spLocks noGrp="1" noChangeArrowheads="1"/>
          </p:cNvSpPr>
          <p:nvPr>
            <p:ph type="ftr" sz="quarter" idx="3"/>
          </p:nvPr>
        </p:nvSpPr>
        <p:spPr bwMode="auto">
          <a:xfrm>
            <a:off x="2819400" y="6477000"/>
            <a:ext cx="3657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kumimoji="1" sz="1400"/>
            </a:lvl1pPr>
          </a:lstStyle>
          <a:p>
            <a:r>
              <a:rPr lang="zh-CN" altLang="en-US"/>
              <a:t>王化雨 whuayu000@163.com 13306442222王化雨 whuayu000@163.com 13306442222</a:t>
            </a:r>
            <a:endParaRPr lang="en-US" altLang="zh-CN"/>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p:txStyles>
    <p:titleStyle>
      <a:lvl1pPr algn="l" rtl="0" eaLnBrk="0" fontAlgn="base" hangingPunct="0">
        <a:spcBef>
          <a:spcPct val="0"/>
        </a:spcBef>
        <a:spcAft>
          <a:spcPct val="0"/>
        </a:spcAft>
        <a:defRPr sz="4400" b="1">
          <a:solidFill>
            <a:srgbClr val="0070C0"/>
          </a:solidFill>
          <a:latin typeface="仿宋" pitchFamily="49" charset="-122"/>
          <a:ea typeface="仿宋" pitchFamily="49" charset="-122"/>
          <a:cs typeface="+mj-cs"/>
        </a:defRPr>
      </a:lvl1pPr>
      <a:lvl2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2pPr>
      <a:lvl3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3pPr>
      <a:lvl4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4pPr>
      <a:lvl5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9pPr>
    </p:titleStyle>
    <p:body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Rectangle 13"/>
          <p:cNvSpPr>
            <a:spLocks noChangeArrowheads="1"/>
          </p:cNvSpPr>
          <p:nvPr/>
        </p:nvSpPr>
        <p:spPr bwMode="auto">
          <a:xfrm>
            <a:off x="685800" y="5486400"/>
            <a:ext cx="7772400" cy="555625"/>
          </a:xfrm>
          <a:prstGeom prst="rect">
            <a:avLst/>
          </a:prstGeom>
          <a:noFill/>
          <a:ln w="9525">
            <a:noFill/>
            <a:miter lim="800000"/>
            <a:headEnd/>
            <a:tailEnd/>
          </a:ln>
          <a:effectLst/>
        </p:spPr>
        <p:txBody>
          <a:bodyPr anchor="ctr"/>
          <a:lstStyle/>
          <a:p>
            <a:pPr algn="ctr">
              <a:lnSpc>
                <a:spcPct val="100000"/>
              </a:lnSpc>
              <a:spcBef>
                <a:spcPct val="0"/>
              </a:spcBef>
            </a:pPr>
            <a:r>
              <a:rPr lang="zh-CN" altLang="en-US" sz="2800">
                <a:effectLst>
                  <a:outerShdw blurRad="38100" dist="38100" dir="2700000" algn="tl">
                    <a:srgbClr val="C0C0C0"/>
                  </a:outerShdw>
                </a:effectLst>
                <a:latin typeface="楷体_GB2312" pitchFamily="49" charset="-122"/>
                <a:ea typeface="楷体_GB2312" pitchFamily="49" charset="-122"/>
              </a:rPr>
              <a:t>山东师范大学信息科学与工程学院 王化雨</a:t>
            </a:r>
          </a:p>
        </p:txBody>
      </p:sp>
      <p:sp>
        <p:nvSpPr>
          <p:cNvPr id="2065" name="Rectangle 17"/>
          <p:cNvSpPr>
            <a:spLocks noChangeArrowheads="1"/>
          </p:cNvSpPr>
          <p:nvPr/>
        </p:nvSpPr>
        <p:spPr bwMode="auto">
          <a:xfrm>
            <a:off x="838200" y="5943600"/>
            <a:ext cx="7772400" cy="708025"/>
          </a:xfrm>
          <a:prstGeom prst="rect">
            <a:avLst/>
          </a:prstGeom>
          <a:noFill/>
          <a:ln w="9525">
            <a:noFill/>
            <a:miter lim="800000"/>
            <a:headEnd/>
            <a:tailEnd/>
          </a:ln>
          <a:effectLst/>
        </p:spPr>
        <p:txBody>
          <a:bodyPr anchor="ctr"/>
          <a:lstStyle/>
          <a:p>
            <a:pPr algn="ctr">
              <a:lnSpc>
                <a:spcPct val="100000"/>
              </a:lnSpc>
              <a:spcBef>
                <a:spcPct val="0"/>
              </a:spcBef>
            </a:pPr>
            <a:r>
              <a:rPr lang="zh-CN" altLang="en-US" sz="2400" dirty="0" smtClean="0">
                <a:effectLst>
                  <a:outerShdw blurRad="38100" dist="38100" dir="2700000" algn="tl">
                    <a:srgbClr val="C0C0C0"/>
                  </a:outerShdw>
                </a:effectLst>
                <a:latin typeface="楷体_GB2312" pitchFamily="49" charset="-122"/>
                <a:ea typeface="楷体_GB2312" pitchFamily="49" charset="-122"/>
              </a:rPr>
              <a:t>20</a:t>
            </a:r>
            <a:r>
              <a:rPr lang="en-US" altLang="zh-CN" sz="2400" dirty="0" smtClean="0">
                <a:effectLst>
                  <a:outerShdw blurRad="38100" dist="38100" dir="2700000" algn="tl">
                    <a:srgbClr val="C0C0C0"/>
                  </a:outerShdw>
                </a:effectLst>
                <a:latin typeface="楷体_GB2312" pitchFamily="49" charset="-122"/>
                <a:ea typeface="楷体_GB2312" pitchFamily="49" charset="-122"/>
              </a:rPr>
              <a:t>23</a:t>
            </a:r>
            <a:r>
              <a:rPr lang="zh-CN" altLang="en-US" sz="2400" dirty="0" smtClean="0">
                <a:effectLst>
                  <a:outerShdw blurRad="38100" dist="38100" dir="2700000" algn="tl">
                    <a:srgbClr val="C0C0C0"/>
                  </a:outerShdw>
                </a:effectLst>
                <a:latin typeface="楷体_GB2312" pitchFamily="49" charset="-122"/>
                <a:ea typeface="楷体_GB2312" pitchFamily="49" charset="-122"/>
              </a:rPr>
              <a:t>年</a:t>
            </a:r>
            <a:r>
              <a:rPr lang="en-US" altLang="zh-CN" sz="2400" dirty="0">
                <a:effectLst>
                  <a:outerShdw blurRad="38100" dist="38100" dir="2700000" algn="tl">
                    <a:srgbClr val="C0C0C0"/>
                  </a:outerShdw>
                </a:effectLst>
                <a:latin typeface="楷体_GB2312" pitchFamily="49" charset="-122"/>
                <a:ea typeface="楷体_GB2312" pitchFamily="49" charset="-122"/>
              </a:rPr>
              <a:t>12</a:t>
            </a:r>
            <a:r>
              <a:rPr lang="zh-CN" altLang="en-US" sz="2400" dirty="0">
                <a:effectLst>
                  <a:outerShdw blurRad="38100" dist="38100" dir="2700000" algn="tl">
                    <a:srgbClr val="C0C0C0"/>
                  </a:outerShdw>
                </a:effectLst>
                <a:latin typeface="楷体_GB2312" pitchFamily="49" charset="-122"/>
                <a:ea typeface="楷体_GB2312" pitchFamily="49" charset="-122"/>
              </a:rPr>
              <a:t>月</a:t>
            </a:r>
          </a:p>
        </p:txBody>
      </p:sp>
      <p:sp>
        <p:nvSpPr>
          <p:cNvPr id="8" name="Text Box 11"/>
          <p:cNvSpPr txBox="1">
            <a:spLocks noChangeArrowheads="1"/>
          </p:cNvSpPr>
          <p:nvPr/>
        </p:nvSpPr>
        <p:spPr bwMode="auto">
          <a:xfrm>
            <a:off x="304800" y="2057400"/>
            <a:ext cx="8458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4800">
                <a:solidFill>
                  <a:schemeClr val="accent2"/>
                </a:solidFill>
                <a:latin typeface="黑体" pitchFamily="49" charset="-122"/>
                <a:ea typeface="黑体" pitchFamily="49" charset="-122"/>
                <a:cs typeface="Times New Roman" pitchFamily="18" charset="0"/>
              </a:rPr>
              <a:t>第</a:t>
            </a:r>
            <a:r>
              <a:rPr lang="en-US" altLang="zh-CN" sz="4800">
                <a:solidFill>
                  <a:schemeClr val="accent2"/>
                </a:solidFill>
                <a:latin typeface="黑体" pitchFamily="49" charset="-122"/>
                <a:ea typeface="黑体" pitchFamily="49" charset="-122"/>
                <a:cs typeface="Times New Roman" pitchFamily="18" charset="0"/>
              </a:rPr>
              <a:t>10</a:t>
            </a:r>
            <a:r>
              <a:rPr lang="zh-CN" altLang="en-US" sz="4800">
                <a:solidFill>
                  <a:schemeClr val="accent2"/>
                </a:solidFill>
                <a:latin typeface="黑体" pitchFamily="49" charset="-122"/>
                <a:ea typeface="黑体" pitchFamily="49" charset="-122"/>
                <a:cs typeface="Times New Roman" pitchFamily="18" charset="0"/>
              </a:rPr>
              <a:t>章 对文件的输入输出</a:t>
            </a:r>
            <a:endParaRPr lang="en-US" altLang="zh-CN" sz="4800">
              <a:solidFill>
                <a:schemeClr val="accent2"/>
              </a:solidFill>
              <a:latin typeface="黑体" pitchFamily="49" charset="-122"/>
              <a:ea typeface="黑体" pitchFamily="49" charset="-122"/>
              <a:cs typeface="Times New Roman" pitchFamily="18" charset="0"/>
            </a:endParaRPr>
          </a:p>
        </p:txBody>
      </p:sp>
      <p:sp>
        <p:nvSpPr>
          <p:cNvPr id="9" name="Text Box 15"/>
          <p:cNvSpPr txBox="1">
            <a:spLocks noChangeArrowheads="1"/>
          </p:cNvSpPr>
          <p:nvPr/>
        </p:nvSpPr>
        <p:spPr bwMode="auto">
          <a:xfrm>
            <a:off x="381000" y="3505200"/>
            <a:ext cx="845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4800" dirty="0">
                <a:solidFill>
                  <a:srgbClr val="FF3300"/>
                </a:solidFill>
                <a:latin typeface="Times New Roman" pitchFamily="18" charset="0"/>
                <a:ea typeface="黑体" pitchFamily="49" charset="-122"/>
                <a:cs typeface="Times New Roman" pitchFamily="18" charset="0"/>
              </a:rPr>
              <a:t>一</a:t>
            </a:r>
            <a:r>
              <a:rPr lang="zh-CN" altLang="en-US" sz="4800" dirty="0" smtClean="0">
                <a:solidFill>
                  <a:srgbClr val="FF3300"/>
                </a:solidFill>
                <a:latin typeface="Times New Roman" pitchFamily="18" charset="0"/>
                <a:ea typeface="黑体" pitchFamily="49" charset="-122"/>
                <a:cs typeface="Times New Roman" pitchFamily="18" charset="0"/>
              </a:rPr>
              <a:t>、</a:t>
            </a:r>
            <a:r>
              <a:rPr lang="en-US" altLang="zh-CN" sz="4800" dirty="0" smtClean="0">
                <a:solidFill>
                  <a:srgbClr val="FF3300"/>
                </a:solidFill>
                <a:latin typeface="Times New Roman" pitchFamily="18" charset="0"/>
                <a:ea typeface="黑体" pitchFamily="49" charset="-122"/>
                <a:cs typeface="Times New Roman" pitchFamily="18" charset="0"/>
              </a:rPr>
              <a:t>C</a:t>
            </a:r>
            <a:r>
              <a:rPr lang="zh-CN" altLang="en-US" sz="4800" dirty="0" smtClean="0">
                <a:solidFill>
                  <a:srgbClr val="FF3300"/>
                </a:solidFill>
                <a:latin typeface="Times New Roman" pitchFamily="18" charset="0"/>
                <a:ea typeface="黑体" pitchFamily="49" charset="-122"/>
                <a:cs typeface="Times New Roman" pitchFamily="18" charset="0"/>
              </a:rPr>
              <a:t>文件的基本概念</a:t>
            </a:r>
            <a:endParaRPr lang="zh-CN" altLang="en-US" sz="4800" dirty="0">
              <a:solidFill>
                <a:srgbClr val="FF3300"/>
              </a:solidFill>
              <a:latin typeface="Times New Roman" pitchFamily="18" charset="0"/>
              <a:ea typeface="黑体" pitchFamily="49" charset="-122"/>
              <a:cs typeface="Times New Roman" pitchFamily="18" charset="0"/>
            </a:endParaRPr>
          </a:p>
        </p:txBody>
      </p:sp>
      <p:sp>
        <p:nvSpPr>
          <p:cNvPr id="10" name="Rectangle 2"/>
          <p:cNvSpPr>
            <a:spLocks noChangeArrowheads="1"/>
          </p:cNvSpPr>
          <p:nvPr/>
        </p:nvSpPr>
        <p:spPr bwMode="auto">
          <a:xfrm>
            <a:off x="2590800" y="130175"/>
            <a:ext cx="6477000" cy="990600"/>
          </a:xfrm>
          <a:prstGeom prst="rect">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dist">
              <a:lnSpc>
                <a:spcPct val="90000"/>
              </a:lnSpc>
            </a:pPr>
            <a:r>
              <a:rPr lang="zh-CN" altLang="en-US" sz="2800" b="1" dirty="0" smtClean="0">
                <a:solidFill>
                  <a:srgbClr val="FF3300"/>
                </a:solidFill>
                <a:latin typeface="Times New Roman" pitchFamily="18" charset="0"/>
                <a:ea typeface="楷体" pitchFamily="49" charset="-122"/>
                <a:cs typeface="Times New Roman" pitchFamily="18" charset="0"/>
              </a:rPr>
              <a:t>计算机</a:t>
            </a:r>
            <a:r>
              <a:rPr lang="en-US" altLang="zh-CN" sz="2800" b="1" dirty="0" smtClean="0">
                <a:solidFill>
                  <a:srgbClr val="FF3300"/>
                </a:solidFill>
                <a:latin typeface="Times New Roman" pitchFamily="18" charset="0"/>
                <a:ea typeface="楷体" pitchFamily="49" charset="-122"/>
                <a:cs typeface="Times New Roman" pitchFamily="18" charset="0"/>
              </a:rPr>
              <a:t>2301</a:t>
            </a:r>
            <a:r>
              <a:rPr lang="zh-CN" altLang="en-US" sz="2800" b="1" dirty="0" smtClean="0">
                <a:solidFill>
                  <a:srgbClr val="FF3300"/>
                </a:solidFill>
                <a:latin typeface="Times New Roman" pitchFamily="18" charset="0"/>
                <a:ea typeface="楷体" pitchFamily="49" charset="-122"/>
                <a:cs typeface="Times New Roman" pitchFamily="18" charset="0"/>
              </a:rPr>
              <a:t>“</a:t>
            </a:r>
            <a:r>
              <a:rPr lang="en-US" altLang="zh-CN" sz="2800" b="1" dirty="0">
                <a:solidFill>
                  <a:srgbClr val="FF3300"/>
                </a:solidFill>
                <a:latin typeface="Times New Roman" pitchFamily="18" charset="0"/>
                <a:ea typeface="楷体" pitchFamily="49" charset="-122"/>
                <a:cs typeface="Times New Roman" pitchFamily="18" charset="0"/>
              </a:rPr>
              <a:t>C</a:t>
            </a:r>
            <a:r>
              <a:rPr lang="zh-CN" altLang="en-US" sz="2800" b="1" dirty="0">
                <a:solidFill>
                  <a:srgbClr val="FF3300"/>
                </a:solidFill>
                <a:latin typeface="Times New Roman" pitchFamily="18" charset="0"/>
                <a:ea typeface="楷体" pitchFamily="49" charset="-122"/>
                <a:cs typeface="Times New Roman" pitchFamily="18" charset="0"/>
              </a:rPr>
              <a:t>语言程序设计”</a:t>
            </a:r>
          </a:p>
          <a:p>
            <a:pPr algn="dist">
              <a:lnSpc>
                <a:spcPct val="90000"/>
              </a:lnSpc>
            </a:pPr>
            <a:r>
              <a:rPr lang="zh-CN" altLang="en-US" sz="2800" b="1" dirty="0">
                <a:solidFill>
                  <a:srgbClr val="FF3300"/>
                </a:solidFill>
                <a:latin typeface="Times New Roman" pitchFamily="18" charset="0"/>
                <a:ea typeface="楷体" pitchFamily="49" charset="-122"/>
                <a:cs typeface="Times New Roman" pitchFamily="18" charset="0"/>
              </a:rPr>
              <a:t>谭浩强</a:t>
            </a:r>
            <a:r>
              <a:rPr lang="en-US" altLang="zh-CN" sz="2800" b="1" dirty="0">
                <a:solidFill>
                  <a:srgbClr val="FF3300"/>
                </a:solidFill>
                <a:latin typeface="Times New Roman" pitchFamily="18" charset="0"/>
                <a:ea typeface="楷体" pitchFamily="49" charset="-122"/>
                <a:cs typeface="Times New Roman" pitchFamily="18" charset="0"/>
              </a:rPr>
              <a:t>《</a:t>
            </a:r>
            <a:r>
              <a:rPr lang="en-US" altLang="zh-CN" sz="2800" b="1" dirty="0" smtClean="0">
                <a:solidFill>
                  <a:srgbClr val="FF3300"/>
                </a:solidFill>
                <a:latin typeface="Times New Roman" pitchFamily="18" charset="0"/>
                <a:ea typeface="楷体" pitchFamily="49" charset="-122"/>
                <a:cs typeface="Times New Roman" pitchFamily="18" charset="0"/>
              </a:rPr>
              <a:t>C</a:t>
            </a:r>
            <a:r>
              <a:rPr lang="zh-CN" altLang="en-US" sz="2800" b="1" dirty="0" smtClean="0">
                <a:solidFill>
                  <a:srgbClr val="FF3300"/>
                </a:solidFill>
                <a:latin typeface="Times New Roman" pitchFamily="18" charset="0"/>
                <a:ea typeface="楷体" pitchFamily="49" charset="-122"/>
                <a:cs typeface="Times New Roman" pitchFamily="18" charset="0"/>
              </a:rPr>
              <a:t>程序设计</a:t>
            </a:r>
            <a:r>
              <a:rPr lang="en-US" altLang="zh-CN" sz="2800" b="1" dirty="0">
                <a:solidFill>
                  <a:srgbClr val="FF3300"/>
                </a:solidFill>
                <a:latin typeface="Times New Roman" pitchFamily="18" charset="0"/>
                <a:ea typeface="楷体" pitchFamily="49" charset="-122"/>
                <a:cs typeface="Times New Roman" pitchFamily="18" charset="0"/>
              </a:rPr>
              <a:t>(</a:t>
            </a:r>
            <a:r>
              <a:rPr lang="zh-CN" altLang="en-US" sz="2800" b="1" dirty="0" smtClean="0">
                <a:solidFill>
                  <a:srgbClr val="FF3300"/>
                </a:solidFill>
                <a:latin typeface="Times New Roman" pitchFamily="18" charset="0"/>
                <a:ea typeface="楷体" pitchFamily="49" charset="-122"/>
                <a:cs typeface="Times New Roman" pitchFamily="18" charset="0"/>
              </a:rPr>
              <a:t>第五版</a:t>
            </a:r>
            <a:r>
              <a:rPr lang="en-US" altLang="zh-CN" sz="2800" b="1" dirty="0">
                <a:solidFill>
                  <a:srgbClr val="FF3300"/>
                </a:solidFill>
                <a:latin typeface="Times New Roman" pitchFamily="18" charset="0"/>
                <a:ea typeface="楷体" pitchFamily="49" charset="-122"/>
                <a:cs typeface="Times New Roman" pitchFamily="18" charset="0"/>
              </a:rPr>
              <a:t>)》</a:t>
            </a:r>
            <a:endParaRPr lang="zh-CN" altLang="en-US" sz="2800" b="1" dirty="0">
              <a:solidFill>
                <a:srgbClr val="FF3300"/>
              </a:solidFill>
              <a:latin typeface="Times New Roman" pitchFamily="18" charset="0"/>
              <a:ea typeface="楷体" pitchFamily="49" charset="-122"/>
              <a:cs typeface="Times New Roman" pitchFamily="18" charset="0"/>
            </a:endParaRPr>
          </a:p>
        </p:txBody>
      </p:sp>
    </p:spTree>
  </p:cSld>
  <p:clrMapOvr>
    <a:masterClrMapping/>
  </p:clrMapOvr>
  <p:transition advClick="0" advTm="1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3704DC6A-64F5-42BB-8EBB-27C9BC477799}"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6B446ADD-253A-44E8-A4E4-69070205AA91}" type="slidenum">
              <a:rPr lang="zh-CN" altLang="en-US"/>
              <a:pPr/>
              <a:t>10</a:t>
            </a:fld>
            <a:r>
              <a:rPr lang="en-US" altLang="zh-CN"/>
              <a:t>/42</a:t>
            </a:r>
          </a:p>
        </p:txBody>
      </p:sp>
      <p:sp>
        <p:nvSpPr>
          <p:cNvPr id="6853634"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文件中数据组织的层次结构</a:t>
            </a:r>
          </a:p>
        </p:txBody>
      </p:sp>
      <p:sp>
        <p:nvSpPr>
          <p:cNvPr id="6853635" name="Rectangle 3"/>
          <p:cNvSpPr>
            <a:spLocks noChangeArrowheads="1"/>
          </p:cNvSpPr>
          <p:nvPr/>
        </p:nvSpPr>
        <p:spPr bwMode="auto">
          <a:xfrm>
            <a:off x="381000" y="1143000"/>
            <a:ext cx="85407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2800" b="1" dirty="0">
                <a:latin typeface="楷体" panose="02010609060101010101" pitchFamily="49" charset="-122"/>
                <a:ea typeface="楷体" panose="02010609060101010101" pitchFamily="49" charset="-122"/>
                <a:sym typeface="Monotype Sorts" pitchFamily="2" charset="2"/>
              </a:rPr>
              <a:t>文件组织的层次结构实际上也是信息的组织层次：</a:t>
            </a:r>
          </a:p>
          <a:p>
            <a:pPr marL="742950" lvl="1" indent="-285750">
              <a:lnSpc>
                <a:spcPct val="100000"/>
              </a:lnSpc>
              <a:buClr>
                <a:schemeClr val="accent2"/>
              </a:buClr>
              <a:buFont typeface="Wingdings" pitchFamily="2" charset="2"/>
              <a:buChar char="ü"/>
            </a:pPr>
            <a:r>
              <a:rPr lang="zh-CN" altLang="en-US" sz="2400" dirty="0">
                <a:latin typeface="楷体" panose="02010609060101010101" pitchFamily="49" charset="-122"/>
                <a:ea typeface="楷体" panose="02010609060101010101" pitchFamily="49" charset="-122"/>
                <a:sym typeface="Monotype Sorts" pitchFamily="2" charset="2"/>
              </a:rPr>
              <a:t>构成文件的最小的不可分的单位是字符(字节)。</a:t>
            </a:r>
          </a:p>
          <a:p>
            <a:pPr marL="742950" lvl="1" indent="-285750">
              <a:lnSpc>
                <a:spcPct val="100000"/>
              </a:lnSpc>
              <a:buClr>
                <a:schemeClr val="accent2"/>
              </a:buClr>
              <a:buFont typeface="Wingdings" pitchFamily="2" charset="2"/>
              <a:buChar char="ü"/>
            </a:pPr>
            <a:r>
              <a:rPr lang="zh-CN" altLang="en-US" sz="2400" dirty="0">
                <a:latin typeface="楷体" panose="02010609060101010101" pitchFamily="49" charset="-122"/>
                <a:ea typeface="楷体" panose="02010609060101010101" pitchFamily="49" charset="-122"/>
                <a:sym typeface="Monotype Sorts" pitchFamily="2" charset="2"/>
              </a:rPr>
              <a:t>几个字符集合在一起、</a:t>
            </a:r>
            <a:r>
              <a:rPr lang="zh-CN" altLang="en-US" sz="2400" b="1" dirty="0">
                <a:solidFill>
                  <a:srgbClr val="0000FF"/>
                </a:solidFill>
                <a:latin typeface="楷体" panose="02010609060101010101" pitchFamily="49" charset="-122"/>
                <a:ea typeface="楷体" panose="02010609060101010101" pitchFamily="49" charset="-122"/>
                <a:sym typeface="Monotype Sorts" pitchFamily="2" charset="2"/>
              </a:rPr>
              <a:t>表示一个最小具体信息含义</a:t>
            </a:r>
            <a:r>
              <a:rPr lang="zh-CN" altLang="en-US" sz="2400" dirty="0">
                <a:latin typeface="楷体" panose="02010609060101010101" pitchFamily="49" charset="-122"/>
                <a:ea typeface="楷体" panose="02010609060101010101" pitchFamily="49" charset="-122"/>
                <a:sym typeface="Monotype Sorts" pitchFamily="2" charset="2"/>
              </a:rPr>
              <a:t>，组成</a:t>
            </a:r>
            <a:r>
              <a:rPr lang="zh-CN" altLang="en-US" sz="2400" b="1" dirty="0">
                <a:solidFill>
                  <a:srgbClr val="FF0000"/>
                </a:solidFill>
                <a:latin typeface="楷体" panose="02010609060101010101" pitchFamily="49" charset="-122"/>
                <a:ea typeface="楷体" panose="02010609060101010101" pitchFamily="49" charset="-122"/>
                <a:sym typeface="Monotype Sorts" pitchFamily="2" charset="2"/>
              </a:rPr>
              <a:t>字段</a:t>
            </a:r>
            <a:r>
              <a:rPr lang="zh-CN" altLang="en-US" sz="2400" dirty="0">
                <a:latin typeface="楷体" panose="02010609060101010101" pitchFamily="49" charset="-122"/>
                <a:ea typeface="楷体" panose="02010609060101010101" pitchFamily="49" charset="-122"/>
                <a:sym typeface="Monotype Sorts" pitchFamily="2" charset="2"/>
              </a:rPr>
              <a:t>，也叫</a:t>
            </a:r>
            <a:r>
              <a:rPr lang="zh-CN" altLang="en-US" sz="2400" b="1" dirty="0">
                <a:solidFill>
                  <a:srgbClr val="FF0000"/>
                </a:solidFill>
                <a:latin typeface="楷体" panose="02010609060101010101" pitchFamily="49" charset="-122"/>
                <a:ea typeface="楷体" panose="02010609060101010101" pitchFamily="49" charset="-122"/>
                <a:sym typeface="Monotype Sorts" pitchFamily="2" charset="2"/>
              </a:rPr>
              <a:t>域</a:t>
            </a:r>
            <a:r>
              <a:rPr lang="zh-CN" altLang="en-US" sz="2400" dirty="0">
                <a:latin typeface="楷体" panose="02010609060101010101" pitchFamily="49" charset="-122"/>
                <a:ea typeface="楷体" panose="02010609060101010101" pitchFamily="49" charset="-122"/>
                <a:sym typeface="Monotype Sorts" pitchFamily="2" charset="2"/>
              </a:rPr>
              <a:t>。</a:t>
            </a:r>
          </a:p>
          <a:p>
            <a:pPr marL="742950" lvl="1" indent="-285750">
              <a:lnSpc>
                <a:spcPct val="100000"/>
              </a:lnSpc>
              <a:buClr>
                <a:schemeClr val="accent2"/>
              </a:buClr>
              <a:buFont typeface="Wingdings" pitchFamily="2" charset="2"/>
              <a:buChar char="ü"/>
            </a:pPr>
            <a:r>
              <a:rPr lang="zh-CN" altLang="en-US" sz="2400" dirty="0">
                <a:latin typeface="楷体" panose="02010609060101010101" pitchFamily="49" charset="-122"/>
                <a:ea typeface="楷体" panose="02010609060101010101" pitchFamily="49" charset="-122"/>
                <a:sym typeface="Monotype Sorts" pitchFamily="2" charset="2"/>
              </a:rPr>
              <a:t>几个逻辑上相关的字段组成一条记录，</a:t>
            </a:r>
            <a:r>
              <a:rPr lang="zh-CN" altLang="zh-CN" sz="2400" b="1" dirty="0">
                <a:solidFill>
                  <a:srgbClr val="FF0000"/>
                </a:solidFill>
                <a:latin typeface="楷体" panose="02010609060101010101" pitchFamily="49" charset="-122"/>
                <a:ea typeface="楷体" panose="02010609060101010101" pitchFamily="49" charset="-122"/>
                <a:sym typeface="Monotype Sorts" pitchFamily="2" charset="2"/>
              </a:rPr>
              <a:t>记录</a:t>
            </a:r>
            <a:r>
              <a:rPr lang="zh-CN" altLang="zh-CN" sz="2400" dirty="0">
                <a:latin typeface="楷体" panose="02010609060101010101" pitchFamily="49" charset="-122"/>
                <a:ea typeface="楷体" panose="02010609060101010101" pitchFamily="49" charset="-122"/>
                <a:sym typeface="Monotype Sorts" pitchFamily="2" charset="2"/>
              </a:rPr>
              <a:t>是文件中</a:t>
            </a:r>
            <a:r>
              <a:rPr lang="zh-CN" altLang="zh-CN" sz="2400" b="1" dirty="0">
                <a:solidFill>
                  <a:srgbClr val="0000FF"/>
                </a:solidFill>
                <a:latin typeface="楷体" panose="02010609060101010101" pitchFamily="49" charset="-122"/>
                <a:ea typeface="楷体" panose="02010609060101010101" pitchFamily="49" charset="-122"/>
                <a:sym typeface="Monotype Sorts" pitchFamily="2" charset="2"/>
              </a:rPr>
              <a:t>表示一个</a:t>
            </a:r>
            <a:r>
              <a:rPr lang="zh-CN" altLang="zh-CN" sz="2400" b="1" dirty="0">
                <a:solidFill>
                  <a:srgbClr val="FF0000"/>
                </a:solidFill>
                <a:latin typeface="楷体" panose="02010609060101010101" pitchFamily="49" charset="-122"/>
                <a:ea typeface="楷体" panose="02010609060101010101" pitchFamily="49" charset="-122"/>
                <a:sym typeface="Monotype Sorts" pitchFamily="2" charset="2"/>
              </a:rPr>
              <a:t>实体</a:t>
            </a:r>
            <a:r>
              <a:rPr lang="zh-CN" altLang="zh-CN" sz="2400" b="1" dirty="0">
                <a:solidFill>
                  <a:srgbClr val="0000FF"/>
                </a:solidFill>
                <a:latin typeface="楷体" panose="02010609060101010101" pitchFamily="49" charset="-122"/>
                <a:ea typeface="楷体" panose="02010609060101010101" pitchFamily="49" charset="-122"/>
                <a:sym typeface="Monotype Sorts" pitchFamily="2" charset="2"/>
              </a:rPr>
              <a:t>的最小单位</a:t>
            </a:r>
            <a:r>
              <a:rPr lang="zh-CN" altLang="en-US" sz="2400" dirty="0">
                <a:latin typeface="楷体" panose="02010609060101010101" pitchFamily="49" charset="-122"/>
                <a:ea typeface="楷体" panose="02010609060101010101" pitchFamily="49" charset="-122"/>
                <a:sym typeface="Monotype Sorts" pitchFamily="2" charset="2"/>
              </a:rPr>
              <a:t>。</a:t>
            </a:r>
          </a:p>
          <a:p>
            <a:pPr marL="742950" lvl="1" indent="-285750">
              <a:lnSpc>
                <a:spcPct val="100000"/>
              </a:lnSpc>
              <a:buClr>
                <a:schemeClr val="accent2"/>
              </a:buClr>
              <a:buFont typeface="Wingdings" pitchFamily="2" charset="2"/>
              <a:buChar char="ü"/>
            </a:pPr>
            <a:r>
              <a:rPr lang="zh-CN" altLang="en-US" sz="2400" dirty="0">
                <a:latin typeface="楷体" panose="02010609060101010101" pitchFamily="49" charset="-122"/>
                <a:ea typeface="楷体" panose="02010609060101010101" pitchFamily="49" charset="-122"/>
                <a:sym typeface="Monotype Sorts" pitchFamily="2" charset="2"/>
              </a:rPr>
              <a:t>能区分一个文件中各条记录的字段叫关键字段，也叫</a:t>
            </a:r>
            <a:r>
              <a:rPr lang="zh-CN" altLang="en-US" sz="2400" b="1" u="sng" dirty="0">
                <a:solidFill>
                  <a:srgbClr val="FF0000"/>
                </a:solidFill>
                <a:latin typeface="楷体" panose="02010609060101010101" pitchFamily="49" charset="-122"/>
                <a:ea typeface="楷体" panose="02010609060101010101" pitchFamily="49" charset="-122"/>
                <a:sym typeface="Monotype Sorts" pitchFamily="2" charset="2"/>
              </a:rPr>
              <a:t>关键字</a:t>
            </a:r>
            <a:r>
              <a:rPr lang="zh-CN" altLang="en-US" sz="2400" dirty="0" smtClean="0">
                <a:latin typeface="楷体" panose="02010609060101010101" pitchFamily="49" charset="-122"/>
                <a:ea typeface="楷体" panose="02010609060101010101" pitchFamily="49" charset="-122"/>
                <a:sym typeface="Monotype Sorts" pitchFamily="2" charset="2"/>
              </a:rPr>
              <a:t>。</a:t>
            </a:r>
            <a:endParaRPr lang="en-US" altLang="zh-CN" sz="2400" dirty="0" smtClean="0">
              <a:latin typeface="楷体" panose="02010609060101010101" pitchFamily="49" charset="-122"/>
              <a:ea typeface="楷体" panose="02010609060101010101" pitchFamily="49" charset="-122"/>
              <a:sym typeface="Monotype Sorts" pitchFamily="2" charset="2"/>
            </a:endParaRPr>
          </a:p>
          <a:p>
            <a:pPr marL="342900" indent="-342900">
              <a:lnSpc>
                <a:spcPct val="100000"/>
              </a:lnSpc>
              <a:buClr>
                <a:srgbClr val="FF3300"/>
              </a:buClr>
              <a:buFont typeface="Wingdings" pitchFamily="2" charset="2"/>
              <a:buChar char="Ø"/>
            </a:pPr>
            <a:r>
              <a:rPr lang="zh-CN" altLang="en-US" sz="2800" b="1" dirty="0" smtClean="0">
                <a:latin typeface="楷体" panose="02010609060101010101" pitchFamily="49" charset="-122"/>
                <a:ea typeface="楷体" panose="02010609060101010101" pitchFamily="49" charset="-122"/>
                <a:sym typeface="Monotype Sorts" pitchFamily="2" charset="2"/>
              </a:rPr>
              <a:t>一般地，</a:t>
            </a:r>
            <a:r>
              <a:rPr lang="zh-CN" altLang="en-US" sz="2800" b="1" dirty="0" smtClean="0">
                <a:solidFill>
                  <a:srgbClr val="C00000"/>
                </a:solidFill>
                <a:latin typeface="楷体" panose="02010609060101010101" pitchFamily="49" charset="-122"/>
                <a:ea typeface="楷体" panose="02010609060101010101" pitchFamily="49" charset="-122"/>
                <a:sym typeface="Monotype Sorts" pitchFamily="2" charset="2"/>
              </a:rPr>
              <a:t>字段</a:t>
            </a:r>
            <a:r>
              <a:rPr lang="zh-CN" altLang="en-US" sz="2800" b="1" dirty="0" smtClean="0">
                <a:latin typeface="楷体" panose="02010609060101010101" pitchFamily="49" charset="-122"/>
                <a:ea typeface="楷体" panose="02010609060101010101" pitchFamily="49" charset="-122"/>
                <a:sym typeface="Monotype Sorts" pitchFamily="2" charset="2"/>
              </a:rPr>
              <a:t>（属性，域）、</a:t>
            </a:r>
            <a:r>
              <a:rPr lang="zh-CN" altLang="en-US" sz="2800" b="1" dirty="0" smtClean="0">
                <a:solidFill>
                  <a:srgbClr val="C00000"/>
                </a:solidFill>
                <a:latin typeface="楷体" panose="02010609060101010101" pitchFamily="49" charset="-122"/>
                <a:ea typeface="楷体" panose="02010609060101010101" pitchFamily="49" charset="-122"/>
                <a:sym typeface="Monotype Sorts" pitchFamily="2" charset="2"/>
              </a:rPr>
              <a:t>记录</a:t>
            </a:r>
            <a:r>
              <a:rPr lang="zh-CN" altLang="en-US" sz="2800" b="1" dirty="0" smtClean="0">
                <a:latin typeface="楷体" panose="02010609060101010101" pitchFamily="49" charset="-122"/>
                <a:ea typeface="楷体" panose="02010609060101010101" pitchFamily="49" charset="-122"/>
                <a:sym typeface="Monotype Sorts" pitchFamily="2" charset="2"/>
              </a:rPr>
              <a:t>、</a:t>
            </a:r>
            <a:r>
              <a:rPr lang="zh-CN" altLang="en-US" sz="2800" b="1" dirty="0" smtClean="0">
                <a:solidFill>
                  <a:srgbClr val="C00000"/>
                </a:solidFill>
                <a:latin typeface="楷体" panose="02010609060101010101" pitchFamily="49" charset="-122"/>
                <a:ea typeface="楷体" panose="02010609060101010101" pitchFamily="49" charset="-122"/>
                <a:sym typeface="Monotype Sorts" pitchFamily="2" charset="2"/>
              </a:rPr>
              <a:t>文件</a:t>
            </a:r>
            <a:r>
              <a:rPr lang="zh-CN" altLang="en-US" sz="2800" b="1" dirty="0" smtClean="0">
                <a:latin typeface="楷体" panose="02010609060101010101" pitchFamily="49" charset="-122"/>
                <a:ea typeface="楷体" panose="02010609060101010101" pitchFamily="49" charset="-122"/>
                <a:sym typeface="Monotype Sorts" pitchFamily="2" charset="2"/>
              </a:rPr>
              <a:t>构成信息组织的层次结构。</a:t>
            </a:r>
            <a:endParaRPr lang="zh-CN" altLang="en-US" sz="2800" b="1" dirty="0">
              <a:latin typeface="楷体" panose="02010609060101010101" pitchFamily="49" charset="-122"/>
              <a:ea typeface="楷体" panose="02010609060101010101" pitchFamily="49" charset="-122"/>
              <a:sym typeface="Monotype Sorts" pitchFamily="2"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0C03629-1720-456D-8C2D-4FBB9BB1937B}"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A815D8B7-8862-47AE-A0D0-5354A0FBC468}" type="slidenum">
              <a:rPr lang="zh-CN" altLang="en-US"/>
              <a:pPr/>
              <a:t>11</a:t>
            </a:fld>
            <a:r>
              <a:rPr lang="en-US" altLang="zh-CN"/>
              <a:t>/42</a:t>
            </a:r>
          </a:p>
        </p:txBody>
      </p:sp>
      <p:sp>
        <p:nvSpPr>
          <p:cNvPr id="6855682"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dirty="0" smtClean="0">
                <a:solidFill>
                  <a:srgbClr val="0070C0"/>
                </a:solidFill>
                <a:ea typeface="黑体" pitchFamily="49" charset="-122"/>
              </a:rPr>
              <a:t>C</a:t>
            </a:r>
            <a:r>
              <a:rPr lang="zh-CN" altLang="en-US" dirty="0" smtClean="0">
                <a:solidFill>
                  <a:srgbClr val="0070C0"/>
                </a:solidFill>
                <a:ea typeface="黑体" pitchFamily="49" charset="-122"/>
              </a:rPr>
              <a:t>语言对数据</a:t>
            </a:r>
            <a:r>
              <a:rPr lang="zh-CN" altLang="en-US" dirty="0">
                <a:solidFill>
                  <a:srgbClr val="0070C0"/>
                </a:solidFill>
                <a:ea typeface="黑体" pitchFamily="49" charset="-122"/>
              </a:rPr>
              <a:t>文件的分类</a:t>
            </a:r>
          </a:p>
        </p:txBody>
      </p:sp>
      <p:sp>
        <p:nvSpPr>
          <p:cNvPr id="6855683" name="Rectangle 3"/>
          <p:cNvSpPr>
            <a:spLocks noChangeArrowheads="1"/>
          </p:cNvSpPr>
          <p:nvPr/>
        </p:nvSpPr>
        <p:spPr bwMode="auto">
          <a:xfrm>
            <a:off x="381000" y="1143000"/>
            <a:ext cx="85407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buClr>
                <a:srgbClr val="FF3300"/>
              </a:buClr>
              <a:buFont typeface="Wingdings" pitchFamily="2" charset="2"/>
              <a:buChar char="Ø"/>
            </a:pPr>
            <a:r>
              <a:rPr lang="zh-CN" altLang="en-US" sz="2800" b="1">
                <a:ea typeface="楷体" panose="02010609060101010101" pitchFamily="49" charset="-122"/>
                <a:cs typeface="Times New Roman" panose="02020603050405020304" pitchFamily="18" charset="0"/>
                <a:sym typeface="Monotype Sorts" pitchFamily="2" charset="2"/>
              </a:rPr>
              <a:t>根据数据的组织形式，</a:t>
            </a:r>
            <a:r>
              <a:rPr lang="en-US" altLang="zh-CN" sz="2800" b="1">
                <a:ea typeface="楷体" panose="02010609060101010101" pitchFamily="49" charset="-122"/>
                <a:cs typeface="Times New Roman" panose="02020603050405020304" pitchFamily="18" charset="0"/>
                <a:sym typeface="Monotype Sorts" pitchFamily="2" charset="2"/>
              </a:rPr>
              <a:t>C</a:t>
            </a:r>
            <a:r>
              <a:rPr lang="zh-CN" altLang="en-US" sz="2800" b="1">
                <a:ea typeface="楷体" panose="02010609060101010101" pitchFamily="49" charset="-122"/>
                <a:cs typeface="Times New Roman" panose="02020603050405020304" pitchFamily="18" charset="0"/>
                <a:sym typeface="Monotype Sorts" pitchFamily="2" charset="2"/>
              </a:rPr>
              <a:t>文件分为</a:t>
            </a:r>
            <a:r>
              <a:rPr lang="en-US" altLang="zh-CN" sz="2800" b="1">
                <a:ea typeface="楷体" panose="02010609060101010101" pitchFamily="49" charset="-122"/>
                <a:cs typeface="Times New Roman" panose="02020603050405020304" pitchFamily="18" charset="0"/>
                <a:sym typeface="Monotype Sorts" pitchFamily="2" charset="2"/>
              </a:rPr>
              <a:t>ASCII</a:t>
            </a:r>
            <a:r>
              <a:rPr lang="zh-CN" altLang="en-US" sz="2800" b="1">
                <a:ea typeface="楷体" panose="02010609060101010101" pitchFamily="49" charset="-122"/>
                <a:cs typeface="Times New Roman" panose="02020603050405020304" pitchFamily="18" charset="0"/>
                <a:sym typeface="Monotype Sorts" pitchFamily="2" charset="2"/>
              </a:rPr>
              <a:t>文件和二进制文件：</a:t>
            </a:r>
          </a:p>
          <a:p>
            <a:pPr marL="742950" lvl="1" indent="-285750">
              <a:lnSpc>
                <a:spcPct val="120000"/>
              </a:lnSpc>
              <a:buClr>
                <a:schemeClr val="accent2"/>
              </a:buClr>
              <a:buFont typeface="Wingdings" pitchFamily="2" charset="2"/>
              <a:buChar char="ü"/>
            </a:pPr>
            <a:r>
              <a:rPr lang="en-US" altLang="zh-CN" sz="2400">
                <a:ea typeface="楷体" panose="02010609060101010101" pitchFamily="49" charset="-122"/>
                <a:cs typeface="Times New Roman" panose="02020603050405020304" pitchFamily="18" charset="0"/>
                <a:sym typeface="Monotype Sorts" pitchFamily="2" charset="2"/>
              </a:rPr>
              <a:t>ASCII</a:t>
            </a:r>
            <a:r>
              <a:rPr lang="zh-CN" altLang="en-US" sz="2400">
                <a:ea typeface="楷体" panose="02010609060101010101" pitchFamily="49" charset="-122"/>
                <a:cs typeface="Times New Roman" panose="02020603050405020304" pitchFamily="18" charset="0"/>
                <a:sym typeface="Monotype Sorts" pitchFamily="2" charset="2"/>
              </a:rPr>
              <a:t>文件又称文本</a:t>
            </a:r>
            <a:r>
              <a:rPr lang="en-US" altLang="zh-CN" sz="2400">
                <a:ea typeface="楷体" panose="02010609060101010101" pitchFamily="49" charset="-122"/>
                <a:cs typeface="Times New Roman" panose="02020603050405020304" pitchFamily="18" charset="0"/>
                <a:sym typeface="Monotype Sorts" pitchFamily="2" charset="2"/>
              </a:rPr>
              <a:t>(text)</a:t>
            </a:r>
            <a:r>
              <a:rPr lang="zh-CN" altLang="en-US" sz="2400">
                <a:ea typeface="楷体" panose="02010609060101010101" pitchFamily="49" charset="-122"/>
                <a:cs typeface="Times New Roman" panose="02020603050405020304" pitchFamily="18" charset="0"/>
                <a:sym typeface="Monotype Sorts" pitchFamily="2" charset="2"/>
              </a:rPr>
              <a:t>文件，它的每一个字节放一个</a:t>
            </a:r>
            <a:r>
              <a:rPr lang="en-US" altLang="zh-CN" sz="2400">
                <a:ea typeface="楷体" panose="02010609060101010101" pitchFamily="49" charset="-122"/>
                <a:cs typeface="Times New Roman" panose="02020603050405020304" pitchFamily="18" charset="0"/>
                <a:sym typeface="Monotype Sorts" pitchFamily="2" charset="2"/>
              </a:rPr>
              <a:t>ASCII</a:t>
            </a:r>
            <a:r>
              <a:rPr lang="zh-CN" altLang="en-US" sz="2400">
                <a:ea typeface="楷体" panose="02010609060101010101" pitchFamily="49" charset="-122"/>
                <a:cs typeface="Times New Roman" panose="02020603050405020304" pitchFamily="18" charset="0"/>
                <a:sym typeface="Monotype Sorts" pitchFamily="2" charset="2"/>
              </a:rPr>
              <a:t>代码，代表一个字符。</a:t>
            </a:r>
          </a:p>
          <a:p>
            <a:pPr marL="742950" lvl="1" indent="-285750">
              <a:lnSpc>
                <a:spcPct val="120000"/>
              </a:lnSpc>
              <a:buClr>
                <a:schemeClr val="accent2"/>
              </a:buClr>
              <a:buFont typeface="Wingdings" pitchFamily="2" charset="2"/>
              <a:buChar char="ü"/>
            </a:pPr>
            <a:r>
              <a:rPr lang="zh-CN" altLang="en-US" sz="2400">
                <a:ea typeface="楷体" panose="02010609060101010101" pitchFamily="49" charset="-122"/>
                <a:cs typeface="Times New Roman" panose="02020603050405020304" pitchFamily="18" charset="0"/>
                <a:sym typeface="Monotype Sorts" pitchFamily="2" charset="2"/>
              </a:rPr>
              <a:t>二进制文件是把内存中的数据按其在内存中的存储形式原样输出到磁盘上存放。</a:t>
            </a:r>
          </a:p>
          <a:p>
            <a:pPr marL="342900" indent="-342900">
              <a:lnSpc>
                <a:spcPct val="120000"/>
              </a:lnSpc>
              <a:buClr>
                <a:srgbClr val="FF3300"/>
              </a:buClr>
              <a:buFont typeface="Wingdings" pitchFamily="2" charset="2"/>
              <a:buChar char="Ø"/>
            </a:pPr>
            <a:r>
              <a:rPr lang="zh-CN" altLang="en-US" sz="2800" b="1">
                <a:ea typeface="楷体" panose="02010609060101010101" pitchFamily="49" charset="-122"/>
                <a:cs typeface="Times New Roman" panose="02020603050405020304" pitchFamily="18" charset="0"/>
                <a:sym typeface="Monotype Sorts" pitchFamily="2" charset="2"/>
              </a:rPr>
              <a:t>整数</a:t>
            </a:r>
            <a:r>
              <a:rPr lang="en-US" altLang="zh-CN" sz="2800" b="1">
                <a:ea typeface="楷体" panose="02010609060101010101" pitchFamily="49" charset="-122"/>
                <a:cs typeface="Times New Roman" panose="02020603050405020304" pitchFamily="18" charset="0"/>
                <a:sym typeface="Monotype Sorts" pitchFamily="2" charset="2"/>
              </a:rPr>
              <a:t>10000</a:t>
            </a:r>
            <a:r>
              <a:rPr lang="zh-CN" altLang="en-US" sz="2800" b="1">
                <a:ea typeface="楷体" panose="02010609060101010101" pitchFamily="49" charset="-122"/>
                <a:cs typeface="Times New Roman" panose="02020603050405020304" pitchFamily="18" charset="0"/>
                <a:sym typeface="Monotype Sorts" pitchFamily="2" charset="2"/>
              </a:rPr>
              <a:t>，在内存中占</a:t>
            </a:r>
            <a:r>
              <a:rPr lang="en-US" altLang="zh-CN" sz="2800" b="1">
                <a:ea typeface="楷体" panose="02010609060101010101" pitchFamily="49" charset="-122"/>
                <a:cs typeface="Times New Roman" panose="02020603050405020304" pitchFamily="18" charset="0"/>
                <a:sym typeface="Monotype Sorts" pitchFamily="2" charset="2"/>
              </a:rPr>
              <a:t>4</a:t>
            </a:r>
            <a:r>
              <a:rPr lang="zh-CN" altLang="en-US" sz="2800" b="1">
                <a:ea typeface="楷体" panose="02010609060101010101" pitchFamily="49" charset="-122"/>
                <a:cs typeface="Times New Roman" panose="02020603050405020304" pitchFamily="18" charset="0"/>
                <a:sym typeface="Monotype Sorts" pitchFamily="2" charset="2"/>
              </a:rPr>
              <a:t>个字节，如果按</a:t>
            </a:r>
            <a:r>
              <a:rPr lang="en-US" altLang="zh-CN" sz="2800" b="1">
                <a:ea typeface="楷体" panose="02010609060101010101" pitchFamily="49" charset="-122"/>
                <a:cs typeface="Times New Roman" panose="02020603050405020304" pitchFamily="18" charset="0"/>
                <a:sym typeface="Monotype Sorts" pitchFamily="2" charset="2"/>
              </a:rPr>
              <a:t>ASCII</a:t>
            </a:r>
            <a:r>
              <a:rPr lang="zh-CN" altLang="en-US" sz="2800" b="1">
                <a:ea typeface="楷体" panose="02010609060101010101" pitchFamily="49" charset="-122"/>
                <a:cs typeface="Times New Roman" panose="02020603050405020304" pitchFamily="18" charset="0"/>
                <a:sym typeface="Monotype Sorts" pitchFamily="2" charset="2"/>
              </a:rPr>
              <a:t>码形式输出，则占</a:t>
            </a:r>
            <a:r>
              <a:rPr lang="en-US" altLang="zh-CN" sz="2800" b="1">
                <a:ea typeface="楷体" panose="02010609060101010101" pitchFamily="49" charset="-122"/>
                <a:cs typeface="Times New Roman" panose="02020603050405020304" pitchFamily="18" charset="0"/>
                <a:sym typeface="Monotype Sorts" pitchFamily="2" charset="2"/>
              </a:rPr>
              <a:t>5</a:t>
            </a:r>
            <a:r>
              <a:rPr lang="zh-CN" altLang="en-US" sz="2800" b="1">
                <a:ea typeface="楷体" panose="02010609060101010101" pitchFamily="49" charset="-122"/>
                <a:cs typeface="Times New Roman" panose="02020603050405020304" pitchFamily="18" charset="0"/>
                <a:sym typeface="Monotype Sorts" pitchFamily="2" charset="2"/>
              </a:rPr>
              <a:t>个字节，而按二进制形式输出，在磁盘上只占</a:t>
            </a:r>
            <a:r>
              <a:rPr lang="en-US" altLang="zh-CN" sz="2800" b="1">
                <a:ea typeface="楷体" panose="02010609060101010101" pitchFamily="49" charset="-122"/>
                <a:cs typeface="Times New Roman" panose="02020603050405020304" pitchFamily="18" charset="0"/>
                <a:sym typeface="Monotype Sorts" pitchFamily="2" charset="2"/>
              </a:rPr>
              <a:t>4</a:t>
            </a:r>
            <a:r>
              <a:rPr lang="zh-CN" altLang="en-US" sz="2800" b="1">
                <a:ea typeface="楷体" panose="02010609060101010101" pitchFamily="49" charset="-122"/>
                <a:cs typeface="Times New Roman" panose="02020603050405020304" pitchFamily="18" charset="0"/>
                <a:sym typeface="Monotype Sorts" pitchFamily="2" charset="2"/>
              </a:rPr>
              <a:t>个字节。</a:t>
            </a:r>
            <a:endParaRPr lang="zh-CN" altLang="en-US" sz="3200" b="1">
              <a:ea typeface="楷体" panose="02010609060101010101" pitchFamily="49" charset="-122"/>
              <a:cs typeface="Times New Roman" panose="02020603050405020304" pitchFamily="18" charset="0"/>
              <a:sym typeface="Monotype Sorts" pitchFamily="2" charset="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Grp="1" noChangeArrowheads="1"/>
          </p:cNvSpPr>
          <p:nvPr>
            <p:ph type="dt" sz="half" idx="10"/>
          </p:nvPr>
        </p:nvSpPr>
        <p:spPr>
          <a:ln/>
        </p:spPr>
        <p:txBody>
          <a:bodyPr/>
          <a:lstStyle/>
          <a:p>
            <a:fld id="{5EC77FA9-58D2-498E-A8B5-0D00C852AF0F}" type="datetime1">
              <a:rPr lang="zh-CN" altLang="en-US"/>
              <a:pPr/>
              <a:t>2023/12/12</a:t>
            </a:fld>
            <a:endParaRPr lang="en-US" altLang="zh-CN"/>
          </a:p>
        </p:txBody>
      </p:sp>
      <p:sp>
        <p:nvSpPr>
          <p:cNvPr id="14"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5" name="Rectangle 10"/>
          <p:cNvSpPr>
            <a:spLocks noGrp="1" noChangeArrowheads="1"/>
          </p:cNvSpPr>
          <p:nvPr>
            <p:ph type="sldNum" sz="quarter" idx="12"/>
          </p:nvPr>
        </p:nvSpPr>
        <p:spPr>
          <a:ln/>
        </p:spPr>
        <p:txBody>
          <a:bodyPr/>
          <a:lstStyle/>
          <a:p>
            <a:fld id="{47A233B4-ECA4-497F-BAC1-C5B3AC8B80B8}" type="slidenum">
              <a:rPr lang="zh-CN" altLang="en-US"/>
              <a:pPr/>
              <a:t>12</a:t>
            </a:fld>
            <a:r>
              <a:rPr lang="en-US" altLang="zh-CN"/>
              <a:t>/42</a:t>
            </a:r>
          </a:p>
        </p:txBody>
      </p:sp>
      <p:sp>
        <p:nvSpPr>
          <p:cNvPr id="6856706"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dirty="0" err="1" smtClean="0">
                <a:solidFill>
                  <a:srgbClr val="0070C0"/>
                </a:solidFill>
                <a:latin typeface="黑体" pitchFamily="49" charset="-122"/>
                <a:ea typeface="黑体" pitchFamily="49" charset="-122"/>
              </a:rPr>
              <a:t>int</a:t>
            </a:r>
            <a:r>
              <a:rPr lang="zh-CN" altLang="en-US" dirty="0" smtClean="0">
                <a:solidFill>
                  <a:srgbClr val="0070C0"/>
                </a:solidFill>
                <a:latin typeface="黑体" pitchFamily="49" charset="-122"/>
                <a:ea typeface="黑体" pitchFamily="49" charset="-122"/>
              </a:rPr>
              <a:t>数</a:t>
            </a:r>
            <a:r>
              <a:rPr lang="en-US" altLang="zh-CN" dirty="0">
                <a:solidFill>
                  <a:srgbClr val="0070C0"/>
                </a:solidFill>
                <a:latin typeface="黑体" pitchFamily="49" charset="-122"/>
                <a:ea typeface="黑体" pitchFamily="49" charset="-122"/>
              </a:rPr>
              <a:t>10000</a:t>
            </a:r>
            <a:r>
              <a:rPr lang="zh-CN" altLang="en-US" dirty="0">
                <a:solidFill>
                  <a:srgbClr val="0070C0"/>
                </a:solidFill>
                <a:latin typeface="黑体" pitchFamily="49" charset="-122"/>
                <a:ea typeface="黑体" pitchFamily="49" charset="-122"/>
              </a:rPr>
              <a:t>的表现形式</a:t>
            </a:r>
          </a:p>
        </p:txBody>
      </p:sp>
      <p:sp>
        <p:nvSpPr>
          <p:cNvPr id="6856707" name="Rectangle 3"/>
          <p:cNvSpPr>
            <a:spLocks noChangeArrowheads="1"/>
          </p:cNvSpPr>
          <p:nvPr/>
        </p:nvSpPr>
        <p:spPr bwMode="auto">
          <a:xfrm>
            <a:off x="381000" y="1219200"/>
            <a:ext cx="85407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buClr>
                <a:srgbClr val="FF3300"/>
              </a:buClr>
              <a:buFont typeface="Wingdings" pitchFamily="2" charset="2"/>
              <a:buChar char="Ø"/>
            </a:pPr>
            <a:r>
              <a:rPr lang="zh-CN" altLang="en-US" sz="3200" b="1">
                <a:ea typeface="楷体" panose="02010609060101010101" pitchFamily="49" charset="-122"/>
                <a:cs typeface="Times New Roman" panose="02020603050405020304" pitchFamily="18" charset="0"/>
              </a:rPr>
              <a:t>在内存中：</a:t>
            </a:r>
          </a:p>
          <a:p>
            <a:pPr marL="342900" indent="-342900">
              <a:lnSpc>
                <a:spcPct val="120000"/>
              </a:lnSpc>
              <a:buClr>
                <a:srgbClr val="FF3300"/>
              </a:buClr>
              <a:buFont typeface="Wingdings" pitchFamily="2" charset="2"/>
              <a:buChar char="Ø"/>
            </a:pPr>
            <a:endParaRPr lang="zh-CN" altLang="en-US" sz="3200" b="1">
              <a:ea typeface="楷体" panose="02010609060101010101" pitchFamily="49" charset="-122"/>
              <a:cs typeface="Times New Roman" panose="02020603050405020304" pitchFamily="18" charset="0"/>
            </a:endParaRPr>
          </a:p>
          <a:p>
            <a:pPr marL="342900" indent="-342900">
              <a:lnSpc>
                <a:spcPct val="120000"/>
              </a:lnSpc>
              <a:buClr>
                <a:srgbClr val="FF3300"/>
              </a:buClr>
              <a:buFont typeface="Wingdings" pitchFamily="2" charset="2"/>
              <a:buChar char="Ø"/>
            </a:pPr>
            <a:r>
              <a:rPr lang="zh-CN" altLang="en-US" sz="3200" b="1">
                <a:ea typeface="楷体" panose="02010609060101010101" pitchFamily="49" charset="-122"/>
                <a:cs typeface="Times New Roman" panose="02020603050405020304" pitchFamily="18" charset="0"/>
              </a:rPr>
              <a:t>在磁盘二进制文件中：</a:t>
            </a:r>
          </a:p>
          <a:p>
            <a:pPr marL="342900" indent="-342900">
              <a:lnSpc>
                <a:spcPct val="120000"/>
              </a:lnSpc>
              <a:buClr>
                <a:srgbClr val="FF3300"/>
              </a:buClr>
              <a:buFont typeface="Wingdings" pitchFamily="2" charset="2"/>
              <a:buChar char="Ø"/>
            </a:pPr>
            <a:endParaRPr lang="zh-CN" altLang="en-US" sz="3200" b="1">
              <a:ea typeface="楷体" panose="02010609060101010101" pitchFamily="49" charset="-122"/>
              <a:cs typeface="Times New Roman" panose="02020603050405020304" pitchFamily="18" charset="0"/>
            </a:endParaRPr>
          </a:p>
          <a:p>
            <a:pPr marL="342900" indent="-342900">
              <a:lnSpc>
                <a:spcPct val="120000"/>
              </a:lnSpc>
              <a:buClr>
                <a:srgbClr val="FF3300"/>
              </a:buClr>
              <a:buFont typeface="Wingdings" pitchFamily="2" charset="2"/>
              <a:buChar char="Ø"/>
            </a:pPr>
            <a:r>
              <a:rPr lang="zh-CN" altLang="en-US" sz="3200" b="1">
                <a:ea typeface="楷体" panose="02010609060101010101" pitchFamily="49" charset="-122"/>
                <a:cs typeface="Times New Roman" panose="02020603050405020304" pitchFamily="18" charset="0"/>
              </a:rPr>
              <a:t>在磁盘</a:t>
            </a:r>
            <a:r>
              <a:rPr lang="en-US" altLang="zh-CN" sz="3200" b="1">
                <a:ea typeface="楷体" panose="02010609060101010101" pitchFamily="49" charset="-122"/>
                <a:cs typeface="Times New Roman" panose="02020603050405020304" pitchFamily="18" charset="0"/>
              </a:rPr>
              <a:t>ASCII</a:t>
            </a:r>
            <a:r>
              <a:rPr lang="zh-CN" altLang="en-US" sz="3200" b="1">
                <a:ea typeface="楷体" panose="02010609060101010101" pitchFamily="49" charset="-122"/>
                <a:cs typeface="Times New Roman" panose="02020603050405020304" pitchFamily="18" charset="0"/>
              </a:rPr>
              <a:t>码文件中：</a:t>
            </a:r>
          </a:p>
        </p:txBody>
      </p:sp>
      <p:graphicFrame>
        <p:nvGraphicFramePr>
          <p:cNvPr id="6856708" name="表格 4"/>
          <p:cNvGraphicFramePr>
            <a:graphicFrameLocks noGrp="1"/>
          </p:cNvGraphicFramePr>
          <p:nvPr/>
        </p:nvGraphicFramePr>
        <p:xfrm>
          <a:off x="1981200" y="4822825"/>
          <a:ext cx="6962775" cy="428625"/>
        </p:xfrm>
        <a:graphic>
          <a:graphicData uri="http://schemas.openxmlformats.org/drawingml/2006/table">
            <a:tbl>
              <a:tblPr/>
              <a:tblGrid>
                <a:gridCol w="1392238">
                  <a:extLst>
                    <a:ext uri="{9D8B030D-6E8A-4147-A177-3AD203B41FA5}">
                      <a16:colId xmlns:a16="http://schemas.microsoft.com/office/drawing/2014/main" val="20000"/>
                    </a:ext>
                  </a:extLst>
                </a:gridCol>
                <a:gridCol w="1392237">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1392238">
                  <a:extLst>
                    <a:ext uri="{9D8B030D-6E8A-4147-A177-3AD203B41FA5}">
                      <a16:colId xmlns:a16="http://schemas.microsoft.com/office/drawing/2014/main" val="20003"/>
                    </a:ext>
                  </a:extLst>
                </a:gridCol>
                <a:gridCol w="1392237">
                  <a:extLst>
                    <a:ext uri="{9D8B030D-6E8A-4147-A177-3AD203B41FA5}">
                      <a16:colId xmlns:a16="http://schemas.microsoft.com/office/drawing/2014/main" val="20004"/>
                    </a:ext>
                  </a:extLst>
                </a:gridCol>
              </a:tblGrid>
              <a:tr h="42862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100" b="1" i="0" u="none" strike="noStrike" cap="none" normalizeH="0" baseline="0" smtClean="0">
                          <a:ln>
                            <a:noFill/>
                          </a:ln>
                          <a:solidFill>
                            <a:srgbClr val="9D138D"/>
                          </a:solidFill>
                          <a:effectLst/>
                          <a:latin typeface="楷体_GB2312" pitchFamily="49" charset="-122"/>
                          <a:ea typeface="楷体_GB2312" pitchFamily="49" charset="-122"/>
                        </a:rPr>
                        <a:t>00110001</a:t>
                      </a:r>
                      <a:endParaRPr kumimoji="0" lang="zh-CN" altLang="en-US" sz="2100" b="1" i="0" u="none" strike="noStrike" cap="none" normalizeH="0" baseline="0" smtClean="0">
                        <a:ln>
                          <a:noFill/>
                        </a:ln>
                        <a:solidFill>
                          <a:srgbClr val="9D138D"/>
                        </a:solidFill>
                        <a:effectLst/>
                        <a:latin typeface="楷体_GB2312" pitchFamily="49" charset="-122"/>
                        <a:ea typeface="楷体_GB2312" pitchFamily="49"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100" b="1" i="0" u="none" strike="noStrike" cap="none" normalizeH="0" baseline="0" smtClean="0">
                          <a:ln>
                            <a:noFill/>
                          </a:ln>
                          <a:solidFill>
                            <a:srgbClr val="9D138D"/>
                          </a:solidFill>
                          <a:effectLst/>
                          <a:latin typeface="楷体_GB2312" pitchFamily="49" charset="-122"/>
                          <a:ea typeface="楷体_GB2312" pitchFamily="49" charset="-122"/>
                        </a:rPr>
                        <a:t>00110000</a:t>
                      </a:r>
                      <a:endParaRPr kumimoji="0" lang="zh-CN" altLang="en-US" sz="2100" b="1" i="0" u="none" strike="noStrike" cap="none" normalizeH="0" baseline="0" smtClean="0">
                        <a:ln>
                          <a:noFill/>
                        </a:ln>
                        <a:solidFill>
                          <a:srgbClr val="9D138D"/>
                        </a:solidFill>
                        <a:effectLst/>
                        <a:latin typeface="楷体_GB2312" pitchFamily="49" charset="-122"/>
                        <a:ea typeface="楷体_GB2312" pitchFamily="49"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100" b="1" i="0" u="none" strike="noStrike" cap="none" normalizeH="0" baseline="0" smtClean="0">
                          <a:ln>
                            <a:noFill/>
                          </a:ln>
                          <a:solidFill>
                            <a:srgbClr val="9D138D"/>
                          </a:solidFill>
                          <a:effectLst/>
                          <a:latin typeface="楷体_GB2312" pitchFamily="49" charset="-122"/>
                          <a:ea typeface="楷体_GB2312" pitchFamily="49" charset="-122"/>
                        </a:rPr>
                        <a:t>00110000</a:t>
                      </a:r>
                      <a:endParaRPr kumimoji="0" lang="zh-CN" altLang="en-US" sz="2100" b="1" i="0" u="none" strike="noStrike" cap="none" normalizeH="0" baseline="0" smtClean="0">
                        <a:ln>
                          <a:noFill/>
                        </a:ln>
                        <a:solidFill>
                          <a:srgbClr val="9D138D"/>
                        </a:solidFill>
                        <a:effectLst/>
                        <a:latin typeface="楷体_GB2312" pitchFamily="49" charset="-122"/>
                        <a:ea typeface="楷体_GB2312" pitchFamily="49"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100" b="1" i="0" u="none" strike="noStrike" cap="none" normalizeH="0" baseline="0" smtClean="0">
                          <a:ln>
                            <a:noFill/>
                          </a:ln>
                          <a:solidFill>
                            <a:srgbClr val="9D138D"/>
                          </a:solidFill>
                          <a:effectLst/>
                          <a:latin typeface="楷体_GB2312" pitchFamily="49" charset="-122"/>
                          <a:ea typeface="楷体_GB2312" pitchFamily="49" charset="-122"/>
                        </a:rPr>
                        <a:t>00110000</a:t>
                      </a:r>
                      <a:endParaRPr kumimoji="0" lang="zh-CN" altLang="en-US" sz="2100" b="1" i="0" u="none" strike="noStrike" cap="none" normalizeH="0" baseline="0" smtClean="0">
                        <a:ln>
                          <a:noFill/>
                        </a:ln>
                        <a:solidFill>
                          <a:srgbClr val="9D138D"/>
                        </a:solidFill>
                        <a:effectLst/>
                        <a:latin typeface="楷体_GB2312" pitchFamily="49" charset="-122"/>
                        <a:ea typeface="楷体_GB2312" pitchFamily="49"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100" b="1" i="0" u="none" strike="noStrike" cap="none" normalizeH="0" baseline="0" smtClean="0">
                          <a:ln>
                            <a:noFill/>
                          </a:ln>
                          <a:solidFill>
                            <a:srgbClr val="9D138D"/>
                          </a:solidFill>
                          <a:effectLst/>
                          <a:latin typeface="楷体_GB2312" pitchFamily="49" charset="-122"/>
                          <a:ea typeface="楷体_GB2312" pitchFamily="49" charset="-122"/>
                        </a:rPr>
                        <a:t>00110000</a:t>
                      </a:r>
                      <a:endParaRPr kumimoji="0" lang="zh-CN" altLang="en-US" sz="2100" b="1" i="0" u="none" strike="noStrike" cap="none" normalizeH="0" baseline="0" smtClean="0">
                        <a:ln>
                          <a:noFill/>
                        </a:ln>
                        <a:solidFill>
                          <a:srgbClr val="9D138D"/>
                        </a:solidFill>
                        <a:effectLst/>
                        <a:latin typeface="楷体_GB2312" pitchFamily="49" charset="-122"/>
                        <a:ea typeface="楷体_GB2312" pitchFamily="49"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6856722" name="TextBox 5"/>
          <p:cNvSpPr txBox="1">
            <a:spLocks noChangeArrowheads="1"/>
          </p:cNvSpPr>
          <p:nvPr/>
        </p:nvSpPr>
        <p:spPr bwMode="auto">
          <a:xfrm flipH="1">
            <a:off x="2244725" y="5394325"/>
            <a:ext cx="842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zh-CN" altLang="en-US" sz="2000" b="1"/>
              <a:t>（</a:t>
            </a:r>
            <a:r>
              <a:rPr kumimoji="1" lang="en-US" altLang="zh-CN" sz="2000" b="1"/>
              <a:t>1</a:t>
            </a:r>
            <a:r>
              <a:rPr kumimoji="1" lang="zh-CN" altLang="en-US" sz="2000" b="1"/>
              <a:t>）</a:t>
            </a:r>
          </a:p>
        </p:txBody>
      </p:sp>
      <p:sp>
        <p:nvSpPr>
          <p:cNvPr id="6856723" name="TextBox 6"/>
          <p:cNvSpPr txBox="1">
            <a:spLocks noChangeArrowheads="1"/>
          </p:cNvSpPr>
          <p:nvPr/>
        </p:nvSpPr>
        <p:spPr bwMode="auto">
          <a:xfrm flipH="1">
            <a:off x="3659188" y="5394325"/>
            <a:ext cx="842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zh-CN" altLang="en-US" sz="2000" b="1"/>
              <a:t>（</a:t>
            </a:r>
            <a:r>
              <a:rPr kumimoji="1" lang="en-US" altLang="zh-CN" sz="2000" b="1"/>
              <a:t>0</a:t>
            </a:r>
            <a:r>
              <a:rPr kumimoji="1" lang="zh-CN" altLang="en-US" sz="2000" b="1"/>
              <a:t>）</a:t>
            </a:r>
          </a:p>
        </p:txBody>
      </p:sp>
      <p:sp>
        <p:nvSpPr>
          <p:cNvPr id="6856724" name="TextBox 7"/>
          <p:cNvSpPr txBox="1">
            <a:spLocks noChangeArrowheads="1"/>
          </p:cNvSpPr>
          <p:nvPr/>
        </p:nvSpPr>
        <p:spPr bwMode="auto">
          <a:xfrm flipH="1">
            <a:off x="5026025" y="5394325"/>
            <a:ext cx="842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zh-CN" altLang="en-US" sz="2000" b="1"/>
              <a:t>（</a:t>
            </a:r>
            <a:r>
              <a:rPr kumimoji="1" lang="en-US" altLang="zh-CN" sz="2000" b="1"/>
              <a:t>0</a:t>
            </a:r>
            <a:r>
              <a:rPr kumimoji="1" lang="zh-CN" altLang="en-US" sz="2000" b="1"/>
              <a:t>）</a:t>
            </a:r>
          </a:p>
        </p:txBody>
      </p:sp>
      <p:sp>
        <p:nvSpPr>
          <p:cNvPr id="6856725" name="TextBox 8"/>
          <p:cNvSpPr txBox="1">
            <a:spLocks noChangeArrowheads="1"/>
          </p:cNvSpPr>
          <p:nvPr/>
        </p:nvSpPr>
        <p:spPr bwMode="auto">
          <a:xfrm flipH="1">
            <a:off x="6440488" y="5394325"/>
            <a:ext cx="842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zh-CN" altLang="en-US" sz="2000" b="1"/>
              <a:t>（</a:t>
            </a:r>
            <a:r>
              <a:rPr kumimoji="1" lang="en-US" altLang="zh-CN" sz="2000" b="1"/>
              <a:t>0</a:t>
            </a:r>
            <a:r>
              <a:rPr kumimoji="1" lang="zh-CN" altLang="en-US" sz="2000" b="1"/>
              <a:t>）</a:t>
            </a:r>
          </a:p>
        </p:txBody>
      </p:sp>
      <p:sp>
        <p:nvSpPr>
          <p:cNvPr id="6856726" name="TextBox 9"/>
          <p:cNvSpPr txBox="1">
            <a:spLocks noChangeArrowheads="1"/>
          </p:cNvSpPr>
          <p:nvPr/>
        </p:nvSpPr>
        <p:spPr bwMode="auto">
          <a:xfrm flipH="1">
            <a:off x="7926388" y="5394325"/>
            <a:ext cx="842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zh-CN" altLang="en-US" sz="2000" b="1"/>
              <a:t>（</a:t>
            </a:r>
            <a:r>
              <a:rPr kumimoji="1" lang="en-US" altLang="zh-CN" sz="2000" b="1"/>
              <a:t>0</a:t>
            </a:r>
            <a:r>
              <a:rPr kumimoji="1" lang="zh-CN" altLang="en-US" sz="2000" b="1"/>
              <a:t>）</a:t>
            </a:r>
          </a:p>
        </p:txBody>
      </p:sp>
      <p:graphicFrame>
        <p:nvGraphicFramePr>
          <p:cNvPr id="6856728" name="表格 11"/>
          <p:cNvGraphicFramePr>
            <a:graphicFrameLocks noGrp="1"/>
          </p:cNvGraphicFramePr>
          <p:nvPr/>
        </p:nvGraphicFramePr>
        <p:xfrm>
          <a:off x="3352800" y="2085975"/>
          <a:ext cx="5486400" cy="428625"/>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42862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100" b="1" i="0" u="none" strike="noStrike" cap="none" normalizeH="0" baseline="0" smtClean="0">
                          <a:ln>
                            <a:noFill/>
                          </a:ln>
                          <a:solidFill>
                            <a:srgbClr val="9D138D"/>
                          </a:solidFill>
                          <a:effectLst/>
                          <a:latin typeface="楷体_GB2312" pitchFamily="49" charset="-122"/>
                          <a:ea typeface="楷体_GB2312" pitchFamily="49" charset="-122"/>
                        </a:rPr>
                        <a:t>00000000</a:t>
                      </a:r>
                      <a:endParaRPr kumimoji="0" lang="zh-CN" altLang="en-US" sz="2100" b="1" i="0" u="none" strike="noStrike" cap="none" normalizeH="0" baseline="0" smtClean="0">
                        <a:ln>
                          <a:noFill/>
                        </a:ln>
                        <a:solidFill>
                          <a:srgbClr val="9D138D"/>
                        </a:solidFill>
                        <a:effectLst/>
                        <a:latin typeface="楷体_GB2312" pitchFamily="49" charset="-122"/>
                        <a:ea typeface="楷体_GB2312" pitchFamily="49"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100" b="1" i="0" u="none" strike="noStrike" cap="none" normalizeH="0" baseline="0" smtClean="0">
                          <a:ln>
                            <a:noFill/>
                          </a:ln>
                          <a:solidFill>
                            <a:srgbClr val="9D138D"/>
                          </a:solidFill>
                          <a:effectLst/>
                          <a:latin typeface="楷体_GB2312" pitchFamily="49" charset="-122"/>
                          <a:ea typeface="楷体_GB2312" pitchFamily="49" charset="-122"/>
                        </a:rPr>
                        <a:t>00000000</a:t>
                      </a:r>
                      <a:endParaRPr kumimoji="0" lang="zh-CN" altLang="en-US" sz="2100" b="1" i="0" u="none" strike="noStrike" cap="none" normalizeH="0" baseline="0" smtClean="0">
                        <a:ln>
                          <a:noFill/>
                        </a:ln>
                        <a:solidFill>
                          <a:srgbClr val="9D138D"/>
                        </a:solidFill>
                        <a:effectLst/>
                        <a:latin typeface="楷体_GB2312" pitchFamily="49" charset="-122"/>
                        <a:ea typeface="楷体_GB2312" pitchFamily="49"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100" b="1" i="0" u="none" strike="noStrike" cap="none" normalizeH="0" baseline="0" smtClean="0">
                          <a:ln>
                            <a:noFill/>
                          </a:ln>
                          <a:solidFill>
                            <a:srgbClr val="9D138D"/>
                          </a:solidFill>
                          <a:effectLst/>
                          <a:latin typeface="楷体_GB2312" pitchFamily="49" charset="-122"/>
                          <a:ea typeface="楷体_GB2312" pitchFamily="49" charset="-122"/>
                        </a:rPr>
                        <a:t>00100111</a:t>
                      </a:r>
                      <a:endParaRPr kumimoji="0" lang="zh-CN" altLang="en-US" sz="2100" b="1" i="0" u="none" strike="noStrike" cap="none" normalizeH="0" baseline="0" smtClean="0">
                        <a:ln>
                          <a:noFill/>
                        </a:ln>
                        <a:solidFill>
                          <a:srgbClr val="9D138D"/>
                        </a:solidFill>
                        <a:effectLst/>
                        <a:latin typeface="楷体_GB2312" pitchFamily="49" charset="-122"/>
                        <a:ea typeface="楷体_GB2312" pitchFamily="49"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100" b="1" i="0" u="none" strike="noStrike" cap="none" normalizeH="0" baseline="0" smtClean="0">
                          <a:ln>
                            <a:noFill/>
                          </a:ln>
                          <a:solidFill>
                            <a:srgbClr val="9D138D"/>
                          </a:solidFill>
                          <a:effectLst/>
                          <a:latin typeface="楷体_GB2312" pitchFamily="49" charset="-122"/>
                          <a:ea typeface="楷体_GB2312" pitchFamily="49" charset="-122"/>
                        </a:rPr>
                        <a:t>00010000</a:t>
                      </a:r>
                      <a:endParaRPr kumimoji="0" lang="zh-CN" altLang="en-US" sz="2100" b="1" i="0" u="none" strike="noStrike" cap="none" normalizeH="0" baseline="0" smtClean="0">
                        <a:ln>
                          <a:noFill/>
                        </a:ln>
                        <a:solidFill>
                          <a:srgbClr val="9D138D"/>
                        </a:solidFill>
                        <a:effectLst/>
                        <a:latin typeface="楷体_GB2312" pitchFamily="49" charset="-122"/>
                        <a:ea typeface="楷体_GB2312" pitchFamily="49"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6856742" name="表格 11"/>
          <p:cNvGraphicFramePr>
            <a:graphicFrameLocks noGrp="1"/>
          </p:cNvGraphicFramePr>
          <p:nvPr/>
        </p:nvGraphicFramePr>
        <p:xfrm>
          <a:off x="3352800" y="3505200"/>
          <a:ext cx="5486400" cy="428625"/>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42862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100" b="1" i="0" u="none" strike="noStrike" cap="none" normalizeH="0" baseline="0" smtClean="0">
                          <a:ln>
                            <a:noFill/>
                          </a:ln>
                          <a:solidFill>
                            <a:srgbClr val="9D138D"/>
                          </a:solidFill>
                          <a:effectLst/>
                          <a:latin typeface="楷体_GB2312" pitchFamily="49" charset="-122"/>
                          <a:ea typeface="楷体_GB2312" pitchFamily="49" charset="-122"/>
                        </a:rPr>
                        <a:t>00000000</a:t>
                      </a:r>
                      <a:endParaRPr kumimoji="0" lang="zh-CN" altLang="en-US" sz="2100" b="1" i="0" u="none" strike="noStrike" cap="none" normalizeH="0" baseline="0" smtClean="0">
                        <a:ln>
                          <a:noFill/>
                        </a:ln>
                        <a:solidFill>
                          <a:srgbClr val="9D138D"/>
                        </a:solidFill>
                        <a:effectLst/>
                        <a:latin typeface="楷体_GB2312" pitchFamily="49" charset="-122"/>
                        <a:ea typeface="楷体_GB2312" pitchFamily="49"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100" b="1" i="0" u="none" strike="noStrike" cap="none" normalizeH="0" baseline="0" smtClean="0">
                          <a:ln>
                            <a:noFill/>
                          </a:ln>
                          <a:solidFill>
                            <a:srgbClr val="9D138D"/>
                          </a:solidFill>
                          <a:effectLst/>
                          <a:latin typeface="楷体_GB2312" pitchFamily="49" charset="-122"/>
                          <a:ea typeface="楷体_GB2312" pitchFamily="49" charset="-122"/>
                        </a:rPr>
                        <a:t>00000000</a:t>
                      </a:r>
                      <a:endParaRPr kumimoji="0" lang="zh-CN" altLang="en-US" sz="2100" b="1" i="0" u="none" strike="noStrike" cap="none" normalizeH="0" baseline="0" smtClean="0">
                        <a:ln>
                          <a:noFill/>
                        </a:ln>
                        <a:solidFill>
                          <a:srgbClr val="9D138D"/>
                        </a:solidFill>
                        <a:effectLst/>
                        <a:latin typeface="楷体_GB2312" pitchFamily="49" charset="-122"/>
                        <a:ea typeface="楷体_GB2312" pitchFamily="49"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100" b="1" i="0" u="none" strike="noStrike" cap="none" normalizeH="0" baseline="0" smtClean="0">
                          <a:ln>
                            <a:noFill/>
                          </a:ln>
                          <a:solidFill>
                            <a:srgbClr val="9D138D"/>
                          </a:solidFill>
                          <a:effectLst/>
                          <a:latin typeface="楷体_GB2312" pitchFamily="49" charset="-122"/>
                          <a:ea typeface="楷体_GB2312" pitchFamily="49" charset="-122"/>
                        </a:rPr>
                        <a:t>00100111</a:t>
                      </a:r>
                      <a:endParaRPr kumimoji="0" lang="zh-CN" altLang="en-US" sz="2100" b="1" i="0" u="none" strike="noStrike" cap="none" normalizeH="0" baseline="0" smtClean="0">
                        <a:ln>
                          <a:noFill/>
                        </a:ln>
                        <a:solidFill>
                          <a:srgbClr val="9D138D"/>
                        </a:solidFill>
                        <a:effectLst/>
                        <a:latin typeface="楷体_GB2312" pitchFamily="49" charset="-122"/>
                        <a:ea typeface="楷体_GB2312" pitchFamily="49"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100" b="1" i="0" u="none" strike="noStrike" cap="none" normalizeH="0" baseline="0" smtClean="0">
                          <a:ln>
                            <a:noFill/>
                          </a:ln>
                          <a:solidFill>
                            <a:srgbClr val="9D138D"/>
                          </a:solidFill>
                          <a:effectLst/>
                          <a:latin typeface="楷体_GB2312" pitchFamily="49" charset="-122"/>
                          <a:ea typeface="楷体_GB2312" pitchFamily="49" charset="-122"/>
                        </a:rPr>
                        <a:t>00010000</a:t>
                      </a:r>
                      <a:endParaRPr kumimoji="0" lang="zh-CN" altLang="en-US" sz="2100" b="1" i="0" u="none" strike="noStrike" cap="none" normalizeH="0" baseline="0" smtClean="0">
                        <a:ln>
                          <a:noFill/>
                        </a:ln>
                        <a:solidFill>
                          <a:srgbClr val="9D138D"/>
                        </a:solidFill>
                        <a:effectLst/>
                        <a:latin typeface="楷体_GB2312" pitchFamily="49" charset="-122"/>
                        <a:ea typeface="楷体_GB2312" pitchFamily="49"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6856754" name="Rectangle 50"/>
          <p:cNvSpPr>
            <a:spLocks noChangeArrowheads="1"/>
          </p:cNvSpPr>
          <p:nvPr/>
        </p:nvSpPr>
        <p:spPr bwMode="auto">
          <a:xfrm>
            <a:off x="609600" y="5867400"/>
            <a:ext cx="8153400" cy="762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lnSpc>
                <a:spcPct val="100000"/>
              </a:lnSpc>
              <a:buClr>
                <a:srgbClr val="FF3300"/>
              </a:buClr>
              <a:buFont typeface="Wingdings" pitchFamily="2" charset="2"/>
              <a:buNone/>
            </a:pPr>
            <a:r>
              <a:rPr lang="zh-CN" altLang="zh-CN" sz="3600" b="1">
                <a:solidFill>
                  <a:srgbClr val="0000FF"/>
                </a:solidFill>
                <a:ea typeface="楷体" panose="02010609060101010101" pitchFamily="49" charset="-122"/>
                <a:cs typeface="Times New Roman" panose="02020603050405020304" pitchFamily="18" charset="0"/>
              </a:rPr>
              <a:t>字符一律以</a:t>
            </a:r>
            <a:r>
              <a:rPr lang="en-US" altLang="zh-CN" sz="3600" b="1">
                <a:solidFill>
                  <a:srgbClr val="0000FF"/>
                </a:solidFill>
                <a:ea typeface="楷体" panose="02010609060101010101" pitchFamily="49" charset="-122"/>
                <a:cs typeface="Times New Roman" panose="02020603050405020304" pitchFamily="18" charset="0"/>
              </a:rPr>
              <a:t>ASCII</a:t>
            </a:r>
            <a:r>
              <a:rPr lang="zh-CN" altLang="zh-CN" sz="3600" b="1">
                <a:solidFill>
                  <a:srgbClr val="0000FF"/>
                </a:solidFill>
                <a:ea typeface="楷体" panose="02010609060101010101" pitchFamily="49" charset="-122"/>
                <a:cs typeface="Times New Roman" panose="02020603050405020304" pitchFamily="18" charset="0"/>
              </a:rPr>
              <a:t>形式存储</a:t>
            </a:r>
            <a:endParaRPr lang="zh-CN" altLang="en-US" sz="3600">
              <a:solidFill>
                <a:srgbClr val="00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56754"/>
                                        </p:tgtEl>
                                        <p:attrNameLst>
                                          <p:attrName>style.visibility</p:attrName>
                                        </p:attrNameLst>
                                      </p:cBhvr>
                                      <p:to>
                                        <p:strVal val="visible"/>
                                      </p:to>
                                    </p:set>
                                    <p:animEffect transition="in" filter="blinds(horizontal)">
                                      <p:cBhvr>
                                        <p:cTn id="7" dur="500"/>
                                        <p:tgtEl>
                                          <p:spTgt spid="6856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67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5D1DD0C-0A41-47C4-91ED-B16F5B6DA026}"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6D37C820-4477-4774-837F-ECD9140ED661}" type="slidenum">
              <a:rPr lang="zh-CN" altLang="en-US"/>
              <a:pPr/>
              <a:t>13</a:t>
            </a:fld>
            <a:r>
              <a:rPr lang="en-US" altLang="zh-CN"/>
              <a:t>/42</a:t>
            </a:r>
          </a:p>
        </p:txBody>
      </p:sp>
      <p:sp>
        <p:nvSpPr>
          <p:cNvPr id="6646786"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a:solidFill>
                  <a:srgbClr val="0070C0"/>
                </a:solidFill>
                <a:ea typeface="黑体" pitchFamily="49" charset="-122"/>
                <a:cs typeface="Times New Roman" panose="02020603050405020304" pitchFamily="18" charset="0"/>
              </a:rPr>
              <a:t>ASCII</a:t>
            </a:r>
            <a:r>
              <a:rPr lang="zh-CN" altLang="en-US">
                <a:solidFill>
                  <a:srgbClr val="0070C0"/>
                </a:solidFill>
                <a:ea typeface="黑体" pitchFamily="49" charset="-122"/>
                <a:cs typeface="Times New Roman" panose="02020603050405020304" pitchFamily="18" charset="0"/>
              </a:rPr>
              <a:t>文件和二进制文件的对比</a:t>
            </a:r>
          </a:p>
        </p:txBody>
      </p:sp>
      <p:sp>
        <p:nvSpPr>
          <p:cNvPr id="6646787" name="Rectangle 3"/>
          <p:cNvSpPr>
            <a:spLocks noChangeArrowheads="1"/>
          </p:cNvSpPr>
          <p:nvPr/>
        </p:nvSpPr>
        <p:spPr bwMode="auto">
          <a:xfrm>
            <a:off x="228600" y="1143000"/>
            <a:ext cx="86931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en-US" altLang="zh-CN" sz="2800" b="1">
                <a:ea typeface="楷体" panose="02010609060101010101" pitchFamily="49" charset="-122"/>
                <a:cs typeface="Times New Roman" panose="02020603050405020304" pitchFamily="18" charset="0"/>
                <a:sym typeface="Monotype Sorts" pitchFamily="2" charset="2"/>
              </a:rPr>
              <a:t>ASCII</a:t>
            </a:r>
            <a:r>
              <a:rPr lang="zh-CN" altLang="en-US" sz="2800" b="1">
                <a:ea typeface="楷体" panose="02010609060101010101" pitchFamily="49" charset="-122"/>
                <a:cs typeface="Times New Roman" panose="02020603050405020304" pitchFamily="18" charset="0"/>
                <a:sym typeface="Monotype Sorts" pitchFamily="2" charset="2"/>
              </a:rPr>
              <a:t>文件</a:t>
            </a:r>
          </a:p>
          <a:p>
            <a:pPr marL="742950" lvl="1" indent="-285750">
              <a:lnSpc>
                <a:spcPct val="100000"/>
              </a:lnSpc>
              <a:buClr>
                <a:schemeClr val="accent2"/>
              </a:buClr>
              <a:buFont typeface="Wingdings" pitchFamily="2" charset="2"/>
              <a:buChar char="ü"/>
            </a:pPr>
            <a:r>
              <a:rPr lang="zh-CN" altLang="en-US" sz="2400">
                <a:ea typeface="楷体" panose="02010609060101010101" pitchFamily="49" charset="-122"/>
                <a:cs typeface="Times New Roman" panose="02020603050405020304" pitchFamily="18" charset="0"/>
                <a:sym typeface="Monotype Sorts" pitchFamily="2" charset="2"/>
              </a:rPr>
              <a:t>便于对字符进行逐个处理；</a:t>
            </a:r>
          </a:p>
          <a:p>
            <a:pPr marL="742950" lvl="1" indent="-285750">
              <a:lnSpc>
                <a:spcPct val="100000"/>
              </a:lnSpc>
              <a:buClr>
                <a:schemeClr val="accent2"/>
              </a:buClr>
              <a:buFont typeface="Wingdings" pitchFamily="2" charset="2"/>
              <a:buChar char="ü"/>
            </a:pPr>
            <a:r>
              <a:rPr lang="zh-CN" altLang="en-US" sz="2400">
                <a:ea typeface="楷体" panose="02010609060101010101" pitchFamily="49" charset="-122"/>
                <a:cs typeface="Times New Roman" panose="02020603050405020304" pitchFamily="18" charset="0"/>
                <a:sym typeface="Monotype Sorts" pitchFamily="2" charset="2"/>
              </a:rPr>
              <a:t>便于输出字符；</a:t>
            </a:r>
          </a:p>
          <a:p>
            <a:pPr marL="742950" lvl="1" indent="-285750">
              <a:lnSpc>
                <a:spcPct val="100000"/>
              </a:lnSpc>
              <a:buClr>
                <a:schemeClr val="accent2"/>
              </a:buClr>
              <a:buFont typeface="Wingdings" pitchFamily="2" charset="2"/>
              <a:buChar char="ü"/>
            </a:pPr>
            <a:r>
              <a:rPr lang="zh-CN" altLang="en-US" sz="2400">
                <a:ea typeface="楷体" panose="02010609060101010101" pitchFamily="49" charset="-122"/>
                <a:cs typeface="Times New Roman" panose="02020603050405020304" pitchFamily="18" charset="0"/>
                <a:sym typeface="Monotype Sorts" pitchFamily="2" charset="2"/>
              </a:rPr>
              <a:t>占存储空间较多；</a:t>
            </a:r>
          </a:p>
          <a:p>
            <a:pPr marL="742950" lvl="1" indent="-285750">
              <a:lnSpc>
                <a:spcPct val="100000"/>
              </a:lnSpc>
              <a:buClr>
                <a:schemeClr val="accent2"/>
              </a:buClr>
              <a:buFont typeface="Wingdings" pitchFamily="2" charset="2"/>
              <a:buChar char="ü"/>
            </a:pPr>
            <a:r>
              <a:rPr lang="zh-CN" altLang="en-US" sz="2400">
                <a:ea typeface="楷体" panose="02010609060101010101" pitchFamily="49" charset="-122"/>
                <a:cs typeface="Times New Roman" panose="02020603050405020304" pitchFamily="18" charset="0"/>
                <a:sym typeface="Monotype Sorts" pitchFamily="2" charset="2"/>
              </a:rPr>
              <a:t>使用转换时间较多。</a:t>
            </a:r>
          </a:p>
          <a:p>
            <a:pPr marL="342900" indent="-342900">
              <a:lnSpc>
                <a:spcPct val="100000"/>
              </a:lnSpc>
              <a:buClr>
                <a:srgbClr val="FF3300"/>
              </a:buClr>
              <a:buFont typeface="Wingdings" pitchFamily="2" charset="2"/>
              <a:buChar char="Ø"/>
            </a:pPr>
            <a:r>
              <a:rPr lang="zh-CN" altLang="en-US" sz="2800" b="1">
                <a:ea typeface="楷体" panose="02010609060101010101" pitchFamily="49" charset="-122"/>
                <a:cs typeface="Times New Roman" panose="02020603050405020304" pitchFamily="18" charset="0"/>
                <a:sym typeface="Monotype Sorts" pitchFamily="2" charset="2"/>
              </a:rPr>
              <a:t>二进制文件</a:t>
            </a:r>
          </a:p>
          <a:p>
            <a:pPr marL="742950" lvl="1" indent="-285750">
              <a:lnSpc>
                <a:spcPct val="100000"/>
              </a:lnSpc>
              <a:buClr>
                <a:schemeClr val="accent2"/>
              </a:buClr>
              <a:buFont typeface="Wingdings" pitchFamily="2" charset="2"/>
              <a:buChar char="ü"/>
            </a:pPr>
            <a:r>
              <a:rPr lang="zh-CN" altLang="en-US" sz="2400">
                <a:ea typeface="楷体" panose="02010609060101010101" pitchFamily="49" charset="-122"/>
                <a:cs typeface="Times New Roman" panose="02020603050405020304" pitchFamily="18" charset="0"/>
                <a:sym typeface="Monotype Sorts" pitchFamily="2" charset="2"/>
              </a:rPr>
              <a:t>不便于对字符进行逐个处理和于输出字符；</a:t>
            </a:r>
          </a:p>
          <a:p>
            <a:pPr marL="742950" lvl="1" indent="-285750">
              <a:lnSpc>
                <a:spcPct val="100000"/>
              </a:lnSpc>
              <a:buClr>
                <a:schemeClr val="accent2"/>
              </a:buClr>
              <a:buFont typeface="Wingdings" pitchFamily="2" charset="2"/>
              <a:buChar char="ü"/>
            </a:pPr>
            <a:r>
              <a:rPr lang="zh-CN" altLang="en-US" sz="2400">
                <a:ea typeface="楷体" panose="02010609060101010101" pitchFamily="49" charset="-122"/>
                <a:cs typeface="Times New Roman" panose="02020603050405020304" pitchFamily="18" charset="0"/>
                <a:sym typeface="Monotype Sorts" pitchFamily="2" charset="2"/>
              </a:rPr>
              <a:t>占存储空间和使用转换时间较少。</a:t>
            </a:r>
          </a:p>
          <a:p>
            <a:pPr marL="342900" indent="-342900">
              <a:lnSpc>
                <a:spcPct val="100000"/>
              </a:lnSpc>
              <a:buClr>
                <a:srgbClr val="FF3300"/>
              </a:buClr>
              <a:buFont typeface="Wingdings" pitchFamily="2" charset="2"/>
              <a:buChar char="Ø"/>
            </a:pPr>
            <a:r>
              <a:rPr lang="zh-CN" altLang="en-US" sz="2800" b="1">
                <a:ea typeface="楷体" panose="02010609060101010101" pitchFamily="49" charset="-122"/>
                <a:cs typeface="Times New Roman" panose="02020603050405020304" pitchFamily="18" charset="0"/>
                <a:sym typeface="Monotype Sorts" pitchFamily="2" charset="2"/>
              </a:rPr>
              <a:t>当需要在外存上暂时保存运算的中间结果时常用二进制文件。</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1776C23F-292B-42B2-BB41-22DED1278B86}"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412E959-E01B-4FFB-8A0A-B93F52122091}" type="slidenum">
              <a:rPr lang="zh-CN" altLang="en-US"/>
              <a:pPr/>
              <a:t>14</a:t>
            </a:fld>
            <a:r>
              <a:rPr lang="en-US" altLang="zh-CN"/>
              <a:t>/42</a:t>
            </a:r>
          </a:p>
        </p:txBody>
      </p:sp>
      <p:sp>
        <p:nvSpPr>
          <p:cNvPr id="6859778"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dirty="0" smtClean="0">
                <a:solidFill>
                  <a:srgbClr val="0070C0"/>
                </a:solidFill>
                <a:ea typeface="黑体" pitchFamily="49" charset="-122"/>
                <a:cs typeface="Times New Roman" panose="02020603050405020304" pitchFamily="18" charset="0"/>
              </a:rPr>
              <a:t>C</a:t>
            </a:r>
            <a:r>
              <a:rPr lang="zh-CN" altLang="en-US" dirty="0" smtClean="0">
                <a:solidFill>
                  <a:srgbClr val="0070C0"/>
                </a:solidFill>
                <a:ea typeface="黑体" pitchFamily="49" charset="-122"/>
                <a:cs typeface="Times New Roman" panose="02020603050405020304" pitchFamily="18" charset="0"/>
              </a:rPr>
              <a:t>语言中的字符序列</a:t>
            </a:r>
            <a:endParaRPr lang="zh-CN" altLang="en-US" dirty="0">
              <a:solidFill>
                <a:srgbClr val="0070C0"/>
              </a:solidFill>
              <a:ea typeface="黑体" pitchFamily="49" charset="-122"/>
              <a:cs typeface="Times New Roman" panose="02020603050405020304" pitchFamily="18" charset="0"/>
            </a:endParaRPr>
          </a:p>
        </p:txBody>
      </p:sp>
      <p:sp>
        <p:nvSpPr>
          <p:cNvPr id="6859779" name="Rectangle 3"/>
          <p:cNvSpPr>
            <a:spLocks noChangeArrowheads="1"/>
          </p:cNvSpPr>
          <p:nvPr/>
        </p:nvSpPr>
        <p:spPr bwMode="auto">
          <a:xfrm>
            <a:off x="228600" y="914400"/>
            <a:ext cx="86931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200000"/>
              </a:lnSpc>
              <a:buClr>
                <a:srgbClr val="FF3300"/>
              </a:buClr>
              <a:buFont typeface="Wingdings" pitchFamily="2" charset="2"/>
              <a:buChar char="Ø"/>
            </a:pPr>
            <a:r>
              <a:rPr lang="en-US" altLang="zh-CN" sz="3200" b="1" dirty="0" err="1">
                <a:ea typeface="楷体" panose="02010609060101010101" pitchFamily="49" charset="-122"/>
                <a:cs typeface="Times New Roman" panose="02020603050405020304" pitchFamily="18" charset="0"/>
                <a:sym typeface="Monotype Sorts" pitchFamily="2" charset="2"/>
              </a:rPr>
              <a:t>C语言把文件看作是一个字符</a:t>
            </a:r>
            <a:r>
              <a:rPr lang="en-US" altLang="zh-CN" sz="3200" b="1" dirty="0">
                <a:ea typeface="楷体" panose="02010609060101010101" pitchFamily="49" charset="-122"/>
                <a:cs typeface="Times New Roman" panose="02020603050405020304" pitchFamily="18" charset="0"/>
                <a:sym typeface="Monotype Sorts" pitchFamily="2" charset="2"/>
              </a:rPr>
              <a:t>(</a:t>
            </a:r>
            <a:r>
              <a:rPr lang="en-US" altLang="zh-CN" sz="3200" b="1" dirty="0" err="1">
                <a:ea typeface="楷体" panose="02010609060101010101" pitchFamily="49" charset="-122"/>
                <a:cs typeface="Times New Roman" panose="02020603050405020304" pitchFamily="18" charset="0"/>
                <a:sym typeface="Monotype Sorts" pitchFamily="2" charset="2"/>
              </a:rPr>
              <a:t>字节</a:t>
            </a:r>
            <a:r>
              <a:rPr lang="en-US" altLang="zh-CN" sz="3200" b="1" dirty="0">
                <a:ea typeface="楷体" panose="02010609060101010101" pitchFamily="49" charset="-122"/>
                <a:cs typeface="Times New Roman" panose="02020603050405020304" pitchFamily="18" charset="0"/>
                <a:sym typeface="Monotype Sorts" pitchFamily="2" charset="2"/>
              </a:rPr>
              <a:t>)</a:t>
            </a:r>
            <a:r>
              <a:rPr lang="en-US" altLang="zh-CN" sz="3200" b="1" dirty="0" err="1">
                <a:ea typeface="楷体" panose="02010609060101010101" pitchFamily="49" charset="-122"/>
                <a:cs typeface="Times New Roman" panose="02020603050405020304" pitchFamily="18" charset="0"/>
                <a:sym typeface="Monotype Sorts" pitchFamily="2" charset="2"/>
              </a:rPr>
              <a:t>序列，即由一个一个字符</a:t>
            </a:r>
            <a:r>
              <a:rPr lang="en-US" altLang="zh-CN" sz="3200" b="1" dirty="0">
                <a:ea typeface="楷体" panose="02010609060101010101" pitchFamily="49" charset="-122"/>
                <a:cs typeface="Times New Roman" panose="02020603050405020304" pitchFamily="18" charset="0"/>
                <a:sym typeface="Monotype Sorts" pitchFamily="2" charset="2"/>
              </a:rPr>
              <a:t>(</a:t>
            </a:r>
            <a:r>
              <a:rPr lang="en-US" altLang="zh-CN" sz="3200" b="1" dirty="0" err="1">
                <a:ea typeface="楷体" panose="02010609060101010101" pitchFamily="49" charset="-122"/>
                <a:cs typeface="Times New Roman" panose="02020603050405020304" pitchFamily="18" charset="0"/>
                <a:sym typeface="Monotype Sorts" pitchFamily="2" charset="2"/>
              </a:rPr>
              <a:t>字节</a:t>
            </a:r>
            <a:r>
              <a:rPr lang="en-US" altLang="zh-CN" sz="3200" b="1" dirty="0">
                <a:ea typeface="楷体" panose="02010609060101010101" pitchFamily="49" charset="-122"/>
                <a:cs typeface="Times New Roman" panose="02020603050405020304" pitchFamily="18" charset="0"/>
                <a:sym typeface="Monotype Sorts" pitchFamily="2" charset="2"/>
              </a:rPr>
              <a:t>)</a:t>
            </a:r>
            <a:r>
              <a:rPr lang="en-US" altLang="zh-CN" sz="3200" b="1" dirty="0" err="1">
                <a:ea typeface="楷体" panose="02010609060101010101" pitchFamily="49" charset="-122"/>
                <a:cs typeface="Times New Roman" panose="02020603050405020304" pitchFamily="18" charset="0"/>
                <a:sym typeface="Monotype Sorts" pitchFamily="2" charset="2"/>
              </a:rPr>
              <a:t>的数据顺序组成</a:t>
            </a:r>
            <a:r>
              <a:rPr lang="en-US" altLang="zh-CN" sz="3200" b="1" dirty="0">
                <a:ea typeface="楷体" panose="02010609060101010101" pitchFamily="49" charset="-122"/>
                <a:cs typeface="Times New Roman" panose="02020603050405020304" pitchFamily="18" charset="0"/>
                <a:sym typeface="Monotype Sorts" pitchFamily="2" charset="2"/>
              </a:rPr>
              <a:t>。</a:t>
            </a:r>
          </a:p>
          <a:p>
            <a:pPr marL="742950" lvl="1" indent="-285750">
              <a:lnSpc>
                <a:spcPct val="200000"/>
              </a:lnSpc>
              <a:buClr>
                <a:schemeClr val="accent2"/>
              </a:buClr>
              <a:buFont typeface="Wingdings" pitchFamily="2" charset="2"/>
              <a:buChar char="ü"/>
            </a:pPr>
            <a:r>
              <a:rPr lang="en-US" altLang="zh-CN" sz="2800" dirty="0" err="1">
                <a:ea typeface="楷体" panose="02010609060101010101" pitchFamily="49" charset="-122"/>
                <a:cs typeface="Times New Roman" panose="02020603050405020304" pitchFamily="18" charset="0"/>
                <a:sym typeface="Monotype Sorts" pitchFamily="2" charset="2"/>
              </a:rPr>
              <a:t>一个Ｃ文件是一个字节流或二进制流。它把数据看作是一连串的字符而不考虑记录的界限</a:t>
            </a:r>
            <a:r>
              <a:rPr lang="en-US" altLang="zh-CN" sz="2800" dirty="0">
                <a:ea typeface="楷体" panose="02010609060101010101" pitchFamily="49" charset="-122"/>
                <a:cs typeface="Times New Roman" panose="02020603050405020304" pitchFamily="18" charset="0"/>
                <a:sym typeface="Monotype Sorts" pitchFamily="2" charset="2"/>
              </a:rPr>
              <a:t>。</a:t>
            </a:r>
          </a:p>
          <a:p>
            <a:pPr marL="742950" lvl="1" indent="-285750">
              <a:lnSpc>
                <a:spcPct val="200000"/>
              </a:lnSpc>
              <a:buClr>
                <a:schemeClr val="accent2"/>
              </a:buClr>
              <a:buFont typeface="Wingdings" pitchFamily="2" charset="2"/>
              <a:buChar char="ü"/>
            </a:pPr>
            <a:r>
              <a:rPr lang="en-US" altLang="zh-CN" sz="2800" dirty="0" err="1">
                <a:ea typeface="楷体" panose="02010609060101010101" pitchFamily="49" charset="-122"/>
                <a:cs typeface="Times New Roman" panose="02020603050405020304" pitchFamily="18" charset="0"/>
                <a:sym typeface="Monotype Sorts" pitchFamily="2" charset="2"/>
              </a:rPr>
              <a:t>即Ｃ文件不是由记录</a:t>
            </a:r>
            <a:r>
              <a:rPr lang="en-US" altLang="zh-CN" sz="2800" dirty="0">
                <a:ea typeface="楷体" panose="02010609060101010101" pitchFamily="49" charset="-122"/>
                <a:cs typeface="Times New Roman" panose="02020603050405020304" pitchFamily="18" charset="0"/>
                <a:sym typeface="Monotype Sorts" pitchFamily="2" charset="2"/>
              </a:rPr>
              <a:t>(record)</a:t>
            </a:r>
            <a:r>
              <a:rPr lang="en-US" altLang="zh-CN" sz="2800" dirty="0" err="1">
                <a:ea typeface="楷体" panose="02010609060101010101" pitchFamily="49" charset="-122"/>
                <a:cs typeface="Times New Roman" panose="02020603050405020304" pitchFamily="18" charset="0"/>
                <a:sym typeface="Monotype Sorts" pitchFamily="2" charset="2"/>
              </a:rPr>
              <a:t>组成</a:t>
            </a:r>
            <a:r>
              <a:rPr lang="en-US" altLang="zh-CN" sz="2800" dirty="0" smtClean="0">
                <a:ea typeface="楷体" panose="02010609060101010101" pitchFamily="49" charset="-122"/>
                <a:cs typeface="Times New Roman" panose="02020603050405020304" pitchFamily="18" charset="0"/>
                <a:sym typeface="Monotype Sorts" pitchFamily="2" charset="2"/>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0F5FA703-0AE9-4B53-9139-DEE7074FB9DC}"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0D151148-1F32-4229-9EF3-97C8974B8D3C}" type="slidenum">
              <a:rPr lang="zh-CN" altLang="en-US"/>
              <a:pPr/>
              <a:t>15</a:t>
            </a:fld>
            <a:r>
              <a:rPr lang="en-US" altLang="zh-CN"/>
              <a:t>/42</a:t>
            </a:r>
          </a:p>
        </p:txBody>
      </p:sp>
      <p:sp>
        <p:nvSpPr>
          <p:cNvPr id="6858754"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数据流</a:t>
            </a:r>
          </a:p>
        </p:txBody>
      </p:sp>
      <p:sp>
        <p:nvSpPr>
          <p:cNvPr id="6858755" name="Rectangle 3"/>
          <p:cNvSpPr>
            <a:spLocks noChangeArrowheads="1"/>
          </p:cNvSpPr>
          <p:nvPr/>
        </p:nvSpPr>
        <p:spPr bwMode="auto">
          <a:xfrm>
            <a:off x="381000" y="1066800"/>
            <a:ext cx="85407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a:ea typeface="楷体" panose="02010609060101010101" pitchFamily="49" charset="-122"/>
                <a:cs typeface="Times New Roman" panose="02020603050405020304" pitchFamily="18" charset="0"/>
                <a:sym typeface="Monotype Sorts" pitchFamily="2" charset="2"/>
              </a:rPr>
              <a:t>数据如流水一样从一处流向另一处，因此常将输入输出形象地称为流</a:t>
            </a:r>
            <a:r>
              <a:rPr lang="en-US" altLang="zh-CN" sz="3200" b="1">
                <a:ea typeface="楷体" panose="02010609060101010101" pitchFamily="49" charset="-122"/>
                <a:cs typeface="Times New Roman" panose="02020603050405020304" pitchFamily="18" charset="0"/>
                <a:sym typeface="Monotype Sorts" pitchFamily="2" charset="2"/>
              </a:rPr>
              <a:t>(stream)</a:t>
            </a:r>
            <a:r>
              <a:rPr lang="zh-CN" altLang="en-US" sz="3200" b="1">
                <a:ea typeface="楷体" panose="02010609060101010101" pitchFamily="49" charset="-122"/>
                <a:cs typeface="Times New Roman" panose="02020603050405020304" pitchFamily="18" charset="0"/>
                <a:sym typeface="Monotype Sorts" pitchFamily="2" charset="2"/>
              </a:rPr>
              <a:t>，即数据流。</a:t>
            </a:r>
          </a:p>
          <a:p>
            <a:pPr marL="342900" indent="-342900">
              <a:lnSpc>
                <a:spcPct val="150000"/>
              </a:lnSpc>
              <a:buClr>
                <a:srgbClr val="FF3300"/>
              </a:buClr>
              <a:buFont typeface="Wingdings" pitchFamily="2" charset="2"/>
              <a:buChar char="Ø"/>
            </a:pPr>
            <a:r>
              <a:rPr lang="zh-CN" altLang="en-US" sz="3200" b="1">
                <a:ea typeface="楷体" panose="02010609060101010101" pitchFamily="49" charset="-122"/>
                <a:cs typeface="Times New Roman" panose="02020603050405020304" pitchFamily="18" charset="0"/>
                <a:sym typeface="Monotype Sorts" pitchFamily="2" charset="2"/>
              </a:rPr>
              <a:t>流表示了信息从</a:t>
            </a:r>
            <a:r>
              <a:rPr lang="zh-CN" altLang="en-US" sz="3200" b="1" u="sng">
                <a:ea typeface="楷体" panose="02010609060101010101" pitchFamily="49" charset="-122"/>
                <a:cs typeface="Times New Roman" panose="02020603050405020304" pitchFamily="18" charset="0"/>
                <a:sym typeface="Monotype Sorts" pitchFamily="2" charset="2"/>
              </a:rPr>
              <a:t>源</a:t>
            </a:r>
            <a:r>
              <a:rPr lang="zh-CN" altLang="en-US" sz="3200" b="1">
                <a:ea typeface="楷体" panose="02010609060101010101" pitchFamily="49" charset="-122"/>
                <a:cs typeface="Times New Roman" panose="02020603050405020304" pitchFamily="18" charset="0"/>
                <a:sym typeface="Monotype Sorts" pitchFamily="2" charset="2"/>
              </a:rPr>
              <a:t>到</a:t>
            </a:r>
            <a:r>
              <a:rPr lang="zh-CN" altLang="en-US" sz="3200" b="1" u="sng">
                <a:ea typeface="楷体" panose="02010609060101010101" pitchFamily="49" charset="-122"/>
                <a:cs typeface="Times New Roman" panose="02020603050405020304" pitchFamily="18" charset="0"/>
                <a:sym typeface="Monotype Sorts" pitchFamily="2" charset="2"/>
              </a:rPr>
              <a:t>目的</a:t>
            </a:r>
            <a:r>
              <a:rPr lang="zh-CN" altLang="en-US" sz="3200" b="1">
                <a:ea typeface="楷体" panose="02010609060101010101" pitchFamily="49" charset="-122"/>
                <a:cs typeface="Times New Roman" panose="02020603050405020304" pitchFamily="18" charset="0"/>
                <a:sym typeface="Monotype Sorts" pitchFamily="2" charset="2"/>
              </a:rPr>
              <a:t>端的流动。输入输出是数据传送的过程。</a:t>
            </a:r>
          </a:p>
          <a:p>
            <a:pPr marL="742950" lvl="1" indent="-285750">
              <a:lnSpc>
                <a:spcPct val="150000"/>
              </a:lnSpc>
              <a:buClr>
                <a:schemeClr val="accent2"/>
              </a:buClr>
              <a:buFont typeface="Wingdings" pitchFamily="2" charset="2"/>
              <a:buChar char="ü"/>
            </a:pPr>
            <a:r>
              <a:rPr lang="zh-CN" altLang="en-US" sz="2800">
                <a:ea typeface="楷体" panose="02010609060101010101" pitchFamily="49" charset="-122"/>
                <a:cs typeface="Times New Roman" panose="02020603050405020304" pitchFamily="18" charset="0"/>
                <a:sym typeface="Monotype Sorts" pitchFamily="2" charset="2"/>
              </a:rPr>
              <a:t>输入操作时，数据从文件流向计算机内存</a:t>
            </a:r>
          </a:p>
          <a:p>
            <a:pPr marL="742950" lvl="1" indent="-285750">
              <a:lnSpc>
                <a:spcPct val="150000"/>
              </a:lnSpc>
              <a:buClr>
                <a:schemeClr val="accent2"/>
              </a:buClr>
              <a:buFont typeface="Wingdings" pitchFamily="2" charset="2"/>
              <a:buChar char="ü"/>
            </a:pPr>
            <a:r>
              <a:rPr lang="zh-CN" altLang="en-US" sz="2800">
                <a:ea typeface="楷体" panose="02010609060101010101" pitchFamily="49" charset="-122"/>
                <a:cs typeface="Times New Roman" panose="02020603050405020304" pitchFamily="18" charset="0"/>
                <a:sym typeface="Monotype Sorts" pitchFamily="2" charset="2"/>
              </a:rPr>
              <a:t>输出操作时，数据从计算机流向文件</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1776C23F-292B-42B2-BB41-22DED1278B86}"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412E959-E01B-4FFB-8A0A-B93F52122091}" type="slidenum">
              <a:rPr lang="zh-CN" altLang="en-US"/>
              <a:pPr/>
              <a:t>16</a:t>
            </a:fld>
            <a:r>
              <a:rPr lang="en-US" altLang="zh-CN"/>
              <a:t>/42</a:t>
            </a:r>
          </a:p>
        </p:txBody>
      </p:sp>
      <p:sp>
        <p:nvSpPr>
          <p:cNvPr id="6859778"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dirty="0" smtClean="0">
                <a:solidFill>
                  <a:srgbClr val="0070C0"/>
                </a:solidFill>
                <a:ea typeface="黑体" pitchFamily="49" charset="-122"/>
                <a:cs typeface="Times New Roman" panose="02020603050405020304" pitchFamily="18" charset="0"/>
              </a:rPr>
              <a:t>C</a:t>
            </a:r>
            <a:r>
              <a:rPr lang="zh-CN" altLang="en-US" dirty="0" smtClean="0">
                <a:solidFill>
                  <a:srgbClr val="0070C0"/>
                </a:solidFill>
                <a:ea typeface="黑体" pitchFamily="49" charset="-122"/>
                <a:cs typeface="Times New Roman" panose="02020603050405020304" pitchFamily="18" charset="0"/>
              </a:rPr>
              <a:t>语言处理字符的特点</a:t>
            </a:r>
            <a:endParaRPr lang="zh-CN" altLang="en-US" dirty="0">
              <a:solidFill>
                <a:srgbClr val="0070C0"/>
              </a:solidFill>
              <a:ea typeface="黑体" pitchFamily="49" charset="-122"/>
              <a:cs typeface="Times New Roman" panose="02020603050405020304" pitchFamily="18" charset="0"/>
            </a:endParaRPr>
          </a:p>
        </p:txBody>
      </p:sp>
      <p:sp>
        <p:nvSpPr>
          <p:cNvPr id="6859779" name="Rectangle 3"/>
          <p:cNvSpPr>
            <a:spLocks noChangeArrowheads="1"/>
          </p:cNvSpPr>
          <p:nvPr/>
        </p:nvSpPr>
        <p:spPr bwMode="auto">
          <a:xfrm>
            <a:off x="152400" y="1066800"/>
            <a:ext cx="8915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en-US" altLang="zh-CN" sz="3200" b="1" dirty="0" err="1" smtClean="0">
                <a:ea typeface="楷体" panose="02010609060101010101" pitchFamily="49" charset="-122"/>
                <a:cs typeface="Times New Roman" panose="02020603050405020304" pitchFamily="18" charset="0"/>
                <a:sym typeface="Monotype Sorts" pitchFamily="2" charset="2"/>
              </a:rPr>
              <a:t>C中，对文件的存取是以字符为单位的</a:t>
            </a:r>
            <a:r>
              <a:rPr lang="en-US" altLang="zh-CN" sz="3200" b="1" dirty="0" smtClean="0">
                <a:ea typeface="楷体" panose="02010609060101010101" pitchFamily="49" charset="-122"/>
                <a:cs typeface="Times New Roman" panose="02020603050405020304" pitchFamily="18" charset="0"/>
                <a:sym typeface="Monotype Sorts" pitchFamily="2" charset="2"/>
              </a:rPr>
              <a:t>。</a:t>
            </a:r>
          </a:p>
          <a:p>
            <a:pPr marL="342900" indent="-342900">
              <a:lnSpc>
                <a:spcPct val="150000"/>
              </a:lnSpc>
              <a:buClr>
                <a:srgbClr val="FF3300"/>
              </a:buClr>
              <a:buFont typeface="Wingdings" pitchFamily="2" charset="2"/>
              <a:buChar char="Ø"/>
            </a:pPr>
            <a:r>
              <a:rPr lang="en-US" altLang="zh-CN" sz="3200" b="1" dirty="0" err="1" smtClean="0">
                <a:ea typeface="楷体" panose="02010609060101010101" pitchFamily="49" charset="-122"/>
                <a:cs typeface="Times New Roman" panose="02020603050405020304" pitchFamily="18" charset="0"/>
                <a:sym typeface="Monotype Sorts" pitchFamily="2" charset="2"/>
              </a:rPr>
              <a:t>输入输出数据流的开始和结束</a:t>
            </a:r>
            <a:r>
              <a:rPr lang="en-US" altLang="zh-CN" sz="3200" b="1" dirty="0" err="1" smtClean="0">
                <a:solidFill>
                  <a:srgbClr val="FF0000"/>
                </a:solidFill>
                <a:ea typeface="楷体" panose="02010609060101010101" pitchFamily="49" charset="-122"/>
                <a:cs typeface="Times New Roman" panose="02020603050405020304" pitchFamily="18" charset="0"/>
                <a:sym typeface="Monotype Sorts" pitchFamily="2" charset="2"/>
              </a:rPr>
              <a:t>仅受程序控制</a:t>
            </a:r>
            <a:r>
              <a:rPr lang="en-US" altLang="zh-CN" sz="3200" b="1" dirty="0" err="1" smtClean="0">
                <a:ea typeface="楷体" panose="02010609060101010101" pitchFamily="49" charset="-122"/>
                <a:cs typeface="Times New Roman" panose="02020603050405020304" pitchFamily="18" charset="0"/>
                <a:sym typeface="Monotype Sorts" pitchFamily="2" charset="2"/>
              </a:rPr>
              <a:t>而</a:t>
            </a:r>
            <a:r>
              <a:rPr lang="en-US" altLang="zh-CN" sz="3200" b="1" dirty="0" err="1" smtClean="0">
                <a:solidFill>
                  <a:srgbClr val="0000FF"/>
                </a:solidFill>
                <a:ea typeface="楷体" panose="02010609060101010101" pitchFamily="49" charset="-122"/>
                <a:cs typeface="Times New Roman" panose="02020603050405020304" pitchFamily="18" charset="0"/>
                <a:sym typeface="Monotype Sorts" pitchFamily="2" charset="2"/>
              </a:rPr>
              <a:t>不受</a:t>
            </a:r>
            <a:r>
              <a:rPr lang="zh-CN" altLang="en-US" sz="3200" b="1" dirty="0" smtClean="0">
                <a:solidFill>
                  <a:srgbClr val="0000FF"/>
                </a:solidFill>
                <a:ea typeface="楷体" panose="02010609060101010101" pitchFamily="49" charset="-122"/>
                <a:cs typeface="Times New Roman" panose="02020603050405020304" pitchFamily="18" charset="0"/>
                <a:sym typeface="Monotype Sorts" pitchFamily="2" charset="2"/>
              </a:rPr>
              <a:t>字符本身</a:t>
            </a:r>
            <a:r>
              <a:rPr lang="en-US" altLang="zh-CN" sz="3200" b="1" dirty="0" smtClean="0">
                <a:solidFill>
                  <a:srgbClr val="0000FF"/>
                </a:solidFill>
                <a:ea typeface="楷体" panose="02010609060101010101" pitchFamily="49" charset="-122"/>
                <a:cs typeface="Times New Roman" panose="02020603050405020304" pitchFamily="18" charset="0"/>
                <a:sym typeface="Monotype Sorts" pitchFamily="2" charset="2"/>
              </a:rPr>
              <a:t>(</a:t>
            </a:r>
            <a:r>
              <a:rPr lang="en-US" altLang="zh-CN" sz="3200" b="1" dirty="0" err="1" smtClean="0">
                <a:solidFill>
                  <a:srgbClr val="0000FF"/>
                </a:solidFill>
                <a:ea typeface="楷体" panose="02010609060101010101" pitchFamily="49" charset="-122"/>
                <a:cs typeface="Times New Roman" panose="02020603050405020304" pitchFamily="18" charset="0"/>
                <a:sym typeface="Monotype Sorts" pitchFamily="2" charset="2"/>
              </a:rPr>
              <a:t>如回车换行符</a:t>
            </a:r>
            <a:r>
              <a:rPr lang="en-US" altLang="zh-CN" sz="3200" b="1" dirty="0" smtClean="0">
                <a:solidFill>
                  <a:srgbClr val="0000FF"/>
                </a:solidFill>
                <a:ea typeface="楷体" panose="02010609060101010101" pitchFamily="49" charset="-122"/>
                <a:cs typeface="Times New Roman" panose="02020603050405020304" pitchFamily="18" charset="0"/>
                <a:sym typeface="Monotype Sorts" pitchFamily="2" charset="2"/>
              </a:rPr>
              <a:t>)</a:t>
            </a:r>
            <a:r>
              <a:rPr lang="en-US" altLang="zh-CN" sz="3200" b="1" dirty="0" err="1" smtClean="0">
                <a:solidFill>
                  <a:srgbClr val="0000FF"/>
                </a:solidFill>
                <a:ea typeface="楷体" panose="02010609060101010101" pitchFamily="49" charset="-122"/>
                <a:cs typeface="Times New Roman" panose="02020603050405020304" pitchFamily="18" charset="0"/>
                <a:sym typeface="Monotype Sorts" pitchFamily="2" charset="2"/>
              </a:rPr>
              <a:t>控制</a:t>
            </a:r>
            <a:r>
              <a:rPr lang="en-US" altLang="zh-CN" sz="3200" b="1" dirty="0" smtClean="0">
                <a:ea typeface="楷体" panose="02010609060101010101" pitchFamily="49" charset="-122"/>
                <a:cs typeface="Times New Roman" panose="02020603050405020304" pitchFamily="18" charset="0"/>
                <a:sym typeface="Monotype Sorts" pitchFamily="2" charset="2"/>
              </a:rPr>
              <a:t>。</a:t>
            </a:r>
          </a:p>
          <a:p>
            <a:pPr marL="742950" lvl="1" indent="-285750">
              <a:lnSpc>
                <a:spcPct val="150000"/>
              </a:lnSpc>
              <a:buClr>
                <a:schemeClr val="accent2"/>
              </a:buClr>
              <a:buFont typeface="Wingdings" pitchFamily="2" charset="2"/>
              <a:buChar char="ü"/>
            </a:pPr>
            <a:r>
              <a:rPr lang="en-US" altLang="zh-CN" sz="2800" dirty="0" err="1" smtClean="0">
                <a:ea typeface="楷体" panose="02010609060101010101" pitchFamily="49" charset="-122"/>
                <a:cs typeface="Times New Roman" panose="02020603050405020304" pitchFamily="18" charset="0"/>
                <a:sym typeface="Monotype Sorts" pitchFamily="2" charset="2"/>
              </a:rPr>
              <a:t>输出时不自动增加回车换行符作为记录结束的标志</a:t>
            </a:r>
            <a:r>
              <a:rPr lang="en-US" altLang="zh-CN" sz="2800" dirty="0" smtClean="0">
                <a:ea typeface="楷体" panose="02010609060101010101" pitchFamily="49" charset="-122"/>
                <a:cs typeface="Times New Roman" panose="02020603050405020304" pitchFamily="18" charset="0"/>
                <a:sym typeface="Monotype Sorts" pitchFamily="2" charset="2"/>
              </a:rPr>
              <a:t>；</a:t>
            </a:r>
          </a:p>
          <a:p>
            <a:pPr marL="742950" lvl="1" indent="-285750">
              <a:lnSpc>
                <a:spcPct val="150000"/>
              </a:lnSpc>
              <a:buClr>
                <a:schemeClr val="accent2"/>
              </a:buClr>
              <a:buFont typeface="Wingdings" pitchFamily="2" charset="2"/>
              <a:buChar char="ü"/>
            </a:pPr>
            <a:r>
              <a:rPr lang="en-US" altLang="zh-CN" sz="2800" dirty="0" err="1" smtClean="0">
                <a:ea typeface="楷体" panose="02010609060101010101" pitchFamily="49" charset="-122"/>
                <a:cs typeface="Times New Roman" panose="02020603050405020304" pitchFamily="18" charset="0"/>
                <a:sym typeface="Monotype Sorts" pitchFamily="2" charset="2"/>
              </a:rPr>
              <a:t>输入时不以回车换行符作为记录的间隔</a:t>
            </a:r>
            <a:r>
              <a:rPr lang="en-US" altLang="zh-CN" sz="2800" dirty="0" smtClean="0">
                <a:ea typeface="楷体" panose="02010609060101010101" pitchFamily="49" charset="-122"/>
                <a:cs typeface="Times New Roman" panose="02020603050405020304" pitchFamily="18" charset="0"/>
                <a:sym typeface="Monotype Sorts" pitchFamily="2" charset="2"/>
              </a:rPr>
              <a:t>。</a:t>
            </a:r>
            <a:endParaRPr lang="en-US" altLang="zh-CN" sz="2800" dirty="0">
              <a:ea typeface="楷体" panose="02010609060101010101" pitchFamily="49" charset="-122"/>
              <a:cs typeface="Times New Roman" panose="02020603050405020304" pitchFamily="18" charset="0"/>
              <a:sym typeface="Monotype Sorts" pitchFamily="2" charset="2"/>
            </a:endParaRPr>
          </a:p>
        </p:txBody>
      </p:sp>
    </p:spTree>
    <p:extLst>
      <p:ext uri="{BB962C8B-B14F-4D97-AF65-F5344CB8AC3E}">
        <p14:creationId xmlns:p14="http://schemas.microsoft.com/office/powerpoint/2010/main" val="593303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F0F9A3E-B604-4970-A3C0-44B0C00DA9A2}"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7A7E403-492B-4612-B399-1C86E374537F}" type="slidenum">
              <a:rPr lang="zh-CN" altLang="en-US"/>
              <a:pPr/>
              <a:t>17</a:t>
            </a:fld>
            <a:r>
              <a:rPr lang="en-US" altLang="zh-CN"/>
              <a:t>/42</a:t>
            </a:r>
          </a:p>
        </p:txBody>
      </p:sp>
      <p:sp>
        <p:nvSpPr>
          <p:cNvPr id="6647810" name="Rectangle 2"/>
          <p:cNvSpPr>
            <a:spLocks noRot="1" noChangeArrowheads="1"/>
          </p:cNvSpPr>
          <p:nvPr/>
        </p:nvSpPr>
        <p:spPr bwMode="auto">
          <a:xfrm>
            <a:off x="301625" y="1524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文件标识与文件名</a:t>
            </a:r>
          </a:p>
        </p:txBody>
      </p:sp>
      <p:sp>
        <p:nvSpPr>
          <p:cNvPr id="6647811" name="Rectangle 3"/>
          <p:cNvSpPr>
            <a:spLocks noChangeArrowheads="1"/>
          </p:cNvSpPr>
          <p:nvPr/>
        </p:nvSpPr>
        <p:spPr bwMode="auto">
          <a:xfrm>
            <a:off x="381000" y="1143000"/>
            <a:ext cx="85407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600" b="1" dirty="0">
                <a:ea typeface="楷体" panose="02010609060101010101" pitchFamily="49" charset="-122"/>
                <a:cs typeface="Times New Roman" panose="02020603050405020304" pitchFamily="18" charset="0"/>
                <a:sym typeface="Monotype Sorts" pitchFamily="2" charset="2"/>
              </a:rPr>
              <a:t>文件要有一个唯一的文件标识，以便用户识别和引用。</a:t>
            </a:r>
          </a:p>
          <a:p>
            <a:pPr marL="342900" indent="-342900">
              <a:lnSpc>
                <a:spcPct val="150000"/>
              </a:lnSpc>
              <a:buClr>
                <a:srgbClr val="FF3300"/>
              </a:buClr>
              <a:buFont typeface="Wingdings" pitchFamily="2" charset="2"/>
              <a:buChar char="Ø"/>
            </a:pPr>
            <a:r>
              <a:rPr lang="zh-CN" altLang="en-US" sz="3600" b="1" dirty="0">
                <a:ea typeface="楷体" panose="02010609060101010101" pitchFamily="49" charset="-122"/>
                <a:cs typeface="Times New Roman" panose="02020603050405020304" pitchFamily="18" charset="0"/>
                <a:sym typeface="Monotype Sorts" pitchFamily="2" charset="2"/>
              </a:rPr>
              <a:t>文件标识包括三部分：</a:t>
            </a:r>
          </a:p>
          <a:p>
            <a:pPr marL="742950" lvl="1" indent="-285750">
              <a:lnSpc>
                <a:spcPct val="150000"/>
              </a:lnSpc>
              <a:buClr>
                <a:schemeClr val="accent2"/>
              </a:buClr>
              <a:buFont typeface="Wingdings" pitchFamily="2" charset="2"/>
              <a:buChar char="ü"/>
            </a:pPr>
            <a:r>
              <a:rPr lang="zh-CN" altLang="en-US" sz="3200" dirty="0">
                <a:ea typeface="楷体" panose="02010609060101010101" pitchFamily="49" charset="-122"/>
                <a:cs typeface="Times New Roman" panose="02020603050405020304" pitchFamily="18" charset="0"/>
                <a:sym typeface="Monotype Sorts" pitchFamily="2" charset="2"/>
              </a:rPr>
              <a:t>文件路径、文件名主干、文件后缀</a:t>
            </a:r>
          </a:p>
          <a:p>
            <a:pPr marL="742950" lvl="1" indent="-285750">
              <a:lnSpc>
                <a:spcPct val="150000"/>
              </a:lnSpc>
              <a:buClr>
                <a:schemeClr val="accent2"/>
              </a:buClr>
              <a:buFont typeface="Wingdings" pitchFamily="2" charset="2"/>
              <a:buChar char="ü"/>
            </a:pPr>
            <a:r>
              <a:rPr lang="zh-CN" altLang="en-US" sz="3200" dirty="0">
                <a:ea typeface="楷体" panose="02010609060101010101" pitchFamily="49" charset="-122"/>
                <a:cs typeface="Times New Roman" panose="02020603050405020304" pitchFamily="18" charset="0"/>
                <a:sym typeface="Monotype Sorts" pitchFamily="2" charset="2"/>
              </a:rPr>
              <a:t>如：</a:t>
            </a:r>
            <a:r>
              <a:rPr lang="en-US" altLang="zh-CN" sz="3200" dirty="0">
                <a:solidFill>
                  <a:srgbClr val="CC0099"/>
                </a:solidFill>
                <a:ea typeface="楷体" panose="02010609060101010101" pitchFamily="49" charset="-122"/>
                <a:cs typeface="Times New Roman" panose="02020603050405020304" pitchFamily="18" charset="0"/>
                <a:sym typeface="Monotype Sorts" pitchFamily="2" charset="2"/>
              </a:rPr>
              <a:t>D:\CC\temp\file1.dat</a:t>
            </a:r>
            <a:endParaRPr lang="zh-CN" altLang="en-US" sz="3200" dirty="0">
              <a:solidFill>
                <a:srgbClr val="CC0099"/>
              </a:solidFill>
              <a:ea typeface="楷体" panose="02010609060101010101" pitchFamily="49" charset="-122"/>
              <a:cs typeface="Times New Roman" panose="02020603050405020304" pitchFamily="18" charset="0"/>
              <a:sym typeface="Monotype Sorts" pitchFamily="2" charset="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B805D5F3-30A0-4923-B2CC-0A505E7B525E}"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E866679-2046-4D34-A6FC-3E3AAB7B47B9}" type="slidenum">
              <a:rPr lang="zh-CN" altLang="en-US"/>
              <a:pPr/>
              <a:t>18</a:t>
            </a:fld>
            <a:r>
              <a:rPr lang="en-US" altLang="zh-CN"/>
              <a:t>/42</a:t>
            </a:r>
          </a:p>
        </p:txBody>
      </p:sp>
      <p:sp>
        <p:nvSpPr>
          <p:cNvPr id="6839298"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839299" name="Rectangle 3"/>
          <p:cNvSpPr>
            <a:spLocks noGrp="1" noChangeArrowheads="1"/>
          </p:cNvSpPr>
          <p:nvPr>
            <p:ph type="body" idx="4294967295"/>
          </p:nvPr>
        </p:nvSpPr>
        <p:spPr>
          <a:xfrm>
            <a:off x="304800" y="1168400"/>
            <a:ext cx="8610600" cy="4775200"/>
          </a:xfrm>
        </p:spPr>
        <p:txBody>
          <a:bodyPr/>
          <a:lstStyle/>
          <a:p>
            <a:pPr eaLnBrk="1" hangingPunct="1">
              <a:lnSpc>
                <a:spcPct val="120000"/>
              </a:lnSpc>
              <a:spcBef>
                <a:spcPct val="10000"/>
              </a:spcBef>
              <a:buClr>
                <a:srgbClr val="0000FF"/>
              </a:buClr>
            </a:pPr>
            <a:r>
              <a:rPr lang="zh-CN" altLang="en-US" sz="4000" b="0" smtClean="0">
                <a:solidFill>
                  <a:srgbClr val="FF0000"/>
                </a:solidFill>
                <a:latin typeface="Times New Roman" pitchFamily="18" charset="0"/>
                <a:ea typeface="黑体" pitchFamily="49" charset="-122"/>
              </a:rPr>
              <a:t>什么是文件</a:t>
            </a:r>
          </a:p>
          <a:p>
            <a:pPr eaLnBrk="1" hangingPunct="1">
              <a:lnSpc>
                <a:spcPct val="120000"/>
              </a:lnSpc>
              <a:spcBef>
                <a:spcPct val="10000"/>
              </a:spcBef>
              <a:buClr>
                <a:srgbClr val="0000FF"/>
              </a:buClr>
            </a:pPr>
            <a:r>
              <a:rPr lang="zh-CN" altLang="en-US" sz="4000" b="0" u="sng" smtClean="0">
                <a:solidFill>
                  <a:srgbClr val="FF0000"/>
                </a:solidFill>
                <a:latin typeface="Times New Roman" pitchFamily="18" charset="0"/>
                <a:ea typeface="黑体" pitchFamily="49" charset="-122"/>
              </a:rPr>
              <a:t>文件缓冲区</a:t>
            </a:r>
          </a:p>
          <a:p>
            <a:pPr eaLnBrk="1" hangingPunct="1">
              <a:lnSpc>
                <a:spcPct val="120000"/>
              </a:lnSpc>
              <a:spcBef>
                <a:spcPct val="10000"/>
              </a:spcBef>
              <a:buClr>
                <a:srgbClr val="0000FF"/>
              </a:buClr>
            </a:pPr>
            <a:r>
              <a:rPr lang="zh-CN" altLang="en-US" sz="4000" b="0" smtClean="0">
                <a:latin typeface="Times New Roman" pitchFamily="18" charset="0"/>
                <a:ea typeface="黑体" pitchFamily="49" charset="-122"/>
              </a:rPr>
              <a:t>文件类型指针</a:t>
            </a:r>
          </a:p>
          <a:p>
            <a:pPr eaLnBrk="1" hangingPunct="1">
              <a:lnSpc>
                <a:spcPct val="120000"/>
              </a:lnSpc>
              <a:spcBef>
                <a:spcPct val="10000"/>
              </a:spcBef>
              <a:buClr>
                <a:srgbClr val="0000FF"/>
              </a:buClr>
            </a:pPr>
            <a:r>
              <a:rPr lang="zh-CN" altLang="en-US" sz="4000" b="0" smtClean="0">
                <a:latin typeface="Times New Roman" pitchFamily="18" charset="0"/>
                <a:ea typeface="黑体" pitchFamily="49" charset="-122"/>
              </a:rPr>
              <a:t>用</a:t>
            </a:r>
            <a:r>
              <a:rPr lang="en-US" altLang="zh-CN" sz="4000" b="0" smtClean="0">
                <a:latin typeface="Times New Roman" pitchFamily="18" charset="0"/>
                <a:ea typeface="黑体" pitchFamily="49" charset="-122"/>
              </a:rPr>
              <a:t>fopen</a:t>
            </a:r>
            <a:r>
              <a:rPr lang="zh-CN" altLang="en-US" sz="4000" b="0" smtClean="0">
                <a:latin typeface="Times New Roman" pitchFamily="18" charset="0"/>
                <a:ea typeface="黑体" pitchFamily="49" charset="-122"/>
              </a:rPr>
              <a:t>打开文件</a:t>
            </a:r>
          </a:p>
          <a:p>
            <a:pPr eaLnBrk="1" hangingPunct="1">
              <a:lnSpc>
                <a:spcPct val="120000"/>
              </a:lnSpc>
              <a:spcBef>
                <a:spcPct val="10000"/>
              </a:spcBef>
              <a:buClr>
                <a:srgbClr val="0000FF"/>
              </a:buClr>
            </a:pPr>
            <a:r>
              <a:rPr lang="zh-CN" altLang="en-US" sz="4000" b="0" smtClean="0">
                <a:latin typeface="Times New Roman" pitchFamily="18" charset="0"/>
                <a:ea typeface="黑体" pitchFamily="49" charset="-122"/>
              </a:rPr>
              <a:t>用</a:t>
            </a:r>
            <a:r>
              <a:rPr lang="en-US" altLang="zh-CN" sz="4000" b="0" smtClean="0">
                <a:latin typeface="Times New Roman" pitchFamily="18" charset="0"/>
                <a:ea typeface="黑体" pitchFamily="49" charset="-122"/>
              </a:rPr>
              <a:t>fclose</a:t>
            </a:r>
            <a:r>
              <a:rPr lang="zh-CN" altLang="en-US" sz="4000" b="0" smtClean="0">
                <a:latin typeface="Times New Roman" pitchFamily="18" charset="0"/>
                <a:ea typeface="黑体" pitchFamily="49" charset="-122"/>
              </a:rPr>
              <a:t>关闭文件</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991EA1B-0E17-4D85-AC51-F3B1C218D897}"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61352A8D-7582-4AA5-B760-7CA8FB376D42}" type="slidenum">
              <a:rPr lang="zh-CN" altLang="en-US"/>
              <a:pPr/>
              <a:t>19</a:t>
            </a:fld>
            <a:r>
              <a:rPr lang="en-US" altLang="zh-CN"/>
              <a:t>/42</a:t>
            </a:r>
          </a:p>
        </p:txBody>
      </p:sp>
      <p:sp>
        <p:nvSpPr>
          <p:cNvPr id="6652930"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文件缓冲区</a:t>
            </a:r>
          </a:p>
        </p:txBody>
      </p:sp>
      <p:sp>
        <p:nvSpPr>
          <p:cNvPr id="6652931" name="Rectangle 3"/>
          <p:cNvSpPr>
            <a:spLocks noChangeArrowheads="1"/>
          </p:cNvSpPr>
          <p:nvPr/>
        </p:nvSpPr>
        <p:spPr bwMode="auto">
          <a:xfrm>
            <a:off x="222250" y="1066800"/>
            <a:ext cx="87693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en-US" altLang="zh-CN" sz="2800" b="1" dirty="0">
                <a:ea typeface="楷体" panose="02010609060101010101" pitchFamily="49" charset="-122"/>
                <a:cs typeface="Times New Roman" panose="02020603050405020304" pitchFamily="18" charset="0"/>
                <a:sym typeface="Monotype Sorts" pitchFamily="2" charset="2"/>
              </a:rPr>
              <a:t>ANSI C</a:t>
            </a:r>
            <a:r>
              <a:rPr lang="zh-CN" altLang="en-US" sz="2800" b="1" dirty="0">
                <a:ea typeface="楷体" panose="02010609060101010101" pitchFamily="49" charset="-122"/>
                <a:cs typeface="Times New Roman" panose="02020603050405020304" pitchFamily="18" charset="0"/>
                <a:sym typeface="Monotype Sorts" pitchFamily="2" charset="2"/>
              </a:rPr>
              <a:t>标准采用“缓冲文件系统”处理数据文件。所谓</a:t>
            </a:r>
            <a:r>
              <a:rPr lang="zh-CN" altLang="en-US" sz="2800" b="1" dirty="0">
                <a:solidFill>
                  <a:srgbClr val="C00000"/>
                </a:solidFill>
                <a:ea typeface="楷体" panose="02010609060101010101" pitchFamily="49" charset="-122"/>
                <a:cs typeface="Times New Roman" panose="02020603050405020304" pitchFamily="18" charset="0"/>
                <a:sym typeface="Monotype Sorts" pitchFamily="2" charset="2"/>
              </a:rPr>
              <a:t>缓冲文件系统</a:t>
            </a:r>
            <a:r>
              <a:rPr lang="zh-CN" altLang="en-US" sz="2800" b="1" dirty="0">
                <a:ea typeface="楷体" panose="02010609060101010101" pitchFamily="49" charset="-122"/>
                <a:cs typeface="Times New Roman" panose="02020603050405020304" pitchFamily="18" charset="0"/>
                <a:sym typeface="Monotype Sorts" pitchFamily="2" charset="2"/>
              </a:rPr>
              <a:t>是指系统自动地在内存区为程序中每一个正在使用的文件开辟一个</a:t>
            </a:r>
            <a:r>
              <a:rPr lang="zh-CN" altLang="en-US" sz="2800" b="1" u="sng" dirty="0">
                <a:solidFill>
                  <a:srgbClr val="FF0000"/>
                </a:solidFill>
                <a:ea typeface="楷体" panose="02010609060101010101" pitchFamily="49" charset="-122"/>
                <a:cs typeface="Times New Roman" panose="02020603050405020304" pitchFamily="18" charset="0"/>
                <a:sym typeface="Monotype Sorts" pitchFamily="2" charset="2"/>
              </a:rPr>
              <a:t>文件缓冲区</a:t>
            </a:r>
            <a:r>
              <a:rPr lang="zh-CN" altLang="en-US" sz="2800" b="1" dirty="0">
                <a:ea typeface="楷体" panose="02010609060101010101" pitchFamily="49" charset="-122"/>
                <a:cs typeface="Times New Roman" panose="02020603050405020304" pitchFamily="18" charset="0"/>
                <a:sym typeface="Monotype Sorts" pitchFamily="2" charset="2"/>
              </a:rPr>
              <a:t>。</a:t>
            </a:r>
          </a:p>
          <a:p>
            <a:pPr marL="742950" lvl="1" indent="-285750">
              <a:lnSpc>
                <a:spcPct val="150000"/>
              </a:lnSpc>
              <a:buClr>
                <a:schemeClr val="accent2"/>
              </a:buClr>
              <a:buFont typeface="Wingdings" pitchFamily="2" charset="2"/>
              <a:buChar char="ü"/>
            </a:pPr>
            <a:r>
              <a:rPr lang="zh-CN" altLang="en-US" sz="2400" dirty="0">
                <a:ea typeface="楷体" panose="02010609060101010101" pitchFamily="49" charset="-122"/>
                <a:cs typeface="Times New Roman" panose="02020603050405020304" pitchFamily="18" charset="0"/>
                <a:sym typeface="Monotype Sorts" pitchFamily="2" charset="2"/>
              </a:rPr>
              <a:t>从内存向磁盘输出数据必须先送到内存中的缓冲区，装满缓冲区后才一起送到磁盘去</a:t>
            </a:r>
          </a:p>
          <a:p>
            <a:pPr marL="742950" lvl="1" indent="-285750">
              <a:lnSpc>
                <a:spcPct val="150000"/>
              </a:lnSpc>
              <a:buClr>
                <a:schemeClr val="accent2"/>
              </a:buClr>
              <a:buFont typeface="Wingdings" pitchFamily="2" charset="2"/>
              <a:buChar char="ü"/>
            </a:pPr>
            <a:r>
              <a:rPr lang="zh-CN" altLang="en-US" sz="2400" dirty="0">
                <a:ea typeface="楷体" panose="02010609060101010101" pitchFamily="49" charset="-122"/>
                <a:cs typeface="Times New Roman" panose="02020603050405020304" pitchFamily="18" charset="0"/>
                <a:sym typeface="Monotype Sorts" pitchFamily="2" charset="2"/>
              </a:rPr>
              <a:t>如果从磁盘向计算机读入数据，则一次从磁盘文件将一批数据输入到内存缓冲区（充满缓冲区），然后再从缓冲区逐个地将数据送到程序数据区（给程序变量）</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3B54659-42D8-4216-A779-BF95666F5696}"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F6E5EC44-80AD-4FBE-8FCB-E759D6D53C7F}" type="slidenum">
              <a:rPr lang="zh-CN" altLang="en-US"/>
              <a:pPr/>
              <a:t>2</a:t>
            </a:fld>
            <a:r>
              <a:rPr lang="en-US" altLang="zh-CN"/>
              <a:t>/42</a:t>
            </a:r>
          </a:p>
        </p:txBody>
      </p:sp>
      <p:sp>
        <p:nvSpPr>
          <p:cNvPr id="6639618"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639619" name="Rectangle 3"/>
          <p:cNvSpPr>
            <a:spLocks noGrp="1" noChangeArrowheads="1"/>
          </p:cNvSpPr>
          <p:nvPr>
            <p:ph type="body" idx="4294967295"/>
          </p:nvPr>
        </p:nvSpPr>
        <p:spPr>
          <a:xfrm>
            <a:off x="304800" y="1168400"/>
            <a:ext cx="8610600" cy="4775200"/>
          </a:xfrm>
        </p:spPr>
        <p:txBody>
          <a:bodyPr/>
          <a:lstStyle/>
          <a:p>
            <a:pPr eaLnBrk="1" hangingPunct="1">
              <a:lnSpc>
                <a:spcPct val="120000"/>
              </a:lnSpc>
              <a:spcBef>
                <a:spcPct val="10000"/>
              </a:spcBef>
              <a:buClr>
                <a:srgbClr val="0000FF"/>
              </a:buClr>
            </a:pPr>
            <a:r>
              <a:rPr lang="zh-CN" altLang="en-US" sz="4000" b="0" u="sng" smtClean="0">
                <a:solidFill>
                  <a:srgbClr val="FF0000"/>
                </a:solidFill>
                <a:latin typeface="Times New Roman" pitchFamily="18" charset="0"/>
                <a:ea typeface="黑体" pitchFamily="49" charset="-122"/>
              </a:rPr>
              <a:t>什么是文件</a:t>
            </a:r>
          </a:p>
          <a:p>
            <a:pPr eaLnBrk="1" hangingPunct="1">
              <a:lnSpc>
                <a:spcPct val="120000"/>
              </a:lnSpc>
              <a:spcBef>
                <a:spcPct val="10000"/>
              </a:spcBef>
              <a:buClr>
                <a:srgbClr val="0000FF"/>
              </a:buClr>
            </a:pPr>
            <a:r>
              <a:rPr lang="zh-CN" altLang="en-US" sz="4000" b="0" smtClean="0">
                <a:latin typeface="Times New Roman" pitchFamily="18" charset="0"/>
                <a:ea typeface="黑体" pitchFamily="49" charset="-122"/>
              </a:rPr>
              <a:t>文件缓冲区</a:t>
            </a:r>
          </a:p>
          <a:p>
            <a:pPr eaLnBrk="1" hangingPunct="1">
              <a:lnSpc>
                <a:spcPct val="120000"/>
              </a:lnSpc>
              <a:spcBef>
                <a:spcPct val="10000"/>
              </a:spcBef>
              <a:buClr>
                <a:srgbClr val="0000FF"/>
              </a:buClr>
            </a:pPr>
            <a:r>
              <a:rPr lang="zh-CN" altLang="en-US" sz="4000" b="0" smtClean="0">
                <a:latin typeface="Times New Roman" pitchFamily="18" charset="0"/>
                <a:ea typeface="黑体" pitchFamily="49" charset="-122"/>
              </a:rPr>
              <a:t>文件类型指针</a:t>
            </a:r>
          </a:p>
          <a:p>
            <a:pPr eaLnBrk="1" hangingPunct="1">
              <a:lnSpc>
                <a:spcPct val="120000"/>
              </a:lnSpc>
              <a:spcBef>
                <a:spcPct val="10000"/>
              </a:spcBef>
              <a:buClr>
                <a:srgbClr val="0000FF"/>
              </a:buClr>
            </a:pPr>
            <a:r>
              <a:rPr lang="zh-CN" altLang="en-US" sz="4000" b="0" smtClean="0">
                <a:latin typeface="Times New Roman" pitchFamily="18" charset="0"/>
                <a:ea typeface="黑体" pitchFamily="49" charset="-122"/>
              </a:rPr>
              <a:t>用</a:t>
            </a:r>
            <a:r>
              <a:rPr lang="en-US" altLang="zh-CN" sz="4000" b="0" smtClean="0">
                <a:latin typeface="Times New Roman" pitchFamily="18" charset="0"/>
                <a:ea typeface="黑体" pitchFamily="49" charset="-122"/>
              </a:rPr>
              <a:t>fopen</a:t>
            </a:r>
            <a:r>
              <a:rPr lang="zh-CN" altLang="en-US" sz="4000" b="0" smtClean="0">
                <a:latin typeface="Times New Roman" pitchFamily="18" charset="0"/>
                <a:ea typeface="黑体" pitchFamily="49" charset="-122"/>
              </a:rPr>
              <a:t>打开文件</a:t>
            </a:r>
          </a:p>
          <a:p>
            <a:pPr eaLnBrk="1" hangingPunct="1">
              <a:lnSpc>
                <a:spcPct val="120000"/>
              </a:lnSpc>
              <a:spcBef>
                <a:spcPct val="10000"/>
              </a:spcBef>
              <a:buClr>
                <a:srgbClr val="0000FF"/>
              </a:buClr>
            </a:pPr>
            <a:r>
              <a:rPr lang="zh-CN" altLang="en-US" sz="4000" b="0" smtClean="0">
                <a:latin typeface="Times New Roman" pitchFamily="18" charset="0"/>
                <a:ea typeface="黑体" pitchFamily="49" charset="-122"/>
              </a:rPr>
              <a:t>用</a:t>
            </a:r>
            <a:r>
              <a:rPr lang="en-US" altLang="zh-CN" sz="4000" b="0" smtClean="0">
                <a:latin typeface="Times New Roman" pitchFamily="18" charset="0"/>
                <a:ea typeface="黑体" pitchFamily="49" charset="-122"/>
              </a:rPr>
              <a:t>fclose</a:t>
            </a:r>
            <a:r>
              <a:rPr lang="zh-CN" altLang="en-US" sz="4000" b="0" smtClean="0">
                <a:latin typeface="Times New Roman" pitchFamily="18" charset="0"/>
                <a:ea typeface="黑体" pitchFamily="49" charset="-122"/>
              </a:rPr>
              <a:t>关闭文件</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8"/>
          <p:cNvSpPr>
            <a:spLocks noGrp="1" noChangeArrowheads="1"/>
          </p:cNvSpPr>
          <p:nvPr>
            <p:ph type="dt" sz="half" idx="10"/>
          </p:nvPr>
        </p:nvSpPr>
        <p:spPr>
          <a:ln/>
        </p:spPr>
        <p:txBody>
          <a:bodyPr/>
          <a:lstStyle/>
          <a:p>
            <a:fld id="{EA69D31C-5BC0-4347-9120-6CB0F6BF3AB0}" type="datetime1">
              <a:rPr lang="zh-CN" altLang="en-US"/>
              <a:pPr/>
              <a:t>2023/12/12</a:t>
            </a:fld>
            <a:endParaRPr lang="en-US" altLang="zh-CN"/>
          </a:p>
        </p:txBody>
      </p:sp>
      <p:sp>
        <p:nvSpPr>
          <p:cNvPr id="18"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20" name="Rectangle 10"/>
          <p:cNvSpPr>
            <a:spLocks noGrp="1" noChangeArrowheads="1"/>
          </p:cNvSpPr>
          <p:nvPr>
            <p:ph type="sldNum" sz="quarter" idx="12"/>
          </p:nvPr>
        </p:nvSpPr>
        <p:spPr>
          <a:ln/>
        </p:spPr>
        <p:txBody>
          <a:bodyPr/>
          <a:lstStyle/>
          <a:p>
            <a:fld id="{89BE45FD-9095-4859-BEDF-C81E18ABD63F}" type="slidenum">
              <a:rPr lang="zh-CN" altLang="en-US"/>
              <a:pPr/>
              <a:t>20</a:t>
            </a:fld>
            <a:r>
              <a:rPr lang="en-US" altLang="zh-CN"/>
              <a:t>/42</a:t>
            </a:r>
          </a:p>
        </p:txBody>
      </p:sp>
      <p:sp>
        <p:nvSpPr>
          <p:cNvPr id="6841346" name="Rectangle 2"/>
          <p:cNvSpPr>
            <a:spLocks noRot="1" noChangeArrowheads="1"/>
          </p:cNvSpPr>
          <p:nvPr/>
        </p:nvSpPr>
        <p:spPr bwMode="auto">
          <a:xfrm>
            <a:off x="301625" y="1524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黑体" pitchFamily="49" charset="-122"/>
                <a:ea typeface="黑体" pitchFamily="49" charset="-122"/>
              </a:rPr>
              <a:t>从内存向磁盘</a:t>
            </a:r>
            <a:r>
              <a:rPr lang="zh-CN" altLang="en-US" dirty="0" smtClean="0">
                <a:solidFill>
                  <a:srgbClr val="0070C0"/>
                </a:solidFill>
                <a:latin typeface="Times New Roman"/>
                <a:ea typeface="黑体" pitchFamily="49" charset="-122"/>
              </a:rPr>
              <a:t>“</a:t>
            </a:r>
            <a:r>
              <a:rPr lang="zh-CN" altLang="en-US" dirty="0">
                <a:solidFill>
                  <a:srgbClr val="0070C0"/>
                </a:solidFill>
                <a:latin typeface="黑体" pitchFamily="49" charset="-122"/>
                <a:ea typeface="黑体" pitchFamily="49" charset="-122"/>
              </a:rPr>
              <a:t>写</a:t>
            </a:r>
            <a:r>
              <a:rPr lang="zh-CN" altLang="en-US" dirty="0" smtClean="0">
                <a:solidFill>
                  <a:srgbClr val="0070C0"/>
                </a:solidFill>
                <a:latin typeface="黑体" pitchFamily="49" charset="-122"/>
                <a:ea typeface="黑体" pitchFamily="49" charset="-122"/>
              </a:rPr>
              <a:t>出</a:t>
            </a:r>
            <a:r>
              <a:rPr lang="zh-CN" altLang="en-US" dirty="0" smtClean="0">
                <a:solidFill>
                  <a:srgbClr val="0070C0"/>
                </a:solidFill>
                <a:latin typeface="Times New Roman"/>
                <a:ea typeface="黑体" pitchFamily="49" charset="-122"/>
              </a:rPr>
              <a:t>”</a:t>
            </a:r>
            <a:r>
              <a:rPr lang="zh-CN" altLang="en-US" dirty="0">
                <a:solidFill>
                  <a:srgbClr val="0070C0"/>
                </a:solidFill>
                <a:latin typeface="黑体" pitchFamily="49" charset="-122"/>
                <a:ea typeface="黑体" pitchFamily="49" charset="-122"/>
              </a:rPr>
              <a:t>数据</a:t>
            </a:r>
          </a:p>
        </p:txBody>
      </p:sp>
      <p:sp>
        <p:nvSpPr>
          <p:cNvPr id="6841347" name="Rectangle 3"/>
          <p:cNvSpPr>
            <a:spLocks noChangeArrowheads="1"/>
          </p:cNvSpPr>
          <p:nvPr/>
        </p:nvSpPr>
        <p:spPr bwMode="auto">
          <a:xfrm>
            <a:off x="381000" y="11430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3600" b="1">
                <a:latin typeface="楷体" panose="02010609060101010101" pitchFamily="49" charset="-122"/>
                <a:ea typeface="楷体" panose="02010609060101010101" pitchFamily="49" charset="-122"/>
                <a:sym typeface="Monotype Sorts" pitchFamily="2" charset="2"/>
              </a:rPr>
              <a:t>从内存向磁盘输出数据：</a:t>
            </a:r>
          </a:p>
        </p:txBody>
      </p:sp>
      <p:sp>
        <p:nvSpPr>
          <p:cNvPr id="6841348" name="矩形 4"/>
          <p:cNvSpPr>
            <a:spLocks noChangeArrowheads="1"/>
          </p:cNvSpPr>
          <p:nvPr/>
        </p:nvSpPr>
        <p:spPr bwMode="auto">
          <a:xfrm>
            <a:off x="819150" y="2428875"/>
            <a:ext cx="5572125" cy="3571875"/>
          </a:xfrm>
          <a:prstGeom prst="rect">
            <a:avLst/>
          </a:prstGeom>
          <a:noFill/>
          <a:ln w="381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lnSpc>
                <a:spcPct val="100000"/>
              </a:lnSpc>
              <a:spcBef>
                <a:spcPct val="0"/>
              </a:spcBef>
            </a:pPr>
            <a:endParaRPr kumimoji="1" lang="zh-CN" altLang="en-US" sz="2400">
              <a:latin typeface="Arial" pitchFamily="34" charset="0"/>
            </a:endParaRPr>
          </a:p>
        </p:txBody>
      </p:sp>
      <p:sp>
        <p:nvSpPr>
          <p:cNvPr id="6841349" name="矩形 5"/>
          <p:cNvSpPr>
            <a:spLocks noChangeArrowheads="1"/>
          </p:cNvSpPr>
          <p:nvPr/>
        </p:nvSpPr>
        <p:spPr bwMode="auto">
          <a:xfrm>
            <a:off x="1033463" y="3857625"/>
            <a:ext cx="1857375" cy="1000125"/>
          </a:xfrm>
          <a:prstGeom prst="rect">
            <a:avLst/>
          </a:prstGeom>
          <a:noFill/>
          <a:ln w="381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lnSpc>
                <a:spcPct val="100000"/>
              </a:lnSpc>
              <a:spcBef>
                <a:spcPct val="0"/>
              </a:spcBef>
            </a:pPr>
            <a:endParaRPr kumimoji="1" lang="zh-CN" altLang="en-US" sz="2400">
              <a:latin typeface="Arial" pitchFamily="34" charset="0"/>
            </a:endParaRPr>
          </a:p>
        </p:txBody>
      </p:sp>
      <p:sp>
        <p:nvSpPr>
          <p:cNvPr id="6841350" name="TextBox 6"/>
          <p:cNvSpPr txBox="1">
            <a:spLocks noChangeArrowheads="1"/>
          </p:cNvSpPr>
          <p:nvPr/>
        </p:nvSpPr>
        <p:spPr bwMode="auto">
          <a:xfrm>
            <a:off x="1033463" y="3286125"/>
            <a:ext cx="2071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zh-CN" altLang="en-US" b="1">
                <a:solidFill>
                  <a:srgbClr val="000000"/>
                </a:solidFill>
              </a:rPr>
              <a:t>程序数据区</a:t>
            </a:r>
          </a:p>
        </p:txBody>
      </p:sp>
      <p:sp>
        <p:nvSpPr>
          <p:cNvPr id="6841351" name="矩形 7"/>
          <p:cNvSpPr>
            <a:spLocks noChangeArrowheads="1"/>
          </p:cNvSpPr>
          <p:nvPr/>
        </p:nvSpPr>
        <p:spPr bwMode="auto">
          <a:xfrm>
            <a:off x="3676650" y="3143250"/>
            <a:ext cx="2500313" cy="714375"/>
          </a:xfrm>
          <a:prstGeom prst="rect">
            <a:avLst/>
          </a:prstGeom>
          <a:noFill/>
          <a:ln w="381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lnSpc>
                <a:spcPct val="100000"/>
              </a:lnSpc>
              <a:spcBef>
                <a:spcPct val="0"/>
              </a:spcBef>
            </a:pPr>
            <a:endParaRPr kumimoji="1" lang="zh-CN" altLang="en-US" sz="2400">
              <a:latin typeface="Arial" pitchFamily="34" charset="0"/>
            </a:endParaRPr>
          </a:p>
        </p:txBody>
      </p:sp>
      <p:sp>
        <p:nvSpPr>
          <p:cNvPr id="6841352" name="TextBox 8"/>
          <p:cNvSpPr txBox="1">
            <a:spLocks noChangeArrowheads="1"/>
          </p:cNvSpPr>
          <p:nvPr/>
        </p:nvSpPr>
        <p:spPr bwMode="auto">
          <a:xfrm>
            <a:off x="3462338" y="2571750"/>
            <a:ext cx="285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zh-CN" altLang="en-US" b="1">
                <a:solidFill>
                  <a:srgbClr val="000000"/>
                </a:solidFill>
              </a:rPr>
              <a:t>输出文件缓冲区</a:t>
            </a:r>
          </a:p>
        </p:txBody>
      </p:sp>
      <p:sp>
        <p:nvSpPr>
          <p:cNvPr id="6841353" name="矩形 9"/>
          <p:cNvSpPr>
            <a:spLocks noChangeArrowheads="1"/>
          </p:cNvSpPr>
          <p:nvPr/>
        </p:nvSpPr>
        <p:spPr bwMode="auto">
          <a:xfrm>
            <a:off x="3676650" y="5000625"/>
            <a:ext cx="2500313" cy="714375"/>
          </a:xfrm>
          <a:prstGeom prst="rect">
            <a:avLst/>
          </a:prstGeom>
          <a:noFill/>
          <a:ln w="381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lnSpc>
                <a:spcPct val="100000"/>
              </a:lnSpc>
              <a:spcBef>
                <a:spcPct val="0"/>
              </a:spcBef>
            </a:pPr>
            <a:endParaRPr kumimoji="1" lang="zh-CN" altLang="en-US" sz="2400">
              <a:latin typeface="Arial" pitchFamily="34" charset="0"/>
            </a:endParaRPr>
          </a:p>
        </p:txBody>
      </p:sp>
      <p:sp>
        <p:nvSpPr>
          <p:cNvPr id="6841354" name="TextBox 10"/>
          <p:cNvSpPr txBox="1">
            <a:spLocks noChangeArrowheads="1"/>
          </p:cNvSpPr>
          <p:nvPr/>
        </p:nvSpPr>
        <p:spPr bwMode="auto">
          <a:xfrm>
            <a:off x="3462338" y="4429125"/>
            <a:ext cx="285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zh-CN" altLang="en-US" b="1">
                <a:solidFill>
                  <a:srgbClr val="000000"/>
                </a:solidFill>
              </a:rPr>
              <a:t>输入文件缓冲区</a:t>
            </a:r>
          </a:p>
        </p:txBody>
      </p:sp>
      <p:sp>
        <p:nvSpPr>
          <p:cNvPr id="6841355" name="椭圆 11"/>
          <p:cNvSpPr>
            <a:spLocks noChangeArrowheads="1"/>
          </p:cNvSpPr>
          <p:nvPr/>
        </p:nvSpPr>
        <p:spPr bwMode="auto">
          <a:xfrm>
            <a:off x="7177088" y="3643313"/>
            <a:ext cx="1357312" cy="1357312"/>
          </a:xfrm>
          <a:prstGeom prst="ellipse">
            <a:avLst/>
          </a:prstGeom>
          <a:solidFill>
            <a:srgbClr val="FFFFFF"/>
          </a:solidFill>
          <a:ln w="38100" algn="ctr">
            <a:solidFill>
              <a:srgbClr val="000000"/>
            </a:solidFill>
            <a:miter lim="800000"/>
            <a:headEnd/>
            <a:tailEnd/>
          </a:ln>
        </p:spPr>
        <p:txBody>
          <a:bodyPr wrap="none"/>
          <a:lstStyle/>
          <a:p>
            <a:pPr algn="ctr">
              <a:lnSpc>
                <a:spcPct val="100000"/>
              </a:lnSpc>
              <a:spcBef>
                <a:spcPct val="0"/>
              </a:spcBef>
            </a:pPr>
            <a:endParaRPr kumimoji="1" lang="zh-CN" altLang="en-US" sz="2400">
              <a:latin typeface="Arial" pitchFamily="34" charset="0"/>
            </a:endParaRPr>
          </a:p>
        </p:txBody>
      </p:sp>
      <p:sp>
        <p:nvSpPr>
          <p:cNvPr id="6841356" name="TextBox 12"/>
          <p:cNvSpPr txBox="1">
            <a:spLocks noChangeArrowheads="1"/>
          </p:cNvSpPr>
          <p:nvPr/>
        </p:nvSpPr>
        <p:spPr bwMode="auto">
          <a:xfrm>
            <a:off x="7177088" y="3048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zh-CN" altLang="en-US" b="1">
                <a:solidFill>
                  <a:srgbClr val="000000"/>
                </a:solidFill>
              </a:rPr>
              <a:t>磁盘</a:t>
            </a:r>
          </a:p>
        </p:txBody>
      </p:sp>
      <p:sp>
        <p:nvSpPr>
          <p:cNvPr id="15" name="任意多边形 14"/>
          <p:cNvSpPr>
            <a:spLocks/>
          </p:cNvSpPr>
          <p:nvPr/>
        </p:nvSpPr>
        <p:spPr bwMode="auto">
          <a:xfrm>
            <a:off x="2344738" y="3879850"/>
            <a:ext cx="1684337" cy="444500"/>
          </a:xfrm>
          <a:custGeom>
            <a:avLst/>
            <a:gdLst>
              <a:gd name="T0" fmla="*/ 0 w 1685109"/>
              <a:gd name="T1" fmla="*/ 445227 h 444137"/>
              <a:gd name="T2" fmla="*/ 965326 w 1685109"/>
              <a:gd name="T3" fmla="*/ 366657 h 444137"/>
              <a:gd name="T4" fmla="*/ 1682797 w 1685109"/>
              <a:gd name="T5" fmla="*/ 0 h 444137"/>
              <a:gd name="T6" fmla="*/ 0 60000 65536"/>
              <a:gd name="T7" fmla="*/ 0 60000 65536"/>
              <a:gd name="T8" fmla="*/ 0 60000 65536"/>
              <a:gd name="T9" fmla="*/ 0 w 1685109"/>
              <a:gd name="T10" fmla="*/ 0 h 444137"/>
              <a:gd name="T11" fmla="*/ 1685109 w 1685109"/>
              <a:gd name="T12" fmla="*/ 444137 h 444137"/>
            </a:gdLst>
            <a:ahLst/>
            <a:cxnLst>
              <a:cxn ang="T6">
                <a:pos x="T0" y="T1"/>
              </a:cxn>
              <a:cxn ang="T7">
                <a:pos x="T2" y="T3"/>
              </a:cxn>
              <a:cxn ang="T8">
                <a:pos x="T4" y="T5"/>
              </a:cxn>
            </a:cxnLst>
            <a:rect l="T9" t="T10" r="T11" b="T12"/>
            <a:pathLst>
              <a:path w="1685109" h="444137">
                <a:moveTo>
                  <a:pt x="0" y="444137"/>
                </a:moveTo>
                <a:cubicBezTo>
                  <a:pt x="342900" y="441960"/>
                  <a:pt x="685801" y="439783"/>
                  <a:pt x="966652" y="365760"/>
                </a:cubicBezTo>
                <a:cubicBezTo>
                  <a:pt x="1247504" y="291737"/>
                  <a:pt x="1466306" y="145868"/>
                  <a:pt x="1685109" y="0"/>
                </a:cubicBezTo>
              </a:path>
            </a:pathLst>
          </a:custGeom>
          <a:noFill/>
          <a:ln w="38100" cap="flat" cmpd="sng" algn="ctr">
            <a:solidFill>
              <a:srgbClr val="00B05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 name="TextBox 16"/>
          <p:cNvSpPr txBox="1">
            <a:spLocks noChangeArrowheads="1"/>
          </p:cNvSpPr>
          <p:nvPr/>
        </p:nvSpPr>
        <p:spPr bwMode="auto">
          <a:xfrm>
            <a:off x="3890963" y="3214688"/>
            <a:ext cx="214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zh-CN" altLang="en-US" b="1">
                <a:solidFill>
                  <a:srgbClr val="FF0000"/>
                </a:solidFill>
              </a:rPr>
              <a:t>装满缓冲区</a:t>
            </a:r>
          </a:p>
        </p:txBody>
      </p:sp>
      <p:cxnSp>
        <p:nvCxnSpPr>
          <p:cNvPr id="19" name="直接箭头连接符 18"/>
          <p:cNvCxnSpPr>
            <a:cxnSpLocks noChangeShapeType="1"/>
          </p:cNvCxnSpPr>
          <p:nvPr/>
        </p:nvCxnSpPr>
        <p:spPr bwMode="auto">
          <a:xfrm>
            <a:off x="5962650" y="3571875"/>
            <a:ext cx="1285875" cy="3571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41348"/>
                                        </p:tgtEl>
                                        <p:attrNameLst>
                                          <p:attrName>style.visibility</p:attrName>
                                        </p:attrNameLst>
                                      </p:cBhvr>
                                      <p:to>
                                        <p:strVal val="visible"/>
                                      </p:to>
                                    </p:set>
                                    <p:animEffect transition="in" filter="blinds(horizontal)">
                                      <p:cBhvr>
                                        <p:cTn id="7" dur="500"/>
                                        <p:tgtEl>
                                          <p:spTgt spid="684134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41349"/>
                                        </p:tgtEl>
                                        <p:attrNameLst>
                                          <p:attrName>style.visibility</p:attrName>
                                        </p:attrNameLst>
                                      </p:cBhvr>
                                      <p:to>
                                        <p:strVal val="visible"/>
                                      </p:to>
                                    </p:set>
                                    <p:animEffect transition="in" filter="blinds(horizontal)">
                                      <p:cBhvr>
                                        <p:cTn id="10" dur="500"/>
                                        <p:tgtEl>
                                          <p:spTgt spid="684134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41350"/>
                                        </p:tgtEl>
                                        <p:attrNameLst>
                                          <p:attrName>style.visibility</p:attrName>
                                        </p:attrNameLst>
                                      </p:cBhvr>
                                      <p:to>
                                        <p:strVal val="visible"/>
                                      </p:to>
                                    </p:set>
                                    <p:animEffect transition="in" filter="blinds(horizontal)">
                                      <p:cBhvr>
                                        <p:cTn id="13" dur="500"/>
                                        <p:tgtEl>
                                          <p:spTgt spid="684135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841351"/>
                                        </p:tgtEl>
                                        <p:attrNameLst>
                                          <p:attrName>style.visibility</p:attrName>
                                        </p:attrNameLst>
                                      </p:cBhvr>
                                      <p:to>
                                        <p:strVal val="visible"/>
                                      </p:to>
                                    </p:set>
                                    <p:animEffect transition="in" filter="blinds(horizontal)">
                                      <p:cBhvr>
                                        <p:cTn id="16" dur="500"/>
                                        <p:tgtEl>
                                          <p:spTgt spid="684135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841352"/>
                                        </p:tgtEl>
                                        <p:attrNameLst>
                                          <p:attrName>style.visibility</p:attrName>
                                        </p:attrNameLst>
                                      </p:cBhvr>
                                      <p:to>
                                        <p:strVal val="visible"/>
                                      </p:to>
                                    </p:set>
                                    <p:animEffect transition="in" filter="blinds(horizontal)">
                                      <p:cBhvr>
                                        <p:cTn id="19" dur="500"/>
                                        <p:tgtEl>
                                          <p:spTgt spid="684135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841353"/>
                                        </p:tgtEl>
                                        <p:attrNameLst>
                                          <p:attrName>style.visibility</p:attrName>
                                        </p:attrNameLst>
                                      </p:cBhvr>
                                      <p:to>
                                        <p:strVal val="visible"/>
                                      </p:to>
                                    </p:set>
                                    <p:animEffect transition="in" filter="blinds(horizontal)">
                                      <p:cBhvr>
                                        <p:cTn id="22" dur="500"/>
                                        <p:tgtEl>
                                          <p:spTgt spid="684135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841354"/>
                                        </p:tgtEl>
                                        <p:attrNameLst>
                                          <p:attrName>style.visibility</p:attrName>
                                        </p:attrNameLst>
                                      </p:cBhvr>
                                      <p:to>
                                        <p:strVal val="visible"/>
                                      </p:to>
                                    </p:set>
                                    <p:animEffect transition="in" filter="blinds(horizontal)">
                                      <p:cBhvr>
                                        <p:cTn id="25" dur="500"/>
                                        <p:tgtEl>
                                          <p:spTgt spid="684135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841355"/>
                                        </p:tgtEl>
                                        <p:attrNameLst>
                                          <p:attrName>style.visibility</p:attrName>
                                        </p:attrNameLst>
                                      </p:cBhvr>
                                      <p:to>
                                        <p:strVal val="visible"/>
                                      </p:to>
                                    </p:set>
                                    <p:animEffect transition="in" filter="blinds(horizontal)">
                                      <p:cBhvr>
                                        <p:cTn id="28" dur="500"/>
                                        <p:tgtEl>
                                          <p:spTgt spid="684135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841356"/>
                                        </p:tgtEl>
                                        <p:attrNameLst>
                                          <p:attrName>style.visibility</p:attrName>
                                        </p:attrNameLst>
                                      </p:cBhvr>
                                      <p:to>
                                        <p:strVal val="visible"/>
                                      </p:to>
                                    </p:set>
                                    <p:animEffect transition="in" filter="blinds(horizontal)">
                                      <p:cBhvr>
                                        <p:cTn id="31" dur="500"/>
                                        <p:tgtEl>
                                          <p:spTgt spid="684135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ox(in)">
                                      <p:cBhvr>
                                        <p:cTn id="36" dur="500"/>
                                        <p:tgtEl>
                                          <p:spTgt spid="1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ox(in)">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1348" grpId="0" animBg="1"/>
      <p:bldP spid="6841349" grpId="0" animBg="1"/>
      <p:bldP spid="6841350" grpId="0"/>
      <p:bldP spid="6841351" grpId="0" animBg="1"/>
      <p:bldP spid="6841352" grpId="0"/>
      <p:bldP spid="6841353" grpId="0" animBg="1"/>
      <p:bldP spid="6841354" grpId="0"/>
      <p:bldP spid="6841355" grpId="0" animBg="1"/>
      <p:bldP spid="6841356" grpId="0"/>
      <p:bldP spid="15"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8"/>
          <p:cNvSpPr>
            <a:spLocks noGrp="1" noChangeArrowheads="1"/>
          </p:cNvSpPr>
          <p:nvPr>
            <p:ph type="dt" sz="half" idx="10"/>
          </p:nvPr>
        </p:nvSpPr>
        <p:spPr>
          <a:ln/>
        </p:spPr>
        <p:txBody>
          <a:bodyPr/>
          <a:lstStyle/>
          <a:p>
            <a:fld id="{C7B524F4-CA1E-4BE5-A876-38AFA415A24E}" type="datetime1">
              <a:rPr lang="zh-CN" altLang="en-US"/>
              <a:pPr/>
              <a:t>2023/12/12</a:t>
            </a:fld>
            <a:endParaRPr lang="en-US" altLang="zh-CN"/>
          </a:p>
        </p:txBody>
      </p:sp>
      <p:sp>
        <p:nvSpPr>
          <p:cNvPr id="18"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20" name="Rectangle 10"/>
          <p:cNvSpPr>
            <a:spLocks noGrp="1" noChangeArrowheads="1"/>
          </p:cNvSpPr>
          <p:nvPr>
            <p:ph type="sldNum" sz="quarter" idx="12"/>
          </p:nvPr>
        </p:nvSpPr>
        <p:spPr>
          <a:ln/>
        </p:spPr>
        <p:txBody>
          <a:bodyPr/>
          <a:lstStyle/>
          <a:p>
            <a:fld id="{1AB302EF-A4A3-449E-B11C-F5ED3407D205}" type="slidenum">
              <a:rPr lang="zh-CN" altLang="en-US"/>
              <a:pPr/>
              <a:t>21</a:t>
            </a:fld>
            <a:r>
              <a:rPr lang="en-US" altLang="zh-CN"/>
              <a:t>/42</a:t>
            </a:r>
          </a:p>
        </p:txBody>
      </p:sp>
      <p:sp>
        <p:nvSpPr>
          <p:cNvPr id="6842370" name="Rectangle 2"/>
          <p:cNvSpPr>
            <a:spLocks noRot="1" noChangeArrowheads="1"/>
          </p:cNvSpPr>
          <p:nvPr/>
        </p:nvSpPr>
        <p:spPr bwMode="auto">
          <a:xfrm>
            <a:off x="301625" y="1524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从磁盘向内存</a:t>
            </a:r>
            <a:r>
              <a:rPr lang="zh-CN" altLang="en-US">
                <a:solidFill>
                  <a:srgbClr val="0070C0"/>
                </a:solidFill>
                <a:latin typeface="Times New Roman"/>
                <a:ea typeface="黑体" pitchFamily="49" charset="-122"/>
              </a:rPr>
              <a:t>“</a:t>
            </a:r>
            <a:r>
              <a:rPr lang="zh-CN" altLang="en-US">
                <a:solidFill>
                  <a:srgbClr val="0070C0"/>
                </a:solidFill>
                <a:latin typeface="黑体" pitchFamily="49" charset="-122"/>
                <a:ea typeface="黑体" pitchFamily="49" charset="-122"/>
              </a:rPr>
              <a:t>读入</a:t>
            </a:r>
            <a:r>
              <a:rPr lang="zh-CN" altLang="en-US">
                <a:solidFill>
                  <a:srgbClr val="0070C0"/>
                </a:solidFill>
                <a:latin typeface="Times New Roman"/>
                <a:ea typeface="黑体" pitchFamily="49" charset="-122"/>
              </a:rPr>
              <a:t>”</a:t>
            </a:r>
            <a:r>
              <a:rPr lang="zh-CN" altLang="en-US">
                <a:solidFill>
                  <a:srgbClr val="0070C0"/>
                </a:solidFill>
                <a:latin typeface="黑体" pitchFamily="49" charset="-122"/>
                <a:ea typeface="黑体" pitchFamily="49" charset="-122"/>
              </a:rPr>
              <a:t>数据</a:t>
            </a:r>
          </a:p>
        </p:txBody>
      </p:sp>
      <p:sp>
        <p:nvSpPr>
          <p:cNvPr id="6842371" name="Rectangle 3"/>
          <p:cNvSpPr>
            <a:spLocks noChangeArrowheads="1"/>
          </p:cNvSpPr>
          <p:nvPr/>
        </p:nvSpPr>
        <p:spPr bwMode="auto">
          <a:xfrm>
            <a:off x="381000" y="11430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3600" b="1">
                <a:latin typeface="楷体" panose="02010609060101010101" pitchFamily="49" charset="-122"/>
                <a:ea typeface="楷体" panose="02010609060101010101" pitchFamily="49" charset="-122"/>
                <a:sym typeface="Monotype Sorts" pitchFamily="2" charset="2"/>
              </a:rPr>
              <a:t>从磁盘向计算机读入数据：</a:t>
            </a:r>
          </a:p>
        </p:txBody>
      </p:sp>
      <p:sp>
        <p:nvSpPr>
          <p:cNvPr id="6842384" name="矩形 4"/>
          <p:cNvSpPr>
            <a:spLocks noChangeArrowheads="1"/>
          </p:cNvSpPr>
          <p:nvPr/>
        </p:nvSpPr>
        <p:spPr bwMode="auto">
          <a:xfrm>
            <a:off x="666750" y="2362200"/>
            <a:ext cx="5572125" cy="35718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nSpc>
                <a:spcPct val="100000"/>
              </a:lnSpc>
              <a:spcBef>
                <a:spcPct val="0"/>
              </a:spcBef>
            </a:pPr>
            <a:endParaRPr kumimoji="1" lang="zh-CN" altLang="en-US">
              <a:latin typeface="Arial" pitchFamily="34" charset="0"/>
            </a:endParaRPr>
          </a:p>
        </p:txBody>
      </p:sp>
      <p:sp>
        <p:nvSpPr>
          <p:cNvPr id="6842385" name="矩形 5"/>
          <p:cNvSpPr>
            <a:spLocks noChangeArrowheads="1"/>
          </p:cNvSpPr>
          <p:nvPr/>
        </p:nvSpPr>
        <p:spPr bwMode="auto">
          <a:xfrm>
            <a:off x="881063" y="3790950"/>
            <a:ext cx="1857375" cy="100012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nSpc>
                <a:spcPct val="100000"/>
              </a:lnSpc>
              <a:spcBef>
                <a:spcPct val="0"/>
              </a:spcBef>
            </a:pPr>
            <a:endParaRPr kumimoji="1" lang="zh-CN" altLang="en-US">
              <a:latin typeface="Arial" pitchFamily="34" charset="0"/>
            </a:endParaRPr>
          </a:p>
        </p:txBody>
      </p:sp>
      <p:sp>
        <p:nvSpPr>
          <p:cNvPr id="6842386" name="TextBox 6"/>
          <p:cNvSpPr txBox="1">
            <a:spLocks noChangeArrowheads="1"/>
          </p:cNvSpPr>
          <p:nvPr/>
        </p:nvSpPr>
        <p:spPr bwMode="auto">
          <a:xfrm>
            <a:off x="881063" y="3219450"/>
            <a:ext cx="2071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zh-CN" altLang="en-US" sz="2800" b="1"/>
              <a:t>程序数据区</a:t>
            </a:r>
          </a:p>
        </p:txBody>
      </p:sp>
      <p:sp>
        <p:nvSpPr>
          <p:cNvPr id="6842387" name="矩形 7"/>
          <p:cNvSpPr>
            <a:spLocks noChangeArrowheads="1"/>
          </p:cNvSpPr>
          <p:nvPr/>
        </p:nvSpPr>
        <p:spPr bwMode="auto">
          <a:xfrm>
            <a:off x="3524250" y="3076575"/>
            <a:ext cx="2500313" cy="7143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nSpc>
                <a:spcPct val="100000"/>
              </a:lnSpc>
              <a:spcBef>
                <a:spcPct val="0"/>
              </a:spcBef>
            </a:pPr>
            <a:endParaRPr kumimoji="1" lang="zh-CN" altLang="en-US">
              <a:latin typeface="Arial" pitchFamily="34" charset="0"/>
            </a:endParaRPr>
          </a:p>
        </p:txBody>
      </p:sp>
      <p:sp>
        <p:nvSpPr>
          <p:cNvPr id="6842388" name="TextBox 8"/>
          <p:cNvSpPr txBox="1">
            <a:spLocks noChangeArrowheads="1"/>
          </p:cNvSpPr>
          <p:nvPr/>
        </p:nvSpPr>
        <p:spPr bwMode="auto">
          <a:xfrm>
            <a:off x="3309938" y="2505075"/>
            <a:ext cx="2857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zh-CN" altLang="en-US" sz="2800" b="1"/>
              <a:t>输出文件缓冲区</a:t>
            </a:r>
          </a:p>
        </p:txBody>
      </p:sp>
      <p:sp>
        <p:nvSpPr>
          <p:cNvPr id="6842389" name="矩形 9"/>
          <p:cNvSpPr>
            <a:spLocks noChangeArrowheads="1"/>
          </p:cNvSpPr>
          <p:nvPr/>
        </p:nvSpPr>
        <p:spPr bwMode="auto">
          <a:xfrm>
            <a:off x="3524250" y="4933950"/>
            <a:ext cx="2500313" cy="7143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nSpc>
                <a:spcPct val="100000"/>
              </a:lnSpc>
              <a:spcBef>
                <a:spcPct val="0"/>
              </a:spcBef>
            </a:pPr>
            <a:endParaRPr kumimoji="1" lang="zh-CN" altLang="en-US">
              <a:latin typeface="Arial" pitchFamily="34" charset="0"/>
            </a:endParaRPr>
          </a:p>
        </p:txBody>
      </p:sp>
      <p:sp>
        <p:nvSpPr>
          <p:cNvPr id="6842390" name="TextBox 10"/>
          <p:cNvSpPr txBox="1">
            <a:spLocks noChangeArrowheads="1"/>
          </p:cNvSpPr>
          <p:nvPr/>
        </p:nvSpPr>
        <p:spPr bwMode="auto">
          <a:xfrm>
            <a:off x="3309938" y="4362450"/>
            <a:ext cx="2857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zh-CN" altLang="en-US" sz="2800" b="1"/>
              <a:t>输入文件缓冲区</a:t>
            </a:r>
          </a:p>
        </p:txBody>
      </p:sp>
      <p:sp>
        <p:nvSpPr>
          <p:cNvPr id="6842391" name="椭圆 11"/>
          <p:cNvSpPr>
            <a:spLocks noChangeArrowheads="1"/>
          </p:cNvSpPr>
          <p:nvPr/>
        </p:nvSpPr>
        <p:spPr bwMode="auto">
          <a:xfrm>
            <a:off x="7024688" y="3576638"/>
            <a:ext cx="1357312" cy="1357312"/>
          </a:xfrm>
          <a:prstGeom prst="ellipse">
            <a:avLst/>
          </a:prstGeom>
          <a:solidFill>
            <a:schemeClr val="accent1"/>
          </a:solidFill>
          <a:ln w="38100" algn="ctr">
            <a:solidFill>
              <a:schemeClr val="tx1"/>
            </a:solidFill>
            <a:miter lim="800000"/>
            <a:headEnd/>
            <a:tailEnd/>
          </a:ln>
        </p:spPr>
        <p:txBody>
          <a:bodyPr wrap="none"/>
          <a:lstStyle/>
          <a:p>
            <a:pPr>
              <a:lnSpc>
                <a:spcPct val="100000"/>
              </a:lnSpc>
              <a:spcBef>
                <a:spcPct val="0"/>
              </a:spcBef>
            </a:pPr>
            <a:endParaRPr kumimoji="1" lang="zh-CN" altLang="en-US">
              <a:latin typeface="Arial" pitchFamily="34" charset="0"/>
            </a:endParaRPr>
          </a:p>
        </p:txBody>
      </p:sp>
      <p:sp>
        <p:nvSpPr>
          <p:cNvPr id="6842392" name="TextBox 12"/>
          <p:cNvSpPr txBox="1">
            <a:spLocks noChangeArrowheads="1"/>
          </p:cNvSpPr>
          <p:nvPr/>
        </p:nvSpPr>
        <p:spPr bwMode="auto">
          <a:xfrm>
            <a:off x="7024688" y="2981325"/>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zh-CN" altLang="en-US" sz="2800" b="1"/>
              <a:t>磁盘</a:t>
            </a:r>
          </a:p>
        </p:txBody>
      </p:sp>
      <p:sp>
        <p:nvSpPr>
          <p:cNvPr id="15" name="任意多边形 14"/>
          <p:cNvSpPr>
            <a:spLocks/>
          </p:cNvSpPr>
          <p:nvPr/>
        </p:nvSpPr>
        <p:spPr bwMode="auto">
          <a:xfrm rot="-7246315">
            <a:off x="2269332" y="4433094"/>
            <a:ext cx="1606550" cy="820737"/>
          </a:xfrm>
          <a:custGeom>
            <a:avLst/>
            <a:gdLst>
              <a:gd name="T0" fmla="*/ 0 w 1685109"/>
              <a:gd name="T1" fmla="*/ 5171246 h 444137"/>
              <a:gd name="T2" fmla="*/ 798485 w 1685109"/>
              <a:gd name="T3" fmla="*/ 4258679 h 444137"/>
              <a:gd name="T4" fmla="*/ 1391953 w 1685109"/>
              <a:gd name="T5" fmla="*/ 0 h 444137"/>
              <a:gd name="T6" fmla="*/ 0 60000 65536"/>
              <a:gd name="T7" fmla="*/ 0 60000 65536"/>
              <a:gd name="T8" fmla="*/ 0 60000 65536"/>
              <a:gd name="T9" fmla="*/ 0 w 1685109"/>
              <a:gd name="T10" fmla="*/ 0 h 444137"/>
              <a:gd name="T11" fmla="*/ 1685109 w 1685109"/>
              <a:gd name="T12" fmla="*/ 444137 h 444137"/>
            </a:gdLst>
            <a:ahLst/>
            <a:cxnLst>
              <a:cxn ang="T6">
                <a:pos x="T0" y="T1"/>
              </a:cxn>
              <a:cxn ang="T7">
                <a:pos x="T2" y="T3"/>
              </a:cxn>
              <a:cxn ang="T8">
                <a:pos x="T4" y="T5"/>
              </a:cxn>
            </a:cxnLst>
            <a:rect l="T9" t="T10" r="T11" b="T12"/>
            <a:pathLst>
              <a:path w="1685109" h="444137">
                <a:moveTo>
                  <a:pt x="0" y="444137"/>
                </a:moveTo>
                <a:cubicBezTo>
                  <a:pt x="342900" y="441960"/>
                  <a:pt x="685801" y="439783"/>
                  <a:pt x="966652" y="365760"/>
                </a:cubicBezTo>
                <a:cubicBezTo>
                  <a:pt x="1247504" y="291737"/>
                  <a:pt x="1466306" y="145868"/>
                  <a:pt x="1685109" y="0"/>
                </a:cubicBezTo>
              </a:path>
            </a:pathLst>
          </a:custGeom>
          <a:noFill/>
          <a:ln w="38100" cap="flat" cmpd="sng" algn="ctr">
            <a:solidFill>
              <a:srgbClr val="00B05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 name="TextBox 16"/>
          <p:cNvSpPr txBox="1">
            <a:spLocks noChangeArrowheads="1"/>
          </p:cNvSpPr>
          <p:nvPr/>
        </p:nvSpPr>
        <p:spPr bwMode="auto">
          <a:xfrm>
            <a:off x="3738563" y="5005388"/>
            <a:ext cx="2143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zh-CN" altLang="en-US" sz="2800" b="1">
                <a:solidFill>
                  <a:srgbClr val="FF0000"/>
                </a:solidFill>
              </a:rPr>
              <a:t>充满缓冲区</a:t>
            </a:r>
          </a:p>
        </p:txBody>
      </p:sp>
      <p:cxnSp>
        <p:nvCxnSpPr>
          <p:cNvPr id="19" name="直接箭头连接符 18"/>
          <p:cNvCxnSpPr>
            <a:cxnSpLocks noChangeShapeType="1"/>
            <a:endCxn id="6842389" idx="3"/>
          </p:cNvCxnSpPr>
          <p:nvPr/>
        </p:nvCxnSpPr>
        <p:spPr bwMode="auto">
          <a:xfrm rot="10800000" flipV="1">
            <a:off x="6043613" y="4505325"/>
            <a:ext cx="1428750" cy="785813"/>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B586880-F75C-41C0-A965-31069A57176B}"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70616EB-EA00-4709-BE80-F96D492039C3}" type="slidenum">
              <a:rPr lang="zh-CN" altLang="en-US"/>
              <a:pPr/>
              <a:t>22</a:t>
            </a:fld>
            <a:r>
              <a:rPr lang="en-US" altLang="zh-CN"/>
              <a:t>/42</a:t>
            </a:r>
          </a:p>
        </p:txBody>
      </p:sp>
      <p:sp>
        <p:nvSpPr>
          <p:cNvPr id="6843394"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843395" name="Rectangle 3"/>
          <p:cNvSpPr>
            <a:spLocks noGrp="1" noChangeArrowheads="1"/>
          </p:cNvSpPr>
          <p:nvPr>
            <p:ph type="body" idx="4294967295"/>
          </p:nvPr>
        </p:nvSpPr>
        <p:spPr>
          <a:xfrm>
            <a:off x="304800" y="1168400"/>
            <a:ext cx="8610600" cy="4775200"/>
          </a:xfrm>
        </p:spPr>
        <p:txBody>
          <a:bodyPr/>
          <a:lstStyle/>
          <a:p>
            <a:pPr eaLnBrk="1" hangingPunct="1">
              <a:lnSpc>
                <a:spcPct val="120000"/>
              </a:lnSpc>
              <a:spcBef>
                <a:spcPct val="10000"/>
              </a:spcBef>
              <a:buClr>
                <a:srgbClr val="0000FF"/>
              </a:buClr>
            </a:pPr>
            <a:r>
              <a:rPr lang="zh-CN" altLang="en-US" sz="4000" b="0" smtClean="0">
                <a:solidFill>
                  <a:srgbClr val="FF0000"/>
                </a:solidFill>
                <a:latin typeface="Times New Roman" pitchFamily="18" charset="0"/>
                <a:ea typeface="黑体" pitchFamily="49" charset="-122"/>
              </a:rPr>
              <a:t>什么是文件</a:t>
            </a:r>
          </a:p>
          <a:p>
            <a:pPr eaLnBrk="1" hangingPunct="1">
              <a:lnSpc>
                <a:spcPct val="120000"/>
              </a:lnSpc>
              <a:spcBef>
                <a:spcPct val="10000"/>
              </a:spcBef>
              <a:buClr>
                <a:srgbClr val="0000FF"/>
              </a:buClr>
            </a:pPr>
            <a:r>
              <a:rPr lang="zh-CN" altLang="en-US" sz="4000" b="0" smtClean="0">
                <a:solidFill>
                  <a:srgbClr val="FF0000"/>
                </a:solidFill>
                <a:latin typeface="Times New Roman" pitchFamily="18" charset="0"/>
                <a:ea typeface="黑体" pitchFamily="49" charset="-122"/>
              </a:rPr>
              <a:t>文件缓冲区</a:t>
            </a:r>
          </a:p>
          <a:p>
            <a:pPr eaLnBrk="1" hangingPunct="1">
              <a:lnSpc>
                <a:spcPct val="120000"/>
              </a:lnSpc>
              <a:spcBef>
                <a:spcPct val="10000"/>
              </a:spcBef>
              <a:buClr>
                <a:srgbClr val="0000FF"/>
              </a:buClr>
            </a:pPr>
            <a:r>
              <a:rPr lang="zh-CN" altLang="en-US" sz="4000" b="0" u="sng" smtClean="0">
                <a:solidFill>
                  <a:srgbClr val="FF0000"/>
                </a:solidFill>
                <a:latin typeface="Times New Roman" pitchFamily="18" charset="0"/>
                <a:ea typeface="黑体" pitchFamily="49" charset="-122"/>
              </a:rPr>
              <a:t>文件类型指针</a:t>
            </a:r>
          </a:p>
          <a:p>
            <a:pPr eaLnBrk="1" hangingPunct="1">
              <a:lnSpc>
                <a:spcPct val="120000"/>
              </a:lnSpc>
              <a:spcBef>
                <a:spcPct val="10000"/>
              </a:spcBef>
              <a:buClr>
                <a:srgbClr val="0000FF"/>
              </a:buClr>
            </a:pPr>
            <a:r>
              <a:rPr lang="zh-CN" altLang="en-US" sz="4000" b="0" smtClean="0">
                <a:latin typeface="Times New Roman" pitchFamily="18" charset="0"/>
                <a:ea typeface="黑体" pitchFamily="49" charset="-122"/>
              </a:rPr>
              <a:t>用</a:t>
            </a:r>
            <a:r>
              <a:rPr lang="en-US" altLang="zh-CN" sz="4000" b="0" smtClean="0">
                <a:latin typeface="Times New Roman" pitchFamily="18" charset="0"/>
                <a:ea typeface="黑体" pitchFamily="49" charset="-122"/>
              </a:rPr>
              <a:t>fopen</a:t>
            </a:r>
            <a:r>
              <a:rPr lang="zh-CN" altLang="en-US" sz="4000" b="0" smtClean="0">
                <a:latin typeface="Times New Roman" pitchFamily="18" charset="0"/>
                <a:ea typeface="黑体" pitchFamily="49" charset="-122"/>
              </a:rPr>
              <a:t>打开文件</a:t>
            </a:r>
          </a:p>
          <a:p>
            <a:pPr eaLnBrk="1" hangingPunct="1">
              <a:lnSpc>
                <a:spcPct val="120000"/>
              </a:lnSpc>
              <a:spcBef>
                <a:spcPct val="10000"/>
              </a:spcBef>
              <a:buClr>
                <a:srgbClr val="0000FF"/>
              </a:buClr>
            </a:pPr>
            <a:r>
              <a:rPr lang="zh-CN" altLang="en-US" sz="4000" b="0" smtClean="0">
                <a:latin typeface="Times New Roman" pitchFamily="18" charset="0"/>
                <a:ea typeface="黑体" pitchFamily="49" charset="-122"/>
              </a:rPr>
              <a:t>用</a:t>
            </a:r>
            <a:r>
              <a:rPr lang="en-US" altLang="zh-CN" sz="4000" b="0" smtClean="0">
                <a:latin typeface="Times New Roman" pitchFamily="18" charset="0"/>
                <a:ea typeface="黑体" pitchFamily="49" charset="-122"/>
              </a:rPr>
              <a:t>fclose</a:t>
            </a:r>
            <a:r>
              <a:rPr lang="zh-CN" altLang="en-US" sz="4000" b="0" smtClean="0">
                <a:latin typeface="Times New Roman" pitchFamily="18" charset="0"/>
                <a:ea typeface="黑体" pitchFamily="49" charset="-122"/>
              </a:rPr>
              <a:t>关闭文件</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18C24D4-3510-48A3-89F5-EE1BF31E3C17}"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A017F10A-A320-4D1C-849B-66CEAE788306}" type="slidenum">
              <a:rPr lang="zh-CN" altLang="en-US"/>
              <a:pPr/>
              <a:t>23</a:t>
            </a:fld>
            <a:r>
              <a:rPr lang="en-US" altLang="zh-CN"/>
              <a:t>/42</a:t>
            </a:r>
          </a:p>
        </p:txBody>
      </p:sp>
      <p:sp>
        <p:nvSpPr>
          <p:cNvPr id="6656002"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与文件信息有关的结构体变量</a:t>
            </a:r>
            <a:endParaRPr lang="zh-CN" altLang="en-US">
              <a:solidFill>
                <a:srgbClr val="0070C0"/>
              </a:solidFill>
              <a:latin typeface="仿宋_GB2312" pitchFamily="49" charset="-122"/>
              <a:ea typeface="仿宋_GB2312" pitchFamily="49" charset="-122"/>
              <a:sym typeface="Monotype Sorts" pitchFamily="2" charset="2"/>
            </a:endParaRPr>
          </a:p>
        </p:txBody>
      </p:sp>
      <p:sp>
        <p:nvSpPr>
          <p:cNvPr id="6656003" name="Rectangle 3"/>
          <p:cNvSpPr>
            <a:spLocks noChangeArrowheads="1"/>
          </p:cNvSpPr>
          <p:nvPr/>
        </p:nvSpPr>
        <p:spPr bwMode="auto">
          <a:xfrm>
            <a:off x="152400" y="1066800"/>
            <a:ext cx="87693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zh-CN" sz="2800" b="1" dirty="0">
                <a:ea typeface="楷体" panose="02010609060101010101" pitchFamily="49" charset="-122"/>
                <a:cs typeface="Times New Roman" panose="02020603050405020304" pitchFamily="18" charset="0"/>
              </a:rPr>
              <a:t>每个被使用的文件都在内存中开辟一个相应的文件信息区，用来存放文件的有关信息（如文件的名字、文件状态及文件当前位置等）</a:t>
            </a:r>
            <a:endParaRPr lang="en-US" altLang="zh-CN" sz="2800" b="1" dirty="0">
              <a:ea typeface="楷体" panose="02010609060101010101" pitchFamily="49" charset="-122"/>
              <a:cs typeface="Times New Roman" panose="02020603050405020304" pitchFamily="18" charset="0"/>
            </a:endParaRPr>
          </a:p>
          <a:p>
            <a:pPr marL="342900" indent="-342900">
              <a:lnSpc>
                <a:spcPct val="150000"/>
              </a:lnSpc>
              <a:buClr>
                <a:srgbClr val="FF3300"/>
              </a:buClr>
              <a:buFont typeface="Wingdings" pitchFamily="2" charset="2"/>
              <a:buChar char="Ø"/>
            </a:pPr>
            <a:r>
              <a:rPr lang="zh-CN" altLang="zh-CN" sz="2800" b="1" dirty="0">
                <a:ea typeface="楷体" panose="02010609060101010101" pitchFamily="49" charset="-122"/>
                <a:cs typeface="Times New Roman" panose="02020603050405020304" pitchFamily="18" charset="0"/>
              </a:rPr>
              <a:t>这些信息是保存在一个</a:t>
            </a:r>
            <a:r>
              <a:rPr lang="zh-CN" altLang="zh-CN" sz="2800" b="1" dirty="0">
                <a:solidFill>
                  <a:srgbClr val="FF0000"/>
                </a:solidFill>
                <a:ea typeface="楷体" panose="02010609060101010101" pitchFamily="49" charset="-122"/>
                <a:cs typeface="Times New Roman" panose="02020603050405020304" pitchFamily="18" charset="0"/>
              </a:rPr>
              <a:t>结构体变量</a:t>
            </a:r>
            <a:r>
              <a:rPr lang="zh-CN" altLang="zh-CN" sz="2800" b="1" dirty="0">
                <a:ea typeface="楷体" panose="02010609060101010101" pitchFamily="49" charset="-122"/>
                <a:cs typeface="Times New Roman" panose="02020603050405020304" pitchFamily="18" charset="0"/>
              </a:rPr>
              <a:t>中的。该</a:t>
            </a:r>
            <a:r>
              <a:rPr lang="zh-CN" altLang="zh-CN" sz="2800" b="1" u="sng" dirty="0">
                <a:ea typeface="楷体" panose="02010609060101010101" pitchFamily="49" charset="-122"/>
                <a:cs typeface="Times New Roman" panose="02020603050405020304" pitchFamily="18" charset="0"/>
              </a:rPr>
              <a:t>结构体类型</a:t>
            </a:r>
            <a:r>
              <a:rPr lang="zh-CN" altLang="zh-CN" sz="2800" b="1" dirty="0">
                <a:ea typeface="楷体" panose="02010609060101010101" pitchFamily="49" charset="-122"/>
                <a:cs typeface="Times New Roman" panose="02020603050405020304" pitchFamily="18" charset="0"/>
              </a:rPr>
              <a:t>是由系统声明的，取名为</a:t>
            </a:r>
            <a:r>
              <a:rPr lang="en-US" altLang="zh-CN" sz="2800" b="1" dirty="0">
                <a:ea typeface="楷体" panose="02010609060101010101" pitchFamily="49" charset="-122"/>
                <a:cs typeface="Times New Roman" panose="02020603050405020304" pitchFamily="18" charset="0"/>
              </a:rPr>
              <a:t>FILE</a:t>
            </a:r>
            <a:r>
              <a:rPr lang="zh-CN" altLang="en-US" sz="2800" b="1" dirty="0">
                <a:ea typeface="楷体" panose="02010609060101010101" pitchFamily="49" charset="-122"/>
                <a:cs typeface="Times New Roman" panose="02020603050405020304" pitchFamily="18" charset="0"/>
              </a:rPr>
              <a:t>。</a:t>
            </a:r>
          </a:p>
          <a:p>
            <a:pPr marL="342900" indent="-342900">
              <a:lnSpc>
                <a:spcPct val="150000"/>
              </a:lnSpc>
              <a:buClr>
                <a:srgbClr val="FF3300"/>
              </a:buClr>
              <a:buFont typeface="Wingdings" pitchFamily="2" charset="2"/>
              <a:buChar char="Ø"/>
            </a:pPr>
            <a:r>
              <a:rPr lang="zh-CN" altLang="en-US" sz="2800" b="1" dirty="0">
                <a:ea typeface="楷体" panose="02010609060101010101" pitchFamily="49" charset="-122"/>
                <a:cs typeface="Times New Roman" panose="02020603050405020304" pitchFamily="18" charset="0"/>
              </a:rPr>
              <a:t>声明</a:t>
            </a:r>
            <a:r>
              <a:rPr lang="en-US" altLang="zh-CN" sz="2800" b="1" dirty="0">
                <a:ea typeface="楷体" panose="02010609060101010101" pitchFamily="49" charset="-122"/>
                <a:cs typeface="Times New Roman" panose="02020603050405020304" pitchFamily="18" charset="0"/>
              </a:rPr>
              <a:t>FILE</a:t>
            </a:r>
            <a:r>
              <a:rPr lang="zh-CN" altLang="en-US" sz="2800" b="1" dirty="0">
                <a:ea typeface="楷体" panose="02010609060101010101" pitchFamily="49" charset="-122"/>
                <a:cs typeface="Times New Roman" panose="02020603050405020304" pitchFamily="18" charset="0"/>
              </a:rPr>
              <a:t>结构体类型的信息包含在头文件“</a:t>
            </a:r>
            <a:r>
              <a:rPr lang="en-US" altLang="zh-CN" sz="2800" b="1" dirty="0" err="1">
                <a:ea typeface="楷体" panose="02010609060101010101" pitchFamily="49" charset="-122"/>
                <a:cs typeface="Times New Roman" panose="02020603050405020304" pitchFamily="18" charset="0"/>
              </a:rPr>
              <a:t>stdio.h</a:t>
            </a:r>
            <a:r>
              <a:rPr lang="en-US" altLang="zh-CN" sz="2800" b="1" dirty="0">
                <a:ea typeface="楷体" panose="02010609060101010101" pitchFamily="49" charset="-122"/>
                <a:cs typeface="Times New Roman" panose="02020603050405020304" pitchFamily="18" charset="0"/>
              </a:rPr>
              <a:t>”</a:t>
            </a:r>
            <a:r>
              <a:rPr lang="zh-CN" altLang="en-US" sz="2800" b="1" dirty="0">
                <a:ea typeface="楷体" panose="02010609060101010101" pitchFamily="49" charset="-122"/>
                <a:cs typeface="Times New Roman" panose="02020603050405020304" pitchFamily="18" charset="0"/>
              </a:rPr>
              <a:t>中。</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4B665372-8AFF-42C2-9E4E-DE11B59A2B5D}"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71DDC5EC-7047-4463-ACC3-4E2DB42D5DC8}" type="slidenum">
              <a:rPr lang="zh-CN" altLang="en-US"/>
              <a:pPr/>
              <a:t>24</a:t>
            </a:fld>
            <a:r>
              <a:rPr lang="en-US" altLang="zh-CN"/>
              <a:t>/42</a:t>
            </a:r>
          </a:p>
        </p:txBody>
      </p:sp>
      <p:sp>
        <p:nvSpPr>
          <p:cNvPr id="6860802"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ea typeface="黑体" pitchFamily="49" charset="-122"/>
                <a:cs typeface="Times New Roman" panose="02020603050405020304" pitchFamily="18" charset="0"/>
              </a:rPr>
              <a:t>一种</a:t>
            </a:r>
            <a:r>
              <a:rPr lang="en-US" altLang="zh-CN">
                <a:solidFill>
                  <a:srgbClr val="0070C0"/>
                </a:solidFill>
                <a:ea typeface="黑体" pitchFamily="49" charset="-122"/>
                <a:cs typeface="Times New Roman" panose="02020603050405020304" pitchFamily="18" charset="0"/>
              </a:rPr>
              <a:t>FILE</a:t>
            </a:r>
            <a:r>
              <a:rPr lang="zh-CN" altLang="en-US">
                <a:solidFill>
                  <a:srgbClr val="0070C0"/>
                </a:solidFill>
                <a:ea typeface="黑体" pitchFamily="49" charset="-122"/>
                <a:cs typeface="Times New Roman" panose="02020603050405020304" pitchFamily="18" charset="0"/>
              </a:rPr>
              <a:t>结构体描述</a:t>
            </a:r>
            <a:endParaRPr lang="zh-CN" altLang="en-US">
              <a:solidFill>
                <a:srgbClr val="0070C0"/>
              </a:solidFill>
              <a:ea typeface="仿宋_GB2312" pitchFamily="49" charset="-122"/>
              <a:cs typeface="Times New Roman" panose="02020603050405020304" pitchFamily="18" charset="0"/>
              <a:sym typeface="Monotype Sorts" pitchFamily="2" charset="2"/>
            </a:endParaRPr>
          </a:p>
        </p:txBody>
      </p:sp>
      <p:sp>
        <p:nvSpPr>
          <p:cNvPr id="6860804" name="Rectangle 4"/>
          <p:cNvSpPr>
            <a:spLocks noChangeArrowheads="1"/>
          </p:cNvSpPr>
          <p:nvPr/>
        </p:nvSpPr>
        <p:spPr bwMode="auto">
          <a:xfrm>
            <a:off x="381000" y="1219200"/>
            <a:ext cx="8540750" cy="4876800"/>
          </a:xfrm>
          <a:prstGeom prst="rect">
            <a:avLst/>
          </a:prstGeom>
          <a:solidFill>
            <a:schemeClr val="accent1"/>
          </a:solidFill>
          <a:ln w="9525">
            <a:noFill/>
            <a:miter lim="800000"/>
            <a:headEnd/>
            <a:tailEnd/>
          </a:ln>
          <a:effectLst/>
          <a:extLst/>
        </p:spPr>
        <p:txBody>
          <a:bodyPr/>
          <a:lstStyle/>
          <a:p>
            <a:pPr marL="342900" indent="-342900">
              <a:lnSpc>
                <a:spcPct val="100000"/>
              </a:lnSpc>
              <a:buClr>
                <a:srgbClr val="FF3300"/>
              </a:buClr>
              <a:buFont typeface="Wingdings" pitchFamily="2" charset="2"/>
              <a:buNone/>
            </a:pPr>
            <a:r>
              <a:rPr lang="zh-CN" altLang="en-US" sz="2200" b="1">
                <a:ea typeface="楷体_GB2312" pitchFamily="49" charset="-122"/>
              </a:rPr>
              <a:t>/* </a:t>
            </a:r>
            <a:r>
              <a:rPr lang="en-US" altLang="zh-CN" sz="2200" b="1">
                <a:ea typeface="楷体_GB2312" pitchFamily="49" charset="-122"/>
              </a:rPr>
              <a:t>Definition of the control structure for streams*/</a:t>
            </a:r>
          </a:p>
          <a:p>
            <a:pPr marL="342900" indent="-342900">
              <a:lnSpc>
                <a:spcPct val="100000"/>
              </a:lnSpc>
              <a:buClr>
                <a:srgbClr val="FF3300"/>
              </a:buClr>
              <a:buFont typeface="Wingdings" pitchFamily="2" charset="2"/>
              <a:buNone/>
            </a:pPr>
            <a:r>
              <a:rPr lang="en-US" altLang="zh-CN" sz="2200" b="1">
                <a:ea typeface="楷体_GB2312" pitchFamily="49" charset="-122"/>
              </a:rPr>
              <a:t>typedef struct  </a:t>
            </a:r>
          </a:p>
          <a:p>
            <a:pPr marL="342900" indent="-342900">
              <a:lnSpc>
                <a:spcPct val="100000"/>
              </a:lnSpc>
              <a:buClr>
                <a:srgbClr val="FF3300"/>
              </a:buClr>
              <a:buFont typeface="Wingdings" pitchFamily="2" charset="2"/>
              <a:buNone/>
            </a:pPr>
            <a:r>
              <a:rPr lang="en-US" altLang="zh-CN" sz="2200" b="1">
                <a:ea typeface="楷体_GB2312" pitchFamily="49" charset="-122"/>
              </a:rPr>
              <a:t>{    short    level;          		/* fill/empty level of buffer */</a:t>
            </a:r>
          </a:p>
          <a:p>
            <a:pPr marL="342900" indent="-342900">
              <a:lnSpc>
                <a:spcPct val="100000"/>
              </a:lnSpc>
              <a:buClr>
                <a:srgbClr val="FF3300"/>
              </a:buClr>
              <a:buFont typeface="Wingdings" pitchFamily="2" charset="2"/>
              <a:buNone/>
            </a:pPr>
            <a:r>
              <a:rPr lang="en-US" altLang="zh-CN" sz="2200" b="1">
                <a:ea typeface="楷体_GB2312" pitchFamily="49" charset="-122"/>
              </a:rPr>
              <a:t>     unsigned    flags;         	/* File status flags    */</a:t>
            </a:r>
          </a:p>
          <a:p>
            <a:pPr marL="342900" indent="-342900">
              <a:lnSpc>
                <a:spcPct val="100000"/>
              </a:lnSpc>
              <a:buClr>
                <a:srgbClr val="FF3300"/>
              </a:buClr>
              <a:buFont typeface="Wingdings" pitchFamily="2" charset="2"/>
              <a:buNone/>
            </a:pPr>
            <a:r>
              <a:rPr lang="en-US" altLang="zh-CN" sz="2200" b="1">
                <a:ea typeface="楷体_GB2312" pitchFamily="49" charset="-122"/>
              </a:rPr>
              <a:t>     char    fd;             		/* File descriptor      */</a:t>
            </a:r>
          </a:p>
          <a:p>
            <a:pPr marL="342900" indent="-342900">
              <a:lnSpc>
                <a:spcPct val="100000"/>
              </a:lnSpc>
              <a:buClr>
                <a:srgbClr val="FF3300"/>
              </a:buClr>
              <a:buFont typeface="Wingdings" pitchFamily="2" charset="2"/>
              <a:buNone/>
            </a:pPr>
            <a:r>
              <a:rPr lang="en-US" altLang="zh-CN" sz="2200" b="1">
                <a:ea typeface="楷体_GB2312" pitchFamily="49" charset="-122"/>
              </a:rPr>
              <a:t>     unsigned char   hold;       	/* Ungetc char if no buffer */</a:t>
            </a:r>
          </a:p>
          <a:p>
            <a:pPr marL="342900" indent="-342900">
              <a:lnSpc>
                <a:spcPct val="100000"/>
              </a:lnSpc>
              <a:buClr>
                <a:srgbClr val="FF3300"/>
              </a:buClr>
              <a:buFont typeface="Wingdings" pitchFamily="2" charset="2"/>
              <a:buNone/>
            </a:pPr>
            <a:r>
              <a:rPr lang="en-US" altLang="zh-CN" sz="2200" b="1">
                <a:ea typeface="楷体_GB2312" pitchFamily="49" charset="-122"/>
              </a:rPr>
              <a:t>     short   bsize;          		/* Buffer size          */</a:t>
            </a:r>
          </a:p>
          <a:p>
            <a:pPr marL="342900" indent="-342900">
              <a:lnSpc>
                <a:spcPct val="100000"/>
              </a:lnSpc>
              <a:buClr>
                <a:srgbClr val="FF3300"/>
              </a:buClr>
              <a:buFont typeface="Wingdings" pitchFamily="2" charset="2"/>
              <a:buNone/>
            </a:pPr>
            <a:r>
              <a:rPr lang="en-US" altLang="zh-CN" sz="2200" b="1">
                <a:ea typeface="楷体_GB2312" pitchFamily="49" charset="-122"/>
              </a:rPr>
              <a:t>     unsigned char   *buffer;   	/* Data transfer buffer */</a:t>
            </a:r>
          </a:p>
          <a:p>
            <a:pPr marL="342900" indent="-342900">
              <a:lnSpc>
                <a:spcPct val="100000"/>
              </a:lnSpc>
              <a:buClr>
                <a:srgbClr val="FF3300"/>
              </a:buClr>
              <a:buFont typeface="Wingdings" pitchFamily="2" charset="2"/>
              <a:buNone/>
            </a:pPr>
            <a:r>
              <a:rPr lang="en-US" altLang="zh-CN" sz="2200" b="1">
                <a:ea typeface="楷体_GB2312" pitchFamily="49" charset="-122"/>
              </a:rPr>
              <a:t>     unsigned char   *curp;     	/* Current active pointer */</a:t>
            </a:r>
          </a:p>
          <a:p>
            <a:pPr marL="342900" indent="-342900">
              <a:lnSpc>
                <a:spcPct val="100000"/>
              </a:lnSpc>
              <a:buClr>
                <a:srgbClr val="FF3300"/>
              </a:buClr>
              <a:buFont typeface="Wingdings" pitchFamily="2" charset="2"/>
              <a:buNone/>
            </a:pPr>
            <a:r>
              <a:rPr lang="en-US" altLang="zh-CN" sz="2200" b="1">
                <a:ea typeface="楷体_GB2312" pitchFamily="49" charset="-122"/>
              </a:rPr>
              <a:t>     unsigned    istemp;       	/* Temporary file indicator */</a:t>
            </a:r>
          </a:p>
          <a:p>
            <a:pPr marL="342900" indent="-342900">
              <a:lnSpc>
                <a:spcPct val="100000"/>
              </a:lnSpc>
              <a:buClr>
                <a:srgbClr val="FF3300"/>
              </a:buClr>
              <a:buFont typeface="Wingdings" pitchFamily="2" charset="2"/>
              <a:buNone/>
            </a:pPr>
            <a:r>
              <a:rPr lang="en-US" altLang="zh-CN" sz="2200" b="1">
                <a:ea typeface="楷体_GB2312" pitchFamily="49" charset="-122"/>
              </a:rPr>
              <a:t>     short   token;          		/* Used for validity checking */</a:t>
            </a:r>
          </a:p>
          <a:p>
            <a:pPr marL="342900" indent="-342900">
              <a:lnSpc>
                <a:spcPct val="100000"/>
              </a:lnSpc>
              <a:buClr>
                <a:srgbClr val="FF3300"/>
              </a:buClr>
              <a:buFont typeface="Wingdings" pitchFamily="2" charset="2"/>
              <a:buNone/>
            </a:pPr>
            <a:r>
              <a:rPr lang="en-US" altLang="zh-CN" sz="2200" b="1">
                <a:ea typeface="楷体_GB2312" pitchFamily="49" charset="-122"/>
              </a:rPr>
              <a:t>}   FILE;                           	/* This is the FILE object */</a:t>
            </a:r>
            <a:endParaRPr lang="en-US" altLang="zh-CN" sz="2200" b="1">
              <a:ea typeface="楷体_GB2312" pitchFamily="49" charset="-122"/>
              <a:sym typeface="Monotype Sorts" pitchFamily="2" charset="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DC4FAB2-8D3C-4442-88E4-CD5E114E9B75}"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052094EE-71B2-40AB-95B6-36290253D8B0}" type="slidenum">
              <a:rPr lang="zh-CN" altLang="en-US"/>
              <a:pPr/>
              <a:t>25</a:t>
            </a:fld>
            <a:r>
              <a:rPr lang="en-US" altLang="zh-CN"/>
              <a:t>/42</a:t>
            </a:r>
          </a:p>
        </p:txBody>
      </p:sp>
      <p:sp>
        <p:nvSpPr>
          <p:cNvPr id="6845442"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a:solidFill>
                  <a:srgbClr val="0070C0"/>
                </a:solidFill>
                <a:ea typeface="黑体" pitchFamily="49" charset="-122"/>
              </a:rPr>
              <a:t>FILE</a:t>
            </a:r>
            <a:r>
              <a:rPr lang="zh-CN" altLang="en-US">
                <a:solidFill>
                  <a:srgbClr val="0070C0"/>
                </a:solidFill>
                <a:ea typeface="黑体" pitchFamily="49" charset="-122"/>
              </a:rPr>
              <a:t>类型的指针变量</a:t>
            </a:r>
          </a:p>
        </p:txBody>
      </p:sp>
      <p:sp>
        <p:nvSpPr>
          <p:cNvPr id="6845443" name="Rectangle 3"/>
          <p:cNvSpPr>
            <a:spLocks noChangeArrowheads="1"/>
          </p:cNvSpPr>
          <p:nvPr/>
        </p:nvSpPr>
        <p:spPr bwMode="auto">
          <a:xfrm>
            <a:off x="152400" y="1066800"/>
            <a:ext cx="87693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ea typeface="楷体" panose="02010609060101010101" pitchFamily="49" charset="-122"/>
                <a:cs typeface="Times New Roman" panose="02020603050405020304" pitchFamily="18" charset="0"/>
              </a:rPr>
              <a:t>有了前面的</a:t>
            </a:r>
            <a:r>
              <a:rPr lang="en-US" altLang="zh-CN" sz="3200" b="1" dirty="0">
                <a:ea typeface="楷体" panose="02010609060101010101" pitchFamily="49" charset="-122"/>
                <a:cs typeface="Times New Roman" panose="02020603050405020304" pitchFamily="18" charset="0"/>
              </a:rPr>
              <a:t>FILE</a:t>
            </a:r>
            <a:r>
              <a:rPr lang="zh-CN" altLang="en-US" sz="3200" b="1" dirty="0">
                <a:ea typeface="楷体" panose="02010609060101010101" pitchFamily="49" charset="-122"/>
                <a:cs typeface="Times New Roman" panose="02020603050405020304" pitchFamily="18" charset="0"/>
              </a:rPr>
              <a:t>类型结构体，可以定义如下：</a:t>
            </a:r>
          </a:p>
          <a:p>
            <a:pPr>
              <a:lnSpc>
                <a:spcPct val="150000"/>
              </a:lnSpc>
              <a:buClr>
                <a:schemeClr val="accent2"/>
              </a:buClr>
            </a:pPr>
            <a:r>
              <a:rPr lang="en-US" altLang="zh-CN" sz="3200" b="1" dirty="0">
                <a:solidFill>
                  <a:srgbClr val="FF0000"/>
                </a:solidFill>
                <a:ea typeface="楷体" panose="02010609060101010101" pitchFamily="49" charset="-122"/>
                <a:cs typeface="Times New Roman" panose="02020603050405020304" pitchFamily="18" charset="0"/>
              </a:rPr>
              <a:t>	</a:t>
            </a:r>
            <a:r>
              <a:rPr lang="en-US" altLang="zh-CN" sz="3200" b="1" dirty="0" smtClean="0">
                <a:solidFill>
                  <a:srgbClr val="FF0000"/>
                </a:solidFill>
                <a:ea typeface="楷体" panose="02010609060101010101" pitchFamily="49" charset="-122"/>
                <a:cs typeface="Times New Roman" panose="02020603050405020304" pitchFamily="18" charset="0"/>
              </a:rPr>
              <a:t>FILE  </a:t>
            </a:r>
            <a:r>
              <a:rPr lang="en-US" altLang="zh-CN" sz="3200" b="1" dirty="0">
                <a:solidFill>
                  <a:srgbClr val="FF0000"/>
                </a:solidFill>
                <a:ea typeface="楷体" panose="02010609060101010101" pitchFamily="49" charset="-122"/>
                <a:cs typeface="Times New Roman" panose="02020603050405020304" pitchFamily="18" charset="0"/>
              </a:rPr>
              <a:t>*</a:t>
            </a:r>
            <a:r>
              <a:rPr lang="en-US" altLang="zh-CN" sz="3200" b="1" dirty="0" err="1">
                <a:solidFill>
                  <a:srgbClr val="FF0000"/>
                </a:solidFill>
                <a:ea typeface="楷体" panose="02010609060101010101" pitchFamily="49" charset="-122"/>
                <a:cs typeface="Times New Roman" panose="02020603050405020304" pitchFamily="18" charset="0"/>
              </a:rPr>
              <a:t>fp</a:t>
            </a:r>
            <a:r>
              <a:rPr lang="en-US" altLang="zh-CN" sz="3200" b="1" dirty="0">
                <a:solidFill>
                  <a:srgbClr val="FF0000"/>
                </a:solidFill>
                <a:ea typeface="楷体" panose="02010609060101010101" pitchFamily="49" charset="-122"/>
                <a:cs typeface="Times New Roman" panose="02020603050405020304" pitchFamily="18" charset="0"/>
              </a:rPr>
              <a:t>;</a:t>
            </a:r>
            <a:r>
              <a:rPr lang="en-US" altLang="zh-CN" sz="3200" dirty="0">
                <a:ea typeface="楷体" panose="02010609060101010101" pitchFamily="49" charset="-122"/>
                <a:cs typeface="Times New Roman" panose="02020603050405020304" pitchFamily="18" charset="0"/>
              </a:rPr>
              <a:t>  </a:t>
            </a:r>
          </a:p>
          <a:p>
            <a:pPr>
              <a:lnSpc>
                <a:spcPct val="150000"/>
              </a:lnSpc>
              <a:buClr>
                <a:schemeClr val="accent2"/>
              </a:buClr>
            </a:pPr>
            <a:r>
              <a:rPr lang="en-US" altLang="zh-CN" sz="3200" b="1" dirty="0">
                <a:solidFill>
                  <a:schemeClr val="accent2"/>
                </a:solidFill>
                <a:ea typeface="楷体" panose="02010609060101010101" pitchFamily="49" charset="-122"/>
                <a:cs typeface="Times New Roman" panose="02020603050405020304" pitchFamily="18" charset="0"/>
              </a:rPr>
              <a:t>	</a:t>
            </a:r>
            <a:r>
              <a:rPr lang="en-US" altLang="zh-CN" sz="3200" b="1" dirty="0" err="1" smtClean="0">
                <a:solidFill>
                  <a:schemeClr val="accent2"/>
                </a:solidFill>
                <a:ea typeface="楷体" panose="02010609060101010101" pitchFamily="49" charset="-122"/>
                <a:cs typeface="Times New Roman" panose="02020603050405020304" pitchFamily="18" charset="0"/>
              </a:rPr>
              <a:t>fp</a:t>
            </a:r>
            <a:r>
              <a:rPr lang="zh-CN" altLang="en-US" sz="3200" b="1" dirty="0" smtClean="0">
                <a:solidFill>
                  <a:schemeClr val="accent2"/>
                </a:solidFill>
                <a:ea typeface="楷体" panose="02010609060101010101" pitchFamily="49" charset="-122"/>
                <a:cs typeface="Times New Roman" panose="02020603050405020304" pitchFamily="18" charset="0"/>
              </a:rPr>
              <a:t>是指向</a:t>
            </a:r>
            <a:r>
              <a:rPr lang="en-US" altLang="zh-CN" sz="3200" b="1" dirty="0">
                <a:solidFill>
                  <a:schemeClr val="accent2"/>
                </a:solidFill>
                <a:ea typeface="楷体" panose="02010609060101010101" pitchFamily="49" charset="-122"/>
                <a:cs typeface="Times New Roman" panose="02020603050405020304" pitchFamily="18" charset="0"/>
              </a:rPr>
              <a:t>FILE</a:t>
            </a:r>
            <a:r>
              <a:rPr lang="zh-CN" altLang="en-US" sz="3200" b="1" dirty="0">
                <a:solidFill>
                  <a:schemeClr val="accent2"/>
                </a:solidFill>
                <a:ea typeface="楷体" panose="02010609060101010101" pitchFamily="49" charset="-122"/>
                <a:cs typeface="Times New Roman" panose="02020603050405020304" pitchFamily="18" charset="0"/>
              </a:rPr>
              <a:t>类型结构体的指针变量。</a:t>
            </a:r>
          </a:p>
          <a:p>
            <a:pPr marL="342900" indent="-342900">
              <a:lnSpc>
                <a:spcPct val="150000"/>
              </a:lnSpc>
              <a:buClr>
                <a:srgbClr val="FF3300"/>
              </a:buClr>
              <a:buFont typeface="Wingdings" pitchFamily="2" charset="2"/>
              <a:buChar char="Ø"/>
            </a:pPr>
            <a:r>
              <a:rPr lang="zh-CN" altLang="en-US" sz="3200" b="1" dirty="0">
                <a:ea typeface="楷体" panose="02010609060101010101" pitchFamily="49" charset="-122"/>
                <a:cs typeface="Times New Roman" panose="02020603050405020304" pitchFamily="18" charset="0"/>
              </a:rPr>
              <a:t>一般设置一个指向</a:t>
            </a:r>
            <a:r>
              <a:rPr lang="en-US" altLang="zh-CN" sz="3200" b="1" dirty="0">
                <a:ea typeface="楷体" panose="02010609060101010101" pitchFamily="49" charset="-122"/>
                <a:cs typeface="Times New Roman" panose="02020603050405020304" pitchFamily="18" charset="0"/>
              </a:rPr>
              <a:t>FILE</a:t>
            </a:r>
            <a:r>
              <a:rPr lang="zh-CN" altLang="en-US" sz="3200" b="1" dirty="0">
                <a:ea typeface="楷体" panose="02010609060101010101" pitchFamily="49" charset="-122"/>
                <a:cs typeface="Times New Roman" panose="02020603050405020304" pitchFamily="18" charset="0"/>
              </a:rPr>
              <a:t>类型变量的指针变量，然后通过它来引用这些</a:t>
            </a:r>
            <a:r>
              <a:rPr lang="en-US" altLang="zh-CN" sz="3200" b="1" dirty="0">
                <a:ea typeface="楷体" panose="02010609060101010101" pitchFamily="49" charset="-122"/>
                <a:cs typeface="Times New Roman" panose="02020603050405020304" pitchFamily="18" charset="0"/>
              </a:rPr>
              <a:t>FILE</a:t>
            </a:r>
            <a:r>
              <a:rPr lang="zh-CN" altLang="en-US" sz="3200" b="1" dirty="0">
                <a:ea typeface="楷体" panose="02010609060101010101" pitchFamily="49" charset="-122"/>
                <a:cs typeface="Times New Roman" panose="02020603050405020304" pitchFamily="18" charset="0"/>
              </a:rPr>
              <a:t>类型变量。</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8"/>
          <p:cNvSpPr>
            <a:spLocks noGrp="1" noChangeArrowheads="1"/>
          </p:cNvSpPr>
          <p:nvPr>
            <p:ph type="dt" sz="half" idx="10"/>
          </p:nvPr>
        </p:nvSpPr>
        <p:spPr>
          <a:ln/>
        </p:spPr>
        <p:txBody>
          <a:bodyPr/>
          <a:lstStyle/>
          <a:p>
            <a:fld id="{636EA937-865D-44D2-8D2C-9ABCE905A2E2}" type="datetime1">
              <a:rPr lang="zh-CN" altLang="en-US"/>
              <a:pPr/>
              <a:t>2023/12/12</a:t>
            </a:fld>
            <a:endParaRPr lang="en-US" altLang="zh-CN"/>
          </a:p>
        </p:txBody>
      </p:sp>
      <p:sp>
        <p:nvSpPr>
          <p:cNvPr id="31"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32" name="Rectangle 10"/>
          <p:cNvSpPr>
            <a:spLocks noGrp="1" noChangeArrowheads="1"/>
          </p:cNvSpPr>
          <p:nvPr>
            <p:ph type="sldNum" sz="quarter" idx="12"/>
          </p:nvPr>
        </p:nvSpPr>
        <p:spPr>
          <a:ln/>
        </p:spPr>
        <p:txBody>
          <a:bodyPr/>
          <a:lstStyle/>
          <a:p>
            <a:fld id="{49EB0B47-DF64-44F5-8327-80CAF537ECC7}" type="slidenum">
              <a:rPr lang="zh-CN" altLang="en-US"/>
              <a:pPr/>
              <a:t>26</a:t>
            </a:fld>
            <a:r>
              <a:rPr lang="en-US" altLang="zh-CN"/>
              <a:t>/42</a:t>
            </a:r>
          </a:p>
        </p:txBody>
      </p:sp>
      <p:sp>
        <p:nvSpPr>
          <p:cNvPr id="6657026" name="Rectangle 2"/>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zh-CN">
                <a:solidFill>
                  <a:srgbClr val="0070C0"/>
                </a:solidFill>
                <a:ea typeface="黑体" pitchFamily="49" charset="-122"/>
              </a:rPr>
              <a:t>“文件指针”</a:t>
            </a:r>
            <a:r>
              <a:rPr lang="zh-CN" altLang="en-US">
                <a:solidFill>
                  <a:srgbClr val="0070C0"/>
                </a:solidFill>
                <a:ea typeface="黑体" pitchFamily="49" charset="-122"/>
              </a:rPr>
              <a:t>示意图</a:t>
            </a:r>
          </a:p>
        </p:txBody>
      </p:sp>
      <p:sp>
        <p:nvSpPr>
          <p:cNvPr id="6657027" name="Rectangle 3"/>
          <p:cNvSpPr>
            <a:spLocks noChangeArrowheads="1"/>
          </p:cNvSpPr>
          <p:nvPr/>
        </p:nvSpPr>
        <p:spPr bwMode="auto">
          <a:xfrm>
            <a:off x="381000" y="12192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3200" b="1">
                <a:ea typeface="楷体" panose="02010609060101010101" pitchFamily="49" charset="-122"/>
                <a:cs typeface="Times New Roman" panose="02020603050405020304" pitchFamily="18" charset="0"/>
                <a:sym typeface="Monotype Sorts" pitchFamily="2" charset="2"/>
              </a:rPr>
              <a:t>如果有定义：</a:t>
            </a:r>
            <a:r>
              <a:rPr lang="en-US" altLang="zh-CN" sz="3200">
                <a:solidFill>
                  <a:srgbClr val="FF0000"/>
                </a:solidFill>
                <a:ea typeface="楷体" panose="02010609060101010101" pitchFamily="49" charset="-122"/>
                <a:cs typeface="Times New Roman" panose="02020603050405020304" pitchFamily="18" charset="0"/>
                <a:sym typeface="Monotype Sorts" pitchFamily="2" charset="2"/>
              </a:rPr>
              <a:t>FILE</a:t>
            </a:r>
            <a:r>
              <a:rPr lang="zh-CN" altLang="en-US" sz="3200">
                <a:solidFill>
                  <a:srgbClr val="FF0000"/>
                </a:solidFill>
                <a:ea typeface="楷体" panose="02010609060101010101" pitchFamily="49" charset="-122"/>
                <a:cs typeface="Times New Roman" panose="02020603050405020304" pitchFamily="18" charset="0"/>
                <a:sym typeface="Monotype Sorts" pitchFamily="2" charset="2"/>
              </a:rPr>
              <a:t>　*</a:t>
            </a:r>
            <a:r>
              <a:rPr lang="en-US" altLang="zh-CN" sz="3200">
                <a:solidFill>
                  <a:srgbClr val="FF0000"/>
                </a:solidFill>
                <a:ea typeface="楷体" panose="02010609060101010101" pitchFamily="49" charset="-122"/>
                <a:cs typeface="Times New Roman" panose="02020603050405020304" pitchFamily="18" charset="0"/>
                <a:sym typeface="Monotype Sorts" pitchFamily="2" charset="2"/>
              </a:rPr>
              <a:t>fp1,*fp2,*fp3;</a:t>
            </a:r>
            <a:r>
              <a:rPr lang="en-US" altLang="zh-CN" sz="3200" b="1">
                <a:ea typeface="楷体" panose="02010609060101010101" pitchFamily="49" charset="-122"/>
                <a:cs typeface="Times New Roman" panose="02020603050405020304" pitchFamily="18" charset="0"/>
                <a:sym typeface="Monotype Sorts" pitchFamily="2" charset="2"/>
              </a:rPr>
              <a:t> </a:t>
            </a:r>
            <a:endParaRPr lang="zh-CN" altLang="en-US" sz="3200" b="1">
              <a:ea typeface="楷体" panose="02010609060101010101" pitchFamily="49" charset="-122"/>
              <a:cs typeface="Times New Roman" panose="02020603050405020304" pitchFamily="18" charset="0"/>
              <a:sym typeface="Monotype Sorts" pitchFamily="2" charset="2"/>
            </a:endParaRPr>
          </a:p>
        </p:txBody>
      </p:sp>
      <p:sp>
        <p:nvSpPr>
          <p:cNvPr id="5" name="TextBox 4"/>
          <p:cNvSpPr txBox="1">
            <a:spLocks noChangeArrowheads="1"/>
          </p:cNvSpPr>
          <p:nvPr/>
        </p:nvSpPr>
        <p:spPr bwMode="auto">
          <a:xfrm>
            <a:off x="1285875" y="5419725"/>
            <a:ext cx="2000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zh-CN" altLang="en-US" sz="2800" b="1">
                <a:solidFill>
                  <a:srgbClr val="9D138D"/>
                </a:solidFill>
              </a:rPr>
              <a:t>文件</a:t>
            </a:r>
            <a:r>
              <a:rPr kumimoji="1" lang="en-US" altLang="zh-CN" sz="2800" b="1">
                <a:solidFill>
                  <a:srgbClr val="9D138D"/>
                </a:solidFill>
              </a:rPr>
              <a:t>f1</a:t>
            </a:r>
            <a:r>
              <a:rPr kumimoji="1" lang="zh-CN" altLang="en-US" sz="2800" b="1">
                <a:solidFill>
                  <a:srgbClr val="9D138D"/>
                </a:solidFill>
              </a:rPr>
              <a:t>的</a:t>
            </a:r>
            <a:endParaRPr kumimoji="1" lang="en-US" altLang="zh-CN" sz="2800" b="1">
              <a:solidFill>
                <a:srgbClr val="9D138D"/>
              </a:solidFill>
            </a:endParaRPr>
          </a:p>
          <a:p>
            <a:pPr algn="ctr" eaLnBrk="1" hangingPunct="1">
              <a:lnSpc>
                <a:spcPct val="100000"/>
              </a:lnSpc>
              <a:spcBef>
                <a:spcPct val="0"/>
              </a:spcBef>
            </a:pPr>
            <a:r>
              <a:rPr kumimoji="1" lang="zh-CN" altLang="en-US" sz="2800" b="1">
                <a:solidFill>
                  <a:srgbClr val="9D138D"/>
                </a:solidFill>
              </a:rPr>
              <a:t>文件信息区</a:t>
            </a:r>
          </a:p>
        </p:txBody>
      </p:sp>
      <p:grpSp>
        <p:nvGrpSpPr>
          <p:cNvPr id="2" name="组合 12"/>
          <p:cNvGrpSpPr>
            <a:grpSpLocks/>
          </p:cNvGrpSpPr>
          <p:nvPr/>
        </p:nvGrpSpPr>
        <p:grpSpPr bwMode="auto">
          <a:xfrm>
            <a:off x="1428750" y="2705100"/>
            <a:ext cx="1643063" cy="2643188"/>
            <a:chOff x="1928794" y="2786058"/>
            <a:chExt cx="1643074" cy="2643206"/>
          </a:xfrm>
        </p:grpSpPr>
        <p:sp>
          <p:nvSpPr>
            <p:cNvPr id="6657030" name="矩形 3"/>
            <p:cNvSpPr>
              <a:spLocks noChangeArrowheads="1"/>
            </p:cNvSpPr>
            <p:nvPr/>
          </p:nvSpPr>
          <p:spPr bwMode="auto">
            <a:xfrm>
              <a:off x="1928794" y="2786058"/>
              <a:ext cx="1643074" cy="2643206"/>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nSpc>
                  <a:spcPct val="100000"/>
                </a:lnSpc>
                <a:spcBef>
                  <a:spcPct val="0"/>
                </a:spcBef>
              </a:pPr>
              <a:endParaRPr kumimoji="1" lang="zh-CN" altLang="en-US">
                <a:latin typeface="Arial" pitchFamily="34" charset="0"/>
              </a:endParaRPr>
            </a:p>
          </p:txBody>
        </p:sp>
        <p:cxnSp>
          <p:nvCxnSpPr>
            <p:cNvPr id="6657031" name="直接连接符 6"/>
            <p:cNvCxnSpPr>
              <a:cxnSpLocks noChangeShapeType="1"/>
            </p:cNvCxnSpPr>
            <p:nvPr/>
          </p:nvCxnSpPr>
          <p:spPr bwMode="auto">
            <a:xfrm>
              <a:off x="1928794" y="314324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6657032" name="直接连接符 7"/>
            <p:cNvCxnSpPr>
              <a:cxnSpLocks noChangeShapeType="1"/>
            </p:cNvCxnSpPr>
            <p:nvPr/>
          </p:nvCxnSpPr>
          <p:spPr bwMode="auto">
            <a:xfrm>
              <a:off x="1928794" y="350043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6657033" name="直接连接符 8"/>
            <p:cNvCxnSpPr>
              <a:cxnSpLocks noChangeShapeType="1"/>
            </p:cNvCxnSpPr>
            <p:nvPr/>
          </p:nvCxnSpPr>
          <p:spPr bwMode="auto">
            <a:xfrm>
              <a:off x="1928794" y="385762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grpSp>
      <p:sp>
        <p:nvSpPr>
          <p:cNvPr id="10" name="TextBox 9"/>
          <p:cNvSpPr txBox="1">
            <a:spLocks noChangeArrowheads="1"/>
          </p:cNvSpPr>
          <p:nvPr/>
        </p:nvSpPr>
        <p:spPr bwMode="auto">
          <a:xfrm>
            <a:off x="785813" y="2133600"/>
            <a:ext cx="785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00B050"/>
                </a:solidFill>
              </a:rPr>
              <a:t>fp1</a:t>
            </a:r>
            <a:endParaRPr kumimoji="1" lang="zh-CN" altLang="en-US" sz="2800" b="1">
              <a:solidFill>
                <a:srgbClr val="00B050"/>
              </a:solidFill>
            </a:endParaRPr>
          </a:p>
        </p:txBody>
      </p:sp>
      <p:cxnSp>
        <p:nvCxnSpPr>
          <p:cNvPr id="12" name="直接箭头连接符 11"/>
          <p:cNvCxnSpPr>
            <a:cxnSpLocks noChangeShapeType="1"/>
          </p:cNvCxnSpPr>
          <p:nvPr/>
        </p:nvCxnSpPr>
        <p:spPr bwMode="auto">
          <a:xfrm>
            <a:off x="857250" y="2705100"/>
            <a:ext cx="57150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3786188" y="5429250"/>
            <a:ext cx="20002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zh-CN" altLang="en-US" sz="2800" b="1">
                <a:solidFill>
                  <a:srgbClr val="9D138D"/>
                </a:solidFill>
              </a:rPr>
              <a:t>文件</a:t>
            </a:r>
            <a:r>
              <a:rPr kumimoji="1" lang="en-US" altLang="zh-CN" sz="2800" b="1">
                <a:solidFill>
                  <a:srgbClr val="9D138D"/>
                </a:solidFill>
              </a:rPr>
              <a:t>f2</a:t>
            </a:r>
            <a:r>
              <a:rPr kumimoji="1" lang="zh-CN" altLang="en-US" sz="2800" b="1">
                <a:solidFill>
                  <a:srgbClr val="9D138D"/>
                </a:solidFill>
              </a:rPr>
              <a:t>的</a:t>
            </a:r>
            <a:endParaRPr kumimoji="1" lang="en-US" altLang="zh-CN" sz="2800" b="1">
              <a:solidFill>
                <a:srgbClr val="9D138D"/>
              </a:solidFill>
            </a:endParaRPr>
          </a:p>
          <a:p>
            <a:pPr algn="ctr" eaLnBrk="1" hangingPunct="1">
              <a:lnSpc>
                <a:spcPct val="100000"/>
              </a:lnSpc>
              <a:spcBef>
                <a:spcPct val="0"/>
              </a:spcBef>
            </a:pPr>
            <a:r>
              <a:rPr kumimoji="1" lang="zh-CN" altLang="en-US" sz="2800" b="1">
                <a:solidFill>
                  <a:srgbClr val="9D138D"/>
                </a:solidFill>
              </a:rPr>
              <a:t>文件信息区</a:t>
            </a:r>
          </a:p>
        </p:txBody>
      </p:sp>
      <p:grpSp>
        <p:nvGrpSpPr>
          <p:cNvPr id="3" name="组合 15"/>
          <p:cNvGrpSpPr>
            <a:grpSpLocks/>
          </p:cNvGrpSpPr>
          <p:nvPr/>
        </p:nvGrpSpPr>
        <p:grpSpPr bwMode="auto">
          <a:xfrm>
            <a:off x="3929063" y="2714625"/>
            <a:ext cx="1643062" cy="2643188"/>
            <a:chOff x="1928794" y="2786058"/>
            <a:chExt cx="1643074" cy="2643206"/>
          </a:xfrm>
        </p:grpSpPr>
        <p:sp>
          <p:nvSpPr>
            <p:cNvPr id="6657038" name="矩形 16"/>
            <p:cNvSpPr>
              <a:spLocks noChangeArrowheads="1"/>
            </p:cNvSpPr>
            <p:nvPr/>
          </p:nvSpPr>
          <p:spPr bwMode="auto">
            <a:xfrm>
              <a:off x="1928794" y="2786058"/>
              <a:ext cx="1643074" cy="2643206"/>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nSpc>
                  <a:spcPct val="100000"/>
                </a:lnSpc>
                <a:spcBef>
                  <a:spcPct val="0"/>
                </a:spcBef>
              </a:pPr>
              <a:endParaRPr kumimoji="1" lang="zh-CN" altLang="en-US">
                <a:latin typeface="Arial" pitchFamily="34" charset="0"/>
              </a:endParaRPr>
            </a:p>
          </p:txBody>
        </p:sp>
        <p:cxnSp>
          <p:nvCxnSpPr>
            <p:cNvPr id="6657039" name="直接连接符 17"/>
            <p:cNvCxnSpPr>
              <a:cxnSpLocks noChangeShapeType="1"/>
            </p:cNvCxnSpPr>
            <p:nvPr/>
          </p:nvCxnSpPr>
          <p:spPr bwMode="auto">
            <a:xfrm>
              <a:off x="1928794" y="314324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6657040" name="直接连接符 18"/>
            <p:cNvCxnSpPr>
              <a:cxnSpLocks noChangeShapeType="1"/>
            </p:cNvCxnSpPr>
            <p:nvPr/>
          </p:nvCxnSpPr>
          <p:spPr bwMode="auto">
            <a:xfrm>
              <a:off x="1928794" y="350043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6657041" name="直接连接符 19"/>
            <p:cNvCxnSpPr>
              <a:cxnSpLocks noChangeShapeType="1"/>
            </p:cNvCxnSpPr>
            <p:nvPr/>
          </p:nvCxnSpPr>
          <p:spPr bwMode="auto">
            <a:xfrm>
              <a:off x="1928794" y="385762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grpSp>
      <p:sp>
        <p:nvSpPr>
          <p:cNvPr id="21" name="TextBox 20"/>
          <p:cNvSpPr txBox="1">
            <a:spLocks noChangeArrowheads="1"/>
          </p:cNvSpPr>
          <p:nvPr/>
        </p:nvSpPr>
        <p:spPr bwMode="auto">
          <a:xfrm>
            <a:off x="3286125" y="2143125"/>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00B050"/>
                </a:solidFill>
              </a:rPr>
              <a:t>fp2</a:t>
            </a:r>
            <a:endParaRPr kumimoji="1" lang="zh-CN" altLang="en-US" sz="2800" b="1">
              <a:solidFill>
                <a:srgbClr val="00B050"/>
              </a:solidFill>
            </a:endParaRPr>
          </a:p>
        </p:txBody>
      </p:sp>
      <p:cxnSp>
        <p:nvCxnSpPr>
          <p:cNvPr id="22" name="直接箭头连接符 21"/>
          <p:cNvCxnSpPr>
            <a:cxnSpLocks noChangeShapeType="1"/>
          </p:cNvCxnSpPr>
          <p:nvPr/>
        </p:nvCxnSpPr>
        <p:spPr bwMode="auto">
          <a:xfrm>
            <a:off x="3357563" y="2714625"/>
            <a:ext cx="57150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3" name="TextBox 22"/>
          <p:cNvSpPr txBox="1">
            <a:spLocks noChangeArrowheads="1"/>
          </p:cNvSpPr>
          <p:nvPr/>
        </p:nvSpPr>
        <p:spPr bwMode="auto">
          <a:xfrm>
            <a:off x="6286500" y="5429250"/>
            <a:ext cx="20002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zh-CN" altLang="en-US" sz="2800" b="1">
                <a:solidFill>
                  <a:srgbClr val="9D138D"/>
                </a:solidFill>
              </a:rPr>
              <a:t>文件</a:t>
            </a:r>
            <a:r>
              <a:rPr kumimoji="1" lang="en-US" altLang="zh-CN" sz="2800" b="1">
                <a:solidFill>
                  <a:srgbClr val="9D138D"/>
                </a:solidFill>
              </a:rPr>
              <a:t>f3</a:t>
            </a:r>
            <a:r>
              <a:rPr kumimoji="1" lang="zh-CN" altLang="en-US" sz="2800" b="1">
                <a:solidFill>
                  <a:srgbClr val="9D138D"/>
                </a:solidFill>
              </a:rPr>
              <a:t>的</a:t>
            </a:r>
            <a:endParaRPr kumimoji="1" lang="en-US" altLang="zh-CN" sz="2800" b="1">
              <a:solidFill>
                <a:srgbClr val="9D138D"/>
              </a:solidFill>
            </a:endParaRPr>
          </a:p>
          <a:p>
            <a:pPr algn="ctr" eaLnBrk="1" hangingPunct="1">
              <a:lnSpc>
                <a:spcPct val="100000"/>
              </a:lnSpc>
              <a:spcBef>
                <a:spcPct val="0"/>
              </a:spcBef>
            </a:pPr>
            <a:r>
              <a:rPr kumimoji="1" lang="zh-CN" altLang="en-US" sz="2800" b="1">
                <a:solidFill>
                  <a:srgbClr val="9D138D"/>
                </a:solidFill>
              </a:rPr>
              <a:t>文件信息区</a:t>
            </a:r>
          </a:p>
        </p:txBody>
      </p:sp>
      <p:grpSp>
        <p:nvGrpSpPr>
          <p:cNvPr id="4" name="组合 23"/>
          <p:cNvGrpSpPr>
            <a:grpSpLocks/>
          </p:cNvGrpSpPr>
          <p:nvPr/>
        </p:nvGrpSpPr>
        <p:grpSpPr bwMode="auto">
          <a:xfrm>
            <a:off x="6429375" y="2714625"/>
            <a:ext cx="1643063" cy="2643188"/>
            <a:chOff x="1928794" y="2786058"/>
            <a:chExt cx="1643074" cy="2643206"/>
          </a:xfrm>
        </p:grpSpPr>
        <p:sp>
          <p:nvSpPr>
            <p:cNvPr id="6657046" name="矩形 24"/>
            <p:cNvSpPr>
              <a:spLocks noChangeArrowheads="1"/>
            </p:cNvSpPr>
            <p:nvPr/>
          </p:nvSpPr>
          <p:spPr bwMode="auto">
            <a:xfrm>
              <a:off x="1928794" y="2786058"/>
              <a:ext cx="1643074" cy="2643206"/>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nSpc>
                  <a:spcPct val="100000"/>
                </a:lnSpc>
                <a:spcBef>
                  <a:spcPct val="0"/>
                </a:spcBef>
              </a:pPr>
              <a:endParaRPr kumimoji="1" lang="zh-CN" altLang="en-US">
                <a:latin typeface="Arial" pitchFamily="34" charset="0"/>
              </a:endParaRPr>
            </a:p>
          </p:txBody>
        </p:sp>
        <p:cxnSp>
          <p:nvCxnSpPr>
            <p:cNvPr id="6657047" name="直接连接符 25"/>
            <p:cNvCxnSpPr>
              <a:cxnSpLocks noChangeShapeType="1"/>
            </p:cNvCxnSpPr>
            <p:nvPr/>
          </p:nvCxnSpPr>
          <p:spPr bwMode="auto">
            <a:xfrm>
              <a:off x="1928794" y="314324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6657048" name="直接连接符 26"/>
            <p:cNvCxnSpPr>
              <a:cxnSpLocks noChangeShapeType="1"/>
            </p:cNvCxnSpPr>
            <p:nvPr/>
          </p:nvCxnSpPr>
          <p:spPr bwMode="auto">
            <a:xfrm>
              <a:off x="1928794" y="350043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6657049" name="直接连接符 27"/>
            <p:cNvCxnSpPr>
              <a:cxnSpLocks noChangeShapeType="1"/>
            </p:cNvCxnSpPr>
            <p:nvPr/>
          </p:nvCxnSpPr>
          <p:spPr bwMode="auto">
            <a:xfrm>
              <a:off x="1928794" y="385762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grpSp>
      <p:sp>
        <p:nvSpPr>
          <p:cNvPr id="29" name="TextBox 28"/>
          <p:cNvSpPr txBox="1">
            <a:spLocks noChangeArrowheads="1"/>
          </p:cNvSpPr>
          <p:nvPr/>
        </p:nvSpPr>
        <p:spPr bwMode="auto">
          <a:xfrm>
            <a:off x="5786438" y="2143125"/>
            <a:ext cx="78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00B050"/>
                </a:solidFill>
              </a:rPr>
              <a:t>fp3</a:t>
            </a:r>
            <a:endParaRPr kumimoji="1" lang="zh-CN" altLang="en-US" sz="2800" b="1">
              <a:solidFill>
                <a:srgbClr val="00B050"/>
              </a:solidFill>
            </a:endParaRPr>
          </a:p>
        </p:txBody>
      </p:sp>
      <p:cxnSp>
        <p:nvCxnSpPr>
          <p:cNvPr id="30" name="直接箭头连接符 29"/>
          <p:cNvCxnSpPr>
            <a:cxnSpLocks noChangeShapeType="1"/>
          </p:cNvCxnSpPr>
          <p:nvPr/>
        </p:nvCxnSpPr>
        <p:spPr bwMode="auto">
          <a:xfrm>
            <a:off x="5857875" y="2714625"/>
            <a:ext cx="57150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par>
                          <p:cTn id="17" fill="hold" nodeType="afterGroup">
                            <p:stCondLst>
                              <p:cond delay="500"/>
                            </p:stCondLst>
                            <p:childTnLst>
                              <p:par>
                                <p:cTn id="18" presetID="1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Left)">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par>
                          <p:cTn id="35" fill="hold" nodeType="afterGroup">
                            <p:stCondLst>
                              <p:cond delay="500"/>
                            </p:stCondLst>
                            <p:childTnLst>
                              <p:par>
                                <p:cTn id="36" presetID="12" presetClass="entr" presetSubtype="8"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slide(fromLeft)">
                                      <p:cBhvr>
                                        <p:cTn id="38" dur="500"/>
                                        <p:tgtEl>
                                          <p:spTgt spid="2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linds(horizontal)">
                                      <p:cBhvr>
                                        <p:cTn id="43" dur="500"/>
                                        <p:tgtEl>
                                          <p:spTgt spid="4"/>
                                        </p:tgtEl>
                                      </p:cBhvr>
                                    </p:animEffect>
                                  </p:childTnLst>
                                </p:cTn>
                              </p:par>
                            </p:childTnLst>
                          </p:cTn>
                        </p:par>
                        <p:par>
                          <p:cTn id="44" fill="hold" nodeType="afterGroup">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linds(horizontal)">
                                      <p:cBhvr>
                                        <p:cTn id="52" dur="500"/>
                                        <p:tgtEl>
                                          <p:spTgt spid="29"/>
                                        </p:tgtEl>
                                      </p:cBhvr>
                                    </p:animEffect>
                                  </p:childTnLst>
                                </p:cTn>
                              </p:par>
                            </p:childTnLst>
                          </p:cTn>
                        </p:par>
                        <p:par>
                          <p:cTn id="53" fill="hold" nodeType="afterGroup">
                            <p:stCondLst>
                              <p:cond delay="500"/>
                            </p:stCondLst>
                            <p:childTnLst>
                              <p:par>
                                <p:cTn id="54" presetID="12" presetClass="entr" presetSubtype="8"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slide(fromLeft)">
                                      <p:cBhvr>
                                        <p:cTn id="5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5" grpId="0"/>
      <p:bldP spid="21" grpId="0"/>
      <p:bldP spid="23"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4DA7AA4-24DF-481E-A7AA-295A68C082D3}"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7E13F17D-F89F-4B72-AC2F-730AC836E472}" type="slidenum">
              <a:rPr lang="zh-CN" altLang="en-US"/>
              <a:pPr/>
              <a:t>27</a:t>
            </a:fld>
            <a:r>
              <a:rPr lang="en-US" altLang="zh-CN"/>
              <a:t>/42</a:t>
            </a:r>
          </a:p>
        </p:txBody>
      </p:sp>
      <p:sp>
        <p:nvSpPr>
          <p:cNvPr id="6846466"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846467" name="Rectangle 3"/>
          <p:cNvSpPr>
            <a:spLocks noGrp="1" noChangeArrowheads="1"/>
          </p:cNvSpPr>
          <p:nvPr>
            <p:ph type="body" idx="4294967295"/>
          </p:nvPr>
        </p:nvSpPr>
        <p:spPr>
          <a:xfrm>
            <a:off x="304800" y="1168400"/>
            <a:ext cx="8610600" cy="4775200"/>
          </a:xfrm>
        </p:spPr>
        <p:txBody>
          <a:bodyPr/>
          <a:lstStyle/>
          <a:p>
            <a:pPr eaLnBrk="1" hangingPunct="1">
              <a:lnSpc>
                <a:spcPct val="120000"/>
              </a:lnSpc>
              <a:spcBef>
                <a:spcPct val="10000"/>
              </a:spcBef>
              <a:buClr>
                <a:srgbClr val="0000FF"/>
              </a:buClr>
            </a:pPr>
            <a:r>
              <a:rPr lang="zh-CN" altLang="en-US" sz="4000" b="0" smtClean="0">
                <a:solidFill>
                  <a:srgbClr val="FF0000"/>
                </a:solidFill>
                <a:latin typeface="Times New Roman" pitchFamily="18" charset="0"/>
                <a:ea typeface="黑体" pitchFamily="49" charset="-122"/>
              </a:rPr>
              <a:t>什么是文件</a:t>
            </a:r>
          </a:p>
          <a:p>
            <a:pPr eaLnBrk="1" hangingPunct="1">
              <a:lnSpc>
                <a:spcPct val="120000"/>
              </a:lnSpc>
              <a:spcBef>
                <a:spcPct val="10000"/>
              </a:spcBef>
              <a:buClr>
                <a:srgbClr val="0000FF"/>
              </a:buClr>
            </a:pPr>
            <a:r>
              <a:rPr lang="zh-CN" altLang="en-US" sz="4000" b="0" smtClean="0">
                <a:solidFill>
                  <a:srgbClr val="FF0000"/>
                </a:solidFill>
                <a:latin typeface="Times New Roman" pitchFamily="18" charset="0"/>
                <a:ea typeface="黑体" pitchFamily="49" charset="-122"/>
              </a:rPr>
              <a:t>文件缓冲区</a:t>
            </a:r>
          </a:p>
          <a:p>
            <a:pPr eaLnBrk="1" hangingPunct="1">
              <a:lnSpc>
                <a:spcPct val="120000"/>
              </a:lnSpc>
              <a:spcBef>
                <a:spcPct val="10000"/>
              </a:spcBef>
              <a:buClr>
                <a:srgbClr val="0000FF"/>
              </a:buClr>
            </a:pPr>
            <a:r>
              <a:rPr lang="zh-CN" altLang="en-US" sz="4000" b="0" smtClean="0">
                <a:solidFill>
                  <a:srgbClr val="FF0000"/>
                </a:solidFill>
                <a:latin typeface="Times New Roman" pitchFamily="18" charset="0"/>
                <a:ea typeface="黑体" pitchFamily="49" charset="-122"/>
              </a:rPr>
              <a:t>文件类型指针</a:t>
            </a:r>
          </a:p>
          <a:p>
            <a:pPr eaLnBrk="1" hangingPunct="1">
              <a:lnSpc>
                <a:spcPct val="120000"/>
              </a:lnSpc>
              <a:spcBef>
                <a:spcPct val="10000"/>
              </a:spcBef>
              <a:buClr>
                <a:srgbClr val="0000FF"/>
              </a:buClr>
            </a:pPr>
            <a:r>
              <a:rPr lang="zh-CN" altLang="en-US" sz="4000" b="0" u="sng" smtClean="0">
                <a:solidFill>
                  <a:srgbClr val="FF0000"/>
                </a:solidFill>
                <a:latin typeface="Times New Roman" pitchFamily="18" charset="0"/>
                <a:ea typeface="黑体" pitchFamily="49" charset="-122"/>
              </a:rPr>
              <a:t>用</a:t>
            </a:r>
            <a:r>
              <a:rPr lang="en-US" altLang="zh-CN" sz="4000" b="0" u="sng" smtClean="0">
                <a:solidFill>
                  <a:srgbClr val="FF0000"/>
                </a:solidFill>
                <a:latin typeface="Times New Roman" pitchFamily="18" charset="0"/>
                <a:ea typeface="黑体" pitchFamily="49" charset="-122"/>
              </a:rPr>
              <a:t>fopen</a:t>
            </a:r>
            <a:r>
              <a:rPr lang="zh-CN" altLang="en-US" sz="4000" b="0" u="sng" smtClean="0">
                <a:solidFill>
                  <a:srgbClr val="FF0000"/>
                </a:solidFill>
                <a:latin typeface="Times New Roman" pitchFamily="18" charset="0"/>
                <a:ea typeface="黑体" pitchFamily="49" charset="-122"/>
              </a:rPr>
              <a:t>打开文件</a:t>
            </a:r>
          </a:p>
          <a:p>
            <a:pPr eaLnBrk="1" hangingPunct="1">
              <a:lnSpc>
                <a:spcPct val="120000"/>
              </a:lnSpc>
              <a:spcBef>
                <a:spcPct val="10000"/>
              </a:spcBef>
              <a:buClr>
                <a:srgbClr val="0000FF"/>
              </a:buClr>
            </a:pPr>
            <a:r>
              <a:rPr lang="zh-CN" altLang="en-US" sz="4000" b="0" smtClean="0">
                <a:latin typeface="Times New Roman" pitchFamily="18" charset="0"/>
                <a:ea typeface="黑体" pitchFamily="49" charset="-122"/>
              </a:rPr>
              <a:t>用</a:t>
            </a:r>
            <a:r>
              <a:rPr lang="en-US" altLang="zh-CN" sz="4000" b="0" smtClean="0">
                <a:latin typeface="Times New Roman" pitchFamily="18" charset="0"/>
                <a:ea typeface="黑体" pitchFamily="49" charset="-122"/>
              </a:rPr>
              <a:t>fclose</a:t>
            </a:r>
            <a:r>
              <a:rPr lang="zh-CN" altLang="en-US" sz="4000" b="0" smtClean="0">
                <a:latin typeface="Times New Roman" pitchFamily="18" charset="0"/>
                <a:ea typeface="黑体" pitchFamily="49" charset="-122"/>
              </a:rPr>
              <a:t>关闭文件</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0CCE8056-D8F0-478D-A5DF-03A441418919}"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820B7711-EFF5-4FBD-B6D0-80BE92279F1B}" type="slidenum">
              <a:rPr lang="zh-CN" altLang="en-US"/>
              <a:pPr/>
              <a:t>28</a:t>
            </a:fld>
            <a:r>
              <a:rPr lang="en-US" altLang="zh-CN"/>
              <a:t>/42</a:t>
            </a:r>
          </a:p>
        </p:txBody>
      </p:sp>
      <p:sp>
        <p:nvSpPr>
          <p:cNvPr id="6658050"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打开文件</a:t>
            </a:r>
            <a:endParaRPr lang="zh-CN" altLang="en-US">
              <a:solidFill>
                <a:srgbClr val="0070C0"/>
              </a:solidFill>
              <a:latin typeface="仿宋_GB2312" pitchFamily="49" charset="-122"/>
              <a:ea typeface="仿宋_GB2312" pitchFamily="49" charset="-122"/>
              <a:sym typeface="Monotype Sorts" pitchFamily="2" charset="2"/>
            </a:endParaRPr>
          </a:p>
        </p:txBody>
      </p:sp>
      <p:sp>
        <p:nvSpPr>
          <p:cNvPr id="6658051" name="Rectangle 3"/>
          <p:cNvSpPr>
            <a:spLocks noChangeArrowheads="1"/>
          </p:cNvSpPr>
          <p:nvPr/>
        </p:nvSpPr>
        <p:spPr bwMode="auto">
          <a:xfrm>
            <a:off x="152400" y="1066800"/>
            <a:ext cx="87693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200000"/>
              </a:lnSpc>
              <a:buClr>
                <a:srgbClr val="FF3300"/>
              </a:buClr>
              <a:buFont typeface="Wingdings" pitchFamily="2" charset="2"/>
              <a:buChar char="Ø"/>
            </a:pPr>
            <a:r>
              <a:rPr lang="zh-CN" altLang="zh-CN" sz="2400" b="1">
                <a:latin typeface="楷体" panose="02010609060101010101" pitchFamily="49" charset="-122"/>
                <a:ea typeface="楷体" panose="02010609060101010101" pitchFamily="49" charset="-122"/>
              </a:rPr>
              <a:t>对文件读写之前应该“打开”该文件。</a:t>
            </a:r>
            <a:endParaRPr lang="en-US" altLang="zh-CN" sz="2400" b="1">
              <a:latin typeface="楷体" panose="02010609060101010101" pitchFamily="49" charset="-122"/>
              <a:ea typeface="楷体" panose="02010609060101010101" pitchFamily="49" charset="-122"/>
            </a:endParaRPr>
          </a:p>
          <a:p>
            <a:pPr marL="342900" indent="-342900">
              <a:lnSpc>
                <a:spcPct val="200000"/>
              </a:lnSpc>
              <a:buClr>
                <a:srgbClr val="FF3300"/>
              </a:buClr>
              <a:buFont typeface="Wingdings" pitchFamily="2" charset="2"/>
              <a:buChar char="Ø"/>
            </a:pPr>
            <a:r>
              <a:rPr lang="zh-CN" altLang="zh-CN" sz="2400" b="1">
                <a:latin typeface="楷体" panose="02010609060101010101" pitchFamily="49" charset="-122"/>
                <a:ea typeface="楷体" panose="02010609060101010101" pitchFamily="49" charset="-122"/>
              </a:rPr>
              <a:t>所谓“</a:t>
            </a:r>
            <a:r>
              <a:rPr lang="zh-CN" altLang="zh-CN" sz="2400" b="1">
                <a:solidFill>
                  <a:srgbClr val="C00000"/>
                </a:solidFill>
                <a:latin typeface="楷体" panose="02010609060101010101" pitchFamily="49" charset="-122"/>
                <a:ea typeface="楷体" panose="02010609060101010101" pitchFamily="49" charset="-122"/>
              </a:rPr>
              <a:t>打开</a:t>
            </a:r>
            <a:r>
              <a:rPr lang="zh-CN" altLang="zh-CN" sz="2400" b="1">
                <a:latin typeface="楷体" panose="02010609060101010101" pitchFamily="49" charset="-122"/>
                <a:ea typeface="楷体" panose="02010609060101010101" pitchFamily="49" charset="-122"/>
              </a:rPr>
              <a:t>”是指为文件建立相应的信息区</a:t>
            </a:r>
            <a:r>
              <a:rPr lang="en-US" altLang="zh-CN" sz="2400" b="1">
                <a:latin typeface="楷体" panose="02010609060101010101" pitchFamily="49" charset="-122"/>
                <a:ea typeface="楷体" panose="02010609060101010101" pitchFamily="49" charset="-122"/>
              </a:rPr>
              <a:t>(</a:t>
            </a:r>
            <a:r>
              <a:rPr lang="zh-CN" altLang="zh-CN" sz="2400" b="1">
                <a:latin typeface="楷体" panose="02010609060101010101" pitchFamily="49" charset="-122"/>
                <a:ea typeface="楷体" panose="02010609060101010101" pitchFamily="49" charset="-122"/>
              </a:rPr>
              <a:t>用来存放有关文件的信息</a:t>
            </a:r>
            <a:r>
              <a:rPr lang="en-US" altLang="zh-CN" sz="2400" b="1">
                <a:latin typeface="楷体" panose="02010609060101010101" pitchFamily="49" charset="-122"/>
                <a:ea typeface="楷体" panose="02010609060101010101" pitchFamily="49" charset="-122"/>
              </a:rPr>
              <a:t>)</a:t>
            </a:r>
            <a:r>
              <a:rPr lang="zh-CN" altLang="zh-CN" sz="2400" b="1">
                <a:latin typeface="楷体" panose="02010609060101010101" pitchFamily="49" charset="-122"/>
                <a:ea typeface="楷体" panose="02010609060101010101" pitchFamily="49" charset="-122"/>
              </a:rPr>
              <a:t>和文件缓冲区</a:t>
            </a:r>
            <a:r>
              <a:rPr lang="en-US" altLang="zh-CN" sz="2400" b="1">
                <a:latin typeface="楷体" panose="02010609060101010101" pitchFamily="49" charset="-122"/>
                <a:ea typeface="楷体" panose="02010609060101010101" pitchFamily="49" charset="-122"/>
              </a:rPr>
              <a:t>(</a:t>
            </a:r>
            <a:r>
              <a:rPr lang="zh-CN" altLang="zh-CN" sz="2400" b="1">
                <a:latin typeface="楷体" panose="02010609060101010101" pitchFamily="49" charset="-122"/>
                <a:ea typeface="楷体" panose="02010609060101010101" pitchFamily="49" charset="-122"/>
              </a:rPr>
              <a:t>用来暂时存放输入输出的数据</a:t>
            </a:r>
            <a:r>
              <a:rPr lang="en-US" altLang="zh-CN" sz="2400" b="1">
                <a:latin typeface="楷体" panose="02010609060101010101" pitchFamily="49" charset="-122"/>
                <a:ea typeface="楷体" panose="02010609060101010101" pitchFamily="49" charset="-122"/>
              </a:rPr>
              <a:t>)</a:t>
            </a:r>
            <a:r>
              <a:rPr lang="zh-CN" altLang="zh-CN" sz="2400" b="1">
                <a:latin typeface="楷体" panose="02010609060101010101" pitchFamily="49" charset="-122"/>
                <a:ea typeface="楷体" panose="02010609060101010101" pitchFamily="49" charset="-122"/>
              </a:rPr>
              <a:t>。</a:t>
            </a:r>
            <a:endParaRPr lang="zh-CN" altLang="en-US" sz="2400" b="1">
              <a:latin typeface="楷体" panose="02010609060101010101" pitchFamily="49" charset="-122"/>
              <a:ea typeface="楷体" panose="02010609060101010101" pitchFamily="49" charset="-122"/>
            </a:endParaRPr>
          </a:p>
          <a:p>
            <a:pPr marL="342900" indent="-342900">
              <a:lnSpc>
                <a:spcPct val="200000"/>
              </a:lnSpc>
              <a:buClr>
                <a:srgbClr val="FF3300"/>
              </a:buClr>
              <a:buFont typeface="Wingdings" pitchFamily="2" charset="2"/>
              <a:buChar char="Ø"/>
            </a:pPr>
            <a:r>
              <a:rPr lang="zh-CN" altLang="zh-CN" sz="2400" b="1">
                <a:latin typeface="楷体" panose="02010609060101010101" pitchFamily="49" charset="-122"/>
                <a:ea typeface="楷体" panose="02010609060101010101" pitchFamily="49" charset="-122"/>
              </a:rPr>
              <a:t>在编写程序时，在打开文件的同时，一般都指定一个指针变量指向该文件，也就是建立起</a:t>
            </a:r>
            <a:r>
              <a:rPr lang="zh-CN" altLang="zh-CN" sz="2400" b="1" u="sng">
                <a:solidFill>
                  <a:srgbClr val="0000FF"/>
                </a:solidFill>
                <a:latin typeface="楷体" panose="02010609060101010101" pitchFamily="49" charset="-122"/>
                <a:ea typeface="楷体" panose="02010609060101010101" pitchFamily="49" charset="-122"/>
              </a:rPr>
              <a:t>指针变量</a:t>
            </a:r>
            <a:r>
              <a:rPr lang="zh-CN" altLang="zh-CN" sz="2400" b="1">
                <a:latin typeface="楷体" panose="02010609060101010101" pitchFamily="49" charset="-122"/>
                <a:ea typeface="楷体" panose="02010609060101010101" pitchFamily="49" charset="-122"/>
              </a:rPr>
              <a:t>与</a:t>
            </a:r>
            <a:r>
              <a:rPr lang="zh-CN" altLang="zh-CN" sz="2400" b="1" u="sng">
                <a:solidFill>
                  <a:srgbClr val="0000FF"/>
                </a:solidFill>
                <a:latin typeface="楷体" panose="02010609060101010101" pitchFamily="49" charset="-122"/>
                <a:ea typeface="楷体" panose="02010609060101010101" pitchFamily="49" charset="-122"/>
              </a:rPr>
              <a:t>文件</a:t>
            </a:r>
            <a:r>
              <a:rPr lang="zh-CN" altLang="zh-CN" sz="2400" b="1">
                <a:latin typeface="楷体" panose="02010609060101010101" pitchFamily="49" charset="-122"/>
                <a:ea typeface="楷体" panose="02010609060101010101" pitchFamily="49" charset="-122"/>
              </a:rPr>
              <a:t>之间的联系，这样就可以</a:t>
            </a:r>
            <a:r>
              <a:rPr lang="zh-CN" altLang="zh-CN" sz="2400" b="1">
                <a:solidFill>
                  <a:srgbClr val="CC0099"/>
                </a:solidFill>
                <a:latin typeface="楷体" panose="02010609060101010101" pitchFamily="49" charset="-122"/>
                <a:ea typeface="楷体" panose="02010609060101010101" pitchFamily="49" charset="-122"/>
              </a:rPr>
              <a:t>通过该指针变量对文件进行读写</a:t>
            </a:r>
            <a:r>
              <a:rPr lang="zh-CN" altLang="en-US" sz="2400" b="1">
                <a:latin typeface="楷体" panose="02010609060101010101" pitchFamily="49" charset="-122"/>
                <a:ea typeface="楷体" panose="02010609060101010101" pitchFamily="49" charset="-122"/>
              </a:rPr>
              <a:t>。</a:t>
            </a:r>
            <a:endParaRPr lang="zh-CN" altLang="zh-CN" sz="2400" b="1">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82BF88A3-F55D-410A-8116-3AFBB9A40EB0}"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5A35EF2-1CCD-431A-9F01-5CC397A87BB6}" type="slidenum">
              <a:rPr lang="zh-CN" altLang="en-US"/>
              <a:pPr/>
              <a:t>29</a:t>
            </a:fld>
            <a:r>
              <a:rPr lang="en-US" altLang="zh-CN"/>
              <a:t>/42</a:t>
            </a:r>
          </a:p>
        </p:txBody>
      </p:sp>
      <p:sp>
        <p:nvSpPr>
          <p:cNvPr id="6688770"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ea typeface="黑体" pitchFamily="49" charset="-122"/>
              </a:rPr>
              <a:t>调用</a:t>
            </a:r>
            <a:r>
              <a:rPr lang="en-US" altLang="zh-CN">
                <a:solidFill>
                  <a:srgbClr val="0070C0"/>
                </a:solidFill>
                <a:ea typeface="黑体" pitchFamily="49" charset="-122"/>
              </a:rPr>
              <a:t>fopen</a:t>
            </a:r>
            <a:r>
              <a:rPr lang="zh-CN" altLang="zh-CN">
                <a:solidFill>
                  <a:srgbClr val="0070C0"/>
                </a:solidFill>
                <a:ea typeface="黑体" pitchFamily="49" charset="-122"/>
              </a:rPr>
              <a:t>函数</a:t>
            </a:r>
            <a:endParaRPr lang="zh-CN" altLang="en-US">
              <a:solidFill>
                <a:srgbClr val="0070C0"/>
              </a:solidFill>
              <a:ea typeface="黑体" pitchFamily="49" charset="-122"/>
            </a:endParaRPr>
          </a:p>
        </p:txBody>
      </p:sp>
      <p:sp>
        <p:nvSpPr>
          <p:cNvPr id="6688771" name="Rectangle 3"/>
          <p:cNvSpPr>
            <a:spLocks noChangeArrowheads="1"/>
          </p:cNvSpPr>
          <p:nvPr/>
        </p:nvSpPr>
        <p:spPr bwMode="auto">
          <a:xfrm>
            <a:off x="381000" y="1219200"/>
            <a:ext cx="85407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en-US" altLang="zh-CN" sz="3200" b="1" dirty="0" err="1">
                <a:ea typeface="楷体" panose="02010609060101010101" pitchFamily="49" charset="-122"/>
                <a:cs typeface="Times New Roman" panose="02020603050405020304" pitchFamily="18" charset="0"/>
              </a:rPr>
              <a:t>fopen</a:t>
            </a:r>
            <a:r>
              <a:rPr lang="zh-CN" altLang="zh-CN" sz="3200" b="1" dirty="0">
                <a:ea typeface="楷体" panose="02010609060101010101" pitchFamily="49" charset="-122"/>
                <a:cs typeface="Times New Roman" panose="02020603050405020304" pitchFamily="18" charset="0"/>
              </a:rPr>
              <a:t>函数的调用方式为</a:t>
            </a:r>
            <a:r>
              <a:rPr lang="zh-CN" altLang="zh-CN" sz="3200" b="1" dirty="0" smtClean="0">
                <a:ea typeface="楷体" panose="02010609060101010101" pitchFamily="49" charset="-122"/>
                <a:cs typeface="Times New Roman" panose="02020603050405020304" pitchFamily="18" charset="0"/>
              </a:rPr>
              <a:t>：</a:t>
            </a:r>
            <a:endParaRPr lang="zh-CN" altLang="zh-CN" sz="3200" b="1" dirty="0">
              <a:ea typeface="楷体" panose="02010609060101010101" pitchFamily="49" charset="-122"/>
              <a:cs typeface="Times New Roman" panose="02020603050405020304" pitchFamily="18" charset="0"/>
            </a:endParaRPr>
          </a:p>
          <a:p>
            <a:pPr marL="742950" lvl="1" indent="-285750">
              <a:lnSpc>
                <a:spcPct val="100000"/>
              </a:lnSpc>
              <a:buClr>
                <a:schemeClr val="accent2"/>
              </a:buClr>
              <a:buFont typeface="Wingdings" pitchFamily="2" charset="2"/>
              <a:buNone/>
            </a:pPr>
            <a:r>
              <a:rPr lang="en-US" altLang="zh-CN" sz="2800" dirty="0">
                <a:ea typeface="楷体" panose="02010609060101010101" pitchFamily="49" charset="-122"/>
                <a:cs typeface="Times New Roman" panose="02020603050405020304" pitchFamily="18" charset="0"/>
              </a:rPr>
              <a:t>			</a:t>
            </a:r>
            <a:r>
              <a:rPr lang="en-US" altLang="zh-CN" sz="2800" b="1" dirty="0" err="1">
                <a:solidFill>
                  <a:srgbClr val="FF0000"/>
                </a:solidFill>
                <a:ea typeface="楷体" panose="02010609060101010101" pitchFamily="49" charset="-122"/>
                <a:cs typeface="Times New Roman" panose="02020603050405020304" pitchFamily="18" charset="0"/>
              </a:rPr>
              <a:t>fopen</a:t>
            </a:r>
            <a:r>
              <a:rPr lang="en-US" altLang="zh-CN" sz="2800" b="1" dirty="0">
                <a:solidFill>
                  <a:srgbClr val="FF0000"/>
                </a:solidFill>
                <a:ea typeface="楷体" panose="02010609060101010101" pitchFamily="49" charset="-122"/>
                <a:cs typeface="Times New Roman" panose="02020603050405020304" pitchFamily="18" charset="0"/>
              </a:rPr>
              <a:t>(</a:t>
            </a:r>
            <a:r>
              <a:rPr lang="zh-CN" altLang="zh-CN" sz="2800" b="1" dirty="0">
                <a:solidFill>
                  <a:srgbClr val="FF0000"/>
                </a:solidFill>
                <a:ea typeface="楷体" panose="02010609060101010101" pitchFamily="49" charset="-122"/>
                <a:cs typeface="Times New Roman" panose="02020603050405020304" pitchFamily="18" charset="0"/>
              </a:rPr>
              <a:t>文件名</a:t>
            </a:r>
            <a:r>
              <a:rPr lang="en-US" altLang="zh-CN" sz="2800" b="1" dirty="0">
                <a:solidFill>
                  <a:srgbClr val="FF0000"/>
                </a:solidFill>
                <a:ea typeface="楷体" panose="02010609060101010101" pitchFamily="49" charset="-122"/>
                <a:cs typeface="Times New Roman" panose="02020603050405020304" pitchFamily="18" charset="0"/>
              </a:rPr>
              <a:t>, </a:t>
            </a:r>
            <a:r>
              <a:rPr lang="zh-CN" altLang="zh-CN" sz="2800" b="1" dirty="0">
                <a:solidFill>
                  <a:srgbClr val="FF0000"/>
                </a:solidFill>
                <a:ea typeface="楷体" panose="02010609060101010101" pitchFamily="49" charset="-122"/>
                <a:cs typeface="Times New Roman" panose="02020603050405020304" pitchFamily="18" charset="0"/>
              </a:rPr>
              <a:t>使用文件方式</a:t>
            </a:r>
            <a:r>
              <a:rPr lang="en-US" altLang="zh-CN" sz="2800" b="1" dirty="0">
                <a:solidFill>
                  <a:srgbClr val="FF0000"/>
                </a:solidFill>
                <a:ea typeface="楷体" panose="02010609060101010101" pitchFamily="49" charset="-122"/>
                <a:cs typeface="Times New Roman" panose="02020603050405020304" pitchFamily="18" charset="0"/>
              </a:rPr>
              <a:t>);</a:t>
            </a:r>
          </a:p>
          <a:p>
            <a:pPr marL="342900" indent="-342900">
              <a:lnSpc>
                <a:spcPct val="100000"/>
              </a:lnSpc>
              <a:buClr>
                <a:srgbClr val="FF3300"/>
              </a:buClr>
              <a:buFont typeface="Wingdings" pitchFamily="2" charset="2"/>
              <a:buChar char="Ø"/>
            </a:pPr>
            <a:r>
              <a:rPr lang="zh-CN" altLang="zh-CN" sz="3200" b="1" dirty="0">
                <a:ea typeface="楷体" panose="02010609060101010101" pitchFamily="49" charset="-122"/>
                <a:cs typeface="Times New Roman" panose="02020603050405020304" pitchFamily="18" charset="0"/>
              </a:rPr>
              <a:t>例如：</a:t>
            </a:r>
            <a:r>
              <a:rPr lang="en-US" altLang="zh-CN" sz="3200" b="1" dirty="0">
                <a:ea typeface="楷体" panose="02010609060101010101" pitchFamily="49" charset="-122"/>
                <a:cs typeface="Times New Roman" panose="02020603050405020304" pitchFamily="18" charset="0"/>
              </a:rPr>
              <a:t> </a:t>
            </a:r>
            <a:endParaRPr lang="zh-CN" altLang="zh-CN" sz="3200" b="1" dirty="0">
              <a:ea typeface="楷体" panose="02010609060101010101" pitchFamily="49" charset="-122"/>
              <a:cs typeface="Times New Roman" panose="02020603050405020304" pitchFamily="18" charset="0"/>
            </a:endParaRPr>
          </a:p>
          <a:p>
            <a:pPr marL="742950" lvl="1" indent="-285750">
              <a:lnSpc>
                <a:spcPct val="100000"/>
              </a:lnSpc>
              <a:buClr>
                <a:schemeClr val="accent2"/>
              </a:buClr>
              <a:buFont typeface="Wingdings" pitchFamily="2" charset="2"/>
              <a:buNone/>
            </a:pPr>
            <a:r>
              <a:rPr lang="en-US" altLang="zh-CN" sz="2800" dirty="0">
                <a:ea typeface="楷体" panose="02010609060101010101" pitchFamily="49" charset="-122"/>
                <a:cs typeface="Times New Roman" panose="02020603050405020304" pitchFamily="18" charset="0"/>
              </a:rPr>
              <a:t>				</a:t>
            </a:r>
            <a:r>
              <a:rPr lang="en-US" altLang="zh-CN" sz="2800" b="1" dirty="0" err="1" smtClean="0">
                <a:solidFill>
                  <a:srgbClr val="CC0099"/>
                </a:solidFill>
                <a:ea typeface="楷体" panose="02010609060101010101" pitchFamily="49" charset="-122"/>
                <a:cs typeface="Times New Roman" panose="02020603050405020304" pitchFamily="18" charset="0"/>
              </a:rPr>
              <a:t>fopen</a:t>
            </a:r>
            <a:r>
              <a:rPr lang="en-US" altLang="zh-CN" sz="2800" b="1" dirty="0" smtClean="0">
                <a:solidFill>
                  <a:srgbClr val="CC0099"/>
                </a:solidFill>
                <a:ea typeface="楷体" panose="02010609060101010101" pitchFamily="49" charset="-122"/>
                <a:cs typeface="Times New Roman" panose="02020603050405020304" pitchFamily="18" charset="0"/>
              </a:rPr>
              <a:t>(</a:t>
            </a:r>
            <a:r>
              <a:rPr lang="en-US" altLang="zh-CN" sz="2800" b="1" dirty="0" smtClean="0">
                <a:solidFill>
                  <a:srgbClr val="FF0000"/>
                </a:solidFill>
                <a:ea typeface="楷体" panose="02010609060101010101" pitchFamily="49" charset="-122"/>
                <a:cs typeface="Times New Roman" panose="02020603050405020304" pitchFamily="18" charset="0"/>
              </a:rPr>
              <a:t>"a1.txt","</a:t>
            </a:r>
            <a:r>
              <a:rPr lang="en-US" altLang="zh-CN" sz="2800" b="1" dirty="0">
                <a:solidFill>
                  <a:srgbClr val="FF0000"/>
                </a:solidFill>
                <a:ea typeface="楷体" panose="02010609060101010101" pitchFamily="49" charset="-122"/>
                <a:cs typeface="Times New Roman" panose="02020603050405020304" pitchFamily="18" charset="0"/>
              </a:rPr>
              <a:t>r"</a:t>
            </a:r>
            <a:r>
              <a:rPr lang="en-US" altLang="zh-CN" sz="2800" b="1" dirty="0" smtClean="0">
                <a:solidFill>
                  <a:srgbClr val="CC0099"/>
                </a:solidFill>
                <a:ea typeface="楷体" panose="02010609060101010101" pitchFamily="49" charset="-122"/>
                <a:cs typeface="Times New Roman" panose="02020603050405020304" pitchFamily="18" charset="0"/>
              </a:rPr>
              <a:t>);</a:t>
            </a:r>
            <a:r>
              <a:rPr lang="en-US" altLang="zh-CN" sz="2800" dirty="0" smtClean="0">
                <a:ea typeface="楷体" panose="02010609060101010101" pitchFamily="49" charset="-122"/>
                <a:cs typeface="Times New Roman" panose="02020603050405020304" pitchFamily="18" charset="0"/>
              </a:rPr>
              <a:t> </a:t>
            </a:r>
            <a:endParaRPr lang="zh-CN" altLang="zh-CN" sz="2800" dirty="0">
              <a:ea typeface="楷体" panose="02010609060101010101" pitchFamily="49" charset="-122"/>
              <a:cs typeface="Times New Roman" panose="02020603050405020304" pitchFamily="18" charset="0"/>
            </a:endParaRPr>
          </a:p>
          <a:p>
            <a:pPr marL="742950" lvl="1" indent="-285750">
              <a:lnSpc>
                <a:spcPct val="100000"/>
              </a:lnSpc>
              <a:buClr>
                <a:schemeClr val="accent2"/>
              </a:buClr>
              <a:buFont typeface="Wingdings" pitchFamily="2" charset="2"/>
              <a:buChar char="ü"/>
            </a:pPr>
            <a:r>
              <a:rPr lang="zh-CN" altLang="zh-CN" sz="2800" dirty="0">
                <a:ea typeface="楷体" panose="02010609060101010101" pitchFamily="49" charset="-122"/>
                <a:cs typeface="Times New Roman" panose="02020603050405020304" pitchFamily="18" charset="0"/>
              </a:rPr>
              <a:t>表示要打开名为“</a:t>
            </a:r>
            <a:r>
              <a:rPr lang="en-US" altLang="zh-CN" sz="2800" dirty="0">
                <a:ea typeface="楷体" panose="02010609060101010101" pitchFamily="49" charset="-122"/>
                <a:cs typeface="Times New Roman" panose="02020603050405020304" pitchFamily="18" charset="0"/>
              </a:rPr>
              <a:t>a1</a:t>
            </a:r>
            <a:r>
              <a:rPr lang="zh-CN" altLang="zh-CN" sz="2800" dirty="0">
                <a:ea typeface="楷体" panose="02010609060101010101" pitchFamily="49" charset="-122"/>
                <a:cs typeface="Times New Roman" panose="02020603050405020304" pitchFamily="18" charset="0"/>
              </a:rPr>
              <a:t>”的文件，使用文件方式为“读入”</a:t>
            </a:r>
            <a:r>
              <a:rPr lang="zh-CN" altLang="en-US" sz="2800" dirty="0">
                <a:ea typeface="楷体" panose="02010609060101010101" pitchFamily="49" charset="-122"/>
                <a:cs typeface="Times New Roman" panose="02020603050405020304" pitchFamily="18" charset="0"/>
              </a:rPr>
              <a:t>。</a:t>
            </a:r>
            <a:endParaRPr lang="en-US" altLang="zh-CN" sz="2800" dirty="0">
              <a:ea typeface="楷体" panose="02010609060101010101" pitchFamily="49" charset="-122"/>
              <a:cs typeface="Times New Roman" panose="02020603050405020304" pitchFamily="18" charset="0"/>
            </a:endParaRPr>
          </a:p>
          <a:p>
            <a:pPr marL="742950" lvl="1" indent="-285750">
              <a:lnSpc>
                <a:spcPct val="100000"/>
              </a:lnSpc>
              <a:buClr>
                <a:schemeClr val="accent2"/>
              </a:buClr>
              <a:buFont typeface="Wingdings" pitchFamily="2" charset="2"/>
              <a:buChar char="ü"/>
            </a:pPr>
            <a:r>
              <a:rPr lang="en-US" altLang="zh-CN" sz="2800" dirty="0" err="1">
                <a:ea typeface="楷体" panose="02010609060101010101" pitchFamily="49" charset="-122"/>
                <a:cs typeface="Times New Roman" panose="02020603050405020304" pitchFamily="18" charset="0"/>
              </a:rPr>
              <a:t>fopen</a:t>
            </a:r>
            <a:r>
              <a:rPr lang="zh-CN" altLang="zh-CN" sz="2800" dirty="0">
                <a:ea typeface="楷体" panose="02010609060101010101" pitchFamily="49" charset="-122"/>
                <a:cs typeface="Times New Roman" panose="02020603050405020304" pitchFamily="18" charset="0"/>
              </a:rPr>
              <a:t>函数的返回值是指向</a:t>
            </a:r>
            <a:r>
              <a:rPr lang="en-US" altLang="zh-CN" sz="2800" dirty="0">
                <a:ea typeface="楷体" panose="02010609060101010101" pitchFamily="49" charset="-122"/>
                <a:cs typeface="Times New Roman" panose="02020603050405020304" pitchFamily="18" charset="0"/>
              </a:rPr>
              <a:t>a1</a:t>
            </a:r>
            <a:r>
              <a:rPr lang="zh-CN" altLang="zh-CN" sz="2800" dirty="0">
                <a:ea typeface="楷体" panose="02010609060101010101" pitchFamily="49" charset="-122"/>
                <a:cs typeface="Times New Roman" panose="02020603050405020304" pitchFamily="18" charset="0"/>
              </a:rPr>
              <a:t>文件的指针</a:t>
            </a:r>
            <a:r>
              <a:rPr lang="zh-CN" altLang="en-US" sz="2800" dirty="0">
                <a:ea typeface="楷体" panose="02010609060101010101" pitchFamily="49" charset="-122"/>
                <a:cs typeface="Times New Roman" panose="02020603050405020304" pitchFamily="18" charset="0"/>
              </a:rPr>
              <a:t>。</a:t>
            </a:r>
            <a:endParaRPr lang="en-US" altLang="zh-CN" sz="2800"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5C2BF35-5BC6-470E-86CF-493A7A262C3F}"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AE371E42-05B9-46C6-9078-C388F110D920}" type="slidenum">
              <a:rPr lang="zh-CN" altLang="en-US"/>
              <a:pPr/>
              <a:t>3</a:t>
            </a:fld>
            <a:r>
              <a:rPr lang="en-US" altLang="zh-CN"/>
              <a:t>/42</a:t>
            </a:r>
          </a:p>
        </p:txBody>
      </p:sp>
      <p:sp>
        <p:nvSpPr>
          <p:cNvPr id="6685698"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为什么使用文件</a:t>
            </a:r>
          </a:p>
        </p:txBody>
      </p:sp>
      <p:sp>
        <p:nvSpPr>
          <p:cNvPr id="6685699" name="Rectangle 3"/>
          <p:cNvSpPr>
            <a:spLocks noChangeArrowheads="1"/>
          </p:cNvSpPr>
          <p:nvPr/>
        </p:nvSpPr>
        <p:spPr bwMode="auto">
          <a:xfrm>
            <a:off x="381000" y="1219200"/>
            <a:ext cx="85407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2800" b="1" dirty="0">
                <a:latin typeface="楷体" panose="02010609060101010101" pitchFamily="49" charset="-122"/>
                <a:ea typeface="楷体" panose="02010609060101010101" pitchFamily="49" charset="-122"/>
                <a:sym typeface="Monotype Sorts" pitchFamily="2" charset="2"/>
              </a:rPr>
              <a:t>到现在为止，我们编写的程序，</a:t>
            </a:r>
            <a:r>
              <a:rPr lang="zh-CN" altLang="en-US" sz="2800" b="1" dirty="0" smtClean="0">
                <a:latin typeface="楷体" panose="02010609060101010101" pitchFamily="49" charset="-122"/>
                <a:ea typeface="楷体" panose="02010609060101010101" pitchFamily="49" charset="-122"/>
                <a:sym typeface="Monotype Sorts" pitchFamily="2" charset="2"/>
              </a:rPr>
              <a:t>在程序运行</a:t>
            </a:r>
            <a:r>
              <a:rPr lang="zh-CN" altLang="en-US" sz="2800" b="1" dirty="0">
                <a:latin typeface="楷体" panose="02010609060101010101" pitchFamily="49" charset="-122"/>
                <a:ea typeface="楷体" panose="02010609060101010101" pitchFamily="49" charset="-122"/>
                <a:sym typeface="Monotype Sorts" pitchFamily="2" charset="2"/>
              </a:rPr>
              <a:t>完成后，其处理的</a:t>
            </a:r>
            <a:r>
              <a:rPr lang="zh-CN" altLang="en-US" sz="2800" b="1" dirty="0" smtClean="0">
                <a:latin typeface="楷体" panose="02010609060101010101" pitchFamily="49" charset="-122"/>
                <a:ea typeface="楷体" panose="02010609060101010101" pitchFamily="49" charset="-122"/>
                <a:sym typeface="Monotype Sorts" pitchFamily="2" charset="2"/>
              </a:rPr>
              <a:t>数据和产生的结果也随着程序在内存中所占据在存储空间的失去而在计算机</a:t>
            </a:r>
            <a:r>
              <a:rPr lang="zh-CN" altLang="en-US" sz="2800" b="1" dirty="0">
                <a:latin typeface="楷体" panose="02010609060101010101" pitchFamily="49" charset="-122"/>
                <a:ea typeface="楷体" panose="02010609060101010101" pitchFamily="49" charset="-122"/>
                <a:sym typeface="Monotype Sorts" pitchFamily="2" charset="2"/>
              </a:rPr>
              <a:t>（内存）中</a:t>
            </a:r>
            <a:r>
              <a:rPr lang="zh-CN" altLang="en-US" sz="2800" b="1" dirty="0" smtClean="0">
                <a:latin typeface="楷体" panose="02010609060101010101" pitchFamily="49" charset="-122"/>
                <a:ea typeface="楷体" panose="02010609060101010101" pitchFamily="49" charset="-122"/>
                <a:sym typeface="Monotype Sorts" pitchFamily="2" charset="2"/>
              </a:rPr>
              <a:t>丢失，</a:t>
            </a:r>
            <a:r>
              <a:rPr lang="zh-CN" altLang="en-US" sz="2800" b="1" dirty="0" smtClean="0">
                <a:solidFill>
                  <a:srgbClr val="FF0000"/>
                </a:solidFill>
                <a:latin typeface="楷体" panose="02010609060101010101" pitchFamily="49" charset="-122"/>
                <a:ea typeface="楷体" panose="02010609060101010101" pitchFamily="49" charset="-122"/>
                <a:sym typeface="Monotype Sorts" pitchFamily="2" charset="2"/>
              </a:rPr>
              <a:t>实用中这是很大的一个局限</a:t>
            </a:r>
            <a:r>
              <a:rPr lang="zh-CN" altLang="en-US" sz="2800" b="1" dirty="0">
                <a:latin typeface="楷体" panose="02010609060101010101" pitchFamily="49" charset="-122"/>
                <a:ea typeface="楷体" panose="02010609060101010101" pitchFamily="49" charset="-122"/>
                <a:sym typeface="Monotype Sorts" pitchFamily="2" charset="2"/>
              </a:rPr>
              <a:t>。</a:t>
            </a:r>
          </a:p>
          <a:p>
            <a:pPr marL="342900" indent="-342900">
              <a:lnSpc>
                <a:spcPct val="150000"/>
              </a:lnSpc>
              <a:buClr>
                <a:srgbClr val="FF3300"/>
              </a:buClr>
              <a:buFont typeface="Wingdings" pitchFamily="2" charset="2"/>
              <a:buChar char="Ø"/>
            </a:pPr>
            <a:r>
              <a:rPr lang="zh-CN" altLang="en-US" sz="2800" b="1" dirty="0" smtClean="0">
                <a:latin typeface="楷体" panose="02010609060101010101" pitchFamily="49" charset="-122"/>
                <a:ea typeface="楷体" panose="02010609060101010101" pitchFamily="49" charset="-122"/>
                <a:sym typeface="Monotype Sorts" pitchFamily="2" charset="2"/>
              </a:rPr>
              <a:t>通过“文件”，可以</a:t>
            </a:r>
            <a:r>
              <a:rPr lang="zh-CN" altLang="en-US" sz="2800" b="1" dirty="0">
                <a:latin typeface="楷体" panose="02010609060101010101" pitchFamily="49" charset="-122"/>
                <a:ea typeface="楷体" panose="02010609060101010101" pitchFamily="49" charset="-122"/>
                <a:sym typeface="Monotype Sorts" pitchFamily="2" charset="2"/>
              </a:rPr>
              <a:t>把数据存放在“外存”中，在使用</a:t>
            </a:r>
            <a:r>
              <a:rPr lang="zh-CN" altLang="en-US" sz="2800" b="1" dirty="0" smtClean="0">
                <a:latin typeface="楷体" panose="02010609060101010101" pitchFamily="49" charset="-122"/>
                <a:ea typeface="楷体" panose="02010609060101010101" pitchFamily="49" charset="-122"/>
                <a:sym typeface="Monotype Sorts" pitchFamily="2" charset="2"/>
              </a:rPr>
              <a:t>时再这些数据调</a:t>
            </a:r>
            <a:r>
              <a:rPr lang="zh-CN" altLang="en-US" sz="2800" b="1" dirty="0">
                <a:latin typeface="楷体" panose="02010609060101010101" pitchFamily="49" charset="-122"/>
                <a:ea typeface="楷体" panose="02010609060101010101" pitchFamily="49" charset="-122"/>
                <a:sym typeface="Monotype Sorts" pitchFamily="2" charset="2"/>
              </a:rPr>
              <a:t>入内存</a:t>
            </a:r>
            <a:r>
              <a:rPr lang="zh-CN" altLang="en-US" sz="2800" b="1" dirty="0" smtClean="0">
                <a:latin typeface="楷体" panose="02010609060101010101" pitchFamily="49" charset="-122"/>
                <a:ea typeface="楷体" panose="02010609060101010101" pitchFamily="49" charset="-122"/>
                <a:sym typeface="Monotype Sorts" pitchFamily="2" charset="2"/>
              </a:rPr>
              <a:t>，由</a:t>
            </a:r>
            <a:r>
              <a:rPr lang="zh-CN" altLang="en-US" sz="2800" b="1" dirty="0">
                <a:latin typeface="楷体" panose="02010609060101010101" pitchFamily="49" charset="-122"/>
                <a:ea typeface="楷体" panose="02010609060101010101" pitchFamily="49" charset="-122"/>
                <a:sym typeface="Monotype Sorts" pitchFamily="2" charset="2"/>
              </a:rPr>
              <a:t>相应的软件（程序）对其处理。</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837B0DE2-68F8-4012-A257-74F56800480B}"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F5FCEE16-A9EB-4D4F-AE1B-07F0751AF40F}" type="slidenum">
              <a:rPr lang="zh-CN" altLang="en-US"/>
              <a:pPr/>
              <a:t>30</a:t>
            </a:fld>
            <a:r>
              <a:rPr lang="en-US" altLang="zh-CN"/>
              <a:t>/42</a:t>
            </a:r>
          </a:p>
        </p:txBody>
      </p:sp>
      <p:sp>
        <p:nvSpPr>
          <p:cNvPr id="6700034"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a:solidFill>
                  <a:srgbClr val="0070C0"/>
                </a:solidFill>
                <a:ea typeface="黑体" pitchFamily="49" charset="-122"/>
              </a:rPr>
              <a:t>fopen</a:t>
            </a:r>
            <a:r>
              <a:rPr lang="zh-CN" altLang="zh-CN">
                <a:solidFill>
                  <a:srgbClr val="0070C0"/>
                </a:solidFill>
                <a:ea typeface="黑体" pitchFamily="49" charset="-122"/>
              </a:rPr>
              <a:t>函数</a:t>
            </a:r>
            <a:r>
              <a:rPr lang="zh-CN" altLang="en-US">
                <a:solidFill>
                  <a:srgbClr val="0070C0"/>
                </a:solidFill>
                <a:ea typeface="黑体" pitchFamily="49" charset="-122"/>
              </a:rPr>
              <a:t>的返回值</a:t>
            </a:r>
          </a:p>
        </p:txBody>
      </p:sp>
      <p:sp>
        <p:nvSpPr>
          <p:cNvPr id="6700035" name="Rectangle 3"/>
          <p:cNvSpPr>
            <a:spLocks noChangeArrowheads="1"/>
          </p:cNvSpPr>
          <p:nvPr/>
        </p:nvSpPr>
        <p:spPr bwMode="auto">
          <a:xfrm>
            <a:off x="381000" y="1143000"/>
            <a:ext cx="85407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buClr>
                <a:srgbClr val="FF3300"/>
              </a:buClr>
              <a:buFont typeface="Wingdings" pitchFamily="2" charset="2"/>
              <a:buChar char="Ø"/>
            </a:pPr>
            <a:r>
              <a:rPr lang="zh-CN" altLang="zh-CN" sz="3200" b="1" dirty="0">
                <a:ea typeface="楷体" panose="02010609060101010101" pitchFamily="49" charset="-122"/>
                <a:cs typeface="Times New Roman" panose="02020603050405020304" pitchFamily="18" charset="0"/>
              </a:rPr>
              <a:t>通常将</a:t>
            </a:r>
            <a:r>
              <a:rPr lang="en-US" altLang="zh-CN" sz="3200" b="1" dirty="0" err="1">
                <a:ea typeface="楷体" panose="02010609060101010101" pitchFamily="49" charset="-122"/>
                <a:cs typeface="Times New Roman" panose="02020603050405020304" pitchFamily="18" charset="0"/>
              </a:rPr>
              <a:t>fopen</a:t>
            </a:r>
            <a:r>
              <a:rPr lang="zh-CN" altLang="zh-CN" sz="3200" b="1" dirty="0">
                <a:ea typeface="楷体" panose="02010609060101010101" pitchFamily="49" charset="-122"/>
                <a:cs typeface="Times New Roman" panose="02020603050405020304" pitchFamily="18" charset="0"/>
              </a:rPr>
              <a:t>函数的返回值赋给一个指向文件的</a:t>
            </a:r>
            <a:r>
              <a:rPr lang="zh-CN" altLang="zh-CN" sz="3200" b="1" dirty="0">
                <a:solidFill>
                  <a:srgbClr val="C00000"/>
                </a:solidFill>
                <a:ea typeface="楷体" panose="02010609060101010101" pitchFamily="49" charset="-122"/>
                <a:cs typeface="Times New Roman" panose="02020603050405020304" pitchFamily="18" charset="0"/>
              </a:rPr>
              <a:t>指针变量</a:t>
            </a:r>
            <a:r>
              <a:rPr lang="zh-CN" altLang="zh-CN" sz="3200" b="1" dirty="0" smtClean="0">
                <a:ea typeface="楷体" panose="02010609060101010101" pitchFamily="49" charset="-122"/>
                <a:cs typeface="Times New Roman" panose="02020603050405020304" pitchFamily="18" charset="0"/>
              </a:rPr>
              <a:t>。</a:t>
            </a:r>
            <a:endParaRPr lang="en-US" altLang="zh-CN" sz="3200" b="1" dirty="0">
              <a:ea typeface="楷体" panose="02010609060101010101" pitchFamily="49" charset="-122"/>
              <a:cs typeface="Times New Roman" panose="02020603050405020304" pitchFamily="18" charset="0"/>
            </a:endParaRPr>
          </a:p>
          <a:p>
            <a:pPr marL="342900" indent="-342900">
              <a:lnSpc>
                <a:spcPct val="120000"/>
              </a:lnSpc>
              <a:buClr>
                <a:srgbClr val="FF3300"/>
              </a:buClr>
              <a:buFont typeface="Wingdings" pitchFamily="2" charset="2"/>
              <a:buChar char="Ø"/>
            </a:pPr>
            <a:r>
              <a:rPr lang="zh-CN" altLang="en-US" sz="3200" b="1" dirty="0" smtClean="0">
                <a:ea typeface="楷体" panose="02010609060101010101" pitchFamily="49" charset="-122"/>
                <a:cs typeface="Times New Roman" panose="02020603050405020304" pitchFamily="18" charset="0"/>
              </a:rPr>
              <a:t>下面语句中：</a:t>
            </a:r>
            <a:r>
              <a:rPr lang="en-US" altLang="zh-CN" sz="3200" b="1" dirty="0" err="1" smtClean="0">
                <a:ea typeface="楷体" panose="02010609060101010101" pitchFamily="49" charset="-122"/>
                <a:cs typeface="Times New Roman" panose="02020603050405020304" pitchFamily="18" charset="0"/>
              </a:rPr>
              <a:t>fp</a:t>
            </a:r>
            <a:r>
              <a:rPr lang="zh-CN" altLang="en-US" sz="3200" b="1" dirty="0">
                <a:ea typeface="楷体" panose="02010609060101010101" pitchFamily="49" charset="-122"/>
                <a:cs typeface="Times New Roman" panose="02020603050405020304" pitchFamily="18" charset="0"/>
              </a:rPr>
              <a:t>和文件</a:t>
            </a:r>
            <a:r>
              <a:rPr lang="en-US" altLang="zh-CN" sz="3200" b="1" dirty="0">
                <a:ea typeface="楷体" panose="02010609060101010101" pitchFamily="49" charset="-122"/>
                <a:cs typeface="Times New Roman" panose="02020603050405020304" pitchFamily="18" charset="0"/>
              </a:rPr>
              <a:t>a1</a:t>
            </a:r>
            <a:r>
              <a:rPr lang="zh-CN" altLang="en-US" sz="3200" b="1" dirty="0">
                <a:ea typeface="楷体" panose="02010609060101010101" pitchFamily="49" charset="-122"/>
                <a:cs typeface="Times New Roman" panose="02020603050405020304" pitchFamily="18" charset="0"/>
              </a:rPr>
              <a:t>相联系，</a:t>
            </a:r>
            <a:r>
              <a:rPr lang="en-US" altLang="zh-CN" sz="3200" b="1" dirty="0" err="1">
                <a:ea typeface="楷体" panose="02010609060101010101" pitchFamily="49" charset="-122"/>
                <a:cs typeface="Times New Roman" panose="02020603050405020304" pitchFamily="18" charset="0"/>
              </a:rPr>
              <a:t>fp</a:t>
            </a:r>
            <a:r>
              <a:rPr lang="zh-CN" altLang="en-US" sz="3200" b="1" dirty="0">
                <a:ea typeface="楷体" panose="02010609060101010101" pitchFamily="49" charset="-122"/>
                <a:cs typeface="Times New Roman" panose="02020603050405020304" pitchFamily="18" charset="0"/>
              </a:rPr>
              <a:t>指向了</a:t>
            </a:r>
            <a:r>
              <a:rPr lang="en-US" altLang="zh-CN" sz="3200" b="1" dirty="0">
                <a:ea typeface="楷体" panose="02010609060101010101" pitchFamily="49" charset="-122"/>
                <a:cs typeface="Times New Roman" panose="02020603050405020304" pitchFamily="18" charset="0"/>
              </a:rPr>
              <a:t>a1</a:t>
            </a:r>
            <a:r>
              <a:rPr lang="zh-CN" altLang="en-US" sz="3200" b="1" dirty="0" smtClean="0">
                <a:ea typeface="楷体" panose="02010609060101010101" pitchFamily="49" charset="-122"/>
                <a:cs typeface="Times New Roman" panose="02020603050405020304" pitchFamily="18" charset="0"/>
              </a:rPr>
              <a:t>文件。</a:t>
            </a:r>
            <a:endParaRPr lang="zh-CN" altLang="en-US" sz="3200" b="1" dirty="0">
              <a:ea typeface="楷体" panose="02010609060101010101" pitchFamily="49" charset="-122"/>
              <a:cs typeface="Times New Roman" panose="02020603050405020304" pitchFamily="18" charset="0"/>
            </a:endParaRPr>
          </a:p>
          <a:p>
            <a:pPr marL="342900" indent="-342900">
              <a:lnSpc>
                <a:spcPct val="120000"/>
              </a:lnSpc>
              <a:buClr>
                <a:srgbClr val="FF3300"/>
              </a:buClr>
              <a:buFont typeface="Wingdings" pitchFamily="2" charset="2"/>
              <a:buNone/>
            </a:pPr>
            <a:r>
              <a:rPr lang="en-US" altLang="zh-CN" sz="3200" b="1" dirty="0">
                <a:ea typeface="楷体" panose="02010609060101010101" pitchFamily="49" charset="-122"/>
                <a:cs typeface="Times New Roman" panose="02020603050405020304" pitchFamily="18" charset="0"/>
              </a:rPr>
              <a:t>                      </a:t>
            </a:r>
            <a:r>
              <a:rPr lang="en-US" altLang="zh-CN" sz="3200" b="1" dirty="0">
                <a:solidFill>
                  <a:srgbClr val="FF0000"/>
                </a:solidFill>
                <a:ea typeface="楷体" panose="02010609060101010101" pitchFamily="49" charset="-122"/>
                <a:cs typeface="Times New Roman" panose="02020603050405020304" pitchFamily="18" charset="0"/>
              </a:rPr>
              <a:t>FILE *</a:t>
            </a:r>
            <a:r>
              <a:rPr lang="en-US" altLang="zh-CN" sz="3200" b="1" dirty="0" err="1">
                <a:solidFill>
                  <a:srgbClr val="FF0000"/>
                </a:solidFill>
                <a:ea typeface="楷体" panose="02010609060101010101" pitchFamily="49" charset="-122"/>
                <a:cs typeface="Times New Roman" panose="02020603050405020304" pitchFamily="18" charset="0"/>
              </a:rPr>
              <a:t>fp</a:t>
            </a:r>
            <a:r>
              <a:rPr lang="en-US" altLang="zh-CN" sz="3200" b="1" dirty="0">
                <a:solidFill>
                  <a:srgbClr val="FF0000"/>
                </a:solidFill>
                <a:ea typeface="楷体" panose="02010609060101010101" pitchFamily="49" charset="-122"/>
                <a:cs typeface="Times New Roman" panose="02020603050405020304" pitchFamily="18" charset="0"/>
              </a:rPr>
              <a:t>;   </a:t>
            </a:r>
          </a:p>
          <a:p>
            <a:pPr marL="342900" indent="-342900">
              <a:lnSpc>
                <a:spcPct val="120000"/>
              </a:lnSpc>
              <a:buClr>
                <a:srgbClr val="FF3300"/>
              </a:buClr>
              <a:buFont typeface="Wingdings" pitchFamily="2" charset="2"/>
              <a:buNone/>
            </a:pPr>
            <a:r>
              <a:rPr lang="en-US" altLang="zh-CN" sz="3200" b="1" dirty="0">
                <a:solidFill>
                  <a:srgbClr val="FF0000"/>
                </a:solidFill>
                <a:ea typeface="楷体" panose="02010609060101010101" pitchFamily="49" charset="-122"/>
                <a:cs typeface="Times New Roman" panose="02020603050405020304" pitchFamily="18" charset="0"/>
              </a:rPr>
              <a:t>                      </a:t>
            </a:r>
            <a:r>
              <a:rPr lang="en-US" altLang="zh-CN" sz="3200" b="1" dirty="0" err="1">
                <a:solidFill>
                  <a:srgbClr val="FF0000"/>
                </a:solidFill>
                <a:ea typeface="楷体" panose="02010609060101010101" pitchFamily="49" charset="-122"/>
                <a:cs typeface="Times New Roman" panose="02020603050405020304" pitchFamily="18" charset="0"/>
              </a:rPr>
              <a:t>fp</a:t>
            </a:r>
            <a:r>
              <a:rPr lang="en-US" altLang="zh-CN" sz="3200" b="1" dirty="0">
                <a:solidFill>
                  <a:srgbClr val="FF0000"/>
                </a:solidFill>
                <a:ea typeface="楷体" panose="02010609060101010101" pitchFamily="49" charset="-122"/>
                <a:cs typeface="Times New Roman" panose="02020603050405020304" pitchFamily="18" charset="0"/>
              </a:rPr>
              <a:t>=</a:t>
            </a:r>
            <a:r>
              <a:rPr lang="en-US" altLang="zh-CN" sz="3200" b="1" dirty="0" err="1">
                <a:solidFill>
                  <a:srgbClr val="FF0000"/>
                </a:solidFill>
                <a:ea typeface="楷体" panose="02010609060101010101" pitchFamily="49" charset="-122"/>
                <a:cs typeface="Times New Roman" panose="02020603050405020304" pitchFamily="18" charset="0"/>
              </a:rPr>
              <a:t>fopen</a:t>
            </a:r>
            <a:r>
              <a:rPr lang="en-US" altLang="zh-CN" sz="3200" b="1" dirty="0" smtClean="0">
                <a:solidFill>
                  <a:srgbClr val="FF0000"/>
                </a:solidFill>
                <a:ea typeface="楷体" panose="02010609060101010101" pitchFamily="49" charset="-122"/>
                <a:cs typeface="Times New Roman" panose="02020603050405020304" pitchFamily="18" charset="0"/>
              </a:rPr>
              <a:t>("a1.dat","r");</a:t>
            </a:r>
            <a:endParaRPr lang="en-US" altLang="zh-CN" sz="3200" b="1" dirty="0">
              <a:solidFill>
                <a:srgbClr val="FF0000"/>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4862C43B-5EED-45C1-836D-7A3D06E2E6D2}"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E224682E-1E00-4C8A-8AF0-C8D56B8B4989}" type="slidenum">
              <a:rPr lang="zh-CN" altLang="en-US"/>
              <a:pPr/>
              <a:t>31</a:t>
            </a:fld>
            <a:r>
              <a:rPr lang="en-US" altLang="zh-CN"/>
              <a:t>/42</a:t>
            </a:r>
          </a:p>
        </p:txBody>
      </p:sp>
      <p:sp>
        <p:nvSpPr>
          <p:cNvPr id="6660098"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Times New Roman"/>
                <a:ea typeface="黑体" pitchFamily="49" charset="-122"/>
              </a:rPr>
              <a:t>“</a:t>
            </a:r>
            <a:r>
              <a:rPr lang="zh-CN" altLang="en-US">
                <a:solidFill>
                  <a:srgbClr val="0070C0"/>
                </a:solidFill>
                <a:latin typeface="黑体" pitchFamily="49" charset="-122"/>
                <a:ea typeface="黑体" pitchFamily="49" charset="-122"/>
              </a:rPr>
              <a:t>打开文件</a:t>
            </a:r>
            <a:r>
              <a:rPr lang="zh-CN" altLang="en-US">
                <a:solidFill>
                  <a:srgbClr val="0070C0"/>
                </a:solidFill>
                <a:latin typeface="Times New Roman"/>
                <a:ea typeface="黑体" pitchFamily="49" charset="-122"/>
              </a:rPr>
              <a:t>”</a:t>
            </a:r>
            <a:r>
              <a:rPr lang="zh-CN" altLang="en-US">
                <a:solidFill>
                  <a:srgbClr val="0070C0"/>
                </a:solidFill>
                <a:latin typeface="黑体" pitchFamily="49" charset="-122"/>
                <a:ea typeface="黑体" pitchFamily="49" charset="-122"/>
              </a:rPr>
              <a:t>的含义</a:t>
            </a:r>
          </a:p>
        </p:txBody>
      </p:sp>
      <p:sp>
        <p:nvSpPr>
          <p:cNvPr id="6660099" name="Rectangle 3"/>
          <p:cNvSpPr>
            <a:spLocks noChangeArrowheads="1"/>
          </p:cNvSpPr>
          <p:nvPr/>
        </p:nvSpPr>
        <p:spPr bwMode="auto">
          <a:xfrm>
            <a:off x="381000" y="1143000"/>
            <a:ext cx="85407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zh-CN" sz="3200" b="1">
                <a:latin typeface="楷体" panose="02010609060101010101" pitchFamily="49" charset="-122"/>
                <a:ea typeface="楷体" panose="02010609060101010101" pitchFamily="49" charset="-122"/>
              </a:rPr>
              <a:t>在打开一个文件时，通知编译系统以下</a:t>
            </a:r>
            <a:r>
              <a:rPr lang="en-US" altLang="zh-CN" sz="3200" b="1">
                <a:latin typeface="楷体" panose="02010609060101010101" pitchFamily="49" charset="-122"/>
                <a:ea typeface="楷体" panose="02010609060101010101" pitchFamily="49" charset="-122"/>
              </a:rPr>
              <a:t>3</a:t>
            </a:r>
            <a:r>
              <a:rPr lang="zh-CN" altLang="zh-CN" sz="3200" b="1">
                <a:latin typeface="楷体" panose="02010609060101010101" pitchFamily="49" charset="-122"/>
                <a:ea typeface="楷体" panose="02010609060101010101" pitchFamily="49" charset="-122"/>
              </a:rPr>
              <a:t>个信息：</a:t>
            </a:r>
            <a:endParaRPr lang="en-US" altLang="zh-CN" sz="3200" b="1">
              <a:latin typeface="楷体" panose="02010609060101010101" pitchFamily="49" charset="-122"/>
              <a:ea typeface="楷体" panose="02010609060101010101" pitchFamily="49" charset="-122"/>
            </a:endParaRPr>
          </a:p>
          <a:p>
            <a:pPr marL="742950" lvl="1" indent="-285750">
              <a:lnSpc>
                <a:spcPct val="150000"/>
              </a:lnSpc>
              <a:buClr>
                <a:schemeClr val="accent2"/>
              </a:buClr>
              <a:buFont typeface="Wingdings" pitchFamily="2" charset="2"/>
              <a:buNone/>
            </a:pPr>
            <a:r>
              <a:rPr lang="zh-CN" altLang="zh-CN" sz="2800">
                <a:latin typeface="楷体" panose="02010609060101010101" pitchFamily="49" charset="-122"/>
                <a:ea typeface="楷体" panose="02010609060101010101" pitchFamily="49" charset="-122"/>
              </a:rPr>
              <a:t>①需要访问的文件的名字</a:t>
            </a:r>
            <a:endParaRPr lang="en-US" altLang="zh-CN" sz="2800">
              <a:latin typeface="楷体" panose="02010609060101010101" pitchFamily="49" charset="-122"/>
              <a:ea typeface="楷体" panose="02010609060101010101" pitchFamily="49" charset="-122"/>
            </a:endParaRPr>
          </a:p>
          <a:p>
            <a:pPr marL="742950" lvl="1" indent="-285750">
              <a:lnSpc>
                <a:spcPct val="150000"/>
              </a:lnSpc>
              <a:buClr>
                <a:schemeClr val="accent2"/>
              </a:buClr>
              <a:buFont typeface="Wingdings" pitchFamily="2" charset="2"/>
              <a:buNone/>
            </a:pPr>
            <a:r>
              <a:rPr lang="zh-CN" altLang="zh-CN" sz="2800">
                <a:latin typeface="楷体" panose="02010609060101010101" pitchFamily="49" charset="-122"/>
                <a:ea typeface="楷体" panose="02010609060101010101" pitchFamily="49" charset="-122"/>
              </a:rPr>
              <a:t>②使用文件的方式（“读”还是“写”等）</a:t>
            </a:r>
            <a:endParaRPr lang="en-US" altLang="zh-CN" sz="2800">
              <a:latin typeface="楷体" panose="02010609060101010101" pitchFamily="49" charset="-122"/>
              <a:ea typeface="楷体" panose="02010609060101010101" pitchFamily="49" charset="-122"/>
            </a:endParaRPr>
          </a:p>
          <a:p>
            <a:pPr marL="742950" lvl="1" indent="-285750">
              <a:lnSpc>
                <a:spcPct val="150000"/>
              </a:lnSpc>
              <a:buClr>
                <a:schemeClr val="accent2"/>
              </a:buClr>
              <a:buFont typeface="Wingdings" pitchFamily="2" charset="2"/>
              <a:buNone/>
            </a:pPr>
            <a:r>
              <a:rPr lang="zh-CN" altLang="zh-CN" sz="2800">
                <a:latin typeface="楷体" panose="02010609060101010101" pitchFamily="49" charset="-122"/>
                <a:ea typeface="楷体" panose="02010609060101010101" pitchFamily="49" charset="-122"/>
              </a:rPr>
              <a:t>③让哪一个指针变量指向被打开的文件</a:t>
            </a:r>
            <a:endParaRPr lang="en-US" altLang="zh-CN" sz="2800">
              <a:latin typeface="楷体" panose="02010609060101010101" pitchFamily="49" charset="-122"/>
              <a:ea typeface="楷体" panose="02010609060101010101" pitchFamily="49" charset="-122"/>
            </a:endParaRPr>
          </a:p>
        </p:txBody>
      </p:sp>
      <p:sp>
        <p:nvSpPr>
          <p:cNvPr id="7" name="Rectangle 4"/>
          <p:cNvSpPr>
            <a:spLocks noChangeArrowheads="1"/>
          </p:cNvSpPr>
          <p:nvPr/>
        </p:nvSpPr>
        <p:spPr bwMode="auto">
          <a:xfrm>
            <a:off x="4114800" y="5105400"/>
            <a:ext cx="4724400" cy="1175706"/>
          </a:xfrm>
          <a:prstGeom prst="rect">
            <a:avLst/>
          </a:prstGeom>
          <a:solidFill>
            <a:schemeClr val="accent1"/>
          </a:solidFill>
          <a:ln w="9525">
            <a:noFill/>
            <a:miter lim="800000"/>
            <a:headEnd/>
            <a:tailEnd/>
          </a:ln>
          <a:effectLst/>
          <a:extLst/>
        </p:spPr>
        <p:txBody>
          <a:bodyPr wrap="square">
            <a:spAutoFit/>
          </a:bodyPr>
          <a:lstStyle/>
          <a:p>
            <a:pPr marL="342900" indent="-342900">
              <a:lnSpc>
                <a:spcPct val="100000"/>
              </a:lnSpc>
              <a:buClr>
                <a:srgbClr val="FF3300"/>
              </a:buClr>
              <a:buFont typeface="Wingdings" pitchFamily="2" charset="2"/>
              <a:buNone/>
            </a:pPr>
            <a:r>
              <a:rPr lang="en-US" altLang="zh-CN" sz="3200" b="1" dirty="0">
                <a:ea typeface="楷体_GB2312" pitchFamily="49" charset="-122"/>
              </a:rPr>
              <a:t>FILE *</a:t>
            </a:r>
            <a:r>
              <a:rPr lang="en-US" altLang="zh-CN" sz="3200" b="1" dirty="0" err="1">
                <a:ea typeface="楷体_GB2312" pitchFamily="49" charset="-122"/>
              </a:rPr>
              <a:t>fp</a:t>
            </a:r>
            <a:r>
              <a:rPr lang="en-US" altLang="zh-CN" sz="3200" b="1" dirty="0">
                <a:ea typeface="楷体_GB2312" pitchFamily="49" charset="-122"/>
              </a:rPr>
              <a:t>;   </a:t>
            </a:r>
          </a:p>
          <a:p>
            <a:pPr marL="342900" indent="-342900">
              <a:lnSpc>
                <a:spcPct val="100000"/>
              </a:lnSpc>
              <a:buClr>
                <a:srgbClr val="FF3300"/>
              </a:buClr>
              <a:buFont typeface="Wingdings" pitchFamily="2" charset="2"/>
              <a:buNone/>
            </a:pPr>
            <a:r>
              <a:rPr lang="en-US" altLang="zh-CN" sz="3200" b="1" dirty="0" err="1" smtClean="0">
                <a:solidFill>
                  <a:srgbClr val="FF0000"/>
                </a:solidFill>
                <a:ea typeface="楷体_GB2312" pitchFamily="49" charset="-122"/>
              </a:rPr>
              <a:t>fp</a:t>
            </a:r>
            <a:r>
              <a:rPr lang="en-US" altLang="zh-CN" sz="3200" b="1" dirty="0" smtClean="0">
                <a:ea typeface="楷体_GB2312" pitchFamily="49" charset="-122"/>
              </a:rPr>
              <a:t>=</a:t>
            </a:r>
            <a:r>
              <a:rPr lang="en-US" altLang="zh-CN" sz="3200" b="1" dirty="0" err="1" smtClean="0">
                <a:ea typeface="楷体_GB2312" pitchFamily="49" charset="-122"/>
              </a:rPr>
              <a:t>fopen</a:t>
            </a:r>
            <a:r>
              <a:rPr lang="en-US" altLang="zh-CN" sz="3200" b="1" dirty="0">
                <a:ea typeface="楷体_GB2312" pitchFamily="49" charset="-122"/>
              </a:rPr>
              <a:t>("</a:t>
            </a:r>
            <a:r>
              <a:rPr lang="en-US" altLang="zh-CN" sz="3200" b="1" dirty="0">
                <a:solidFill>
                  <a:srgbClr val="FF0000"/>
                </a:solidFill>
                <a:ea typeface="楷体_GB2312" pitchFamily="49" charset="-122"/>
              </a:rPr>
              <a:t>a1.dat</a:t>
            </a:r>
            <a:r>
              <a:rPr lang="en-US" altLang="zh-CN" sz="3200" b="1" dirty="0">
                <a:ea typeface="楷体_GB2312" pitchFamily="49" charset="-122"/>
              </a:rPr>
              <a:t>","</a:t>
            </a:r>
            <a:r>
              <a:rPr lang="en-US" altLang="zh-CN" sz="3200" b="1" dirty="0">
                <a:solidFill>
                  <a:srgbClr val="FF0000"/>
                </a:solidFill>
                <a:ea typeface="楷体_GB2312" pitchFamily="49" charset="-122"/>
              </a:rPr>
              <a:t>r</a:t>
            </a:r>
            <a:r>
              <a:rPr lang="en-US" altLang="zh-CN" sz="3200" b="1" dirty="0">
                <a:ea typeface="楷体_GB2312" pitchFamily="49" charset="-122"/>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D1E6AEA0-9B93-45B2-AB5B-8D198B472E10}"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54833BBA-97C2-4772-B6E6-7D1C027C21E6}" type="slidenum">
              <a:rPr lang="zh-CN" altLang="en-US"/>
              <a:pPr/>
              <a:t>32</a:t>
            </a:fld>
            <a:r>
              <a:rPr lang="en-US" altLang="zh-CN"/>
              <a:t>/42</a:t>
            </a:r>
          </a:p>
        </p:txBody>
      </p:sp>
      <p:sp>
        <p:nvSpPr>
          <p:cNvPr id="6835202" name="Rectangle 2"/>
          <p:cNvSpPr>
            <a:spLocks noRot="1" noChangeArrowheads="1"/>
          </p:cNvSpPr>
          <p:nvPr/>
        </p:nvSpPr>
        <p:spPr bwMode="auto">
          <a:xfrm>
            <a:off x="301625" y="228600"/>
            <a:ext cx="8540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ea typeface="黑体" pitchFamily="49" charset="-122"/>
              </a:rPr>
              <a:t>文件的使用方式</a:t>
            </a:r>
            <a:endParaRPr lang="en-US" altLang="zh-CN">
              <a:solidFill>
                <a:srgbClr val="0070C0"/>
              </a:solidFill>
              <a:ea typeface="黑体" pitchFamily="49" charset="-122"/>
            </a:endParaRPr>
          </a:p>
        </p:txBody>
      </p:sp>
      <p:sp>
        <p:nvSpPr>
          <p:cNvPr id="6835203" name="Rectangle 3"/>
          <p:cNvSpPr>
            <a:spLocks noChangeArrowheads="1"/>
          </p:cNvSpPr>
          <p:nvPr/>
        </p:nvSpPr>
        <p:spPr bwMode="auto">
          <a:xfrm>
            <a:off x="304800" y="1143000"/>
            <a:ext cx="8540750" cy="5257800"/>
          </a:xfrm>
          <a:prstGeom prst="rect">
            <a:avLst/>
          </a:prstGeom>
          <a:noFill/>
          <a:ln w="952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2400" b="1" dirty="0">
                <a:ea typeface="楷体_GB2312" pitchFamily="49" charset="-122"/>
                <a:sym typeface="Monotype Sorts" pitchFamily="2" charset="2"/>
              </a:rPr>
              <a:t>“</a:t>
            </a:r>
            <a:r>
              <a:rPr lang="en-US" altLang="zh-CN" sz="2400" b="1" dirty="0">
                <a:ea typeface="楷体_GB2312" pitchFamily="49" charset="-122"/>
                <a:sym typeface="Monotype Sorts" pitchFamily="2" charset="2"/>
              </a:rPr>
              <a:t>r”(</a:t>
            </a:r>
            <a:r>
              <a:rPr lang="zh-CN" altLang="en-US" sz="2400" b="1" dirty="0">
                <a:ea typeface="楷体_GB2312" pitchFamily="49" charset="-122"/>
                <a:sym typeface="Monotype Sorts" pitchFamily="2" charset="2"/>
              </a:rPr>
              <a:t>只读</a:t>
            </a:r>
            <a:r>
              <a:rPr lang="en-US" altLang="zh-CN" sz="2400" b="1" dirty="0">
                <a:ea typeface="楷体_GB2312" pitchFamily="49" charset="-122"/>
                <a:sym typeface="Monotype Sorts" pitchFamily="2" charset="2"/>
              </a:rPr>
              <a:t>)   	</a:t>
            </a:r>
            <a:r>
              <a:rPr lang="zh-CN" altLang="en-US" sz="2400" b="1" dirty="0" smtClean="0">
                <a:ea typeface="楷体_GB2312" pitchFamily="49" charset="-122"/>
                <a:sym typeface="Monotype Sorts" pitchFamily="2" charset="2"/>
              </a:rPr>
              <a:t>为</a:t>
            </a:r>
            <a:r>
              <a:rPr lang="zh-CN" altLang="en-US" sz="2400" b="1" dirty="0">
                <a:ea typeface="楷体_GB2312" pitchFamily="49" charset="-122"/>
                <a:sym typeface="Monotype Sorts" pitchFamily="2" charset="2"/>
              </a:rPr>
              <a:t>输入，打开一个已存在的文本文件</a:t>
            </a:r>
          </a:p>
          <a:p>
            <a:pPr marL="342900" indent="-342900">
              <a:lnSpc>
                <a:spcPct val="100000"/>
              </a:lnSpc>
              <a:buClr>
                <a:srgbClr val="FF3300"/>
              </a:buClr>
              <a:buFont typeface="Wingdings" pitchFamily="2" charset="2"/>
              <a:buChar char="Ø"/>
            </a:pPr>
            <a:r>
              <a:rPr lang="zh-CN" altLang="en-US" sz="2400" b="1" dirty="0">
                <a:ea typeface="楷体_GB2312" pitchFamily="49" charset="-122"/>
                <a:sym typeface="Monotype Sorts" pitchFamily="2" charset="2"/>
              </a:rPr>
              <a:t>“</a:t>
            </a:r>
            <a:r>
              <a:rPr lang="en-US" altLang="zh-CN" sz="2400" b="1" dirty="0">
                <a:ea typeface="楷体_GB2312" pitchFamily="49" charset="-122"/>
                <a:sym typeface="Monotype Sorts" pitchFamily="2" charset="2"/>
              </a:rPr>
              <a:t>w”(</a:t>
            </a:r>
            <a:r>
              <a:rPr lang="zh-CN" altLang="en-US" sz="2400" b="1" dirty="0">
                <a:ea typeface="楷体_GB2312" pitchFamily="49" charset="-122"/>
                <a:sym typeface="Monotype Sorts" pitchFamily="2" charset="2"/>
              </a:rPr>
              <a:t>只写</a:t>
            </a:r>
            <a:r>
              <a:rPr lang="en-US" altLang="zh-CN" sz="2400" b="1" dirty="0">
                <a:ea typeface="楷体_GB2312" pitchFamily="49" charset="-122"/>
                <a:sym typeface="Monotype Sorts" pitchFamily="2" charset="2"/>
              </a:rPr>
              <a:t>)   	</a:t>
            </a:r>
            <a:r>
              <a:rPr lang="zh-CN" altLang="en-US" sz="2400" b="1" dirty="0">
                <a:ea typeface="楷体_GB2312" pitchFamily="49" charset="-122"/>
                <a:sym typeface="Monotype Sorts" pitchFamily="2" charset="2"/>
              </a:rPr>
              <a:t>为输出打开一个文本文件</a:t>
            </a:r>
          </a:p>
          <a:p>
            <a:pPr marL="342900" indent="-342900">
              <a:lnSpc>
                <a:spcPct val="100000"/>
              </a:lnSpc>
              <a:buClr>
                <a:srgbClr val="FF3300"/>
              </a:buClr>
              <a:buFont typeface="Wingdings" pitchFamily="2" charset="2"/>
              <a:buChar char="Ø"/>
            </a:pPr>
            <a:r>
              <a:rPr lang="zh-CN" altLang="en-US" sz="2400" b="1" dirty="0">
                <a:ea typeface="楷体_GB2312" pitchFamily="49" charset="-122"/>
                <a:sym typeface="Monotype Sorts" pitchFamily="2" charset="2"/>
              </a:rPr>
              <a:t>“</a:t>
            </a:r>
            <a:r>
              <a:rPr lang="en-US" altLang="zh-CN" sz="2400" b="1" dirty="0">
                <a:ea typeface="楷体_GB2312" pitchFamily="49" charset="-122"/>
                <a:sym typeface="Monotype Sorts" pitchFamily="2" charset="2"/>
              </a:rPr>
              <a:t>a”(</a:t>
            </a:r>
            <a:r>
              <a:rPr lang="zh-CN" altLang="en-US" sz="2400" b="1" dirty="0">
                <a:ea typeface="楷体_GB2312" pitchFamily="49" charset="-122"/>
                <a:sym typeface="Monotype Sorts" pitchFamily="2" charset="2"/>
              </a:rPr>
              <a:t>追加</a:t>
            </a:r>
            <a:r>
              <a:rPr lang="en-US" altLang="zh-CN" sz="2400" b="1" dirty="0">
                <a:ea typeface="楷体_GB2312" pitchFamily="49" charset="-122"/>
                <a:sym typeface="Monotype Sorts" pitchFamily="2" charset="2"/>
              </a:rPr>
              <a:t>)   	</a:t>
            </a:r>
            <a:r>
              <a:rPr lang="zh-CN" altLang="en-US" sz="2400" b="1" dirty="0">
                <a:ea typeface="楷体_GB2312" pitchFamily="49" charset="-122"/>
                <a:sym typeface="Monotype Sorts" pitchFamily="2" charset="2"/>
              </a:rPr>
              <a:t>向文本文件尾追加数据</a:t>
            </a:r>
          </a:p>
          <a:p>
            <a:pPr marL="342900" indent="-342900">
              <a:lnSpc>
                <a:spcPct val="100000"/>
              </a:lnSpc>
              <a:buClr>
                <a:srgbClr val="FF3300"/>
              </a:buClr>
              <a:buFont typeface="Wingdings" pitchFamily="2" charset="2"/>
              <a:buChar char="Ø"/>
            </a:pPr>
            <a:r>
              <a:rPr lang="zh-CN" altLang="en-US" sz="2400" b="1" dirty="0">
                <a:ea typeface="楷体_GB2312" pitchFamily="49" charset="-122"/>
                <a:sym typeface="Monotype Sorts" pitchFamily="2" charset="2"/>
              </a:rPr>
              <a:t>“</a:t>
            </a:r>
            <a:r>
              <a:rPr lang="en-US" altLang="zh-CN" sz="2400" b="1" dirty="0" err="1">
                <a:ea typeface="楷体_GB2312" pitchFamily="49" charset="-122"/>
                <a:sym typeface="Monotype Sorts" pitchFamily="2" charset="2"/>
              </a:rPr>
              <a:t>rb</a:t>
            </a:r>
            <a:r>
              <a:rPr lang="en-US" altLang="zh-CN" sz="2400" b="1" dirty="0">
                <a:ea typeface="楷体_GB2312" pitchFamily="49" charset="-122"/>
                <a:sym typeface="Monotype Sorts" pitchFamily="2" charset="2"/>
              </a:rPr>
              <a:t>”(</a:t>
            </a:r>
            <a:r>
              <a:rPr lang="zh-CN" altLang="en-US" sz="2400" b="1" dirty="0">
                <a:ea typeface="楷体_GB2312" pitchFamily="49" charset="-122"/>
                <a:sym typeface="Monotype Sorts" pitchFamily="2" charset="2"/>
              </a:rPr>
              <a:t>只读</a:t>
            </a:r>
            <a:r>
              <a:rPr lang="en-US" altLang="zh-CN" sz="2400" b="1" dirty="0">
                <a:ea typeface="楷体_GB2312" pitchFamily="49" charset="-122"/>
                <a:sym typeface="Monotype Sorts" pitchFamily="2" charset="2"/>
              </a:rPr>
              <a:t>)   	</a:t>
            </a:r>
            <a:r>
              <a:rPr lang="zh-CN" altLang="en-US" sz="2400" b="1" dirty="0">
                <a:ea typeface="楷体_GB2312" pitchFamily="49" charset="-122"/>
                <a:sym typeface="Monotype Sorts" pitchFamily="2" charset="2"/>
              </a:rPr>
              <a:t>为输入，打开一个已存在的二进制文件</a:t>
            </a:r>
          </a:p>
          <a:p>
            <a:pPr marL="342900" indent="-342900">
              <a:lnSpc>
                <a:spcPct val="100000"/>
              </a:lnSpc>
              <a:buClr>
                <a:srgbClr val="FF3300"/>
              </a:buClr>
              <a:buFont typeface="Wingdings" pitchFamily="2" charset="2"/>
              <a:buChar char="Ø"/>
            </a:pPr>
            <a:r>
              <a:rPr lang="zh-CN" altLang="en-US" sz="2400" b="1" dirty="0">
                <a:ea typeface="楷体_GB2312" pitchFamily="49" charset="-122"/>
                <a:sym typeface="Monotype Sorts" pitchFamily="2" charset="2"/>
              </a:rPr>
              <a:t>“</a:t>
            </a:r>
            <a:r>
              <a:rPr lang="en-US" altLang="zh-CN" sz="2400" b="1" dirty="0" err="1">
                <a:ea typeface="楷体_GB2312" pitchFamily="49" charset="-122"/>
                <a:sym typeface="Monotype Sorts" pitchFamily="2" charset="2"/>
              </a:rPr>
              <a:t>wb</a:t>
            </a:r>
            <a:r>
              <a:rPr lang="en-US" altLang="zh-CN" sz="2400" b="1" dirty="0">
                <a:ea typeface="楷体_GB2312" pitchFamily="49" charset="-122"/>
                <a:sym typeface="Monotype Sorts" pitchFamily="2" charset="2"/>
              </a:rPr>
              <a:t>”(</a:t>
            </a:r>
            <a:r>
              <a:rPr lang="zh-CN" altLang="en-US" sz="2400" b="1" dirty="0">
                <a:ea typeface="楷体_GB2312" pitchFamily="49" charset="-122"/>
                <a:sym typeface="Monotype Sorts" pitchFamily="2" charset="2"/>
              </a:rPr>
              <a:t>只写</a:t>
            </a:r>
            <a:r>
              <a:rPr lang="en-US" altLang="zh-CN" sz="2400" b="1" dirty="0">
                <a:ea typeface="楷体_GB2312" pitchFamily="49" charset="-122"/>
                <a:sym typeface="Monotype Sorts" pitchFamily="2" charset="2"/>
              </a:rPr>
              <a:t>)   	</a:t>
            </a:r>
            <a:r>
              <a:rPr lang="zh-CN" altLang="en-US" sz="2400" b="1" dirty="0">
                <a:ea typeface="楷体_GB2312" pitchFamily="49" charset="-122"/>
                <a:sym typeface="Monotype Sorts" pitchFamily="2" charset="2"/>
              </a:rPr>
              <a:t>为输出打开一个二进制文件</a:t>
            </a:r>
          </a:p>
          <a:p>
            <a:pPr marL="342900" indent="-342900">
              <a:lnSpc>
                <a:spcPct val="100000"/>
              </a:lnSpc>
              <a:buClr>
                <a:srgbClr val="FF3300"/>
              </a:buClr>
              <a:buFont typeface="Wingdings" pitchFamily="2" charset="2"/>
              <a:buChar char="Ø"/>
            </a:pPr>
            <a:r>
              <a:rPr lang="zh-CN" altLang="en-US" sz="2400" b="1" dirty="0">
                <a:ea typeface="楷体_GB2312" pitchFamily="49" charset="-122"/>
                <a:sym typeface="Monotype Sorts" pitchFamily="2" charset="2"/>
              </a:rPr>
              <a:t>“</a:t>
            </a:r>
            <a:r>
              <a:rPr lang="en-US" altLang="zh-CN" sz="2400" b="1" dirty="0" err="1">
                <a:ea typeface="楷体_GB2312" pitchFamily="49" charset="-122"/>
                <a:sym typeface="Monotype Sorts" pitchFamily="2" charset="2"/>
              </a:rPr>
              <a:t>ab</a:t>
            </a:r>
            <a:r>
              <a:rPr lang="en-US" altLang="zh-CN" sz="2400" b="1" dirty="0">
                <a:ea typeface="楷体_GB2312" pitchFamily="49" charset="-122"/>
                <a:sym typeface="Monotype Sorts" pitchFamily="2" charset="2"/>
              </a:rPr>
              <a:t>”(</a:t>
            </a:r>
            <a:r>
              <a:rPr lang="zh-CN" altLang="en-US" sz="2400" b="1" dirty="0">
                <a:ea typeface="楷体_GB2312" pitchFamily="49" charset="-122"/>
                <a:sym typeface="Monotype Sorts" pitchFamily="2" charset="2"/>
              </a:rPr>
              <a:t>追加</a:t>
            </a:r>
            <a:r>
              <a:rPr lang="en-US" altLang="zh-CN" sz="2400" b="1" dirty="0">
                <a:ea typeface="楷体_GB2312" pitchFamily="49" charset="-122"/>
                <a:sym typeface="Monotype Sorts" pitchFamily="2" charset="2"/>
              </a:rPr>
              <a:t>)   	</a:t>
            </a:r>
            <a:r>
              <a:rPr lang="zh-CN" altLang="en-US" sz="2400" b="1" dirty="0">
                <a:ea typeface="楷体_GB2312" pitchFamily="49" charset="-122"/>
                <a:sym typeface="Monotype Sorts" pitchFamily="2" charset="2"/>
              </a:rPr>
              <a:t>向二进制文件尾追加数据</a:t>
            </a:r>
          </a:p>
          <a:p>
            <a:pPr marL="342900" indent="-342900">
              <a:lnSpc>
                <a:spcPct val="100000"/>
              </a:lnSpc>
              <a:buClr>
                <a:srgbClr val="FF3300"/>
              </a:buClr>
              <a:buFont typeface="Wingdings" pitchFamily="2" charset="2"/>
              <a:buChar char="Ø"/>
            </a:pPr>
            <a:r>
              <a:rPr lang="zh-CN" altLang="en-US" sz="2400" b="1" dirty="0">
                <a:ea typeface="楷体_GB2312" pitchFamily="49" charset="-122"/>
                <a:sym typeface="Monotype Sorts" pitchFamily="2" charset="2"/>
              </a:rPr>
              <a:t>“</a:t>
            </a:r>
            <a:r>
              <a:rPr lang="en-US" altLang="zh-CN" sz="2400" b="1" dirty="0">
                <a:ea typeface="楷体_GB2312" pitchFamily="49" charset="-122"/>
                <a:sym typeface="Monotype Sorts" pitchFamily="2" charset="2"/>
              </a:rPr>
              <a:t>r+”(</a:t>
            </a:r>
            <a:r>
              <a:rPr lang="zh-CN" altLang="en-US" sz="2400" b="1" dirty="0">
                <a:ea typeface="楷体_GB2312" pitchFamily="49" charset="-122"/>
                <a:sym typeface="Monotype Sorts" pitchFamily="2" charset="2"/>
              </a:rPr>
              <a:t>读写</a:t>
            </a:r>
            <a:r>
              <a:rPr lang="en-US" altLang="zh-CN" sz="2400" b="1" dirty="0">
                <a:ea typeface="楷体_GB2312" pitchFamily="49" charset="-122"/>
                <a:sym typeface="Monotype Sorts" pitchFamily="2" charset="2"/>
              </a:rPr>
              <a:t>)  	</a:t>
            </a:r>
            <a:r>
              <a:rPr lang="zh-CN" altLang="en-US" sz="2400" b="1" dirty="0">
                <a:ea typeface="楷体_GB2312" pitchFamily="49" charset="-122"/>
                <a:sym typeface="Monotype Sorts" pitchFamily="2" charset="2"/>
              </a:rPr>
              <a:t>为读</a:t>
            </a:r>
            <a:r>
              <a:rPr lang="en-US" altLang="zh-CN" sz="2400" b="1" dirty="0">
                <a:ea typeface="楷体_GB2312" pitchFamily="49" charset="-122"/>
                <a:sym typeface="Monotype Sorts" pitchFamily="2" charset="2"/>
              </a:rPr>
              <a:t>/</a:t>
            </a:r>
            <a:r>
              <a:rPr lang="zh-CN" altLang="en-US" sz="2400" b="1" dirty="0">
                <a:ea typeface="楷体_GB2312" pitchFamily="49" charset="-122"/>
                <a:sym typeface="Monotype Sorts" pitchFamily="2" charset="2"/>
              </a:rPr>
              <a:t>写，打开一个文本文件</a:t>
            </a:r>
          </a:p>
          <a:p>
            <a:pPr marL="342900" indent="-342900">
              <a:lnSpc>
                <a:spcPct val="100000"/>
              </a:lnSpc>
              <a:buClr>
                <a:srgbClr val="FF3300"/>
              </a:buClr>
              <a:buFont typeface="Wingdings" pitchFamily="2" charset="2"/>
              <a:buChar char="Ø"/>
            </a:pPr>
            <a:r>
              <a:rPr lang="zh-CN" altLang="en-US" sz="2400" b="1" dirty="0">
                <a:ea typeface="楷体_GB2312" pitchFamily="49" charset="-122"/>
                <a:sym typeface="Monotype Sorts" pitchFamily="2" charset="2"/>
              </a:rPr>
              <a:t>“</a:t>
            </a:r>
            <a:r>
              <a:rPr lang="en-US" altLang="zh-CN" sz="2400" b="1" dirty="0">
                <a:ea typeface="楷体_GB2312" pitchFamily="49" charset="-122"/>
                <a:sym typeface="Monotype Sorts" pitchFamily="2" charset="2"/>
              </a:rPr>
              <a:t>w+”(</a:t>
            </a:r>
            <a:r>
              <a:rPr lang="zh-CN" altLang="en-US" sz="2400" b="1" dirty="0">
                <a:ea typeface="楷体_GB2312" pitchFamily="49" charset="-122"/>
                <a:sym typeface="Monotype Sorts" pitchFamily="2" charset="2"/>
              </a:rPr>
              <a:t>读写</a:t>
            </a:r>
            <a:r>
              <a:rPr lang="en-US" altLang="zh-CN" sz="2400" b="1" dirty="0">
                <a:ea typeface="楷体_GB2312" pitchFamily="49" charset="-122"/>
                <a:sym typeface="Monotype Sorts" pitchFamily="2" charset="2"/>
              </a:rPr>
              <a:t>) 	</a:t>
            </a:r>
            <a:r>
              <a:rPr lang="zh-CN" altLang="en-US" sz="2400" b="1" dirty="0">
                <a:ea typeface="楷体_GB2312" pitchFamily="49" charset="-122"/>
                <a:sym typeface="Monotype Sorts" pitchFamily="2" charset="2"/>
              </a:rPr>
              <a:t>为读</a:t>
            </a:r>
            <a:r>
              <a:rPr lang="en-US" altLang="zh-CN" sz="2400" b="1" dirty="0">
                <a:ea typeface="楷体_GB2312" pitchFamily="49" charset="-122"/>
                <a:sym typeface="Monotype Sorts" pitchFamily="2" charset="2"/>
              </a:rPr>
              <a:t>/</a:t>
            </a:r>
            <a:r>
              <a:rPr lang="zh-CN" altLang="en-US" sz="2400" b="1" dirty="0">
                <a:ea typeface="楷体_GB2312" pitchFamily="49" charset="-122"/>
                <a:sym typeface="Monotype Sorts" pitchFamily="2" charset="2"/>
              </a:rPr>
              <a:t>写，建立一个新的文本文件</a:t>
            </a:r>
          </a:p>
          <a:p>
            <a:pPr marL="342900" indent="-342900">
              <a:lnSpc>
                <a:spcPct val="100000"/>
              </a:lnSpc>
              <a:buClr>
                <a:srgbClr val="FF3300"/>
              </a:buClr>
              <a:buFont typeface="Wingdings" pitchFamily="2" charset="2"/>
              <a:buChar char="Ø"/>
            </a:pPr>
            <a:r>
              <a:rPr lang="zh-CN" altLang="en-US" sz="2400" b="1" dirty="0">
                <a:ea typeface="楷体_GB2312" pitchFamily="49" charset="-122"/>
                <a:sym typeface="Monotype Sorts" pitchFamily="2" charset="2"/>
              </a:rPr>
              <a:t>“</a:t>
            </a:r>
            <a:r>
              <a:rPr lang="en-US" altLang="zh-CN" sz="2400" b="1" dirty="0">
                <a:ea typeface="楷体_GB2312" pitchFamily="49" charset="-122"/>
                <a:sym typeface="Monotype Sorts" pitchFamily="2" charset="2"/>
              </a:rPr>
              <a:t>a+”(</a:t>
            </a:r>
            <a:r>
              <a:rPr lang="zh-CN" altLang="en-US" sz="2400" b="1" dirty="0">
                <a:ea typeface="楷体_GB2312" pitchFamily="49" charset="-122"/>
                <a:sym typeface="Monotype Sorts" pitchFamily="2" charset="2"/>
              </a:rPr>
              <a:t>读写</a:t>
            </a:r>
            <a:r>
              <a:rPr lang="en-US" altLang="zh-CN" sz="2400" b="1" dirty="0">
                <a:ea typeface="楷体_GB2312" pitchFamily="49" charset="-122"/>
                <a:sym typeface="Monotype Sorts" pitchFamily="2" charset="2"/>
              </a:rPr>
              <a:t>)  	</a:t>
            </a:r>
            <a:r>
              <a:rPr lang="zh-CN" altLang="en-US" sz="2400" b="1" dirty="0">
                <a:ea typeface="楷体_GB2312" pitchFamily="49" charset="-122"/>
                <a:sym typeface="Monotype Sorts" pitchFamily="2" charset="2"/>
              </a:rPr>
              <a:t>为读</a:t>
            </a:r>
            <a:r>
              <a:rPr lang="en-US" altLang="zh-CN" sz="2400" b="1" dirty="0">
                <a:ea typeface="楷体_GB2312" pitchFamily="49" charset="-122"/>
                <a:sym typeface="Monotype Sorts" pitchFamily="2" charset="2"/>
              </a:rPr>
              <a:t>/</a:t>
            </a:r>
            <a:r>
              <a:rPr lang="zh-CN" altLang="en-US" sz="2400" b="1" dirty="0">
                <a:ea typeface="楷体_GB2312" pitchFamily="49" charset="-122"/>
                <a:sym typeface="Monotype Sorts" pitchFamily="2" charset="2"/>
              </a:rPr>
              <a:t>写，打开一个文本文件</a:t>
            </a:r>
          </a:p>
          <a:p>
            <a:pPr marL="342900" indent="-342900">
              <a:lnSpc>
                <a:spcPct val="100000"/>
              </a:lnSpc>
              <a:buClr>
                <a:srgbClr val="FF3300"/>
              </a:buClr>
              <a:buFont typeface="Wingdings" pitchFamily="2" charset="2"/>
              <a:buChar char="Ø"/>
            </a:pPr>
            <a:r>
              <a:rPr lang="zh-CN" altLang="en-US" sz="2400" b="1" dirty="0">
                <a:ea typeface="楷体_GB2312" pitchFamily="49" charset="-122"/>
                <a:sym typeface="Monotype Sorts" pitchFamily="2" charset="2"/>
              </a:rPr>
              <a:t>“</a:t>
            </a:r>
            <a:r>
              <a:rPr lang="en-US" altLang="zh-CN" sz="2400" b="1" dirty="0" err="1">
                <a:ea typeface="楷体_GB2312" pitchFamily="49" charset="-122"/>
                <a:sym typeface="Monotype Sorts" pitchFamily="2" charset="2"/>
              </a:rPr>
              <a:t>rb</a:t>
            </a:r>
            <a:r>
              <a:rPr lang="en-US" altLang="zh-CN" sz="2400" b="1" dirty="0">
                <a:ea typeface="楷体_GB2312" pitchFamily="49" charset="-122"/>
                <a:sym typeface="Monotype Sorts" pitchFamily="2" charset="2"/>
              </a:rPr>
              <a:t>+”(</a:t>
            </a:r>
            <a:r>
              <a:rPr lang="zh-CN" altLang="en-US" sz="2400" b="1" dirty="0">
                <a:ea typeface="楷体_GB2312" pitchFamily="49" charset="-122"/>
                <a:sym typeface="Monotype Sorts" pitchFamily="2" charset="2"/>
              </a:rPr>
              <a:t>读写</a:t>
            </a:r>
            <a:r>
              <a:rPr lang="en-US" altLang="zh-CN" sz="2400" b="1" dirty="0">
                <a:ea typeface="楷体_GB2312" pitchFamily="49" charset="-122"/>
                <a:sym typeface="Monotype Sorts" pitchFamily="2" charset="2"/>
              </a:rPr>
              <a:t>) 	</a:t>
            </a:r>
            <a:r>
              <a:rPr lang="zh-CN" altLang="en-US" sz="2400" b="1" dirty="0">
                <a:ea typeface="楷体_GB2312" pitchFamily="49" charset="-122"/>
                <a:sym typeface="Monotype Sorts" pitchFamily="2" charset="2"/>
              </a:rPr>
              <a:t>为读</a:t>
            </a:r>
            <a:r>
              <a:rPr lang="en-US" altLang="zh-CN" sz="2400" b="1" dirty="0">
                <a:ea typeface="楷体_GB2312" pitchFamily="49" charset="-122"/>
                <a:sym typeface="Monotype Sorts" pitchFamily="2" charset="2"/>
              </a:rPr>
              <a:t>/</a:t>
            </a:r>
            <a:r>
              <a:rPr lang="zh-CN" altLang="en-US" sz="2400" b="1" dirty="0">
                <a:ea typeface="楷体_GB2312" pitchFamily="49" charset="-122"/>
                <a:sym typeface="Monotype Sorts" pitchFamily="2" charset="2"/>
              </a:rPr>
              <a:t>写，打开一个二进制文件</a:t>
            </a:r>
          </a:p>
          <a:p>
            <a:pPr marL="342900" indent="-342900">
              <a:lnSpc>
                <a:spcPct val="100000"/>
              </a:lnSpc>
              <a:buClr>
                <a:srgbClr val="FF3300"/>
              </a:buClr>
              <a:buFont typeface="Wingdings" pitchFamily="2" charset="2"/>
              <a:buChar char="Ø"/>
            </a:pPr>
            <a:r>
              <a:rPr lang="zh-CN" altLang="en-US" sz="2400" b="1" dirty="0">
                <a:ea typeface="楷体_GB2312" pitchFamily="49" charset="-122"/>
                <a:sym typeface="Monotype Sorts" pitchFamily="2" charset="2"/>
              </a:rPr>
              <a:t>“</a:t>
            </a:r>
            <a:r>
              <a:rPr lang="en-US" altLang="zh-CN" sz="2400" b="1" dirty="0" err="1">
                <a:ea typeface="楷体_GB2312" pitchFamily="49" charset="-122"/>
                <a:sym typeface="Monotype Sorts" pitchFamily="2" charset="2"/>
              </a:rPr>
              <a:t>wb</a:t>
            </a:r>
            <a:r>
              <a:rPr lang="en-US" altLang="zh-CN" sz="2400" b="1" dirty="0">
                <a:ea typeface="楷体_GB2312" pitchFamily="49" charset="-122"/>
                <a:sym typeface="Monotype Sorts" pitchFamily="2" charset="2"/>
              </a:rPr>
              <a:t>+”(</a:t>
            </a:r>
            <a:r>
              <a:rPr lang="zh-CN" altLang="en-US" sz="2400" b="1" dirty="0">
                <a:ea typeface="楷体_GB2312" pitchFamily="49" charset="-122"/>
                <a:sym typeface="Monotype Sorts" pitchFamily="2" charset="2"/>
              </a:rPr>
              <a:t>读写</a:t>
            </a:r>
            <a:r>
              <a:rPr lang="en-US" altLang="zh-CN" sz="2400" b="1" dirty="0">
                <a:ea typeface="楷体_GB2312" pitchFamily="49" charset="-122"/>
                <a:sym typeface="Monotype Sorts" pitchFamily="2" charset="2"/>
              </a:rPr>
              <a:t>)	</a:t>
            </a:r>
            <a:r>
              <a:rPr lang="zh-CN" altLang="en-US" sz="2400" b="1" dirty="0">
                <a:ea typeface="楷体_GB2312" pitchFamily="49" charset="-122"/>
                <a:sym typeface="Monotype Sorts" pitchFamily="2" charset="2"/>
              </a:rPr>
              <a:t>为读</a:t>
            </a:r>
            <a:r>
              <a:rPr lang="en-US" altLang="zh-CN" sz="2400" b="1" dirty="0">
                <a:ea typeface="楷体_GB2312" pitchFamily="49" charset="-122"/>
                <a:sym typeface="Monotype Sorts" pitchFamily="2" charset="2"/>
              </a:rPr>
              <a:t>/</a:t>
            </a:r>
            <a:r>
              <a:rPr lang="zh-CN" altLang="en-US" sz="2400" b="1" dirty="0">
                <a:ea typeface="楷体_GB2312" pitchFamily="49" charset="-122"/>
                <a:sym typeface="Monotype Sorts" pitchFamily="2" charset="2"/>
              </a:rPr>
              <a:t>写，建立一个新的二进制文件</a:t>
            </a:r>
          </a:p>
          <a:p>
            <a:pPr marL="342900" indent="-342900">
              <a:lnSpc>
                <a:spcPct val="100000"/>
              </a:lnSpc>
              <a:buClr>
                <a:srgbClr val="FF3300"/>
              </a:buClr>
              <a:buFont typeface="Wingdings" pitchFamily="2" charset="2"/>
              <a:buChar char="Ø"/>
            </a:pPr>
            <a:r>
              <a:rPr lang="zh-CN" altLang="en-US" sz="2400" b="1" dirty="0">
                <a:ea typeface="楷体_GB2312" pitchFamily="49" charset="-122"/>
                <a:sym typeface="Monotype Sorts" pitchFamily="2" charset="2"/>
              </a:rPr>
              <a:t>“</a:t>
            </a:r>
            <a:r>
              <a:rPr lang="en-US" altLang="zh-CN" sz="2400" b="1" dirty="0" err="1">
                <a:ea typeface="楷体_GB2312" pitchFamily="49" charset="-122"/>
                <a:sym typeface="Monotype Sorts" pitchFamily="2" charset="2"/>
              </a:rPr>
              <a:t>ab</a:t>
            </a:r>
            <a:r>
              <a:rPr lang="en-US" altLang="zh-CN" sz="2400" b="1" dirty="0">
                <a:ea typeface="楷体_GB2312" pitchFamily="49" charset="-122"/>
                <a:sym typeface="Monotype Sorts" pitchFamily="2" charset="2"/>
              </a:rPr>
              <a:t>+”(</a:t>
            </a:r>
            <a:r>
              <a:rPr lang="zh-CN" altLang="en-US" sz="2400" b="1" dirty="0">
                <a:ea typeface="楷体_GB2312" pitchFamily="49" charset="-122"/>
                <a:sym typeface="Monotype Sorts" pitchFamily="2" charset="2"/>
              </a:rPr>
              <a:t>读写</a:t>
            </a:r>
            <a:r>
              <a:rPr lang="en-US" altLang="zh-CN" sz="2400" b="1" dirty="0">
                <a:ea typeface="楷体_GB2312" pitchFamily="49" charset="-122"/>
                <a:sym typeface="Monotype Sorts" pitchFamily="2" charset="2"/>
              </a:rPr>
              <a:t>)   	</a:t>
            </a:r>
            <a:r>
              <a:rPr lang="zh-CN" altLang="en-US" sz="2400" b="1" dirty="0">
                <a:ea typeface="楷体_GB2312" pitchFamily="49" charset="-122"/>
                <a:sym typeface="Monotype Sorts" pitchFamily="2" charset="2"/>
              </a:rPr>
              <a:t>为读</a:t>
            </a:r>
            <a:r>
              <a:rPr lang="en-US" altLang="zh-CN" sz="2400" b="1" dirty="0">
                <a:ea typeface="楷体_GB2312" pitchFamily="49" charset="-122"/>
                <a:sym typeface="Monotype Sorts" pitchFamily="2" charset="2"/>
              </a:rPr>
              <a:t>/</a:t>
            </a:r>
            <a:r>
              <a:rPr lang="zh-CN" altLang="en-US" sz="2400" b="1" dirty="0">
                <a:ea typeface="楷体_GB2312" pitchFamily="49" charset="-122"/>
                <a:sym typeface="Monotype Sorts" pitchFamily="2" charset="2"/>
              </a:rPr>
              <a:t>写，打开一个二进制文件</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F68E856-85EC-41B6-9355-7B48D2526DA6}"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8FB61E4B-BDC0-41A2-87B0-1C230531204B}" type="slidenum">
              <a:rPr lang="zh-CN" altLang="en-US"/>
              <a:pPr/>
              <a:t>33</a:t>
            </a:fld>
            <a:r>
              <a:rPr lang="en-US" altLang="zh-CN"/>
              <a:t>/42</a:t>
            </a:r>
          </a:p>
        </p:txBody>
      </p:sp>
      <p:sp>
        <p:nvSpPr>
          <p:cNvPr id="6695938"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dirty="0" smtClean="0">
                <a:solidFill>
                  <a:srgbClr val="0070C0"/>
                </a:solidFill>
                <a:ea typeface="黑体" pitchFamily="49" charset="-122"/>
              </a:rPr>
              <a:t>3</a:t>
            </a:r>
            <a:r>
              <a:rPr lang="zh-CN" altLang="en-US" dirty="0" smtClean="0">
                <a:solidFill>
                  <a:srgbClr val="0070C0"/>
                </a:solidFill>
                <a:ea typeface="黑体" pitchFamily="49" charset="-122"/>
              </a:rPr>
              <a:t>种基本的打开方式：</a:t>
            </a:r>
            <a:r>
              <a:rPr lang="en-US" altLang="zh-CN" dirty="0" smtClean="0">
                <a:solidFill>
                  <a:srgbClr val="0070C0"/>
                </a:solidFill>
                <a:ea typeface="黑体" pitchFamily="49" charset="-122"/>
              </a:rPr>
              <a:t>r</a:t>
            </a:r>
            <a:r>
              <a:rPr lang="zh-CN" altLang="en-US" dirty="0">
                <a:solidFill>
                  <a:srgbClr val="0070C0"/>
                </a:solidFill>
                <a:ea typeface="黑体" pitchFamily="49" charset="-122"/>
              </a:rPr>
              <a:t>、</a:t>
            </a:r>
            <a:r>
              <a:rPr lang="en-US" altLang="zh-CN" dirty="0">
                <a:solidFill>
                  <a:srgbClr val="0070C0"/>
                </a:solidFill>
                <a:ea typeface="黑体" pitchFamily="49" charset="-122"/>
              </a:rPr>
              <a:t>w</a:t>
            </a:r>
            <a:r>
              <a:rPr lang="zh-CN" altLang="en-US" dirty="0">
                <a:solidFill>
                  <a:srgbClr val="0070C0"/>
                </a:solidFill>
                <a:ea typeface="黑体" pitchFamily="49" charset="-122"/>
              </a:rPr>
              <a:t>、</a:t>
            </a:r>
            <a:r>
              <a:rPr lang="en-US" altLang="zh-CN" dirty="0" smtClean="0">
                <a:solidFill>
                  <a:srgbClr val="0070C0"/>
                </a:solidFill>
                <a:ea typeface="黑体" pitchFamily="49" charset="-122"/>
              </a:rPr>
              <a:t>a</a:t>
            </a:r>
            <a:endParaRPr lang="zh-CN" altLang="en-US" dirty="0">
              <a:solidFill>
                <a:srgbClr val="0070C0"/>
              </a:solidFill>
              <a:ea typeface="黑体" pitchFamily="49" charset="-122"/>
            </a:endParaRPr>
          </a:p>
        </p:txBody>
      </p:sp>
      <p:sp>
        <p:nvSpPr>
          <p:cNvPr id="6695939" name="Rectangle 3"/>
          <p:cNvSpPr>
            <a:spLocks noChangeArrowheads="1"/>
          </p:cNvSpPr>
          <p:nvPr/>
        </p:nvSpPr>
        <p:spPr bwMode="auto">
          <a:xfrm>
            <a:off x="152400" y="1219200"/>
            <a:ext cx="87693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2000" b="1" dirty="0">
                <a:ea typeface="楷体" panose="02010609060101010101" pitchFamily="49" charset="-122"/>
                <a:cs typeface="Times New Roman" panose="02020603050405020304" pitchFamily="18" charset="0"/>
                <a:sym typeface="Monotype Sorts" pitchFamily="2" charset="2"/>
              </a:rPr>
              <a:t>用“</a:t>
            </a:r>
            <a:r>
              <a:rPr lang="en-US" altLang="zh-CN" sz="2000" b="1" dirty="0">
                <a:ea typeface="楷体" panose="02010609060101010101" pitchFamily="49" charset="-122"/>
                <a:cs typeface="Times New Roman" panose="02020603050405020304" pitchFamily="18" charset="0"/>
                <a:sym typeface="Monotype Sorts" pitchFamily="2" charset="2"/>
              </a:rPr>
              <a:t>r”</a:t>
            </a:r>
            <a:r>
              <a:rPr lang="zh-CN" altLang="en-US" sz="2000" b="1" dirty="0">
                <a:ea typeface="楷体" panose="02010609060101010101" pitchFamily="49" charset="-122"/>
                <a:cs typeface="Times New Roman" panose="02020603050405020304" pitchFamily="18" charset="0"/>
                <a:sym typeface="Monotype Sorts" pitchFamily="2" charset="2"/>
              </a:rPr>
              <a:t>方式打开的文件只能用于向计算机输入而不能用作向该文件输出数据，而且该文件应该已经存在，并存有数据，这样程序才能从文件中读数据</a:t>
            </a:r>
            <a:r>
              <a:rPr lang="zh-CN" altLang="en-US" sz="2000" b="1" dirty="0" smtClean="0">
                <a:ea typeface="楷体" panose="02010609060101010101" pitchFamily="49" charset="-122"/>
                <a:cs typeface="Times New Roman" panose="02020603050405020304" pitchFamily="18" charset="0"/>
                <a:sym typeface="Monotype Sorts" pitchFamily="2" charset="2"/>
              </a:rPr>
              <a:t>。</a:t>
            </a:r>
            <a:r>
              <a:rPr lang="zh-CN" altLang="en-US" sz="2000" b="1" dirty="0" smtClean="0">
                <a:solidFill>
                  <a:srgbClr val="C00000"/>
                </a:solidFill>
                <a:ea typeface="楷体" panose="02010609060101010101" pitchFamily="49" charset="-122"/>
                <a:cs typeface="Times New Roman" panose="02020603050405020304" pitchFamily="18" charset="0"/>
                <a:sym typeface="Monotype Sorts" pitchFamily="2" charset="2"/>
              </a:rPr>
              <a:t>不能</a:t>
            </a:r>
            <a:r>
              <a:rPr lang="zh-CN" altLang="en-US" sz="2000" b="1" dirty="0">
                <a:solidFill>
                  <a:srgbClr val="C00000"/>
                </a:solidFill>
                <a:ea typeface="楷体" panose="02010609060101010101" pitchFamily="49" charset="-122"/>
                <a:cs typeface="Times New Roman" panose="02020603050405020304" pitchFamily="18" charset="0"/>
                <a:sym typeface="Monotype Sorts" pitchFamily="2" charset="2"/>
              </a:rPr>
              <a:t>用“</a:t>
            </a:r>
            <a:r>
              <a:rPr lang="en-US" altLang="zh-CN" sz="2000" b="1" dirty="0">
                <a:solidFill>
                  <a:srgbClr val="C00000"/>
                </a:solidFill>
                <a:ea typeface="楷体" panose="02010609060101010101" pitchFamily="49" charset="-122"/>
                <a:cs typeface="Times New Roman" panose="02020603050405020304" pitchFamily="18" charset="0"/>
                <a:sym typeface="Monotype Sorts" pitchFamily="2" charset="2"/>
              </a:rPr>
              <a:t>r”</a:t>
            </a:r>
            <a:r>
              <a:rPr lang="zh-CN" altLang="en-US" sz="2000" b="1" dirty="0">
                <a:solidFill>
                  <a:srgbClr val="C00000"/>
                </a:solidFill>
                <a:ea typeface="楷体" panose="02010609060101010101" pitchFamily="49" charset="-122"/>
                <a:cs typeface="Times New Roman" panose="02020603050405020304" pitchFamily="18" charset="0"/>
                <a:sym typeface="Monotype Sorts" pitchFamily="2" charset="2"/>
              </a:rPr>
              <a:t>方式打开一个并不存在的文件，否则出错。</a:t>
            </a:r>
          </a:p>
          <a:p>
            <a:pPr marL="342900" indent="-342900">
              <a:lnSpc>
                <a:spcPct val="100000"/>
              </a:lnSpc>
              <a:buClr>
                <a:srgbClr val="FF3300"/>
              </a:buClr>
              <a:buFont typeface="Wingdings" pitchFamily="2" charset="2"/>
              <a:buChar char="Ø"/>
            </a:pPr>
            <a:r>
              <a:rPr lang="zh-CN" altLang="en-US" sz="2000" b="1" dirty="0">
                <a:ea typeface="楷体" panose="02010609060101010101" pitchFamily="49" charset="-122"/>
                <a:cs typeface="Times New Roman" panose="02020603050405020304" pitchFamily="18" charset="0"/>
                <a:sym typeface="Monotype Sorts" pitchFamily="2" charset="2"/>
              </a:rPr>
              <a:t>用“</a:t>
            </a:r>
            <a:r>
              <a:rPr lang="en-US" altLang="zh-CN" sz="2000" b="1" dirty="0">
                <a:ea typeface="楷体" panose="02010609060101010101" pitchFamily="49" charset="-122"/>
                <a:cs typeface="Times New Roman" panose="02020603050405020304" pitchFamily="18" charset="0"/>
                <a:sym typeface="Monotype Sorts" pitchFamily="2" charset="2"/>
              </a:rPr>
              <a:t>w”</a:t>
            </a:r>
            <a:r>
              <a:rPr lang="zh-CN" altLang="en-US" sz="2000" b="1" dirty="0">
                <a:ea typeface="楷体" panose="02010609060101010101" pitchFamily="49" charset="-122"/>
                <a:cs typeface="Times New Roman" panose="02020603050405020304" pitchFamily="18" charset="0"/>
                <a:sym typeface="Monotype Sorts" pitchFamily="2" charset="2"/>
              </a:rPr>
              <a:t>方式打开的文件只能用于向该文件写数据（即输出文件），而不能用来向计算机输入。</a:t>
            </a:r>
          </a:p>
          <a:p>
            <a:pPr marL="742950" lvl="1" indent="-285750">
              <a:lnSpc>
                <a:spcPct val="100000"/>
              </a:lnSpc>
              <a:buClr>
                <a:schemeClr val="accent2"/>
              </a:buClr>
              <a:buFont typeface="Wingdings" pitchFamily="2" charset="2"/>
              <a:buChar char="ü"/>
            </a:pPr>
            <a:r>
              <a:rPr lang="zh-CN" altLang="en-US" sz="2000" dirty="0">
                <a:ea typeface="楷体" panose="02010609060101010101" pitchFamily="49" charset="-122"/>
                <a:cs typeface="Times New Roman" panose="02020603050405020304" pitchFamily="18" charset="0"/>
                <a:sym typeface="Monotype Sorts" pitchFamily="2" charset="2"/>
              </a:rPr>
              <a:t>如果原来不存在该文件，则在打开文件前新建立一个以指定的名字命名的文件。</a:t>
            </a:r>
          </a:p>
          <a:p>
            <a:pPr marL="742950" lvl="1" indent="-285750">
              <a:lnSpc>
                <a:spcPct val="100000"/>
              </a:lnSpc>
              <a:buClr>
                <a:schemeClr val="accent2"/>
              </a:buClr>
              <a:buFont typeface="Wingdings" pitchFamily="2" charset="2"/>
              <a:buChar char="ü"/>
            </a:pPr>
            <a:r>
              <a:rPr lang="zh-CN" altLang="en-US" sz="2000" dirty="0">
                <a:ea typeface="楷体" panose="02010609060101010101" pitchFamily="49" charset="-122"/>
                <a:cs typeface="Times New Roman" panose="02020603050405020304" pitchFamily="18" charset="0"/>
                <a:sym typeface="Monotype Sorts" pitchFamily="2" charset="2"/>
              </a:rPr>
              <a:t>如果原来已存在一个以该文件名命名的文件，则</a:t>
            </a:r>
            <a:r>
              <a:rPr lang="zh-CN" altLang="en-US" sz="2000" b="1" dirty="0">
                <a:solidFill>
                  <a:srgbClr val="FF0000"/>
                </a:solidFill>
                <a:ea typeface="楷体" panose="02010609060101010101" pitchFamily="49" charset="-122"/>
                <a:cs typeface="Times New Roman" panose="02020603050405020304" pitchFamily="18" charset="0"/>
                <a:sym typeface="Monotype Sorts" pitchFamily="2" charset="2"/>
              </a:rPr>
              <a:t>在打开文件前先将该文件删去，然后重新建立一个新文件</a:t>
            </a:r>
            <a:r>
              <a:rPr lang="zh-CN" altLang="en-US" sz="2000" dirty="0">
                <a:ea typeface="楷体" panose="02010609060101010101" pitchFamily="49" charset="-122"/>
                <a:cs typeface="Times New Roman" panose="02020603050405020304" pitchFamily="18" charset="0"/>
                <a:sym typeface="Monotype Sorts" pitchFamily="2" charset="2"/>
              </a:rPr>
              <a:t>。</a:t>
            </a:r>
          </a:p>
          <a:p>
            <a:pPr marL="342900" indent="-342900">
              <a:lnSpc>
                <a:spcPct val="100000"/>
              </a:lnSpc>
              <a:buClr>
                <a:srgbClr val="FF3300"/>
              </a:buClr>
              <a:buFont typeface="Wingdings" pitchFamily="2" charset="2"/>
              <a:buChar char="Ø"/>
            </a:pPr>
            <a:r>
              <a:rPr lang="zh-CN" altLang="en-US" sz="2000" b="1" dirty="0">
                <a:ea typeface="楷体" panose="02010609060101010101" pitchFamily="49" charset="-122"/>
                <a:cs typeface="Times New Roman" panose="02020603050405020304" pitchFamily="18" charset="0"/>
                <a:sym typeface="Monotype Sorts" pitchFamily="2" charset="2"/>
              </a:rPr>
              <a:t>如果希望向文件末尾添加新的数据（不希望删除原有数据），则应该用“</a:t>
            </a:r>
            <a:r>
              <a:rPr lang="en-US" altLang="zh-CN" sz="2000" b="1" dirty="0">
                <a:ea typeface="楷体" panose="02010609060101010101" pitchFamily="49" charset="-122"/>
                <a:cs typeface="Times New Roman" panose="02020603050405020304" pitchFamily="18" charset="0"/>
                <a:sym typeface="Monotype Sorts" pitchFamily="2" charset="2"/>
              </a:rPr>
              <a:t>a”</a:t>
            </a:r>
            <a:r>
              <a:rPr lang="zh-CN" altLang="en-US" sz="2000" b="1" dirty="0">
                <a:ea typeface="楷体" panose="02010609060101010101" pitchFamily="49" charset="-122"/>
                <a:cs typeface="Times New Roman" panose="02020603050405020304" pitchFamily="18" charset="0"/>
                <a:sym typeface="Monotype Sorts" pitchFamily="2" charset="2"/>
              </a:rPr>
              <a:t>方式打开</a:t>
            </a:r>
          </a:p>
          <a:p>
            <a:pPr marL="742950" lvl="1" indent="-285750">
              <a:lnSpc>
                <a:spcPct val="100000"/>
              </a:lnSpc>
              <a:buClr>
                <a:schemeClr val="accent2"/>
              </a:buClr>
              <a:buFont typeface="Wingdings" pitchFamily="2" charset="2"/>
              <a:buChar char="ü"/>
            </a:pPr>
            <a:r>
              <a:rPr lang="zh-CN" altLang="en-US" sz="2000" dirty="0">
                <a:ea typeface="楷体" panose="02010609060101010101" pitchFamily="49" charset="-122"/>
                <a:cs typeface="Times New Roman" panose="02020603050405020304" pitchFamily="18" charset="0"/>
                <a:sym typeface="Monotype Sorts" pitchFamily="2" charset="2"/>
              </a:rPr>
              <a:t>但此时应保证该文件已存在；否则将得到出错信息。</a:t>
            </a:r>
          </a:p>
          <a:p>
            <a:pPr marL="742950" lvl="1" indent="-285750">
              <a:lnSpc>
                <a:spcPct val="100000"/>
              </a:lnSpc>
              <a:buClr>
                <a:schemeClr val="accent2"/>
              </a:buClr>
              <a:buFont typeface="Wingdings" pitchFamily="2" charset="2"/>
              <a:buChar char="ü"/>
            </a:pPr>
            <a:r>
              <a:rPr lang="zh-CN" altLang="en-US" sz="2000" dirty="0">
                <a:ea typeface="楷体" panose="02010609060101010101" pitchFamily="49" charset="-122"/>
                <a:cs typeface="Times New Roman" panose="02020603050405020304" pitchFamily="18" charset="0"/>
                <a:sym typeface="Monotype Sorts" pitchFamily="2" charset="2"/>
              </a:rPr>
              <a:t>打开文件时，文件读写标记移到文件末尾。</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DDC51063-B04D-41B6-A227-B6249751ACDD}"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503FA85-ED9E-42AE-BD9F-FABFEF2BF89D}" type="slidenum">
              <a:rPr lang="zh-CN" altLang="en-US"/>
              <a:pPr/>
              <a:t>34</a:t>
            </a:fld>
            <a:r>
              <a:rPr lang="en-US" altLang="zh-CN"/>
              <a:t>/42</a:t>
            </a:r>
          </a:p>
        </p:txBody>
      </p:sp>
      <p:sp>
        <p:nvSpPr>
          <p:cNvPr id="6862850"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a:solidFill>
                  <a:srgbClr val="0070C0"/>
                </a:solidFill>
                <a:ea typeface="黑体" pitchFamily="49" charset="-122"/>
              </a:rPr>
              <a:t>r+</a:t>
            </a:r>
            <a:r>
              <a:rPr lang="zh-CN" altLang="en-US">
                <a:solidFill>
                  <a:srgbClr val="0070C0"/>
                </a:solidFill>
                <a:ea typeface="黑体" pitchFamily="49" charset="-122"/>
              </a:rPr>
              <a:t>、</a:t>
            </a:r>
            <a:r>
              <a:rPr lang="en-US" altLang="zh-CN">
                <a:solidFill>
                  <a:srgbClr val="0070C0"/>
                </a:solidFill>
                <a:ea typeface="黑体" pitchFamily="49" charset="-122"/>
              </a:rPr>
              <a:t>w+</a:t>
            </a:r>
            <a:r>
              <a:rPr lang="zh-CN" altLang="en-US">
                <a:solidFill>
                  <a:srgbClr val="0070C0"/>
                </a:solidFill>
                <a:ea typeface="黑体" pitchFamily="49" charset="-122"/>
              </a:rPr>
              <a:t>、</a:t>
            </a:r>
            <a:r>
              <a:rPr lang="en-US" altLang="zh-CN">
                <a:solidFill>
                  <a:srgbClr val="0070C0"/>
                </a:solidFill>
                <a:ea typeface="黑体" pitchFamily="49" charset="-122"/>
              </a:rPr>
              <a:t>a+</a:t>
            </a:r>
            <a:r>
              <a:rPr lang="zh-CN" altLang="en-US">
                <a:solidFill>
                  <a:srgbClr val="0070C0"/>
                </a:solidFill>
                <a:ea typeface="黑体" pitchFamily="49" charset="-122"/>
              </a:rPr>
              <a:t>打开方式</a:t>
            </a:r>
            <a:endParaRPr lang="en-US" altLang="zh-CN">
              <a:solidFill>
                <a:srgbClr val="0070C0"/>
              </a:solidFill>
              <a:ea typeface="黑体" pitchFamily="49" charset="-122"/>
            </a:endParaRPr>
          </a:p>
        </p:txBody>
      </p:sp>
      <p:sp>
        <p:nvSpPr>
          <p:cNvPr id="6862851" name="Rectangle 3"/>
          <p:cNvSpPr>
            <a:spLocks noChangeArrowheads="1"/>
          </p:cNvSpPr>
          <p:nvPr/>
        </p:nvSpPr>
        <p:spPr bwMode="auto">
          <a:xfrm>
            <a:off x="152400" y="1066800"/>
            <a:ext cx="87693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ts val="4300"/>
              </a:lnSpc>
              <a:buClr>
                <a:srgbClr val="FF3300"/>
              </a:buClr>
              <a:buFont typeface="Wingdings" pitchFamily="2" charset="2"/>
              <a:buChar char="Ø"/>
            </a:pPr>
            <a:r>
              <a:rPr lang="zh-CN" altLang="en-US" sz="3200" b="1">
                <a:ea typeface="楷体" panose="02010609060101010101" pitchFamily="49" charset="-122"/>
                <a:cs typeface="Times New Roman" panose="02020603050405020304" pitchFamily="18" charset="0"/>
                <a:sym typeface="Monotype Sorts" pitchFamily="2" charset="2"/>
              </a:rPr>
              <a:t>用“</a:t>
            </a:r>
            <a:r>
              <a:rPr lang="en-US" altLang="zh-CN" sz="3200" b="1">
                <a:ea typeface="楷体" panose="02010609060101010101" pitchFamily="49" charset="-122"/>
                <a:cs typeface="Times New Roman" panose="02020603050405020304" pitchFamily="18" charset="0"/>
                <a:sym typeface="Monotype Sorts" pitchFamily="2" charset="2"/>
              </a:rPr>
              <a:t>r+”</a:t>
            </a:r>
            <a:r>
              <a:rPr lang="zh-CN" altLang="en-US" sz="3200" b="1">
                <a:ea typeface="楷体" panose="02010609060101010101" pitchFamily="49" charset="-122"/>
                <a:cs typeface="Times New Roman" panose="02020603050405020304" pitchFamily="18" charset="0"/>
                <a:sym typeface="Monotype Sorts" pitchFamily="2" charset="2"/>
              </a:rPr>
              <a:t>、“</a:t>
            </a:r>
            <a:r>
              <a:rPr lang="en-US" altLang="zh-CN" sz="3200" b="1">
                <a:ea typeface="楷体" panose="02010609060101010101" pitchFamily="49" charset="-122"/>
                <a:cs typeface="Times New Roman" panose="02020603050405020304" pitchFamily="18" charset="0"/>
                <a:sym typeface="Monotype Sorts" pitchFamily="2" charset="2"/>
              </a:rPr>
              <a:t>w+”</a:t>
            </a:r>
            <a:r>
              <a:rPr lang="zh-CN" altLang="en-US" sz="3200" b="1">
                <a:ea typeface="楷体" panose="02010609060101010101" pitchFamily="49" charset="-122"/>
                <a:cs typeface="Times New Roman" panose="02020603050405020304" pitchFamily="18" charset="0"/>
                <a:sym typeface="Monotype Sorts" pitchFamily="2" charset="2"/>
              </a:rPr>
              <a:t>、“</a:t>
            </a:r>
            <a:r>
              <a:rPr lang="en-US" altLang="zh-CN" sz="3200" b="1">
                <a:ea typeface="楷体" panose="02010609060101010101" pitchFamily="49" charset="-122"/>
                <a:cs typeface="Times New Roman" panose="02020603050405020304" pitchFamily="18" charset="0"/>
                <a:sym typeface="Monotype Sorts" pitchFamily="2" charset="2"/>
              </a:rPr>
              <a:t>a+”</a:t>
            </a:r>
            <a:r>
              <a:rPr lang="zh-CN" altLang="en-US" sz="3200" b="1">
                <a:ea typeface="楷体" panose="02010609060101010101" pitchFamily="49" charset="-122"/>
                <a:cs typeface="Times New Roman" panose="02020603050405020304" pitchFamily="18" charset="0"/>
                <a:sym typeface="Monotype Sorts" pitchFamily="2" charset="2"/>
              </a:rPr>
              <a:t>打开的文件既可用来输入数据，也可用来输出数据。</a:t>
            </a:r>
          </a:p>
          <a:p>
            <a:pPr marL="742950" lvl="1" indent="-285750">
              <a:lnSpc>
                <a:spcPts val="4300"/>
              </a:lnSpc>
              <a:buClr>
                <a:schemeClr val="accent2"/>
              </a:buClr>
              <a:buFont typeface="Wingdings" pitchFamily="2" charset="2"/>
              <a:buChar char="ü"/>
            </a:pPr>
            <a:r>
              <a:rPr lang="zh-CN" altLang="en-US" sz="2800">
                <a:ea typeface="楷体" panose="02010609060101010101" pitchFamily="49" charset="-122"/>
                <a:cs typeface="Times New Roman" panose="02020603050405020304" pitchFamily="18" charset="0"/>
                <a:sym typeface="Monotype Sorts" pitchFamily="2" charset="2"/>
              </a:rPr>
              <a:t>用“</a:t>
            </a:r>
            <a:r>
              <a:rPr lang="en-US" altLang="zh-CN" sz="2800">
                <a:ea typeface="楷体" panose="02010609060101010101" pitchFamily="49" charset="-122"/>
                <a:cs typeface="Times New Roman" panose="02020603050405020304" pitchFamily="18" charset="0"/>
                <a:sym typeface="Monotype Sorts" pitchFamily="2" charset="2"/>
              </a:rPr>
              <a:t>r+”</a:t>
            </a:r>
            <a:r>
              <a:rPr lang="zh-CN" altLang="en-US" sz="2800">
                <a:ea typeface="楷体" panose="02010609060101010101" pitchFamily="49" charset="-122"/>
                <a:cs typeface="Times New Roman" panose="02020603050405020304" pitchFamily="18" charset="0"/>
                <a:sym typeface="Monotype Sorts" pitchFamily="2" charset="2"/>
              </a:rPr>
              <a:t>时文件已经存在，以便能向计算机输入数据。</a:t>
            </a:r>
          </a:p>
          <a:p>
            <a:pPr marL="742950" lvl="1" indent="-285750">
              <a:lnSpc>
                <a:spcPts val="4300"/>
              </a:lnSpc>
              <a:buClr>
                <a:schemeClr val="accent2"/>
              </a:buClr>
              <a:buFont typeface="Wingdings" pitchFamily="2" charset="2"/>
              <a:buChar char="ü"/>
            </a:pPr>
            <a:r>
              <a:rPr lang="zh-CN" altLang="en-US" sz="2800">
                <a:ea typeface="楷体" panose="02010609060101010101" pitchFamily="49" charset="-122"/>
                <a:cs typeface="Times New Roman" panose="02020603050405020304" pitchFamily="18" charset="0"/>
                <a:sym typeface="Monotype Sorts" pitchFamily="2" charset="2"/>
              </a:rPr>
              <a:t>用“</a:t>
            </a:r>
            <a:r>
              <a:rPr lang="en-US" altLang="zh-CN" sz="2800">
                <a:ea typeface="楷体" panose="02010609060101010101" pitchFamily="49" charset="-122"/>
                <a:cs typeface="Times New Roman" panose="02020603050405020304" pitchFamily="18" charset="0"/>
                <a:sym typeface="Monotype Sorts" pitchFamily="2" charset="2"/>
              </a:rPr>
              <a:t>w+”</a:t>
            </a:r>
            <a:r>
              <a:rPr lang="zh-CN" altLang="en-US" sz="2800">
                <a:ea typeface="楷体" panose="02010609060101010101" pitchFamily="49" charset="-122"/>
                <a:cs typeface="Times New Roman" panose="02020603050405020304" pitchFamily="18" charset="0"/>
                <a:sym typeface="Monotype Sorts" pitchFamily="2" charset="2"/>
              </a:rPr>
              <a:t>时新建立一个文件，先向此文件写数据，然后可以读此文件中的数据。</a:t>
            </a:r>
          </a:p>
          <a:p>
            <a:pPr marL="742950" lvl="1" indent="-285750">
              <a:lnSpc>
                <a:spcPts val="4300"/>
              </a:lnSpc>
              <a:buClr>
                <a:schemeClr val="accent2"/>
              </a:buClr>
              <a:buFont typeface="Wingdings" pitchFamily="2" charset="2"/>
              <a:buChar char="ü"/>
            </a:pPr>
            <a:r>
              <a:rPr lang="zh-CN" altLang="en-US" sz="2800">
                <a:ea typeface="楷体" panose="02010609060101010101" pitchFamily="49" charset="-122"/>
                <a:cs typeface="Times New Roman" panose="02020603050405020304" pitchFamily="18" charset="0"/>
                <a:sym typeface="Monotype Sorts" pitchFamily="2" charset="2"/>
              </a:rPr>
              <a:t>用“</a:t>
            </a:r>
            <a:r>
              <a:rPr lang="en-US" altLang="zh-CN" sz="2800">
                <a:ea typeface="楷体" panose="02010609060101010101" pitchFamily="49" charset="-122"/>
                <a:cs typeface="Times New Roman" panose="02020603050405020304" pitchFamily="18" charset="0"/>
                <a:sym typeface="Monotype Sorts" pitchFamily="2" charset="2"/>
              </a:rPr>
              <a:t>a+”</a:t>
            </a:r>
            <a:r>
              <a:rPr lang="zh-CN" altLang="en-US" sz="2800">
                <a:ea typeface="楷体" panose="02010609060101010101" pitchFamily="49" charset="-122"/>
                <a:cs typeface="Times New Roman" panose="02020603050405020304" pitchFamily="18" charset="0"/>
                <a:sym typeface="Monotype Sorts" pitchFamily="2" charset="2"/>
              </a:rPr>
              <a:t>时，原来的文件不被删去，位置指针移到文件尾，可读也可写。</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D2FC6ED0-56A4-4603-B9FD-8808CB7AAB40}"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FAD77AFB-3BC9-4FAE-B9BC-3124ABD0B70B}" type="slidenum">
              <a:rPr lang="zh-CN" altLang="en-US"/>
              <a:pPr/>
              <a:t>35</a:t>
            </a:fld>
            <a:r>
              <a:rPr lang="en-US" altLang="zh-CN"/>
              <a:t>/42</a:t>
            </a:r>
          </a:p>
        </p:txBody>
      </p:sp>
      <p:sp>
        <p:nvSpPr>
          <p:cNvPr id="6863874"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无法</a:t>
            </a:r>
            <a:r>
              <a:rPr lang="zh-CN" altLang="en-US">
                <a:solidFill>
                  <a:srgbClr val="0070C0"/>
                </a:solidFill>
                <a:latin typeface="Times New Roman"/>
                <a:ea typeface="黑体" pitchFamily="49" charset="-122"/>
              </a:rPr>
              <a:t>“</a:t>
            </a:r>
            <a:r>
              <a:rPr lang="zh-CN" altLang="en-US">
                <a:solidFill>
                  <a:srgbClr val="0070C0"/>
                </a:solidFill>
                <a:latin typeface="黑体" pitchFamily="49" charset="-122"/>
                <a:ea typeface="黑体" pitchFamily="49" charset="-122"/>
              </a:rPr>
              <a:t>打开</a:t>
            </a:r>
            <a:r>
              <a:rPr lang="zh-CN" altLang="en-US">
                <a:solidFill>
                  <a:srgbClr val="0070C0"/>
                </a:solidFill>
                <a:latin typeface="Times New Roman"/>
                <a:ea typeface="黑体" pitchFamily="49" charset="-122"/>
              </a:rPr>
              <a:t>”</a:t>
            </a:r>
            <a:endParaRPr lang="en-US" altLang="zh-CN">
              <a:solidFill>
                <a:srgbClr val="0070C0"/>
              </a:solidFill>
              <a:latin typeface="黑体" pitchFamily="49" charset="-122"/>
              <a:ea typeface="黑体" pitchFamily="49" charset="-122"/>
            </a:endParaRPr>
          </a:p>
        </p:txBody>
      </p:sp>
      <p:sp>
        <p:nvSpPr>
          <p:cNvPr id="6863875" name="Rectangle 3"/>
          <p:cNvSpPr>
            <a:spLocks noChangeArrowheads="1"/>
          </p:cNvSpPr>
          <p:nvPr/>
        </p:nvSpPr>
        <p:spPr bwMode="auto">
          <a:xfrm>
            <a:off x="152400" y="1066800"/>
            <a:ext cx="87693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a:ea typeface="楷体" panose="02010609060101010101" pitchFamily="49" charset="-122"/>
                <a:cs typeface="Times New Roman" panose="02020603050405020304" pitchFamily="18" charset="0"/>
                <a:sym typeface="Monotype Sorts" pitchFamily="2" charset="2"/>
              </a:rPr>
              <a:t>如果不能实现“打开”，</a:t>
            </a:r>
            <a:r>
              <a:rPr lang="en-US" altLang="zh-CN" sz="3200" b="1">
                <a:ea typeface="楷体" panose="02010609060101010101" pitchFamily="49" charset="-122"/>
                <a:cs typeface="Times New Roman" panose="02020603050405020304" pitchFamily="18" charset="0"/>
                <a:sym typeface="Monotype Sorts" pitchFamily="2" charset="2"/>
              </a:rPr>
              <a:t>fopen</a:t>
            </a:r>
            <a:r>
              <a:rPr lang="zh-CN" altLang="en-US" sz="3200" b="1">
                <a:ea typeface="楷体" panose="02010609060101010101" pitchFamily="49" charset="-122"/>
                <a:cs typeface="Times New Roman" panose="02020603050405020304" pitchFamily="18" charset="0"/>
                <a:sym typeface="Monotype Sorts" pitchFamily="2" charset="2"/>
              </a:rPr>
              <a:t>会带回一个出错信息。</a:t>
            </a:r>
          </a:p>
          <a:p>
            <a:pPr marL="742950" lvl="1" indent="-285750">
              <a:lnSpc>
                <a:spcPct val="150000"/>
              </a:lnSpc>
              <a:buClr>
                <a:schemeClr val="accent2"/>
              </a:buClr>
              <a:buFont typeface="Wingdings" pitchFamily="2" charset="2"/>
              <a:buChar char="ü"/>
            </a:pPr>
            <a:r>
              <a:rPr lang="zh-CN" altLang="en-US" sz="2800">
                <a:ea typeface="楷体" panose="02010609060101010101" pitchFamily="49" charset="-122"/>
                <a:cs typeface="Times New Roman" panose="02020603050405020304" pitchFamily="18" charset="0"/>
                <a:sym typeface="Monotype Sorts" pitchFamily="2" charset="2"/>
              </a:rPr>
              <a:t>出错的原因可能是用“</a:t>
            </a:r>
            <a:r>
              <a:rPr lang="en-US" altLang="zh-CN" sz="2800">
                <a:ea typeface="楷体" panose="02010609060101010101" pitchFamily="49" charset="-122"/>
                <a:cs typeface="Times New Roman" panose="02020603050405020304" pitchFamily="18" charset="0"/>
                <a:sym typeface="Monotype Sorts" pitchFamily="2" charset="2"/>
              </a:rPr>
              <a:t>r”</a:t>
            </a:r>
            <a:r>
              <a:rPr lang="zh-CN" altLang="en-US" sz="2800">
                <a:ea typeface="楷体" panose="02010609060101010101" pitchFamily="49" charset="-122"/>
                <a:cs typeface="Times New Roman" panose="02020603050405020304" pitchFamily="18" charset="0"/>
                <a:sym typeface="Monotype Sorts" pitchFamily="2" charset="2"/>
              </a:rPr>
              <a:t>方式打开一个并不存在的文件；磁盘出故障；磁盘已满无法建立新文件等。</a:t>
            </a:r>
          </a:p>
          <a:p>
            <a:pPr marL="742950" lvl="1" indent="-285750">
              <a:lnSpc>
                <a:spcPct val="150000"/>
              </a:lnSpc>
              <a:buClr>
                <a:schemeClr val="accent2"/>
              </a:buClr>
              <a:buFont typeface="Wingdings" pitchFamily="2" charset="2"/>
              <a:buChar char="ü"/>
            </a:pPr>
            <a:r>
              <a:rPr lang="zh-CN" altLang="en-US" sz="2800">
                <a:ea typeface="楷体" panose="02010609060101010101" pitchFamily="49" charset="-122"/>
                <a:cs typeface="Times New Roman" panose="02020603050405020304" pitchFamily="18" charset="0"/>
                <a:sym typeface="Monotype Sorts" pitchFamily="2" charset="2"/>
              </a:rPr>
              <a:t>此时</a:t>
            </a:r>
            <a:r>
              <a:rPr lang="en-US" altLang="zh-CN" sz="2800">
                <a:ea typeface="楷体" panose="02010609060101010101" pitchFamily="49" charset="-122"/>
                <a:cs typeface="Times New Roman" panose="02020603050405020304" pitchFamily="18" charset="0"/>
                <a:sym typeface="Monotype Sorts" pitchFamily="2" charset="2"/>
              </a:rPr>
              <a:t>fopen</a:t>
            </a:r>
            <a:r>
              <a:rPr lang="zh-CN" altLang="en-US" sz="2800">
                <a:ea typeface="楷体" panose="02010609060101010101" pitchFamily="49" charset="-122"/>
                <a:cs typeface="Times New Roman" panose="02020603050405020304" pitchFamily="18" charset="0"/>
                <a:sym typeface="Monotype Sorts" pitchFamily="2" charset="2"/>
              </a:rPr>
              <a:t>带回一个空指针值</a:t>
            </a:r>
            <a:r>
              <a:rPr lang="en-US" altLang="zh-CN" sz="2800">
                <a:ea typeface="楷体" panose="02010609060101010101" pitchFamily="49" charset="-122"/>
                <a:cs typeface="Times New Roman" panose="02020603050405020304" pitchFamily="18" charset="0"/>
                <a:sym typeface="Monotype Sorts" pitchFamily="2" charset="2"/>
              </a:rPr>
              <a:t>NULL</a:t>
            </a:r>
            <a:r>
              <a:rPr lang="zh-CN" altLang="en-US" sz="2800">
                <a:ea typeface="楷体" panose="02010609060101010101" pitchFamily="49" charset="-122"/>
                <a:cs typeface="Times New Roman" panose="02020603050405020304" pitchFamily="18" charset="0"/>
                <a:sym typeface="Monotype Sorts" pitchFamily="2" charset="2"/>
              </a:rPr>
              <a:t>。</a:t>
            </a:r>
            <a:r>
              <a:rPr lang="en-US" altLang="zh-CN" sz="2800">
                <a:ea typeface="楷体" panose="02010609060101010101" pitchFamily="49" charset="-122"/>
                <a:cs typeface="Times New Roman" panose="02020603050405020304" pitchFamily="18" charset="0"/>
                <a:sym typeface="Monotype Sorts" pitchFamily="2" charset="2"/>
              </a:rPr>
              <a:t>NULL</a:t>
            </a:r>
            <a:r>
              <a:rPr lang="zh-CN" altLang="en-US" sz="2800">
                <a:ea typeface="楷体" panose="02010609060101010101" pitchFamily="49" charset="-122"/>
                <a:cs typeface="Times New Roman" panose="02020603050405020304" pitchFamily="18" charset="0"/>
                <a:sym typeface="Monotype Sorts" pitchFamily="2" charset="2"/>
              </a:rPr>
              <a:t>在</a:t>
            </a:r>
            <a:r>
              <a:rPr lang="en-US" altLang="zh-CN" sz="2800">
                <a:ea typeface="楷体" panose="02010609060101010101" pitchFamily="49" charset="-122"/>
                <a:cs typeface="Times New Roman" panose="02020603050405020304" pitchFamily="18" charset="0"/>
                <a:sym typeface="Monotype Sorts" pitchFamily="2" charset="2"/>
              </a:rPr>
              <a:t>stdio.h</a:t>
            </a:r>
            <a:r>
              <a:rPr lang="zh-CN" altLang="en-US" sz="2800">
                <a:ea typeface="楷体" panose="02010609060101010101" pitchFamily="49" charset="-122"/>
                <a:cs typeface="Times New Roman" panose="02020603050405020304" pitchFamily="18" charset="0"/>
                <a:sym typeface="Monotype Sorts" pitchFamily="2" charset="2"/>
              </a:rPr>
              <a:t>文件中被定义为</a:t>
            </a:r>
            <a:r>
              <a:rPr lang="en-US" altLang="zh-CN" sz="2800">
                <a:ea typeface="楷体" panose="02010609060101010101" pitchFamily="49" charset="-122"/>
                <a:cs typeface="Times New Roman" panose="02020603050405020304" pitchFamily="18" charset="0"/>
                <a:sym typeface="Monotype Sorts" pitchFamily="2" charset="2"/>
              </a:rPr>
              <a:t>0</a:t>
            </a:r>
            <a:r>
              <a:rPr lang="zh-CN" altLang="en-US" sz="2800">
                <a:ea typeface="楷体" panose="02010609060101010101" pitchFamily="49" charset="-122"/>
                <a:cs typeface="Times New Roman" panose="02020603050405020304" pitchFamily="18" charset="0"/>
                <a:sym typeface="Monotype Sorts" pitchFamily="2" charset="2"/>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4C517B35-805C-4102-9A27-6C10C612C609}" type="datetime1">
              <a:rPr lang="zh-CN" altLang="en-US"/>
              <a:pPr/>
              <a:t>2023/12/12</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0862771E-09D9-4DAA-AD94-254F8191B7F1}" type="slidenum">
              <a:rPr lang="zh-CN" altLang="en-US"/>
              <a:pPr/>
              <a:t>36</a:t>
            </a:fld>
            <a:r>
              <a:rPr lang="en-US" altLang="zh-CN"/>
              <a:t>/42</a:t>
            </a:r>
          </a:p>
        </p:txBody>
      </p:sp>
      <p:sp>
        <p:nvSpPr>
          <p:cNvPr id="6864898" name="Rectangle 2"/>
          <p:cNvSpPr>
            <a:spLocks noRot="1" noChangeArrowheads="1"/>
          </p:cNvSpPr>
          <p:nvPr/>
        </p:nvSpPr>
        <p:spPr bwMode="auto">
          <a:xfrm>
            <a:off x="533400" y="228600"/>
            <a:ext cx="8159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dirty="0" smtClean="0">
                <a:solidFill>
                  <a:srgbClr val="0070C0"/>
                </a:solidFill>
                <a:ea typeface="黑体" pitchFamily="49" charset="-122"/>
                <a:cs typeface="Times New Roman" panose="02020603050405020304" pitchFamily="18" charset="0"/>
                <a:sym typeface="Monotype Sorts" pitchFamily="2" charset="2"/>
              </a:rPr>
              <a:t>C</a:t>
            </a:r>
            <a:r>
              <a:rPr lang="zh-CN" altLang="en-US" dirty="0" smtClean="0">
                <a:solidFill>
                  <a:srgbClr val="0070C0"/>
                </a:solidFill>
                <a:ea typeface="黑体" pitchFamily="49" charset="-122"/>
                <a:cs typeface="Times New Roman" panose="02020603050405020304" pitchFamily="18" charset="0"/>
                <a:sym typeface="Monotype Sorts" pitchFamily="2" charset="2"/>
              </a:rPr>
              <a:t>语言中</a:t>
            </a:r>
            <a:r>
              <a:rPr lang="zh-CN" altLang="en-US" dirty="0" smtClean="0">
                <a:solidFill>
                  <a:srgbClr val="FF0000"/>
                </a:solidFill>
                <a:ea typeface="黑体" pitchFamily="49" charset="-122"/>
                <a:cs typeface="Times New Roman" panose="02020603050405020304" pitchFamily="18" charset="0"/>
                <a:sym typeface="Monotype Sorts" pitchFamily="2" charset="2"/>
              </a:rPr>
              <a:t>经典</a:t>
            </a:r>
            <a:r>
              <a:rPr lang="zh-CN" altLang="en-US" dirty="0" smtClean="0">
                <a:solidFill>
                  <a:srgbClr val="0070C0"/>
                </a:solidFill>
                <a:ea typeface="黑体" pitchFamily="49" charset="-122"/>
                <a:cs typeface="Times New Roman" panose="02020603050405020304" pitchFamily="18" charset="0"/>
                <a:sym typeface="Monotype Sorts" pitchFamily="2" charset="2"/>
              </a:rPr>
              <a:t>的打开文件例句</a:t>
            </a:r>
            <a:endParaRPr lang="zh-CN" altLang="en-US" dirty="0">
              <a:solidFill>
                <a:srgbClr val="0070C0"/>
              </a:solidFill>
              <a:ea typeface="黑体" pitchFamily="49" charset="-122"/>
              <a:cs typeface="Times New Roman" panose="02020603050405020304" pitchFamily="18" charset="0"/>
              <a:sym typeface="Monotype Sorts" pitchFamily="2" charset="2"/>
            </a:endParaRPr>
          </a:p>
        </p:txBody>
      </p:sp>
      <p:sp>
        <p:nvSpPr>
          <p:cNvPr id="6864899" name="Rectangle 3"/>
          <p:cNvSpPr>
            <a:spLocks noChangeArrowheads="1"/>
          </p:cNvSpPr>
          <p:nvPr/>
        </p:nvSpPr>
        <p:spPr bwMode="auto">
          <a:xfrm>
            <a:off x="152400" y="1143000"/>
            <a:ext cx="87693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en-US" altLang="zh-CN" sz="2800" b="1" dirty="0" smtClean="0">
                <a:ea typeface="楷体" panose="02010609060101010101" pitchFamily="49" charset="-122"/>
                <a:cs typeface="Times New Roman" panose="02020603050405020304" pitchFamily="18" charset="0"/>
                <a:sym typeface="Monotype Sorts" pitchFamily="2" charset="2"/>
              </a:rPr>
              <a:t>C</a:t>
            </a:r>
            <a:r>
              <a:rPr lang="zh-CN" altLang="en-US" sz="2800" b="1" dirty="0" smtClean="0">
                <a:ea typeface="楷体" panose="02010609060101010101" pitchFamily="49" charset="-122"/>
                <a:cs typeface="Times New Roman" panose="02020603050405020304" pitchFamily="18" charset="0"/>
                <a:sym typeface="Monotype Sorts" pitchFamily="2" charset="2"/>
              </a:rPr>
              <a:t>语言中，经典的打开</a:t>
            </a:r>
            <a:r>
              <a:rPr lang="zh-CN" altLang="en-US" sz="2800" b="1" dirty="0">
                <a:ea typeface="楷体" panose="02010609060101010101" pitchFamily="49" charset="-122"/>
                <a:cs typeface="Times New Roman" panose="02020603050405020304" pitchFamily="18" charset="0"/>
                <a:sym typeface="Monotype Sorts" pitchFamily="2" charset="2"/>
              </a:rPr>
              <a:t>文件</a:t>
            </a:r>
            <a:r>
              <a:rPr lang="zh-CN" altLang="en-US" sz="2800" b="1" dirty="0" smtClean="0">
                <a:ea typeface="楷体" panose="02010609060101010101" pitchFamily="49" charset="-122"/>
                <a:cs typeface="Times New Roman" panose="02020603050405020304" pitchFamily="18" charset="0"/>
                <a:sym typeface="Monotype Sorts" pitchFamily="2" charset="2"/>
              </a:rPr>
              <a:t>的例句：</a:t>
            </a:r>
            <a:endParaRPr lang="en-US" altLang="zh-CN" sz="2800" b="1" i="1" dirty="0">
              <a:solidFill>
                <a:srgbClr val="008000"/>
              </a:solidFill>
              <a:ea typeface="楷体" panose="02010609060101010101" pitchFamily="49" charset="-122"/>
              <a:cs typeface="Times New Roman" panose="02020603050405020304" pitchFamily="18" charset="0"/>
              <a:sym typeface="Monotype Sorts" pitchFamily="2" charset="2"/>
            </a:endParaRPr>
          </a:p>
          <a:p>
            <a:pPr marL="342900" indent="-342900">
              <a:lnSpc>
                <a:spcPct val="100000"/>
              </a:lnSpc>
              <a:buClr>
                <a:srgbClr val="FF3300"/>
              </a:buClr>
              <a:buFont typeface="Wingdings" pitchFamily="2" charset="2"/>
              <a:buNone/>
            </a:pPr>
            <a:endParaRPr lang="en-US" altLang="zh-CN" sz="2800" b="1" i="1" dirty="0">
              <a:solidFill>
                <a:srgbClr val="008000"/>
              </a:solidFill>
              <a:ea typeface="楷体" panose="02010609060101010101" pitchFamily="49" charset="-122"/>
              <a:cs typeface="Times New Roman" panose="02020603050405020304" pitchFamily="18" charset="0"/>
              <a:sym typeface="Monotype Sorts" pitchFamily="2" charset="2"/>
            </a:endParaRPr>
          </a:p>
          <a:p>
            <a:pPr marL="342900" indent="-342900">
              <a:lnSpc>
                <a:spcPct val="100000"/>
              </a:lnSpc>
              <a:buClr>
                <a:srgbClr val="FF3300"/>
              </a:buClr>
              <a:buFont typeface="Wingdings" pitchFamily="2" charset="2"/>
              <a:buNone/>
            </a:pPr>
            <a:endParaRPr lang="en-US" altLang="zh-CN" sz="2800" b="1" i="1" dirty="0">
              <a:solidFill>
                <a:srgbClr val="008000"/>
              </a:solidFill>
              <a:ea typeface="楷体" panose="02010609060101010101" pitchFamily="49" charset="-122"/>
              <a:cs typeface="Times New Roman" panose="02020603050405020304" pitchFamily="18" charset="0"/>
              <a:sym typeface="Monotype Sorts" pitchFamily="2" charset="2"/>
            </a:endParaRPr>
          </a:p>
          <a:p>
            <a:pPr marL="342900" indent="-342900">
              <a:lnSpc>
                <a:spcPct val="100000"/>
              </a:lnSpc>
              <a:buClr>
                <a:srgbClr val="FF3300"/>
              </a:buClr>
              <a:buFont typeface="Wingdings" pitchFamily="2" charset="2"/>
              <a:buNone/>
            </a:pPr>
            <a:endParaRPr lang="en-US" altLang="zh-CN" sz="2800" b="1" i="1" dirty="0">
              <a:solidFill>
                <a:srgbClr val="008000"/>
              </a:solidFill>
              <a:ea typeface="楷体" panose="02010609060101010101" pitchFamily="49" charset="-122"/>
              <a:cs typeface="Times New Roman" panose="02020603050405020304" pitchFamily="18" charset="0"/>
              <a:sym typeface="Monotype Sorts" pitchFamily="2" charset="2"/>
            </a:endParaRPr>
          </a:p>
          <a:p>
            <a:pPr marL="742950" lvl="1" indent="-285750">
              <a:lnSpc>
                <a:spcPct val="100000"/>
              </a:lnSpc>
              <a:buClr>
                <a:schemeClr val="accent2"/>
              </a:buClr>
              <a:buFont typeface="Wingdings" pitchFamily="2" charset="2"/>
              <a:buChar char="ü"/>
            </a:pPr>
            <a:endParaRPr lang="zh-CN" altLang="en-US" sz="2800" dirty="0">
              <a:ea typeface="楷体" panose="02010609060101010101" pitchFamily="49" charset="-122"/>
              <a:cs typeface="Times New Roman" panose="02020603050405020304" pitchFamily="18" charset="0"/>
              <a:sym typeface="Monotype Sorts" pitchFamily="2" charset="2"/>
            </a:endParaRPr>
          </a:p>
          <a:p>
            <a:pPr marL="742950" lvl="1" indent="-285750">
              <a:lnSpc>
                <a:spcPct val="100000"/>
              </a:lnSpc>
              <a:buClr>
                <a:schemeClr val="accent2"/>
              </a:buClr>
              <a:buFont typeface="Wingdings" pitchFamily="2" charset="2"/>
              <a:buChar char="ü"/>
            </a:pPr>
            <a:endParaRPr lang="zh-CN" altLang="en-US" sz="2800" dirty="0">
              <a:ea typeface="楷体" panose="02010609060101010101" pitchFamily="49" charset="-122"/>
              <a:cs typeface="Times New Roman" panose="02020603050405020304" pitchFamily="18" charset="0"/>
              <a:sym typeface="Monotype Sorts" pitchFamily="2" charset="2"/>
            </a:endParaRPr>
          </a:p>
          <a:p>
            <a:pPr marL="742950" lvl="1" indent="-285750">
              <a:lnSpc>
                <a:spcPct val="100000"/>
              </a:lnSpc>
              <a:buClr>
                <a:schemeClr val="accent2"/>
              </a:buClr>
              <a:buFont typeface="Wingdings" pitchFamily="2" charset="2"/>
              <a:buChar char="ü"/>
            </a:pPr>
            <a:endParaRPr lang="zh-CN" altLang="en-US" sz="2400" dirty="0">
              <a:ea typeface="楷体" panose="02010609060101010101" pitchFamily="49" charset="-122"/>
              <a:cs typeface="Times New Roman" panose="02020603050405020304" pitchFamily="18" charset="0"/>
              <a:sym typeface="Monotype Sorts" pitchFamily="2" charset="2"/>
            </a:endParaRPr>
          </a:p>
          <a:p>
            <a:pPr marL="742950" lvl="1" indent="-285750">
              <a:lnSpc>
                <a:spcPct val="100000"/>
              </a:lnSpc>
              <a:buClr>
                <a:schemeClr val="accent2"/>
              </a:buClr>
              <a:buFont typeface="Wingdings" pitchFamily="2" charset="2"/>
              <a:buChar char="ü"/>
            </a:pPr>
            <a:endParaRPr lang="zh-CN" altLang="en-US" sz="2400" dirty="0">
              <a:ea typeface="楷体" panose="02010609060101010101" pitchFamily="49" charset="-122"/>
              <a:cs typeface="Times New Roman" panose="02020603050405020304" pitchFamily="18" charset="0"/>
              <a:sym typeface="Monotype Sorts" pitchFamily="2" charset="2"/>
            </a:endParaRPr>
          </a:p>
          <a:p>
            <a:pPr marL="742950" lvl="1" indent="-285750">
              <a:lnSpc>
                <a:spcPct val="100000"/>
              </a:lnSpc>
              <a:buClr>
                <a:schemeClr val="accent2"/>
              </a:buClr>
              <a:buFont typeface="Wingdings" pitchFamily="2" charset="2"/>
              <a:buChar char="ü"/>
            </a:pPr>
            <a:r>
              <a:rPr lang="zh-CN" altLang="en-US" sz="2400" dirty="0">
                <a:ea typeface="楷体" panose="02010609060101010101" pitchFamily="49" charset="-122"/>
                <a:cs typeface="Times New Roman" panose="02020603050405020304" pitchFamily="18" charset="0"/>
                <a:sym typeface="Monotype Sorts" pitchFamily="2" charset="2"/>
              </a:rPr>
              <a:t>即先检查打开的操作是否出错，如果有错则输出信息。</a:t>
            </a:r>
          </a:p>
          <a:p>
            <a:pPr marL="742950" lvl="1" indent="-285750">
              <a:lnSpc>
                <a:spcPct val="100000"/>
              </a:lnSpc>
              <a:buClr>
                <a:schemeClr val="accent2"/>
              </a:buClr>
              <a:buFont typeface="Wingdings" pitchFamily="2" charset="2"/>
              <a:buChar char="ü"/>
            </a:pPr>
            <a:r>
              <a:rPr lang="en-US" altLang="en-US" sz="2400" dirty="0">
                <a:solidFill>
                  <a:srgbClr val="FF0000"/>
                </a:solidFill>
                <a:ea typeface="楷体" panose="02010609060101010101" pitchFamily="49" charset="-122"/>
                <a:cs typeface="Times New Roman" panose="02020603050405020304" pitchFamily="18" charset="0"/>
                <a:sym typeface="Monotype Sorts" pitchFamily="2" charset="2"/>
              </a:rPr>
              <a:t>exit</a:t>
            </a:r>
            <a:r>
              <a:rPr lang="zh-CN" altLang="en-US" sz="2400" dirty="0">
                <a:solidFill>
                  <a:srgbClr val="FF0000"/>
                </a:solidFill>
                <a:ea typeface="楷体" panose="02010609060101010101" pitchFamily="49" charset="-122"/>
                <a:cs typeface="Times New Roman" panose="02020603050405020304" pitchFamily="18" charset="0"/>
                <a:sym typeface="Monotype Sorts" pitchFamily="2" charset="2"/>
              </a:rPr>
              <a:t>的作用是关闭所有文件，终止程序运行。</a:t>
            </a:r>
          </a:p>
        </p:txBody>
      </p:sp>
      <p:sp>
        <p:nvSpPr>
          <p:cNvPr id="6864900" name="Rectangle 4"/>
          <p:cNvSpPr>
            <a:spLocks noChangeArrowheads="1"/>
          </p:cNvSpPr>
          <p:nvPr/>
        </p:nvSpPr>
        <p:spPr bwMode="auto">
          <a:xfrm>
            <a:off x="1676400" y="1752600"/>
            <a:ext cx="5791200" cy="2971800"/>
          </a:xfrm>
          <a:prstGeom prst="rect">
            <a:avLst/>
          </a:prstGeom>
          <a:solidFill>
            <a:srgbClr val="FFFF00"/>
          </a:solidFill>
          <a:ln w="9525">
            <a:noFill/>
            <a:miter lim="800000"/>
            <a:headEnd/>
            <a:tailEnd/>
          </a:ln>
          <a:effectLst/>
          <a:extLst/>
        </p:spPr>
        <p:txBody>
          <a:bodyPr wrap="none" anchor="ctr"/>
          <a:lstStyle/>
          <a:p>
            <a:pPr>
              <a:lnSpc>
                <a:spcPct val="130000"/>
              </a:lnSpc>
              <a:spcBef>
                <a:spcPct val="0"/>
              </a:spcBef>
              <a:buClr>
                <a:schemeClr val="accent2"/>
              </a:buClr>
              <a:buFont typeface="Wingdings" pitchFamily="2" charset="2"/>
              <a:buNone/>
            </a:pPr>
            <a:r>
              <a:rPr lang="en-US" altLang="zh-CN" sz="2800" b="1" dirty="0">
                <a:solidFill>
                  <a:srgbClr val="CC0099"/>
                </a:solidFill>
                <a:ea typeface="楷体_GB2312" pitchFamily="49" charset="-122"/>
                <a:sym typeface="Monotype Sorts" pitchFamily="2" charset="2"/>
              </a:rPr>
              <a:t>if((</a:t>
            </a:r>
            <a:r>
              <a:rPr lang="en-US" altLang="zh-CN" sz="2800" b="1" dirty="0" err="1">
                <a:solidFill>
                  <a:srgbClr val="CC0099"/>
                </a:solidFill>
                <a:ea typeface="楷体_GB2312" pitchFamily="49" charset="-122"/>
                <a:sym typeface="Monotype Sorts" pitchFamily="2" charset="2"/>
              </a:rPr>
              <a:t>fp</a:t>
            </a:r>
            <a:r>
              <a:rPr lang="en-US" altLang="zh-CN" sz="2800" b="1" dirty="0">
                <a:solidFill>
                  <a:srgbClr val="CC0099"/>
                </a:solidFill>
                <a:ea typeface="楷体_GB2312" pitchFamily="49" charset="-122"/>
                <a:sym typeface="Monotype Sorts" pitchFamily="2" charset="2"/>
              </a:rPr>
              <a:t>=</a:t>
            </a:r>
            <a:r>
              <a:rPr lang="en-US" altLang="zh-CN" sz="2800" b="1" dirty="0" err="1">
                <a:solidFill>
                  <a:srgbClr val="CC0099"/>
                </a:solidFill>
                <a:ea typeface="楷体_GB2312" pitchFamily="49" charset="-122"/>
                <a:sym typeface="Monotype Sorts" pitchFamily="2" charset="2"/>
              </a:rPr>
              <a:t>fopen</a:t>
            </a:r>
            <a:r>
              <a:rPr lang="en-US" altLang="zh-CN" sz="2800" b="1" dirty="0" smtClean="0">
                <a:solidFill>
                  <a:srgbClr val="CC0099"/>
                </a:solidFill>
                <a:ea typeface="楷体_GB2312" pitchFamily="49" charset="-122"/>
                <a:sym typeface="Monotype Sorts" pitchFamily="2" charset="2"/>
              </a:rPr>
              <a:t>("file1",</a:t>
            </a:r>
            <a:r>
              <a:rPr lang="en-US" altLang="zh-CN" sz="2800" b="1" dirty="0">
                <a:solidFill>
                  <a:srgbClr val="CC0099"/>
                </a:solidFill>
                <a:ea typeface="楷体_GB2312" pitchFamily="49" charset="-122"/>
                <a:sym typeface="Monotype Sorts" pitchFamily="2" charset="2"/>
              </a:rPr>
              <a:t> </a:t>
            </a:r>
            <a:r>
              <a:rPr lang="en-US" altLang="zh-CN" sz="2800" b="1" dirty="0" smtClean="0">
                <a:solidFill>
                  <a:srgbClr val="CC0099"/>
                </a:solidFill>
                <a:ea typeface="楷体_GB2312" pitchFamily="49" charset="-122"/>
                <a:sym typeface="Monotype Sorts" pitchFamily="2" charset="2"/>
              </a:rPr>
              <a:t>"r"))==</a:t>
            </a:r>
            <a:r>
              <a:rPr lang="en-US" altLang="zh-CN" sz="2800" b="1" dirty="0">
                <a:solidFill>
                  <a:srgbClr val="CC0099"/>
                </a:solidFill>
                <a:ea typeface="楷体_GB2312" pitchFamily="49" charset="-122"/>
                <a:sym typeface="Monotype Sorts" pitchFamily="2" charset="2"/>
              </a:rPr>
              <a:t>NULL) </a:t>
            </a:r>
          </a:p>
          <a:p>
            <a:pPr>
              <a:lnSpc>
                <a:spcPct val="130000"/>
              </a:lnSpc>
              <a:spcBef>
                <a:spcPct val="0"/>
              </a:spcBef>
              <a:buClr>
                <a:schemeClr val="accent2"/>
              </a:buClr>
              <a:buFont typeface="Wingdings" pitchFamily="2" charset="2"/>
              <a:buNone/>
            </a:pPr>
            <a:r>
              <a:rPr lang="en-US" altLang="zh-CN" sz="2800" b="1" dirty="0">
                <a:solidFill>
                  <a:srgbClr val="CC0099"/>
                </a:solidFill>
                <a:ea typeface="楷体_GB2312" pitchFamily="49" charset="-122"/>
                <a:sym typeface="Monotype Sorts" pitchFamily="2" charset="2"/>
              </a:rPr>
              <a:t>{</a:t>
            </a:r>
          </a:p>
          <a:p>
            <a:pPr>
              <a:lnSpc>
                <a:spcPct val="130000"/>
              </a:lnSpc>
              <a:spcBef>
                <a:spcPct val="0"/>
              </a:spcBef>
              <a:buClr>
                <a:schemeClr val="accent2"/>
              </a:buClr>
              <a:buFont typeface="Wingdings" pitchFamily="2" charset="2"/>
              <a:buNone/>
            </a:pPr>
            <a:r>
              <a:rPr lang="en-US" altLang="zh-CN" sz="2800" b="1" dirty="0">
                <a:solidFill>
                  <a:srgbClr val="CC0099"/>
                </a:solidFill>
                <a:ea typeface="楷体_GB2312" pitchFamily="49" charset="-122"/>
                <a:sym typeface="Monotype Sorts" pitchFamily="2" charset="2"/>
              </a:rPr>
              <a:t>      </a:t>
            </a:r>
            <a:r>
              <a:rPr lang="en-US" altLang="zh-CN" sz="2800" b="1" dirty="0" err="1">
                <a:solidFill>
                  <a:srgbClr val="CC0099"/>
                </a:solidFill>
                <a:ea typeface="楷体_GB2312" pitchFamily="49" charset="-122"/>
                <a:sym typeface="Monotype Sorts" pitchFamily="2" charset="2"/>
              </a:rPr>
              <a:t>printf</a:t>
            </a:r>
            <a:r>
              <a:rPr lang="en-US" altLang="zh-CN" sz="2800" b="1" dirty="0" smtClean="0">
                <a:solidFill>
                  <a:srgbClr val="CC0099"/>
                </a:solidFill>
                <a:ea typeface="楷体_GB2312" pitchFamily="49" charset="-122"/>
                <a:sym typeface="Monotype Sorts" pitchFamily="2" charset="2"/>
              </a:rPr>
              <a:t>("cannot </a:t>
            </a:r>
            <a:r>
              <a:rPr lang="en-US" altLang="zh-CN" sz="2800" b="1" dirty="0">
                <a:solidFill>
                  <a:srgbClr val="CC0099"/>
                </a:solidFill>
                <a:ea typeface="楷体_GB2312" pitchFamily="49" charset="-122"/>
                <a:sym typeface="Monotype Sorts" pitchFamily="2" charset="2"/>
              </a:rPr>
              <a:t>open this </a:t>
            </a:r>
            <a:r>
              <a:rPr lang="en-US" altLang="zh-CN" sz="2800" b="1" dirty="0" smtClean="0">
                <a:solidFill>
                  <a:srgbClr val="CC0099"/>
                </a:solidFill>
                <a:ea typeface="楷体_GB2312" pitchFamily="49" charset="-122"/>
                <a:sym typeface="Monotype Sorts" pitchFamily="2" charset="2"/>
              </a:rPr>
              <a:t>file\n");</a:t>
            </a:r>
            <a:endParaRPr lang="en-US" altLang="zh-CN" sz="2800" b="1" dirty="0">
              <a:solidFill>
                <a:srgbClr val="CC0099"/>
              </a:solidFill>
              <a:ea typeface="楷体_GB2312" pitchFamily="49" charset="-122"/>
              <a:sym typeface="Monotype Sorts" pitchFamily="2" charset="2"/>
            </a:endParaRPr>
          </a:p>
          <a:p>
            <a:pPr>
              <a:lnSpc>
                <a:spcPct val="130000"/>
              </a:lnSpc>
              <a:spcBef>
                <a:spcPct val="0"/>
              </a:spcBef>
              <a:buClr>
                <a:schemeClr val="accent2"/>
              </a:buClr>
              <a:buFont typeface="Wingdings" pitchFamily="2" charset="2"/>
              <a:buNone/>
            </a:pPr>
            <a:r>
              <a:rPr lang="en-US" altLang="zh-CN" sz="2800" b="1" dirty="0">
                <a:solidFill>
                  <a:srgbClr val="CC0099"/>
                </a:solidFill>
                <a:ea typeface="楷体_GB2312" pitchFamily="49" charset="-122"/>
                <a:sym typeface="Monotype Sorts" pitchFamily="2" charset="2"/>
              </a:rPr>
              <a:t>     exit(0);</a:t>
            </a:r>
          </a:p>
          <a:p>
            <a:pPr>
              <a:lnSpc>
                <a:spcPct val="130000"/>
              </a:lnSpc>
              <a:spcBef>
                <a:spcPct val="0"/>
              </a:spcBef>
              <a:buClr>
                <a:schemeClr val="accent2"/>
              </a:buClr>
              <a:buFont typeface="Wingdings" pitchFamily="2" charset="2"/>
              <a:buNone/>
            </a:pPr>
            <a:r>
              <a:rPr lang="en-US" altLang="zh-CN" sz="2800" b="1" dirty="0">
                <a:solidFill>
                  <a:srgbClr val="CC0099"/>
                </a:solidFill>
                <a:ea typeface="楷体_GB2312" pitchFamily="49" charset="-122"/>
                <a:sym typeface="Monotype Sorts" pitchFamily="2" charset="2"/>
              </a:rPr>
              <a:t>}</a:t>
            </a:r>
            <a:endParaRPr lang="zh-CN" altLang="en-US" sz="2800" b="1" dirty="0">
              <a:solidFill>
                <a:srgbClr val="CC0099"/>
              </a:solidFill>
              <a:ea typeface="楷体_GB2312" pitchFamily="49" charset="-122"/>
              <a:sym typeface="Monotype Sorts" pitchFamily="2" charset="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1523528-0885-479C-AB38-3F61AD273C23}"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0B69AB0-2D6B-422A-B8E2-F7722011509A}" type="slidenum">
              <a:rPr lang="zh-CN" altLang="en-US"/>
              <a:pPr/>
              <a:t>37</a:t>
            </a:fld>
            <a:r>
              <a:rPr lang="en-US" altLang="zh-CN"/>
              <a:t>/42</a:t>
            </a:r>
          </a:p>
        </p:txBody>
      </p:sp>
      <p:sp>
        <p:nvSpPr>
          <p:cNvPr id="6865922" name="Rectangle 2"/>
          <p:cNvSpPr>
            <a:spLocks noRot="1" noChangeArrowheads="1"/>
          </p:cNvSpPr>
          <p:nvPr/>
        </p:nvSpPr>
        <p:spPr bwMode="auto">
          <a:xfrm>
            <a:off x="603250" y="304800"/>
            <a:ext cx="8159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黑体" pitchFamily="49" charset="-122"/>
                <a:ea typeface="黑体" pitchFamily="49" charset="-122"/>
                <a:sym typeface="Monotype Sorts" pitchFamily="2" charset="2"/>
              </a:rPr>
              <a:t>注意不同系统的</a:t>
            </a:r>
            <a:r>
              <a:rPr lang="zh-CN" altLang="en-US" dirty="0" smtClean="0">
                <a:solidFill>
                  <a:srgbClr val="0070C0"/>
                </a:solidFill>
                <a:latin typeface="Times New Roman"/>
                <a:ea typeface="黑体" pitchFamily="49" charset="-122"/>
                <a:sym typeface="Monotype Sorts" pitchFamily="2" charset="2"/>
              </a:rPr>
              <a:t>“</a:t>
            </a:r>
            <a:r>
              <a:rPr lang="zh-CN" altLang="en-US" dirty="0" smtClean="0">
                <a:solidFill>
                  <a:srgbClr val="0070C0"/>
                </a:solidFill>
                <a:latin typeface="黑体" pitchFamily="49" charset="-122"/>
                <a:ea typeface="黑体" pitchFamily="49" charset="-122"/>
                <a:sym typeface="Monotype Sorts" pitchFamily="2" charset="2"/>
              </a:rPr>
              <a:t>方言</a:t>
            </a:r>
            <a:r>
              <a:rPr lang="zh-CN" altLang="en-US" dirty="0" smtClean="0">
                <a:solidFill>
                  <a:srgbClr val="0070C0"/>
                </a:solidFill>
                <a:latin typeface="Times New Roman"/>
                <a:ea typeface="黑体" pitchFamily="49" charset="-122"/>
                <a:sym typeface="Monotype Sorts" pitchFamily="2" charset="2"/>
              </a:rPr>
              <a:t>”</a:t>
            </a:r>
            <a:endParaRPr lang="zh-CN" altLang="en-US" dirty="0">
              <a:solidFill>
                <a:srgbClr val="0070C0"/>
              </a:solidFill>
              <a:latin typeface="黑体" pitchFamily="49" charset="-122"/>
              <a:ea typeface="黑体" pitchFamily="49" charset="-122"/>
              <a:sym typeface="Monotype Sorts" pitchFamily="2" charset="2"/>
            </a:endParaRPr>
          </a:p>
        </p:txBody>
      </p:sp>
      <p:sp>
        <p:nvSpPr>
          <p:cNvPr id="6865923" name="Rectangle 3"/>
          <p:cNvSpPr>
            <a:spLocks noChangeArrowheads="1"/>
          </p:cNvSpPr>
          <p:nvPr/>
        </p:nvSpPr>
        <p:spPr bwMode="auto">
          <a:xfrm>
            <a:off x="152400" y="914400"/>
            <a:ext cx="87693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200000"/>
              </a:lnSpc>
              <a:buClr>
                <a:srgbClr val="FF3300"/>
              </a:buClr>
              <a:buFont typeface="Wingdings" pitchFamily="2" charset="2"/>
              <a:buChar char="Ø"/>
            </a:pPr>
            <a:r>
              <a:rPr lang="zh-CN" altLang="en-US" sz="3200" b="1">
                <a:ea typeface="楷体" panose="02010609060101010101" pitchFamily="49" charset="-122"/>
                <a:cs typeface="Times New Roman" panose="02020603050405020304" pitchFamily="18" charset="0"/>
                <a:sym typeface="Monotype Sorts" pitchFamily="2" charset="2"/>
              </a:rPr>
              <a:t>与打开文件有关的命令常常与特定的系统、</a:t>
            </a:r>
            <a:r>
              <a:rPr lang="en-US" altLang="zh-CN" sz="3200" b="1">
                <a:ea typeface="楷体" panose="02010609060101010101" pitchFamily="49" charset="-122"/>
                <a:cs typeface="Times New Roman" panose="02020603050405020304" pitchFamily="18" charset="0"/>
                <a:sym typeface="Monotype Sorts" pitchFamily="2" charset="2"/>
              </a:rPr>
              <a:t>C</a:t>
            </a:r>
            <a:r>
              <a:rPr lang="zh-CN" altLang="en-US" sz="3200" b="1">
                <a:ea typeface="楷体" panose="02010609060101010101" pitchFamily="49" charset="-122"/>
                <a:cs typeface="Times New Roman" panose="02020603050405020304" pitchFamily="18" charset="0"/>
                <a:sym typeface="Monotype Sorts" pitchFamily="2" charset="2"/>
              </a:rPr>
              <a:t>语言版本关联很大。</a:t>
            </a:r>
          </a:p>
          <a:p>
            <a:pPr marL="342900" indent="-342900">
              <a:lnSpc>
                <a:spcPct val="200000"/>
              </a:lnSpc>
              <a:buClr>
                <a:srgbClr val="FF3300"/>
              </a:buClr>
              <a:buFont typeface="Wingdings" pitchFamily="2" charset="2"/>
              <a:buChar char="Ø"/>
            </a:pPr>
            <a:r>
              <a:rPr lang="zh-CN" altLang="en-US" sz="3200" b="1">
                <a:ea typeface="楷体" panose="02010609060101010101" pitchFamily="49" charset="-122"/>
                <a:cs typeface="Times New Roman" panose="02020603050405020304" pitchFamily="18" charset="0"/>
                <a:sym typeface="Monotype Sorts" pitchFamily="2" charset="2"/>
              </a:rPr>
              <a:t>使用起来要特别注意当前环境的“方言”。</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18F4F18D-C897-49F8-A7A8-E951F835D090}"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8AF111A1-1B58-4298-B723-B64EA0DD3D35}" type="slidenum">
              <a:rPr lang="zh-CN" altLang="en-US"/>
              <a:pPr/>
              <a:t>38</a:t>
            </a:fld>
            <a:r>
              <a:rPr lang="en-US" altLang="zh-CN"/>
              <a:t>/42</a:t>
            </a:r>
          </a:p>
        </p:txBody>
      </p:sp>
      <p:sp>
        <p:nvSpPr>
          <p:cNvPr id="6866946" name="Rectangle 2"/>
          <p:cNvSpPr>
            <a:spLocks noRot="1" noChangeArrowheads="1"/>
          </p:cNvSpPr>
          <p:nvPr/>
        </p:nvSpPr>
        <p:spPr bwMode="auto">
          <a:xfrm>
            <a:off x="603250" y="304800"/>
            <a:ext cx="8159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sym typeface="Monotype Sorts" pitchFamily="2" charset="2"/>
              </a:rPr>
              <a:t>回车换行符的处理</a:t>
            </a:r>
          </a:p>
        </p:txBody>
      </p:sp>
      <p:sp>
        <p:nvSpPr>
          <p:cNvPr id="6866947" name="Rectangle 3"/>
          <p:cNvSpPr>
            <a:spLocks noChangeArrowheads="1"/>
          </p:cNvSpPr>
          <p:nvPr/>
        </p:nvSpPr>
        <p:spPr bwMode="auto">
          <a:xfrm>
            <a:off x="304800" y="1143000"/>
            <a:ext cx="8540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zh-CN" sz="3200" b="1" dirty="0">
                <a:ea typeface="楷体" panose="02010609060101010101" pitchFamily="49" charset="-122"/>
                <a:cs typeface="Times New Roman" panose="02020603050405020304" pitchFamily="18" charset="0"/>
              </a:rPr>
              <a:t>计算机从</a:t>
            </a:r>
            <a:r>
              <a:rPr lang="en-US" altLang="zh-CN" sz="3200" b="1" dirty="0">
                <a:solidFill>
                  <a:srgbClr val="FF0000"/>
                </a:solidFill>
                <a:ea typeface="楷体" panose="02010609060101010101" pitchFamily="49" charset="-122"/>
                <a:cs typeface="Times New Roman" panose="02020603050405020304" pitchFamily="18" charset="0"/>
              </a:rPr>
              <a:t>ASCII</a:t>
            </a:r>
            <a:r>
              <a:rPr lang="zh-CN" altLang="zh-CN" sz="3200" b="1" dirty="0">
                <a:solidFill>
                  <a:srgbClr val="FF0000"/>
                </a:solidFill>
                <a:ea typeface="楷体" panose="02010609060101010101" pitchFamily="49" charset="-122"/>
                <a:cs typeface="Times New Roman" panose="02020603050405020304" pitchFamily="18" charset="0"/>
              </a:rPr>
              <a:t>文件</a:t>
            </a:r>
            <a:r>
              <a:rPr lang="zh-CN" altLang="zh-CN" sz="3200" b="1" dirty="0">
                <a:ea typeface="楷体" panose="02010609060101010101" pitchFamily="49" charset="-122"/>
                <a:cs typeface="Times New Roman" panose="02020603050405020304" pitchFamily="18" charset="0"/>
              </a:rPr>
              <a:t>读入字符时，遇到</a:t>
            </a:r>
            <a:r>
              <a:rPr lang="zh-CN" altLang="zh-CN" sz="3200" b="1" dirty="0">
                <a:solidFill>
                  <a:srgbClr val="FF0000"/>
                </a:solidFill>
                <a:ea typeface="楷体" panose="02010609060101010101" pitchFamily="49" charset="-122"/>
                <a:cs typeface="Times New Roman" panose="02020603050405020304" pitchFamily="18" charset="0"/>
              </a:rPr>
              <a:t>回车换行符</a:t>
            </a:r>
            <a:r>
              <a:rPr lang="zh-CN" altLang="zh-CN" sz="3200" b="1" dirty="0">
                <a:ea typeface="楷体" panose="02010609060101010101" pitchFamily="49" charset="-122"/>
                <a:cs typeface="Times New Roman" panose="02020603050405020304" pitchFamily="18" charset="0"/>
              </a:rPr>
              <a:t>，系统把它转换为一个换行符</a:t>
            </a:r>
            <a:r>
              <a:rPr lang="zh-CN" altLang="en-US" sz="3200" b="1" dirty="0" smtClean="0">
                <a:ea typeface="楷体" panose="02010609060101010101" pitchFamily="49" charset="-122"/>
                <a:cs typeface="Times New Roman" panose="02020603050405020304" pitchFamily="18" charset="0"/>
              </a:rPr>
              <a:t>。</a:t>
            </a:r>
            <a:r>
              <a:rPr lang="zh-CN" altLang="zh-CN" sz="3200" b="1" dirty="0" smtClean="0">
                <a:solidFill>
                  <a:srgbClr val="0000FF"/>
                </a:solidFill>
                <a:ea typeface="楷体" panose="02010609060101010101" pitchFamily="49" charset="-122"/>
                <a:cs typeface="Times New Roman" panose="02020603050405020304" pitchFamily="18" charset="0"/>
              </a:rPr>
              <a:t>在</a:t>
            </a:r>
            <a:r>
              <a:rPr lang="zh-CN" altLang="zh-CN" sz="3200" b="1" dirty="0">
                <a:solidFill>
                  <a:srgbClr val="0000FF"/>
                </a:solidFill>
                <a:ea typeface="楷体" panose="02010609060101010101" pitchFamily="49" charset="-122"/>
                <a:cs typeface="Times New Roman" panose="02020603050405020304" pitchFamily="18" charset="0"/>
              </a:rPr>
              <a:t>输出时把换行符转换成为回车和换行两个字符。</a:t>
            </a:r>
            <a:endParaRPr lang="zh-CN" altLang="en-US" sz="3200" b="1" dirty="0">
              <a:solidFill>
                <a:srgbClr val="0000FF"/>
              </a:solidFill>
              <a:ea typeface="楷体" panose="02010609060101010101" pitchFamily="49" charset="-122"/>
              <a:cs typeface="Times New Roman" panose="02020603050405020304" pitchFamily="18" charset="0"/>
            </a:endParaRPr>
          </a:p>
          <a:p>
            <a:pPr marL="342900" indent="-342900">
              <a:lnSpc>
                <a:spcPct val="150000"/>
              </a:lnSpc>
              <a:buClr>
                <a:srgbClr val="FF3300"/>
              </a:buClr>
              <a:buFont typeface="Wingdings" pitchFamily="2" charset="2"/>
              <a:buChar char="Ø"/>
            </a:pPr>
            <a:r>
              <a:rPr lang="zh-CN" altLang="zh-CN" sz="3200" b="1" dirty="0">
                <a:ea typeface="楷体" panose="02010609060101010101" pitchFamily="49" charset="-122"/>
                <a:cs typeface="Times New Roman" panose="02020603050405020304" pitchFamily="18" charset="0"/>
              </a:rPr>
              <a:t>在用</a:t>
            </a:r>
            <a:r>
              <a:rPr lang="zh-CN" altLang="zh-CN" sz="3200" b="1" dirty="0">
                <a:solidFill>
                  <a:srgbClr val="FF0000"/>
                </a:solidFill>
                <a:ea typeface="楷体" panose="02010609060101010101" pitchFamily="49" charset="-122"/>
                <a:cs typeface="Times New Roman" panose="02020603050405020304" pitchFamily="18" charset="0"/>
              </a:rPr>
              <a:t>二进制文件</a:t>
            </a:r>
            <a:r>
              <a:rPr lang="zh-CN" altLang="zh-CN" sz="3200" b="1" dirty="0">
                <a:ea typeface="楷体" panose="02010609060101010101" pitchFamily="49" charset="-122"/>
                <a:cs typeface="Times New Roman" panose="02020603050405020304" pitchFamily="18" charset="0"/>
              </a:rPr>
              <a:t>时，不进行这种转换，在</a:t>
            </a:r>
            <a:r>
              <a:rPr lang="zh-CN" altLang="zh-CN" sz="3200" b="1" dirty="0">
                <a:solidFill>
                  <a:srgbClr val="C00000"/>
                </a:solidFill>
                <a:ea typeface="楷体" panose="02010609060101010101" pitchFamily="49" charset="-122"/>
                <a:cs typeface="Times New Roman" panose="02020603050405020304" pitchFamily="18" charset="0"/>
              </a:rPr>
              <a:t>内存中的</a:t>
            </a:r>
            <a:r>
              <a:rPr lang="zh-CN" altLang="zh-CN" sz="3200" b="1" u="sng" dirty="0">
                <a:solidFill>
                  <a:srgbClr val="C00000"/>
                </a:solidFill>
                <a:ea typeface="楷体" panose="02010609060101010101" pitchFamily="49" charset="-122"/>
                <a:cs typeface="Times New Roman" panose="02020603050405020304" pitchFamily="18" charset="0"/>
              </a:rPr>
              <a:t>数据形式</a:t>
            </a:r>
            <a:r>
              <a:rPr lang="zh-CN" altLang="zh-CN" sz="3200" b="1" dirty="0">
                <a:solidFill>
                  <a:srgbClr val="C00000"/>
                </a:solidFill>
                <a:ea typeface="楷体" panose="02010609060101010101" pitchFamily="49" charset="-122"/>
                <a:cs typeface="Times New Roman" panose="02020603050405020304" pitchFamily="18" charset="0"/>
              </a:rPr>
              <a:t>与输出到外部文件中的数据形式完全一致</a:t>
            </a:r>
            <a:r>
              <a:rPr lang="zh-CN" altLang="zh-CN" sz="3200" b="1" dirty="0">
                <a:ea typeface="楷体" panose="02010609060101010101" pitchFamily="49" charset="-122"/>
                <a:cs typeface="Times New Roman" panose="02020603050405020304" pitchFamily="18" charset="0"/>
              </a:rPr>
              <a:t>，一一对应。</a:t>
            </a:r>
            <a:endParaRPr lang="zh-CN" altLang="en-US" sz="3200" b="1"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E0E1AC5-1616-4B19-8028-6FE39B26FDA8}"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B3730C1-3109-4268-AE80-F079D07F590E}" type="slidenum">
              <a:rPr lang="zh-CN" altLang="en-US"/>
              <a:pPr/>
              <a:t>39</a:t>
            </a:fld>
            <a:r>
              <a:rPr lang="en-US" altLang="zh-CN"/>
              <a:t>/42</a:t>
            </a:r>
          </a:p>
        </p:txBody>
      </p:sp>
      <p:sp>
        <p:nvSpPr>
          <p:cNvPr id="6662146" name="Rectangle 2"/>
          <p:cNvSpPr>
            <a:spLocks noRot="1" noChangeArrowheads="1"/>
          </p:cNvSpPr>
          <p:nvPr/>
        </p:nvSpPr>
        <p:spPr bwMode="auto">
          <a:xfrm>
            <a:off x="374650"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dirty="0" smtClean="0">
                <a:solidFill>
                  <a:srgbClr val="0070C0"/>
                </a:solidFill>
                <a:ea typeface="黑体" pitchFamily="49" charset="-122"/>
                <a:cs typeface="Times New Roman" panose="02020603050405020304" pitchFamily="18" charset="0"/>
              </a:rPr>
              <a:t>C</a:t>
            </a:r>
            <a:r>
              <a:rPr lang="zh-CN" altLang="en-US" dirty="0" smtClean="0">
                <a:solidFill>
                  <a:srgbClr val="0070C0"/>
                </a:solidFill>
                <a:ea typeface="黑体" pitchFamily="49" charset="-122"/>
                <a:cs typeface="Times New Roman" panose="02020603050405020304" pitchFamily="18" charset="0"/>
              </a:rPr>
              <a:t>语言的</a:t>
            </a:r>
            <a:r>
              <a:rPr lang="en-US" altLang="zh-CN" dirty="0" smtClean="0">
                <a:solidFill>
                  <a:srgbClr val="0070C0"/>
                </a:solidFill>
                <a:ea typeface="黑体" pitchFamily="49" charset="-122"/>
                <a:cs typeface="Times New Roman" panose="02020603050405020304" pitchFamily="18" charset="0"/>
              </a:rPr>
              <a:t>3</a:t>
            </a:r>
            <a:r>
              <a:rPr lang="zh-CN" altLang="en-US" dirty="0" smtClean="0">
                <a:solidFill>
                  <a:srgbClr val="0070C0"/>
                </a:solidFill>
                <a:ea typeface="黑体" pitchFamily="49" charset="-122"/>
                <a:cs typeface="Times New Roman" panose="02020603050405020304" pitchFamily="18" charset="0"/>
              </a:rPr>
              <a:t>个标准文件</a:t>
            </a:r>
            <a:endParaRPr lang="zh-CN" altLang="en-US" dirty="0">
              <a:solidFill>
                <a:srgbClr val="0070C0"/>
              </a:solidFill>
              <a:ea typeface="黑体" pitchFamily="49" charset="-122"/>
              <a:cs typeface="Times New Roman" panose="02020603050405020304" pitchFamily="18" charset="0"/>
            </a:endParaRPr>
          </a:p>
        </p:txBody>
      </p:sp>
      <p:sp>
        <p:nvSpPr>
          <p:cNvPr id="6662147" name="Rectangle 3"/>
          <p:cNvSpPr>
            <a:spLocks noChangeArrowheads="1"/>
          </p:cNvSpPr>
          <p:nvPr/>
        </p:nvSpPr>
        <p:spPr bwMode="auto">
          <a:xfrm>
            <a:off x="152400" y="1143000"/>
            <a:ext cx="87693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2800" b="1" dirty="0">
                <a:ea typeface="楷体" panose="02010609060101010101" pitchFamily="49" charset="-122"/>
                <a:cs typeface="Times New Roman" panose="02020603050405020304" pitchFamily="18" charset="0"/>
                <a:sym typeface="Monotype Sorts" pitchFamily="2" charset="2"/>
              </a:rPr>
              <a:t>程序中可以使用</a:t>
            </a:r>
            <a:r>
              <a:rPr lang="en-US" altLang="zh-CN" sz="2800" b="1" dirty="0">
                <a:ea typeface="楷体" panose="02010609060101010101" pitchFamily="49" charset="-122"/>
                <a:cs typeface="Times New Roman" panose="02020603050405020304" pitchFamily="18" charset="0"/>
                <a:sym typeface="Monotype Sorts" pitchFamily="2" charset="2"/>
              </a:rPr>
              <a:t>3</a:t>
            </a:r>
            <a:r>
              <a:rPr lang="zh-CN" altLang="en-US" sz="2800" b="1" dirty="0">
                <a:ea typeface="楷体" panose="02010609060101010101" pitchFamily="49" charset="-122"/>
                <a:cs typeface="Times New Roman" panose="02020603050405020304" pitchFamily="18" charset="0"/>
                <a:sym typeface="Monotype Sorts" pitchFamily="2" charset="2"/>
              </a:rPr>
              <a:t>个标准的流文件：标准输入流、标准输出流、标准出错输出流。</a:t>
            </a:r>
          </a:p>
          <a:p>
            <a:pPr marL="342900" indent="-342900">
              <a:lnSpc>
                <a:spcPct val="150000"/>
              </a:lnSpc>
              <a:buClr>
                <a:srgbClr val="FF3300"/>
              </a:buClr>
              <a:buFont typeface="Wingdings" pitchFamily="2" charset="2"/>
              <a:buChar char="Ø"/>
            </a:pPr>
            <a:r>
              <a:rPr lang="zh-CN" altLang="en-US" sz="2800" b="1" dirty="0">
                <a:ea typeface="楷体" panose="02010609060101010101" pitchFamily="49" charset="-122"/>
                <a:cs typeface="Times New Roman" panose="02020603050405020304" pitchFamily="18" charset="0"/>
                <a:sym typeface="Monotype Sorts" pitchFamily="2" charset="2"/>
              </a:rPr>
              <a:t>系统已对这</a:t>
            </a:r>
            <a:r>
              <a:rPr lang="en-US" altLang="zh-CN" sz="2800" b="1" dirty="0">
                <a:ea typeface="楷体" panose="02010609060101010101" pitchFamily="49" charset="-122"/>
                <a:cs typeface="Times New Roman" panose="02020603050405020304" pitchFamily="18" charset="0"/>
                <a:sym typeface="Monotype Sorts" pitchFamily="2" charset="2"/>
              </a:rPr>
              <a:t>3</a:t>
            </a:r>
            <a:r>
              <a:rPr lang="zh-CN" altLang="en-US" sz="2800" b="1" dirty="0">
                <a:ea typeface="楷体" panose="02010609060101010101" pitchFamily="49" charset="-122"/>
                <a:cs typeface="Times New Roman" panose="02020603050405020304" pitchFamily="18" charset="0"/>
                <a:sym typeface="Monotype Sorts" pitchFamily="2" charset="2"/>
              </a:rPr>
              <a:t>个文件指定了与终端的对应关系</a:t>
            </a:r>
          </a:p>
          <a:p>
            <a:pPr marL="742950" lvl="1" indent="-285750">
              <a:lnSpc>
                <a:spcPct val="150000"/>
              </a:lnSpc>
              <a:buClr>
                <a:schemeClr val="accent2"/>
              </a:buClr>
              <a:buFont typeface="Wingdings" pitchFamily="2" charset="2"/>
              <a:buChar char="ü"/>
            </a:pPr>
            <a:r>
              <a:rPr lang="zh-CN" altLang="en-US" sz="2400" dirty="0">
                <a:ea typeface="楷体" panose="02010609060101010101" pitchFamily="49" charset="-122"/>
                <a:cs typeface="Times New Roman" panose="02020603050405020304" pitchFamily="18" charset="0"/>
                <a:sym typeface="Monotype Sorts" pitchFamily="2" charset="2"/>
              </a:rPr>
              <a:t>标准输入流是从终端的输入</a:t>
            </a:r>
          </a:p>
          <a:p>
            <a:pPr marL="742950" lvl="1" indent="-285750">
              <a:lnSpc>
                <a:spcPct val="150000"/>
              </a:lnSpc>
              <a:buClr>
                <a:schemeClr val="accent2"/>
              </a:buClr>
              <a:buFont typeface="Wingdings" pitchFamily="2" charset="2"/>
              <a:buChar char="ü"/>
            </a:pPr>
            <a:r>
              <a:rPr lang="zh-CN" altLang="en-US" sz="2400" dirty="0">
                <a:ea typeface="楷体" panose="02010609060101010101" pitchFamily="49" charset="-122"/>
                <a:cs typeface="Times New Roman" panose="02020603050405020304" pitchFamily="18" charset="0"/>
                <a:sym typeface="Monotype Sorts" pitchFamily="2" charset="2"/>
              </a:rPr>
              <a:t>标准输出流是向终端的输出</a:t>
            </a:r>
          </a:p>
          <a:p>
            <a:pPr marL="742950" lvl="1" indent="-285750">
              <a:lnSpc>
                <a:spcPct val="150000"/>
              </a:lnSpc>
              <a:buClr>
                <a:schemeClr val="accent2"/>
              </a:buClr>
              <a:buFont typeface="Wingdings" pitchFamily="2" charset="2"/>
              <a:buChar char="ü"/>
            </a:pPr>
            <a:r>
              <a:rPr lang="zh-CN" altLang="en-US" sz="2400" dirty="0">
                <a:ea typeface="楷体" panose="02010609060101010101" pitchFamily="49" charset="-122"/>
                <a:cs typeface="Times New Roman" panose="02020603050405020304" pitchFamily="18" charset="0"/>
                <a:sym typeface="Monotype Sorts" pitchFamily="2" charset="2"/>
              </a:rPr>
              <a:t>标准出错输出流是当程序出错时将出错信息发送到</a:t>
            </a:r>
            <a:r>
              <a:rPr lang="zh-CN" altLang="en-US" sz="2400" dirty="0" smtClean="0">
                <a:ea typeface="楷体" panose="02010609060101010101" pitchFamily="49" charset="-122"/>
                <a:cs typeface="Times New Roman" panose="02020603050405020304" pitchFamily="18" charset="0"/>
                <a:sym typeface="Monotype Sorts" pitchFamily="2" charset="2"/>
              </a:rPr>
              <a:t>终端</a:t>
            </a:r>
            <a:endParaRPr lang="zh-CN" altLang="en-US" sz="2400" dirty="0">
              <a:ea typeface="楷体" panose="02010609060101010101" pitchFamily="49" charset="-122"/>
              <a:cs typeface="Times New Roman" panose="02020603050405020304" pitchFamily="18" charset="0"/>
              <a:sym typeface="Monotype Sorts" pitchFamily="2"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8FE0C80F-70D3-4D14-B2C0-EE0DA8112442}"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3EBDDC4-B107-4EEC-A9EA-2CCF150EA045}" type="slidenum">
              <a:rPr lang="zh-CN" altLang="en-US"/>
              <a:pPr/>
              <a:t>4</a:t>
            </a:fld>
            <a:r>
              <a:rPr lang="en-US" altLang="zh-CN"/>
              <a:t>/42</a:t>
            </a:r>
          </a:p>
        </p:txBody>
      </p:sp>
      <p:sp>
        <p:nvSpPr>
          <p:cNvPr id="6848514"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文件</a:t>
            </a:r>
          </a:p>
        </p:txBody>
      </p:sp>
      <p:sp>
        <p:nvSpPr>
          <p:cNvPr id="6848515" name="Rectangle 3"/>
          <p:cNvSpPr>
            <a:spLocks noChangeArrowheads="1"/>
          </p:cNvSpPr>
          <p:nvPr/>
        </p:nvSpPr>
        <p:spPr bwMode="auto">
          <a:xfrm>
            <a:off x="381000" y="1066800"/>
            <a:ext cx="85407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600" b="1" dirty="0" smtClean="0">
                <a:ea typeface="楷体" panose="02010609060101010101" pitchFamily="49" charset="-122"/>
                <a:cs typeface="Times New Roman" panose="02020603050405020304" pitchFamily="18" charset="0"/>
                <a:sym typeface="Monotype Sorts" pitchFamily="2" charset="2"/>
              </a:rPr>
              <a:t>文件</a:t>
            </a:r>
            <a:r>
              <a:rPr lang="zh-CN" altLang="en-US" sz="3600" b="1" dirty="0">
                <a:ea typeface="楷体" panose="02010609060101010101" pitchFamily="49" charset="-122"/>
                <a:cs typeface="Times New Roman" panose="02020603050405020304" pitchFamily="18" charset="0"/>
                <a:sym typeface="Monotype Sorts" pitchFamily="2" charset="2"/>
              </a:rPr>
              <a:t>（</a:t>
            </a:r>
            <a:r>
              <a:rPr lang="en-US" altLang="zh-CN" sz="3600" b="1" dirty="0" smtClean="0">
                <a:ea typeface="楷体" panose="02010609060101010101" pitchFamily="49" charset="-122"/>
                <a:cs typeface="Times New Roman" panose="02020603050405020304" pitchFamily="18" charset="0"/>
                <a:sym typeface="Monotype Sorts" pitchFamily="2" charset="2"/>
              </a:rPr>
              <a:t>file</a:t>
            </a:r>
            <a:r>
              <a:rPr lang="zh-CN" altLang="en-US" sz="3600" b="1" dirty="0">
                <a:ea typeface="楷体" panose="02010609060101010101" pitchFamily="49" charset="-122"/>
                <a:cs typeface="Times New Roman" panose="02020603050405020304" pitchFamily="18" charset="0"/>
                <a:sym typeface="Monotype Sorts" pitchFamily="2" charset="2"/>
              </a:rPr>
              <a:t>）</a:t>
            </a:r>
            <a:r>
              <a:rPr lang="zh-CN" altLang="en-US" sz="3600" b="1" dirty="0" smtClean="0">
                <a:ea typeface="楷体" panose="02010609060101010101" pitchFamily="49" charset="-122"/>
                <a:cs typeface="Times New Roman" panose="02020603050405020304" pitchFamily="18" charset="0"/>
                <a:sym typeface="Monotype Sorts" pitchFamily="2" charset="2"/>
              </a:rPr>
              <a:t>一般</a:t>
            </a:r>
            <a:r>
              <a:rPr lang="zh-CN" altLang="en-US" sz="3600" b="1" dirty="0">
                <a:ea typeface="楷体" panose="02010609060101010101" pitchFamily="49" charset="-122"/>
                <a:cs typeface="Times New Roman" panose="02020603050405020304" pitchFamily="18" charset="0"/>
                <a:sym typeface="Monotype Sorts" pitchFamily="2" charset="2"/>
              </a:rPr>
              <a:t>是指存储在外部介质上数据的集合</a:t>
            </a:r>
            <a:r>
              <a:rPr lang="zh-CN" altLang="en-US" sz="3600" b="1" dirty="0" smtClean="0">
                <a:ea typeface="楷体" panose="02010609060101010101" pitchFamily="49" charset="-122"/>
                <a:cs typeface="Times New Roman" panose="02020603050405020304" pitchFamily="18" charset="0"/>
                <a:sym typeface="Monotype Sorts" pitchFamily="2" charset="2"/>
              </a:rPr>
              <a:t>。</a:t>
            </a:r>
            <a:endParaRPr lang="en-US" altLang="zh-CN" sz="3600" b="1" dirty="0" smtClean="0">
              <a:ea typeface="楷体" panose="02010609060101010101" pitchFamily="49" charset="-122"/>
              <a:cs typeface="Times New Roman" panose="02020603050405020304" pitchFamily="18" charset="0"/>
              <a:sym typeface="Monotype Sorts" pitchFamily="2" charset="2"/>
            </a:endParaRPr>
          </a:p>
          <a:p>
            <a:pPr marL="342900" indent="-342900">
              <a:lnSpc>
                <a:spcPct val="150000"/>
              </a:lnSpc>
              <a:buClr>
                <a:srgbClr val="FF3300"/>
              </a:buClr>
              <a:buFont typeface="Wingdings" pitchFamily="2" charset="2"/>
              <a:buChar char="Ø"/>
            </a:pPr>
            <a:r>
              <a:rPr lang="zh-CN" altLang="en-US" sz="3600" b="1" dirty="0" smtClean="0">
                <a:ea typeface="楷体" panose="02010609060101010101" pitchFamily="49" charset="-122"/>
                <a:cs typeface="Times New Roman" panose="02020603050405020304" pitchFamily="18" charset="0"/>
                <a:sym typeface="Monotype Sorts" pitchFamily="2" charset="2"/>
              </a:rPr>
              <a:t>一</a:t>
            </a:r>
            <a:r>
              <a:rPr lang="zh-CN" altLang="en-US" sz="3600" b="1" dirty="0">
                <a:ea typeface="楷体" panose="02010609060101010101" pitchFamily="49" charset="-122"/>
                <a:cs typeface="Times New Roman" panose="02020603050405020304" pitchFamily="18" charset="0"/>
                <a:sym typeface="Monotype Sorts" pitchFamily="2" charset="2"/>
              </a:rPr>
              <a:t>批数据是以文件的形式存放在外部介质</a:t>
            </a:r>
            <a:r>
              <a:rPr lang="zh-CN" altLang="en-US" sz="3600" b="1" dirty="0" smtClean="0">
                <a:ea typeface="楷体" panose="02010609060101010101" pitchFamily="49" charset="-122"/>
                <a:cs typeface="Times New Roman" panose="02020603050405020304" pitchFamily="18" charset="0"/>
                <a:sym typeface="Monotype Sorts" pitchFamily="2" charset="2"/>
              </a:rPr>
              <a:t>上</a:t>
            </a:r>
            <a:r>
              <a:rPr lang="zh-CN" altLang="en-US" sz="3600" b="1" dirty="0">
                <a:ea typeface="楷体" panose="02010609060101010101" pitchFamily="49" charset="-122"/>
                <a:cs typeface="Times New Roman" panose="02020603050405020304" pitchFamily="18" charset="0"/>
                <a:sym typeface="Monotype Sorts" pitchFamily="2" charset="2"/>
              </a:rPr>
              <a:t>（</a:t>
            </a:r>
            <a:r>
              <a:rPr lang="zh-CN" altLang="en-US" sz="3600" b="1" dirty="0" smtClean="0">
                <a:ea typeface="楷体" panose="02010609060101010101" pitchFamily="49" charset="-122"/>
                <a:cs typeface="Times New Roman" panose="02020603050405020304" pitchFamily="18" charset="0"/>
                <a:sym typeface="Monotype Sorts" pitchFamily="2" charset="2"/>
              </a:rPr>
              <a:t>如</a:t>
            </a:r>
            <a:r>
              <a:rPr lang="zh-CN" altLang="en-US" sz="3600" b="1" dirty="0">
                <a:ea typeface="楷体" panose="02010609060101010101" pitchFamily="49" charset="-122"/>
                <a:cs typeface="Times New Roman" panose="02020603050405020304" pitchFamily="18" charset="0"/>
                <a:sym typeface="Monotype Sorts" pitchFamily="2" charset="2"/>
              </a:rPr>
              <a:t>磁盘</a:t>
            </a:r>
            <a:r>
              <a:rPr lang="zh-CN" altLang="en-US" sz="3600" b="1" dirty="0" smtClean="0">
                <a:ea typeface="楷体" panose="02010609060101010101" pitchFamily="49" charset="-122"/>
                <a:cs typeface="Times New Roman" panose="02020603050405020304" pitchFamily="18" charset="0"/>
                <a:sym typeface="Monotype Sorts" pitchFamily="2" charset="2"/>
              </a:rPr>
              <a:t>、</a:t>
            </a:r>
            <a:r>
              <a:rPr lang="en-US" altLang="zh-CN" sz="3600" b="1" dirty="0" smtClean="0">
                <a:ea typeface="楷体" panose="02010609060101010101" pitchFamily="49" charset="-122"/>
                <a:cs typeface="Times New Roman" panose="02020603050405020304" pitchFamily="18" charset="0"/>
                <a:sym typeface="Monotype Sorts" pitchFamily="2" charset="2"/>
              </a:rPr>
              <a:t>U</a:t>
            </a:r>
            <a:r>
              <a:rPr lang="zh-CN" altLang="en-US" sz="3600" b="1" dirty="0" smtClean="0">
                <a:ea typeface="楷体" panose="02010609060101010101" pitchFamily="49" charset="-122"/>
                <a:cs typeface="Times New Roman" panose="02020603050405020304" pitchFamily="18" charset="0"/>
                <a:sym typeface="Monotype Sorts" pitchFamily="2" charset="2"/>
              </a:rPr>
              <a:t>盘、</a:t>
            </a:r>
            <a:r>
              <a:rPr lang="en-US" altLang="zh-CN" sz="3600" b="1" dirty="0" smtClean="0">
                <a:ea typeface="楷体" panose="02010609060101010101" pitchFamily="49" charset="-122"/>
                <a:cs typeface="Times New Roman" panose="02020603050405020304" pitchFamily="18" charset="0"/>
                <a:sym typeface="Monotype Sorts" pitchFamily="2" charset="2"/>
              </a:rPr>
              <a:t>CD-ROM</a:t>
            </a:r>
            <a:r>
              <a:rPr lang="zh-CN" altLang="en-US" sz="3600" b="1" dirty="0" smtClean="0">
                <a:ea typeface="楷体" panose="02010609060101010101" pitchFamily="49" charset="-122"/>
                <a:cs typeface="Times New Roman" panose="02020603050405020304" pitchFamily="18" charset="0"/>
                <a:sym typeface="Monotype Sorts" pitchFamily="2" charset="2"/>
              </a:rPr>
              <a:t>）的。</a:t>
            </a:r>
            <a:endParaRPr lang="zh-CN" altLang="en-US" sz="3600" b="1" dirty="0">
              <a:ea typeface="楷体" panose="02010609060101010101" pitchFamily="49" charset="-122"/>
              <a:cs typeface="Times New Roman" panose="02020603050405020304" pitchFamily="18" charset="0"/>
              <a:sym typeface="Monotype Sorts" pitchFamily="2" charset="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E0E1AC5-1616-4B19-8028-6FE39B26FDA8}"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B3730C1-3109-4268-AE80-F079D07F590E}" type="slidenum">
              <a:rPr lang="zh-CN" altLang="en-US"/>
              <a:pPr/>
              <a:t>40</a:t>
            </a:fld>
            <a:r>
              <a:rPr lang="en-US" altLang="zh-CN"/>
              <a:t>/42</a:t>
            </a:r>
          </a:p>
        </p:txBody>
      </p:sp>
      <p:sp>
        <p:nvSpPr>
          <p:cNvPr id="6662146"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zh-CN" dirty="0" smtClean="0">
                <a:solidFill>
                  <a:srgbClr val="0070C0"/>
                </a:solidFill>
                <a:ea typeface="黑体" pitchFamily="49" charset="-122"/>
                <a:cs typeface="Times New Roman" panose="02020603050405020304" pitchFamily="18" charset="0"/>
              </a:rPr>
              <a:t>3</a:t>
            </a:r>
            <a:r>
              <a:rPr lang="zh-CN" altLang="en-US" dirty="0" smtClean="0">
                <a:solidFill>
                  <a:srgbClr val="0070C0"/>
                </a:solidFill>
                <a:ea typeface="黑体" pitchFamily="49" charset="-122"/>
                <a:cs typeface="Times New Roman" panose="02020603050405020304" pitchFamily="18" charset="0"/>
              </a:rPr>
              <a:t>个标准文件的打开</a:t>
            </a:r>
            <a:endParaRPr lang="zh-CN" altLang="en-US" dirty="0">
              <a:solidFill>
                <a:srgbClr val="0070C0"/>
              </a:solidFill>
              <a:ea typeface="黑体" pitchFamily="49" charset="-122"/>
              <a:cs typeface="Times New Roman" panose="02020603050405020304" pitchFamily="18" charset="0"/>
            </a:endParaRPr>
          </a:p>
        </p:txBody>
      </p:sp>
      <p:sp>
        <p:nvSpPr>
          <p:cNvPr id="6662147" name="Rectangle 3"/>
          <p:cNvSpPr>
            <a:spLocks noChangeArrowheads="1"/>
          </p:cNvSpPr>
          <p:nvPr/>
        </p:nvSpPr>
        <p:spPr bwMode="auto">
          <a:xfrm>
            <a:off x="152400" y="1066800"/>
            <a:ext cx="87693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2800" b="1" dirty="0" smtClean="0">
                <a:ea typeface="楷体" panose="02010609060101010101" pitchFamily="49" charset="-122"/>
                <a:cs typeface="Times New Roman" panose="02020603050405020304" pitchFamily="18" charset="0"/>
                <a:sym typeface="Monotype Sorts" pitchFamily="2" charset="2"/>
              </a:rPr>
              <a:t>程序</a:t>
            </a:r>
            <a:r>
              <a:rPr lang="zh-CN" altLang="en-US" sz="2800" b="1" dirty="0">
                <a:ea typeface="楷体" panose="02010609060101010101" pitchFamily="49" charset="-122"/>
                <a:cs typeface="Times New Roman" panose="02020603050405020304" pitchFamily="18" charset="0"/>
                <a:sym typeface="Monotype Sorts" pitchFamily="2" charset="2"/>
              </a:rPr>
              <a:t>开始运行时系统自动打开这</a:t>
            </a:r>
            <a:r>
              <a:rPr lang="en-US" altLang="zh-CN" sz="2800" b="1" dirty="0">
                <a:ea typeface="楷体" panose="02010609060101010101" pitchFamily="49" charset="-122"/>
                <a:cs typeface="Times New Roman" panose="02020603050405020304" pitchFamily="18" charset="0"/>
                <a:sym typeface="Monotype Sorts" pitchFamily="2" charset="2"/>
              </a:rPr>
              <a:t>3</a:t>
            </a:r>
            <a:r>
              <a:rPr lang="zh-CN" altLang="en-US" sz="2800" b="1" dirty="0">
                <a:ea typeface="楷体" panose="02010609060101010101" pitchFamily="49" charset="-122"/>
                <a:cs typeface="Times New Roman" panose="02020603050405020304" pitchFamily="18" charset="0"/>
                <a:sym typeface="Monotype Sorts" pitchFamily="2" charset="2"/>
              </a:rPr>
              <a:t>个标准流文件。因此，程序编写者不需要在程序中用</a:t>
            </a:r>
            <a:r>
              <a:rPr lang="en-US" altLang="zh-CN" sz="2800" b="1" dirty="0" err="1">
                <a:ea typeface="楷体" panose="02010609060101010101" pitchFamily="49" charset="-122"/>
                <a:cs typeface="Times New Roman" panose="02020603050405020304" pitchFamily="18" charset="0"/>
                <a:sym typeface="Monotype Sorts" pitchFamily="2" charset="2"/>
              </a:rPr>
              <a:t>fopen</a:t>
            </a:r>
            <a:r>
              <a:rPr lang="zh-CN" altLang="en-US" sz="2800" b="1" dirty="0">
                <a:ea typeface="楷体" panose="02010609060101010101" pitchFamily="49" charset="-122"/>
                <a:cs typeface="Times New Roman" panose="02020603050405020304" pitchFamily="18" charset="0"/>
                <a:sym typeface="Monotype Sorts" pitchFamily="2" charset="2"/>
              </a:rPr>
              <a:t>函数打开它们。所以以前我们用到的从终端输入或输出到终端都不需要打开终端文件。</a:t>
            </a:r>
          </a:p>
          <a:p>
            <a:pPr marL="742950" lvl="1" indent="-285750">
              <a:lnSpc>
                <a:spcPct val="150000"/>
              </a:lnSpc>
              <a:buClr>
                <a:schemeClr val="accent2"/>
              </a:buClr>
              <a:buFont typeface="Wingdings" pitchFamily="2" charset="2"/>
              <a:buChar char="ü"/>
            </a:pPr>
            <a:r>
              <a:rPr lang="zh-CN" altLang="en-US" sz="2400" dirty="0">
                <a:ea typeface="楷体" panose="02010609060101010101" pitchFamily="49" charset="-122"/>
                <a:cs typeface="Times New Roman" panose="02020603050405020304" pitchFamily="18" charset="0"/>
                <a:sym typeface="Monotype Sorts" pitchFamily="2" charset="2"/>
              </a:rPr>
              <a:t>系统定义了</a:t>
            </a:r>
            <a:r>
              <a:rPr lang="en-US" altLang="zh-CN" sz="2400" dirty="0">
                <a:ea typeface="楷体" panose="02010609060101010101" pitchFamily="49" charset="-122"/>
                <a:cs typeface="Times New Roman" panose="02020603050405020304" pitchFamily="18" charset="0"/>
                <a:sym typeface="Monotype Sorts" pitchFamily="2" charset="2"/>
              </a:rPr>
              <a:t>3</a:t>
            </a:r>
            <a:r>
              <a:rPr lang="zh-CN" altLang="en-US" sz="2400" dirty="0">
                <a:ea typeface="楷体" panose="02010609060101010101" pitchFamily="49" charset="-122"/>
                <a:cs typeface="Times New Roman" panose="02020603050405020304" pitchFamily="18" charset="0"/>
                <a:sym typeface="Monotype Sorts" pitchFamily="2" charset="2"/>
              </a:rPr>
              <a:t>个文件指针</a:t>
            </a:r>
            <a:r>
              <a:rPr lang="en-US" altLang="zh-CN" sz="2400" dirty="0" err="1">
                <a:ea typeface="楷体" panose="02010609060101010101" pitchFamily="49" charset="-122"/>
                <a:cs typeface="Times New Roman" panose="02020603050405020304" pitchFamily="18" charset="0"/>
                <a:sym typeface="Monotype Sorts" pitchFamily="2" charset="2"/>
              </a:rPr>
              <a:t>stdin</a:t>
            </a:r>
            <a:r>
              <a:rPr lang="zh-CN" altLang="en-US" sz="2400" dirty="0">
                <a:ea typeface="楷体" panose="02010609060101010101" pitchFamily="49" charset="-122"/>
                <a:cs typeface="Times New Roman" panose="02020603050405020304" pitchFamily="18" charset="0"/>
                <a:sym typeface="Monotype Sorts" pitchFamily="2" charset="2"/>
              </a:rPr>
              <a:t>、</a:t>
            </a:r>
            <a:r>
              <a:rPr lang="en-US" altLang="zh-CN" sz="2400" dirty="0" err="1">
                <a:ea typeface="楷体" panose="02010609060101010101" pitchFamily="49" charset="-122"/>
                <a:cs typeface="Times New Roman" panose="02020603050405020304" pitchFamily="18" charset="0"/>
                <a:sym typeface="Monotype Sorts" pitchFamily="2" charset="2"/>
              </a:rPr>
              <a:t>stdout</a:t>
            </a:r>
            <a:r>
              <a:rPr lang="zh-CN" altLang="en-US" sz="2400" dirty="0">
                <a:ea typeface="楷体" panose="02010609060101010101" pitchFamily="49" charset="-122"/>
                <a:cs typeface="Times New Roman" panose="02020603050405020304" pitchFamily="18" charset="0"/>
                <a:sym typeface="Monotype Sorts" pitchFamily="2" charset="2"/>
              </a:rPr>
              <a:t>、</a:t>
            </a:r>
            <a:r>
              <a:rPr lang="en-US" altLang="zh-CN" sz="2400" dirty="0" err="1">
                <a:ea typeface="楷体" panose="02010609060101010101" pitchFamily="49" charset="-122"/>
                <a:cs typeface="Times New Roman" panose="02020603050405020304" pitchFamily="18" charset="0"/>
                <a:sym typeface="Monotype Sorts" pitchFamily="2" charset="2"/>
              </a:rPr>
              <a:t>stderr</a:t>
            </a:r>
            <a:r>
              <a:rPr lang="zh-CN" altLang="en-US" sz="2400" dirty="0">
                <a:ea typeface="楷体" panose="02010609060101010101" pitchFamily="49" charset="-122"/>
                <a:cs typeface="Times New Roman" panose="02020603050405020304" pitchFamily="18" charset="0"/>
                <a:sym typeface="Monotype Sorts" pitchFamily="2" charset="2"/>
              </a:rPr>
              <a:t>分别指向标准输入、标准输出和标准出错输出。</a:t>
            </a:r>
          </a:p>
          <a:p>
            <a:pPr marL="742950" lvl="1" indent="-285750">
              <a:lnSpc>
                <a:spcPct val="150000"/>
              </a:lnSpc>
              <a:buClr>
                <a:schemeClr val="accent2"/>
              </a:buClr>
              <a:buFont typeface="Wingdings" pitchFamily="2" charset="2"/>
              <a:buChar char="ü"/>
            </a:pPr>
            <a:r>
              <a:rPr lang="zh-CN" altLang="en-US" sz="2400" dirty="0">
                <a:ea typeface="楷体" panose="02010609060101010101" pitchFamily="49" charset="-122"/>
                <a:cs typeface="Times New Roman" panose="02020603050405020304" pitchFamily="18" charset="0"/>
                <a:sym typeface="Monotype Sorts" pitchFamily="2" charset="2"/>
              </a:rPr>
              <a:t>如果程序中指定要从</a:t>
            </a:r>
            <a:r>
              <a:rPr lang="en-US" altLang="zh-CN" sz="2400" dirty="0" err="1">
                <a:ea typeface="楷体" panose="02010609060101010101" pitchFamily="49" charset="-122"/>
                <a:cs typeface="Times New Roman" panose="02020603050405020304" pitchFamily="18" charset="0"/>
                <a:sym typeface="Monotype Sorts" pitchFamily="2" charset="2"/>
              </a:rPr>
              <a:t>stdin</a:t>
            </a:r>
            <a:r>
              <a:rPr lang="zh-CN" altLang="en-US" sz="2400" dirty="0">
                <a:ea typeface="楷体" panose="02010609060101010101" pitchFamily="49" charset="-122"/>
                <a:cs typeface="Times New Roman" panose="02020603050405020304" pitchFamily="18" charset="0"/>
                <a:sym typeface="Monotype Sorts" pitchFamily="2" charset="2"/>
              </a:rPr>
              <a:t>所指的文件输入数据，就是指从终端键盘输入数据</a:t>
            </a:r>
          </a:p>
        </p:txBody>
      </p:sp>
    </p:spTree>
    <p:extLst>
      <p:ext uri="{BB962C8B-B14F-4D97-AF65-F5344CB8AC3E}">
        <p14:creationId xmlns:p14="http://schemas.microsoft.com/office/powerpoint/2010/main" val="41387617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B40B073D-9494-4612-B980-A78E58E065D9}"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A20C600-4C51-4840-A851-447EEE9B4F3F}" type="slidenum">
              <a:rPr lang="zh-CN" altLang="en-US"/>
              <a:pPr/>
              <a:t>41</a:t>
            </a:fld>
            <a:r>
              <a:rPr lang="en-US" altLang="zh-CN"/>
              <a:t>/42</a:t>
            </a:r>
          </a:p>
        </p:txBody>
      </p:sp>
      <p:sp>
        <p:nvSpPr>
          <p:cNvPr id="6867970"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867971" name="Rectangle 3"/>
          <p:cNvSpPr>
            <a:spLocks noGrp="1" noChangeArrowheads="1"/>
          </p:cNvSpPr>
          <p:nvPr>
            <p:ph type="body" idx="4294967295"/>
          </p:nvPr>
        </p:nvSpPr>
        <p:spPr>
          <a:xfrm>
            <a:off x="304800" y="1168400"/>
            <a:ext cx="8610600" cy="4775200"/>
          </a:xfrm>
        </p:spPr>
        <p:txBody>
          <a:bodyPr/>
          <a:lstStyle/>
          <a:p>
            <a:pPr eaLnBrk="1" hangingPunct="1">
              <a:lnSpc>
                <a:spcPct val="120000"/>
              </a:lnSpc>
              <a:spcBef>
                <a:spcPct val="10000"/>
              </a:spcBef>
              <a:buClr>
                <a:srgbClr val="0000FF"/>
              </a:buClr>
            </a:pPr>
            <a:r>
              <a:rPr lang="zh-CN" altLang="en-US" sz="4000" b="0" smtClean="0">
                <a:solidFill>
                  <a:srgbClr val="FF0000"/>
                </a:solidFill>
                <a:latin typeface="Times New Roman" pitchFamily="18" charset="0"/>
                <a:ea typeface="黑体" pitchFamily="49" charset="-122"/>
              </a:rPr>
              <a:t>什么是文件</a:t>
            </a:r>
          </a:p>
          <a:p>
            <a:pPr eaLnBrk="1" hangingPunct="1">
              <a:lnSpc>
                <a:spcPct val="120000"/>
              </a:lnSpc>
              <a:spcBef>
                <a:spcPct val="10000"/>
              </a:spcBef>
              <a:buClr>
                <a:srgbClr val="0000FF"/>
              </a:buClr>
            </a:pPr>
            <a:r>
              <a:rPr lang="zh-CN" altLang="en-US" sz="4000" b="0" smtClean="0">
                <a:solidFill>
                  <a:srgbClr val="FF0000"/>
                </a:solidFill>
                <a:latin typeface="Times New Roman" pitchFamily="18" charset="0"/>
                <a:ea typeface="黑体" pitchFamily="49" charset="-122"/>
              </a:rPr>
              <a:t>文件缓冲区</a:t>
            </a:r>
          </a:p>
          <a:p>
            <a:pPr eaLnBrk="1" hangingPunct="1">
              <a:lnSpc>
                <a:spcPct val="120000"/>
              </a:lnSpc>
              <a:spcBef>
                <a:spcPct val="10000"/>
              </a:spcBef>
              <a:buClr>
                <a:srgbClr val="0000FF"/>
              </a:buClr>
            </a:pPr>
            <a:r>
              <a:rPr lang="zh-CN" altLang="en-US" sz="4000" b="0" smtClean="0">
                <a:solidFill>
                  <a:srgbClr val="FF0000"/>
                </a:solidFill>
                <a:latin typeface="Times New Roman" pitchFamily="18" charset="0"/>
                <a:ea typeface="黑体" pitchFamily="49" charset="-122"/>
              </a:rPr>
              <a:t>文件类型指针</a:t>
            </a:r>
          </a:p>
          <a:p>
            <a:pPr eaLnBrk="1" hangingPunct="1">
              <a:lnSpc>
                <a:spcPct val="120000"/>
              </a:lnSpc>
              <a:spcBef>
                <a:spcPct val="10000"/>
              </a:spcBef>
              <a:buClr>
                <a:srgbClr val="0000FF"/>
              </a:buClr>
            </a:pPr>
            <a:r>
              <a:rPr lang="zh-CN" altLang="en-US" sz="4000" b="0" smtClean="0">
                <a:solidFill>
                  <a:srgbClr val="FF0000"/>
                </a:solidFill>
                <a:latin typeface="Times New Roman" pitchFamily="18" charset="0"/>
                <a:ea typeface="黑体" pitchFamily="49" charset="-122"/>
              </a:rPr>
              <a:t>用</a:t>
            </a:r>
            <a:r>
              <a:rPr lang="en-US" altLang="zh-CN" sz="4000" b="0" smtClean="0">
                <a:solidFill>
                  <a:srgbClr val="FF0000"/>
                </a:solidFill>
                <a:latin typeface="Times New Roman" pitchFamily="18" charset="0"/>
                <a:ea typeface="黑体" pitchFamily="49" charset="-122"/>
              </a:rPr>
              <a:t>fopen</a:t>
            </a:r>
            <a:r>
              <a:rPr lang="zh-CN" altLang="en-US" sz="4000" b="0" smtClean="0">
                <a:solidFill>
                  <a:srgbClr val="FF0000"/>
                </a:solidFill>
                <a:latin typeface="Times New Roman" pitchFamily="18" charset="0"/>
                <a:ea typeface="黑体" pitchFamily="49" charset="-122"/>
              </a:rPr>
              <a:t>打开文件</a:t>
            </a:r>
          </a:p>
          <a:p>
            <a:pPr eaLnBrk="1" hangingPunct="1">
              <a:lnSpc>
                <a:spcPct val="120000"/>
              </a:lnSpc>
              <a:spcBef>
                <a:spcPct val="10000"/>
              </a:spcBef>
              <a:buClr>
                <a:srgbClr val="0000FF"/>
              </a:buClr>
            </a:pPr>
            <a:r>
              <a:rPr lang="zh-CN" altLang="en-US" sz="4000" b="0" u="sng" smtClean="0">
                <a:solidFill>
                  <a:srgbClr val="FF0000"/>
                </a:solidFill>
                <a:latin typeface="Times New Roman" pitchFamily="18" charset="0"/>
                <a:ea typeface="黑体" pitchFamily="49" charset="-122"/>
              </a:rPr>
              <a:t>用</a:t>
            </a:r>
            <a:r>
              <a:rPr lang="en-US" altLang="zh-CN" sz="4000" b="0" u="sng" smtClean="0">
                <a:solidFill>
                  <a:srgbClr val="FF0000"/>
                </a:solidFill>
                <a:latin typeface="Times New Roman" pitchFamily="18" charset="0"/>
                <a:ea typeface="黑体" pitchFamily="49" charset="-122"/>
              </a:rPr>
              <a:t>fclose</a:t>
            </a:r>
            <a:r>
              <a:rPr lang="zh-CN" altLang="en-US" sz="4000" b="0" u="sng" smtClean="0">
                <a:solidFill>
                  <a:srgbClr val="FF0000"/>
                </a:solidFill>
                <a:latin typeface="Times New Roman" pitchFamily="18" charset="0"/>
                <a:ea typeface="黑体" pitchFamily="49" charset="-122"/>
              </a:rPr>
              <a:t>关闭文件</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09D750C-9CA6-47F4-B10A-186DA48A08B5}"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21DC964-556A-4A92-872A-58DC3217C36B}" type="slidenum">
              <a:rPr lang="zh-CN" altLang="en-US"/>
              <a:pPr/>
              <a:t>42</a:t>
            </a:fld>
            <a:r>
              <a:rPr lang="en-US" altLang="zh-CN"/>
              <a:t>/42</a:t>
            </a:r>
          </a:p>
        </p:txBody>
      </p:sp>
      <p:sp>
        <p:nvSpPr>
          <p:cNvPr id="6696962"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关闭文件</a:t>
            </a:r>
          </a:p>
        </p:txBody>
      </p:sp>
      <p:sp>
        <p:nvSpPr>
          <p:cNvPr id="6696963" name="Rectangle 3"/>
          <p:cNvSpPr>
            <a:spLocks noChangeArrowheads="1"/>
          </p:cNvSpPr>
          <p:nvPr/>
        </p:nvSpPr>
        <p:spPr bwMode="auto">
          <a:xfrm>
            <a:off x="381000" y="1143000"/>
            <a:ext cx="85407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zh-CN" sz="3200" b="1">
                <a:latin typeface="楷体" panose="02010609060101010101" pitchFamily="49" charset="-122"/>
                <a:ea typeface="楷体" panose="02010609060101010101" pitchFamily="49" charset="-122"/>
              </a:rPr>
              <a:t>对文件读写之前应该“打开”该文件，在使用结束之后应“关闭”该文件。</a:t>
            </a:r>
            <a:endParaRPr lang="zh-CN" altLang="en-US" sz="3200" b="1">
              <a:latin typeface="楷体" panose="02010609060101010101" pitchFamily="49" charset="-122"/>
              <a:ea typeface="楷体" panose="02010609060101010101" pitchFamily="49" charset="-122"/>
            </a:endParaRPr>
          </a:p>
          <a:p>
            <a:pPr marL="342900" indent="-342900">
              <a:lnSpc>
                <a:spcPct val="150000"/>
              </a:lnSpc>
              <a:buClr>
                <a:srgbClr val="FF3300"/>
              </a:buClr>
              <a:buFont typeface="Wingdings" pitchFamily="2" charset="2"/>
              <a:buChar char="Ø"/>
            </a:pPr>
            <a:r>
              <a:rPr lang="en-US" altLang="zh-CN" sz="3200" b="1">
                <a:latin typeface="楷体" panose="02010609060101010101" pitchFamily="49" charset="-122"/>
                <a:ea typeface="楷体" panose="02010609060101010101" pitchFamily="49" charset="-122"/>
                <a:sym typeface="Monotype Sorts" pitchFamily="2" charset="2"/>
              </a:rPr>
              <a:t>所谓“关闭”是指撤销文件信息区和文件缓冲区 </a:t>
            </a:r>
            <a:endParaRPr lang="en-US" altLang="en-US" sz="3200" b="1">
              <a:latin typeface="楷体" panose="02010609060101010101" pitchFamily="49" charset="-122"/>
              <a:ea typeface="楷体" panose="02010609060101010101" pitchFamily="49" charset="-122"/>
              <a:sym typeface="Monotype Sorts" pitchFamily="2" charset="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477FBA0F-42B9-43DC-ACF3-6ADC6CEBB72C}"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6BD1B40-B593-4B71-955F-C9C6E12B68FC}" type="slidenum">
              <a:rPr lang="zh-CN" altLang="en-US"/>
              <a:pPr/>
              <a:t>43</a:t>
            </a:fld>
            <a:r>
              <a:rPr lang="en-US" altLang="zh-CN"/>
              <a:t>/42</a:t>
            </a:r>
          </a:p>
        </p:txBody>
      </p:sp>
      <p:sp>
        <p:nvSpPr>
          <p:cNvPr id="6663170" name="Rectangle 2"/>
          <p:cNvSpPr>
            <a:spLocks noRot="1" noChangeArrowheads="1"/>
          </p:cNvSpPr>
          <p:nvPr/>
        </p:nvSpPr>
        <p:spPr bwMode="auto">
          <a:xfrm>
            <a:off x="301625" y="228600"/>
            <a:ext cx="8540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ea typeface="黑体" pitchFamily="49" charset="-122"/>
              </a:rPr>
              <a:t>用</a:t>
            </a:r>
            <a:r>
              <a:rPr lang="en-US" altLang="zh-CN">
                <a:solidFill>
                  <a:srgbClr val="0070C0"/>
                </a:solidFill>
                <a:ea typeface="黑体" pitchFamily="49" charset="-122"/>
              </a:rPr>
              <a:t>fclose</a:t>
            </a:r>
            <a:r>
              <a:rPr lang="zh-CN" altLang="en-US">
                <a:solidFill>
                  <a:srgbClr val="0070C0"/>
                </a:solidFill>
                <a:ea typeface="黑体" pitchFamily="49" charset="-122"/>
              </a:rPr>
              <a:t>函数关闭数据文件</a:t>
            </a:r>
            <a:endParaRPr lang="en-US" altLang="zh-CN">
              <a:solidFill>
                <a:srgbClr val="0070C0"/>
              </a:solidFill>
              <a:ea typeface="黑体" pitchFamily="49" charset="-122"/>
            </a:endParaRPr>
          </a:p>
        </p:txBody>
      </p:sp>
      <p:sp>
        <p:nvSpPr>
          <p:cNvPr id="6663171" name="Rectangle 3"/>
          <p:cNvSpPr>
            <a:spLocks noChangeArrowheads="1"/>
          </p:cNvSpPr>
          <p:nvPr/>
        </p:nvSpPr>
        <p:spPr bwMode="auto">
          <a:xfrm>
            <a:off x="381000" y="1066800"/>
            <a:ext cx="85407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0000"/>
              </a:lnSpc>
              <a:buClr>
                <a:srgbClr val="FF3300"/>
              </a:buClr>
              <a:buFont typeface="Wingdings" pitchFamily="2" charset="2"/>
              <a:buChar char="Ø"/>
            </a:pPr>
            <a:r>
              <a:rPr lang="zh-CN" altLang="zh-CN" sz="3200" b="1" dirty="0">
                <a:ea typeface="楷体" panose="02010609060101010101" pitchFamily="49" charset="-122"/>
                <a:cs typeface="Times New Roman" panose="02020603050405020304" pitchFamily="18" charset="0"/>
              </a:rPr>
              <a:t>关闭文件用</a:t>
            </a:r>
            <a:r>
              <a:rPr lang="en-US" altLang="zh-CN" sz="3200" b="1" dirty="0" err="1">
                <a:ea typeface="楷体" panose="02010609060101010101" pitchFamily="49" charset="-122"/>
                <a:cs typeface="Times New Roman" panose="02020603050405020304" pitchFamily="18" charset="0"/>
              </a:rPr>
              <a:t>fclose</a:t>
            </a:r>
            <a:r>
              <a:rPr lang="zh-CN" altLang="zh-CN" sz="3200" b="1" dirty="0">
                <a:ea typeface="楷体" panose="02010609060101010101" pitchFamily="49" charset="-122"/>
                <a:cs typeface="Times New Roman" panose="02020603050405020304" pitchFamily="18" charset="0"/>
              </a:rPr>
              <a:t>函数。</a:t>
            </a:r>
            <a:r>
              <a:rPr lang="en-US" altLang="zh-CN" sz="3200" b="1" dirty="0" err="1">
                <a:ea typeface="楷体" panose="02010609060101010101" pitchFamily="49" charset="-122"/>
                <a:cs typeface="Times New Roman" panose="02020603050405020304" pitchFamily="18" charset="0"/>
              </a:rPr>
              <a:t>fclose</a:t>
            </a:r>
            <a:r>
              <a:rPr lang="zh-CN" altLang="zh-CN" sz="3200" b="1" dirty="0">
                <a:ea typeface="楷体" panose="02010609060101010101" pitchFamily="49" charset="-122"/>
                <a:cs typeface="Times New Roman" panose="02020603050405020304" pitchFamily="18" charset="0"/>
              </a:rPr>
              <a:t>函数调用的一般形式</a:t>
            </a:r>
            <a:r>
              <a:rPr lang="zh-CN" altLang="zh-CN" sz="3200" b="1" dirty="0" smtClean="0">
                <a:ea typeface="楷体" panose="02010609060101010101" pitchFamily="49" charset="-122"/>
                <a:cs typeface="Times New Roman" panose="02020603050405020304" pitchFamily="18" charset="0"/>
              </a:rPr>
              <a:t>为</a:t>
            </a:r>
            <a:r>
              <a:rPr lang="zh-CN" altLang="en-US" sz="3200" b="1" dirty="0" smtClean="0">
                <a:ea typeface="楷体" panose="02010609060101010101" pitchFamily="49" charset="-122"/>
                <a:cs typeface="Times New Roman" panose="02020603050405020304" pitchFamily="18" charset="0"/>
              </a:rPr>
              <a:t>：</a:t>
            </a:r>
            <a:r>
              <a:rPr lang="en-US" altLang="zh-CN" sz="3200" b="1" dirty="0" err="1" smtClean="0">
                <a:solidFill>
                  <a:srgbClr val="FF0000"/>
                </a:solidFill>
                <a:ea typeface="楷体" panose="02010609060101010101" pitchFamily="49" charset="-122"/>
                <a:cs typeface="Times New Roman" panose="02020603050405020304" pitchFamily="18" charset="0"/>
              </a:rPr>
              <a:t>fclose</a:t>
            </a:r>
            <a:r>
              <a:rPr lang="en-US" altLang="zh-CN" sz="3200" b="1" dirty="0">
                <a:solidFill>
                  <a:srgbClr val="FF0000"/>
                </a:solidFill>
                <a:ea typeface="楷体" panose="02010609060101010101" pitchFamily="49" charset="-122"/>
                <a:cs typeface="Times New Roman" panose="02020603050405020304" pitchFamily="18" charset="0"/>
              </a:rPr>
              <a:t>(</a:t>
            </a:r>
            <a:r>
              <a:rPr lang="zh-CN" altLang="zh-CN" sz="3200" b="1" dirty="0">
                <a:solidFill>
                  <a:srgbClr val="FF0000"/>
                </a:solidFill>
                <a:ea typeface="楷体" panose="02010609060101010101" pitchFamily="49" charset="-122"/>
                <a:cs typeface="Times New Roman" panose="02020603050405020304" pitchFamily="18" charset="0"/>
              </a:rPr>
              <a:t>文件指针</a:t>
            </a:r>
            <a:r>
              <a:rPr lang="en-US" altLang="zh-CN" sz="3200" b="1" dirty="0">
                <a:solidFill>
                  <a:srgbClr val="FF0000"/>
                </a:solidFill>
                <a:ea typeface="楷体" panose="02010609060101010101" pitchFamily="49" charset="-122"/>
                <a:cs typeface="Times New Roman" panose="02020603050405020304" pitchFamily="18" charset="0"/>
              </a:rPr>
              <a:t>);</a:t>
            </a:r>
            <a:r>
              <a:rPr lang="zh-CN" altLang="zh-CN" sz="2800" dirty="0">
                <a:ea typeface="楷体" panose="02010609060101010101" pitchFamily="49" charset="-122"/>
                <a:cs typeface="Times New Roman" panose="02020603050405020304" pitchFamily="18" charset="0"/>
              </a:rPr>
              <a:t> </a:t>
            </a:r>
            <a:endParaRPr lang="zh-CN" altLang="zh-CN" sz="2800" dirty="0" smtClean="0">
              <a:ea typeface="楷体" panose="02010609060101010101" pitchFamily="49" charset="-122"/>
              <a:cs typeface="Times New Roman" panose="02020603050405020304" pitchFamily="18" charset="0"/>
            </a:endParaRPr>
          </a:p>
          <a:p>
            <a:pPr marL="742950" lvl="1" indent="-285750">
              <a:lnSpc>
                <a:spcPct val="130000"/>
              </a:lnSpc>
              <a:buClr>
                <a:schemeClr val="accent2"/>
              </a:buClr>
              <a:buFont typeface="Wingdings" pitchFamily="2" charset="2"/>
              <a:buChar char="ü"/>
            </a:pPr>
            <a:r>
              <a:rPr lang="zh-CN" altLang="zh-CN" sz="2800" dirty="0" smtClean="0">
                <a:ea typeface="楷体" panose="02010609060101010101" pitchFamily="49" charset="-122"/>
                <a:cs typeface="Times New Roman" panose="02020603050405020304" pitchFamily="18" charset="0"/>
              </a:rPr>
              <a:t>例如：</a:t>
            </a:r>
            <a:r>
              <a:rPr lang="en-US" altLang="zh-CN" sz="2800" dirty="0" smtClean="0">
                <a:ea typeface="楷体" panose="02010609060101010101" pitchFamily="49" charset="-122"/>
                <a:cs typeface="Times New Roman" panose="02020603050405020304" pitchFamily="18" charset="0"/>
              </a:rPr>
              <a:t> </a:t>
            </a:r>
            <a:r>
              <a:rPr lang="en-US" altLang="zh-CN" sz="2800" b="1" dirty="0" err="1" smtClean="0">
                <a:solidFill>
                  <a:srgbClr val="CC0099"/>
                </a:solidFill>
                <a:ea typeface="楷体" panose="02010609060101010101" pitchFamily="49" charset="-122"/>
                <a:cs typeface="Times New Roman" panose="02020603050405020304" pitchFamily="18" charset="0"/>
              </a:rPr>
              <a:t>fclose</a:t>
            </a:r>
            <a:r>
              <a:rPr lang="en-US" altLang="zh-CN" sz="2800" b="1" dirty="0" smtClean="0">
                <a:solidFill>
                  <a:srgbClr val="CC0099"/>
                </a:solidFill>
                <a:ea typeface="楷体" panose="02010609060101010101" pitchFamily="49" charset="-122"/>
                <a:cs typeface="Times New Roman" panose="02020603050405020304" pitchFamily="18" charset="0"/>
              </a:rPr>
              <a:t>  </a:t>
            </a:r>
            <a:r>
              <a:rPr lang="en-US" altLang="zh-CN" sz="2800" b="1" dirty="0">
                <a:solidFill>
                  <a:srgbClr val="CC0099"/>
                </a:solidFill>
                <a:ea typeface="楷体" panose="02010609060101010101" pitchFamily="49" charset="-122"/>
                <a:cs typeface="Times New Roman" panose="02020603050405020304" pitchFamily="18" charset="0"/>
              </a:rPr>
              <a:t>(</a:t>
            </a:r>
            <a:r>
              <a:rPr lang="en-US" altLang="zh-CN" sz="2800" b="1" dirty="0" err="1">
                <a:solidFill>
                  <a:srgbClr val="CC0099"/>
                </a:solidFill>
                <a:ea typeface="楷体" panose="02010609060101010101" pitchFamily="49" charset="-122"/>
                <a:cs typeface="Times New Roman" panose="02020603050405020304" pitchFamily="18" charset="0"/>
              </a:rPr>
              <a:t>fp</a:t>
            </a:r>
            <a:r>
              <a:rPr lang="en-US" altLang="zh-CN" sz="2800" b="1" dirty="0">
                <a:solidFill>
                  <a:srgbClr val="CC0099"/>
                </a:solidFill>
                <a:ea typeface="楷体" panose="02010609060101010101" pitchFamily="49" charset="-122"/>
                <a:cs typeface="Times New Roman" panose="02020603050405020304" pitchFamily="18" charset="0"/>
              </a:rPr>
              <a:t>);</a:t>
            </a:r>
            <a:r>
              <a:rPr lang="en-US" altLang="zh-CN" sz="2800" dirty="0">
                <a:ea typeface="楷体" panose="02010609060101010101" pitchFamily="49" charset="-122"/>
                <a:cs typeface="Times New Roman" panose="02020603050405020304" pitchFamily="18" charset="0"/>
              </a:rPr>
              <a:t> </a:t>
            </a:r>
          </a:p>
          <a:p>
            <a:pPr marL="742950" lvl="1" indent="-285750">
              <a:lnSpc>
                <a:spcPct val="130000"/>
              </a:lnSpc>
              <a:buClr>
                <a:schemeClr val="accent2"/>
              </a:buClr>
              <a:buFont typeface="Wingdings" pitchFamily="2" charset="2"/>
              <a:buChar char="ü"/>
            </a:pPr>
            <a:r>
              <a:rPr lang="zh-CN" altLang="en-US" sz="2800" dirty="0">
                <a:ea typeface="楷体" panose="02010609060101010101" pitchFamily="49" charset="-122"/>
                <a:cs typeface="Times New Roman" panose="02020603050405020304" pitchFamily="18" charset="0"/>
              </a:rPr>
              <a:t>这里的</a:t>
            </a:r>
            <a:r>
              <a:rPr lang="en-US" altLang="zh-CN" sz="2800" b="1" dirty="0" err="1">
                <a:solidFill>
                  <a:srgbClr val="CC0099"/>
                </a:solidFill>
                <a:ea typeface="楷体" panose="02010609060101010101" pitchFamily="49" charset="-122"/>
                <a:cs typeface="Times New Roman" panose="02020603050405020304" pitchFamily="18" charset="0"/>
              </a:rPr>
              <a:t>fp</a:t>
            </a:r>
            <a:r>
              <a:rPr lang="zh-CN" altLang="en-US" sz="2800" dirty="0">
                <a:ea typeface="楷体" panose="02010609060101010101" pitchFamily="49" charset="-122"/>
                <a:cs typeface="Times New Roman" panose="02020603050405020304" pitchFamily="18" charset="0"/>
              </a:rPr>
              <a:t>是前面用</a:t>
            </a:r>
            <a:r>
              <a:rPr lang="en-US" altLang="zh-CN" sz="2800" dirty="0" err="1">
                <a:ea typeface="楷体" panose="02010609060101010101" pitchFamily="49" charset="-122"/>
                <a:cs typeface="Times New Roman" panose="02020603050405020304" pitchFamily="18" charset="0"/>
              </a:rPr>
              <a:t>fopen</a:t>
            </a:r>
            <a:r>
              <a:rPr lang="zh-CN" altLang="en-US" sz="2800" dirty="0">
                <a:ea typeface="楷体" panose="02010609060101010101" pitchFamily="49" charset="-122"/>
                <a:cs typeface="Times New Roman" panose="02020603050405020304" pitchFamily="18" charset="0"/>
              </a:rPr>
              <a:t>打开文件时带回的指针。执行完</a:t>
            </a:r>
            <a:r>
              <a:rPr lang="en-US" altLang="zh-CN" sz="2800" dirty="0" err="1">
                <a:ea typeface="楷体" panose="02010609060101010101" pitchFamily="49" charset="-122"/>
                <a:cs typeface="Times New Roman" panose="02020603050405020304" pitchFamily="18" charset="0"/>
              </a:rPr>
              <a:t>fclose</a:t>
            </a:r>
            <a:r>
              <a:rPr lang="zh-CN" altLang="en-US" sz="2800" dirty="0">
                <a:ea typeface="楷体" panose="02010609060101010101" pitchFamily="49" charset="-122"/>
                <a:cs typeface="Times New Roman" panose="02020603050405020304" pitchFamily="18" charset="0"/>
              </a:rPr>
              <a:t>后， </a:t>
            </a:r>
            <a:r>
              <a:rPr lang="en-US" altLang="zh-CN" sz="2800" dirty="0" err="1">
                <a:ea typeface="楷体" panose="02010609060101010101" pitchFamily="49" charset="-122"/>
                <a:cs typeface="Times New Roman" panose="02020603050405020304" pitchFamily="18" charset="0"/>
              </a:rPr>
              <a:t>fp</a:t>
            </a:r>
            <a:r>
              <a:rPr lang="zh-CN" altLang="en-US" sz="2800" dirty="0">
                <a:ea typeface="楷体" panose="02010609060101010101" pitchFamily="49" charset="-122"/>
                <a:cs typeface="Times New Roman" panose="02020603050405020304" pitchFamily="18" charset="0"/>
              </a:rPr>
              <a:t>就不再指向该文件。</a:t>
            </a:r>
          </a:p>
          <a:p>
            <a:pPr marL="342900" indent="-342900">
              <a:lnSpc>
                <a:spcPct val="130000"/>
              </a:lnSpc>
              <a:buClr>
                <a:srgbClr val="FF3300"/>
              </a:buClr>
              <a:buFont typeface="Wingdings" pitchFamily="2" charset="2"/>
              <a:buChar char="Ø"/>
            </a:pPr>
            <a:r>
              <a:rPr lang="zh-CN" altLang="zh-CN" sz="3200" b="1" dirty="0">
                <a:ea typeface="楷体" panose="02010609060101010101" pitchFamily="49" charset="-122"/>
                <a:cs typeface="Times New Roman" panose="02020603050405020304" pitchFamily="18" charset="0"/>
              </a:rPr>
              <a:t>如果不关闭文件</a:t>
            </a:r>
            <a:r>
              <a:rPr lang="zh-CN" altLang="en-US" sz="3200" b="1" dirty="0">
                <a:ea typeface="楷体" panose="02010609060101010101" pitchFamily="49" charset="-122"/>
                <a:cs typeface="Times New Roman" panose="02020603050405020304" pitchFamily="18" charset="0"/>
              </a:rPr>
              <a:t>很可能</a:t>
            </a:r>
            <a:r>
              <a:rPr lang="zh-CN" altLang="zh-CN" sz="3200" b="1" dirty="0">
                <a:ea typeface="楷体" panose="02010609060101010101" pitchFamily="49" charset="-122"/>
                <a:cs typeface="Times New Roman" panose="02020603050405020304" pitchFamily="18" charset="0"/>
              </a:rPr>
              <a:t>会</a:t>
            </a:r>
            <a:r>
              <a:rPr lang="zh-CN" altLang="zh-CN" sz="3200" b="1" dirty="0">
                <a:solidFill>
                  <a:srgbClr val="C00000"/>
                </a:solidFill>
                <a:ea typeface="楷体" panose="02010609060101010101" pitchFamily="49" charset="-122"/>
                <a:cs typeface="Times New Roman" panose="02020603050405020304" pitchFamily="18" charset="0"/>
              </a:rPr>
              <a:t>丢失</a:t>
            </a:r>
            <a:r>
              <a:rPr lang="zh-CN" altLang="zh-CN" sz="3200" b="1" dirty="0">
                <a:ea typeface="楷体" panose="02010609060101010101" pitchFamily="49" charset="-122"/>
                <a:cs typeface="Times New Roman" panose="02020603050405020304" pitchFamily="18" charset="0"/>
              </a:rPr>
              <a:t>数据。</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49E97E4B-A565-4DF0-85A1-A87BE50DF364}"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71585415-1E0C-4569-904D-1C957CAA4CCB}" type="slidenum">
              <a:rPr lang="zh-CN" altLang="en-US"/>
              <a:pPr/>
              <a:t>44</a:t>
            </a:fld>
            <a:r>
              <a:rPr lang="en-US" altLang="zh-CN"/>
              <a:t>/42</a:t>
            </a:r>
          </a:p>
        </p:txBody>
      </p:sp>
      <p:sp>
        <p:nvSpPr>
          <p:cNvPr id="6870018" name="Rectangle 2"/>
          <p:cNvSpPr>
            <a:spLocks noRot="1" noChangeArrowheads="1"/>
          </p:cNvSpPr>
          <p:nvPr/>
        </p:nvSpPr>
        <p:spPr bwMode="auto">
          <a:xfrm>
            <a:off x="603250" y="304800"/>
            <a:ext cx="8159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en-US" altLang="en-US">
                <a:solidFill>
                  <a:srgbClr val="0070C0"/>
                </a:solidFill>
                <a:ea typeface="黑体" pitchFamily="49" charset="-122"/>
                <a:sym typeface="Monotype Sorts" pitchFamily="2" charset="2"/>
              </a:rPr>
              <a:t>fclose</a:t>
            </a:r>
            <a:r>
              <a:rPr lang="zh-CN" altLang="en-US">
                <a:solidFill>
                  <a:srgbClr val="0070C0"/>
                </a:solidFill>
                <a:ea typeface="黑体" pitchFamily="49" charset="-122"/>
                <a:sym typeface="Monotype Sorts" pitchFamily="2" charset="2"/>
              </a:rPr>
              <a:t>函数的作用与返回值</a:t>
            </a:r>
          </a:p>
        </p:txBody>
      </p:sp>
      <p:sp>
        <p:nvSpPr>
          <p:cNvPr id="6870019" name="Rectangle 3"/>
          <p:cNvSpPr>
            <a:spLocks noChangeArrowheads="1"/>
          </p:cNvSpPr>
          <p:nvPr/>
        </p:nvSpPr>
        <p:spPr bwMode="auto">
          <a:xfrm>
            <a:off x="381000" y="1295400"/>
            <a:ext cx="8540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en-US" altLang="en-US" sz="3600" b="1">
                <a:ea typeface="楷体" panose="02010609060101010101" pitchFamily="49" charset="-122"/>
                <a:cs typeface="Times New Roman" panose="02020603050405020304" pitchFamily="18" charset="0"/>
                <a:sym typeface="Monotype Sorts" pitchFamily="2" charset="2"/>
              </a:rPr>
              <a:t>fclose</a:t>
            </a:r>
            <a:r>
              <a:rPr lang="zh-CN" altLang="en-US" sz="3600" b="1">
                <a:ea typeface="楷体" panose="02010609060101010101" pitchFamily="49" charset="-122"/>
                <a:cs typeface="Times New Roman" panose="02020603050405020304" pitchFamily="18" charset="0"/>
                <a:sym typeface="Monotype Sorts" pitchFamily="2" charset="2"/>
              </a:rPr>
              <a:t>函数是先把缓冲区中的数据输出到磁盘文件，然后才释放文件指针变量。</a:t>
            </a:r>
          </a:p>
          <a:p>
            <a:pPr marL="342900" indent="-342900">
              <a:lnSpc>
                <a:spcPct val="150000"/>
              </a:lnSpc>
              <a:buClr>
                <a:srgbClr val="FF3300"/>
              </a:buClr>
              <a:buFont typeface="Wingdings" pitchFamily="2" charset="2"/>
              <a:buChar char="Ø"/>
            </a:pPr>
            <a:r>
              <a:rPr lang="en-US" altLang="en-US" sz="3600" b="1">
                <a:ea typeface="楷体" panose="02010609060101010101" pitchFamily="49" charset="-122"/>
                <a:cs typeface="Times New Roman" panose="02020603050405020304" pitchFamily="18" charset="0"/>
                <a:sym typeface="Monotype Sorts" pitchFamily="2" charset="2"/>
              </a:rPr>
              <a:t>fclose</a:t>
            </a:r>
            <a:r>
              <a:rPr lang="zh-CN" altLang="en-US" sz="3600" b="1">
                <a:ea typeface="楷体" panose="02010609060101010101" pitchFamily="49" charset="-122"/>
                <a:cs typeface="Times New Roman" panose="02020603050405020304" pitchFamily="18" charset="0"/>
                <a:sym typeface="Monotype Sorts" pitchFamily="2" charset="2"/>
              </a:rPr>
              <a:t>也带回一个值，当顺利执行了关闭操作，则返回值为0；否则返回非零。</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384411F-E0FD-46DD-A50F-371FBCD0E667}"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1FF0C20-1818-48F6-8FB0-C423E340B874}" type="slidenum">
              <a:rPr lang="zh-CN" altLang="en-US"/>
              <a:pPr/>
              <a:t>45</a:t>
            </a:fld>
            <a:r>
              <a:rPr lang="en-US" altLang="zh-CN"/>
              <a:t>/23</a:t>
            </a:r>
          </a:p>
        </p:txBody>
      </p:sp>
      <p:sp>
        <p:nvSpPr>
          <p:cNvPr id="6225922" name="Rectangle 2" descr="白色大理石"/>
          <p:cNvSpPr>
            <a:spLocks noGrp="1" noChangeArrowheads="1"/>
          </p:cNvSpPr>
          <p:nvPr>
            <p:ph type="title" idx="4294967295"/>
          </p:nvPr>
        </p:nvSpPr>
        <p:spPr>
          <a:xfrm>
            <a:off x="457200" y="304800"/>
            <a:ext cx="8534400" cy="609600"/>
          </a:xfrm>
        </p:spPr>
        <p:txBody>
          <a:bodyPr/>
          <a:lstStyle/>
          <a:p>
            <a:r>
              <a:rPr lang="zh-CN" altLang="en-US" sz="4000" b="0" smtClean="0">
                <a:solidFill>
                  <a:srgbClr val="CC0099"/>
                </a:solidFill>
                <a:latin typeface="黑体" pitchFamily="49" charset="-122"/>
                <a:ea typeface="黑体" pitchFamily="49" charset="-122"/>
              </a:rPr>
              <a:t>教材阅读</a:t>
            </a:r>
          </a:p>
        </p:txBody>
      </p:sp>
      <p:sp>
        <p:nvSpPr>
          <p:cNvPr id="6225923" name="Rectangle 3"/>
          <p:cNvSpPr>
            <a:spLocks noGrp="1" noChangeArrowheads="1"/>
          </p:cNvSpPr>
          <p:nvPr>
            <p:ph type="body" idx="4294967295"/>
          </p:nvPr>
        </p:nvSpPr>
        <p:spPr>
          <a:xfrm>
            <a:off x="457200" y="1143000"/>
            <a:ext cx="8280400" cy="4911725"/>
          </a:xfrm>
        </p:spPr>
        <p:txBody>
          <a:bodyPr/>
          <a:lstStyle/>
          <a:p>
            <a:pPr defTabSz="927100" eaLnBrk="1" hangingPunct="1">
              <a:lnSpc>
                <a:spcPct val="200000"/>
              </a:lnSpc>
            </a:pPr>
            <a:r>
              <a:rPr lang="zh-CN" altLang="en-US" dirty="0" smtClean="0">
                <a:latin typeface="Times New Roman" panose="02020603050405020304" pitchFamily="18" charset="0"/>
                <a:cs typeface="Times New Roman" panose="02020603050405020304" pitchFamily="18" charset="0"/>
              </a:rPr>
              <a:t>第</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章 对文件的输入输出</a:t>
            </a:r>
          </a:p>
          <a:p>
            <a:pPr marL="536575" lvl="1" indent="-304800" defTabSz="927100" eaLnBrk="1" hangingPunct="1">
              <a:lnSpc>
                <a:spcPct val="200000"/>
              </a:lnSpc>
            </a:pPr>
            <a:r>
              <a:rPr lang="en-US" altLang="zh-CN" dirty="0" smtClean="0">
                <a:latin typeface="Times New Roman" panose="02020603050405020304" pitchFamily="18" charset="0"/>
                <a:cs typeface="Times New Roman" panose="02020603050405020304" pitchFamily="18" charset="0"/>
              </a:rPr>
              <a:t>10.1 C</a:t>
            </a:r>
            <a:r>
              <a:rPr lang="zh-CN" altLang="en-US" dirty="0" smtClean="0">
                <a:latin typeface="Times New Roman" panose="02020603050405020304" pitchFamily="18" charset="0"/>
                <a:cs typeface="Times New Roman" panose="02020603050405020304" pitchFamily="18" charset="0"/>
              </a:rPr>
              <a:t>文件的有关基本知识</a:t>
            </a:r>
            <a:endParaRPr lang="en-US" altLang="zh-CN" dirty="0">
              <a:latin typeface="Times New Roman" panose="02020603050405020304" pitchFamily="18" charset="0"/>
              <a:cs typeface="Times New Roman" panose="02020603050405020304" pitchFamily="18" charset="0"/>
            </a:endParaRPr>
          </a:p>
          <a:p>
            <a:pPr marL="536575" lvl="1" indent="-304800" defTabSz="927100" eaLnBrk="1" hangingPunct="1">
              <a:lnSpc>
                <a:spcPct val="200000"/>
              </a:lnSpc>
            </a:pPr>
            <a:r>
              <a:rPr lang="en-US" altLang="zh-CN" dirty="0" smtClean="0">
                <a:latin typeface="Times New Roman" panose="02020603050405020304" pitchFamily="18" charset="0"/>
                <a:cs typeface="Times New Roman" panose="02020603050405020304" pitchFamily="18" charset="0"/>
              </a:rPr>
              <a:t>10.2 </a:t>
            </a:r>
            <a:r>
              <a:rPr lang="zh-CN" altLang="en-US" dirty="0" smtClean="0">
                <a:latin typeface="Times New Roman" panose="02020603050405020304" pitchFamily="18" charset="0"/>
                <a:cs typeface="Times New Roman" panose="02020603050405020304" pitchFamily="18" charset="0"/>
              </a:rPr>
              <a:t>文件的打开与关闭</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4391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白色大理石"/>
          <p:cNvSpPr>
            <a:spLocks noGrp="1" noChangeArrowheads="1"/>
          </p:cNvSpPr>
          <p:nvPr>
            <p:ph type="ctrTitle"/>
          </p:nvPr>
        </p:nvSpPr>
        <p:spPr>
          <a:xfrm>
            <a:off x="1600200" y="1524000"/>
            <a:ext cx="5943600" cy="2743200"/>
          </a:xfrm>
        </p:spPr>
        <p:txBody>
          <a:bodyPr/>
          <a:lstStyle/>
          <a:p>
            <a:pPr algn="l" eaLnBrk="1" hangingPunct="1"/>
            <a:r>
              <a:rPr lang="zh-CN" altLang="en-US" sz="7200" smtClean="0">
                <a:solidFill>
                  <a:srgbClr val="FF3300"/>
                </a:solidFill>
                <a:latin typeface="楷体_GB2312" pitchFamily="49" charset="-122"/>
                <a:ea typeface="楷体_GB2312" pitchFamily="49" charset="-122"/>
              </a:rPr>
              <a:t>谢谢大家</a:t>
            </a:r>
            <a:br>
              <a:rPr lang="zh-CN" altLang="en-US" sz="7200" smtClean="0">
                <a:solidFill>
                  <a:srgbClr val="FF3300"/>
                </a:solidFill>
                <a:latin typeface="楷体_GB2312" pitchFamily="49" charset="-122"/>
                <a:ea typeface="楷体_GB2312" pitchFamily="49" charset="-122"/>
              </a:rPr>
            </a:br>
            <a:r>
              <a:rPr lang="zh-CN" altLang="en-US" sz="7200" smtClean="0">
                <a:solidFill>
                  <a:srgbClr val="FF3300"/>
                </a:solidFill>
                <a:latin typeface="楷体_GB2312" pitchFamily="49" charset="-122"/>
                <a:ea typeface="楷体_GB2312" pitchFamily="49" charset="-122"/>
              </a:rPr>
              <a:t>    欢迎指教</a:t>
            </a:r>
          </a:p>
        </p:txBody>
      </p:sp>
      <p:sp>
        <p:nvSpPr>
          <p:cNvPr id="53251" name="Rectangle 3"/>
          <p:cNvSpPr>
            <a:spLocks noGrp="1" noChangeArrowheads="1"/>
          </p:cNvSpPr>
          <p:nvPr>
            <p:ph type="subTitle" idx="1"/>
          </p:nvPr>
        </p:nvSpPr>
        <p:spPr>
          <a:xfrm>
            <a:off x="1066800" y="4876800"/>
            <a:ext cx="7543800" cy="1524000"/>
          </a:xfrm>
          <a:noFill/>
        </p:spPr>
        <p:txBody>
          <a:bodyPr/>
          <a:lstStyle/>
          <a:p>
            <a:pPr algn="l" eaLnBrk="1" hangingPunct="1"/>
            <a:r>
              <a:rPr lang="zh-CN" altLang="en-US" sz="3200" smtClean="0"/>
              <a:t>电    话：13306442222</a:t>
            </a:r>
          </a:p>
          <a:p>
            <a:pPr algn="l" eaLnBrk="1" hangingPunct="1"/>
            <a:r>
              <a:rPr lang="zh-CN" altLang="en-US" sz="3200" smtClean="0"/>
              <a:t>电子信箱：</a:t>
            </a:r>
            <a:r>
              <a:rPr lang="en-US" altLang="zh-CN" sz="3200" smtClean="0">
                <a:latin typeface="Times New Roman" pitchFamily="18" charset="0"/>
              </a:rPr>
              <a:t>whuayu000@163.com</a:t>
            </a:r>
          </a:p>
        </p:txBody>
      </p:sp>
      <p:pic>
        <p:nvPicPr>
          <p:cNvPr id="53252" name="Picture 4" descr="Boy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04800"/>
            <a:ext cx="10461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15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8FE0C80F-70D3-4D14-B2C0-EE0DA8112442}"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3EBDDC4-B107-4EEC-A9EA-2CCF150EA045}" type="slidenum">
              <a:rPr lang="zh-CN" altLang="en-US"/>
              <a:pPr/>
              <a:t>5</a:t>
            </a:fld>
            <a:r>
              <a:rPr lang="en-US" altLang="zh-CN"/>
              <a:t>/42</a:t>
            </a:r>
          </a:p>
        </p:txBody>
      </p:sp>
      <p:sp>
        <p:nvSpPr>
          <p:cNvPr id="6848514"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黑体" pitchFamily="49" charset="-122"/>
                <a:ea typeface="黑体" pitchFamily="49" charset="-122"/>
              </a:rPr>
              <a:t>要</a:t>
            </a:r>
            <a:r>
              <a:rPr lang="zh-CN" altLang="en-US" dirty="0">
                <a:solidFill>
                  <a:srgbClr val="0070C0"/>
                </a:solidFill>
                <a:latin typeface="黑体" pitchFamily="49" charset="-122"/>
                <a:ea typeface="黑体" pitchFamily="49" charset="-122"/>
              </a:rPr>
              <a:t>区别文件与文档</a:t>
            </a:r>
          </a:p>
        </p:txBody>
      </p:sp>
      <p:sp>
        <p:nvSpPr>
          <p:cNvPr id="6848515" name="Rectangle 3"/>
          <p:cNvSpPr>
            <a:spLocks noChangeArrowheads="1"/>
          </p:cNvSpPr>
          <p:nvPr/>
        </p:nvSpPr>
        <p:spPr bwMode="auto">
          <a:xfrm>
            <a:off x="381000" y="1143000"/>
            <a:ext cx="85407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ts val="3600"/>
              </a:lnSpc>
              <a:buClr>
                <a:srgbClr val="FF3300"/>
              </a:buClr>
              <a:buFont typeface="Wingdings" pitchFamily="2" charset="2"/>
              <a:buChar char="Ø"/>
            </a:pPr>
            <a:r>
              <a:rPr lang="zh-CN" altLang="en-US" sz="2800" b="1" dirty="0" smtClean="0">
                <a:ea typeface="楷体" panose="02010609060101010101" pitchFamily="49" charset="-122"/>
                <a:cs typeface="Times New Roman" panose="02020603050405020304" pitchFamily="18" charset="0"/>
                <a:sym typeface="Monotype Sorts" pitchFamily="2" charset="2"/>
              </a:rPr>
              <a:t>文档</a:t>
            </a:r>
            <a:r>
              <a:rPr lang="zh-CN" altLang="en-US" sz="2800" b="1" dirty="0">
                <a:ea typeface="楷体" panose="02010609060101010101" pitchFamily="49" charset="-122"/>
                <a:cs typeface="Times New Roman" panose="02020603050405020304" pitchFamily="18" charset="0"/>
                <a:sym typeface="Monotype Sorts" pitchFamily="2" charset="2"/>
              </a:rPr>
              <a:t>（</a:t>
            </a:r>
            <a:r>
              <a:rPr lang="en-US" altLang="zh-CN" sz="2800" b="1" dirty="0" smtClean="0">
                <a:ea typeface="楷体" panose="02010609060101010101" pitchFamily="49" charset="-122"/>
                <a:cs typeface="Times New Roman" panose="02020603050405020304" pitchFamily="18" charset="0"/>
                <a:sym typeface="Monotype Sorts" pitchFamily="2" charset="2"/>
              </a:rPr>
              <a:t>document</a:t>
            </a:r>
            <a:r>
              <a:rPr lang="zh-CN" altLang="en-US" sz="2800" b="1" dirty="0" smtClean="0">
                <a:ea typeface="楷体" panose="02010609060101010101" pitchFamily="49" charset="-122"/>
                <a:cs typeface="Times New Roman" panose="02020603050405020304" pitchFamily="18" charset="0"/>
                <a:sym typeface="Monotype Sorts" pitchFamily="2" charset="2"/>
              </a:rPr>
              <a:t>）</a:t>
            </a:r>
          </a:p>
          <a:p>
            <a:pPr marL="742950" lvl="1" indent="-285750">
              <a:lnSpc>
                <a:spcPts val="3600"/>
              </a:lnSpc>
              <a:buClr>
                <a:schemeClr val="accent2"/>
              </a:buClr>
              <a:buFont typeface="Wingdings" pitchFamily="2" charset="2"/>
              <a:buChar char="ü"/>
            </a:pPr>
            <a:r>
              <a:rPr lang="zh-CN" altLang="en-US" sz="2400" dirty="0">
                <a:ea typeface="楷体" panose="02010609060101010101" pitchFamily="49" charset="-122"/>
                <a:cs typeface="Times New Roman" panose="02020603050405020304" pitchFamily="18" charset="0"/>
                <a:sym typeface="Monotype Sorts" pitchFamily="2" charset="2"/>
              </a:rPr>
              <a:t>文档：一般是指存储在计算机外部介质上的有特别“意义”的资料。</a:t>
            </a:r>
          </a:p>
          <a:p>
            <a:pPr marL="742950" lvl="1" indent="-285750">
              <a:lnSpc>
                <a:spcPts val="3600"/>
              </a:lnSpc>
              <a:buClr>
                <a:schemeClr val="accent2"/>
              </a:buClr>
              <a:buFont typeface="Wingdings" pitchFamily="2" charset="2"/>
              <a:buChar char="ü"/>
            </a:pPr>
            <a:r>
              <a:rPr lang="zh-CN" altLang="en-US" sz="2400" dirty="0">
                <a:ea typeface="楷体" panose="02010609060101010101" pitchFamily="49" charset="-122"/>
                <a:cs typeface="Times New Roman" panose="02020603050405020304" pitchFamily="18" charset="0"/>
                <a:sym typeface="Monotype Sorts" pitchFamily="2" charset="2"/>
              </a:rPr>
              <a:t>特别地，文档是软件开发、维护和使用中的必备资料</a:t>
            </a:r>
          </a:p>
          <a:p>
            <a:pPr marL="342900" lvl="1" indent="-342900">
              <a:lnSpc>
                <a:spcPts val="3600"/>
              </a:lnSpc>
              <a:buClr>
                <a:srgbClr val="FF3300"/>
              </a:buClr>
              <a:buFont typeface="Wingdings" pitchFamily="2" charset="2"/>
              <a:buChar char="Ø"/>
            </a:pPr>
            <a:r>
              <a:rPr lang="zh-CN" altLang="en-US" sz="2800" b="1" dirty="0">
                <a:ea typeface="楷体" panose="02010609060101010101" pitchFamily="49" charset="-122"/>
                <a:cs typeface="Times New Roman" panose="02020603050405020304" pitchFamily="18" charset="0"/>
                <a:sym typeface="Monotype Sorts" pitchFamily="2" charset="2"/>
              </a:rPr>
              <a:t>文件：</a:t>
            </a:r>
            <a:r>
              <a:rPr lang="zh-CN" altLang="en-US" sz="2800" b="1" dirty="0">
                <a:solidFill>
                  <a:srgbClr val="FF0000"/>
                </a:solidFill>
                <a:ea typeface="楷体" panose="02010609060101010101" pitchFamily="49" charset="-122"/>
                <a:cs typeface="Times New Roman" panose="02020603050405020304" pitchFamily="18" charset="0"/>
                <a:sym typeface="Monotype Sorts" pitchFamily="2" charset="2"/>
              </a:rPr>
              <a:t>数据的集合</a:t>
            </a:r>
            <a:r>
              <a:rPr lang="zh-CN" altLang="en-US" sz="2800" b="1" dirty="0">
                <a:ea typeface="楷体" panose="02010609060101010101" pitchFamily="49" charset="-122"/>
                <a:cs typeface="Times New Roman" panose="02020603050405020304" pitchFamily="18" charset="0"/>
                <a:sym typeface="Monotype Sorts" pitchFamily="2" charset="2"/>
              </a:rPr>
              <a:t>，</a:t>
            </a:r>
            <a:r>
              <a:rPr lang="zh-CN" altLang="en-US" sz="2800" b="1" dirty="0" smtClean="0">
                <a:solidFill>
                  <a:srgbClr val="CC0066"/>
                </a:solidFill>
                <a:ea typeface="楷体" panose="02010609060101010101" pitchFamily="49" charset="-122"/>
                <a:cs typeface="Times New Roman" panose="02020603050405020304" pitchFamily="18" charset="0"/>
                <a:sym typeface="Monotype Sorts" pitchFamily="2" charset="2"/>
              </a:rPr>
              <a:t>计算机</a:t>
            </a:r>
            <a:r>
              <a:rPr lang="zh-CN" altLang="en-US" sz="2800" b="1" u="sng" dirty="0" smtClean="0">
                <a:solidFill>
                  <a:srgbClr val="CC0066"/>
                </a:solidFill>
                <a:ea typeface="楷体" panose="02010609060101010101" pitchFamily="49" charset="-122"/>
                <a:cs typeface="Times New Roman" panose="02020603050405020304" pitchFamily="18" charset="0"/>
                <a:sym typeface="Monotype Sorts" pitchFamily="2" charset="2"/>
              </a:rPr>
              <a:t>在外存中</a:t>
            </a:r>
            <a:r>
              <a:rPr lang="zh-CN" altLang="en-US" sz="2800" b="1" dirty="0" smtClean="0">
                <a:solidFill>
                  <a:srgbClr val="CC0066"/>
                </a:solidFill>
                <a:ea typeface="楷体" panose="02010609060101010101" pitchFamily="49" charset="-122"/>
                <a:cs typeface="Times New Roman" panose="02020603050405020304" pitchFamily="18" charset="0"/>
                <a:sym typeface="Monotype Sorts" pitchFamily="2" charset="2"/>
              </a:rPr>
              <a:t>管理</a:t>
            </a:r>
            <a:r>
              <a:rPr lang="zh-CN" altLang="en-US" sz="2800" b="1" dirty="0">
                <a:solidFill>
                  <a:srgbClr val="CC0066"/>
                </a:solidFill>
                <a:ea typeface="楷体" panose="02010609060101010101" pitchFamily="49" charset="-122"/>
                <a:cs typeface="Times New Roman" panose="02020603050405020304" pitchFamily="18" charset="0"/>
                <a:sym typeface="Monotype Sorts" pitchFamily="2" charset="2"/>
              </a:rPr>
              <a:t>数据的单位</a:t>
            </a:r>
            <a:r>
              <a:rPr lang="zh-CN" altLang="en-US" sz="2800" b="1" dirty="0">
                <a:ea typeface="楷体" panose="02010609060101010101" pitchFamily="49" charset="-122"/>
                <a:cs typeface="Times New Roman" panose="02020603050405020304" pitchFamily="18" charset="0"/>
                <a:sym typeface="Monotype Sorts" pitchFamily="2" charset="2"/>
              </a:rPr>
              <a:t>。存储在磁盘上。</a:t>
            </a:r>
          </a:p>
          <a:p>
            <a:pPr marL="742950" lvl="1" indent="-285750">
              <a:lnSpc>
                <a:spcPts val="3600"/>
              </a:lnSpc>
              <a:buClr>
                <a:schemeClr val="accent2"/>
              </a:buClr>
              <a:buFont typeface="Wingdings" pitchFamily="2" charset="2"/>
              <a:buChar char="ü"/>
            </a:pPr>
            <a:r>
              <a:rPr lang="zh-CN" altLang="en-US" sz="2400" dirty="0">
                <a:ea typeface="楷体" panose="02010609060101010101" pitchFamily="49" charset="-122"/>
                <a:cs typeface="Times New Roman" panose="02020603050405020304" pitchFamily="18" charset="0"/>
                <a:sym typeface="Monotype Sorts" pitchFamily="2" charset="2"/>
              </a:rPr>
              <a:t>文件，比文档的范畴更大些。</a:t>
            </a:r>
          </a:p>
          <a:p>
            <a:pPr marL="742950" lvl="1" indent="-285750">
              <a:lnSpc>
                <a:spcPts val="3600"/>
              </a:lnSpc>
              <a:buClr>
                <a:schemeClr val="accent2"/>
              </a:buClr>
              <a:buFont typeface="Wingdings" pitchFamily="2" charset="2"/>
              <a:buChar char="ü"/>
            </a:pPr>
            <a:r>
              <a:rPr lang="zh-CN" altLang="en-US" sz="2400" dirty="0">
                <a:ea typeface="楷体" panose="02010609060101010101" pitchFamily="49" charset="-122"/>
                <a:cs typeface="Times New Roman" panose="02020603050405020304" pitchFamily="18" charset="0"/>
                <a:sym typeface="Monotype Sorts" pitchFamily="2" charset="2"/>
              </a:rPr>
              <a:t>从“应用”的角度，我们称为文档；从计算机的角度，我们称为文件。</a:t>
            </a:r>
          </a:p>
        </p:txBody>
      </p:sp>
    </p:spTree>
    <p:extLst>
      <p:ext uri="{BB962C8B-B14F-4D97-AF65-F5344CB8AC3E}">
        <p14:creationId xmlns:p14="http://schemas.microsoft.com/office/powerpoint/2010/main" val="2375461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5103920-8F6D-4850-A521-B6CAC45199ED}"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A9696A93-0776-4C9F-A4BD-7EB8F999D819}" type="slidenum">
              <a:rPr lang="zh-CN" altLang="en-US"/>
              <a:pPr/>
              <a:t>6</a:t>
            </a:fld>
            <a:r>
              <a:rPr lang="en-US" altLang="zh-CN"/>
              <a:t>/42</a:t>
            </a:r>
          </a:p>
        </p:txBody>
      </p:sp>
      <p:sp>
        <p:nvSpPr>
          <p:cNvPr id="6849538"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文件是数据管理的方式</a:t>
            </a:r>
          </a:p>
        </p:txBody>
      </p:sp>
      <p:sp>
        <p:nvSpPr>
          <p:cNvPr id="6849539" name="Rectangle 3"/>
          <p:cNvSpPr>
            <a:spLocks noChangeArrowheads="1"/>
          </p:cNvSpPr>
          <p:nvPr/>
        </p:nvSpPr>
        <p:spPr bwMode="auto">
          <a:xfrm>
            <a:off x="381000" y="1143000"/>
            <a:ext cx="85407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a:latin typeface="楷体" panose="02010609060101010101" pitchFamily="49" charset="-122"/>
                <a:ea typeface="楷体" panose="02010609060101010101" pitchFamily="49" charset="-122"/>
                <a:sym typeface="Monotype Sorts" pitchFamily="2" charset="2"/>
              </a:rPr>
              <a:t>操作系统是</a:t>
            </a:r>
            <a:r>
              <a:rPr lang="zh-CN" altLang="en-US" sz="3200" b="1">
                <a:solidFill>
                  <a:srgbClr val="CC0099"/>
                </a:solidFill>
                <a:latin typeface="楷体" panose="02010609060101010101" pitchFamily="49" charset="-122"/>
                <a:ea typeface="楷体" panose="02010609060101010101" pitchFamily="49" charset="-122"/>
                <a:sym typeface="Monotype Sorts" pitchFamily="2" charset="2"/>
              </a:rPr>
              <a:t>以文件为单位对数据进行管理</a:t>
            </a:r>
            <a:r>
              <a:rPr lang="zh-CN" altLang="en-US" sz="3200" b="1">
                <a:latin typeface="楷体" panose="02010609060101010101" pitchFamily="49" charset="-122"/>
                <a:ea typeface="楷体" panose="02010609060101010101" pitchFamily="49" charset="-122"/>
                <a:sym typeface="Monotype Sorts" pitchFamily="2" charset="2"/>
              </a:rPr>
              <a:t>的。</a:t>
            </a:r>
          </a:p>
          <a:p>
            <a:pPr marL="742950" lvl="1" indent="-285750">
              <a:lnSpc>
                <a:spcPct val="150000"/>
              </a:lnSpc>
              <a:buClr>
                <a:schemeClr val="accent2"/>
              </a:buClr>
              <a:buFont typeface="Wingdings" pitchFamily="2" charset="2"/>
              <a:buChar char="ü"/>
            </a:pPr>
            <a:r>
              <a:rPr lang="zh-CN" altLang="en-US" sz="2800">
                <a:latin typeface="楷体" panose="02010609060101010101" pitchFamily="49" charset="-122"/>
                <a:ea typeface="楷体" panose="02010609060101010101" pitchFamily="49" charset="-122"/>
                <a:sym typeface="Monotype Sorts" pitchFamily="2" charset="2"/>
              </a:rPr>
              <a:t>要想找存在外部介质上的数据，先按文件标识找到所指定的文件，然后再从该文件中读取数据（即读入）。</a:t>
            </a:r>
          </a:p>
          <a:p>
            <a:pPr marL="742950" lvl="1" indent="-285750">
              <a:lnSpc>
                <a:spcPct val="150000"/>
              </a:lnSpc>
              <a:buClr>
                <a:schemeClr val="accent2"/>
              </a:buClr>
              <a:buFont typeface="Wingdings" pitchFamily="2" charset="2"/>
              <a:buChar char="ü"/>
            </a:pPr>
            <a:r>
              <a:rPr lang="zh-CN" altLang="en-US" sz="2800">
                <a:latin typeface="楷体" panose="02010609060101010101" pitchFamily="49" charset="-122"/>
                <a:ea typeface="楷体" panose="02010609060101010101" pitchFamily="49" charset="-122"/>
                <a:sym typeface="Monotype Sorts" pitchFamily="2" charset="2"/>
              </a:rPr>
              <a:t>要在外部介质上存储数据，要先建立一个文件（以文件名标识），再向文件输出数据（写出）。</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1E22006-C5CD-4DB1-AE09-EBAC5DBF01E3}"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5F2ADD7-74DE-43D3-BB9E-41F15312A4B1}" type="slidenum">
              <a:rPr lang="zh-CN" altLang="en-US"/>
              <a:pPr/>
              <a:t>7</a:t>
            </a:fld>
            <a:r>
              <a:rPr lang="en-US" altLang="zh-CN"/>
              <a:t>/42</a:t>
            </a:r>
          </a:p>
        </p:txBody>
      </p:sp>
      <p:sp>
        <p:nvSpPr>
          <p:cNvPr id="6645762" name="Rectangle 2"/>
          <p:cNvSpPr>
            <a:spLocks noRot="1" noChangeArrowheads="1"/>
          </p:cNvSpPr>
          <p:nvPr/>
        </p:nvSpPr>
        <p:spPr bwMode="auto">
          <a:xfrm>
            <a:off x="301625" y="2286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Times New Roman"/>
                <a:ea typeface="黑体" pitchFamily="49" charset="-122"/>
              </a:rPr>
              <a:t>“</a:t>
            </a:r>
            <a:r>
              <a:rPr lang="zh-CN" altLang="en-US">
                <a:solidFill>
                  <a:srgbClr val="0070C0"/>
                </a:solidFill>
                <a:latin typeface="黑体" pitchFamily="49" charset="-122"/>
                <a:ea typeface="黑体" pitchFamily="49" charset="-122"/>
              </a:rPr>
              <a:t>设备文件</a:t>
            </a:r>
            <a:r>
              <a:rPr lang="zh-CN" altLang="en-US">
                <a:solidFill>
                  <a:srgbClr val="0070C0"/>
                </a:solidFill>
                <a:latin typeface="Times New Roman"/>
                <a:ea typeface="黑体" pitchFamily="49" charset="-122"/>
              </a:rPr>
              <a:t>”</a:t>
            </a:r>
            <a:endParaRPr lang="zh-CN" altLang="en-US">
              <a:solidFill>
                <a:srgbClr val="0070C0"/>
              </a:solidFill>
              <a:latin typeface="黑体" pitchFamily="49" charset="-122"/>
              <a:ea typeface="黑体" pitchFamily="49" charset="-122"/>
            </a:endParaRPr>
          </a:p>
        </p:txBody>
      </p:sp>
      <p:sp>
        <p:nvSpPr>
          <p:cNvPr id="6645763" name="Rectangle 3"/>
          <p:cNvSpPr>
            <a:spLocks noChangeArrowheads="1"/>
          </p:cNvSpPr>
          <p:nvPr/>
        </p:nvSpPr>
        <p:spPr bwMode="auto">
          <a:xfrm>
            <a:off x="304800" y="1066800"/>
            <a:ext cx="854075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2800" b="1">
                <a:latin typeface="楷体" panose="02010609060101010101" pitchFamily="49" charset="-122"/>
                <a:ea typeface="楷体" panose="02010609060101010101" pitchFamily="49" charset="-122"/>
                <a:sym typeface="Monotype Sorts" pitchFamily="2" charset="2"/>
              </a:rPr>
              <a:t>一般情况下，程序的输入和输出，都是以“键盘</a:t>
            </a:r>
            <a:r>
              <a:rPr lang="en-US" altLang="zh-CN" sz="2800" b="1">
                <a:latin typeface="楷体" panose="02010609060101010101" pitchFamily="49" charset="-122"/>
                <a:ea typeface="楷体" panose="02010609060101010101" pitchFamily="49" charset="-122"/>
                <a:sym typeface="Monotype Sorts" pitchFamily="2" charset="2"/>
              </a:rPr>
              <a:t>/</a:t>
            </a:r>
            <a:r>
              <a:rPr lang="zh-CN" altLang="en-US" sz="2800" b="1">
                <a:latin typeface="楷体" panose="02010609060101010101" pitchFamily="49" charset="-122"/>
                <a:ea typeface="楷体" panose="02010609060101010101" pitchFamily="49" charset="-122"/>
                <a:sym typeface="Monotype Sorts" pitchFamily="2" charset="2"/>
              </a:rPr>
              <a:t>终端”为对象的，即从键盘输入数据，运行的结果输出到终端上。</a:t>
            </a:r>
          </a:p>
          <a:p>
            <a:pPr marL="342900" indent="-342900">
              <a:lnSpc>
                <a:spcPct val="150000"/>
              </a:lnSpc>
              <a:buClr>
                <a:srgbClr val="FF3300"/>
              </a:buClr>
              <a:buFont typeface="Wingdings" pitchFamily="2" charset="2"/>
              <a:buChar char="Ø"/>
            </a:pPr>
            <a:r>
              <a:rPr lang="zh-CN" altLang="en-US" sz="2800" b="1">
                <a:latin typeface="楷体" panose="02010609060101010101" pitchFamily="49" charset="-122"/>
                <a:ea typeface="楷体" panose="02010609060101010101" pitchFamily="49" charset="-122"/>
                <a:sym typeface="Monotype Sorts" pitchFamily="2" charset="2"/>
              </a:rPr>
              <a:t>从</a:t>
            </a:r>
            <a:r>
              <a:rPr lang="zh-CN" altLang="en-US" sz="2800" b="1" u="sng">
                <a:latin typeface="楷体" panose="02010609060101010101" pitchFamily="49" charset="-122"/>
                <a:ea typeface="楷体" panose="02010609060101010101" pitchFamily="49" charset="-122"/>
                <a:sym typeface="Monotype Sorts" pitchFamily="2" charset="2"/>
              </a:rPr>
              <a:t>操作系统</a:t>
            </a:r>
            <a:r>
              <a:rPr lang="zh-CN" altLang="en-US" sz="2800" b="1">
                <a:latin typeface="楷体" panose="02010609060101010101" pitchFamily="49" charset="-122"/>
                <a:ea typeface="楷体" panose="02010609060101010101" pitchFamily="49" charset="-122"/>
                <a:sym typeface="Monotype Sorts" pitchFamily="2" charset="2"/>
              </a:rPr>
              <a:t>的角度，与主机相连的输入输出设备都可看作是文件。</a:t>
            </a:r>
          </a:p>
          <a:p>
            <a:pPr marL="342900" indent="-342900">
              <a:lnSpc>
                <a:spcPct val="150000"/>
              </a:lnSpc>
              <a:buClr>
                <a:srgbClr val="FF3300"/>
              </a:buClr>
              <a:buFont typeface="Wingdings" pitchFamily="2" charset="2"/>
              <a:buChar char="Ø"/>
            </a:pPr>
            <a:r>
              <a:rPr lang="zh-CN" altLang="en-US" sz="2800" b="1">
                <a:latin typeface="楷体" panose="02010609060101010101" pitchFamily="49" charset="-122"/>
                <a:ea typeface="楷体" panose="02010609060101010101" pitchFamily="49" charset="-122"/>
                <a:sym typeface="Monotype Sorts" pitchFamily="2" charset="2"/>
              </a:rPr>
              <a:t>终端键盘是输入文件，显示屏和打印机是输出文件。</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BB3BBDC-89B9-499A-8D33-DCE3FB99313A}"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A84A27A2-48A6-461C-9D33-2E22D8BC158A}" type="slidenum">
              <a:rPr lang="zh-CN" altLang="en-US"/>
              <a:pPr/>
              <a:t>8</a:t>
            </a:fld>
            <a:r>
              <a:rPr lang="en-US" altLang="zh-CN"/>
              <a:t>/42</a:t>
            </a:r>
          </a:p>
        </p:txBody>
      </p:sp>
      <p:sp>
        <p:nvSpPr>
          <p:cNvPr id="6850562"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磁盘文件</a:t>
            </a:r>
          </a:p>
        </p:txBody>
      </p:sp>
      <p:sp>
        <p:nvSpPr>
          <p:cNvPr id="6850563" name="Rectangle 3"/>
          <p:cNvSpPr>
            <a:spLocks noChangeArrowheads="1"/>
          </p:cNvSpPr>
          <p:nvPr/>
        </p:nvSpPr>
        <p:spPr bwMode="auto">
          <a:xfrm>
            <a:off x="381000" y="1219200"/>
            <a:ext cx="8458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latin typeface="楷体" panose="02010609060101010101" pitchFamily="49" charset="-122"/>
                <a:ea typeface="楷体" panose="02010609060101010101" pitchFamily="49" charset="-122"/>
                <a:sym typeface="Monotype Sorts" pitchFamily="2" charset="2"/>
              </a:rPr>
              <a:t>在程序运行时，常常需要将一些数据输出到磁盘上存储起来，需要时再从磁盘上输入到计算机内存，这就用到</a:t>
            </a:r>
            <a:r>
              <a:rPr lang="zh-CN" altLang="en-US" sz="3200" b="1" dirty="0">
                <a:solidFill>
                  <a:srgbClr val="FF0000"/>
                </a:solidFill>
                <a:latin typeface="楷体" panose="02010609060101010101" pitchFamily="49" charset="-122"/>
                <a:ea typeface="楷体" panose="02010609060101010101" pitchFamily="49" charset="-122"/>
                <a:sym typeface="Monotype Sorts" pitchFamily="2" charset="2"/>
              </a:rPr>
              <a:t>磁盘文件</a:t>
            </a:r>
            <a:r>
              <a:rPr lang="zh-CN" altLang="en-US" sz="3200" b="1" dirty="0">
                <a:latin typeface="楷体" panose="02010609060101010101" pitchFamily="49" charset="-122"/>
                <a:ea typeface="楷体" panose="02010609060101010101" pitchFamily="49" charset="-122"/>
                <a:sym typeface="Monotype Sorts" pitchFamily="2" charset="2"/>
              </a:rPr>
              <a:t>。</a:t>
            </a:r>
          </a:p>
          <a:p>
            <a:pPr marL="742950" lvl="1" indent="-285750">
              <a:lnSpc>
                <a:spcPct val="150000"/>
              </a:lnSpc>
              <a:buClr>
                <a:schemeClr val="accent2"/>
              </a:buClr>
              <a:buFont typeface="Wingdings" pitchFamily="2" charset="2"/>
              <a:buChar char="ü"/>
            </a:pPr>
            <a:r>
              <a:rPr lang="zh-CN" altLang="en-US" sz="2800" dirty="0">
                <a:latin typeface="楷体" panose="02010609060101010101" pitchFamily="49" charset="-122"/>
                <a:ea typeface="楷体" panose="02010609060101010101" pitchFamily="49" charset="-122"/>
                <a:sym typeface="Monotype Sorts" pitchFamily="2" charset="2"/>
              </a:rPr>
              <a:t>磁盘文件</a:t>
            </a:r>
            <a:r>
              <a:rPr lang="zh-CN" altLang="en-US" sz="2800" dirty="0" smtClean="0">
                <a:latin typeface="楷体" panose="02010609060101010101" pitchFamily="49" charset="-122"/>
                <a:ea typeface="楷体" panose="02010609060101010101" pitchFamily="49" charset="-122"/>
                <a:sym typeface="Monotype Sorts" pitchFamily="2" charset="2"/>
              </a:rPr>
              <a:t>既可以是</a:t>
            </a:r>
            <a:r>
              <a:rPr lang="zh-CN" altLang="en-US" sz="2800" dirty="0">
                <a:solidFill>
                  <a:srgbClr val="C00000"/>
                </a:solidFill>
                <a:latin typeface="楷体" panose="02010609060101010101" pitchFamily="49" charset="-122"/>
                <a:ea typeface="楷体" panose="02010609060101010101" pitchFamily="49" charset="-122"/>
                <a:sym typeface="Monotype Sorts" pitchFamily="2" charset="2"/>
              </a:rPr>
              <a:t>输入文件</a:t>
            </a:r>
            <a:r>
              <a:rPr lang="zh-CN" altLang="en-US" sz="2800" dirty="0">
                <a:latin typeface="楷体" panose="02010609060101010101" pitchFamily="49" charset="-122"/>
                <a:ea typeface="楷体" panose="02010609060101010101" pitchFamily="49" charset="-122"/>
                <a:sym typeface="Monotype Sorts" pitchFamily="2" charset="2"/>
              </a:rPr>
              <a:t>，</a:t>
            </a:r>
            <a:r>
              <a:rPr lang="zh-CN" altLang="en-US" sz="2800" dirty="0" smtClean="0">
                <a:latin typeface="楷体" panose="02010609060101010101" pitchFamily="49" charset="-122"/>
                <a:ea typeface="楷体" panose="02010609060101010101" pitchFamily="49" charset="-122"/>
                <a:sym typeface="Monotype Sorts" pitchFamily="2" charset="2"/>
              </a:rPr>
              <a:t>也可以是</a:t>
            </a:r>
            <a:r>
              <a:rPr lang="zh-CN" altLang="en-US" sz="2800" dirty="0">
                <a:solidFill>
                  <a:srgbClr val="C00000"/>
                </a:solidFill>
                <a:latin typeface="楷体" panose="02010609060101010101" pitchFamily="49" charset="-122"/>
                <a:ea typeface="楷体" panose="02010609060101010101" pitchFamily="49" charset="-122"/>
                <a:sym typeface="Monotype Sorts" pitchFamily="2" charset="2"/>
              </a:rPr>
              <a:t>输出文件</a:t>
            </a:r>
            <a:r>
              <a:rPr lang="zh-CN" altLang="en-US" sz="2800" dirty="0">
                <a:latin typeface="楷体" panose="02010609060101010101" pitchFamily="49" charset="-122"/>
                <a:ea typeface="楷体" panose="02010609060101010101" pitchFamily="49" charset="-122"/>
                <a:sym typeface="Monotype Sorts" pitchFamily="2" charset="2"/>
              </a:rPr>
              <a:t>。</a:t>
            </a:r>
          </a:p>
          <a:p>
            <a:pPr marL="742950" lvl="1" indent="-285750">
              <a:lnSpc>
                <a:spcPct val="150000"/>
              </a:lnSpc>
              <a:buClr>
                <a:schemeClr val="accent2"/>
              </a:buClr>
              <a:buFont typeface="Wingdings" pitchFamily="2" charset="2"/>
              <a:buChar char="ü"/>
            </a:pPr>
            <a:r>
              <a:rPr lang="zh-CN" altLang="en-US" sz="2800" b="1" dirty="0" smtClean="0">
                <a:solidFill>
                  <a:srgbClr val="FF0000"/>
                </a:solidFill>
                <a:latin typeface="楷体" panose="02010609060101010101" pitchFamily="49" charset="-122"/>
                <a:ea typeface="楷体" panose="02010609060101010101" pitchFamily="49" charset="-122"/>
                <a:sym typeface="Monotype Sorts" pitchFamily="2" charset="2"/>
              </a:rPr>
              <a:t>本讲讨论</a:t>
            </a:r>
            <a:r>
              <a:rPr lang="zh-CN" altLang="en-US" sz="2800" b="1" dirty="0">
                <a:solidFill>
                  <a:srgbClr val="FF0000"/>
                </a:solidFill>
                <a:latin typeface="楷体" panose="02010609060101010101" pitchFamily="49" charset="-122"/>
                <a:ea typeface="楷体" panose="02010609060101010101" pitchFamily="49" charset="-122"/>
                <a:sym typeface="Monotype Sorts" pitchFamily="2" charset="2"/>
              </a:rPr>
              <a:t>的文件都是</a:t>
            </a:r>
            <a:r>
              <a:rPr lang="zh-CN" altLang="en-US" sz="2800" b="1" u="sng" dirty="0">
                <a:solidFill>
                  <a:srgbClr val="FF0000"/>
                </a:solidFill>
                <a:latin typeface="楷体" panose="02010609060101010101" pitchFamily="49" charset="-122"/>
                <a:ea typeface="楷体" panose="02010609060101010101" pitchFamily="49" charset="-122"/>
                <a:sym typeface="Monotype Sorts" pitchFamily="2" charset="2"/>
              </a:rPr>
              <a:t>磁盘文件</a:t>
            </a:r>
            <a:r>
              <a:rPr lang="zh-CN" altLang="en-US" sz="2800" dirty="0">
                <a:latin typeface="楷体" panose="02010609060101010101" pitchFamily="49" charset="-122"/>
                <a:ea typeface="楷体" panose="02010609060101010101" pitchFamily="49" charset="-122"/>
                <a:sym typeface="Monotype Sorts" pitchFamily="2" charset="2"/>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CC8E093-982B-4DC3-852D-15E4B9A13DA6}" type="datetime1">
              <a:rPr lang="zh-CN" altLang="en-US"/>
              <a:pPr/>
              <a:t>2023/12/12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A66C028-E0EB-48DB-ABD5-63370D29ADF2}" type="slidenum">
              <a:rPr lang="zh-CN" altLang="en-US"/>
              <a:pPr/>
              <a:t>9</a:t>
            </a:fld>
            <a:r>
              <a:rPr lang="en-US" altLang="zh-CN"/>
              <a:t>/42</a:t>
            </a:r>
          </a:p>
        </p:txBody>
      </p:sp>
      <p:sp>
        <p:nvSpPr>
          <p:cNvPr id="6851586"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与程序设计相关的文件类型</a:t>
            </a:r>
          </a:p>
        </p:txBody>
      </p:sp>
      <p:sp>
        <p:nvSpPr>
          <p:cNvPr id="6851587" name="Rectangle 3"/>
          <p:cNvSpPr>
            <a:spLocks noChangeArrowheads="1"/>
          </p:cNvSpPr>
          <p:nvPr/>
        </p:nvSpPr>
        <p:spPr bwMode="auto">
          <a:xfrm>
            <a:off x="381000" y="1066800"/>
            <a:ext cx="8458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buClr>
                <a:srgbClr val="FF3300"/>
              </a:buClr>
              <a:buFont typeface="Wingdings" pitchFamily="2" charset="2"/>
              <a:buChar char="Ø"/>
            </a:pPr>
            <a:r>
              <a:rPr lang="zh-CN" altLang="en-US" sz="2800" b="1" dirty="0">
                <a:ea typeface="楷体" panose="02010609060101010101" pitchFamily="49" charset="-122"/>
                <a:cs typeface="Times New Roman" panose="02020603050405020304" pitchFamily="18" charset="0"/>
                <a:sym typeface="Monotype Sorts" pitchFamily="2" charset="2"/>
              </a:rPr>
              <a:t>程序设计中，主要用到两类文件：</a:t>
            </a:r>
          </a:p>
          <a:p>
            <a:pPr marL="742950" lvl="1" indent="-285750">
              <a:lnSpc>
                <a:spcPct val="120000"/>
              </a:lnSpc>
              <a:buClr>
                <a:schemeClr val="accent2"/>
              </a:buClr>
              <a:buFont typeface="Wingdings" pitchFamily="2" charset="2"/>
              <a:buChar char="ü"/>
            </a:pPr>
            <a:r>
              <a:rPr lang="en-US" altLang="zh-CN" sz="2400" dirty="0">
                <a:ea typeface="楷体" panose="02010609060101010101" pitchFamily="49" charset="-122"/>
                <a:cs typeface="Times New Roman" panose="02020603050405020304" pitchFamily="18" charset="0"/>
                <a:sym typeface="Monotype Sorts" pitchFamily="2" charset="2"/>
              </a:rPr>
              <a:t>(1) </a:t>
            </a:r>
            <a:r>
              <a:rPr lang="zh-CN" altLang="en-US" sz="2400" dirty="0">
                <a:ea typeface="楷体" panose="02010609060101010101" pitchFamily="49" charset="-122"/>
                <a:cs typeface="Times New Roman" panose="02020603050405020304" pitchFamily="18" charset="0"/>
                <a:sym typeface="Monotype Sorts" pitchFamily="2" charset="2"/>
              </a:rPr>
              <a:t>程序文件。包括源程序文件</a:t>
            </a:r>
            <a:r>
              <a:rPr lang="en-US" altLang="zh-CN" sz="2400" dirty="0">
                <a:ea typeface="楷体" panose="02010609060101010101" pitchFamily="49" charset="-122"/>
                <a:cs typeface="Times New Roman" panose="02020603050405020304" pitchFamily="18" charset="0"/>
                <a:sym typeface="Monotype Sorts" pitchFamily="2" charset="2"/>
              </a:rPr>
              <a:t>(</a:t>
            </a:r>
            <a:r>
              <a:rPr lang="zh-CN" altLang="en-US" sz="2400" dirty="0">
                <a:ea typeface="楷体" panose="02010609060101010101" pitchFamily="49" charset="-122"/>
                <a:cs typeface="Times New Roman" panose="02020603050405020304" pitchFamily="18" charset="0"/>
                <a:sym typeface="Monotype Sorts" pitchFamily="2" charset="2"/>
              </a:rPr>
              <a:t>后缀为</a:t>
            </a:r>
            <a:r>
              <a:rPr lang="en-US" altLang="zh-CN" sz="2400" dirty="0">
                <a:ea typeface="楷体" panose="02010609060101010101" pitchFamily="49" charset="-122"/>
                <a:cs typeface="Times New Roman" panose="02020603050405020304" pitchFamily="18" charset="0"/>
                <a:sym typeface="Monotype Sorts" pitchFamily="2" charset="2"/>
              </a:rPr>
              <a:t>.c)</a:t>
            </a:r>
            <a:r>
              <a:rPr lang="zh-CN" altLang="en-US" sz="2400" dirty="0">
                <a:ea typeface="楷体" panose="02010609060101010101" pitchFamily="49" charset="-122"/>
                <a:cs typeface="Times New Roman" panose="02020603050405020304" pitchFamily="18" charset="0"/>
                <a:sym typeface="Monotype Sorts" pitchFamily="2" charset="2"/>
              </a:rPr>
              <a:t>、目标文件</a:t>
            </a:r>
            <a:r>
              <a:rPr lang="en-US" altLang="zh-CN" sz="2400" dirty="0">
                <a:ea typeface="楷体" panose="02010609060101010101" pitchFamily="49" charset="-122"/>
                <a:cs typeface="Times New Roman" panose="02020603050405020304" pitchFamily="18" charset="0"/>
                <a:sym typeface="Monotype Sorts" pitchFamily="2" charset="2"/>
              </a:rPr>
              <a:t>(</a:t>
            </a:r>
            <a:r>
              <a:rPr lang="zh-CN" altLang="en-US" sz="2400" dirty="0">
                <a:ea typeface="楷体" panose="02010609060101010101" pitchFamily="49" charset="-122"/>
                <a:cs typeface="Times New Roman" panose="02020603050405020304" pitchFamily="18" charset="0"/>
                <a:sym typeface="Monotype Sorts" pitchFamily="2" charset="2"/>
              </a:rPr>
              <a:t>后缀为</a:t>
            </a:r>
            <a:r>
              <a:rPr lang="en-US" altLang="zh-CN" sz="2400" dirty="0">
                <a:ea typeface="楷体" panose="02010609060101010101" pitchFamily="49" charset="-122"/>
                <a:cs typeface="Times New Roman" panose="02020603050405020304" pitchFamily="18" charset="0"/>
                <a:sym typeface="Monotype Sorts" pitchFamily="2" charset="2"/>
              </a:rPr>
              <a:t>.</a:t>
            </a:r>
            <a:r>
              <a:rPr lang="en-US" altLang="zh-CN" sz="2400" dirty="0" err="1">
                <a:ea typeface="楷体" panose="02010609060101010101" pitchFamily="49" charset="-122"/>
                <a:cs typeface="Times New Roman" panose="02020603050405020304" pitchFamily="18" charset="0"/>
                <a:sym typeface="Monotype Sorts" pitchFamily="2" charset="2"/>
              </a:rPr>
              <a:t>obj</a:t>
            </a:r>
            <a:r>
              <a:rPr lang="en-US" altLang="zh-CN" sz="2400" dirty="0">
                <a:ea typeface="楷体" panose="02010609060101010101" pitchFamily="49" charset="-122"/>
                <a:cs typeface="Times New Roman" panose="02020603050405020304" pitchFamily="18" charset="0"/>
                <a:sym typeface="Monotype Sorts" pitchFamily="2" charset="2"/>
              </a:rPr>
              <a:t>)</a:t>
            </a:r>
            <a:r>
              <a:rPr lang="zh-CN" altLang="en-US" sz="2400" dirty="0">
                <a:ea typeface="楷体" panose="02010609060101010101" pitchFamily="49" charset="-122"/>
                <a:cs typeface="Times New Roman" panose="02020603050405020304" pitchFamily="18" charset="0"/>
                <a:sym typeface="Monotype Sorts" pitchFamily="2" charset="2"/>
              </a:rPr>
              <a:t>、可执行文件</a:t>
            </a:r>
            <a:r>
              <a:rPr lang="en-US" altLang="zh-CN" sz="2400" dirty="0">
                <a:ea typeface="楷体" panose="02010609060101010101" pitchFamily="49" charset="-122"/>
                <a:cs typeface="Times New Roman" panose="02020603050405020304" pitchFamily="18" charset="0"/>
                <a:sym typeface="Monotype Sorts" pitchFamily="2" charset="2"/>
              </a:rPr>
              <a:t>(</a:t>
            </a:r>
            <a:r>
              <a:rPr lang="zh-CN" altLang="en-US" sz="2400" dirty="0">
                <a:ea typeface="楷体" panose="02010609060101010101" pitchFamily="49" charset="-122"/>
                <a:cs typeface="Times New Roman" panose="02020603050405020304" pitchFamily="18" charset="0"/>
                <a:sym typeface="Monotype Sorts" pitchFamily="2" charset="2"/>
              </a:rPr>
              <a:t>后缀为</a:t>
            </a:r>
            <a:r>
              <a:rPr lang="en-US" altLang="zh-CN" sz="2400" dirty="0">
                <a:ea typeface="楷体" panose="02010609060101010101" pitchFamily="49" charset="-122"/>
                <a:cs typeface="Times New Roman" panose="02020603050405020304" pitchFamily="18" charset="0"/>
                <a:sym typeface="Monotype Sorts" pitchFamily="2" charset="2"/>
              </a:rPr>
              <a:t>.exe)</a:t>
            </a:r>
            <a:r>
              <a:rPr lang="zh-CN" altLang="en-US" sz="2400" dirty="0">
                <a:ea typeface="楷体" panose="02010609060101010101" pitchFamily="49" charset="-122"/>
                <a:cs typeface="Times New Roman" panose="02020603050405020304" pitchFamily="18" charset="0"/>
                <a:sym typeface="Monotype Sorts" pitchFamily="2" charset="2"/>
              </a:rPr>
              <a:t>等。这种文件的内容是程序代码。</a:t>
            </a:r>
          </a:p>
          <a:p>
            <a:pPr marL="742950" lvl="1" indent="-285750">
              <a:lnSpc>
                <a:spcPct val="120000"/>
              </a:lnSpc>
              <a:buClr>
                <a:schemeClr val="accent2"/>
              </a:buClr>
              <a:buFont typeface="Wingdings" pitchFamily="2" charset="2"/>
              <a:buChar char="ü"/>
            </a:pPr>
            <a:r>
              <a:rPr lang="en-US" altLang="zh-CN" sz="2400" dirty="0">
                <a:ea typeface="楷体" panose="02010609060101010101" pitchFamily="49" charset="-122"/>
                <a:cs typeface="Times New Roman" panose="02020603050405020304" pitchFamily="18" charset="0"/>
                <a:sym typeface="Monotype Sorts" pitchFamily="2" charset="2"/>
              </a:rPr>
              <a:t>(2) </a:t>
            </a:r>
            <a:r>
              <a:rPr lang="zh-CN" altLang="en-US" sz="2400" b="1" dirty="0">
                <a:solidFill>
                  <a:srgbClr val="FF0000"/>
                </a:solidFill>
                <a:ea typeface="楷体" panose="02010609060101010101" pitchFamily="49" charset="-122"/>
                <a:cs typeface="Times New Roman" panose="02020603050405020304" pitchFamily="18" charset="0"/>
                <a:sym typeface="Monotype Sorts" pitchFamily="2" charset="2"/>
              </a:rPr>
              <a:t>数据文件</a:t>
            </a:r>
            <a:r>
              <a:rPr lang="zh-CN" altLang="en-US" sz="2400" dirty="0">
                <a:ea typeface="楷体" panose="02010609060101010101" pitchFamily="49" charset="-122"/>
                <a:cs typeface="Times New Roman" panose="02020603050405020304" pitchFamily="18" charset="0"/>
                <a:sym typeface="Monotype Sorts" pitchFamily="2" charset="2"/>
              </a:rPr>
              <a:t>。文件的内容不是程序，而是供程序运行时读写的数据，如在程序运行过程中输出到磁盘</a:t>
            </a:r>
            <a:r>
              <a:rPr lang="en-US" altLang="zh-CN" sz="2400" dirty="0">
                <a:ea typeface="楷体" panose="02010609060101010101" pitchFamily="49" charset="-122"/>
                <a:cs typeface="Times New Roman" panose="02020603050405020304" pitchFamily="18" charset="0"/>
                <a:sym typeface="Monotype Sorts" pitchFamily="2" charset="2"/>
              </a:rPr>
              <a:t>(</a:t>
            </a:r>
            <a:r>
              <a:rPr lang="zh-CN" altLang="en-US" sz="2400" dirty="0">
                <a:ea typeface="楷体" panose="02010609060101010101" pitchFamily="49" charset="-122"/>
                <a:cs typeface="Times New Roman" panose="02020603050405020304" pitchFamily="18" charset="0"/>
                <a:sym typeface="Monotype Sorts" pitchFamily="2" charset="2"/>
              </a:rPr>
              <a:t>或其他外部设备</a:t>
            </a:r>
            <a:r>
              <a:rPr lang="en-US" altLang="zh-CN" sz="2400" dirty="0">
                <a:ea typeface="楷体" panose="02010609060101010101" pitchFamily="49" charset="-122"/>
                <a:cs typeface="Times New Roman" panose="02020603050405020304" pitchFamily="18" charset="0"/>
                <a:sym typeface="Monotype Sorts" pitchFamily="2" charset="2"/>
              </a:rPr>
              <a:t>)</a:t>
            </a:r>
            <a:r>
              <a:rPr lang="zh-CN" altLang="en-US" sz="2400" dirty="0">
                <a:ea typeface="楷体" panose="02010609060101010101" pitchFamily="49" charset="-122"/>
                <a:cs typeface="Times New Roman" panose="02020603050405020304" pitchFamily="18" charset="0"/>
                <a:sym typeface="Monotype Sorts" pitchFamily="2" charset="2"/>
              </a:rPr>
              <a:t>的数据，或在程序运行过程中供读入的数据。如一批学生的成绩数据，或货物交易的数据等。</a:t>
            </a:r>
          </a:p>
          <a:p>
            <a:pPr marL="342900" indent="-342900">
              <a:lnSpc>
                <a:spcPct val="120000"/>
              </a:lnSpc>
              <a:buClr>
                <a:srgbClr val="FF3300"/>
              </a:buClr>
              <a:buFont typeface="Wingdings" pitchFamily="2" charset="2"/>
              <a:buChar char="Ø"/>
            </a:pPr>
            <a:r>
              <a:rPr lang="zh-CN" altLang="en-US" sz="2800" b="1" dirty="0">
                <a:ea typeface="楷体" panose="02010609060101010101" pitchFamily="49" charset="-122"/>
                <a:cs typeface="Times New Roman" panose="02020603050405020304" pitchFamily="18" charset="0"/>
                <a:sym typeface="Monotype Sorts" pitchFamily="2" charset="2"/>
              </a:rPr>
              <a:t>我们主要讨论的是</a:t>
            </a:r>
            <a:r>
              <a:rPr lang="zh-CN" altLang="en-US" sz="2800" b="1" u="sng" dirty="0">
                <a:solidFill>
                  <a:srgbClr val="FF0000"/>
                </a:solidFill>
                <a:ea typeface="楷体" panose="02010609060101010101" pitchFamily="49" charset="-122"/>
                <a:cs typeface="Times New Roman" panose="02020603050405020304" pitchFamily="18" charset="0"/>
                <a:sym typeface="Monotype Sorts" pitchFamily="2" charset="2"/>
              </a:rPr>
              <a:t>数据文件</a:t>
            </a:r>
            <a:r>
              <a:rPr lang="zh-CN" altLang="en-US" sz="2800" b="1" dirty="0">
                <a:ea typeface="楷体" panose="02010609060101010101" pitchFamily="49" charset="-122"/>
                <a:cs typeface="Times New Roman" panose="02020603050405020304" pitchFamily="18" charset="0"/>
                <a:sym typeface="Monotype Sorts" pitchFamily="2" charset="2"/>
              </a:rPr>
              <a:t>，也就是前述的“磁盘文件”。</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Settings\yanbo.zhang\Application Data\Microsoft\Templates\PPT-模板.pot</Template>
  <TotalTime>48890</TotalTime>
  <Words>3461</Words>
  <Application>Microsoft Office PowerPoint</Application>
  <PresentationFormat>全屏显示(4:3)</PresentationFormat>
  <Paragraphs>425</Paragraphs>
  <Slides>46</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Monotype Sorts</vt:lpstr>
      <vt:lpstr>方正舒体</vt:lpstr>
      <vt:lpstr>仿宋</vt:lpstr>
      <vt:lpstr>仿宋_GB2312</vt:lpstr>
      <vt:lpstr>黑体</vt:lpstr>
      <vt:lpstr>楷体</vt:lpstr>
      <vt:lpstr>楷体_GB2312</vt:lpstr>
      <vt:lpstr>宋体</vt:lpstr>
      <vt:lpstr>Arial</vt:lpstr>
      <vt:lpstr>Arial Narrow</vt:lpstr>
      <vt:lpstr>Times New Roman</vt:lpstr>
      <vt:lpstr>Wingdings</vt:lpstr>
      <vt:lpstr>PPT-模板</vt:lpstr>
      <vt:lpstr>PowerPoint 演示文稿</vt:lpstr>
      <vt:lpstr>本讲内容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本讲内容</vt:lpstr>
      <vt:lpstr>PowerPoint 演示文稿</vt:lpstr>
      <vt:lpstr>PowerPoint 演示文稿</vt:lpstr>
      <vt:lpstr>PowerPoint 演示文稿</vt:lpstr>
      <vt:lpstr>本讲内容</vt:lpstr>
      <vt:lpstr>PowerPoint 演示文稿</vt:lpstr>
      <vt:lpstr>PowerPoint 演示文稿</vt:lpstr>
      <vt:lpstr>PowerPoint 演示文稿</vt:lpstr>
      <vt:lpstr>PowerPoint 演示文稿</vt:lpstr>
      <vt:lpstr>本讲内容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本讲内容</vt:lpstr>
      <vt:lpstr>PowerPoint 演示文稿</vt:lpstr>
      <vt:lpstr>PowerPoint 演示文稿</vt:lpstr>
      <vt:lpstr>PowerPoint 演示文稿</vt:lpstr>
      <vt:lpstr>教材阅读</vt:lpstr>
      <vt:lpstr>谢谢大家     欢迎指教</vt:lpstr>
    </vt:vector>
  </TitlesOfParts>
  <Company>Aptech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dc:creator>
  <cp:lastModifiedBy>WHY</cp:lastModifiedBy>
  <cp:revision>794</cp:revision>
  <dcterms:created xsi:type="dcterms:W3CDTF">2001-09-11T11:00:57Z</dcterms:created>
  <dcterms:modified xsi:type="dcterms:W3CDTF">2023-12-12T03:55:28Z</dcterms:modified>
</cp:coreProperties>
</file>