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60"/>
  </p:notesMasterIdLst>
  <p:handoutMasterIdLst>
    <p:handoutMasterId r:id="rId61"/>
  </p:handoutMasterIdLst>
  <p:sldIdLst>
    <p:sldId id="3162" r:id="rId2"/>
    <p:sldId id="2967" r:id="rId3"/>
    <p:sldId id="3004" r:id="rId4"/>
    <p:sldId id="3090" r:id="rId5"/>
    <p:sldId id="3091" r:id="rId6"/>
    <p:sldId id="3109" r:id="rId7"/>
    <p:sldId id="3110" r:id="rId8"/>
    <p:sldId id="3111" r:id="rId9"/>
    <p:sldId id="3112" r:id="rId10"/>
    <p:sldId id="3133" r:id="rId11"/>
    <p:sldId id="2972" r:id="rId12"/>
    <p:sldId id="3113" r:id="rId13"/>
    <p:sldId id="3114" r:id="rId14"/>
    <p:sldId id="3134" r:id="rId15"/>
    <p:sldId id="3115" r:id="rId16"/>
    <p:sldId id="3092" r:id="rId17"/>
    <p:sldId id="3093" r:id="rId18"/>
    <p:sldId id="3094" r:id="rId19"/>
    <p:sldId id="3116" r:id="rId20"/>
    <p:sldId id="3117" r:id="rId21"/>
    <p:sldId id="3118" r:id="rId22"/>
    <p:sldId id="3119" r:id="rId23"/>
    <p:sldId id="3120" r:id="rId24"/>
    <p:sldId id="3135" r:id="rId25"/>
    <p:sldId id="3160" r:id="rId26"/>
    <p:sldId id="3159" r:id="rId27"/>
    <p:sldId id="3137" r:id="rId28"/>
    <p:sldId id="3138" r:id="rId29"/>
    <p:sldId id="3121" r:id="rId30"/>
    <p:sldId id="3139" r:id="rId31"/>
    <p:sldId id="3140" r:id="rId32"/>
    <p:sldId id="3142" r:id="rId33"/>
    <p:sldId id="3141" r:id="rId34"/>
    <p:sldId id="3123" r:id="rId35"/>
    <p:sldId id="3096" r:id="rId36"/>
    <p:sldId id="2973" r:id="rId37"/>
    <p:sldId id="3124" r:id="rId38"/>
    <p:sldId id="3125" r:id="rId39"/>
    <p:sldId id="3127" r:id="rId40"/>
    <p:sldId id="3143" r:id="rId41"/>
    <p:sldId id="3099" r:id="rId42"/>
    <p:sldId id="3128" r:id="rId43"/>
    <p:sldId id="3129" r:id="rId44"/>
    <p:sldId id="3130" r:id="rId45"/>
    <p:sldId id="3145" r:id="rId46"/>
    <p:sldId id="3150" r:id="rId47"/>
    <p:sldId id="3151" r:id="rId48"/>
    <p:sldId id="3161" r:id="rId49"/>
    <p:sldId id="3152" r:id="rId50"/>
    <p:sldId id="3153" r:id="rId51"/>
    <p:sldId id="3146" r:id="rId52"/>
    <p:sldId id="3147" r:id="rId53"/>
    <p:sldId id="3148" r:id="rId54"/>
    <p:sldId id="3149" r:id="rId55"/>
    <p:sldId id="3158" r:id="rId56"/>
    <p:sldId id="3154" r:id="rId57"/>
    <p:sldId id="3155" r:id="rId58"/>
    <p:sldId id="257" r:id="rId59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1536">
          <p15:clr>
            <a:srgbClr val="A4A3A4"/>
          </p15:clr>
        </p15:guide>
        <p15:guide id="4" pos="2880">
          <p15:clr>
            <a:srgbClr val="A4A3A4"/>
          </p15:clr>
        </p15:guide>
        <p15:guide id="5" pos="384">
          <p15:clr>
            <a:srgbClr val="A4A3A4"/>
          </p15:clr>
        </p15:guide>
        <p15:guide id="6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3366"/>
    <a:srgbClr val="CCECFF"/>
    <a:srgbClr val="FF0000"/>
    <a:srgbClr val="0000FF"/>
    <a:srgbClr val="CC0066"/>
    <a:srgbClr val="CC00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05" autoAdjust="0"/>
    <p:restoredTop sz="94622" autoAdjust="0"/>
  </p:normalViewPr>
  <p:slideViewPr>
    <p:cSldViewPr>
      <p:cViewPr varScale="1">
        <p:scale>
          <a:sx n="68" d="100"/>
          <a:sy n="68" d="100"/>
        </p:scale>
        <p:origin x="1710" y="78"/>
      </p:cViewPr>
      <p:guideLst>
        <p:guide orient="horz" pos="2160"/>
        <p:guide orient="horz" pos="816"/>
        <p:guide orient="horz" pos="1536"/>
        <p:guide pos="2880"/>
        <p:guide pos="384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08"/>
    </p:cViewPr>
  </p:sorterViewPr>
  <p:notesViewPr>
    <p:cSldViewPr>
      <p:cViewPr varScale="1">
        <p:scale>
          <a:sx n="55" d="100"/>
          <a:sy n="55" d="100"/>
        </p:scale>
        <p:origin x="-26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</a:defRPr>
            </a:lvl1pPr>
          </a:lstStyle>
          <a:p>
            <a:fld id="{A3270719-AFC6-45A5-B307-87FF20405C31}" type="datetimeFigureOut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</a:defRPr>
            </a:lvl1pPr>
          </a:lstStyle>
          <a:p>
            <a:fld id="{A9144ED2-168D-499A-9F8D-E50DF38C584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823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8042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17E17BE6-D493-41EE-9B3C-4798672F836B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2255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06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41943A3B-813C-4922-BBB3-D72A6F134260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6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40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printf</a:t>
            </a:r>
            <a:r>
              <a:rPr lang="en-US" altLang="zh-CN" baseline="0" dirty="0" smtClean="0"/>
              <a:t>(char *format, </a:t>
            </a:r>
            <a:r>
              <a:rPr lang="en-US" altLang="zh-CN" baseline="0" dirty="0" err="1" smtClean="0"/>
              <a:t>args</a:t>
            </a:r>
            <a:r>
              <a:rPr lang="en-US" altLang="zh-CN" baseline="0" dirty="0" smtClean="0"/>
              <a:t>, …); if((</a:t>
            </a:r>
            <a:r>
              <a:rPr lang="en-US" altLang="zh-CN" baseline="0" dirty="0" err="1" smtClean="0"/>
              <a:t>iprt</a:t>
            </a:r>
            <a:r>
              <a:rPr lang="en-US" altLang="zh-CN" baseline="0" dirty="0" smtClean="0"/>
              <a:t>=</a:t>
            </a:r>
            <a:r>
              <a:rPr lang="en-US" altLang="zh-CN" baseline="0" dirty="0" err="1" smtClean="0"/>
              <a:t>printf</a:t>
            </a:r>
            <a:r>
              <a:rPr lang="en-US" altLang="zh-CN" baseline="0" dirty="0" smtClean="0"/>
              <a:t>(….))==</a:t>
            </a:r>
            <a:r>
              <a:rPr lang="en-US" altLang="zh-CN" baseline="0" dirty="0" err="1" smtClean="0"/>
              <a:t>ErrorCode</a:t>
            </a:r>
            <a:r>
              <a:rPr lang="en-US" altLang="zh-CN" baseline="0" dirty="0" smtClean="0"/>
              <a:t>) {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5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923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D97678CE-CFCF-4ED7-9C28-8F2880A9250D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15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879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79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64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E38AA999-B861-447F-8D11-993BFFB62612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29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886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86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04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BB941BDF-7758-48B2-9087-58B7D0E4D802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34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890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90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：输出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输出数据项的个数，此处是</a:t>
            </a:r>
            <a:r>
              <a:rPr lang="en-US" altLang="zh-CN" dirty="0" smtClean="0"/>
              <a:t>1——</a:t>
            </a:r>
            <a:r>
              <a:rPr lang="zh-CN" altLang="en-US" dirty="0" smtClean="0"/>
              <a:t>成功则返回它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1553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EF533ED9-5783-41E0-B662-5ED8823CF6C5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58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1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53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3"/>
          <p:cNvPicPr>
            <a:picLocks noChangeAspect="1" noChangeArrowheads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y2"/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45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10"/>
          <p:cNvSpPr>
            <a:spLocks noChangeArrowheads="1" noChangeShapeType="1" noTextEdit="1"/>
          </p:cNvSpPr>
          <p:nvPr userDrawn="1"/>
        </p:nvSpPr>
        <p:spPr bwMode="auto">
          <a:xfrm>
            <a:off x="1066800" y="304800"/>
            <a:ext cx="1295400" cy="6096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11014"/>
              </a:avLst>
            </a:prstTxWarp>
          </a:bodyPr>
          <a:lstStyle/>
          <a:p>
            <a:pPr algn="ctr"/>
            <a:r>
              <a:rPr lang="zh-CN" altLang="en-US" sz="44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方正舒体"/>
                <a:ea typeface="方正舒体"/>
              </a:rPr>
              <a:t>王化雨</a:t>
            </a: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708275"/>
            <a:ext cx="7772400" cy="1470025"/>
          </a:xfrm>
        </p:spPr>
        <p:txBody>
          <a:bodyPr/>
          <a:lstStyle>
            <a:lvl1pPr algn="ctr">
              <a:defRPr sz="4800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1700213"/>
            <a:ext cx="6400800" cy="86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 b="0">
                <a:ea typeface="仿宋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03193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D7B5C-9E2F-4561-ADD7-801D2D2FD0BA}" type="datetime1">
              <a:rPr lang="zh-CN" altLang="en-US"/>
              <a:pPr>
                <a:defRPr/>
              </a:pPr>
              <a:t>2023/12/12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BDB47-9268-4310-97D4-EC97F74A76C1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89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27000"/>
            <a:ext cx="2133600" cy="6156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"/>
            <a:ext cx="6248400" cy="6156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1FC00-287F-4339-86E1-711B6DA09753}" type="datetime1">
              <a:rPr lang="zh-CN" altLang="en-US"/>
              <a:pPr>
                <a:defRPr/>
              </a:pPr>
              <a:t>2023/12/12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E5E30-5A87-494F-B206-4D7417D29FD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201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 flipV="1">
            <a:off x="374650" y="1011238"/>
            <a:ext cx="8693150" cy="555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>
              <a:defRPr/>
            </a:pPr>
            <a:endParaRPr lang="zh-CN" altLang="en-US" sz="2400">
              <a:latin typeface="Arial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2133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0DDD3852-D7E3-479C-BA24-117835287473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553200"/>
            <a:ext cx="4419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>
                <a:latin typeface="Arial" pitchFamily="34" charset="0"/>
              </a:defRPr>
            </a:lvl1pPr>
          </a:lstStyle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553200"/>
            <a:ext cx="1752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057BA338-1B3C-4A2A-A85E-5B93CBEA0CE2}" type="slidenum">
              <a:rPr lang="zh-CN" altLang="en-US"/>
              <a:pPr/>
              <a:t>‹#›</a:t>
            </a:fld>
            <a:r>
              <a:rPr lang="en-US" altLang="zh-CN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56351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28992-B759-4193-95A0-59FE143C17C7}" type="datetime1">
              <a:rPr lang="zh-CN" altLang="en-US"/>
              <a:pPr>
                <a:defRPr/>
              </a:pPr>
              <a:t>2023/12/12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77266-CA0D-425B-A942-BF9C7AC4DF50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678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90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6EDEF-9D7A-43F2-881F-46B27DA5AC2A}" type="datetime1">
              <a:rPr lang="zh-CN" altLang="en-US"/>
              <a:pPr>
                <a:defRPr/>
              </a:pPr>
              <a:t>2023/12/12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4E578-3F2D-4B0B-8BFF-9457205B6D1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19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31F32-938D-44A6-9606-C8DFCE28934E}" type="datetime1">
              <a:rPr lang="zh-CN" altLang="en-US"/>
              <a:pPr>
                <a:defRPr/>
              </a:pPr>
              <a:t>2023/12/12</a:t>
            </a:fld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8E1E9-9851-446A-9A05-FD66AE3F9FF6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9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624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77478-4755-47B7-9C03-787E16937CE7}" type="datetime1">
              <a:rPr lang="zh-CN" altLang="en-US"/>
              <a:pPr>
                <a:defRPr/>
              </a:pPr>
              <a:t>2023/12/12</a:t>
            </a:fld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9F79F-93B5-465D-9A95-C0DEBBE7C59E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617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18C0F-934B-4E5F-A61E-EFCD19FD3FDE}" type="datetime1">
              <a:rPr lang="zh-CN" altLang="en-US"/>
              <a:pPr>
                <a:defRPr/>
              </a:pPr>
              <a:t>2023/12/12</a:t>
            </a:fld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89A58-91BC-45C1-9000-BE75D054D51A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15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1A03D-3E69-4AF6-BA41-54E79D5C4A95}" type="datetime1">
              <a:rPr lang="zh-CN" altLang="en-US"/>
              <a:pPr>
                <a:defRPr/>
              </a:pPr>
              <a:t>2023/12/12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0CDA1-4041-4E47-9CFD-EFAD52875C1D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241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5FD46-5F53-41DB-BCDA-442A93496F09}" type="datetime1">
              <a:rPr lang="zh-CN" altLang="en-US"/>
              <a:pPr>
                <a:defRPr/>
              </a:pPr>
              <a:t>2023/12/12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0D404-C81B-496B-9B13-E0500672F8EA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976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371600"/>
            <a:ext cx="82804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第一级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第三组</a:t>
            </a:r>
          </a:p>
        </p:txBody>
      </p:sp>
      <p:sp>
        <p:nvSpPr>
          <p:cNvPr id="2051" name="Rectangle 15" descr="白色大理石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7000"/>
            <a:ext cx="8534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06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19C6502D-5029-4749-ADFD-6A3377444C1C}" type="datetime1">
              <a:rPr lang="zh-CN" altLang="en-US"/>
              <a:pPr>
                <a:defRPr/>
              </a:pPr>
              <a:t>2023/12/12</a:t>
            </a:fld>
            <a:endParaRPr lang="en-US" altLang="zh-CN"/>
          </a:p>
        </p:txBody>
      </p:sp>
      <p:sp>
        <p:nvSpPr>
          <p:cNvPr id="240657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114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7FE4A405-0863-4CC2-ADC9-11C643D5C1A9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240658" name="Rectangle 18"/>
          <p:cNvSpPr>
            <a:spLocks noChangeArrowheads="1"/>
          </p:cNvSpPr>
          <p:nvPr userDrawn="1"/>
        </p:nvSpPr>
        <p:spPr bwMode="auto">
          <a:xfrm flipV="1">
            <a:off x="374650" y="1143000"/>
            <a:ext cx="8693150" cy="555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>
              <a:latin typeface="Arial" pitchFamily="34" charset="0"/>
            </a:endParaRPr>
          </a:p>
        </p:txBody>
      </p:sp>
      <p:sp>
        <p:nvSpPr>
          <p:cNvPr id="240662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770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kumimoji="1" sz="1400"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699" r:id="rId3"/>
    <p:sldLayoutId id="2147483698" r:id="rId4"/>
    <p:sldLayoutId id="2147483697" r:id="rId5"/>
    <p:sldLayoutId id="2147483696" r:id="rId6"/>
    <p:sldLayoutId id="2147483695" r:id="rId7"/>
    <p:sldLayoutId id="2147483694" r:id="rId8"/>
    <p:sldLayoutId id="2147483693" r:id="rId9"/>
    <p:sldLayoutId id="2147483692" r:id="rId10"/>
    <p:sldLayoutId id="214748369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仿宋" pitchFamily="49" charset="-122"/>
          <a:ea typeface="仿宋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Ø"/>
        <a:defRPr sz="32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sz="2800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2400" b="1">
          <a:solidFill>
            <a:schemeClr val="accent2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685800" y="5486400"/>
            <a:ext cx="77724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山东师范大学信息科学与工程学院 王化雨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838200" y="5943600"/>
            <a:ext cx="7772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月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04800" y="2057400"/>
            <a:ext cx="84582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480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480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10</a:t>
            </a:r>
            <a:r>
              <a:rPr lang="zh-CN" altLang="en-US" sz="480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章 对文件的输入输出</a:t>
            </a:r>
            <a:endParaRPr lang="en-US" altLang="zh-CN" sz="4800">
              <a:solidFill>
                <a:schemeClr val="accent2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381000" y="3505200"/>
            <a:ext cx="8458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4800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二、顺序读写数据文件</a:t>
            </a:r>
            <a:endParaRPr lang="zh-CN" altLang="en-US" sz="4800" dirty="0">
              <a:solidFill>
                <a:srgbClr val="FF33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590800" y="130175"/>
            <a:ext cx="6477000" cy="9906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dist"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计算机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2301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语言程序设计”</a:t>
            </a:r>
          </a:p>
          <a:p>
            <a:pPr algn="dist">
              <a:lnSpc>
                <a:spcPct val="9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谭浩强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《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程序设计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第五版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)》</a:t>
            </a:r>
            <a:endParaRPr lang="zh-CN" altLang="en-US" sz="2800" b="1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374794"/>
      </p:ext>
    </p:extLst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2D423B85-5B50-4169-9120-2CA7D797896F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59E4B55-2E33-47CC-A6D0-1EDD14EAD5B0}" type="slidenum">
              <a:rPr lang="zh-CN" altLang="en-US"/>
              <a:pPr/>
              <a:t>10</a:t>
            </a:fld>
            <a:r>
              <a:rPr lang="en-US" altLang="zh-CN"/>
              <a:t>/34</a:t>
            </a:r>
          </a:p>
        </p:txBody>
      </p:sp>
      <p:sp>
        <p:nvSpPr>
          <p:cNvPr id="6872066" name="Rectangle 2"/>
          <p:cNvSpPr>
            <a:spLocks noRot="1" noChangeArrowheads="1"/>
          </p:cNvSpPr>
          <p:nvPr/>
        </p:nvSpPr>
        <p:spPr bwMode="auto">
          <a:xfrm>
            <a:off x="228600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ea typeface="黑体" pitchFamily="49" charset="-122"/>
              </a:rPr>
              <a:t>输入字符生成文件</a:t>
            </a:r>
            <a:r>
              <a:rPr lang="zh-CN" altLang="en-US" dirty="0">
                <a:solidFill>
                  <a:srgbClr val="C00000"/>
                </a:solidFill>
                <a:ea typeface="黑体" pitchFamily="49" charset="-122"/>
              </a:rPr>
              <a:t>运行</a:t>
            </a:r>
            <a:r>
              <a:rPr lang="zh-CN" altLang="en-US" dirty="0" smtClean="0">
                <a:solidFill>
                  <a:srgbClr val="C00000"/>
                </a:solidFill>
                <a:ea typeface="黑体" pitchFamily="49" charset="-122"/>
              </a:rPr>
              <a:t>结果</a:t>
            </a:r>
            <a:endParaRPr lang="zh-CN" altLang="en-US" dirty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6872067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3600" b="1">
              <a:solidFill>
                <a:srgbClr val="CC0099"/>
              </a:solidFill>
              <a:ea typeface="楷体_GB2312" pitchFamily="49" charset="-122"/>
              <a:sym typeface="Monotype Sorts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99" b="77149"/>
          <a:stretch/>
        </p:blipFill>
        <p:spPr bwMode="auto">
          <a:xfrm>
            <a:off x="152400" y="1295400"/>
            <a:ext cx="8849133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09" b="74314"/>
          <a:stretch/>
        </p:blipFill>
        <p:spPr bwMode="auto">
          <a:xfrm>
            <a:off x="152400" y="3643312"/>
            <a:ext cx="7377720" cy="199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78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5D8E3A4-C4BD-432D-9105-FAF9DF1A9D0B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1A54100-1FF8-43BD-8E92-CA9FE2D81B22}" type="slidenum">
              <a:rPr lang="zh-CN" altLang="en-US"/>
              <a:pPr/>
              <a:t>11</a:t>
            </a:fld>
            <a:r>
              <a:rPr lang="en-US" altLang="zh-CN"/>
              <a:t>/34</a:t>
            </a:r>
          </a:p>
        </p:txBody>
      </p:sp>
      <p:sp>
        <p:nvSpPr>
          <p:cNvPr id="6645762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</a:rPr>
              <a:t>例</a:t>
            </a:r>
            <a:r>
              <a:rPr lang="en-US" altLang="zh-CN" dirty="0" smtClean="0">
                <a:solidFill>
                  <a:srgbClr val="0070C0"/>
                </a:solidFill>
                <a:ea typeface="黑体" pitchFamily="49" charset="-122"/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</a:rPr>
              <a:t>：复制文件</a:t>
            </a:r>
            <a:endParaRPr lang="zh-CN" altLang="en-US" dirty="0">
              <a:solidFill>
                <a:srgbClr val="0070C0"/>
              </a:solidFill>
              <a:ea typeface="黑体" pitchFamily="49" charset="-122"/>
            </a:endParaRPr>
          </a:p>
        </p:txBody>
      </p:sp>
      <p:sp>
        <p:nvSpPr>
          <p:cNvPr id="6645763" name="Rectangle 3"/>
          <p:cNvSpPr>
            <a:spLocks noChangeArrowheads="1"/>
          </p:cNvSpPr>
          <p:nvPr/>
        </p:nvSpPr>
        <p:spPr bwMode="auto">
          <a:xfrm>
            <a:off x="304800" y="1143000"/>
            <a:ext cx="854075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4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要求：</a:t>
            </a:r>
          </a:p>
          <a:p>
            <a:pPr marL="742950" lvl="1" indent="-285750">
              <a:lnSpc>
                <a:spcPts val="4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将一个磁盘文件中的信息复制到另一个磁盘文件中。 今要求将上例建立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</a:t>
            </a:r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xyz.dat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文件中的内容复制到另一个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磁盘文件</a:t>
            </a:r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abc.dat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中。</a:t>
            </a:r>
          </a:p>
          <a:p>
            <a:pPr marL="342900" indent="-342900">
              <a:lnSpc>
                <a:spcPts val="4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解题思路：</a:t>
            </a:r>
          </a:p>
          <a:p>
            <a:pPr marL="742950" lvl="1" indent="-285750">
              <a:lnSpc>
                <a:spcPts val="4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从</a:t>
            </a:r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xyz.dat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文件中逐个读入字符，然后逐个输出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到</a:t>
            </a:r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abc.dat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中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  <a:endParaRPr lang="en-US" altLang="zh-CN" sz="2800" dirty="0" smtClean="0"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ts val="4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源文件的打开方式为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r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，目标文件的打开方式为</a:t>
            </a:r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w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  <a:endParaRPr lang="zh-CN" altLang="en-US" sz="2800" dirty="0"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C5645DC0-4AFE-46C0-8E26-A5A23878298D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181CD9B-CCA6-43A7-B5E0-37DEF8E63C5E}" type="slidenum">
              <a:rPr lang="zh-CN" altLang="en-US"/>
              <a:pPr/>
              <a:t>12</a:t>
            </a:fld>
            <a:r>
              <a:rPr lang="en-US" altLang="zh-CN"/>
              <a:t>/34</a:t>
            </a:r>
          </a:p>
        </p:txBody>
      </p:sp>
      <p:sp>
        <p:nvSpPr>
          <p:cNvPr id="6875139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3600" b="1">
              <a:solidFill>
                <a:srgbClr val="CC0099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75145" name="Rectangle 9"/>
          <p:cNvSpPr>
            <a:spLocks noRot="1" noChangeArrowheads="1"/>
          </p:cNvSpPr>
          <p:nvPr/>
        </p:nvSpPr>
        <p:spPr bwMode="auto">
          <a:xfrm>
            <a:off x="7010400" y="76200"/>
            <a:ext cx="1911350" cy="5105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ea typeface="黑体" pitchFamily="49" charset="-122"/>
              </a:rPr>
              <a:t>复制文件：</a:t>
            </a:r>
            <a:br>
              <a:rPr lang="zh-CN" altLang="en-US" dirty="0">
                <a:solidFill>
                  <a:srgbClr val="0070C0"/>
                </a:solidFill>
                <a:ea typeface="黑体" pitchFamily="49" charset="-122"/>
              </a:rPr>
            </a:br>
            <a:r>
              <a:rPr lang="zh-CN" altLang="en-US" dirty="0">
                <a:solidFill>
                  <a:srgbClr val="C00000"/>
                </a:solidFill>
                <a:ea typeface="黑体" pitchFamily="49" charset="-122"/>
              </a:rPr>
              <a:t>打开用户指定的文件</a:t>
            </a:r>
          </a:p>
        </p:txBody>
      </p:sp>
      <p:sp>
        <p:nvSpPr>
          <p:cNvPr id="6875140" name="Rectangle 4"/>
          <p:cNvSpPr>
            <a:spLocks noChangeArrowheads="1"/>
          </p:cNvSpPr>
          <p:nvPr/>
        </p:nvSpPr>
        <p:spPr bwMode="auto">
          <a:xfrm>
            <a:off x="228600" y="76200"/>
            <a:ext cx="6858000" cy="6705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stdlib.h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main() 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FILE *in,*out;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char 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ch,infile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[10],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outfile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[10];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("</a:t>
            </a:r>
            <a:r>
              <a:rPr lang="zh-CN" altLang="en-US" sz="2000" b="1" dirty="0">
                <a:ea typeface="楷体_GB2312" pitchFamily="49" charset="-122"/>
                <a:sym typeface="Monotype Sorts" pitchFamily="2" charset="2"/>
              </a:rPr>
              <a:t>输入读入文件的名字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:");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scanf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("%s",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infile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);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("</a:t>
            </a:r>
            <a:r>
              <a:rPr lang="zh-CN" altLang="en-US" sz="2000" b="1" dirty="0">
                <a:ea typeface="楷体_GB2312" pitchFamily="49" charset="-122"/>
                <a:sym typeface="Monotype Sorts" pitchFamily="2" charset="2"/>
              </a:rPr>
              <a:t>输入输出文件的名字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:");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scanf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("%s",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outfile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);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if((in=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fopen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infile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,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"r"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))==NULL)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("</a:t>
            </a:r>
            <a:r>
              <a:rPr lang="zh-CN" altLang="en-US" sz="2000" b="1" dirty="0">
                <a:ea typeface="楷体_GB2312" pitchFamily="49" charset="-122"/>
                <a:sym typeface="Monotype Sorts" pitchFamily="2" charset="2"/>
              </a:rPr>
              <a:t>无法打开此文件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\n");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exit(0);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if((out=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fopen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outfile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,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"w"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))==NULL)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   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("</a:t>
            </a:r>
            <a:r>
              <a:rPr lang="zh-CN" altLang="en-US" sz="2000" b="1" dirty="0">
                <a:ea typeface="楷体_GB2312" pitchFamily="49" charset="-122"/>
                <a:sym typeface="Monotype Sorts" pitchFamily="2" charset="2"/>
              </a:rPr>
              <a:t>无法打开此文件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\n");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   	exit(0);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	.......</a:t>
            </a:r>
            <a:endParaRPr lang="en-US" altLang="zh-CN" sz="2000" b="1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FACA447-1648-4F02-B9A4-621CF1A4D1FE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C3DE0DB-3BA4-47D0-852B-BD047CA5B2E7}" type="slidenum">
              <a:rPr lang="zh-CN" altLang="en-US"/>
              <a:pPr/>
              <a:t>13</a:t>
            </a:fld>
            <a:r>
              <a:rPr lang="en-US" altLang="zh-CN"/>
              <a:t>/34</a:t>
            </a:r>
          </a:p>
        </p:txBody>
      </p:sp>
      <p:sp>
        <p:nvSpPr>
          <p:cNvPr id="6877186" name="Rectangle 2"/>
          <p:cNvSpPr>
            <a:spLocks noChangeArrowheads="1"/>
          </p:cNvSpPr>
          <p:nvPr/>
        </p:nvSpPr>
        <p:spPr bwMode="auto">
          <a:xfrm>
            <a:off x="381000" y="11430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3600" b="1">
              <a:solidFill>
                <a:srgbClr val="CC0099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77187" name="Rectangle 3"/>
          <p:cNvSpPr>
            <a:spLocks noRot="1" noChangeArrowheads="1"/>
          </p:cNvSpPr>
          <p:nvPr/>
        </p:nvSpPr>
        <p:spPr bwMode="auto">
          <a:xfrm>
            <a:off x="7010400" y="76200"/>
            <a:ext cx="1911350" cy="5105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ea typeface="黑体" pitchFamily="49" charset="-122"/>
              </a:rPr>
              <a:t>复制文件：</a:t>
            </a:r>
            <a:br>
              <a:rPr lang="zh-CN" altLang="en-US" dirty="0">
                <a:solidFill>
                  <a:srgbClr val="0070C0"/>
                </a:solidFill>
                <a:ea typeface="黑体" pitchFamily="49" charset="-122"/>
              </a:rPr>
            </a:br>
            <a:r>
              <a:rPr lang="zh-CN" altLang="en-US" dirty="0" smtClean="0">
                <a:solidFill>
                  <a:srgbClr val="C00000"/>
                </a:solidFill>
                <a:ea typeface="黑体" pitchFamily="49" charset="-122"/>
              </a:rPr>
              <a:t>逐个字符复制</a:t>
            </a:r>
            <a:endParaRPr lang="zh-CN" altLang="en-US" dirty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6877188" name="Rectangle 4"/>
          <p:cNvSpPr>
            <a:spLocks noChangeArrowheads="1"/>
          </p:cNvSpPr>
          <p:nvPr/>
        </p:nvSpPr>
        <p:spPr bwMode="auto">
          <a:xfrm>
            <a:off x="228600" y="76200"/>
            <a:ext cx="6858000" cy="6705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main()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.......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while(!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feof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(in))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{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   	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ch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=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fgetc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(in);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   	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fputc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ch,out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);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      	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putchar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ch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);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fclose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(in);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fclose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(out);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   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putchar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(10);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endParaRPr lang="en-US" altLang="zh-CN" sz="2800" b="1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  	return 0;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7" name="圆角矩形标注 6"/>
          <p:cNvSpPr>
            <a:spLocks noChangeArrowheads="1"/>
          </p:cNvSpPr>
          <p:nvPr/>
        </p:nvSpPr>
        <p:spPr bwMode="auto">
          <a:xfrm>
            <a:off x="2590800" y="381000"/>
            <a:ext cx="5181600" cy="642938"/>
          </a:xfrm>
          <a:prstGeom prst="wedgeRoundRectCallout">
            <a:avLst>
              <a:gd name="adj1" fmla="val -52759"/>
              <a:gd name="adj2" fmla="val 11765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800" b="1">
                <a:solidFill>
                  <a:srgbClr val="0000CC"/>
                </a:solidFill>
                <a:latin typeface="Arial" pitchFamily="34" charset="0"/>
              </a:rPr>
              <a:t>当没有碰到</a:t>
            </a:r>
            <a:r>
              <a:rPr kumimoji="1" lang="en-US" altLang="zh-CN" sz="2800" b="1">
                <a:solidFill>
                  <a:srgbClr val="0000CC"/>
                </a:solidFill>
                <a:latin typeface="Arial" pitchFamily="34" charset="0"/>
              </a:rPr>
              <a:t>in</a:t>
            </a:r>
            <a:r>
              <a:rPr kumimoji="1" lang="zh-CN" altLang="en-US" sz="2800" b="1">
                <a:solidFill>
                  <a:srgbClr val="0000CC"/>
                </a:solidFill>
                <a:latin typeface="Arial" pitchFamily="34" charset="0"/>
              </a:rPr>
              <a:t>文件的结尾符时</a:t>
            </a:r>
            <a:endParaRPr kumimoji="1" lang="en-US" altLang="zh-CN" sz="2800" b="1">
              <a:solidFill>
                <a:srgbClr val="0000CC"/>
              </a:solidFill>
              <a:latin typeface="Arial" pitchFamily="34" charset="0"/>
            </a:endParaRP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3505200" y="1371600"/>
            <a:ext cx="4114800" cy="642938"/>
          </a:xfrm>
          <a:prstGeom prst="wedgeRoundRectCallout">
            <a:avLst>
              <a:gd name="adj1" fmla="val -64894"/>
              <a:gd name="adj2" fmla="val 10333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800" b="1">
                <a:solidFill>
                  <a:srgbClr val="0000CC"/>
                </a:solidFill>
                <a:latin typeface="Arial" pitchFamily="34" charset="0"/>
              </a:rPr>
              <a:t>从文件</a:t>
            </a:r>
            <a:r>
              <a:rPr kumimoji="1" lang="en-US" altLang="zh-CN" sz="2800" b="1">
                <a:solidFill>
                  <a:srgbClr val="0000CC"/>
                </a:solidFill>
                <a:latin typeface="Arial" pitchFamily="34" charset="0"/>
              </a:rPr>
              <a:t>in</a:t>
            </a:r>
            <a:r>
              <a:rPr kumimoji="1" lang="zh-CN" altLang="en-US" sz="2800" b="1">
                <a:solidFill>
                  <a:srgbClr val="0000CC"/>
                </a:solidFill>
                <a:latin typeface="Arial" pitchFamily="34" charset="0"/>
              </a:rPr>
              <a:t>读入一个字符</a:t>
            </a:r>
          </a:p>
        </p:txBody>
      </p:sp>
      <p:sp>
        <p:nvSpPr>
          <p:cNvPr id="2" name="圆角矩形标注 4"/>
          <p:cNvSpPr>
            <a:spLocks noChangeArrowheads="1"/>
          </p:cNvSpPr>
          <p:nvPr/>
        </p:nvSpPr>
        <p:spPr bwMode="auto">
          <a:xfrm>
            <a:off x="2667000" y="3810000"/>
            <a:ext cx="5257800" cy="609600"/>
          </a:xfrm>
          <a:prstGeom prst="wedgeRoundRectCallout">
            <a:avLst>
              <a:gd name="adj1" fmla="val -58995"/>
              <a:gd name="adj2" fmla="val -98699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800" b="1">
                <a:solidFill>
                  <a:srgbClr val="0000CC"/>
                </a:solidFill>
                <a:latin typeface="Arial" pitchFamily="34" charset="0"/>
              </a:rPr>
              <a:t>将输入的字符“回显”在屏幕上。</a:t>
            </a:r>
          </a:p>
        </p:txBody>
      </p:sp>
      <p:sp>
        <p:nvSpPr>
          <p:cNvPr id="3" name="圆角矩形标注 4"/>
          <p:cNvSpPr>
            <a:spLocks noChangeArrowheads="1"/>
          </p:cNvSpPr>
          <p:nvPr/>
        </p:nvSpPr>
        <p:spPr bwMode="auto">
          <a:xfrm>
            <a:off x="3810000" y="2743200"/>
            <a:ext cx="3886200" cy="642938"/>
          </a:xfrm>
          <a:prstGeom prst="wedgeRoundRectCallout">
            <a:avLst>
              <a:gd name="adj1" fmla="val -64787"/>
              <a:gd name="adj2" fmla="val -21111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800" b="1">
                <a:solidFill>
                  <a:srgbClr val="0000CC"/>
                </a:solidFill>
                <a:latin typeface="Arial" pitchFamily="34" charset="0"/>
              </a:rPr>
              <a:t>把字符写入文件</a:t>
            </a:r>
            <a:r>
              <a:rPr kumimoji="1" lang="en-US" altLang="zh-CN" sz="2800" b="1">
                <a:solidFill>
                  <a:srgbClr val="0000CC"/>
                </a:solidFill>
                <a:latin typeface="Arial" pitchFamily="34" charset="0"/>
              </a:rPr>
              <a:t>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5D8E3A4-C4BD-432D-9105-FAF9DF1A9D0B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1A54100-1FF8-43BD-8E92-CA9FE2D81B22}" type="slidenum">
              <a:rPr lang="zh-CN" altLang="en-US"/>
              <a:pPr/>
              <a:t>14</a:t>
            </a:fld>
            <a:r>
              <a:rPr lang="en-US" altLang="zh-CN"/>
              <a:t>/34</a:t>
            </a:r>
          </a:p>
        </p:txBody>
      </p:sp>
      <p:sp>
        <p:nvSpPr>
          <p:cNvPr id="6645762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ea typeface="黑体" pitchFamily="49" charset="-122"/>
              </a:rPr>
              <a:t>复制文件</a:t>
            </a:r>
            <a:r>
              <a:rPr lang="zh-CN" altLang="en-US" dirty="0">
                <a:solidFill>
                  <a:srgbClr val="C00000"/>
                </a:solidFill>
                <a:ea typeface="黑体" pitchFamily="49" charset="-122"/>
              </a:rPr>
              <a:t>运行</a:t>
            </a:r>
            <a:r>
              <a:rPr lang="zh-CN" altLang="en-US" dirty="0" smtClean="0">
                <a:solidFill>
                  <a:srgbClr val="C00000"/>
                </a:solidFill>
                <a:ea typeface="黑体" pitchFamily="49" charset="-122"/>
              </a:rPr>
              <a:t>结果</a:t>
            </a:r>
            <a:endParaRPr lang="zh-CN" altLang="en-US" dirty="0">
              <a:solidFill>
                <a:srgbClr val="C00000"/>
              </a:solidFill>
              <a:ea typeface="黑体" pitchFamily="49" charset="-122"/>
            </a:endParaRPr>
          </a:p>
        </p:txBody>
      </p:sp>
      <p:pic>
        <p:nvPicPr>
          <p:cNvPr id="7" name="图片 6"/>
          <p:cNvPicPr/>
          <p:nvPr/>
        </p:nvPicPr>
        <p:blipFill rotWithShape="1">
          <a:blip r:embed="rId2"/>
          <a:srcRect r="52899" b="77617"/>
          <a:stretch/>
        </p:blipFill>
        <p:spPr bwMode="auto">
          <a:xfrm>
            <a:off x="2362200" y="1295400"/>
            <a:ext cx="3848100" cy="10699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图片 670617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18" b="80872"/>
          <a:stretch>
            <a:fillRect/>
          </a:stretch>
        </p:blipFill>
        <p:spPr bwMode="auto">
          <a:xfrm>
            <a:off x="533400" y="3063387"/>
            <a:ext cx="3679579" cy="120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670617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94" b="81114"/>
          <a:stretch>
            <a:fillRect/>
          </a:stretch>
        </p:blipFill>
        <p:spPr bwMode="auto">
          <a:xfrm>
            <a:off x="3581400" y="4648200"/>
            <a:ext cx="4451838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17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16AE20D5-11A4-481F-99AC-65D0F9DF2C0D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A063907-1A4B-48A5-BACD-07C11760F62B}" type="slidenum">
              <a:rPr lang="zh-CN" altLang="en-US"/>
              <a:pPr/>
              <a:t>15</a:t>
            </a:fld>
            <a:r>
              <a:rPr lang="en-US" altLang="zh-CN"/>
              <a:t>/34</a:t>
            </a:r>
          </a:p>
        </p:txBody>
      </p:sp>
      <p:sp>
        <p:nvSpPr>
          <p:cNvPr id="687821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8782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4000" b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向文件读写字符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4000" b="0" u="sng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向文件读写字符串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4000" b="0" smtClean="0">
                <a:latin typeface="Times New Roman" pitchFamily="18" charset="0"/>
                <a:ea typeface="黑体" pitchFamily="49" charset="-122"/>
              </a:rPr>
              <a:t>用格式化方式读写文件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4000" b="0" smtClean="0">
                <a:latin typeface="Times New Roman" pitchFamily="18" charset="0"/>
                <a:ea typeface="黑体" pitchFamily="49" charset="-122"/>
              </a:rPr>
              <a:t>用二进制方式读写文件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66230B5-F9FD-4D56-9E04-208B9019D498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2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2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EC2E276-88B6-45A8-A9D9-969F5DEE59E6}" type="slidenum">
              <a:rPr lang="zh-CN" altLang="en-US"/>
              <a:pPr/>
              <a:t>16</a:t>
            </a:fld>
            <a:r>
              <a:rPr lang="en-US" altLang="zh-CN"/>
              <a:t>/34</a:t>
            </a:r>
          </a:p>
        </p:txBody>
      </p:sp>
      <p:sp>
        <p:nvSpPr>
          <p:cNvPr id="6850562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zh-CN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读写一个字符串的函数</a:t>
            </a:r>
            <a:endParaRPr lang="zh-CN" altLang="en-US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850563" name="Rectangle 3"/>
          <p:cNvSpPr>
            <a:spLocks noChangeArrowheads="1"/>
          </p:cNvSpPr>
          <p:nvPr/>
        </p:nvSpPr>
        <p:spPr bwMode="auto">
          <a:xfrm>
            <a:off x="304800" y="1066800"/>
            <a:ext cx="8458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 一次读写一个字符串的函数：</a:t>
            </a:r>
          </a:p>
        </p:txBody>
      </p:sp>
      <p:graphicFrame>
        <p:nvGraphicFramePr>
          <p:cNvPr id="6850587" name="Group 27"/>
          <p:cNvGraphicFramePr>
            <a:graphicFrameLocks noGrp="1"/>
          </p:cNvGraphicFramePr>
          <p:nvPr/>
        </p:nvGraphicFramePr>
        <p:xfrm>
          <a:off x="214313" y="1828800"/>
          <a:ext cx="8715375" cy="4576763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3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0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函数名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调用形式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功能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返回值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fgets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fgets(str,n,fp)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从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fp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指向的文件读入长度为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(n-1)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的字符串，存放到字符数组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str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中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读成功，返回地址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str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，失败则返回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NULL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fputs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fputs(str,fp)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把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str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所指向的字符串写到文件指针变量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fp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所指向的文件中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写成功，返回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；否则返回非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值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4F32EA8A-A169-4E27-9574-B4EADA84485E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AB868F1-7971-4489-9AF8-230A1BD7CFA9}" type="slidenum">
              <a:rPr lang="zh-CN" altLang="en-US"/>
              <a:pPr/>
              <a:t>17</a:t>
            </a:fld>
            <a:r>
              <a:rPr lang="en-US" altLang="zh-CN"/>
              <a:t>/34</a:t>
            </a:r>
          </a:p>
        </p:txBody>
      </p:sp>
      <p:sp>
        <p:nvSpPr>
          <p:cNvPr id="6851586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70C0"/>
                </a:solidFill>
                <a:ea typeface="黑体" pitchFamily="49" charset="-122"/>
              </a:rPr>
              <a:t>fgets</a:t>
            </a:r>
            <a:r>
              <a:rPr lang="zh-CN" altLang="zh-CN">
                <a:solidFill>
                  <a:srgbClr val="0070C0"/>
                </a:solidFill>
                <a:ea typeface="黑体" pitchFamily="49" charset="-122"/>
              </a:rPr>
              <a:t>函数</a:t>
            </a:r>
            <a:endParaRPr lang="zh-CN" altLang="en-US">
              <a:solidFill>
                <a:srgbClr val="0070C0"/>
              </a:solidFill>
              <a:ea typeface="黑体" pitchFamily="49" charset="-122"/>
            </a:endParaRPr>
          </a:p>
        </p:txBody>
      </p:sp>
      <p:sp>
        <p:nvSpPr>
          <p:cNvPr id="6851587" name="Rectangle 3"/>
          <p:cNvSpPr>
            <a:spLocks noChangeArrowheads="1"/>
          </p:cNvSpPr>
          <p:nvPr/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fgets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函数的函数原型为：</a:t>
            </a:r>
          </a:p>
          <a:p>
            <a:pPr marL="342900" indent="-342900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</a:t>
            </a:r>
            <a:r>
              <a:rPr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char *fgets (char *str,int n,FILE *fp);</a:t>
            </a:r>
          </a:p>
          <a:p>
            <a:pPr marL="742950" lvl="1" indent="-28575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其作用是从文件读入一个字符串</a:t>
            </a:r>
          </a:p>
          <a:p>
            <a:pPr marL="742950" lvl="1" indent="-28575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调用时可以写成：</a:t>
            </a:r>
          </a:p>
          <a:p>
            <a:pPr marL="342900" indent="-342900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	  </a:t>
            </a:r>
            <a:r>
              <a:rPr lang="en-US" altLang="zh-CN" sz="3200" b="1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fgets(str,n,fp);</a:t>
            </a:r>
          </a:p>
          <a:p>
            <a:pPr marL="742950" lvl="1" indent="-28575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执行</a:t>
            </a:r>
            <a:r>
              <a:rPr lang="en-US" altLang="zh-CN" sz="280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fgets</a:t>
            </a:r>
            <a:r>
              <a:rPr lang="zh-CN" altLang="en-US" sz="280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成功，返回</a:t>
            </a:r>
            <a:r>
              <a:rPr lang="en-US" altLang="zh-CN" sz="280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</a:t>
            </a:r>
            <a:r>
              <a:rPr lang="zh-CN" altLang="en-US" sz="280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数组首地址，如果一开始就遇到文件尾或读数据错，返回</a:t>
            </a:r>
            <a:r>
              <a:rPr lang="en-US" altLang="zh-CN" sz="280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0219A492-2CF7-4F9D-8807-D66124B4EDC0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ED64A99-63C6-42A1-A3C2-3FA55D8F7659}" type="slidenum">
              <a:rPr lang="zh-CN" altLang="en-US"/>
              <a:pPr/>
              <a:t>18</a:t>
            </a:fld>
            <a:r>
              <a:rPr lang="en-US" altLang="zh-CN"/>
              <a:t>/34</a:t>
            </a:r>
          </a:p>
        </p:txBody>
      </p:sp>
      <p:sp>
        <p:nvSpPr>
          <p:cNvPr id="6853634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70C0"/>
                </a:solidFill>
                <a:ea typeface="黑体" pitchFamily="49" charset="-122"/>
              </a:rPr>
              <a:t>fgets</a:t>
            </a:r>
            <a:r>
              <a:rPr lang="zh-CN" altLang="zh-CN">
                <a:solidFill>
                  <a:srgbClr val="0070C0"/>
                </a:solidFill>
                <a:ea typeface="黑体" pitchFamily="49" charset="-122"/>
              </a:rPr>
              <a:t>函数</a:t>
            </a:r>
            <a:r>
              <a:rPr lang="zh-CN" altLang="en-US">
                <a:solidFill>
                  <a:srgbClr val="0070C0"/>
                </a:solidFill>
                <a:ea typeface="黑体" pitchFamily="49" charset="-122"/>
              </a:rPr>
              <a:t>的说明</a:t>
            </a:r>
          </a:p>
        </p:txBody>
      </p:sp>
      <p:sp>
        <p:nvSpPr>
          <p:cNvPr id="6853635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3200" b="1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fgets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</a:t>
            </a:r>
            <a:r>
              <a:rPr lang="en-US" altLang="zh-CN" sz="3200" b="1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str,n,fp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);</a:t>
            </a:r>
          </a:p>
          <a:p>
            <a:pPr marL="742950" lvl="1" indent="-28575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是要求得到的字符个数，但实际上只读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n-1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个字符，然后在最后加一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 </a:t>
            </a:r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'\0' 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字符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，这样得到的字符串共有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个字符，把它们放到字符数组</a:t>
            </a:r>
            <a:r>
              <a:rPr lang="en-US" altLang="zh-CN" sz="2800" dirty="0" err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中</a:t>
            </a:r>
          </a:p>
          <a:p>
            <a:pPr marL="742950" lvl="1" indent="-28575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如果在读完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n-1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个字符之前遇到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换行符</a:t>
            </a:r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"\n"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或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文件结束符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EOF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，读入即结束，但将所遇到的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换行符</a:t>
            </a:r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"\n"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也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作为一个字符读入。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5735B18-E761-4F3A-AA3B-278FC832290A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DA1D683-9342-4B5C-AF41-C7D3D77DCD00}" type="slidenum">
              <a:rPr lang="zh-CN" altLang="en-US"/>
              <a:pPr/>
              <a:t>19</a:t>
            </a:fld>
            <a:r>
              <a:rPr lang="en-US" altLang="zh-CN"/>
              <a:t>/34</a:t>
            </a:r>
          </a:p>
        </p:txBody>
      </p:sp>
      <p:sp>
        <p:nvSpPr>
          <p:cNvPr id="6880258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70C0"/>
                </a:solidFill>
                <a:ea typeface="黑体" pitchFamily="49" charset="-122"/>
              </a:rPr>
              <a:t>fputs</a:t>
            </a:r>
            <a:r>
              <a:rPr lang="zh-CN" altLang="zh-CN">
                <a:solidFill>
                  <a:srgbClr val="0070C0"/>
                </a:solidFill>
                <a:ea typeface="黑体" pitchFamily="49" charset="-122"/>
              </a:rPr>
              <a:t>函数</a:t>
            </a:r>
            <a:endParaRPr lang="zh-CN" altLang="en-US">
              <a:solidFill>
                <a:srgbClr val="0070C0"/>
              </a:solidFill>
              <a:ea typeface="黑体" pitchFamily="49" charset="-122"/>
            </a:endParaRPr>
          </a:p>
        </p:txBody>
      </p:sp>
      <p:sp>
        <p:nvSpPr>
          <p:cNvPr id="6880259" name="Rectangle 3"/>
          <p:cNvSpPr>
            <a:spLocks noChangeArrowheads="1"/>
          </p:cNvSpPr>
          <p:nvPr/>
        </p:nvSpPr>
        <p:spPr bwMode="auto">
          <a:xfrm>
            <a:off x="381000" y="1143000"/>
            <a:ext cx="8458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800" b="1" dirty="0" err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fputs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函数的函数原型为：</a:t>
            </a:r>
          </a:p>
          <a:p>
            <a:pPr marL="342900" indent="-342900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</a:t>
            </a:r>
            <a:r>
              <a:rPr lang="en-US" altLang="zh-CN" sz="2800" b="1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</a:t>
            </a: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fputs</a:t>
            </a: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(char *</a:t>
            </a:r>
            <a:r>
              <a:rPr lang="en-US" altLang="zh-CN" sz="2800" b="1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</a:t>
            </a: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, FILE *</a:t>
            </a:r>
            <a:r>
              <a:rPr lang="en-US" altLang="zh-CN" sz="2800" b="1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fp</a:t>
            </a: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);</a:t>
            </a:r>
          </a:p>
          <a:p>
            <a:pPr marL="742950" lvl="1" indent="-28575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400" dirty="0" err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指向的字符串输出到</a:t>
            </a:r>
            <a:r>
              <a:rPr lang="en-US" altLang="zh-CN" sz="2400" dirty="0" err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fp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所指向的文件中</a:t>
            </a:r>
          </a:p>
          <a:p>
            <a:pPr marL="742950" lvl="1" indent="-28575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调用时可以写成： </a:t>
            </a:r>
            <a:r>
              <a:rPr lang="en-US" altLang="zh-CN" sz="2400" b="1" dirty="0" err="1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fputs</a:t>
            </a:r>
            <a:r>
              <a:rPr lang="en-US" altLang="zh-CN" sz="2400" b="1" dirty="0" smtClean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 "China</a:t>
            </a:r>
            <a:r>
              <a:rPr lang="en-US" altLang="zh-CN" sz="2400" b="1" dirty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"</a:t>
            </a:r>
            <a:r>
              <a:rPr lang="en-US" altLang="zh-CN" sz="2400" b="1" dirty="0" smtClean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, </a:t>
            </a:r>
            <a:r>
              <a:rPr lang="en-US" altLang="zh-CN" sz="2400" b="1" dirty="0" err="1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fp</a:t>
            </a:r>
            <a:r>
              <a:rPr lang="en-US" altLang="zh-CN" sz="2400" b="1" dirty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);</a:t>
            </a:r>
          </a:p>
          <a:p>
            <a:pPr marL="742950" lvl="1" indent="-28575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400" dirty="0" err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fputs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函数中第一个参数可以是字符串常量、字符数组名或字符型指针</a:t>
            </a:r>
          </a:p>
          <a:p>
            <a:pPr marL="742950" lvl="1" indent="-28575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字符串末尾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 </a:t>
            </a: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'\0'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不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输出</a:t>
            </a:r>
          </a:p>
          <a:p>
            <a:pPr marL="742950" lvl="1" indent="-28575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输出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成功时，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函数值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为</a:t>
            </a: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0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；输出失败时，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函数值为</a:t>
            </a: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EOF</a:t>
            </a:r>
            <a:endParaRPr lang="zh-CN" altLang="en-US" sz="2400" dirty="0"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E687443-0FCC-4DD9-80CF-9E99CB02693A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3CB6CB0-FB0C-4EF8-B60A-B793780C7BF8}" type="slidenum">
              <a:rPr lang="zh-CN" altLang="en-US"/>
              <a:pPr/>
              <a:t>2</a:t>
            </a:fld>
            <a:r>
              <a:rPr lang="en-US" altLang="zh-CN"/>
              <a:t>/34</a:t>
            </a:r>
          </a:p>
        </p:txBody>
      </p:sp>
      <p:sp>
        <p:nvSpPr>
          <p:cNvPr id="663961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639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4000" b="0" u="sng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向文件读写字符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4000" b="0" smtClean="0">
                <a:latin typeface="Times New Roman" pitchFamily="18" charset="0"/>
                <a:ea typeface="黑体" pitchFamily="49" charset="-122"/>
              </a:rPr>
              <a:t>向文件读写字符串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4000" b="0" smtClean="0">
                <a:latin typeface="Times New Roman" pitchFamily="18" charset="0"/>
                <a:ea typeface="黑体" pitchFamily="49" charset="-122"/>
              </a:rPr>
              <a:t>用格式化方式读写文件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4000" b="0" smtClean="0">
                <a:latin typeface="Times New Roman" pitchFamily="18" charset="0"/>
                <a:ea typeface="黑体" pitchFamily="49" charset="-122"/>
              </a:rPr>
              <a:t>用二进制方式读写文件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58334B9-AF95-4916-8BBD-906E190CD6EA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30D3953-9E33-4462-9259-E749D7547428}" type="slidenum">
              <a:rPr lang="zh-CN" altLang="en-US"/>
              <a:pPr/>
              <a:t>20</a:t>
            </a:fld>
            <a:r>
              <a:rPr lang="en-US" altLang="zh-CN"/>
              <a:t>/34</a:t>
            </a:r>
          </a:p>
        </p:txBody>
      </p:sp>
      <p:sp>
        <p:nvSpPr>
          <p:cNvPr id="6881282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</a:rPr>
              <a:t>例</a:t>
            </a:r>
            <a:r>
              <a:rPr lang="en-US" altLang="zh-CN" dirty="0" smtClean="0">
                <a:solidFill>
                  <a:srgbClr val="0070C0"/>
                </a:solidFill>
                <a:ea typeface="黑体" pitchFamily="49" charset="-122"/>
              </a:rPr>
              <a:t>3</a:t>
            </a: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</a:rPr>
              <a:t>：字符串排序结果生成文件</a:t>
            </a:r>
            <a:endParaRPr lang="zh-CN" altLang="en-US" dirty="0">
              <a:solidFill>
                <a:srgbClr val="0070C0"/>
              </a:solidFill>
              <a:ea typeface="黑体" pitchFamily="49" charset="-122"/>
            </a:endParaRPr>
          </a:p>
        </p:txBody>
      </p:sp>
      <p:sp>
        <p:nvSpPr>
          <p:cNvPr id="6881283" name="Rectangle 3"/>
          <p:cNvSpPr>
            <a:spLocks noChangeArrowheads="1"/>
          </p:cNvSpPr>
          <p:nvPr/>
        </p:nvSpPr>
        <p:spPr bwMode="auto">
          <a:xfrm>
            <a:off x="304800" y="1143000"/>
            <a:ext cx="854075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要求：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从键盘读入若干个字符串，对它们按字母大小的顺序排序，然后把排好序的字符串送到磁盘文件中保存。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解题思路：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从键盘读入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个字符串，存放在一个二维字符数组中，每一个一维数组存放一个字符串；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对字符数组中的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个字符串按字母顺序排序，排好序的字符串仍存放在字符数组中；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将字符数组中的字符串顺序输出。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4F515E9-1A84-4C9D-BAE0-F265953F2AE3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1A2EC31-E98E-49BA-9ADE-BFC8203F3271}" type="slidenum">
              <a:rPr lang="zh-CN" altLang="en-US"/>
              <a:pPr/>
              <a:t>21</a:t>
            </a:fld>
            <a:r>
              <a:rPr lang="en-US" altLang="zh-CN"/>
              <a:t>/34</a:t>
            </a:r>
          </a:p>
        </p:txBody>
      </p:sp>
      <p:sp>
        <p:nvSpPr>
          <p:cNvPr id="6882306" name="Rectangle 2"/>
          <p:cNvSpPr>
            <a:spLocks noChangeArrowheads="1"/>
          </p:cNvSpPr>
          <p:nvPr/>
        </p:nvSpPr>
        <p:spPr bwMode="auto">
          <a:xfrm>
            <a:off x="381000" y="11430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3600" b="1">
              <a:solidFill>
                <a:srgbClr val="CC0099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82307" name="Rectangle 3"/>
          <p:cNvSpPr>
            <a:spLocks noRot="1" noChangeArrowheads="1"/>
          </p:cNvSpPr>
          <p:nvPr/>
        </p:nvSpPr>
        <p:spPr bwMode="auto">
          <a:xfrm>
            <a:off x="7010400" y="76200"/>
            <a:ext cx="1911350" cy="6553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0070C0"/>
                </a:solidFill>
                <a:ea typeface="黑体" pitchFamily="49" charset="-122"/>
              </a:rPr>
              <a:t>字符串排序结果生成</a:t>
            </a:r>
            <a:r>
              <a:rPr lang="zh-CN" altLang="en-US" sz="3200" dirty="0" smtClean="0">
                <a:solidFill>
                  <a:srgbClr val="0070C0"/>
                </a:solidFill>
                <a:ea typeface="黑体" pitchFamily="49" charset="-122"/>
              </a:rPr>
              <a:t>文件：</a:t>
            </a:r>
            <a:endParaRPr lang="en-US" altLang="zh-CN" sz="3200" dirty="0" smtClean="0">
              <a:solidFill>
                <a:srgbClr val="0070C0"/>
              </a:solidFill>
              <a:ea typeface="黑体" pitchFamily="49" charset="-122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 smtClean="0">
                <a:solidFill>
                  <a:srgbClr val="C00000"/>
                </a:solidFill>
                <a:ea typeface="黑体" pitchFamily="49" charset="-122"/>
              </a:rPr>
              <a:t>头文件</a:t>
            </a:r>
            <a:r>
              <a:rPr lang="zh-CN" altLang="en-US" sz="3200" dirty="0">
                <a:solidFill>
                  <a:srgbClr val="C00000"/>
                </a:solidFill>
                <a:ea typeface="黑体" pitchFamily="49" charset="-122"/>
              </a:rPr>
              <a:t>、变量定义、字符串初始化</a:t>
            </a:r>
          </a:p>
        </p:txBody>
      </p:sp>
      <p:sp>
        <p:nvSpPr>
          <p:cNvPr id="6882308" name="Rectangle 4"/>
          <p:cNvSpPr>
            <a:spLocks noChangeArrowheads="1"/>
          </p:cNvSpPr>
          <p:nvPr/>
        </p:nvSpPr>
        <p:spPr bwMode="auto">
          <a:xfrm>
            <a:off x="228600" y="76200"/>
            <a:ext cx="6858000" cy="6705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stdlib.h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string.h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&gt; 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main()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FILE *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fp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char  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str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[3][10],temp[10];   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i,j,k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const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N=3;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("Enter strings:\n"); 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for(i=0;i&lt;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N;i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++)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	gets(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str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[i]);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.......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7" name="圆角矩形标注 6"/>
          <p:cNvSpPr>
            <a:spLocks noChangeArrowheads="1"/>
          </p:cNvSpPr>
          <p:nvPr/>
        </p:nvSpPr>
        <p:spPr bwMode="auto">
          <a:xfrm>
            <a:off x="3581400" y="3429000"/>
            <a:ext cx="3048000" cy="642938"/>
          </a:xfrm>
          <a:prstGeom prst="wedgeRoundRectCallout">
            <a:avLst>
              <a:gd name="adj1" fmla="val -90106"/>
              <a:gd name="adj2" fmla="val 3469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800" b="1">
                <a:solidFill>
                  <a:srgbClr val="0000CC"/>
                </a:solidFill>
                <a:latin typeface="Arial" pitchFamily="34" charset="0"/>
              </a:rPr>
              <a:t>处理</a:t>
            </a:r>
            <a:r>
              <a:rPr kumimoji="1" lang="en-US" altLang="zh-CN" sz="2800" b="1">
                <a:solidFill>
                  <a:srgbClr val="0000CC"/>
                </a:solidFill>
                <a:latin typeface="Arial" pitchFamily="34" charset="0"/>
              </a:rPr>
              <a:t>N</a:t>
            </a:r>
            <a:r>
              <a:rPr kumimoji="1" lang="zh-CN" altLang="en-US" sz="2800" b="1">
                <a:solidFill>
                  <a:srgbClr val="0000CC"/>
                </a:solidFill>
                <a:latin typeface="Arial" pitchFamily="34" charset="0"/>
              </a:rPr>
              <a:t>个字符串</a:t>
            </a: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3581400" y="5791200"/>
            <a:ext cx="3200400" cy="642938"/>
          </a:xfrm>
          <a:prstGeom prst="wedgeRoundRectCallout">
            <a:avLst>
              <a:gd name="adj1" fmla="val -68750"/>
              <a:gd name="adj2" fmla="val -66542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800" b="1">
                <a:solidFill>
                  <a:srgbClr val="0000CC"/>
                </a:solidFill>
                <a:latin typeface="Arial" pitchFamily="34" charset="0"/>
              </a:rPr>
              <a:t>输入</a:t>
            </a:r>
            <a:r>
              <a:rPr kumimoji="1" lang="en-US" altLang="zh-CN" sz="2800" b="1">
                <a:solidFill>
                  <a:srgbClr val="0000CC"/>
                </a:solidFill>
                <a:latin typeface="Arial" pitchFamily="34" charset="0"/>
              </a:rPr>
              <a:t>N</a:t>
            </a:r>
            <a:r>
              <a:rPr kumimoji="1" lang="zh-CN" altLang="en-US" sz="2800" b="1">
                <a:solidFill>
                  <a:srgbClr val="0000CC"/>
                </a:solidFill>
                <a:latin typeface="Arial" pitchFamily="34" charset="0"/>
              </a:rPr>
              <a:t>个字符串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CE308E92-DAA4-43B1-8373-DA4C680ECBF3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5E812D0-BB20-4614-8853-9B1B870E136C}" type="slidenum">
              <a:rPr lang="zh-CN" altLang="en-US"/>
              <a:pPr/>
              <a:t>22</a:t>
            </a:fld>
            <a:r>
              <a:rPr lang="en-US" altLang="zh-CN"/>
              <a:t>/34</a:t>
            </a:r>
          </a:p>
        </p:txBody>
      </p:sp>
      <p:sp>
        <p:nvSpPr>
          <p:cNvPr id="6883330" name="Rectangle 2"/>
          <p:cNvSpPr>
            <a:spLocks noChangeArrowheads="1"/>
          </p:cNvSpPr>
          <p:nvPr/>
        </p:nvSpPr>
        <p:spPr bwMode="auto">
          <a:xfrm>
            <a:off x="381000" y="11430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3600" b="1">
              <a:solidFill>
                <a:srgbClr val="CC0099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83331" name="Rectangle 3"/>
          <p:cNvSpPr>
            <a:spLocks noRot="1" noChangeArrowheads="1"/>
          </p:cNvSpPr>
          <p:nvPr/>
        </p:nvSpPr>
        <p:spPr bwMode="auto">
          <a:xfrm>
            <a:off x="7010400" y="76200"/>
            <a:ext cx="1911350" cy="6553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>
                <a:solidFill>
                  <a:srgbClr val="0070C0"/>
                </a:solidFill>
                <a:ea typeface="黑体" pitchFamily="49" charset="-122"/>
              </a:rPr>
              <a:t>字符串排序结果生成文件</a:t>
            </a:r>
            <a:r>
              <a:rPr lang="zh-CN" altLang="en-US" sz="3600" dirty="0" smtClean="0">
                <a:solidFill>
                  <a:srgbClr val="0070C0"/>
                </a:solidFill>
                <a:ea typeface="黑体" pitchFamily="49" charset="-122"/>
              </a:rPr>
              <a:t>：</a:t>
            </a:r>
            <a:r>
              <a:rPr lang="zh-CN" altLang="en-US" sz="3600" dirty="0">
                <a:solidFill>
                  <a:srgbClr val="0070C0"/>
                </a:solidFill>
                <a:ea typeface="黑体" pitchFamily="49" charset="-122"/>
              </a:rPr>
              <a:t/>
            </a:r>
            <a:br>
              <a:rPr lang="zh-CN" altLang="en-US" sz="3600" dirty="0">
                <a:solidFill>
                  <a:srgbClr val="0070C0"/>
                </a:solidFill>
                <a:ea typeface="黑体" pitchFamily="49" charset="-122"/>
              </a:rPr>
            </a:br>
            <a:r>
              <a:rPr lang="zh-CN" altLang="en-US" sz="3600" dirty="0">
                <a:solidFill>
                  <a:srgbClr val="C00000"/>
                </a:solidFill>
                <a:ea typeface="黑体" pitchFamily="49" charset="-122"/>
              </a:rPr>
              <a:t>“选择法”字符串排序</a:t>
            </a:r>
          </a:p>
        </p:txBody>
      </p:sp>
      <p:sp>
        <p:nvSpPr>
          <p:cNvPr id="6883332" name="Rectangle 4"/>
          <p:cNvSpPr>
            <a:spLocks noChangeArrowheads="1"/>
          </p:cNvSpPr>
          <p:nvPr/>
        </p:nvSpPr>
        <p:spPr bwMode="auto">
          <a:xfrm>
            <a:off x="228600" y="76200"/>
            <a:ext cx="6858000" cy="6705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main()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{ 	.......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for(i=0;i&lt;N-1;i++)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{ 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   k=i;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       for(j=i+1;j&lt;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N;j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++)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          if(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strcmp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str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[k],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str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[j])&gt;0) 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         k=j;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       if(k!=i)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    { 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          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strcpy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temp,str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[i]);  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          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strcpy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str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[i],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str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[k]);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          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strcpy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str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[k],temp);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    }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}  ......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7F069FB1-269D-48C2-AA03-596CF89EED6C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958848A-A1B7-4ADB-B7AE-1A5AD572649D}" type="slidenum">
              <a:rPr lang="zh-CN" altLang="en-US"/>
              <a:pPr/>
              <a:t>23</a:t>
            </a:fld>
            <a:r>
              <a:rPr lang="en-US" altLang="zh-CN"/>
              <a:t>/34</a:t>
            </a:r>
          </a:p>
        </p:txBody>
      </p:sp>
      <p:sp>
        <p:nvSpPr>
          <p:cNvPr id="6884354" name="Rectangle 2"/>
          <p:cNvSpPr>
            <a:spLocks noChangeArrowheads="1"/>
          </p:cNvSpPr>
          <p:nvPr/>
        </p:nvSpPr>
        <p:spPr bwMode="auto">
          <a:xfrm>
            <a:off x="381000" y="11430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3600" b="1">
              <a:solidFill>
                <a:srgbClr val="CC0099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84355" name="Rectangle 3"/>
          <p:cNvSpPr>
            <a:spLocks noRot="1" noChangeArrowheads="1"/>
          </p:cNvSpPr>
          <p:nvPr/>
        </p:nvSpPr>
        <p:spPr bwMode="auto">
          <a:xfrm>
            <a:off x="7010400" y="76200"/>
            <a:ext cx="1911350" cy="6553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ea typeface="黑体" pitchFamily="49" charset="-122"/>
              </a:rPr>
              <a:t>字符串排序结果生成文件</a:t>
            </a: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</a:rPr>
              <a:t>：</a:t>
            </a:r>
            <a:r>
              <a:rPr lang="zh-CN" altLang="en-US" dirty="0">
                <a:solidFill>
                  <a:srgbClr val="0070C0"/>
                </a:solidFill>
                <a:ea typeface="黑体" pitchFamily="49" charset="-122"/>
              </a:rPr>
              <a:t/>
            </a:r>
            <a:br>
              <a:rPr lang="zh-CN" altLang="en-US" dirty="0">
                <a:solidFill>
                  <a:srgbClr val="0070C0"/>
                </a:solidFill>
                <a:ea typeface="黑体" pitchFamily="49" charset="-122"/>
              </a:rPr>
            </a:br>
            <a:r>
              <a:rPr lang="zh-CN" altLang="en-US" dirty="0">
                <a:solidFill>
                  <a:srgbClr val="C00000"/>
                </a:solidFill>
                <a:ea typeface="黑体" pitchFamily="49" charset="-122"/>
              </a:rPr>
              <a:t>将</a:t>
            </a:r>
            <a:r>
              <a:rPr lang="zh-CN" altLang="en-US" dirty="0" smtClean="0">
                <a:solidFill>
                  <a:srgbClr val="C00000"/>
                </a:solidFill>
                <a:ea typeface="黑体" pitchFamily="49" charset="-122"/>
              </a:rPr>
              <a:t>字符串写入文件</a:t>
            </a:r>
            <a:endParaRPr lang="zh-CN" altLang="en-US" dirty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6884356" name="Rectangle 4"/>
          <p:cNvSpPr>
            <a:spLocks noChangeArrowheads="1"/>
          </p:cNvSpPr>
          <p:nvPr/>
        </p:nvSpPr>
        <p:spPr bwMode="auto">
          <a:xfrm>
            <a:off x="228600" y="76200"/>
            <a:ext cx="6858000" cy="6705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main()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{ 	.......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if((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fp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=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fopen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("string.dat", "w"))==NULL)   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   {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("can't open file!\n"); 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exit(0);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}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   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("\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nThe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new sequence:\n");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for(i=0;i&lt;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N;i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++)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{ 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fputs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str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[i],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fp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fputs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("\n",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fp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);   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    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("%s\n",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str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[i]);   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   }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return 0;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7" name="圆角矩形标注 6"/>
          <p:cNvSpPr>
            <a:spLocks noChangeArrowheads="1"/>
          </p:cNvSpPr>
          <p:nvPr/>
        </p:nvSpPr>
        <p:spPr bwMode="auto">
          <a:xfrm>
            <a:off x="3581400" y="3429000"/>
            <a:ext cx="3505200" cy="642938"/>
          </a:xfrm>
          <a:prstGeom prst="wedgeRoundRectCallout">
            <a:avLst>
              <a:gd name="adj1" fmla="val -86685"/>
              <a:gd name="adj2" fmla="val 78148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800" b="1">
                <a:solidFill>
                  <a:srgbClr val="0000CC"/>
                </a:solidFill>
                <a:latin typeface="Arial" pitchFamily="34" charset="0"/>
              </a:rPr>
              <a:t>将字符串写入文件</a:t>
            </a: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4114800" y="4419600"/>
            <a:ext cx="1752600" cy="642938"/>
          </a:xfrm>
          <a:prstGeom prst="wedgeRoundRectCallout">
            <a:avLst>
              <a:gd name="adj1" fmla="val -110324"/>
              <a:gd name="adj2" fmla="val -333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800" b="1">
                <a:solidFill>
                  <a:srgbClr val="0000CC"/>
                </a:solidFill>
                <a:latin typeface="Arial" pitchFamily="34" charset="0"/>
              </a:rPr>
              <a:t>写入</a:t>
            </a:r>
            <a:r>
              <a:rPr kumimoji="1" lang="en-US" altLang="zh-CN" sz="2800" b="1">
                <a:solidFill>
                  <a:srgbClr val="0000CC"/>
                </a:solidFill>
                <a:latin typeface="Arial" pitchFamily="34" charset="0"/>
              </a:rPr>
              <a:t>\n</a:t>
            </a:r>
          </a:p>
        </p:txBody>
      </p:sp>
      <p:sp>
        <p:nvSpPr>
          <p:cNvPr id="2" name="圆角矩形标注 4"/>
          <p:cNvSpPr>
            <a:spLocks noChangeArrowheads="1"/>
          </p:cNvSpPr>
          <p:nvPr/>
        </p:nvSpPr>
        <p:spPr bwMode="auto">
          <a:xfrm>
            <a:off x="3733800" y="5715000"/>
            <a:ext cx="4495800" cy="642938"/>
          </a:xfrm>
          <a:prstGeom prst="wedgeRoundRectCallout">
            <a:avLst>
              <a:gd name="adj1" fmla="val -61653"/>
              <a:gd name="adj2" fmla="val -10333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800" b="1">
                <a:solidFill>
                  <a:srgbClr val="0000CC"/>
                </a:solidFill>
                <a:latin typeface="Arial" pitchFamily="34" charset="0"/>
              </a:rPr>
              <a:t>将字符串显示在屏幕上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83DA9B2-90FD-42D2-82B1-EC15D43F07FD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130AB5D-37A7-4EAD-AB11-3F370FDC5C40}" type="slidenum">
              <a:rPr lang="zh-CN" altLang="en-US"/>
              <a:pPr/>
              <a:t>24</a:t>
            </a:fld>
            <a:r>
              <a:rPr lang="en-US" altLang="zh-CN"/>
              <a:t>/34</a:t>
            </a:r>
          </a:p>
        </p:txBody>
      </p:sp>
      <p:sp>
        <p:nvSpPr>
          <p:cNvPr id="6887426" name="Rectangle 2"/>
          <p:cNvSpPr>
            <a:spLocks noChangeArrowheads="1"/>
          </p:cNvSpPr>
          <p:nvPr/>
        </p:nvSpPr>
        <p:spPr bwMode="auto">
          <a:xfrm>
            <a:off x="381000" y="11430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3600" b="1">
              <a:solidFill>
                <a:srgbClr val="CC0099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87427" name="Rectangle 3"/>
          <p:cNvSpPr>
            <a:spLocks noRot="1" noChangeArrowheads="1"/>
          </p:cNvSpPr>
          <p:nvPr/>
        </p:nvSpPr>
        <p:spPr bwMode="auto">
          <a:xfrm>
            <a:off x="381000" y="76200"/>
            <a:ext cx="831215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ea typeface="黑体" pitchFamily="49" charset="-122"/>
              </a:rPr>
              <a:t>字符串排序结果生成文件</a:t>
            </a:r>
            <a:r>
              <a:rPr lang="zh-CN" altLang="en-US" dirty="0" smtClean="0">
                <a:solidFill>
                  <a:srgbClr val="C00000"/>
                </a:solidFill>
                <a:ea typeface="黑体" pitchFamily="49" charset="-122"/>
              </a:rPr>
              <a:t>运行结果</a:t>
            </a:r>
            <a:endParaRPr lang="zh-CN" altLang="en-US" dirty="0">
              <a:solidFill>
                <a:srgbClr val="C00000"/>
              </a:solidFill>
              <a:ea typeface="黑体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16" b="54826"/>
          <a:stretch/>
        </p:blipFill>
        <p:spPr bwMode="auto">
          <a:xfrm>
            <a:off x="304800" y="1143000"/>
            <a:ext cx="4443411" cy="413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72" b="79020"/>
          <a:stretch/>
        </p:blipFill>
        <p:spPr bwMode="auto">
          <a:xfrm>
            <a:off x="4800600" y="4429125"/>
            <a:ext cx="4132693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775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58334B9-AF95-4916-8BBD-906E190CD6EA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30D3953-9E33-4462-9259-E749D7547428}" type="slidenum">
              <a:rPr lang="zh-CN" altLang="en-US"/>
              <a:pPr/>
              <a:t>25</a:t>
            </a:fld>
            <a:r>
              <a:rPr lang="en-US" altLang="zh-CN"/>
              <a:t>/34</a:t>
            </a:r>
          </a:p>
        </p:txBody>
      </p:sp>
      <p:sp>
        <p:nvSpPr>
          <p:cNvPr id="6881282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</a:rPr>
              <a:t>例</a:t>
            </a:r>
            <a:r>
              <a:rPr lang="en-US" altLang="zh-CN" dirty="0">
                <a:solidFill>
                  <a:srgbClr val="0070C0"/>
                </a:solidFill>
                <a:ea typeface="黑体" pitchFamily="49" charset="-122"/>
              </a:rPr>
              <a:t>4</a:t>
            </a: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</a:rPr>
              <a:t>：</a:t>
            </a:r>
            <a:r>
              <a:rPr lang="zh-CN" altLang="en-US" dirty="0">
                <a:solidFill>
                  <a:srgbClr val="0070C0"/>
                </a:solidFill>
                <a:ea typeface="黑体" pitchFamily="49" charset="-122"/>
              </a:rPr>
              <a:t>将</a:t>
            </a: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</a:rPr>
              <a:t>文件内容输出显示在屏幕上</a:t>
            </a:r>
            <a:endParaRPr lang="zh-CN" altLang="en-US" dirty="0">
              <a:solidFill>
                <a:srgbClr val="0070C0"/>
              </a:solidFill>
              <a:ea typeface="黑体" pitchFamily="49" charset="-122"/>
            </a:endParaRPr>
          </a:p>
        </p:txBody>
      </p:sp>
      <p:sp>
        <p:nvSpPr>
          <p:cNvPr id="6881283" name="Rectangle 3"/>
          <p:cNvSpPr>
            <a:spLocks noChangeArrowheads="1"/>
          </p:cNvSpPr>
          <p:nvPr/>
        </p:nvSpPr>
        <p:spPr bwMode="auto">
          <a:xfrm>
            <a:off x="304800" y="11430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43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要求：</a:t>
            </a:r>
          </a:p>
          <a:p>
            <a:pPr marL="742950" lvl="1" indent="-285750">
              <a:lnSpc>
                <a:spcPts val="43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从文件中读入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若干个字符串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，将它们逐个显示在屏幕上。</a:t>
            </a:r>
            <a:endParaRPr lang="zh-CN" altLang="en-US" sz="2800" dirty="0"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>
              <a:lnSpc>
                <a:spcPts val="43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解题思路：</a:t>
            </a:r>
          </a:p>
          <a:p>
            <a:pPr marL="742950" lvl="1" indent="-285750">
              <a:lnSpc>
                <a:spcPts val="43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将例</a:t>
            </a:r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3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中建立的文件</a:t>
            </a:r>
            <a:r>
              <a:rPr lang="en-US" altLang="zh-CN" sz="2800" dirty="0">
                <a:solidFill>
                  <a:srgbClr val="C00000"/>
                </a:solidFill>
                <a:ea typeface="黑体" pitchFamily="49" charset="-122"/>
              </a:rPr>
              <a:t>string.dat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作为“输入文件”打开；</a:t>
            </a:r>
            <a:endParaRPr lang="zh-CN" altLang="en-US" sz="2800" dirty="0"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ts val="43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将</a:t>
            </a:r>
            <a:r>
              <a:rPr lang="en-US" altLang="zh-CN" sz="2800" dirty="0">
                <a:solidFill>
                  <a:srgbClr val="C00000"/>
                </a:solidFill>
                <a:ea typeface="黑体" pitchFamily="49" charset="-122"/>
              </a:rPr>
              <a:t>string.dat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中的字符串逐个读入到数组</a:t>
            </a:r>
            <a:r>
              <a:rPr lang="en-US" altLang="zh-CN" sz="2800" dirty="0" err="1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</a:t>
            </a:r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[]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中，每读入一个数组元素（字符串）即输出到屏幕上。</a:t>
            </a:r>
            <a:endParaRPr lang="zh-CN" altLang="en-US" sz="2800" dirty="0"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222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83DA9B2-90FD-42D2-82B1-EC15D43F07FD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130AB5D-37A7-4EAD-AB11-3F370FDC5C40}" type="slidenum">
              <a:rPr lang="zh-CN" altLang="en-US"/>
              <a:pPr/>
              <a:t>26</a:t>
            </a:fld>
            <a:r>
              <a:rPr lang="en-US" altLang="zh-CN"/>
              <a:t>/34</a:t>
            </a:r>
          </a:p>
        </p:txBody>
      </p:sp>
      <p:sp>
        <p:nvSpPr>
          <p:cNvPr id="6887426" name="Rectangle 2"/>
          <p:cNvSpPr>
            <a:spLocks noChangeArrowheads="1"/>
          </p:cNvSpPr>
          <p:nvPr/>
        </p:nvSpPr>
        <p:spPr bwMode="auto">
          <a:xfrm>
            <a:off x="381000" y="11430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3600" b="1">
              <a:solidFill>
                <a:srgbClr val="CC0099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87427" name="Rectangle 3"/>
          <p:cNvSpPr>
            <a:spLocks noRot="1" noChangeArrowheads="1"/>
          </p:cNvSpPr>
          <p:nvPr/>
        </p:nvSpPr>
        <p:spPr bwMode="auto">
          <a:xfrm>
            <a:off x="7010400" y="76200"/>
            <a:ext cx="1911350" cy="6553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400" u="sng" dirty="0" smtClean="0">
                <a:solidFill>
                  <a:srgbClr val="0070C0"/>
                </a:solidFill>
                <a:ea typeface="黑体" pitchFamily="49" charset="-122"/>
              </a:rPr>
              <a:t>从文件中读取</a:t>
            </a:r>
            <a:r>
              <a:rPr lang="zh-CN" altLang="en-US" sz="4400" u="sng" smtClean="0">
                <a:solidFill>
                  <a:srgbClr val="0070C0"/>
                </a:solidFill>
                <a:ea typeface="黑体" pitchFamily="49" charset="-122"/>
              </a:rPr>
              <a:t>字符串显示</a:t>
            </a:r>
            <a:r>
              <a:rPr lang="en-US" altLang="zh-CN" sz="4400" u="sng" dirty="0" smtClean="0">
                <a:solidFill>
                  <a:srgbClr val="0070C0"/>
                </a:solidFill>
                <a:ea typeface="黑体" pitchFamily="49" charset="-122"/>
              </a:rPr>
              <a:t>:</a:t>
            </a:r>
            <a:endParaRPr lang="zh-CN" altLang="en-US" sz="4400" u="sng" dirty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6887428" name="Rectangle 4"/>
          <p:cNvSpPr>
            <a:spLocks noChangeArrowheads="1"/>
          </p:cNvSpPr>
          <p:nvPr/>
        </p:nvSpPr>
        <p:spPr bwMode="auto">
          <a:xfrm>
            <a:off x="228600" y="76200"/>
            <a:ext cx="6858000" cy="618630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main()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FILE *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fp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;  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char  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str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[3][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10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];  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=0;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if((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fp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=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fopen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("string.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dat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","r"))==NULL)  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{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("can't open file!\n");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exit(0);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}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while(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fgets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str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[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],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10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,fp)!=NULL)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{ 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("%s",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str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[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]);   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++;   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}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fclose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fp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return 0;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7" name="圆角矩形标注 6"/>
          <p:cNvSpPr>
            <a:spLocks noChangeArrowheads="1"/>
          </p:cNvSpPr>
          <p:nvPr/>
        </p:nvSpPr>
        <p:spPr bwMode="auto">
          <a:xfrm>
            <a:off x="4648200" y="2209800"/>
            <a:ext cx="4343400" cy="1066800"/>
          </a:xfrm>
          <a:prstGeom prst="wedgeRoundRectCallout">
            <a:avLst>
              <a:gd name="adj1" fmla="val -116153"/>
              <a:gd name="adj2" fmla="val 78421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 b="1">
                <a:solidFill>
                  <a:srgbClr val="0000CC"/>
                </a:solidFill>
                <a:latin typeface="Arial" pitchFamily="34" charset="0"/>
              </a:rPr>
              <a:t>将长度为</a:t>
            </a:r>
            <a:r>
              <a:rPr kumimoji="1" lang="en-US" altLang="zh-CN" sz="2400" b="1">
                <a:solidFill>
                  <a:srgbClr val="0000CC"/>
                </a:solidFill>
                <a:latin typeface="Arial" pitchFamily="34" charset="0"/>
              </a:rPr>
              <a:t>9</a:t>
            </a:r>
            <a:r>
              <a:rPr kumimoji="1" lang="zh-CN" altLang="en-US" sz="2400" b="1">
                <a:solidFill>
                  <a:srgbClr val="0000CC"/>
                </a:solidFill>
                <a:latin typeface="Arial" pitchFamily="34" charset="0"/>
              </a:rPr>
              <a:t>的字符串从文件中读出，放入字符数组</a:t>
            </a:r>
            <a:r>
              <a:rPr kumimoji="1" lang="en-US" altLang="zh-CN" sz="2400" b="1">
                <a:solidFill>
                  <a:srgbClr val="0000CC"/>
                </a:solidFill>
                <a:latin typeface="Arial" pitchFamily="34" charset="0"/>
              </a:rPr>
              <a:t>str[i]</a:t>
            </a: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2362200" y="5257800"/>
            <a:ext cx="3886200" cy="1100138"/>
          </a:xfrm>
          <a:prstGeom prst="wedgeRoundRectCallout">
            <a:avLst>
              <a:gd name="adj1" fmla="val -64787"/>
              <a:gd name="adj2" fmla="val -119264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800" b="1">
                <a:solidFill>
                  <a:srgbClr val="0000CC"/>
                </a:solidFill>
                <a:latin typeface="Arial" pitchFamily="34" charset="0"/>
              </a:rPr>
              <a:t>将字符数组</a:t>
            </a:r>
            <a:r>
              <a:rPr kumimoji="1" lang="en-US" altLang="zh-CN" sz="2800" b="1">
                <a:solidFill>
                  <a:srgbClr val="0000CC"/>
                </a:solidFill>
                <a:latin typeface="Arial" pitchFamily="34" charset="0"/>
              </a:rPr>
              <a:t>str[i]</a:t>
            </a:r>
            <a:r>
              <a:rPr kumimoji="1" lang="zh-CN" altLang="en-US" sz="2800" b="1">
                <a:solidFill>
                  <a:srgbClr val="0000CC"/>
                </a:solidFill>
                <a:latin typeface="Arial" pitchFamily="34" charset="0"/>
              </a:rPr>
              <a:t>中的字符串显示在屏幕上</a:t>
            </a:r>
          </a:p>
        </p:txBody>
      </p:sp>
    </p:spTree>
    <p:extLst>
      <p:ext uri="{BB962C8B-B14F-4D97-AF65-F5344CB8AC3E}">
        <p14:creationId xmlns:p14="http://schemas.microsoft.com/office/powerpoint/2010/main" val="277571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83DA9B2-90FD-42D2-82B1-EC15D43F07FD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130AB5D-37A7-4EAD-AB11-3F370FDC5C40}" type="slidenum">
              <a:rPr lang="zh-CN" altLang="en-US"/>
              <a:pPr/>
              <a:t>27</a:t>
            </a:fld>
            <a:r>
              <a:rPr lang="en-US" altLang="zh-CN"/>
              <a:t>/34</a:t>
            </a:r>
          </a:p>
        </p:txBody>
      </p:sp>
      <p:sp>
        <p:nvSpPr>
          <p:cNvPr id="6887426" name="Rectangle 2"/>
          <p:cNvSpPr>
            <a:spLocks noChangeArrowheads="1"/>
          </p:cNvSpPr>
          <p:nvPr/>
        </p:nvSpPr>
        <p:spPr bwMode="auto">
          <a:xfrm>
            <a:off x="381000" y="11430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3600" b="1">
              <a:solidFill>
                <a:srgbClr val="CC0099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87427" name="Rectangle 3"/>
          <p:cNvSpPr>
            <a:spLocks noRot="1" noChangeArrowheads="1"/>
          </p:cNvSpPr>
          <p:nvPr/>
        </p:nvSpPr>
        <p:spPr bwMode="auto">
          <a:xfrm>
            <a:off x="381000" y="76200"/>
            <a:ext cx="831215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anchor="ctr"/>
          <a:lstStyle/>
          <a:p>
            <a:pPr eaLnBrk="0" hangingPunct="0">
              <a:lnSpc>
                <a:spcPts val="36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0070C0"/>
                </a:solidFill>
                <a:ea typeface="黑体" pitchFamily="49" charset="-122"/>
              </a:rPr>
              <a:t>将</a:t>
            </a:r>
            <a:r>
              <a:rPr lang="en-US" altLang="zh-CN" sz="3200" dirty="0">
                <a:solidFill>
                  <a:srgbClr val="0070C0"/>
                </a:solidFill>
                <a:ea typeface="黑体" pitchFamily="49" charset="-122"/>
              </a:rPr>
              <a:t>string.dat</a:t>
            </a:r>
            <a:r>
              <a:rPr lang="zh-CN" altLang="en-US" sz="3200" dirty="0">
                <a:solidFill>
                  <a:srgbClr val="0070C0"/>
                </a:solidFill>
                <a:ea typeface="黑体" pitchFamily="49" charset="-122"/>
              </a:rPr>
              <a:t>内容读出显示在屏幕上</a:t>
            </a:r>
            <a:r>
              <a:rPr lang="zh-CN" altLang="en-US" sz="3200" dirty="0" smtClean="0">
                <a:solidFill>
                  <a:srgbClr val="0070C0"/>
                </a:solidFill>
                <a:ea typeface="黑体" pitchFamily="49" charset="-122"/>
              </a:rPr>
              <a:t>：</a:t>
            </a:r>
            <a:r>
              <a:rPr lang="zh-CN" altLang="en-US" sz="3200" dirty="0" smtClean="0">
                <a:solidFill>
                  <a:srgbClr val="FF0000"/>
                </a:solidFill>
                <a:ea typeface="黑体" pitchFamily="49" charset="-122"/>
              </a:rPr>
              <a:t>运行结果</a:t>
            </a:r>
            <a:endParaRPr lang="en-US" altLang="zh-CN" sz="3200" dirty="0">
              <a:solidFill>
                <a:srgbClr val="FF0000"/>
              </a:solidFill>
              <a:ea typeface="黑体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64" b="77974"/>
          <a:stretch/>
        </p:blipFill>
        <p:spPr bwMode="auto">
          <a:xfrm>
            <a:off x="-1" y="1000125"/>
            <a:ext cx="524400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16" b="76848"/>
          <a:stretch/>
        </p:blipFill>
        <p:spPr bwMode="auto">
          <a:xfrm>
            <a:off x="2532178" y="3533775"/>
            <a:ext cx="5849822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584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83DA9B2-90FD-42D2-82B1-EC15D43F07FD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130AB5D-37A7-4EAD-AB11-3F370FDC5C40}" type="slidenum">
              <a:rPr lang="zh-CN" altLang="en-US"/>
              <a:pPr/>
              <a:t>28</a:t>
            </a:fld>
            <a:r>
              <a:rPr lang="en-US" altLang="zh-CN"/>
              <a:t>/34</a:t>
            </a:r>
          </a:p>
        </p:txBody>
      </p:sp>
      <p:sp>
        <p:nvSpPr>
          <p:cNvPr id="6887426" name="Rectangle 2"/>
          <p:cNvSpPr>
            <a:spLocks noChangeArrowheads="1"/>
          </p:cNvSpPr>
          <p:nvPr/>
        </p:nvSpPr>
        <p:spPr bwMode="auto">
          <a:xfrm>
            <a:off x="381000" y="11430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3600" b="1">
              <a:solidFill>
                <a:srgbClr val="CC0099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87427" name="Rectangle 3"/>
          <p:cNvSpPr>
            <a:spLocks noRot="1" noChangeArrowheads="1"/>
          </p:cNvSpPr>
          <p:nvPr/>
        </p:nvSpPr>
        <p:spPr bwMode="auto">
          <a:xfrm>
            <a:off x="381000" y="76200"/>
            <a:ext cx="831215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anchor="ctr"/>
          <a:lstStyle/>
          <a:p>
            <a:pPr eaLnBrk="0" hangingPunct="0">
              <a:lnSpc>
                <a:spcPts val="36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0070C0"/>
                </a:solidFill>
                <a:ea typeface="黑体" pitchFamily="49" charset="-122"/>
              </a:rPr>
              <a:t>将</a:t>
            </a:r>
            <a:r>
              <a:rPr lang="en-US" altLang="zh-CN" sz="3200" dirty="0">
                <a:solidFill>
                  <a:srgbClr val="0070C0"/>
                </a:solidFill>
                <a:ea typeface="黑体" pitchFamily="49" charset="-122"/>
              </a:rPr>
              <a:t>string.dat</a:t>
            </a:r>
            <a:r>
              <a:rPr lang="zh-CN" altLang="en-US" sz="3200" dirty="0">
                <a:solidFill>
                  <a:srgbClr val="0070C0"/>
                </a:solidFill>
                <a:ea typeface="黑体" pitchFamily="49" charset="-122"/>
              </a:rPr>
              <a:t>内容读出显示在屏幕上</a:t>
            </a:r>
            <a:r>
              <a:rPr lang="zh-CN" altLang="en-US" sz="3200" dirty="0" smtClean="0">
                <a:solidFill>
                  <a:srgbClr val="0070C0"/>
                </a:solidFill>
                <a:ea typeface="黑体" pitchFamily="49" charset="-122"/>
              </a:rPr>
              <a:t>：</a:t>
            </a:r>
            <a:r>
              <a:rPr lang="zh-CN" altLang="en-US" sz="3200" dirty="0" smtClean="0">
                <a:solidFill>
                  <a:srgbClr val="FF0000"/>
                </a:solidFill>
                <a:ea typeface="黑体" pitchFamily="49" charset="-122"/>
              </a:rPr>
              <a:t>程序分析</a:t>
            </a:r>
            <a:endParaRPr lang="en-US" altLang="zh-CN" sz="3200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6200" y="762000"/>
            <a:ext cx="4724400" cy="4572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 main</a:t>
            </a:r>
            <a:r>
              <a:rPr lang="en-US" altLang="zh-CN" sz="1800" b="1" dirty="0" smtClean="0">
                <a:ea typeface="楷体_GB2312" pitchFamily="49" charset="-122"/>
                <a:sym typeface="Monotype Sorts" pitchFamily="2" charset="2"/>
              </a:rPr>
              <a:t>() { </a:t>
            </a:r>
            <a:endParaRPr lang="en-US" altLang="zh-CN" sz="1800" b="1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FILE *</a:t>
            </a:r>
            <a:r>
              <a:rPr lang="en-US" altLang="zh-CN" sz="1800" b="1" dirty="0" err="1">
                <a:ea typeface="楷体_GB2312" pitchFamily="49" charset="-122"/>
                <a:sym typeface="Monotype Sorts" pitchFamily="2" charset="2"/>
              </a:rPr>
              <a:t>fp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;  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char  </a:t>
            </a:r>
            <a:r>
              <a:rPr lang="en-US" altLang="zh-CN" sz="1800" b="1" dirty="0" err="1">
                <a:ea typeface="楷体_GB2312" pitchFamily="49" charset="-122"/>
                <a:sym typeface="Monotype Sorts" pitchFamily="2" charset="2"/>
              </a:rPr>
              <a:t>str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[3][10];  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18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 i=0;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if((</a:t>
            </a:r>
            <a:r>
              <a:rPr lang="en-US" altLang="zh-CN" sz="1800" b="1" dirty="0" err="1">
                <a:ea typeface="楷体_GB2312" pitchFamily="49" charset="-122"/>
                <a:sym typeface="Monotype Sorts" pitchFamily="2" charset="2"/>
              </a:rPr>
              <a:t>fp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=</a:t>
            </a:r>
            <a:r>
              <a:rPr lang="en-US" altLang="zh-CN" sz="1800" b="1" dirty="0" err="1">
                <a:ea typeface="楷体_GB2312" pitchFamily="49" charset="-122"/>
                <a:sym typeface="Monotype Sorts" pitchFamily="2" charset="2"/>
              </a:rPr>
              <a:t>fopen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("string.</a:t>
            </a:r>
            <a:r>
              <a:rPr lang="en-US" altLang="zh-CN" sz="1800" b="1" dirty="0" err="1">
                <a:ea typeface="楷体_GB2312" pitchFamily="49" charset="-122"/>
                <a:sym typeface="Monotype Sorts" pitchFamily="2" charset="2"/>
              </a:rPr>
              <a:t>dat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","r"))==NULL) </a:t>
            </a:r>
            <a:r>
              <a:rPr lang="en-US" altLang="zh-CN" sz="1800" b="1" dirty="0" smtClean="0">
                <a:ea typeface="楷体_GB2312" pitchFamily="49" charset="-122"/>
                <a:sym typeface="Monotype Sorts" pitchFamily="2" charset="2"/>
              </a:rPr>
              <a:t>{</a:t>
            </a:r>
            <a:endParaRPr lang="en-US" altLang="zh-CN" sz="1800" b="1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18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("can't open file!\n");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	exit(0);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}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while(</a:t>
            </a:r>
            <a:r>
              <a:rPr lang="en-US" altLang="zh-CN" sz="1800" b="1" dirty="0" err="1">
                <a:ea typeface="楷体_GB2312" pitchFamily="49" charset="-122"/>
                <a:sym typeface="Monotype Sorts" pitchFamily="2" charset="2"/>
              </a:rPr>
              <a:t>fgets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sz="1800" b="1" dirty="0" err="1">
                <a:ea typeface="楷体_GB2312" pitchFamily="49" charset="-122"/>
                <a:sym typeface="Monotype Sorts" pitchFamily="2" charset="2"/>
              </a:rPr>
              <a:t>str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[i],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10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,fp)!=NULL</a:t>
            </a:r>
            <a:r>
              <a:rPr lang="en-US" altLang="zh-CN" sz="1800" b="1" dirty="0" smtClean="0">
                <a:ea typeface="楷体_GB2312" pitchFamily="49" charset="-122"/>
                <a:sym typeface="Monotype Sorts" pitchFamily="2" charset="2"/>
              </a:rPr>
              <a:t>) { </a:t>
            </a:r>
            <a:endParaRPr lang="en-US" altLang="zh-CN" sz="1800" b="1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18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("%s",</a:t>
            </a:r>
            <a:r>
              <a:rPr lang="en-US" altLang="zh-CN" sz="1800" b="1" dirty="0" err="1">
                <a:ea typeface="楷体_GB2312" pitchFamily="49" charset="-122"/>
                <a:sym typeface="Monotype Sorts" pitchFamily="2" charset="2"/>
              </a:rPr>
              <a:t>str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[i]);   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	i++;   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}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1800" b="1" dirty="0" err="1">
                <a:ea typeface="楷体_GB2312" pitchFamily="49" charset="-122"/>
                <a:sym typeface="Monotype Sorts" pitchFamily="2" charset="2"/>
              </a:rPr>
              <a:t>fclose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sz="1800" b="1" dirty="0" err="1">
                <a:ea typeface="楷体_GB2312" pitchFamily="49" charset="-122"/>
                <a:sym typeface="Monotype Sorts" pitchFamily="2" charset="2"/>
              </a:rPr>
              <a:t>fp</a:t>
            </a: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	return 0;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276600" y="3733800"/>
            <a:ext cx="5645150" cy="28956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程序中的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，是因为程序员知道，原先生成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string.dat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时，就是将长度为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的字符串写到文件中。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按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fgets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的规定，遇到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就结束字符串输入，并且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'\n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作为最后一个字符也读入到字符数组中。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这样在屏幕上显示得符合我们习惯。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43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5D64D531-A2AA-4730-9546-7350220965F6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66FBDF9-E5AC-4426-ABA0-4FBBE523E7EB}" type="slidenum">
              <a:rPr lang="zh-CN" altLang="en-US"/>
              <a:pPr/>
              <a:t>29</a:t>
            </a:fld>
            <a:r>
              <a:rPr lang="en-US" altLang="zh-CN"/>
              <a:t>/34</a:t>
            </a:r>
          </a:p>
        </p:txBody>
      </p:sp>
      <p:sp>
        <p:nvSpPr>
          <p:cNvPr id="688537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8853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4000" b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向文件读写字符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4000" b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向文件读写字符串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4000" b="0" u="sng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用格式化方式读写文件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4000" b="0" smtClean="0">
                <a:latin typeface="Times New Roman" pitchFamily="18" charset="0"/>
                <a:ea typeface="黑体" pitchFamily="49" charset="-122"/>
              </a:rPr>
              <a:t>用二进制方式读写文件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2770874A-B2C5-44E7-BB07-B7E0468F81EC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17792DB6-9C56-4FCC-A921-728D1A52E058}" type="slidenum">
              <a:rPr lang="zh-CN" altLang="en-US"/>
              <a:pPr/>
              <a:t>3</a:t>
            </a:fld>
            <a:r>
              <a:rPr lang="en-US" altLang="zh-CN"/>
              <a:t>/34</a:t>
            </a:r>
          </a:p>
        </p:txBody>
      </p:sp>
      <p:sp>
        <p:nvSpPr>
          <p:cNvPr id="6685698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按顺序读写</a:t>
            </a:r>
          </a:p>
        </p:txBody>
      </p:sp>
      <p:sp>
        <p:nvSpPr>
          <p:cNvPr id="6685699" name="Rectangle 3"/>
          <p:cNvSpPr>
            <a:spLocks noChangeArrowheads="1"/>
          </p:cNvSpPr>
          <p:nvPr/>
        </p:nvSpPr>
        <p:spPr bwMode="auto">
          <a:xfrm>
            <a:off x="152400" y="1066800"/>
            <a:ext cx="876935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在顺序写时，先写入的数据存放在文件中前面的位置，后写入的数据存放在文件中后面的位置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。</a:t>
            </a:r>
            <a:r>
              <a:rPr lang="zh-CN" altLang="en-US" sz="32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在</a:t>
            </a:r>
            <a:r>
              <a:rPr lang="zh-CN" altLang="en-US" sz="32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顺序读时，先读文件中前面的数据，后读文件中后面的数据。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对顺序文件的读写来说，对文件读写数据的顺序和数据在文件中的物理顺序是一致的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83DA9B2-90FD-42D2-82B1-EC15D43F07FD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130AB5D-37A7-4EAD-AB11-3F370FDC5C40}" type="slidenum">
              <a:rPr lang="zh-CN" altLang="en-US"/>
              <a:pPr/>
              <a:t>30</a:t>
            </a:fld>
            <a:r>
              <a:rPr lang="en-US" altLang="zh-CN"/>
              <a:t>/34</a:t>
            </a:r>
          </a:p>
        </p:txBody>
      </p:sp>
      <p:sp>
        <p:nvSpPr>
          <p:cNvPr id="6887426" name="Rectangle 2"/>
          <p:cNvSpPr>
            <a:spLocks noChangeArrowheads="1"/>
          </p:cNvSpPr>
          <p:nvPr/>
        </p:nvSpPr>
        <p:spPr bwMode="auto">
          <a:xfrm>
            <a:off x="381000" y="11430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3600" b="1">
              <a:solidFill>
                <a:srgbClr val="CC0099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87427" name="Rectangle 3"/>
          <p:cNvSpPr>
            <a:spLocks noRot="1" noChangeArrowheads="1"/>
          </p:cNvSpPr>
          <p:nvPr/>
        </p:nvSpPr>
        <p:spPr bwMode="auto">
          <a:xfrm>
            <a:off x="381000" y="152400"/>
            <a:ext cx="831215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anchor="ctr"/>
          <a:lstStyle/>
          <a:p>
            <a:pPr eaLnBrk="0" hangingPunct="0">
              <a:lnSpc>
                <a:spcPts val="36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</a:rPr>
              <a:t>格式化</a:t>
            </a:r>
            <a:r>
              <a:rPr lang="zh-CN" altLang="en-US" dirty="0">
                <a:solidFill>
                  <a:srgbClr val="0070C0"/>
                </a:solidFill>
                <a:ea typeface="黑体" pitchFamily="49" charset="-122"/>
              </a:rPr>
              <a:t>读写文件的</a:t>
            </a: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</a:rPr>
              <a:t>函数</a:t>
            </a:r>
            <a:endParaRPr lang="zh-CN" altLang="en-US" dirty="0">
              <a:solidFill>
                <a:srgbClr val="0070C0"/>
              </a:solidFill>
              <a:ea typeface="黑体" pitchFamily="49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52400" y="1143000"/>
            <a:ext cx="8769350" cy="54864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一般调用方式为：</a:t>
            </a:r>
          </a:p>
          <a:p>
            <a:pPr lvl="1">
              <a:lnSpc>
                <a:spcPct val="200000"/>
              </a:lnSpc>
            </a:pP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文件指针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格式字符串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输出表列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>
              <a:lnSpc>
                <a:spcPct val="200000"/>
              </a:lnSpc>
            </a:pP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fscanf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文件指针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格式字符串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输入表列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6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83DA9B2-90FD-42D2-82B1-EC15D43F07FD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130AB5D-37A7-4EAD-AB11-3F370FDC5C40}" type="slidenum">
              <a:rPr lang="zh-CN" altLang="en-US"/>
              <a:pPr/>
              <a:t>31</a:t>
            </a:fld>
            <a:r>
              <a:rPr lang="en-US" altLang="zh-CN"/>
              <a:t>/34</a:t>
            </a:r>
          </a:p>
        </p:txBody>
      </p:sp>
      <p:sp>
        <p:nvSpPr>
          <p:cNvPr id="6887426" name="Rectangle 2"/>
          <p:cNvSpPr>
            <a:spLocks noChangeArrowheads="1"/>
          </p:cNvSpPr>
          <p:nvPr/>
        </p:nvSpPr>
        <p:spPr bwMode="auto">
          <a:xfrm>
            <a:off x="381000" y="11430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3600" b="1">
              <a:solidFill>
                <a:srgbClr val="CC0099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87427" name="Rectangle 3"/>
          <p:cNvSpPr>
            <a:spLocks noRot="1" noChangeArrowheads="1"/>
          </p:cNvSpPr>
          <p:nvPr/>
        </p:nvSpPr>
        <p:spPr bwMode="auto">
          <a:xfrm>
            <a:off x="381000" y="228600"/>
            <a:ext cx="831215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anchor="ctr"/>
          <a:lstStyle/>
          <a:p>
            <a:pPr eaLnBrk="0" hangingPunct="0">
              <a:lnSpc>
                <a:spcPts val="3600"/>
              </a:lnSpc>
              <a:spcBef>
                <a:spcPct val="0"/>
              </a:spcBef>
            </a:pPr>
            <a:r>
              <a:rPr lang="en-US" altLang="zh-CN" dirty="0" err="1" smtClean="0">
                <a:solidFill>
                  <a:srgbClr val="0070C0"/>
                </a:solidFill>
                <a:ea typeface="黑体" pitchFamily="49" charset="-122"/>
              </a:rPr>
              <a:t>fprint</a:t>
            </a: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</a:rPr>
              <a:t>的功能</a:t>
            </a:r>
            <a:endParaRPr lang="en-US" altLang="zh-CN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52400" y="1143000"/>
            <a:ext cx="8769350" cy="54864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(fp,"%d,%6.2f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 i, 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的值按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%6.2f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的格式输出到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指向文件中。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i=3, f=4.5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，则输出到磁盘文件上的是以下字符：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3,  4.50</a:t>
            </a:r>
          </a:p>
        </p:txBody>
      </p:sp>
    </p:spTree>
    <p:extLst>
      <p:ext uri="{BB962C8B-B14F-4D97-AF65-F5344CB8AC3E}">
        <p14:creationId xmlns:p14="http://schemas.microsoft.com/office/powerpoint/2010/main" val="348630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83DA9B2-90FD-42D2-82B1-EC15D43F07FD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130AB5D-37A7-4EAD-AB11-3F370FDC5C40}" type="slidenum">
              <a:rPr lang="zh-CN" altLang="en-US"/>
              <a:pPr/>
              <a:t>32</a:t>
            </a:fld>
            <a:r>
              <a:rPr lang="en-US" altLang="zh-CN"/>
              <a:t>/34</a:t>
            </a:r>
          </a:p>
        </p:txBody>
      </p:sp>
      <p:sp>
        <p:nvSpPr>
          <p:cNvPr id="6887426" name="Rectangle 2"/>
          <p:cNvSpPr>
            <a:spLocks noChangeArrowheads="1"/>
          </p:cNvSpPr>
          <p:nvPr/>
        </p:nvSpPr>
        <p:spPr bwMode="auto">
          <a:xfrm>
            <a:off x="381000" y="11430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3600" b="1">
              <a:solidFill>
                <a:srgbClr val="CC0099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87427" name="Rectangle 3"/>
          <p:cNvSpPr>
            <a:spLocks noRot="1" noChangeArrowheads="1"/>
          </p:cNvSpPr>
          <p:nvPr/>
        </p:nvSpPr>
        <p:spPr bwMode="auto">
          <a:xfrm>
            <a:off x="381000" y="228600"/>
            <a:ext cx="831215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anchor="ctr"/>
          <a:lstStyle/>
          <a:p>
            <a:pPr eaLnBrk="0" hangingPunct="0">
              <a:lnSpc>
                <a:spcPts val="3600"/>
              </a:lnSpc>
              <a:spcBef>
                <a:spcPct val="0"/>
              </a:spcBef>
            </a:pPr>
            <a:r>
              <a:rPr lang="en-US" altLang="zh-CN" dirty="0" err="1" smtClean="0">
                <a:solidFill>
                  <a:srgbClr val="0070C0"/>
                </a:solidFill>
                <a:ea typeface="黑体" pitchFamily="49" charset="-122"/>
              </a:rPr>
              <a:t>fscanf</a:t>
            </a: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</a:rPr>
              <a:t>的功能</a:t>
            </a:r>
            <a:endParaRPr lang="en-US" altLang="zh-CN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52400" y="1143000"/>
            <a:ext cx="8769350" cy="54864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fscanf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,"%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d,%f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 &amp;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&amp;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f);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磁盘文件上如果有字符：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4.50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则从磁盘文件中读取整数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送给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；读取实数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送给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45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83DA9B2-90FD-42D2-82B1-EC15D43F07FD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130AB5D-37A7-4EAD-AB11-3F370FDC5C40}" type="slidenum">
              <a:rPr lang="zh-CN" altLang="en-US"/>
              <a:pPr/>
              <a:t>33</a:t>
            </a:fld>
            <a:r>
              <a:rPr lang="en-US" altLang="zh-CN"/>
              <a:t>/34</a:t>
            </a:r>
          </a:p>
        </p:txBody>
      </p:sp>
      <p:sp>
        <p:nvSpPr>
          <p:cNvPr id="6887426" name="Rectangle 2"/>
          <p:cNvSpPr>
            <a:spLocks noChangeArrowheads="1"/>
          </p:cNvSpPr>
          <p:nvPr/>
        </p:nvSpPr>
        <p:spPr bwMode="auto">
          <a:xfrm>
            <a:off x="381000" y="11430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3600" b="1">
              <a:solidFill>
                <a:srgbClr val="CC0099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87427" name="Rectangle 3"/>
          <p:cNvSpPr>
            <a:spLocks noRot="1" noChangeArrowheads="1"/>
          </p:cNvSpPr>
          <p:nvPr/>
        </p:nvSpPr>
        <p:spPr bwMode="auto">
          <a:xfrm>
            <a:off x="381000" y="152400"/>
            <a:ext cx="831215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anchor="ctr"/>
          <a:lstStyle/>
          <a:p>
            <a:pPr eaLnBrk="0" hangingPunct="0">
              <a:lnSpc>
                <a:spcPts val="3600"/>
              </a:lnSpc>
              <a:spcBef>
                <a:spcPct val="0"/>
              </a:spcBef>
            </a:pPr>
            <a:r>
              <a:rPr lang="en-US" altLang="zh-CN" dirty="0" err="1" smtClean="0">
                <a:solidFill>
                  <a:srgbClr val="0070C0"/>
                </a:solidFill>
                <a:ea typeface="黑体" pitchFamily="49" charset="-122"/>
              </a:rPr>
              <a:t>fprintf</a:t>
            </a: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</a:rPr>
              <a:t>和</a:t>
            </a:r>
            <a:r>
              <a:rPr lang="en-US" altLang="zh-CN" dirty="0" err="1" smtClean="0">
                <a:solidFill>
                  <a:srgbClr val="0070C0"/>
                </a:solidFill>
                <a:ea typeface="黑体" pitchFamily="49" charset="-122"/>
              </a:rPr>
              <a:t>fscanf</a:t>
            </a: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</a:rPr>
              <a:t>的说明</a:t>
            </a:r>
            <a:endParaRPr lang="en-US" altLang="zh-CN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6200" y="1143000"/>
            <a:ext cx="8845550" cy="54864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fscanf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对磁盘文件的读写，使用方便，容易理解。但是：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hangingPunct="1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输入时要将文件中的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码转换为二进制形式在保存在内存变量中，在输出时又要将内存中的二进制形式转换成字符，要花费较多时间。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hangingPunct="1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在内存与磁盘频繁交换数据的情况下，最好不用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fscanf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函数，而用下面介绍的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fread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fwrite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进行二进制的读写。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27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0E4B6FF-6BDE-489C-A006-B76F17C70DB9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EA9B950-4623-4408-9C32-AAD8D9ED07EB}" type="slidenum">
              <a:rPr lang="zh-CN" altLang="en-US"/>
              <a:pPr/>
              <a:t>34</a:t>
            </a:fld>
            <a:r>
              <a:rPr lang="en-US" altLang="zh-CN"/>
              <a:t>/34</a:t>
            </a:r>
          </a:p>
        </p:txBody>
      </p:sp>
      <p:sp>
        <p:nvSpPr>
          <p:cNvPr id="688947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889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向文件读写字符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向文件读写字符串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用格式化方式读写文件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4000" b="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用二进制方式读写文件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20A4436-402A-4EDC-A5CA-DFD41557B89D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8461A44-F26A-4A15-81C2-CC7B19B6FB8F}" type="slidenum">
              <a:rPr lang="zh-CN" altLang="en-US"/>
              <a:pPr/>
              <a:t>35</a:t>
            </a:fld>
            <a:r>
              <a:rPr lang="en-US" altLang="zh-CN"/>
              <a:t>/34</a:t>
            </a:r>
          </a:p>
        </p:txBody>
      </p:sp>
      <p:sp>
        <p:nvSpPr>
          <p:cNvPr id="6855682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ea typeface="黑体" pitchFamily="49" charset="-122"/>
              </a:rPr>
              <a:t>二进制方式读写文件的函数</a:t>
            </a:r>
          </a:p>
        </p:txBody>
      </p:sp>
      <p:sp>
        <p:nvSpPr>
          <p:cNvPr id="6855683" name="Rectangle 3"/>
          <p:cNvSpPr>
            <a:spLocks noChangeArrowheads="1"/>
          </p:cNvSpPr>
          <p:nvPr/>
        </p:nvSpPr>
        <p:spPr bwMode="auto">
          <a:xfrm>
            <a:off x="152400" y="1143000"/>
            <a:ext cx="876935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一般调用形式为</a:t>
            </a:r>
            <a:r>
              <a:rPr lang="en-US" altLang="zh-CN" sz="28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:</a:t>
            </a:r>
            <a:endParaRPr lang="en-US" altLang="zh-CN" sz="2800" b="1" dirty="0"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</a:t>
            </a:r>
            <a:r>
              <a:rPr lang="en-US" altLang="zh-CN" sz="2800" b="1" dirty="0" err="1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fread</a:t>
            </a:r>
            <a:r>
              <a:rPr lang="en-US" altLang="zh-CN" sz="2800" b="1" dirty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(buffer</a:t>
            </a:r>
            <a:r>
              <a:rPr lang="zh-CN" altLang="en-US" sz="2800" b="1" dirty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</a:t>
            </a:r>
            <a:r>
              <a:rPr lang="en-US" altLang="zh-CN" sz="2800" b="1" dirty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size</a:t>
            </a:r>
            <a:r>
              <a:rPr lang="zh-CN" altLang="en-US" sz="2800" b="1" dirty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</a:t>
            </a:r>
            <a:r>
              <a:rPr lang="en-US" altLang="zh-CN" sz="2800" b="1" dirty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count</a:t>
            </a:r>
            <a:r>
              <a:rPr lang="zh-CN" altLang="en-US" sz="2800" b="1" dirty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</a:t>
            </a:r>
            <a:r>
              <a:rPr lang="en-US" altLang="zh-CN" sz="2800" b="1" dirty="0" err="1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fp</a:t>
            </a:r>
            <a:r>
              <a:rPr lang="en-US" altLang="zh-CN" sz="2800" b="1" dirty="0" smtClean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);</a:t>
            </a:r>
            <a:endParaRPr lang="en-US" altLang="zh-CN" sz="2800" b="1" dirty="0">
              <a:solidFill>
                <a:srgbClr val="CC0099"/>
              </a:solidFill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</a:t>
            </a:r>
            <a:r>
              <a:rPr lang="en-US" altLang="zh-CN" sz="2800" b="1" dirty="0" err="1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fwrite</a:t>
            </a:r>
            <a:r>
              <a:rPr lang="en-US" altLang="zh-CN" sz="2800" b="1" dirty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(buffer</a:t>
            </a:r>
            <a:r>
              <a:rPr lang="zh-CN" altLang="en-US" sz="2800" b="1" dirty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</a:t>
            </a:r>
            <a:r>
              <a:rPr lang="en-US" altLang="zh-CN" sz="2800" b="1" dirty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size</a:t>
            </a:r>
            <a:r>
              <a:rPr lang="zh-CN" altLang="en-US" sz="2800" b="1" dirty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</a:t>
            </a:r>
            <a:r>
              <a:rPr lang="en-US" altLang="zh-CN" sz="2800" b="1" dirty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count</a:t>
            </a:r>
            <a:r>
              <a:rPr lang="zh-CN" altLang="en-US" sz="2800" b="1" dirty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</a:t>
            </a:r>
            <a:r>
              <a:rPr lang="en-US" altLang="zh-CN" sz="2800" b="1" dirty="0" err="1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fp</a:t>
            </a:r>
            <a:r>
              <a:rPr lang="en-US" altLang="zh-CN" sz="2800" b="1" dirty="0" smtClean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);</a:t>
            </a:r>
            <a:endParaRPr lang="en-US" altLang="zh-CN" sz="2800" b="1" dirty="0">
              <a:solidFill>
                <a:srgbClr val="CC0099"/>
              </a:solidFill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ct val="105000"/>
              </a:lnSpc>
              <a:spcBef>
                <a:spcPct val="15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buffer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：是一个地址</a:t>
            </a:r>
          </a:p>
          <a:p>
            <a:pPr marL="1143000" lvl="2" indent="-228600">
              <a:lnSpc>
                <a:spcPct val="105000"/>
              </a:lnSpc>
              <a:spcBef>
                <a:spcPct val="15000"/>
              </a:spcBef>
              <a:buClr>
                <a:schemeClr val="hlink"/>
              </a:buClr>
              <a:buFontTx/>
              <a:buChar char="o"/>
            </a:pPr>
            <a:r>
              <a:rPr lang="zh-CN" altLang="en-US" sz="20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对</a:t>
            </a:r>
            <a:r>
              <a:rPr lang="en-US" altLang="zh-CN" sz="2000" b="1" dirty="0" err="1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fread</a:t>
            </a:r>
            <a:r>
              <a:rPr lang="zh-CN" altLang="en-US" sz="20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来说，它是用来存放从文件读入的数据的存储区的地址</a:t>
            </a:r>
          </a:p>
          <a:p>
            <a:pPr marL="1143000" lvl="2" indent="-228600">
              <a:lnSpc>
                <a:spcPct val="105000"/>
              </a:lnSpc>
              <a:spcBef>
                <a:spcPct val="15000"/>
              </a:spcBef>
              <a:buClr>
                <a:schemeClr val="hlink"/>
              </a:buClr>
              <a:buFontTx/>
              <a:buChar char="o"/>
            </a:pPr>
            <a:r>
              <a:rPr lang="zh-CN" altLang="en-US" sz="20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对</a:t>
            </a:r>
            <a:r>
              <a:rPr lang="en-US" altLang="zh-CN" sz="2000" b="1" dirty="0" err="1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fwrite</a:t>
            </a:r>
            <a:r>
              <a:rPr lang="zh-CN" altLang="en-US" sz="20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来说，是要把此地址开始的存储区中的数据向文件</a:t>
            </a:r>
            <a:r>
              <a:rPr lang="zh-CN" altLang="en-US" sz="2000" b="1" dirty="0" smtClean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输出</a:t>
            </a:r>
            <a:endParaRPr lang="zh-CN" altLang="en-US" sz="2000" b="1" dirty="0">
              <a:solidFill>
                <a:schemeClr val="accent2"/>
              </a:solidFill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ct val="105000"/>
              </a:lnSpc>
              <a:spcBef>
                <a:spcPct val="15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size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：要读写的字节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数</a:t>
            </a:r>
            <a:endParaRPr lang="zh-CN" altLang="en-US" sz="2400" dirty="0"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ct val="105000"/>
              </a:lnSpc>
              <a:spcBef>
                <a:spcPct val="15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count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：要读写多少个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数据项</a:t>
            </a:r>
            <a:endParaRPr lang="zh-CN" altLang="en-US" sz="2400" dirty="0"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ct val="105000"/>
              </a:lnSpc>
              <a:spcBef>
                <a:spcPct val="15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400" dirty="0" err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fp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：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FILE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类型指针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C2B66E3-444C-430F-8897-01A6AC1457E6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C134AA8-7D9C-4682-9950-F817BEF972DA}" type="slidenum">
              <a:rPr lang="zh-CN" altLang="en-US"/>
              <a:pPr/>
              <a:t>36</a:t>
            </a:fld>
            <a:r>
              <a:rPr lang="en-US" altLang="zh-CN"/>
              <a:t>/34</a:t>
            </a:r>
          </a:p>
        </p:txBody>
      </p:sp>
      <p:sp>
        <p:nvSpPr>
          <p:cNvPr id="6646786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</a:rPr>
              <a:t>例</a:t>
            </a:r>
            <a:r>
              <a:rPr lang="en-US" altLang="zh-CN" dirty="0" smtClean="0">
                <a:solidFill>
                  <a:srgbClr val="0070C0"/>
                </a:solidFill>
                <a:ea typeface="黑体" pitchFamily="49" charset="-122"/>
              </a:rPr>
              <a:t>5</a:t>
            </a: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</a:rPr>
              <a:t>：把学生数据写入文件</a:t>
            </a:r>
            <a:endParaRPr lang="zh-CN" altLang="en-US" dirty="0">
              <a:solidFill>
                <a:srgbClr val="0070C0"/>
              </a:solidFill>
              <a:ea typeface="黑体" pitchFamily="49" charset="-122"/>
            </a:endParaRPr>
          </a:p>
        </p:txBody>
      </p:sp>
      <p:sp>
        <p:nvSpPr>
          <p:cNvPr id="6646787" name="Rectangle 3"/>
          <p:cNvSpPr>
            <a:spLocks noChangeArrowheads="1"/>
          </p:cNvSpPr>
          <p:nvPr/>
        </p:nvSpPr>
        <p:spPr bwMode="auto">
          <a:xfrm>
            <a:off x="228600" y="990600"/>
            <a:ext cx="86931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要求：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从键盘输入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10个学生的有关数据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400" dirty="0" err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然后把它们转存到磁盘文件上去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 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800" b="1" dirty="0" err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解题思路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：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定义有10个元素的</a:t>
            </a:r>
            <a:r>
              <a:rPr lang="en-US" altLang="zh-CN" sz="24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结构体数组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，用来存放10个学生的数据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从main函数输入10个学生的数据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400" dirty="0" err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用save</a:t>
            </a:r>
            <a:r>
              <a:rPr lang="en-US" altLang="zh-CN" sz="2400" dirty="0" err="1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函数实现向磁盘输出学生数据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，其中使</a:t>
            </a:r>
            <a:r>
              <a:rPr lang="en-US" altLang="zh-CN" sz="2400" dirty="0" err="1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用fwrite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库</a:t>
            </a:r>
            <a:r>
              <a:rPr lang="en-US" altLang="zh-CN" sz="2400" dirty="0" err="1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函数一次输出一个学生的数据</a:t>
            </a:r>
            <a:endParaRPr lang="en-US" altLang="zh-CN" sz="2400" dirty="0"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07A5D8B-0E8C-484C-B996-130073BD34C0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F47ACA2-166B-4B22-B881-41985AA0F283}" type="slidenum">
              <a:rPr lang="zh-CN" altLang="en-US"/>
              <a:pPr/>
              <a:t>37</a:t>
            </a:fld>
            <a:r>
              <a:rPr lang="en-US" altLang="zh-CN"/>
              <a:t>/34</a:t>
            </a:r>
          </a:p>
        </p:txBody>
      </p:sp>
      <p:sp>
        <p:nvSpPr>
          <p:cNvPr id="6891522" name="Rectangle 2"/>
          <p:cNvSpPr>
            <a:spLocks noChangeArrowheads="1"/>
          </p:cNvSpPr>
          <p:nvPr/>
        </p:nvSpPr>
        <p:spPr bwMode="auto">
          <a:xfrm>
            <a:off x="381000" y="11430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3600" b="1">
              <a:solidFill>
                <a:srgbClr val="CC0099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91523" name="Rectangle 3"/>
          <p:cNvSpPr>
            <a:spLocks noRot="1" noChangeArrowheads="1"/>
          </p:cNvSpPr>
          <p:nvPr/>
        </p:nvSpPr>
        <p:spPr bwMode="auto">
          <a:xfrm>
            <a:off x="7010400" y="76200"/>
            <a:ext cx="1911350" cy="678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ea typeface="黑体" pitchFamily="49" charset="-122"/>
              </a:rPr>
              <a:t>把学生数据写入</a:t>
            </a: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</a:rPr>
              <a:t>文件</a:t>
            </a:r>
            <a:endParaRPr lang="en-US" altLang="zh-CN" dirty="0" smtClean="0">
              <a:solidFill>
                <a:srgbClr val="0070C0"/>
              </a:solidFill>
              <a:ea typeface="黑体" pitchFamily="49" charset="-122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C00000"/>
                </a:solidFill>
                <a:ea typeface="黑体" pitchFamily="49" charset="-122"/>
              </a:rPr>
              <a:t>预处理、全局结构体数组</a:t>
            </a:r>
            <a:endParaRPr lang="zh-CN" altLang="en-US" dirty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6891524" name="Rectangle 4"/>
          <p:cNvSpPr>
            <a:spLocks noChangeArrowheads="1"/>
          </p:cNvSpPr>
          <p:nvPr/>
        </p:nvSpPr>
        <p:spPr bwMode="auto">
          <a:xfrm>
            <a:off x="228600" y="76200"/>
            <a:ext cx="6858000" cy="674030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3200" b="1" dirty="0"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sz="3200" b="1" dirty="0" err="1"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sz="3200" b="1" dirty="0"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3200" b="1" dirty="0">
                <a:ea typeface="楷体_GB2312" pitchFamily="49" charset="-122"/>
                <a:sym typeface="Monotype Sorts" pitchFamily="2" charset="2"/>
              </a:rPr>
              <a:t>#define SIZE </a:t>
            </a:r>
            <a:r>
              <a:rPr lang="en-US" altLang="zh-CN" sz="3200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3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3200" b="1" dirty="0" err="1"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3200" b="1" dirty="0"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3200" b="1" dirty="0" err="1">
                <a:solidFill>
                  <a:srgbClr val="C00000"/>
                </a:solidFill>
                <a:ea typeface="楷体_GB2312" pitchFamily="49" charset="-122"/>
                <a:sym typeface="Monotype Sorts" pitchFamily="2" charset="2"/>
              </a:rPr>
              <a:t>Student_type</a:t>
            </a:r>
            <a:endParaRPr lang="en-US" altLang="zh-CN" sz="3200" b="1" dirty="0">
              <a:solidFill>
                <a:srgbClr val="C00000"/>
              </a:solidFill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3200" b="1" dirty="0"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3200" b="1" dirty="0">
                <a:ea typeface="楷体_GB2312" pitchFamily="49" charset="-122"/>
                <a:sym typeface="Monotype Sorts" pitchFamily="2" charset="2"/>
              </a:rPr>
              <a:t>	char name[10];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32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32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3200" b="1" dirty="0"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3200" b="1" dirty="0" err="1">
                <a:ea typeface="楷体_GB2312" pitchFamily="49" charset="-122"/>
                <a:sym typeface="Monotype Sorts" pitchFamily="2" charset="2"/>
              </a:rPr>
              <a:t>num</a:t>
            </a:r>
            <a:r>
              <a:rPr lang="en-US" altLang="zh-CN" sz="3200" b="1" dirty="0"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32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32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3200" b="1" dirty="0">
                <a:ea typeface="楷体_GB2312" pitchFamily="49" charset="-122"/>
                <a:sym typeface="Monotype Sorts" pitchFamily="2" charset="2"/>
              </a:rPr>
              <a:t> age;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3200" b="1" dirty="0">
                <a:ea typeface="楷体_GB2312" pitchFamily="49" charset="-122"/>
                <a:sym typeface="Monotype Sorts" pitchFamily="2" charset="2"/>
              </a:rPr>
              <a:t>	char </a:t>
            </a:r>
            <a:r>
              <a:rPr lang="en-US" altLang="zh-CN" sz="3200" b="1" dirty="0" err="1">
                <a:ea typeface="楷体_GB2312" pitchFamily="49" charset="-122"/>
                <a:sym typeface="Monotype Sorts" pitchFamily="2" charset="2"/>
              </a:rPr>
              <a:t>addr</a:t>
            </a:r>
            <a:r>
              <a:rPr lang="en-US" altLang="zh-CN" sz="3200" b="1" dirty="0">
                <a:ea typeface="楷体_GB2312" pitchFamily="49" charset="-122"/>
                <a:sym typeface="Monotype Sorts" pitchFamily="2" charset="2"/>
              </a:rPr>
              <a:t>[15];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3200" b="1" dirty="0">
                <a:ea typeface="楷体_GB2312" pitchFamily="49" charset="-122"/>
                <a:sym typeface="Monotype Sorts" pitchFamily="2" charset="2"/>
              </a:rPr>
              <a:t> }stud[SIZE];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8CC9537-FAEB-4B46-8608-BE95AE07DA3E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21FEE34-AA4A-40C5-812F-A8853EB7DDB8}" type="slidenum">
              <a:rPr lang="zh-CN" altLang="en-US"/>
              <a:pPr/>
              <a:t>38</a:t>
            </a:fld>
            <a:r>
              <a:rPr lang="en-US" altLang="zh-CN"/>
              <a:t>/34</a:t>
            </a:r>
          </a:p>
        </p:txBody>
      </p:sp>
      <p:sp>
        <p:nvSpPr>
          <p:cNvPr id="6892546" name="Rectangle 2"/>
          <p:cNvSpPr>
            <a:spLocks noChangeArrowheads="1"/>
          </p:cNvSpPr>
          <p:nvPr/>
        </p:nvSpPr>
        <p:spPr bwMode="auto">
          <a:xfrm>
            <a:off x="381000" y="11430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3600" b="1">
              <a:solidFill>
                <a:srgbClr val="CC0099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92547" name="Rectangle 3"/>
          <p:cNvSpPr>
            <a:spLocks noRot="1" noChangeArrowheads="1"/>
          </p:cNvSpPr>
          <p:nvPr/>
        </p:nvSpPr>
        <p:spPr bwMode="auto">
          <a:xfrm>
            <a:off x="152400" y="152400"/>
            <a:ext cx="8686800" cy="7191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>
                <a:solidFill>
                  <a:srgbClr val="0070C0"/>
                </a:solidFill>
                <a:ea typeface="黑体" pitchFamily="49" charset="-122"/>
              </a:rPr>
              <a:t>把学生数据写入</a:t>
            </a:r>
            <a:r>
              <a:rPr lang="zh-CN" altLang="en-US" sz="3600" dirty="0" smtClean="0">
                <a:solidFill>
                  <a:srgbClr val="0070C0"/>
                </a:solidFill>
                <a:ea typeface="黑体" pitchFamily="49" charset="-122"/>
              </a:rPr>
              <a:t>文件</a:t>
            </a:r>
            <a:r>
              <a:rPr lang="zh-CN" altLang="en-US" sz="3600" dirty="0" smtClean="0">
                <a:solidFill>
                  <a:srgbClr val="C00000"/>
                </a:solidFill>
                <a:ea typeface="黑体" pitchFamily="49" charset="-122"/>
              </a:rPr>
              <a:t>数据</a:t>
            </a:r>
            <a:r>
              <a:rPr lang="zh-CN" altLang="en-US" sz="3600" dirty="0">
                <a:solidFill>
                  <a:srgbClr val="C00000"/>
                </a:solidFill>
                <a:ea typeface="黑体" pitchFamily="49" charset="-122"/>
              </a:rPr>
              <a:t>输出</a:t>
            </a:r>
            <a:r>
              <a:rPr lang="zh-CN" altLang="en-US" sz="3600" dirty="0" smtClean="0">
                <a:solidFill>
                  <a:srgbClr val="C00000"/>
                </a:solidFill>
                <a:ea typeface="黑体" pitchFamily="49" charset="-122"/>
              </a:rPr>
              <a:t>到文件</a:t>
            </a:r>
            <a:endParaRPr lang="zh-CN" altLang="en-US" sz="3600" dirty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6892548" name="Rectangle 4"/>
          <p:cNvSpPr>
            <a:spLocks noChangeArrowheads="1"/>
          </p:cNvSpPr>
          <p:nvPr/>
        </p:nvSpPr>
        <p:spPr bwMode="auto">
          <a:xfrm>
            <a:off x="228600" y="990600"/>
            <a:ext cx="8610600" cy="5791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void save( )   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FILE *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fp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;   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i;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if((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fp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=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fopen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("stu.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dat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","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wb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"))==NULL)      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{ 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("cannot open file\n");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return;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}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for(i=0;i&lt;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SIZE;i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++)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if(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fwrite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(&amp;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stud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[i], 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sizeof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ea typeface="楷体_GB2312" pitchFamily="49" charset="-122"/>
                <a:sym typeface="Monotype Sorts" pitchFamily="2" charset="2"/>
              </a:rPr>
              <a:t>Student_type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),1,fp)!=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1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)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("file write error\n");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fclose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fp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7" name="圆角矩形标注 6"/>
          <p:cNvSpPr>
            <a:spLocks noChangeArrowheads="1"/>
          </p:cNvSpPr>
          <p:nvPr/>
        </p:nvSpPr>
        <p:spPr bwMode="auto">
          <a:xfrm>
            <a:off x="4343400" y="1162929"/>
            <a:ext cx="4495800" cy="642938"/>
          </a:xfrm>
          <a:prstGeom prst="wedgeRoundRectCallout">
            <a:avLst>
              <a:gd name="adj1" fmla="val -59014"/>
              <a:gd name="adj2" fmla="val 19414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800" b="1">
                <a:solidFill>
                  <a:srgbClr val="0000CC"/>
                </a:solidFill>
                <a:latin typeface="Arial" pitchFamily="34" charset="0"/>
              </a:rPr>
              <a:t>以写方式打开二进制文件。</a:t>
            </a: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6248400" y="2971800"/>
            <a:ext cx="2590800" cy="1066800"/>
          </a:xfrm>
          <a:prstGeom prst="wedgeRoundRectCallout">
            <a:avLst>
              <a:gd name="adj1" fmla="val -132968"/>
              <a:gd name="adj2" fmla="val 154315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800" b="1">
                <a:solidFill>
                  <a:srgbClr val="0000CC"/>
                </a:solidFill>
                <a:latin typeface="Arial" pitchFamily="34" charset="0"/>
              </a:rPr>
              <a:t>把</a:t>
            </a:r>
            <a:r>
              <a:rPr kumimoji="1" lang="en-US" altLang="zh-CN" sz="2800" b="1">
                <a:solidFill>
                  <a:srgbClr val="0000CC"/>
                </a:solidFill>
                <a:latin typeface="Arial" pitchFamily="34" charset="0"/>
              </a:rPr>
              <a:t>stud[i]</a:t>
            </a:r>
            <a:r>
              <a:rPr kumimoji="1" lang="zh-CN" altLang="en-US" sz="2800" b="1">
                <a:solidFill>
                  <a:srgbClr val="0000CC"/>
                </a:solidFill>
                <a:latin typeface="Arial" pitchFamily="34" charset="0"/>
              </a:rPr>
              <a:t>的内容写入文件</a:t>
            </a:r>
          </a:p>
        </p:txBody>
      </p:sp>
      <p:sp>
        <p:nvSpPr>
          <p:cNvPr id="2" name="圆角矩形标注 4"/>
          <p:cNvSpPr>
            <a:spLocks noChangeArrowheads="1"/>
          </p:cNvSpPr>
          <p:nvPr/>
        </p:nvSpPr>
        <p:spPr bwMode="auto">
          <a:xfrm>
            <a:off x="4419600" y="6019800"/>
            <a:ext cx="4495800" cy="642938"/>
          </a:xfrm>
          <a:prstGeom prst="wedgeRoundRectCallout">
            <a:avLst>
              <a:gd name="adj1" fmla="val -81708"/>
              <a:gd name="adj2" fmla="val -63829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800" b="1">
                <a:solidFill>
                  <a:srgbClr val="0000CC"/>
                </a:solidFill>
                <a:latin typeface="Arial" pitchFamily="34" charset="0"/>
              </a:rPr>
              <a:t>如果出错则给出提示信息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77A55585-91CB-4037-B1D9-EB74B841BEFC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4AB35B3-73EC-4F80-9170-27155C344E94}" type="slidenum">
              <a:rPr lang="zh-CN" altLang="en-US"/>
              <a:pPr/>
              <a:t>39</a:t>
            </a:fld>
            <a:r>
              <a:rPr lang="en-US" altLang="zh-CN"/>
              <a:t>/34</a:t>
            </a:r>
          </a:p>
        </p:txBody>
      </p:sp>
      <p:sp>
        <p:nvSpPr>
          <p:cNvPr id="6894594" name="Rectangle 2"/>
          <p:cNvSpPr>
            <a:spLocks noChangeArrowheads="1"/>
          </p:cNvSpPr>
          <p:nvPr/>
        </p:nvSpPr>
        <p:spPr bwMode="auto">
          <a:xfrm>
            <a:off x="381000" y="11430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3600" b="1">
              <a:solidFill>
                <a:srgbClr val="CC0099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94595" name="Rectangle 3"/>
          <p:cNvSpPr>
            <a:spLocks noRot="1" noChangeArrowheads="1"/>
          </p:cNvSpPr>
          <p:nvPr/>
        </p:nvSpPr>
        <p:spPr bwMode="auto">
          <a:xfrm>
            <a:off x="533400" y="152400"/>
            <a:ext cx="83058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ea typeface="黑体" pitchFamily="49" charset="-122"/>
              </a:rPr>
              <a:t>把学生数据写入</a:t>
            </a: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</a:rPr>
              <a:t>文件</a:t>
            </a:r>
            <a:r>
              <a:rPr lang="zh-CN" altLang="en-US" dirty="0" smtClean="0">
                <a:solidFill>
                  <a:srgbClr val="C00000"/>
                </a:solidFill>
                <a:ea typeface="黑体" pitchFamily="49" charset="-122"/>
              </a:rPr>
              <a:t>主</a:t>
            </a:r>
            <a:r>
              <a:rPr lang="zh-CN" altLang="en-US" dirty="0">
                <a:solidFill>
                  <a:srgbClr val="C00000"/>
                </a:solidFill>
                <a:ea typeface="黑体" pitchFamily="49" charset="-122"/>
              </a:rPr>
              <a:t>函数</a:t>
            </a:r>
            <a:endParaRPr lang="en-US" altLang="zh-CN" dirty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6894596" name="Rectangle 4"/>
          <p:cNvSpPr>
            <a:spLocks noChangeArrowheads="1"/>
          </p:cNvSpPr>
          <p:nvPr/>
        </p:nvSpPr>
        <p:spPr bwMode="auto">
          <a:xfrm>
            <a:off x="228600" y="1066800"/>
            <a:ext cx="8610600" cy="5334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main()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i;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("enter data of students:\n");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for(i=0;i&lt;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SIZE;i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++)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scanf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("%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s%d%d%s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",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	stud[i].name,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	&amp;stud[i].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num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,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	&amp;stud[i].age,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	stud[i].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addr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save();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  return 0;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5638800" y="2667000"/>
            <a:ext cx="3200400" cy="1066800"/>
          </a:xfrm>
          <a:prstGeom prst="wedgeRoundRectCallout">
            <a:avLst>
              <a:gd name="adj1" fmla="val -133627"/>
              <a:gd name="adj2" fmla="val 38858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 b="1">
                <a:solidFill>
                  <a:srgbClr val="0000CC"/>
                </a:solidFill>
                <a:latin typeface="Arial" pitchFamily="34" charset="0"/>
              </a:rPr>
              <a:t>将用户输入的信息，置于数组</a:t>
            </a:r>
            <a:r>
              <a:rPr kumimoji="1" lang="en-US" altLang="zh-CN" sz="2400" b="1">
                <a:solidFill>
                  <a:srgbClr val="0000CC"/>
                </a:solidFill>
                <a:latin typeface="Arial" pitchFamily="34" charset="0"/>
              </a:rPr>
              <a:t>stud</a:t>
            </a:r>
            <a:r>
              <a:rPr kumimoji="1" lang="zh-CN" altLang="en-US" sz="2400" b="1">
                <a:solidFill>
                  <a:srgbClr val="0000CC"/>
                </a:solidFill>
                <a:latin typeface="Arial" pitchFamily="34" charset="0"/>
              </a:rPr>
              <a:t>中。</a:t>
            </a:r>
          </a:p>
        </p:txBody>
      </p:sp>
      <p:sp>
        <p:nvSpPr>
          <p:cNvPr id="2" name="圆角矩形标注 4"/>
          <p:cNvSpPr>
            <a:spLocks noChangeArrowheads="1"/>
          </p:cNvSpPr>
          <p:nvPr/>
        </p:nvSpPr>
        <p:spPr bwMode="auto">
          <a:xfrm>
            <a:off x="2743200" y="5257800"/>
            <a:ext cx="6096000" cy="947738"/>
          </a:xfrm>
          <a:prstGeom prst="wedgeRoundRectCallout">
            <a:avLst>
              <a:gd name="adj1" fmla="val -67134"/>
              <a:gd name="adj2" fmla="val -27218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 b="1">
                <a:solidFill>
                  <a:srgbClr val="0000CC"/>
                </a:solidFill>
                <a:latin typeface="Arial" pitchFamily="34" charset="0"/>
              </a:rPr>
              <a:t>利用</a:t>
            </a:r>
            <a:r>
              <a:rPr kumimoji="1" lang="en-US" altLang="zh-CN" sz="2400" b="1">
                <a:solidFill>
                  <a:srgbClr val="0000CC"/>
                </a:solidFill>
                <a:latin typeface="Arial" pitchFamily="34" charset="0"/>
              </a:rPr>
              <a:t>save()</a:t>
            </a:r>
            <a:r>
              <a:rPr kumimoji="1" lang="zh-CN" altLang="en-US" sz="2400" b="1">
                <a:solidFill>
                  <a:srgbClr val="0000CC"/>
                </a:solidFill>
                <a:latin typeface="Arial" pitchFamily="34" charset="0"/>
              </a:rPr>
              <a:t>函数将全局数组</a:t>
            </a:r>
            <a:r>
              <a:rPr kumimoji="1" lang="en-US" altLang="zh-CN" sz="2400" b="1">
                <a:solidFill>
                  <a:srgbClr val="0000CC"/>
                </a:solidFill>
                <a:latin typeface="Arial" pitchFamily="34" charset="0"/>
              </a:rPr>
              <a:t>stud</a:t>
            </a:r>
            <a:r>
              <a:rPr kumimoji="1" lang="zh-CN" altLang="en-US" sz="2400" b="1">
                <a:solidFill>
                  <a:srgbClr val="0000CC"/>
                </a:solidFill>
                <a:latin typeface="Arial" pitchFamily="34" charset="0"/>
              </a:rPr>
              <a:t>所有元素的值输出到文件</a:t>
            </a:r>
            <a:r>
              <a:rPr kumimoji="1" lang="en-US" altLang="zh-CN" sz="2400" b="1">
                <a:solidFill>
                  <a:srgbClr val="0000CC"/>
                </a:solidFill>
                <a:latin typeface="Arial" pitchFamily="34" charset="0"/>
              </a:rPr>
              <a:t>stu.dat</a:t>
            </a:r>
            <a:r>
              <a:rPr kumimoji="1" lang="zh-CN" altLang="en-US" sz="2400" b="1">
                <a:solidFill>
                  <a:srgbClr val="0000CC"/>
                </a:solidFill>
                <a:latin typeface="Arial" pitchFamily="34" charset="0"/>
              </a:rPr>
              <a:t>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5B956AB4-5449-462B-BE59-122A5B1581F0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2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2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01AD579-A4F0-4223-957C-5444E5AA6E16}" type="slidenum">
              <a:rPr lang="zh-CN" altLang="en-US"/>
              <a:pPr/>
              <a:t>4</a:t>
            </a:fld>
            <a:r>
              <a:rPr lang="en-US" altLang="zh-CN"/>
              <a:t>/34</a:t>
            </a:r>
          </a:p>
        </p:txBody>
      </p:sp>
      <p:sp>
        <p:nvSpPr>
          <p:cNvPr id="6848514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zh-CN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读写一个字符的函数</a:t>
            </a:r>
            <a:endParaRPr lang="zh-CN" altLang="en-US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848515" name="Rectangle 3"/>
          <p:cNvSpPr>
            <a:spLocks noChangeArrowheads="1"/>
          </p:cNvSpPr>
          <p:nvPr/>
        </p:nvSpPr>
        <p:spPr bwMode="auto">
          <a:xfrm>
            <a:off x="381000" y="1066800"/>
            <a:ext cx="85407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从文本文件中读一个字符和向文本文件中写一个字符的函数，与以前学过的函数很类似。</a:t>
            </a:r>
          </a:p>
        </p:txBody>
      </p:sp>
      <p:graphicFrame>
        <p:nvGraphicFramePr>
          <p:cNvPr id="6848542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148134"/>
              </p:ext>
            </p:extLst>
          </p:nvPr>
        </p:nvGraphicFramePr>
        <p:xfrm>
          <a:off x="214313" y="2286000"/>
          <a:ext cx="8777287" cy="3857625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1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函数名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调用形式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功能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返回值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fgetc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fgetc(fp)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从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fp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指向的文件读入一个字符</a:t>
                      </a:r>
                    </a:p>
                  </a:txBody>
                  <a:tcPr marL="68400" marR="684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读成功，带回所读的字符，失败则返回文件结束标志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EOF(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即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-1)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400" marR="684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fputc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fputc(ch,fp)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把字符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写到文件指针变量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fp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所指向的文件中</a:t>
                      </a:r>
                    </a:p>
                  </a:txBody>
                  <a:tcPr marL="68400" marR="684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写成功，返回值就是输出的字符；输出失败，则返回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EOF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（即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-1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68400" marR="684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77A55585-91CB-4037-B1D9-EB74B841BEFC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4AB35B3-73EC-4F80-9170-27155C344E94}" type="slidenum">
              <a:rPr lang="zh-CN" altLang="en-US"/>
              <a:pPr/>
              <a:t>40</a:t>
            </a:fld>
            <a:r>
              <a:rPr lang="en-US" altLang="zh-CN"/>
              <a:t>/34</a:t>
            </a:r>
          </a:p>
        </p:txBody>
      </p:sp>
      <p:sp>
        <p:nvSpPr>
          <p:cNvPr id="6894594" name="Rectangle 2"/>
          <p:cNvSpPr>
            <a:spLocks noChangeArrowheads="1"/>
          </p:cNvSpPr>
          <p:nvPr/>
        </p:nvSpPr>
        <p:spPr bwMode="auto">
          <a:xfrm>
            <a:off x="381000" y="11430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3600" b="1">
              <a:solidFill>
                <a:srgbClr val="CC0099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94595" name="Rectangle 3"/>
          <p:cNvSpPr>
            <a:spLocks noRot="1" noChangeArrowheads="1"/>
          </p:cNvSpPr>
          <p:nvPr/>
        </p:nvSpPr>
        <p:spPr bwMode="auto">
          <a:xfrm>
            <a:off x="533400" y="152400"/>
            <a:ext cx="83058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ea typeface="黑体" pitchFamily="49" charset="-122"/>
              </a:rPr>
              <a:t>把学生数据写入</a:t>
            </a: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</a:rPr>
              <a:t>文件</a:t>
            </a:r>
            <a:r>
              <a:rPr lang="zh-CN" altLang="en-US" dirty="0" smtClean="0">
                <a:solidFill>
                  <a:srgbClr val="C00000"/>
                </a:solidFill>
                <a:ea typeface="黑体" pitchFamily="49" charset="-122"/>
              </a:rPr>
              <a:t>运行结果</a:t>
            </a:r>
            <a:endParaRPr lang="en-US" altLang="zh-CN" dirty="0">
              <a:solidFill>
                <a:srgbClr val="C00000"/>
              </a:solidFill>
              <a:ea typeface="黑体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19" b="72926"/>
          <a:stretch/>
        </p:blipFill>
        <p:spPr bwMode="auto">
          <a:xfrm>
            <a:off x="228600" y="1143000"/>
            <a:ext cx="434641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30" b="84248"/>
          <a:stretch/>
        </p:blipFill>
        <p:spPr bwMode="auto">
          <a:xfrm>
            <a:off x="215901" y="4191000"/>
            <a:ext cx="87058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8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F4CE4B1-CD8F-42D7-8901-5AABC8A24957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1553212E-32F6-439C-B480-1913B5DFD010}" type="slidenum">
              <a:rPr lang="zh-CN" altLang="en-US"/>
              <a:pPr/>
              <a:t>41</a:t>
            </a:fld>
            <a:r>
              <a:rPr lang="en-US" altLang="zh-CN"/>
              <a:t>/34</a:t>
            </a:r>
          </a:p>
        </p:txBody>
      </p:sp>
      <p:sp>
        <p:nvSpPr>
          <p:cNvPr id="6859778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70C0"/>
                </a:solidFill>
                <a:ea typeface="黑体" pitchFamily="49" charset="-122"/>
              </a:rPr>
              <a:t>stu.dat</a:t>
            </a:r>
            <a:r>
              <a:rPr lang="zh-CN" altLang="en-US">
                <a:solidFill>
                  <a:srgbClr val="0070C0"/>
                </a:solidFill>
                <a:ea typeface="黑体" pitchFamily="49" charset="-122"/>
              </a:rPr>
              <a:t>的内容</a:t>
            </a:r>
          </a:p>
        </p:txBody>
      </p:sp>
      <p:sp>
        <p:nvSpPr>
          <p:cNvPr id="6859779" name="Rectangle 3"/>
          <p:cNvSpPr>
            <a:spLocks noChangeArrowheads="1"/>
          </p:cNvSpPr>
          <p:nvPr/>
        </p:nvSpPr>
        <p:spPr bwMode="auto">
          <a:xfrm>
            <a:off x="228600" y="1219200"/>
            <a:ext cx="86931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stu.dat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的内容无法直接读出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——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非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ASCII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文件。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为了验证在磁盘文件“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stu.dat”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中是否已存在用户从键盘输入的数据，可以用以下程序从“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stu.dat”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文件中读入数据，然后在屏幕上输出。</a:t>
            </a:r>
            <a:endParaRPr lang="en-US" altLang="zh-CN" sz="3200" b="1" dirty="0"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23BF12FC-30D9-4806-9191-E82DDE8D2DBC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E93A7A1-B35B-4DD4-85D7-517C1D5E1CB3}" type="slidenum">
              <a:rPr lang="zh-CN" altLang="en-US"/>
              <a:pPr/>
              <a:t>42</a:t>
            </a:fld>
            <a:r>
              <a:rPr lang="en-US" altLang="zh-CN"/>
              <a:t>/34</a:t>
            </a:r>
          </a:p>
        </p:txBody>
      </p:sp>
      <p:sp>
        <p:nvSpPr>
          <p:cNvPr id="6895618" name="Rectangle 2"/>
          <p:cNvSpPr>
            <a:spLocks noChangeArrowheads="1"/>
          </p:cNvSpPr>
          <p:nvPr/>
        </p:nvSpPr>
        <p:spPr bwMode="auto">
          <a:xfrm>
            <a:off x="381000" y="11430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3600" b="1">
              <a:solidFill>
                <a:srgbClr val="CC0099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95619" name="Rectangle 3"/>
          <p:cNvSpPr>
            <a:spLocks noRot="1" noChangeArrowheads="1"/>
          </p:cNvSpPr>
          <p:nvPr/>
        </p:nvSpPr>
        <p:spPr bwMode="auto">
          <a:xfrm>
            <a:off x="228600" y="152400"/>
            <a:ext cx="86106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 smtClean="0">
                <a:solidFill>
                  <a:srgbClr val="0070C0"/>
                </a:solidFill>
                <a:ea typeface="黑体" pitchFamily="49" charset="-122"/>
              </a:rPr>
              <a:t>例</a:t>
            </a:r>
            <a:r>
              <a:rPr lang="en-US" altLang="zh-CN" sz="2800" dirty="0" smtClean="0">
                <a:solidFill>
                  <a:srgbClr val="0070C0"/>
                </a:solidFill>
                <a:ea typeface="黑体" pitchFamily="49" charset="-122"/>
              </a:rPr>
              <a:t>6</a:t>
            </a:r>
            <a:r>
              <a:rPr lang="zh-CN" altLang="en-US" sz="2800" dirty="0" smtClean="0">
                <a:solidFill>
                  <a:srgbClr val="0070C0"/>
                </a:solidFill>
                <a:ea typeface="黑体" pitchFamily="49" charset="-122"/>
              </a:rPr>
              <a:t>：读出</a:t>
            </a:r>
            <a:r>
              <a:rPr lang="zh-CN" altLang="en-US" sz="2800" dirty="0">
                <a:solidFill>
                  <a:srgbClr val="0070C0"/>
                </a:solidFill>
                <a:ea typeface="黑体" pitchFamily="49" charset="-122"/>
              </a:rPr>
              <a:t>二进制文件</a:t>
            </a:r>
            <a:r>
              <a:rPr lang="zh-CN" altLang="en-US" sz="2800" dirty="0" smtClean="0">
                <a:solidFill>
                  <a:srgbClr val="0070C0"/>
                </a:solidFill>
                <a:ea typeface="黑体" pitchFamily="49" charset="-122"/>
              </a:rPr>
              <a:t>内容并显示</a:t>
            </a:r>
            <a:endParaRPr lang="en-US" altLang="zh-CN" sz="2800" dirty="0" smtClean="0">
              <a:solidFill>
                <a:srgbClr val="0070C0"/>
              </a:solidFill>
              <a:ea typeface="黑体" pitchFamily="49" charset="-122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 smtClean="0">
                <a:solidFill>
                  <a:srgbClr val="C00000"/>
                </a:solidFill>
                <a:ea typeface="黑体" pitchFamily="49" charset="-122"/>
              </a:rPr>
              <a:t>预处理、定义全局结构体数组</a:t>
            </a:r>
            <a:endParaRPr lang="en-US" altLang="zh-CN" sz="2800" dirty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6895620" name="Rectangle 4"/>
          <p:cNvSpPr>
            <a:spLocks noChangeArrowheads="1"/>
          </p:cNvSpPr>
          <p:nvPr/>
        </p:nvSpPr>
        <p:spPr bwMode="auto">
          <a:xfrm>
            <a:off x="228600" y="1143000"/>
            <a:ext cx="8610600" cy="5029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anchor="ctr" anchorCtr="0"/>
          <a:lstStyle/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stdlib.h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#define SIZE 3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Student_type</a:t>
            </a:r>
            <a:endParaRPr lang="en-US" altLang="zh-CN" sz="2800" b="1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char name[10];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num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age;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char 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addr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[15];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}stud[SIZE]; </a:t>
            </a: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3733800" y="1219200"/>
            <a:ext cx="5029200" cy="1295400"/>
          </a:xfrm>
          <a:prstGeom prst="wedgeRoundRectCallout">
            <a:avLst>
              <a:gd name="adj1" fmla="val -57243"/>
              <a:gd name="adj2" fmla="val 8273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3200" b="1" dirty="0">
                <a:solidFill>
                  <a:srgbClr val="0000CC"/>
                </a:solidFill>
                <a:latin typeface="Arial" pitchFamily="34" charset="0"/>
              </a:rPr>
              <a:t>全局结构体数组的定义与</a:t>
            </a:r>
            <a:r>
              <a:rPr kumimoji="1" lang="zh-CN" altLang="en-US" sz="3200" b="1" dirty="0" smtClean="0">
                <a:solidFill>
                  <a:srgbClr val="0000CC"/>
                </a:solidFill>
                <a:latin typeface="Arial" pitchFamily="34" charset="0"/>
              </a:rPr>
              <a:t>前例完全</a:t>
            </a:r>
            <a:r>
              <a:rPr kumimoji="1" lang="zh-CN" altLang="en-US" sz="3200" b="1" dirty="0">
                <a:solidFill>
                  <a:srgbClr val="0000CC"/>
                </a:solidFill>
                <a:latin typeface="Arial" pitchFamily="34" charset="0"/>
              </a:rPr>
              <a:t>一样。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5AE5C482-F6D1-4C4A-8860-5E038F277930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9513449-1818-466E-B307-7B078C8FEB1F}" type="slidenum">
              <a:rPr lang="zh-CN" altLang="en-US"/>
              <a:pPr/>
              <a:t>43</a:t>
            </a:fld>
            <a:r>
              <a:rPr lang="en-US" altLang="zh-CN"/>
              <a:t>/34</a:t>
            </a:r>
          </a:p>
        </p:txBody>
      </p:sp>
      <p:sp>
        <p:nvSpPr>
          <p:cNvPr id="6896642" name="Rectangle 2"/>
          <p:cNvSpPr>
            <a:spLocks noChangeArrowheads="1"/>
          </p:cNvSpPr>
          <p:nvPr/>
        </p:nvSpPr>
        <p:spPr bwMode="auto">
          <a:xfrm>
            <a:off x="381000" y="11430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3600" b="1">
              <a:solidFill>
                <a:srgbClr val="CC0099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96643" name="Rectangle 3"/>
          <p:cNvSpPr>
            <a:spLocks noRot="1" noChangeArrowheads="1"/>
          </p:cNvSpPr>
          <p:nvPr/>
        </p:nvSpPr>
        <p:spPr bwMode="auto">
          <a:xfrm>
            <a:off x="533400" y="152400"/>
            <a:ext cx="83058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 smtClean="0">
                <a:solidFill>
                  <a:srgbClr val="0070C0"/>
                </a:solidFill>
                <a:ea typeface="黑体" pitchFamily="49" charset="-122"/>
              </a:rPr>
              <a:t>读出</a:t>
            </a:r>
            <a:r>
              <a:rPr lang="zh-CN" altLang="en-US" sz="2800" dirty="0">
                <a:solidFill>
                  <a:srgbClr val="0070C0"/>
                </a:solidFill>
                <a:ea typeface="黑体" pitchFamily="49" charset="-122"/>
              </a:rPr>
              <a:t>二进制文件内容并</a:t>
            </a:r>
            <a:r>
              <a:rPr lang="zh-CN" altLang="en-US" sz="2800" dirty="0" smtClean="0">
                <a:solidFill>
                  <a:srgbClr val="0070C0"/>
                </a:solidFill>
                <a:ea typeface="黑体" pitchFamily="49" charset="-122"/>
              </a:rPr>
              <a:t>显示</a:t>
            </a:r>
            <a:endParaRPr lang="en-US" altLang="zh-CN" sz="2800" dirty="0">
              <a:solidFill>
                <a:srgbClr val="0070C0"/>
              </a:solidFill>
              <a:ea typeface="黑体" pitchFamily="49" charset="-122"/>
            </a:endParaRPr>
          </a:p>
          <a:p>
            <a:pPr lvl="0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 smtClean="0">
                <a:solidFill>
                  <a:srgbClr val="C00000"/>
                </a:solidFill>
                <a:ea typeface="黑体" pitchFamily="49" charset="-122"/>
              </a:rPr>
              <a:t>打开二进制文件</a:t>
            </a:r>
            <a:endParaRPr lang="en-US" altLang="zh-CN" sz="2800" dirty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6896644" name="Rectangle 4"/>
          <p:cNvSpPr>
            <a:spLocks noChangeArrowheads="1"/>
          </p:cNvSpPr>
          <p:nvPr/>
        </p:nvSpPr>
        <p:spPr bwMode="auto">
          <a:xfrm>
            <a:off x="228600" y="1066800"/>
            <a:ext cx="8610600" cy="5334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main()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{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i;   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FILE *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fp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if((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fp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=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fopen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("stu.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dat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","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rb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"))==NULL)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{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("cannot open file\n"); 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	exit(0); 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}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.......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5562600" y="1371600"/>
            <a:ext cx="3429000" cy="1295400"/>
          </a:xfrm>
          <a:prstGeom prst="wedgeRoundRectCallout">
            <a:avLst>
              <a:gd name="adj1" fmla="val -113940"/>
              <a:gd name="adj2" fmla="val 77694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3200" b="1">
                <a:solidFill>
                  <a:srgbClr val="0000CC"/>
                </a:solidFill>
                <a:latin typeface="Arial" pitchFamily="34" charset="0"/>
              </a:rPr>
              <a:t>就是前面生成的二进制文件。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497E5E3-F94B-4464-A9C3-FD73CF89B0E7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ECF9EF3-7888-4732-9D14-D570817ADAF3}" type="slidenum">
              <a:rPr lang="zh-CN" altLang="en-US"/>
              <a:pPr/>
              <a:t>44</a:t>
            </a:fld>
            <a:r>
              <a:rPr lang="en-US" altLang="zh-CN"/>
              <a:t>/34</a:t>
            </a:r>
          </a:p>
        </p:txBody>
      </p:sp>
      <p:sp>
        <p:nvSpPr>
          <p:cNvPr id="6897666" name="Rectangle 2"/>
          <p:cNvSpPr>
            <a:spLocks noChangeArrowheads="1"/>
          </p:cNvSpPr>
          <p:nvPr/>
        </p:nvSpPr>
        <p:spPr bwMode="auto">
          <a:xfrm>
            <a:off x="381000" y="11430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3600" b="1">
              <a:solidFill>
                <a:srgbClr val="CC0099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97667" name="Rectangle 3"/>
          <p:cNvSpPr>
            <a:spLocks noRot="1" noChangeArrowheads="1"/>
          </p:cNvSpPr>
          <p:nvPr/>
        </p:nvSpPr>
        <p:spPr bwMode="auto">
          <a:xfrm>
            <a:off x="381000" y="152400"/>
            <a:ext cx="83058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 smtClean="0">
                <a:solidFill>
                  <a:srgbClr val="0070C0"/>
                </a:solidFill>
                <a:ea typeface="黑体" pitchFamily="49" charset="-122"/>
              </a:rPr>
              <a:t>读出二进制</a:t>
            </a:r>
            <a:r>
              <a:rPr lang="zh-CN" altLang="en-US" sz="2800" dirty="0">
                <a:solidFill>
                  <a:srgbClr val="0070C0"/>
                </a:solidFill>
                <a:ea typeface="黑体" pitchFamily="49" charset="-122"/>
              </a:rPr>
              <a:t>文件内容并</a:t>
            </a:r>
            <a:r>
              <a:rPr lang="zh-CN" altLang="en-US" sz="2800" dirty="0" smtClean="0">
                <a:solidFill>
                  <a:srgbClr val="0070C0"/>
                </a:solidFill>
                <a:ea typeface="黑体" pitchFamily="49" charset="-122"/>
              </a:rPr>
              <a:t>显示</a:t>
            </a:r>
            <a:endParaRPr lang="en-US" altLang="zh-CN" sz="2800" dirty="0" smtClean="0">
              <a:solidFill>
                <a:srgbClr val="0070C0"/>
              </a:solidFill>
              <a:ea typeface="黑体" pitchFamily="49" charset="-122"/>
            </a:endParaRPr>
          </a:p>
          <a:p>
            <a:pPr lvl="0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 smtClean="0">
                <a:solidFill>
                  <a:srgbClr val="C00000"/>
                </a:solidFill>
                <a:ea typeface="黑体" pitchFamily="49" charset="-122"/>
              </a:rPr>
              <a:t>将二进制文件内容读入全局数组、显示在屏幕上</a:t>
            </a:r>
            <a:endParaRPr lang="en-US" altLang="zh-CN" sz="2800" dirty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6897668" name="Rectangle 4"/>
          <p:cNvSpPr>
            <a:spLocks noChangeArrowheads="1"/>
          </p:cNvSpPr>
          <p:nvPr/>
        </p:nvSpPr>
        <p:spPr bwMode="auto">
          <a:xfrm>
            <a:off x="228600" y="838200"/>
            <a:ext cx="8610600" cy="5943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main()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{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for(i=0;i&lt;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SIZE;i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++)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{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fread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(&amp;stud[i],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sizeof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Student_type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),1,fp);   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("%-10s %4d %4d  %-15s\n",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		stud[i].name,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		stud[i].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num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,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		stud[i]. age,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		stud[i].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addr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}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fclose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(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fp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);  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return 0;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4800600" y="1066800"/>
            <a:ext cx="3581400" cy="990600"/>
          </a:xfrm>
          <a:prstGeom prst="wedgeRoundRectCallout">
            <a:avLst>
              <a:gd name="adj1" fmla="val -101769"/>
              <a:gd name="adj2" fmla="val 9514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800" b="1">
                <a:solidFill>
                  <a:srgbClr val="0000CC"/>
                </a:solidFill>
                <a:latin typeface="Arial" pitchFamily="34" charset="0"/>
              </a:rPr>
              <a:t>将文件中读出的内容放入数组</a:t>
            </a:r>
            <a:r>
              <a:rPr kumimoji="1" lang="en-US" altLang="zh-CN" sz="2800" b="1">
                <a:solidFill>
                  <a:srgbClr val="0000CC"/>
                </a:solidFill>
                <a:latin typeface="Arial" pitchFamily="34" charset="0"/>
              </a:rPr>
              <a:t>stud[i]</a:t>
            </a:r>
            <a:r>
              <a:rPr kumimoji="1" lang="zh-CN" altLang="en-US" sz="2800" b="1">
                <a:solidFill>
                  <a:srgbClr val="0000CC"/>
                </a:solidFill>
                <a:latin typeface="Arial" pitchFamily="34" charset="0"/>
              </a:rPr>
              <a:t>。</a:t>
            </a:r>
          </a:p>
        </p:txBody>
      </p:sp>
      <p:sp>
        <p:nvSpPr>
          <p:cNvPr id="2" name="圆角矩形标注 4"/>
          <p:cNvSpPr>
            <a:spLocks noChangeArrowheads="1"/>
          </p:cNvSpPr>
          <p:nvPr/>
        </p:nvSpPr>
        <p:spPr bwMode="auto">
          <a:xfrm>
            <a:off x="5257800" y="4191000"/>
            <a:ext cx="3276600" cy="1524000"/>
          </a:xfrm>
          <a:prstGeom prst="wedgeRoundRectCallout">
            <a:avLst>
              <a:gd name="adj1" fmla="val -71945"/>
              <a:gd name="adj2" fmla="val -11109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800" b="1">
                <a:solidFill>
                  <a:srgbClr val="0000CC"/>
                </a:solidFill>
                <a:latin typeface="Arial" pitchFamily="34" charset="0"/>
              </a:rPr>
              <a:t>将读出的数组元素各成员的值显示在屏幕上。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77A55585-91CB-4037-B1D9-EB74B841BEFC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4AB35B3-73EC-4F80-9170-27155C344E94}" type="slidenum">
              <a:rPr lang="zh-CN" altLang="en-US"/>
              <a:pPr/>
              <a:t>45</a:t>
            </a:fld>
            <a:r>
              <a:rPr lang="en-US" altLang="zh-CN"/>
              <a:t>/34</a:t>
            </a:r>
          </a:p>
        </p:txBody>
      </p:sp>
      <p:sp>
        <p:nvSpPr>
          <p:cNvPr id="6894594" name="Rectangle 2"/>
          <p:cNvSpPr>
            <a:spLocks noChangeArrowheads="1"/>
          </p:cNvSpPr>
          <p:nvPr/>
        </p:nvSpPr>
        <p:spPr bwMode="auto">
          <a:xfrm>
            <a:off x="381000" y="11430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3600" b="1">
              <a:solidFill>
                <a:srgbClr val="CC0099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94595" name="Rectangle 3"/>
          <p:cNvSpPr>
            <a:spLocks noRot="1" noChangeArrowheads="1"/>
          </p:cNvSpPr>
          <p:nvPr/>
        </p:nvSpPr>
        <p:spPr bwMode="auto">
          <a:xfrm>
            <a:off x="533400" y="152400"/>
            <a:ext cx="83058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>
                <a:solidFill>
                  <a:srgbClr val="0070C0"/>
                </a:solidFill>
                <a:ea typeface="黑体" pitchFamily="49" charset="-122"/>
              </a:rPr>
              <a:t>读出二进制文件内容并</a:t>
            </a:r>
            <a:r>
              <a:rPr lang="zh-CN" altLang="en-US" sz="3600" dirty="0" smtClean="0">
                <a:solidFill>
                  <a:srgbClr val="0070C0"/>
                </a:solidFill>
                <a:ea typeface="黑体" pitchFamily="49" charset="-122"/>
              </a:rPr>
              <a:t>显示</a:t>
            </a:r>
            <a:r>
              <a:rPr lang="zh-CN" altLang="en-US" sz="3600" dirty="0" smtClean="0">
                <a:solidFill>
                  <a:srgbClr val="C00000"/>
                </a:solidFill>
                <a:ea typeface="黑体" pitchFamily="49" charset="-122"/>
              </a:rPr>
              <a:t>运行结果</a:t>
            </a:r>
            <a:endParaRPr lang="en-US" altLang="zh-CN" sz="3600" dirty="0">
              <a:solidFill>
                <a:srgbClr val="C00000"/>
              </a:solidFill>
              <a:ea typeface="黑体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19" b="72926"/>
          <a:stretch/>
        </p:blipFill>
        <p:spPr bwMode="auto">
          <a:xfrm>
            <a:off x="228600" y="1143000"/>
            <a:ext cx="434641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30" b="84248"/>
          <a:stretch/>
        </p:blipFill>
        <p:spPr bwMode="auto">
          <a:xfrm>
            <a:off x="215901" y="4191000"/>
            <a:ext cx="87058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134" b="75679"/>
          <a:stretch/>
        </p:blipFill>
        <p:spPr bwMode="auto">
          <a:xfrm>
            <a:off x="3733800" y="3679031"/>
            <a:ext cx="5317998" cy="2569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39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23BF12FC-30D9-4806-9191-E82DDE8D2DBC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E93A7A1-B35B-4DD4-85D7-517C1D5E1CB3}" type="slidenum">
              <a:rPr lang="zh-CN" altLang="en-US"/>
              <a:pPr/>
              <a:t>46</a:t>
            </a:fld>
            <a:r>
              <a:rPr lang="en-US" altLang="zh-CN"/>
              <a:t>/34</a:t>
            </a:r>
          </a:p>
        </p:txBody>
      </p:sp>
      <p:sp>
        <p:nvSpPr>
          <p:cNvPr id="6895618" name="Rectangle 2"/>
          <p:cNvSpPr>
            <a:spLocks noChangeArrowheads="1"/>
          </p:cNvSpPr>
          <p:nvPr/>
        </p:nvSpPr>
        <p:spPr bwMode="auto">
          <a:xfrm>
            <a:off x="381000" y="11430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3600" b="1">
              <a:solidFill>
                <a:srgbClr val="CC0099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95619" name="Rectangle 3"/>
          <p:cNvSpPr>
            <a:spLocks noRot="1" noChangeArrowheads="1"/>
          </p:cNvSpPr>
          <p:nvPr/>
        </p:nvSpPr>
        <p:spPr bwMode="auto">
          <a:xfrm>
            <a:off x="533400" y="152400"/>
            <a:ext cx="83058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 smtClean="0">
                <a:solidFill>
                  <a:srgbClr val="0070C0"/>
                </a:solidFill>
                <a:ea typeface="黑体" pitchFamily="49" charset="-122"/>
              </a:rPr>
              <a:t>例</a:t>
            </a:r>
            <a:r>
              <a:rPr lang="en-US" altLang="zh-CN" sz="2800" dirty="0" smtClean="0">
                <a:solidFill>
                  <a:srgbClr val="0070C0"/>
                </a:solidFill>
                <a:ea typeface="黑体" pitchFamily="49" charset="-122"/>
              </a:rPr>
              <a:t>7</a:t>
            </a:r>
            <a:r>
              <a:rPr lang="zh-CN" altLang="en-US" sz="2800" dirty="0" smtClean="0">
                <a:solidFill>
                  <a:srgbClr val="0070C0"/>
                </a:solidFill>
                <a:ea typeface="黑体" pitchFamily="49" charset="-122"/>
              </a:rPr>
              <a:t>：复制二进制文件</a:t>
            </a:r>
            <a:endParaRPr lang="en-US" altLang="zh-CN" sz="2800" dirty="0" smtClean="0">
              <a:solidFill>
                <a:srgbClr val="0070C0"/>
              </a:solidFill>
              <a:ea typeface="黑体" pitchFamily="49" charset="-122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 smtClean="0">
                <a:solidFill>
                  <a:srgbClr val="C00000"/>
                </a:solidFill>
                <a:ea typeface="黑体" pitchFamily="49" charset="-122"/>
              </a:rPr>
              <a:t>预处理、定义全局结构体数组</a:t>
            </a:r>
            <a:endParaRPr lang="en-US" altLang="zh-CN" sz="2800" dirty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6895620" name="Rectangle 4"/>
          <p:cNvSpPr>
            <a:spLocks noChangeArrowheads="1"/>
          </p:cNvSpPr>
          <p:nvPr/>
        </p:nvSpPr>
        <p:spPr bwMode="auto">
          <a:xfrm>
            <a:off x="228600" y="1187708"/>
            <a:ext cx="8610600" cy="483209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stdlib.h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#define SIZE 3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Student_type</a:t>
            </a:r>
            <a:endParaRPr lang="en-US" altLang="zh-CN" sz="2800" b="1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char name[10];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num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age;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char 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addr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[15];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}stud[SIZE]; </a:t>
            </a:r>
          </a:p>
        </p:txBody>
      </p:sp>
    </p:spTree>
    <p:extLst>
      <p:ext uri="{BB962C8B-B14F-4D97-AF65-F5344CB8AC3E}">
        <p14:creationId xmlns:p14="http://schemas.microsoft.com/office/powerpoint/2010/main" val="90699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23BF12FC-30D9-4806-9191-E82DDE8D2DBC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E93A7A1-B35B-4DD4-85D7-517C1D5E1CB3}" type="slidenum">
              <a:rPr lang="zh-CN" altLang="en-US"/>
              <a:pPr/>
              <a:t>47</a:t>
            </a:fld>
            <a:r>
              <a:rPr lang="en-US" altLang="zh-CN"/>
              <a:t>/34</a:t>
            </a:r>
          </a:p>
        </p:txBody>
      </p:sp>
      <p:sp>
        <p:nvSpPr>
          <p:cNvPr id="6895618" name="Rectangle 2"/>
          <p:cNvSpPr>
            <a:spLocks noChangeArrowheads="1"/>
          </p:cNvSpPr>
          <p:nvPr/>
        </p:nvSpPr>
        <p:spPr bwMode="auto">
          <a:xfrm>
            <a:off x="381000" y="11430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3600" b="1">
              <a:solidFill>
                <a:srgbClr val="CC0099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95619" name="Rectangle 3"/>
          <p:cNvSpPr>
            <a:spLocks noRot="1" noChangeArrowheads="1"/>
          </p:cNvSpPr>
          <p:nvPr/>
        </p:nvSpPr>
        <p:spPr bwMode="auto">
          <a:xfrm>
            <a:off x="533400" y="152400"/>
            <a:ext cx="83058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 smtClean="0">
                <a:solidFill>
                  <a:srgbClr val="0070C0"/>
                </a:solidFill>
                <a:ea typeface="黑体" pitchFamily="49" charset="-122"/>
              </a:rPr>
              <a:t>复制二进制文件</a:t>
            </a:r>
            <a:r>
              <a:rPr lang="zh-CN" altLang="en-US" sz="2800" dirty="0" smtClean="0">
                <a:solidFill>
                  <a:srgbClr val="C00000"/>
                </a:solidFill>
                <a:ea typeface="黑体" pitchFamily="49" charset="-122"/>
              </a:rPr>
              <a:t>将二进制文件内容读入全局结构体数组</a:t>
            </a:r>
            <a:r>
              <a:rPr lang="en-US" altLang="zh-CN" sz="2800" dirty="0" smtClean="0">
                <a:solidFill>
                  <a:srgbClr val="C00000"/>
                </a:solidFill>
                <a:ea typeface="黑体" pitchFamily="49" charset="-122"/>
              </a:rPr>
              <a:t>(1)</a:t>
            </a:r>
            <a:r>
              <a:rPr lang="zh-CN" altLang="en-US" sz="2800" dirty="0" smtClean="0">
                <a:ea typeface="黑体" pitchFamily="49" charset="-122"/>
              </a:rPr>
              <a:t>打开输入文件</a:t>
            </a:r>
            <a:endParaRPr lang="en-US" altLang="zh-CN" sz="2800" dirty="0">
              <a:ea typeface="黑体" pitchFamily="49" charset="-122"/>
            </a:endParaRPr>
          </a:p>
        </p:txBody>
      </p:sp>
      <p:sp>
        <p:nvSpPr>
          <p:cNvPr id="6895620" name="Rectangle 4"/>
          <p:cNvSpPr>
            <a:spLocks noChangeArrowheads="1"/>
          </p:cNvSpPr>
          <p:nvPr/>
        </p:nvSpPr>
        <p:spPr bwMode="auto">
          <a:xfrm>
            <a:off x="228600" y="1142999"/>
            <a:ext cx="8610600" cy="55784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void load</a:t>
            </a: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()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{</a:t>
            </a:r>
            <a:endParaRPr lang="en-US" altLang="zh-CN" sz="2400" b="1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FILE *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fp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; 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i;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if((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fp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=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fopen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("stu.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dat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","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rb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"))==NULL</a:t>
            </a: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)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{</a:t>
            </a:r>
            <a:endParaRPr lang="en-US" altLang="zh-CN" sz="2400" b="1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("cannot open file\n"); </a:t>
            </a: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exit(0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); 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}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	</a:t>
            </a:r>
            <a:r>
              <a:rPr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将“输入文件”内容读入全局结构体数组</a:t>
            </a:r>
            <a:endParaRPr lang="en-US" altLang="zh-CN" sz="2400" b="1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	</a:t>
            </a:r>
            <a:r>
              <a:rPr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关闭输入文件</a:t>
            </a:r>
            <a:endParaRPr lang="en-US" altLang="zh-CN" sz="24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}</a:t>
            </a:r>
            <a:endParaRPr lang="en-US" altLang="zh-CN" sz="2400" b="1" dirty="0">
              <a:ea typeface="楷体_GB2312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7334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23BF12FC-30D9-4806-9191-E82DDE8D2DBC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E93A7A1-B35B-4DD4-85D7-517C1D5E1CB3}" type="slidenum">
              <a:rPr lang="zh-CN" altLang="en-US"/>
              <a:pPr/>
              <a:t>48</a:t>
            </a:fld>
            <a:r>
              <a:rPr lang="en-US" altLang="zh-CN"/>
              <a:t>/34</a:t>
            </a:r>
          </a:p>
        </p:txBody>
      </p:sp>
      <p:sp>
        <p:nvSpPr>
          <p:cNvPr id="6895618" name="Rectangle 2"/>
          <p:cNvSpPr>
            <a:spLocks noChangeArrowheads="1"/>
          </p:cNvSpPr>
          <p:nvPr/>
        </p:nvSpPr>
        <p:spPr bwMode="auto">
          <a:xfrm>
            <a:off x="381000" y="11430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3600" b="1">
              <a:solidFill>
                <a:srgbClr val="CC0099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95619" name="Rectangle 3"/>
          <p:cNvSpPr>
            <a:spLocks noRot="1" noChangeArrowheads="1"/>
          </p:cNvSpPr>
          <p:nvPr/>
        </p:nvSpPr>
        <p:spPr bwMode="auto">
          <a:xfrm>
            <a:off x="533400" y="152400"/>
            <a:ext cx="83058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 smtClean="0">
                <a:solidFill>
                  <a:srgbClr val="0070C0"/>
                </a:solidFill>
                <a:ea typeface="黑体" pitchFamily="49" charset="-122"/>
              </a:rPr>
              <a:t>复制二进制文件</a:t>
            </a:r>
            <a:r>
              <a:rPr lang="zh-CN" altLang="en-US" sz="2800" dirty="0" smtClean="0">
                <a:solidFill>
                  <a:srgbClr val="C00000"/>
                </a:solidFill>
                <a:ea typeface="黑体" pitchFamily="49" charset="-122"/>
              </a:rPr>
              <a:t>将二进制文件内容读入全局结构体数组</a:t>
            </a:r>
            <a:r>
              <a:rPr lang="en-US" altLang="zh-CN" sz="2800" dirty="0" smtClean="0">
                <a:solidFill>
                  <a:srgbClr val="C00000"/>
                </a:solidFill>
                <a:ea typeface="黑体" pitchFamily="49" charset="-122"/>
              </a:rPr>
              <a:t>(2)</a:t>
            </a:r>
            <a:r>
              <a:rPr lang="zh-CN" altLang="en-US" sz="2800" dirty="0" smtClean="0">
                <a:ea typeface="黑体" pitchFamily="49" charset="-122"/>
              </a:rPr>
              <a:t>将输入文件内容读入数组、关闭文件</a:t>
            </a:r>
            <a:endParaRPr lang="en-US" altLang="zh-CN" sz="2800" dirty="0">
              <a:ea typeface="黑体" pitchFamily="49" charset="-122"/>
            </a:endParaRPr>
          </a:p>
        </p:txBody>
      </p:sp>
      <p:sp>
        <p:nvSpPr>
          <p:cNvPr id="6895620" name="Rectangle 4"/>
          <p:cNvSpPr>
            <a:spLocks noChangeArrowheads="1"/>
          </p:cNvSpPr>
          <p:nvPr/>
        </p:nvSpPr>
        <p:spPr bwMode="auto">
          <a:xfrm>
            <a:off x="228600" y="1143000"/>
            <a:ext cx="8610600" cy="5509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void load</a:t>
            </a:r>
            <a:r>
              <a:rPr lang="en-US" altLang="zh-CN" sz="2000" dirty="0" smtClean="0">
                <a:ea typeface="楷体_GB2312" pitchFamily="49" charset="-122"/>
                <a:sym typeface="Monotype Sorts" pitchFamily="2" charset="2"/>
              </a:rPr>
              <a:t>()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 smtClean="0">
                <a:ea typeface="楷体_GB2312" pitchFamily="49" charset="-122"/>
                <a:sym typeface="Monotype Sorts" pitchFamily="2" charset="2"/>
              </a:rPr>
              <a:t>{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	</a:t>
            </a:r>
            <a:r>
              <a:rPr lang="zh-CN" altLang="en-US" sz="20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打开输入文件</a:t>
            </a:r>
            <a:endParaRPr lang="en-US" altLang="zh-CN" sz="20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	for(</a:t>
            </a:r>
            <a:r>
              <a:rPr lang="en-US" altLang="zh-CN" sz="2000" dirty="0" err="1"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=0;i&lt;</a:t>
            </a:r>
            <a:r>
              <a:rPr lang="en-US" altLang="zh-CN" sz="2000" dirty="0" err="1">
                <a:ea typeface="楷体_GB2312" pitchFamily="49" charset="-122"/>
                <a:sym typeface="Monotype Sorts" pitchFamily="2" charset="2"/>
              </a:rPr>
              <a:t>SIZE;i</a:t>
            </a:r>
            <a:r>
              <a:rPr lang="en-US" altLang="zh-CN" sz="2000" dirty="0" smtClean="0">
                <a:ea typeface="楷体_GB2312" pitchFamily="49" charset="-122"/>
                <a:sym typeface="Monotype Sorts" pitchFamily="2" charset="2"/>
              </a:rPr>
              <a:t>++)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dirty="0" smtClean="0">
                <a:ea typeface="楷体_GB2312" pitchFamily="49" charset="-122"/>
                <a:sym typeface="Monotype Sorts" pitchFamily="2" charset="2"/>
              </a:rPr>
              <a:t>{</a:t>
            </a:r>
            <a:endParaRPr lang="en-US" altLang="zh-CN" sz="2000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		if(</a:t>
            </a:r>
            <a:r>
              <a:rPr lang="en-US" altLang="zh-CN" sz="2000" b="1" dirty="0" err="1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fread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 (&amp;stud[i],</a:t>
            </a:r>
            <a:r>
              <a:rPr lang="en-US" altLang="zh-CN" sz="2000" b="1" dirty="0" err="1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sizeof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Student_type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)</a:t>
            </a: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,1,fp)!=1</a:t>
            </a:r>
            <a:r>
              <a:rPr lang="en-US" altLang="zh-CN" sz="2000" dirty="0" smtClean="0">
                <a:ea typeface="楷体_GB2312" pitchFamily="49" charset="-122"/>
                <a:sym typeface="Monotype Sorts" pitchFamily="2" charset="2"/>
              </a:rPr>
              <a:t>)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dirty="0" smtClean="0">
                <a:ea typeface="楷体_GB2312" pitchFamily="49" charset="-122"/>
                <a:sym typeface="Monotype Sorts" pitchFamily="2" charset="2"/>
              </a:rPr>
              <a:t>	{</a:t>
            </a:r>
            <a:endParaRPr lang="en-US" altLang="zh-CN" sz="2000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			if(</a:t>
            </a:r>
            <a:r>
              <a:rPr lang="en-US" altLang="zh-CN" sz="2000" dirty="0" err="1">
                <a:ea typeface="楷体_GB2312" pitchFamily="49" charset="-122"/>
                <a:sym typeface="Monotype Sorts" pitchFamily="2" charset="2"/>
              </a:rPr>
              <a:t>feof</a:t>
            </a: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sz="2000" dirty="0" err="1">
                <a:ea typeface="楷体_GB2312" pitchFamily="49" charset="-122"/>
                <a:sym typeface="Monotype Sorts" pitchFamily="2" charset="2"/>
              </a:rPr>
              <a:t>fp</a:t>
            </a:r>
            <a:r>
              <a:rPr lang="en-US" altLang="zh-CN" sz="2000" dirty="0" smtClean="0">
                <a:ea typeface="楷体_GB2312" pitchFamily="49" charset="-122"/>
                <a:sym typeface="Monotype Sorts" pitchFamily="2" charset="2"/>
              </a:rPr>
              <a:t>))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dirty="0" smtClean="0">
                <a:ea typeface="楷体_GB2312" pitchFamily="49" charset="-122"/>
                <a:sym typeface="Monotype Sorts" pitchFamily="2" charset="2"/>
              </a:rPr>
              <a:t>		{</a:t>
            </a:r>
            <a:endParaRPr lang="en-US" altLang="zh-CN" sz="2000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				</a:t>
            </a:r>
            <a:r>
              <a:rPr lang="en-US" altLang="zh-CN" sz="2000" dirty="0" err="1">
                <a:ea typeface="楷体_GB2312" pitchFamily="49" charset="-122"/>
                <a:sym typeface="Monotype Sorts" pitchFamily="2" charset="2"/>
              </a:rPr>
              <a:t>fclose</a:t>
            </a: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sz="2000" dirty="0" err="1">
                <a:ea typeface="楷体_GB2312" pitchFamily="49" charset="-122"/>
                <a:sym typeface="Monotype Sorts" pitchFamily="2" charset="2"/>
              </a:rPr>
              <a:t>fp</a:t>
            </a:r>
            <a:r>
              <a:rPr lang="en-US" altLang="zh-CN" sz="2000" dirty="0" smtClean="0">
                <a:ea typeface="楷体_GB2312" pitchFamily="49" charset="-122"/>
                <a:sym typeface="Monotype Sorts" pitchFamily="2" charset="2"/>
              </a:rPr>
              <a:t>); return</a:t>
            </a: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			}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			</a:t>
            </a:r>
            <a:r>
              <a:rPr lang="en-US" altLang="zh-CN" sz="2000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("file read error\n");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		}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	}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dirty="0" err="1">
                <a:ea typeface="楷体_GB2312" pitchFamily="49" charset="-122"/>
                <a:sym typeface="Monotype Sorts" pitchFamily="2" charset="2"/>
              </a:rPr>
              <a:t>fclose</a:t>
            </a: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sz="2000" dirty="0" err="1">
                <a:ea typeface="楷体_GB2312" pitchFamily="49" charset="-122"/>
                <a:sym typeface="Monotype Sorts" pitchFamily="2" charset="2"/>
              </a:rPr>
              <a:t>fp</a:t>
            </a: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);  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685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23BF12FC-30D9-4806-9191-E82DDE8D2DBC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E93A7A1-B35B-4DD4-85D7-517C1D5E1CB3}" type="slidenum">
              <a:rPr lang="zh-CN" altLang="en-US"/>
              <a:pPr/>
              <a:t>49</a:t>
            </a:fld>
            <a:r>
              <a:rPr lang="en-US" altLang="zh-CN"/>
              <a:t>/34</a:t>
            </a:r>
          </a:p>
        </p:txBody>
      </p:sp>
      <p:sp>
        <p:nvSpPr>
          <p:cNvPr id="6895618" name="Rectangle 2"/>
          <p:cNvSpPr>
            <a:spLocks noChangeArrowheads="1"/>
          </p:cNvSpPr>
          <p:nvPr/>
        </p:nvSpPr>
        <p:spPr bwMode="auto">
          <a:xfrm>
            <a:off x="381000" y="11430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3600" b="1">
              <a:solidFill>
                <a:srgbClr val="CC0099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95619" name="Rectangle 3"/>
          <p:cNvSpPr>
            <a:spLocks noRot="1" noChangeArrowheads="1"/>
          </p:cNvSpPr>
          <p:nvPr/>
        </p:nvSpPr>
        <p:spPr bwMode="auto">
          <a:xfrm>
            <a:off x="533400" y="152400"/>
            <a:ext cx="83058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 smtClean="0">
                <a:solidFill>
                  <a:srgbClr val="0070C0"/>
                </a:solidFill>
                <a:ea typeface="黑体" pitchFamily="49" charset="-122"/>
              </a:rPr>
              <a:t>复制二进制文件</a:t>
            </a:r>
            <a:endParaRPr lang="en-US" altLang="zh-CN" sz="2800" dirty="0" smtClean="0">
              <a:solidFill>
                <a:srgbClr val="0070C0"/>
              </a:solidFill>
              <a:ea typeface="黑体" pitchFamily="49" charset="-122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 smtClean="0">
                <a:solidFill>
                  <a:srgbClr val="C00000"/>
                </a:solidFill>
                <a:ea typeface="黑体" pitchFamily="49" charset="-122"/>
              </a:rPr>
              <a:t>将全局结构体数组中的内容</a:t>
            </a:r>
            <a:r>
              <a:rPr lang="zh-CN" altLang="en-US" sz="2800" dirty="0">
                <a:solidFill>
                  <a:srgbClr val="C00000"/>
                </a:solidFill>
                <a:ea typeface="黑体" pitchFamily="49" charset="-122"/>
              </a:rPr>
              <a:t>写入</a:t>
            </a:r>
            <a:r>
              <a:rPr lang="zh-CN" altLang="en-US" sz="2800" dirty="0" smtClean="0">
                <a:solidFill>
                  <a:srgbClr val="C00000"/>
                </a:solidFill>
                <a:ea typeface="黑体" pitchFamily="49" charset="-122"/>
              </a:rPr>
              <a:t>“输出文件”中</a:t>
            </a:r>
            <a:endParaRPr lang="en-US" altLang="zh-CN" sz="2800" dirty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6895620" name="Rectangle 4"/>
          <p:cNvSpPr>
            <a:spLocks noChangeArrowheads="1"/>
          </p:cNvSpPr>
          <p:nvPr/>
        </p:nvSpPr>
        <p:spPr bwMode="auto">
          <a:xfrm>
            <a:off x="228600" y="1143000"/>
            <a:ext cx="8610600" cy="483209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void save()   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{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	FILE *</a:t>
            </a:r>
            <a:r>
              <a:rPr lang="en-US" altLang="zh-CN" sz="2000" dirty="0" err="1">
                <a:ea typeface="楷体_GB2312" pitchFamily="49" charset="-122"/>
                <a:sym typeface="Monotype Sorts" pitchFamily="2" charset="2"/>
              </a:rPr>
              <a:t>fp</a:t>
            </a: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;   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 i;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	if((</a:t>
            </a:r>
            <a:r>
              <a:rPr lang="en-US" altLang="zh-CN" sz="2000" dirty="0" err="1">
                <a:ea typeface="楷体_GB2312" pitchFamily="49" charset="-122"/>
                <a:sym typeface="Monotype Sorts" pitchFamily="2" charset="2"/>
              </a:rPr>
              <a:t>fp</a:t>
            </a: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=</a:t>
            </a:r>
            <a:r>
              <a:rPr lang="en-US" altLang="zh-CN" sz="2000" dirty="0" err="1">
                <a:ea typeface="楷体_GB2312" pitchFamily="49" charset="-122"/>
                <a:sym typeface="Monotype Sorts" pitchFamily="2" charset="2"/>
              </a:rPr>
              <a:t>fopen</a:t>
            </a: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("stu.txt","</a:t>
            </a:r>
            <a:r>
              <a:rPr lang="en-US" altLang="zh-CN" sz="2000" dirty="0" err="1">
                <a:ea typeface="楷体_GB2312" pitchFamily="49" charset="-122"/>
                <a:sym typeface="Monotype Sorts" pitchFamily="2" charset="2"/>
              </a:rPr>
              <a:t>wb</a:t>
            </a: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"))==NULL)      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	{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2000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("cannot open file\n");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		return;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	}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	for(i=0;i&lt;</a:t>
            </a:r>
            <a:r>
              <a:rPr lang="en-US" altLang="zh-CN" sz="2000" dirty="0" err="1">
                <a:ea typeface="楷体_GB2312" pitchFamily="49" charset="-122"/>
                <a:sym typeface="Monotype Sorts" pitchFamily="2" charset="2"/>
              </a:rPr>
              <a:t>SIZE;i</a:t>
            </a: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++)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		if(</a:t>
            </a:r>
            <a:r>
              <a:rPr lang="en-US" altLang="zh-CN" sz="2000" b="1" dirty="0" err="1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fwrite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(&amp;stud[i], </a:t>
            </a:r>
            <a:r>
              <a:rPr lang="en-US" altLang="zh-CN" sz="2000" b="1" dirty="0" err="1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sizeof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Student_type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)</a:t>
            </a: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,1,fp)!=1)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			</a:t>
            </a:r>
            <a:r>
              <a:rPr lang="en-US" altLang="zh-CN" sz="2000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("file write error\n");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dirty="0" err="1">
                <a:ea typeface="楷体_GB2312" pitchFamily="49" charset="-122"/>
                <a:sym typeface="Monotype Sorts" pitchFamily="2" charset="2"/>
              </a:rPr>
              <a:t>fclose</a:t>
            </a: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sz="2000" dirty="0" err="1">
                <a:ea typeface="楷体_GB2312" pitchFamily="49" charset="-122"/>
                <a:sym typeface="Monotype Sorts" pitchFamily="2" charset="2"/>
              </a:rPr>
              <a:t>fp</a:t>
            </a: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153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C5B2EFD0-7957-4FB2-962E-726DA18A558C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77A04D4-BF59-42D2-B840-2B58231EBDD8}" type="slidenum">
              <a:rPr lang="zh-CN" altLang="en-US"/>
              <a:pPr/>
              <a:t>5</a:t>
            </a:fld>
            <a:r>
              <a:rPr lang="en-US" altLang="zh-CN"/>
              <a:t>/34</a:t>
            </a:r>
          </a:p>
        </p:txBody>
      </p:sp>
      <p:sp>
        <p:nvSpPr>
          <p:cNvPr id="6849538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</a:rPr>
              <a:t>例</a:t>
            </a:r>
            <a:r>
              <a:rPr lang="en-US" altLang="zh-CN" dirty="0" smtClean="0">
                <a:solidFill>
                  <a:srgbClr val="0070C0"/>
                </a:solidFill>
                <a:ea typeface="黑体" pitchFamily="49" charset="-122"/>
              </a:rPr>
              <a:t>1</a:t>
            </a: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</a:rPr>
              <a:t>：输入字符生成磁盘文件</a:t>
            </a:r>
            <a:endParaRPr lang="en-US" altLang="zh-CN" dirty="0">
              <a:solidFill>
                <a:srgbClr val="0070C0"/>
              </a:solidFill>
              <a:ea typeface="黑体" pitchFamily="49" charset="-122"/>
            </a:endParaRPr>
          </a:p>
        </p:txBody>
      </p:sp>
      <p:sp>
        <p:nvSpPr>
          <p:cNvPr id="6849539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要求：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从键盘输入一些字符，逐个把它们送到磁盘上去，直到用户输入一个“＃”为止。 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解题思路：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用</a:t>
            </a:r>
            <a:r>
              <a:rPr lang="en-US" altLang="zh-CN" sz="2800" dirty="0" err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fgetc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函数从键盘逐个输入字符；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用</a:t>
            </a:r>
            <a:r>
              <a:rPr lang="en-US" altLang="zh-CN" sz="2800" dirty="0" err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fputc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函数写到磁盘文件。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23BF12FC-30D9-4806-9191-E82DDE8D2DBC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E93A7A1-B35B-4DD4-85D7-517C1D5E1CB3}" type="slidenum">
              <a:rPr lang="zh-CN" altLang="en-US"/>
              <a:pPr/>
              <a:t>50</a:t>
            </a:fld>
            <a:r>
              <a:rPr lang="en-US" altLang="zh-CN"/>
              <a:t>/34</a:t>
            </a:r>
          </a:p>
        </p:txBody>
      </p:sp>
      <p:sp>
        <p:nvSpPr>
          <p:cNvPr id="6895618" name="Rectangle 2"/>
          <p:cNvSpPr>
            <a:spLocks noChangeArrowheads="1"/>
          </p:cNvSpPr>
          <p:nvPr/>
        </p:nvSpPr>
        <p:spPr bwMode="auto">
          <a:xfrm>
            <a:off x="381000" y="11430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3600" b="1">
              <a:solidFill>
                <a:srgbClr val="CC0099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95619" name="Rectangle 3"/>
          <p:cNvSpPr>
            <a:spLocks noRot="1" noChangeArrowheads="1"/>
          </p:cNvSpPr>
          <p:nvPr/>
        </p:nvSpPr>
        <p:spPr bwMode="auto">
          <a:xfrm>
            <a:off x="533400" y="152400"/>
            <a:ext cx="83058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 smtClean="0">
                <a:solidFill>
                  <a:srgbClr val="0070C0"/>
                </a:solidFill>
                <a:ea typeface="黑体" pitchFamily="49" charset="-122"/>
              </a:rPr>
              <a:t>将二进制</a:t>
            </a:r>
            <a:r>
              <a:rPr lang="zh-CN" altLang="en-US" sz="2800" dirty="0">
                <a:solidFill>
                  <a:srgbClr val="0070C0"/>
                </a:solidFill>
                <a:ea typeface="黑体" pitchFamily="49" charset="-122"/>
              </a:rPr>
              <a:t>文件</a:t>
            </a:r>
            <a:r>
              <a:rPr lang="zh-CN" altLang="en-US" sz="2800" dirty="0" smtClean="0">
                <a:solidFill>
                  <a:srgbClr val="0070C0"/>
                </a:solidFill>
                <a:ea typeface="黑体" pitchFamily="49" charset="-122"/>
              </a:rPr>
              <a:t>内容读入并写出到文本文件</a:t>
            </a:r>
            <a:endParaRPr lang="en-US" altLang="zh-CN" sz="2800" dirty="0" smtClean="0">
              <a:solidFill>
                <a:srgbClr val="0070C0"/>
              </a:solidFill>
              <a:ea typeface="黑体" pitchFamily="49" charset="-122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 smtClean="0">
                <a:solidFill>
                  <a:srgbClr val="C00000"/>
                </a:solidFill>
                <a:ea typeface="黑体" pitchFamily="49" charset="-122"/>
              </a:rPr>
              <a:t>main</a:t>
            </a:r>
            <a:r>
              <a:rPr lang="zh-CN" altLang="en-US" sz="2800" dirty="0" smtClean="0">
                <a:solidFill>
                  <a:srgbClr val="C00000"/>
                </a:solidFill>
                <a:ea typeface="黑体" pitchFamily="49" charset="-122"/>
              </a:rPr>
              <a:t>函数及运行结果</a:t>
            </a:r>
            <a:endParaRPr lang="en-US" altLang="zh-CN" sz="2800" dirty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6895620" name="Rectangle 4"/>
          <p:cNvSpPr>
            <a:spLocks noChangeArrowheads="1"/>
          </p:cNvSpPr>
          <p:nvPr/>
        </p:nvSpPr>
        <p:spPr bwMode="auto">
          <a:xfrm>
            <a:off x="228600" y="1143000"/>
            <a:ext cx="1905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 main()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{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	load();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	save();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	return 0;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50" b="85596"/>
          <a:stretch/>
        </p:blipFill>
        <p:spPr bwMode="auto">
          <a:xfrm>
            <a:off x="2743199" y="1462087"/>
            <a:ext cx="5159895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77" b="84248"/>
          <a:stretch/>
        </p:blipFill>
        <p:spPr bwMode="auto">
          <a:xfrm>
            <a:off x="76200" y="3429000"/>
            <a:ext cx="8867024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99" b="84248"/>
          <a:stretch/>
        </p:blipFill>
        <p:spPr bwMode="auto">
          <a:xfrm>
            <a:off x="76200" y="4572000"/>
            <a:ext cx="880631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878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83DA9B2-90FD-42D2-82B1-EC15D43F07FD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130AB5D-37A7-4EAD-AB11-3F370FDC5C40}" type="slidenum">
              <a:rPr lang="zh-CN" altLang="en-US"/>
              <a:pPr/>
              <a:t>51</a:t>
            </a:fld>
            <a:r>
              <a:rPr lang="en-US" altLang="zh-CN"/>
              <a:t>/34</a:t>
            </a:r>
          </a:p>
        </p:txBody>
      </p:sp>
      <p:sp>
        <p:nvSpPr>
          <p:cNvPr id="6887426" name="Rectangle 2"/>
          <p:cNvSpPr>
            <a:spLocks noChangeArrowheads="1"/>
          </p:cNvSpPr>
          <p:nvPr/>
        </p:nvSpPr>
        <p:spPr bwMode="auto">
          <a:xfrm>
            <a:off x="381000" y="11430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3600" b="1">
              <a:solidFill>
                <a:srgbClr val="CC0099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87427" name="Rectangle 3"/>
          <p:cNvSpPr>
            <a:spLocks noRot="1" noChangeArrowheads="1"/>
          </p:cNvSpPr>
          <p:nvPr/>
        </p:nvSpPr>
        <p:spPr bwMode="auto">
          <a:xfrm>
            <a:off x="381000" y="152400"/>
            <a:ext cx="831215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anchor="ctr"/>
          <a:lstStyle/>
          <a:p>
            <a:pPr eaLnBrk="0" hangingPunct="0">
              <a:lnSpc>
                <a:spcPts val="36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</a:rPr>
              <a:t>文本和二进制两种方式的不同</a:t>
            </a:r>
            <a:r>
              <a:rPr lang="en-US" altLang="zh-CN" dirty="0" smtClean="0">
                <a:solidFill>
                  <a:srgbClr val="0070C0"/>
                </a:solidFill>
                <a:ea typeface="黑体" pitchFamily="49" charset="-122"/>
              </a:rPr>
              <a:t>-1</a:t>
            </a:r>
            <a:endParaRPr lang="en-US" altLang="zh-CN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52400" y="1143000"/>
            <a:ext cx="8769350" cy="54864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数据存储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方式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文本方式：数据以字符方式（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码）存储到文件中。如整数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，送到文件时占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个字节，而不是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个字节，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以文本方式保存的数据便于阅读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二进制方式：数据按在内存的存储状态原封不动地复制到文件，如整数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，送到文件时和在内存中一样占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个字节。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81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83DA9B2-90FD-42D2-82B1-EC15D43F07FD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130AB5D-37A7-4EAD-AB11-3F370FDC5C40}" type="slidenum">
              <a:rPr lang="zh-CN" altLang="en-US"/>
              <a:pPr/>
              <a:t>52</a:t>
            </a:fld>
            <a:r>
              <a:rPr lang="en-US" altLang="zh-CN"/>
              <a:t>/34</a:t>
            </a:r>
          </a:p>
        </p:txBody>
      </p:sp>
      <p:sp>
        <p:nvSpPr>
          <p:cNvPr id="6887426" name="Rectangle 2"/>
          <p:cNvSpPr>
            <a:spLocks noChangeArrowheads="1"/>
          </p:cNvSpPr>
          <p:nvPr/>
        </p:nvSpPr>
        <p:spPr bwMode="auto">
          <a:xfrm>
            <a:off x="381000" y="11430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3600" b="1">
              <a:solidFill>
                <a:srgbClr val="CC0099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87427" name="Rectangle 3"/>
          <p:cNvSpPr>
            <a:spLocks noRot="1" noChangeArrowheads="1"/>
          </p:cNvSpPr>
          <p:nvPr/>
        </p:nvSpPr>
        <p:spPr bwMode="auto">
          <a:xfrm>
            <a:off x="381000" y="152400"/>
            <a:ext cx="831215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anchor="ctr"/>
          <a:lstStyle/>
          <a:p>
            <a:pPr eaLnBrk="0" hangingPunct="0">
              <a:lnSpc>
                <a:spcPts val="36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ea typeface="黑体" pitchFamily="49" charset="-122"/>
              </a:rPr>
              <a:t>文本和二进制两种方式的不同</a:t>
            </a:r>
            <a:r>
              <a:rPr lang="en-US" altLang="zh-CN" dirty="0" smtClean="0">
                <a:solidFill>
                  <a:srgbClr val="0070C0"/>
                </a:solidFill>
                <a:ea typeface="黑体" pitchFamily="49" charset="-122"/>
              </a:rPr>
              <a:t>-2</a:t>
            </a:r>
            <a:endParaRPr lang="en-US" altLang="zh-CN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98450" y="1143000"/>
            <a:ext cx="8540750" cy="54864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文件的分类：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文本方式（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文件）：文件中全部为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字符。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二进制文件：按二进制方式把在内存中的数据复制到文件的，称为二进制文件，即映像文件。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7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83DA9B2-90FD-42D2-82B1-EC15D43F07FD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130AB5D-37A7-4EAD-AB11-3F370FDC5C40}" type="slidenum">
              <a:rPr lang="zh-CN" altLang="en-US"/>
              <a:pPr/>
              <a:t>53</a:t>
            </a:fld>
            <a:r>
              <a:rPr lang="en-US" altLang="zh-CN"/>
              <a:t>/34</a:t>
            </a:r>
          </a:p>
        </p:txBody>
      </p:sp>
      <p:sp>
        <p:nvSpPr>
          <p:cNvPr id="6887426" name="Rectangle 2"/>
          <p:cNvSpPr>
            <a:spLocks noChangeArrowheads="1"/>
          </p:cNvSpPr>
          <p:nvPr/>
        </p:nvSpPr>
        <p:spPr bwMode="auto">
          <a:xfrm>
            <a:off x="381000" y="11430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3600" b="1">
              <a:solidFill>
                <a:srgbClr val="CC0099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87427" name="Rectangle 3"/>
          <p:cNvSpPr>
            <a:spLocks noRot="1" noChangeArrowheads="1"/>
          </p:cNvSpPr>
          <p:nvPr/>
        </p:nvSpPr>
        <p:spPr bwMode="auto">
          <a:xfrm>
            <a:off x="381000" y="152400"/>
            <a:ext cx="831215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anchor="ctr"/>
          <a:lstStyle/>
          <a:p>
            <a:pPr eaLnBrk="0" hangingPunct="0">
              <a:lnSpc>
                <a:spcPts val="36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ea typeface="黑体" pitchFamily="49" charset="-122"/>
              </a:rPr>
              <a:t>文本和二进制两种方式的不同</a:t>
            </a:r>
            <a:r>
              <a:rPr lang="en-US" altLang="zh-CN" dirty="0" smtClean="0">
                <a:solidFill>
                  <a:srgbClr val="0070C0"/>
                </a:solidFill>
                <a:ea typeface="黑体" pitchFamily="49" charset="-122"/>
              </a:rPr>
              <a:t>-3</a:t>
            </a:r>
            <a:endParaRPr lang="en-US" altLang="zh-CN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98450" y="1143000"/>
            <a:ext cx="8540750" cy="54864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文件的打开方式：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文本方式：不带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的方式，读写文件时对换行符进行转换。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二进制文件：带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的方式，读写文件时对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换行符不进行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转换。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90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83DA9B2-90FD-42D2-82B1-EC15D43F07FD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130AB5D-37A7-4EAD-AB11-3F370FDC5C40}" type="slidenum">
              <a:rPr lang="zh-CN" altLang="en-US"/>
              <a:pPr/>
              <a:t>54</a:t>
            </a:fld>
            <a:r>
              <a:rPr lang="en-US" altLang="zh-CN"/>
              <a:t>/34</a:t>
            </a:r>
          </a:p>
        </p:txBody>
      </p:sp>
      <p:sp>
        <p:nvSpPr>
          <p:cNvPr id="6887426" name="Rectangle 2"/>
          <p:cNvSpPr>
            <a:spLocks noChangeArrowheads="1"/>
          </p:cNvSpPr>
          <p:nvPr/>
        </p:nvSpPr>
        <p:spPr bwMode="auto">
          <a:xfrm>
            <a:off x="381000" y="11430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3600" b="1">
              <a:solidFill>
                <a:srgbClr val="CC0099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87427" name="Rectangle 3"/>
          <p:cNvSpPr>
            <a:spLocks noRot="1" noChangeArrowheads="1"/>
          </p:cNvSpPr>
          <p:nvPr/>
        </p:nvSpPr>
        <p:spPr bwMode="auto">
          <a:xfrm>
            <a:off x="381000" y="152400"/>
            <a:ext cx="831215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anchor="ctr"/>
          <a:lstStyle/>
          <a:p>
            <a:pPr eaLnBrk="0" hangingPunct="0">
              <a:lnSpc>
                <a:spcPts val="36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ea typeface="黑体" pitchFamily="49" charset="-122"/>
              </a:rPr>
              <a:t>文本和二进制两种方式的不同</a:t>
            </a:r>
            <a:r>
              <a:rPr lang="en-US" altLang="zh-CN" dirty="0" smtClean="0">
                <a:solidFill>
                  <a:srgbClr val="0070C0"/>
                </a:solidFill>
                <a:ea typeface="黑体" pitchFamily="49" charset="-122"/>
              </a:rPr>
              <a:t>-4</a:t>
            </a:r>
            <a:endParaRPr lang="en-US" altLang="zh-CN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98450" y="1143000"/>
            <a:ext cx="8540750" cy="54864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文件读写函数：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文本读写函数：用来向文本文件读写字符数据的函数，如：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fgetc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fgets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fputc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fputs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fscanf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二进制读写函数：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用来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向二进制文件读写二进制数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据的函数，如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getw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putw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fread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fwrite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25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2384411F-E0FD-46DD-A50F-371FBCD0E667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1FF0C20-1818-48F6-8FB0-C423E340B874}" type="slidenum">
              <a:rPr lang="zh-CN" altLang="en-US"/>
              <a:pPr/>
              <a:t>55</a:t>
            </a:fld>
            <a:r>
              <a:rPr lang="en-US" altLang="zh-CN"/>
              <a:t>/23</a:t>
            </a:r>
          </a:p>
        </p:txBody>
      </p:sp>
      <p:sp>
        <p:nvSpPr>
          <p:cNvPr id="62259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4000" b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教材阅读</a:t>
            </a:r>
          </a:p>
        </p:txBody>
      </p:sp>
      <p:sp>
        <p:nvSpPr>
          <p:cNvPr id="6225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280400" cy="4911725"/>
          </a:xfrm>
        </p:spPr>
        <p:txBody>
          <a:bodyPr/>
          <a:lstStyle/>
          <a:p>
            <a:pPr defTabSz="927100" eaLnBrk="1" hangingPunct="1">
              <a:lnSpc>
                <a:spcPct val="200000"/>
              </a:lnSpc>
            </a:pP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章 利用文件保存数据</a:t>
            </a:r>
          </a:p>
          <a:p>
            <a:pPr marL="536575" lvl="1" indent="-304800" defTabSz="927100" eaLnBrk="1" hangingPunct="1">
              <a:lnSpc>
                <a:spcPct val="200000"/>
              </a:lnSpc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10.3 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文件的顺序读写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52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14DE26-5B97-4326-9A9B-11FE9E928CD5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E362AD-DBF9-44B7-9901-79DDDC129375}" type="slidenum">
              <a:rPr lang="zh-CN" altLang="en-US"/>
              <a:pPr/>
              <a:t>56</a:t>
            </a:fld>
            <a:r>
              <a:rPr lang="en-US" altLang="zh-CN"/>
              <a:t>/35</a:t>
            </a:r>
          </a:p>
        </p:txBody>
      </p:sp>
      <p:sp>
        <p:nvSpPr>
          <p:cNvPr id="61163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上机</a:t>
            </a:r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实验：教材例题</a:t>
            </a:r>
            <a:endParaRPr lang="en-US" altLang="zh-CN" sz="4800" dirty="0" smtClean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11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143000"/>
            <a:ext cx="8991600" cy="5029200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章例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10.1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从键盘输入一些字符，逐个把它们送到磁盘上去，直到用户输入一个“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”为止。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章例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10.2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将一个磁盘文件中的信息复制到另一个磁盘文件中。要求将上例建立的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file1.dat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文件中的内容复制到另一个文件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file2.dat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中。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章例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10.3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键盘读入若干字符串，对它们按字母大小的顺序排序，然后把排好序的字符串送到磁盘文件中保存。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章例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从键盘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个学生的有关数据，然后将它们转存到磁盘文件上。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05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14DE26-5B97-4326-9A9B-11FE9E928CD5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E362AD-DBF9-44B7-9901-79DDDC129375}" type="slidenum">
              <a:rPr lang="zh-CN" altLang="en-US"/>
              <a:pPr/>
              <a:t>57</a:t>
            </a:fld>
            <a:r>
              <a:rPr lang="en-US" altLang="zh-CN"/>
              <a:t>/35</a:t>
            </a:r>
          </a:p>
        </p:txBody>
      </p:sp>
      <p:sp>
        <p:nvSpPr>
          <p:cNvPr id="61163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上机</a:t>
            </a:r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实验：教材习题</a:t>
            </a:r>
            <a:endParaRPr lang="en-US" altLang="zh-CN" sz="4800" dirty="0" smtClean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11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143000"/>
            <a:ext cx="8991600" cy="5029200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章习题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从键盘输入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一个字符串，将其中的小写字母全部转换为大写，然后输出到一个磁盘文件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中保存。输入的字符串以“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”结束。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章习题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10.5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有两个磁盘文件各存放一行字母，将这两行字母合并为一行，并按字母顺序升序排列，输出到一个新文件中。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章习题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10.6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个学生，每个学生有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门课程的成绩，从键盘输入学生数据（学号、姓名、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门课程成绩），计算出平均成绩，将原有数据和计算出的平均分数存放在磁盘文件中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stud.txt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中。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章习题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10.7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将前题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stud.txt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中的数据，按平均分排序，将排序后的数据放入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stud_sort.txt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中。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1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 descr="白色大理石"/>
          <p:cNvSpPr>
            <a:spLocks noGrp="1" noChangeArrowheads="1"/>
          </p:cNvSpPr>
          <p:nvPr>
            <p:ph type="ctrTitle"/>
          </p:nvPr>
        </p:nvSpPr>
        <p:spPr>
          <a:xfrm>
            <a:off x="1600200" y="1524000"/>
            <a:ext cx="5943600" cy="2743200"/>
          </a:xfrm>
        </p:spPr>
        <p:txBody>
          <a:bodyPr/>
          <a:lstStyle/>
          <a:p>
            <a:pPr algn="l" eaLnBrk="1" hangingPunct="1"/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谢谢大家</a:t>
            </a:r>
            <a:b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欢迎指教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876800"/>
            <a:ext cx="7543800" cy="15240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smtClean="0"/>
              <a:t>电    话：13306442222</a:t>
            </a:r>
          </a:p>
          <a:p>
            <a:pPr algn="l" eaLnBrk="1" hangingPunct="1"/>
            <a:r>
              <a:rPr lang="zh-CN" altLang="en-US" sz="3200" smtClean="0"/>
              <a:t>电子信箱：</a:t>
            </a:r>
            <a:r>
              <a:rPr lang="en-US" altLang="zh-CN" sz="3200" smtClean="0">
                <a:latin typeface="Times New Roman" pitchFamily="18" charset="0"/>
              </a:rPr>
              <a:t>whuayu000@163.com</a:t>
            </a:r>
          </a:p>
        </p:txBody>
      </p:sp>
      <p:pic>
        <p:nvPicPr>
          <p:cNvPr id="53252" name="Picture 4" descr="Boy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4800"/>
            <a:ext cx="104616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24815461-02E4-4B4B-9D9D-CB5139E80C53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AA92AC1-10A2-4F1C-9FC5-357E60DB62E5}" type="slidenum">
              <a:rPr lang="zh-CN" altLang="en-US"/>
              <a:pPr/>
              <a:t>6</a:t>
            </a:fld>
            <a:r>
              <a:rPr lang="en-US" altLang="zh-CN"/>
              <a:t>/34</a:t>
            </a:r>
          </a:p>
        </p:txBody>
      </p:sp>
      <p:sp>
        <p:nvSpPr>
          <p:cNvPr id="6871042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ea typeface="黑体" pitchFamily="49" charset="-122"/>
              </a:rPr>
              <a:t>输入字符</a:t>
            </a: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</a:rPr>
              <a:t>生成文件</a:t>
            </a:r>
            <a:r>
              <a:rPr lang="zh-CN" altLang="en-US" dirty="0">
                <a:solidFill>
                  <a:srgbClr val="C00000"/>
                </a:solidFill>
                <a:ea typeface="黑体" pitchFamily="49" charset="-122"/>
              </a:rPr>
              <a:t>头文件与变量定义 </a:t>
            </a:r>
          </a:p>
        </p:txBody>
      </p:sp>
      <p:sp>
        <p:nvSpPr>
          <p:cNvPr id="6871043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3600" b="1">
              <a:solidFill>
                <a:srgbClr val="CC0099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71044" name="Rectangle 4"/>
          <p:cNvSpPr>
            <a:spLocks noChangeArrowheads="1"/>
          </p:cNvSpPr>
          <p:nvPr/>
        </p:nvSpPr>
        <p:spPr bwMode="auto">
          <a:xfrm>
            <a:off x="304800" y="1143000"/>
            <a:ext cx="8610600" cy="5105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stdlib.h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main()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FILE *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fp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char 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ch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, filename[10];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.......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4876800" y="2362200"/>
            <a:ext cx="2971800" cy="642938"/>
          </a:xfrm>
          <a:prstGeom prst="wedgeRoundRectCallout">
            <a:avLst>
              <a:gd name="adj1" fmla="val -138995"/>
              <a:gd name="adj2" fmla="val 142838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800" b="1">
                <a:solidFill>
                  <a:srgbClr val="0000CC"/>
                </a:solidFill>
                <a:latin typeface="Arial" pitchFamily="34" charset="0"/>
              </a:rPr>
              <a:t>用于指向文件</a:t>
            </a:r>
          </a:p>
        </p:txBody>
      </p:sp>
      <p:sp>
        <p:nvSpPr>
          <p:cNvPr id="7" name="圆角矩形标注 6"/>
          <p:cNvSpPr>
            <a:spLocks noChangeArrowheads="1"/>
          </p:cNvSpPr>
          <p:nvPr/>
        </p:nvSpPr>
        <p:spPr bwMode="auto">
          <a:xfrm>
            <a:off x="5181600" y="1447800"/>
            <a:ext cx="3143250" cy="642938"/>
          </a:xfrm>
          <a:prstGeom prst="wedgeRoundRectCallout">
            <a:avLst>
              <a:gd name="adj1" fmla="val -109495"/>
              <a:gd name="adj2" fmla="val 3469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800" b="1">
                <a:solidFill>
                  <a:srgbClr val="0000CC"/>
                </a:solidFill>
                <a:latin typeface="Arial" pitchFamily="34" charset="0"/>
              </a:rPr>
              <a:t>exit</a:t>
            </a:r>
            <a:r>
              <a:rPr kumimoji="1" lang="zh-CN" altLang="en-US" sz="2800" b="1">
                <a:solidFill>
                  <a:srgbClr val="0000CC"/>
                </a:solidFill>
                <a:latin typeface="Arial" pitchFamily="34" charset="0"/>
              </a:rPr>
              <a:t>函数需要</a:t>
            </a:r>
          </a:p>
        </p:txBody>
      </p:sp>
      <p:sp>
        <p:nvSpPr>
          <p:cNvPr id="2" name="圆角矩形标注 4"/>
          <p:cNvSpPr>
            <a:spLocks noChangeArrowheads="1"/>
          </p:cNvSpPr>
          <p:nvPr/>
        </p:nvSpPr>
        <p:spPr bwMode="auto">
          <a:xfrm>
            <a:off x="2667000" y="5410200"/>
            <a:ext cx="4800600" cy="642938"/>
          </a:xfrm>
          <a:prstGeom prst="wedgeRoundRectCallout">
            <a:avLst>
              <a:gd name="adj1" fmla="val -68847"/>
              <a:gd name="adj2" fmla="val -234444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800" b="1">
                <a:solidFill>
                  <a:srgbClr val="0000CC"/>
                </a:solidFill>
                <a:latin typeface="Arial" pitchFamily="34" charset="0"/>
              </a:rPr>
              <a:t>接受从键盘输入的字符</a:t>
            </a:r>
          </a:p>
        </p:txBody>
      </p:sp>
      <p:sp>
        <p:nvSpPr>
          <p:cNvPr id="3" name="圆角矩形标注 4"/>
          <p:cNvSpPr>
            <a:spLocks noChangeArrowheads="1"/>
          </p:cNvSpPr>
          <p:nvPr/>
        </p:nvSpPr>
        <p:spPr bwMode="auto">
          <a:xfrm>
            <a:off x="4724400" y="4191000"/>
            <a:ext cx="4267200" cy="642938"/>
          </a:xfrm>
          <a:prstGeom prst="wedgeRoundRectCallout">
            <a:avLst>
              <a:gd name="adj1" fmla="val -68528"/>
              <a:gd name="adj2" fmla="val -58644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800" b="1">
                <a:solidFill>
                  <a:srgbClr val="0000CC"/>
                </a:solidFill>
                <a:latin typeface="Arial" pitchFamily="34" charset="0"/>
              </a:rPr>
              <a:t>接受用户输入的文件名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2D423B85-5B50-4169-9120-2CA7D797896F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59E4B55-2E33-47CC-A6D0-1EDD14EAD5B0}" type="slidenum">
              <a:rPr lang="zh-CN" altLang="en-US"/>
              <a:pPr/>
              <a:t>7</a:t>
            </a:fld>
            <a:r>
              <a:rPr lang="en-US" altLang="zh-CN"/>
              <a:t>/34</a:t>
            </a:r>
          </a:p>
        </p:txBody>
      </p:sp>
      <p:sp>
        <p:nvSpPr>
          <p:cNvPr id="6872066" name="Rectangle 2"/>
          <p:cNvSpPr>
            <a:spLocks noRot="1" noChangeArrowheads="1"/>
          </p:cNvSpPr>
          <p:nvPr/>
        </p:nvSpPr>
        <p:spPr bwMode="auto">
          <a:xfrm>
            <a:off x="381000" y="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>
                <a:solidFill>
                  <a:srgbClr val="0070C0"/>
                </a:solidFill>
                <a:ea typeface="黑体" pitchFamily="49" charset="-122"/>
              </a:rPr>
              <a:t>输入字符生成文件</a:t>
            </a:r>
            <a:r>
              <a:rPr lang="zh-CN" altLang="en-US" sz="3600" dirty="0">
                <a:solidFill>
                  <a:srgbClr val="C00000"/>
                </a:solidFill>
                <a:ea typeface="黑体" pitchFamily="49" charset="-122"/>
              </a:rPr>
              <a:t>打开用户指定的文件</a:t>
            </a:r>
          </a:p>
        </p:txBody>
      </p:sp>
      <p:sp>
        <p:nvSpPr>
          <p:cNvPr id="6872067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3600" b="1">
              <a:solidFill>
                <a:srgbClr val="CC0099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72068" name="Rectangle 4"/>
          <p:cNvSpPr>
            <a:spLocks noChangeArrowheads="1"/>
          </p:cNvSpPr>
          <p:nvPr/>
        </p:nvSpPr>
        <p:spPr bwMode="auto">
          <a:xfrm>
            <a:off x="304800" y="685800"/>
            <a:ext cx="8610600" cy="6019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main</a:t>
            </a: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() { </a:t>
            </a:r>
            <a:endParaRPr lang="en-US" altLang="zh-CN" sz="2400" b="1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FILE *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fp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char 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ch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, filename[10</a:t>
            </a: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];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     </a:t>
            </a:r>
            <a:r>
              <a:rPr lang="en-US" altLang="zh-CN" sz="2400" b="1" dirty="0" err="1" smtClean="0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("</a:t>
            </a:r>
            <a:r>
              <a:rPr lang="zh-CN" altLang="en-US" sz="2400" b="1" dirty="0">
                <a:ea typeface="楷体_GB2312" pitchFamily="49" charset="-122"/>
                <a:sym typeface="Monotype Sorts" pitchFamily="2" charset="2"/>
              </a:rPr>
              <a:t>请输入需要建立的文件名：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");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scanf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("%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s",filename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if((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fp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=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fopen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filename,"w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"))==NULL)  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{  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("</a:t>
            </a:r>
            <a:r>
              <a:rPr lang="zh-CN" altLang="en-US" sz="2400" b="1" dirty="0">
                <a:ea typeface="楷体_GB2312" pitchFamily="49" charset="-122"/>
                <a:sym typeface="Monotype Sorts" pitchFamily="2" charset="2"/>
              </a:rPr>
              <a:t>无法打开此文件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\n");   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exit(0); 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}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ch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=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getchar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();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.......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7" name="圆角矩形标注 6"/>
          <p:cNvSpPr>
            <a:spLocks noChangeArrowheads="1"/>
          </p:cNvSpPr>
          <p:nvPr/>
        </p:nvSpPr>
        <p:spPr bwMode="auto">
          <a:xfrm>
            <a:off x="2362200" y="762000"/>
            <a:ext cx="5410200" cy="642938"/>
          </a:xfrm>
          <a:prstGeom prst="wedgeRoundRectCallout">
            <a:avLst>
              <a:gd name="adj1" fmla="val -69180"/>
              <a:gd name="adj2" fmla="val 225994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800" b="1">
                <a:solidFill>
                  <a:srgbClr val="0000CC"/>
                </a:solidFill>
                <a:latin typeface="Arial" pitchFamily="34" charset="0"/>
              </a:rPr>
              <a:t>从键盘接收用户输入的文件名</a:t>
            </a: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5181600" y="3581400"/>
            <a:ext cx="3810000" cy="642938"/>
          </a:xfrm>
          <a:prstGeom prst="wedgeRoundRectCallout">
            <a:avLst>
              <a:gd name="adj1" fmla="val -80360"/>
              <a:gd name="adj2" fmla="val -95048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 b="1" dirty="0">
                <a:solidFill>
                  <a:srgbClr val="0000CC"/>
                </a:solidFill>
                <a:latin typeface="Arial" pitchFamily="34" charset="0"/>
              </a:rPr>
              <a:t>以“写”方式打开文件</a:t>
            </a:r>
          </a:p>
        </p:txBody>
      </p:sp>
      <p:sp>
        <p:nvSpPr>
          <p:cNvPr id="2" name="圆角矩形标注 4"/>
          <p:cNvSpPr>
            <a:spLocks noChangeArrowheads="1"/>
          </p:cNvSpPr>
          <p:nvPr/>
        </p:nvSpPr>
        <p:spPr bwMode="auto">
          <a:xfrm>
            <a:off x="3200400" y="4648200"/>
            <a:ext cx="4114800" cy="1066800"/>
          </a:xfrm>
          <a:prstGeom prst="wedgeRoundRectCallout">
            <a:avLst>
              <a:gd name="adj1" fmla="val -77905"/>
              <a:gd name="adj2" fmla="val -92111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 b="1">
                <a:solidFill>
                  <a:srgbClr val="0000CC"/>
                </a:solidFill>
                <a:latin typeface="Arial" pitchFamily="34" charset="0"/>
              </a:rPr>
              <a:t>如果打开文件失败，先通知用户，再关闭程序。</a:t>
            </a:r>
          </a:p>
        </p:txBody>
      </p:sp>
      <p:sp>
        <p:nvSpPr>
          <p:cNvPr id="3" name="圆角矩形标注 4"/>
          <p:cNvSpPr>
            <a:spLocks noChangeArrowheads="1"/>
          </p:cNvSpPr>
          <p:nvPr/>
        </p:nvSpPr>
        <p:spPr bwMode="auto">
          <a:xfrm>
            <a:off x="2971800" y="6096000"/>
            <a:ext cx="5867400" cy="533400"/>
          </a:xfrm>
          <a:prstGeom prst="wedgeRoundRectCallout">
            <a:avLst>
              <a:gd name="adj1" fmla="val -70381"/>
              <a:gd name="adj2" fmla="val -153789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800" b="1">
                <a:solidFill>
                  <a:srgbClr val="0000CC"/>
                </a:solidFill>
                <a:latin typeface="Arial" pitchFamily="34" charset="0"/>
              </a:rPr>
              <a:t>将输入文件名时的“回车”键吃掉。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C0A80E5-B14E-479D-AAAA-F6ED571313A2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D9A3DC8-7291-4E0D-B682-B56A18AC0297}" type="slidenum">
              <a:rPr lang="zh-CN" altLang="en-US"/>
              <a:pPr/>
              <a:t>8</a:t>
            </a:fld>
            <a:r>
              <a:rPr lang="en-US" altLang="zh-CN"/>
              <a:t>/34</a:t>
            </a:r>
          </a:p>
        </p:txBody>
      </p:sp>
      <p:sp>
        <p:nvSpPr>
          <p:cNvPr id="6873092" name="Rectangle 4"/>
          <p:cNvSpPr>
            <a:spLocks noChangeArrowheads="1"/>
          </p:cNvSpPr>
          <p:nvPr/>
        </p:nvSpPr>
        <p:spPr bwMode="auto">
          <a:xfrm>
            <a:off x="76200" y="76200"/>
            <a:ext cx="7467600" cy="6705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.......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("</a:t>
            </a:r>
            <a:r>
              <a:rPr lang="zh-CN" altLang="en-US" sz="2400" b="1" dirty="0">
                <a:ea typeface="楷体_GB2312" pitchFamily="49" charset="-122"/>
                <a:sym typeface="Monotype Sorts" pitchFamily="2" charset="2"/>
              </a:rPr>
              <a:t>请输入一个字符串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</a:t>
            </a:r>
            <a:r>
              <a:rPr lang="zh-CN" altLang="en-US" sz="2400" b="1" dirty="0">
                <a:ea typeface="楷体_GB2312" pitchFamily="49" charset="-122"/>
                <a:sym typeface="Monotype Sorts" pitchFamily="2" charset="2"/>
              </a:rPr>
              <a:t>以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#</a:t>
            </a:r>
            <a:r>
              <a:rPr lang="zh-CN" altLang="en-US" sz="2400" b="1" dirty="0">
                <a:ea typeface="楷体_GB2312" pitchFamily="49" charset="-122"/>
                <a:sym typeface="Monotype Sorts" pitchFamily="2" charset="2"/>
              </a:rPr>
              <a:t>结束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)</a:t>
            </a:r>
            <a:r>
              <a:rPr lang="zh-CN" altLang="en-US" sz="2400" b="1" dirty="0">
                <a:ea typeface="楷体_GB2312" pitchFamily="49" charset="-122"/>
                <a:sym typeface="Monotype Sorts" pitchFamily="2" charset="2"/>
              </a:rPr>
              <a:t>：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");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ch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=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getchar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 );  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while(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ch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!='#')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{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fputc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ch,fp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);   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putchar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ch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);   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ch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=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getchar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(); 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}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fclose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fp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);   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putchar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(10);  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return 0;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6873090" name="Rectangle 2"/>
          <p:cNvSpPr>
            <a:spLocks noRot="1" noChangeArrowheads="1"/>
          </p:cNvSpPr>
          <p:nvPr/>
        </p:nvSpPr>
        <p:spPr bwMode="auto">
          <a:xfrm>
            <a:off x="7848600" y="0"/>
            <a:ext cx="107315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>
                <a:solidFill>
                  <a:srgbClr val="0070C0"/>
                </a:solidFill>
                <a:ea typeface="黑体" pitchFamily="49" charset="-122"/>
              </a:rPr>
              <a:t>输入字符生成文件：</a:t>
            </a:r>
            <a:br>
              <a:rPr lang="zh-CN" altLang="en-US" sz="3600" dirty="0">
                <a:solidFill>
                  <a:srgbClr val="0070C0"/>
                </a:solidFill>
                <a:ea typeface="黑体" pitchFamily="49" charset="-122"/>
              </a:rPr>
            </a:br>
            <a:r>
              <a:rPr lang="zh-CN" altLang="en-US" sz="3600" dirty="0">
                <a:solidFill>
                  <a:srgbClr val="C00000"/>
                </a:solidFill>
                <a:ea typeface="黑体" pitchFamily="49" charset="-122"/>
              </a:rPr>
              <a:t>将输入的字符串写入文件</a:t>
            </a:r>
          </a:p>
        </p:txBody>
      </p:sp>
      <p:sp>
        <p:nvSpPr>
          <p:cNvPr id="7" name="圆角矩形标注 6"/>
          <p:cNvSpPr>
            <a:spLocks noChangeArrowheads="1"/>
          </p:cNvSpPr>
          <p:nvPr/>
        </p:nvSpPr>
        <p:spPr bwMode="auto">
          <a:xfrm>
            <a:off x="3124200" y="1524000"/>
            <a:ext cx="5029200" cy="642938"/>
          </a:xfrm>
          <a:prstGeom prst="wedgeRoundRectCallout">
            <a:avLst>
              <a:gd name="adj1" fmla="val -65213"/>
              <a:gd name="adj2" fmla="val -2061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800" b="1">
                <a:solidFill>
                  <a:srgbClr val="0000CC"/>
                </a:solidFill>
                <a:latin typeface="Arial" pitchFamily="34" charset="0"/>
              </a:rPr>
              <a:t>接收用户从键盘输入的字符</a:t>
            </a: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4343400" y="2362200"/>
            <a:ext cx="3200400" cy="642938"/>
          </a:xfrm>
          <a:prstGeom prst="wedgeRoundRectCallout">
            <a:avLst>
              <a:gd name="adj1" fmla="val -101292"/>
              <a:gd name="adj2" fmla="val 5000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800" b="1">
                <a:solidFill>
                  <a:srgbClr val="0000CC"/>
                </a:solidFill>
                <a:latin typeface="Arial" pitchFamily="34" charset="0"/>
              </a:rPr>
              <a:t>把字符写入文件</a:t>
            </a:r>
          </a:p>
        </p:txBody>
      </p:sp>
      <p:sp>
        <p:nvSpPr>
          <p:cNvPr id="2" name="圆角矩形标注 4"/>
          <p:cNvSpPr>
            <a:spLocks noChangeArrowheads="1"/>
          </p:cNvSpPr>
          <p:nvPr/>
        </p:nvSpPr>
        <p:spPr bwMode="auto">
          <a:xfrm>
            <a:off x="3733800" y="3429000"/>
            <a:ext cx="5257800" cy="609600"/>
          </a:xfrm>
          <a:prstGeom prst="wedgeRoundRectCallout">
            <a:avLst>
              <a:gd name="adj1" fmla="val -68417"/>
              <a:gd name="adj2" fmla="val -42449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 b="1">
                <a:solidFill>
                  <a:srgbClr val="0000CC"/>
                </a:solidFill>
                <a:latin typeface="Arial" pitchFamily="34" charset="0"/>
              </a:rPr>
              <a:t>将输入的字符“回显”在屏幕上。</a:t>
            </a:r>
          </a:p>
        </p:txBody>
      </p:sp>
      <p:sp>
        <p:nvSpPr>
          <p:cNvPr id="3" name="圆角矩形标注 4"/>
          <p:cNvSpPr>
            <a:spLocks noChangeArrowheads="1"/>
          </p:cNvSpPr>
          <p:nvPr/>
        </p:nvSpPr>
        <p:spPr bwMode="auto">
          <a:xfrm>
            <a:off x="3505200" y="4419600"/>
            <a:ext cx="4191000" cy="609600"/>
          </a:xfrm>
          <a:prstGeom prst="wedgeRoundRectCallout">
            <a:avLst>
              <a:gd name="adj1" fmla="val -72199"/>
              <a:gd name="adj2" fmla="val -10911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800" b="1">
                <a:solidFill>
                  <a:srgbClr val="0000CC"/>
                </a:solidFill>
                <a:latin typeface="Arial" pitchFamily="34" charset="0"/>
              </a:rPr>
              <a:t>接受下一个输入的字符。</a:t>
            </a:r>
          </a:p>
        </p:txBody>
      </p:sp>
      <p:sp>
        <p:nvSpPr>
          <p:cNvPr id="4" name="圆角矩形标注 4"/>
          <p:cNvSpPr>
            <a:spLocks noChangeArrowheads="1"/>
          </p:cNvSpPr>
          <p:nvPr/>
        </p:nvSpPr>
        <p:spPr bwMode="auto">
          <a:xfrm>
            <a:off x="2971800" y="5029200"/>
            <a:ext cx="2286000" cy="609600"/>
          </a:xfrm>
          <a:prstGeom prst="wedgeRoundRectCallout">
            <a:avLst>
              <a:gd name="adj1" fmla="val -100694"/>
              <a:gd name="adj2" fmla="val -79949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800" b="1">
                <a:solidFill>
                  <a:srgbClr val="0000CC"/>
                </a:solidFill>
                <a:latin typeface="Arial" pitchFamily="34" charset="0"/>
              </a:rPr>
              <a:t>关闭文件。</a:t>
            </a:r>
          </a:p>
        </p:txBody>
      </p:sp>
      <p:sp>
        <p:nvSpPr>
          <p:cNvPr id="6" name="圆角矩形标注 4"/>
          <p:cNvSpPr>
            <a:spLocks noChangeArrowheads="1"/>
          </p:cNvSpPr>
          <p:nvPr/>
        </p:nvSpPr>
        <p:spPr bwMode="auto">
          <a:xfrm>
            <a:off x="3048000" y="5867400"/>
            <a:ext cx="1828800" cy="609600"/>
          </a:xfrm>
          <a:prstGeom prst="wedgeRoundRectCallout">
            <a:avLst>
              <a:gd name="adj1" fmla="val -118231"/>
              <a:gd name="adj2" fmla="val -138282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800" b="1">
                <a:solidFill>
                  <a:srgbClr val="0000CC"/>
                </a:solidFill>
                <a:latin typeface="Arial" pitchFamily="34" charset="0"/>
              </a:rPr>
              <a:t>输出</a:t>
            </a:r>
            <a:r>
              <a:rPr kumimoji="1" lang="en-US" altLang="zh-CN" sz="2800" b="1">
                <a:solidFill>
                  <a:srgbClr val="0000CC"/>
                </a:solidFill>
                <a:latin typeface="Arial" pitchFamily="34" charset="0"/>
              </a:rPr>
              <a:t>’\n’</a:t>
            </a:r>
            <a:r>
              <a:rPr kumimoji="1" lang="zh-CN" altLang="en-US" sz="2800" b="1">
                <a:solidFill>
                  <a:srgbClr val="0000CC"/>
                </a:solidFill>
                <a:latin typeface="Arial" pitchFamily="34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2" grpId="0" animBg="1"/>
      <p:bldP spid="3" grpId="0" animBg="1"/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54F36381-F367-4522-8D03-8830426EBC7C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BE17D3B-CCE8-4E07-A669-87E1618D0DCF}" type="slidenum">
              <a:rPr lang="zh-CN" altLang="en-US"/>
              <a:pPr/>
              <a:t>9</a:t>
            </a:fld>
            <a:r>
              <a:rPr lang="en-US" altLang="zh-CN"/>
              <a:t>/34</a:t>
            </a:r>
          </a:p>
        </p:txBody>
      </p:sp>
      <p:sp>
        <p:nvSpPr>
          <p:cNvPr id="6874114" name="Rectangle 2"/>
          <p:cNvSpPr>
            <a:spLocks noChangeArrowheads="1"/>
          </p:cNvSpPr>
          <p:nvPr/>
        </p:nvSpPr>
        <p:spPr bwMode="auto">
          <a:xfrm>
            <a:off x="76200" y="76200"/>
            <a:ext cx="7467600" cy="6705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.......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printf("</a:t>
            </a:r>
            <a:r>
              <a:rPr lang="zh-CN" altLang="en-US" sz="2400" b="1">
                <a:ea typeface="楷体_GB2312" pitchFamily="49" charset="-122"/>
                <a:sym typeface="Monotype Sorts" pitchFamily="2" charset="2"/>
              </a:rPr>
              <a:t>请输入一个字符串</a:t>
            </a: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(</a:t>
            </a:r>
            <a:r>
              <a:rPr lang="zh-CN" altLang="en-US" sz="2400" b="1">
                <a:ea typeface="楷体_GB2312" pitchFamily="49" charset="-122"/>
                <a:sym typeface="Monotype Sorts" pitchFamily="2" charset="2"/>
              </a:rPr>
              <a:t>以</a:t>
            </a: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#</a:t>
            </a:r>
            <a:r>
              <a:rPr lang="zh-CN" altLang="en-US" sz="2400" b="1">
                <a:ea typeface="楷体_GB2312" pitchFamily="49" charset="-122"/>
                <a:sym typeface="Monotype Sorts" pitchFamily="2" charset="2"/>
              </a:rPr>
              <a:t>结束</a:t>
            </a: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)</a:t>
            </a:r>
            <a:r>
              <a:rPr lang="zh-CN" altLang="en-US" sz="2400" b="1">
                <a:ea typeface="楷体_GB2312" pitchFamily="49" charset="-122"/>
                <a:sym typeface="Monotype Sorts" pitchFamily="2" charset="2"/>
              </a:rPr>
              <a:t>：</a:t>
            </a: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");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ch=getchar( );  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while(ch!='#')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{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	fputc(ch,fp);   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	putchar(ch);   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	ch=getchar(); 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}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fclose(fp);   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putchar(10);  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return 0;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6874115" name="Rectangle 3"/>
          <p:cNvSpPr>
            <a:spLocks noRot="1" noChangeArrowheads="1"/>
          </p:cNvSpPr>
          <p:nvPr/>
        </p:nvSpPr>
        <p:spPr bwMode="auto">
          <a:xfrm>
            <a:off x="7848600" y="0"/>
            <a:ext cx="107315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>
                <a:solidFill>
                  <a:srgbClr val="0070C0"/>
                </a:solidFill>
                <a:ea typeface="黑体" pitchFamily="49" charset="-122"/>
              </a:rPr>
              <a:t>输入字符生成文件：</a:t>
            </a:r>
            <a:br>
              <a:rPr lang="zh-CN" altLang="en-US" sz="3600" dirty="0">
                <a:solidFill>
                  <a:srgbClr val="0070C0"/>
                </a:solidFill>
                <a:ea typeface="黑体" pitchFamily="49" charset="-122"/>
              </a:rPr>
            </a:br>
            <a:r>
              <a:rPr lang="zh-CN" altLang="en-US" sz="3600" dirty="0">
                <a:solidFill>
                  <a:srgbClr val="C00000"/>
                </a:solidFill>
                <a:ea typeface="黑体" pitchFamily="49" charset="-122"/>
              </a:rPr>
              <a:t>将输入的字符串写入文件</a:t>
            </a:r>
          </a:p>
        </p:txBody>
      </p:sp>
      <p:sp>
        <p:nvSpPr>
          <p:cNvPr id="6874116" name="圆角矩形标注 6"/>
          <p:cNvSpPr>
            <a:spLocks noChangeArrowheads="1"/>
          </p:cNvSpPr>
          <p:nvPr/>
        </p:nvSpPr>
        <p:spPr bwMode="auto">
          <a:xfrm>
            <a:off x="3124200" y="1524000"/>
            <a:ext cx="4191000" cy="1447800"/>
          </a:xfrm>
          <a:prstGeom prst="wedgeRoundRectCallout">
            <a:avLst>
              <a:gd name="adj1" fmla="val -67347"/>
              <a:gd name="adj2" fmla="val -58005"/>
              <a:gd name="adj3" fmla="val 16667"/>
            </a:avLst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800" b="1">
                <a:solidFill>
                  <a:srgbClr val="CC0099"/>
                </a:solidFill>
                <a:latin typeface="Arial" pitchFamily="34" charset="0"/>
              </a:rPr>
              <a:t>明明是使用</a:t>
            </a:r>
            <a:r>
              <a:rPr kumimoji="1" lang="en-US" altLang="zh-CN" sz="2800" b="1">
                <a:solidFill>
                  <a:srgbClr val="CC0099"/>
                </a:solidFill>
                <a:latin typeface="Arial" pitchFamily="34" charset="0"/>
              </a:rPr>
              <a:t>getchar()</a:t>
            </a:r>
            <a:r>
              <a:rPr kumimoji="1" lang="zh-CN" altLang="en-US" sz="2800" b="1">
                <a:solidFill>
                  <a:srgbClr val="CC0099"/>
                </a:solidFill>
                <a:latin typeface="Arial" pitchFamily="34" charset="0"/>
              </a:rPr>
              <a:t>接收单个字符，为什么提示“字符串”？</a:t>
            </a:r>
            <a:endParaRPr kumimoji="1" lang="en-US" altLang="zh-CN" sz="2800" b="1">
              <a:solidFill>
                <a:srgbClr val="CC0099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7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4116" grpId="0" animBg="1"/>
    </p:bldLst>
  </p:timing>
</p:sld>
</file>

<file path=ppt/theme/theme1.xml><?xml version="1.0" encoding="utf-8"?>
<a:theme xmlns:a="http://schemas.openxmlformats.org/drawingml/2006/main" name="PPT-模板">
  <a:themeElements>
    <a:clrScheme name="PPT-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PPT-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Settings\yanbo.zhang\Application Data\Microsoft\Templates\PPT-模板.pot</Template>
  <TotalTime>47220</TotalTime>
  <Words>4552</Words>
  <Application>Microsoft Office PowerPoint</Application>
  <PresentationFormat>全屏显示(4:3)</PresentationFormat>
  <Paragraphs>711</Paragraphs>
  <Slides>58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1" baseType="lpstr">
      <vt:lpstr>Monotype Sorts</vt:lpstr>
      <vt:lpstr>方正舒体</vt:lpstr>
      <vt:lpstr>仿宋</vt:lpstr>
      <vt:lpstr>仿宋_GB2312</vt:lpstr>
      <vt:lpstr>黑体</vt:lpstr>
      <vt:lpstr>楷体</vt:lpstr>
      <vt:lpstr>楷体_GB2312</vt:lpstr>
      <vt:lpstr>宋体</vt:lpstr>
      <vt:lpstr>Arial</vt:lpstr>
      <vt:lpstr>Arial Narrow</vt:lpstr>
      <vt:lpstr>Times New Roman</vt:lpstr>
      <vt:lpstr>Wingdings</vt:lpstr>
      <vt:lpstr>PPT-模板</vt:lpstr>
      <vt:lpstr>PowerPoint 演示文稿</vt:lpstr>
      <vt:lpstr>本讲内容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本讲内容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本讲内容</vt:lpstr>
      <vt:lpstr>PowerPoint 演示文稿</vt:lpstr>
      <vt:lpstr>PowerPoint 演示文稿</vt:lpstr>
      <vt:lpstr>PowerPoint 演示文稿</vt:lpstr>
      <vt:lpstr>PowerPoint 演示文稿</vt:lpstr>
      <vt:lpstr>本讲内容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教材阅读</vt:lpstr>
      <vt:lpstr>上机实验：教材例题</vt:lpstr>
      <vt:lpstr>上机实验：教材习题</vt:lpstr>
      <vt:lpstr>谢谢大家     欢迎指教</vt:lpstr>
    </vt:vector>
  </TitlesOfParts>
  <Company>Aptech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Sindhu</dc:creator>
  <cp:lastModifiedBy>WHY</cp:lastModifiedBy>
  <cp:revision>829</cp:revision>
  <dcterms:created xsi:type="dcterms:W3CDTF">2001-09-11T11:00:57Z</dcterms:created>
  <dcterms:modified xsi:type="dcterms:W3CDTF">2023-12-12T04:04:46Z</dcterms:modified>
</cp:coreProperties>
</file>