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584" r:id="rId2"/>
    <p:sldId id="2966" r:id="rId3"/>
    <p:sldId id="2968" r:id="rId4"/>
    <p:sldId id="2967" r:id="rId5"/>
    <p:sldId id="3004" r:id="rId6"/>
    <p:sldId id="3096" r:id="rId7"/>
    <p:sldId id="3097" r:id="rId8"/>
    <p:sldId id="3005" r:id="rId9"/>
    <p:sldId id="2970" r:id="rId10"/>
    <p:sldId id="2971" r:id="rId11"/>
    <p:sldId id="2972" r:id="rId12"/>
    <p:sldId id="3006" r:id="rId13"/>
    <p:sldId id="2973" r:id="rId14"/>
    <p:sldId id="3002" r:id="rId15"/>
    <p:sldId id="2974" r:id="rId16"/>
    <p:sldId id="3086" r:id="rId17"/>
    <p:sldId id="3087" r:id="rId18"/>
    <p:sldId id="3089" r:id="rId19"/>
    <p:sldId id="3090" r:id="rId20"/>
    <p:sldId id="2976" r:id="rId21"/>
    <p:sldId id="3091" r:id="rId22"/>
    <p:sldId id="2978" r:id="rId23"/>
    <p:sldId id="2979" r:id="rId24"/>
    <p:sldId id="3098" r:id="rId25"/>
    <p:sldId id="3099" r:id="rId26"/>
    <p:sldId id="2980" r:id="rId27"/>
    <p:sldId id="2981" r:id="rId28"/>
    <p:sldId id="3003" r:id="rId29"/>
    <p:sldId id="2982" r:id="rId30"/>
    <p:sldId id="3092" r:id="rId31"/>
    <p:sldId id="2983" r:id="rId32"/>
    <p:sldId id="2984" r:id="rId33"/>
    <p:sldId id="3007" r:id="rId34"/>
    <p:sldId id="2985" r:id="rId35"/>
    <p:sldId id="3008" r:id="rId36"/>
    <p:sldId id="3009" r:id="rId37"/>
    <p:sldId id="3010" r:id="rId38"/>
    <p:sldId id="3011" r:id="rId39"/>
    <p:sldId id="3016" r:id="rId40"/>
    <p:sldId id="3017" r:id="rId41"/>
    <p:sldId id="3020" r:id="rId42"/>
    <p:sldId id="3021" r:id="rId43"/>
    <p:sldId id="3022" r:id="rId44"/>
    <p:sldId id="3093" r:id="rId45"/>
    <p:sldId id="3095" r:id="rId46"/>
    <p:sldId id="3094" r:id="rId47"/>
    <p:sldId id="257" r:id="rId4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003366"/>
    <a:srgbClr val="CCECFF"/>
    <a:srgbClr val="FF0000"/>
    <a:srgbClr val="CC00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50" d="100"/>
          <a:sy n="50" d="100"/>
        </p:scale>
        <p:origin x="54" y="13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0AFF5C05-4760-40BA-8A2E-126C67C6BB9F}" type="datetimeFigureOut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6C2F2AAA-2FBF-425E-A839-5A8BA3CCF5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60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108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8D877A-F86A-46A4-8631-EEE803F7487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5C4B993-8B34-4054-9D52-810D330ADEE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2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785A2D9-E125-4366-8E9E-FFC1F4C9C7A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4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6395DDB-DFF9-4A75-A8F0-CD1B12E0E0DC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DDB7A6D-4B54-4A3B-AA06-3DD57D680F3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16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57C8A-5AA0-4031-AD56-F13CAB0C5B0E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D-DB72-4D55-93D0-A2FE7A5BAFD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3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9056E-A529-43F3-BDD3-52C1187D631D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3C7BD-9AF3-4113-AAD2-E7B649B0119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73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2785CA7-2556-4111-8EF0-A1F2359A068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F7A88C00-B2F5-4153-9821-1F05A222D410}" type="slidenum">
              <a:rPr lang="zh-CN" altLang="en-US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187040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C1984-A0CF-4A83-B3CF-2E91D311A223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27E13-67CE-4DE8-9F34-610183D7822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1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62678-3702-44C3-9305-8382B4CCD3D1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28D1D-6511-48B7-B288-0AAA32188F8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0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2938-8900-471C-9D37-E4FDCAFAAAB9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C372-22D6-4BCD-BE9D-0321AA98014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F0069-039A-47F4-B2A5-2F68BBC52B46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1318E-D100-4C38-9FC1-5D4880789CB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65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ACF58-A5A4-492C-B81C-0A75CE25CB62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3567-3669-4127-9DF8-027E204FF57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2B3EF-E087-4293-AB7F-9EA8CE804EF2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BB802-EEDD-4F33-A3F9-F525BFFEFED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8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C9BCF-CE2E-4FA4-A294-88643E39F7DF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3C52-0805-435C-B322-6701DCCFE9A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3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CDF38AD5-0B6C-4815-AE21-61163A313465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EBEFC48F-1C8B-4DEF-AD4F-1B32E6F32A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章 </a:t>
            </a:r>
            <a:r>
              <a:rPr lang="zh-CN" altLang="en-US" sz="4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用户自定义数据类型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60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一、结构体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BCD92C5-02C9-4A22-91E7-C1F4B8C53D15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35164D3-117C-4845-8142-B973CB384E65}" type="slidenum">
              <a:rPr lang="zh-CN" altLang="en-US"/>
              <a:pPr/>
              <a:t>10</a:t>
            </a:fld>
            <a:r>
              <a:rPr lang="en-US" altLang="zh-CN"/>
              <a:t>/92</a:t>
            </a:r>
          </a:p>
        </p:txBody>
      </p:sp>
      <p:sp>
        <p:nvSpPr>
          <p:cNvPr id="6644738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声明结构体类型的例子</a:t>
            </a:r>
          </a:p>
        </p:txBody>
      </p:sp>
      <p:sp>
        <p:nvSpPr>
          <p:cNvPr id="664473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410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student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	{ </a:t>
            </a:r>
            <a:endParaRPr lang="en-US" altLang="zh-CN" sz="3200" b="1" dirty="0" smtClean="0">
              <a:ea typeface="楷体_GB2312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32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	  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name[20];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	  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sex;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	  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32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age;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	  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	float 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score; 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	  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	char  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addr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[30];  </a:t>
            </a:r>
            <a:endParaRPr lang="en-US" altLang="zh-CN" sz="3200" b="1" dirty="0" smtClean="0">
              <a:ea typeface="楷体_GB2312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3200" b="1" dirty="0" smtClean="0">
                <a:ea typeface="楷体_GB2312" pitchFamily="49" charset="-122"/>
                <a:sym typeface="Monotype Sorts" pitchFamily="2" charset="2"/>
              </a:rPr>
              <a:t>}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;</a:t>
            </a:r>
            <a:endParaRPr lang="en-US" altLang="zh-CN" sz="3200" b="1" dirty="0">
              <a:solidFill>
                <a:srgbClr val="FF0000"/>
              </a:solidFill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53A5CD3-C226-45CA-B946-267D0F3C8BE3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3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3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AA1851F-5429-467B-9D1D-823C75591BDB}" type="slidenum">
              <a:rPr lang="zh-CN" altLang="en-US"/>
              <a:pPr/>
              <a:t>11</a:t>
            </a:fld>
            <a:r>
              <a:rPr lang="en-US" altLang="zh-CN"/>
              <a:t>/92</a:t>
            </a:r>
          </a:p>
        </p:txBody>
      </p:sp>
      <p:sp>
        <p:nvSpPr>
          <p:cNvPr id="664576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结构体类型相当于表的结构</a:t>
            </a:r>
          </a:p>
        </p:txBody>
      </p:sp>
      <p:sp>
        <p:nvSpPr>
          <p:cNvPr id="6645763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定义一个结构体类型，相当于设计了一个模型、一个空的表结构，其中没有具体数据，系统也不分配实际内存单元。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因此，所谓“结构”，也可看做是“表结构”：</a:t>
            </a:r>
          </a:p>
        </p:txBody>
      </p:sp>
      <p:grpSp>
        <p:nvGrpSpPr>
          <p:cNvPr id="6645764" name="Group 4"/>
          <p:cNvGrpSpPr>
            <a:grpSpLocks/>
          </p:cNvGrpSpPr>
          <p:nvPr/>
        </p:nvGrpSpPr>
        <p:grpSpPr bwMode="auto">
          <a:xfrm>
            <a:off x="1143000" y="4572000"/>
            <a:ext cx="6553200" cy="1371600"/>
            <a:chOff x="1248" y="2928"/>
            <a:chExt cx="4128" cy="864"/>
          </a:xfrm>
        </p:grpSpPr>
        <p:grpSp>
          <p:nvGrpSpPr>
            <p:cNvPr id="6645765" name="Group 5"/>
            <p:cNvGrpSpPr>
              <a:grpSpLocks/>
            </p:cNvGrpSpPr>
            <p:nvPr/>
          </p:nvGrpSpPr>
          <p:grpSpPr bwMode="auto">
            <a:xfrm>
              <a:off x="1248" y="2928"/>
              <a:ext cx="816" cy="864"/>
              <a:chOff x="1440" y="2784"/>
              <a:chExt cx="816" cy="864"/>
            </a:xfrm>
          </p:grpSpPr>
          <p:sp>
            <p:nvSpPr>
              <p:cNvPr id="6645766" name="Rectangle 6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67" name="Rectangle 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68" name="Rectangle 8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645769" name="Group 9"/>
            <p:cNvGrpSpPr>
              <a:grpSpLocks/>
            </p:cNvGrpSpPr>
            <p:nvPr/>
          </p:nvGrpSpPr>
          <p:grpSpPr bwMode="auto">
            <a:xfrm>
              <a:off x="2064" y="2928"/>
              <a:ext cx="816" cy="864"/>
              <a:chOff x="1440" y="2784"/>
              <a:chExt cx="816" cy="864"/>
            </a:xfrm>
          </p:grpSpPr>
          <p:sp>
            <p:nvSpPr>
              <p:cNvPr id="6645770" name="Rectangle 10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71" name="Rectangle 11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72" name="Rectangle 12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645773" name="Group 13"/>
            <p:cNvGrpSpPr>
              <a:grpSpLocks/>
            </p:cNvGrpSpPr>
            <p:nvPr/>
          </p:nvGrpSpPr>
          <p:grpSpPr bwMode="auto">
            <a:xfrm>
              <a:off x="2880" y="2928"/>
              <a:ext cx="432" cy="864"/>
              <a:chOff x="1440" y="2784"/>
              <a:chExt cx="816" cy="864"/>
            </a:xfrm>
          </p:grpSpPr>
          <p:sp>
            <p:nvSpPr>
              <p:cNvPr id="6645774" name="Rectangle 14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75" name="Rectangle 15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76" name="Rectangle 16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645777" name="Group 17"/>
            <p:cNvGrpSpPr>
              <a:grpSpLocks/>
            </p:cNvGrpSpPr>
            <p:nvPr/>
          </p:nvGrpSpPr>
          <p:grpSpPr bwMode="auto">
            <a:xfrm>
              <a:off x="3312" y="2928"/>
              <a:ext cx="432" cy="864"/>
              <a:chOff x="1440" y="2784"/>
              <a:chExt cx="816" cy="864"/>
            </a:xfrm>
          </p:grpSpPr>
          <p:sp>
            <p:nvSpPr>
              <p:cNvPr id="6645778" name="Rectangle 18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79" name="Rectangle 19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80" name="Rectangle 20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645781" name="Group 21"/>
            <p:cNvGrpSpPr>
              <a:grpSpLocks/>
            </p:cNvGrpSpPr>
            <p:nvPr/>
          </p:nvGrpSpPr>
          <p:grpSpPr bwMode="auto">
            <a:xfrm>
              <a:off x="3744" y="2928"/>
              <a:ext cx="816" cy="864"/>
              <a:chOff x="1440" y="2784"/>
              <a:chExt cx="816" cy="864"/>
            </a:xfrm>
          </p:grpSpPr>
          <p:sp>
            <p:nvSpPr>
              <p:cNvPr id="6645782" name="Rectangle 22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83" name="Rectangle 23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84" name="Rectangle 24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grpSp>
          <p:nvGrpSpPr>
            <p:cNvPr id="6645785" name="Group 25"/>
            <p:cNvGrpSpPr>
              <a:grpSpLocks/>
            </p:cNvGrpSpPr>
            <p:nvPr/>
          </p:nvGrpSpPr>
          <p:grpSpPr bwMode="auto">
            <a:xfrm>
              <a:off x="4560" y="2928"/>
              <a:ext cx="816" cy="864"/>
              <a:chOff x="1440" y="2784"/>
              <a:chExt cx="816" cy="864"/>
            </a:xfrm>
          </p:grpSpPr>
          <p:sp>
            <p:nvSpPr>
              <p:cNvPr id="6645786" name="Rectangle 26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87" name="Rectangle 2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6645788" name="Rectangle 28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endParaRPr>
              </a:p>
            </p:txBody>
          </p:sp>
        </p:grpSp>
      </p:grpSp>
      <p:sp>
        <p:nvSpPr>
          <p:cNvPr id="6645789" name="Rectangle 29"/>
          <p:cNvSpPr>
            <a:spLocks noChangeArrowheads="1"/>
          </p:cNvSpPr>
          <p:nvPr/>
        </p:nvSpPr>
        <p:spPr bwMode="auto">
          <a:xfrm>
            <a:off x="13716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num</a:t>
            </a:r>
          </a:p>
        </p:txBody>
      </p:sp>
      <p:sp>
        <p:nvSpPr>
          <p:cNvPr id="6645790" name="Rectangle 30"/>
          <p:cNvSpPr>
            <a:spLocks noChangeArrowheads="1"/>
          </p:cNvSpPr>
          <p:nvPr/>
        </p:nvSpPr>
        <p:spPr bwMode="auto">
          <a:xfrm>
            <a:off x="25908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name</a:t>
            </a:r>
          </a:p>
        </p:txBody>
      </p:sp>
      <p:sp>
        <p:nvSpPr>
          <p:cNvPr id="6645791" name="Rectangle 31"/>
          <p:cNvSpPr>
            <a:spLocks noChangeArrowheads="1"/>
          </p:cNvSpPr>
          <p:nvPr/>
        </p:nvSpPr>
        <p:spPr bwMode="auto">
          <a:xfrm>
            <a:off x="3810000" y="4114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sex</a:t>
            </a:r>
          </a:p>
        </p:txBody>
      </p:sp>
      <p:sp>
        <p:nvSpPr>
          <p:cNvPr id="6645792" name="Rectangle 32"/>
          <p:cNvSpPr>
            <a:spLocks noChangeArrowheads="1"/>
          </p:cNvSpPr>
          <p:nvPr/>
        </p:nvSpPr>
        <p:spPr bwMode="auto">
          <a:xfrm>
            <a:off x="52578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score</a:t>
            </a:r>
          </a:p>
        </p:txBody>
      </p:sp>
      <p:sp>
        <p:nvSpPr>
          <p:cNvPr id="6645793" name="Rectangle 33"/>
          <p:cNvSpPr>
            <a:spLocks noChangeArrowheads="1"/>
          </p:cNvSpPr>
          <p:nvPr/>
        </p:nvSpPr>
        <p:spPr bwMode="auto">
          <a:xfrm>
            <a:off x="4572000" y="4114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age</a:t>
            </a:r>
          </a:p>
        </p:txBody>
      </p:sp>
      <p:sp>
        <p:nvSpPr>
          <p:cNvPr id="6645794" name="Rectangle 34"/>
          <p:cNvSpPr>
            <a:spLocks noChangeArrowheads="1"/>
          </p:cNvSpPr>
          <p:nvPr/>
        </p:nvSpPr>
        <p:spPr bwMode="auto">
          <a:xfrm>
            <a:off x="64770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addr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EABAB47-41B8-4894-8BFD-FB23DC1887A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5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068719F-0F6A-4C57-93D1-63CE7707E096}" type="slidenum">
              <a:rPr lang="zh-CN" altLang="en-US"/>
              <a:pPr/>
              <a:t>12</a:t>
            </a:fld>
            <a:r>
              <a:rPr lang="en-US" altLang="zh-CN"/>
              <a:t>/92</a:t>
            </a:r>
          </a:p>
        </p:txBody>
      </p:sp>
      <p:sp>
        <p:nvSpPr>
          <p:cNvPr id="668774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结构体、表结构、记录、域</a:t>
            </a:r>
          </a:p>
        </p:txBody>
      </p:sp>
      <p:sp>
        <p:nvSpPr>
          <p:cNvPr id="668774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6687748" name="Group 4"/>
          <p:cNvGrpSpPr>
            <a:grpSpLocks/>
          </p:cNvGrpSpPr>
          <p:nvPr/>
        </p:nvGrpSpPr>
        <p:grpSpPr bwMode="auto">
          <a:xfrm>
            <a:off x="762000" y="2362200"/>
            <a:ext cx="7772400" cy="3314700"/>
            <a:chOff x="1248" y="2928"/>
            <a:chExt cx="4128" cy="864"/>
          </a:xfrm>
        </p:grpSpPr>
        <p:grpSp>
          <p:nvGrpSpPr>
            <p:cNvPr id="6687749" name="Group 5"/>
            <p:cNvGrpSpPr>
              <a:grpSpLocks/>
            </p:cNvGrpSpPr>
            <p:nvPr/>
          </p:nvGrpSpPr>
          <p:grpSpPr bwMode="auto">
            <a:xfrm>
              <a:off x="1248" y="2928"/>
              <a:ext cx="816" cy="864"/>
              <a:chOff x="1440" y="2784"/>
              <a:chExt cx="816" cy="864"/>
            </a:xfrm>
          </p:grpSpPr>
          <p:sp>
            <p:nvSpPr>
              <p:cNvPr id="6687750" name="Rectangle 6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51" name="Rectangle 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52" name="Rectangle 8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6687753" name="Group 9"/>
            <p:cNvGrpSpPr>
              <a:grpSpLocks/>
            </p:cNvGrpSpPr>
            <p:nvPr/>
          </p:nvGrpSpPr>
          <p:grpSpPr bwMode="auto">
            <a:xfrm>
              <a:off x="2064" y="2928"/>
              <a:ext cx="816" cy="864"/>
              <a:chOff x="1440" y="2784"/>
              <a:chExt cx="816" cy="864"/>
            </a:xfrm>
          </p:grpSpPr>
          <p:sp>
            <p:nvSpPr>
              <p:cNvPr id="6687754" name="Rectangle 10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55" name="Rectangle 11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56" name="Rectangle 12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6687757" name="Group 13"/>
            <p:cNvGrpSpPr>
              <a:grpSpLocks/>
            </p:cNvGrpSpPr>
            <p:nvPr/>
          </p:nvGrpSpPr>
          <p:grpSpPr bwMode="auto">
            <a:xfrm>
              <a:off x="2880" y="2928"/>
              <a:ext cx="432" cy="864"/>
              <a:chOff x="1440" y="2784"/>
              <a:chExt cx="816" cy="864"/>
            </a:xfrm>
          </p:grpSpPr>
          <p:sp>
            <p:nvSpPr>
              <p:cNvPr id="6687758" name="Rectangle 14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59" name="Rectangle 15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60" name="Rectangle 16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6687761" name="Group 17"/>
            <p:cNvGrpSpPr>
              <a:grpSpLocks/>
            </p:cNvGrpSpPr>
            <p:nvPr/>
          </p:nvGrpSpPr>
          <p:grpSpPr bwMode="auto">
            <a:xfrm>
              <a:off x="3312" y="2928"/>
              <a:ext cx="432" cy="864"/>
              <a:chOff x="1440" y="2784"/>
              <a:chExt cx="816" cy="864"/>
            </a:xfrm>
          </p:grpSpPr>
          <p:sp>
            <p:nvSpPr>
              <p:cNvPr id="6687762" name="Rectangle 18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63" name="Rectangle 19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64" name="Rectangle 20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6687765" name="Group 21"/>
            <p:cNvGrpSpPr>
              <a:grpSpLocks/>
            </p:cNvGrpSpPr>
            <p:nvPr/>
          </p:nvGrpSpPr>
          <p:grpSpPr bwMode="auto">
            <a:xfrm>
              <a:off x="3744" y="2928"/>
              <a:ext cx="816" cy="864"/>
              <a:chOff x="1440" y="2784"/>
              <a:chExt cx="816" cy="864"/>
            </a:xfrm>
          </p:grpSpPr>
          <p:sp>
            <p:nvSpPr>
              <p:cNvPr id="6687766" name="Rectangle 22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67" name="Rectangle 23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68" name="Rectangle 24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6687769" name="Group 25"/>
            <p:cNvGrpSpPr>
              <a:grpSpLocks/>
            </p:cNvGrpSpPr>
            <p:nvPr/>
          </p:nvGrpSpPr>
          <p:grpSpPr bwMode="auto">
            <a:xfrm>
              <a:off x="4560" y="2928"/>
              <a:ext cx="816" cy="864"/>
              <a:chOff x="1440" y="2784"/>
              <a:chExt cx="816" cy="864"/>
            </a:xfrm>
          </p:grpSpPr>
          <p:sp>
            <p:nvSpPr>
              <p:cNvPr id="6687770" name="Rectangle 26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71" name="Rectangle 2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87772" name="Rectangle 28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6687773" name="Rectangle 29"/>
          <p:cNvSpPr>
            <a:spLocks noChangeArrowheads="1"/>
          </p:cNvSpPr>
          <p:nvPr/>
        </p:nvSpPr>
        <p:spPr bwMode="auto">
          <a:xfrm>
            <a:off x="1033463" y="1447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num</a:t>
            </a:r>
          </a:p>
        </p:txBody>
      </p:sp>
      <p:sp>
        <p:nvSpPr>
          <p:cNvPr id="6687774" name="Rectangle 30"/>
          <p:cNvSpPr>
            <a:spLocks noChangeArrowheads="1"/>
          </p:cNvSpPr>
          <p:nvPr/>
        </p:nvSpPr>
        <p:spPr bwMode="auto">
          <a:xfrm>
            <a:off x="2479675" y="1447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6687775" name="Rectangle 31"/>
          <p:cNvSpPr>
            <a:spLocks noChangeArrowheads="1"/>
          </p:cNvSpPr>
          <p:nvPr/>
        </p:nvSpPr>
        <p:spPr bwMode="auto">
          <a:xfrm>
            <a:off x="3925888" y="1447800"/>
            <a:ext cx="631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sex</a:t>
            </a:r>
          </a:p>
        </p:txBody>
      </p:sp>
      <p:sp>
        <p:nvSpPr>
          <p:cNvPr id="6687776" name="Rectangle 32"/>
          <p:cNvSpPr>
            <a:spLocks noChangeArrowheads="1"/>
          </p:cNvSpPr>
          <p:nvPr/>
        </p:nvSpPr>
        <p:spPr bwMode="auto">
          <a:xfrm>
            <a:off x="5641975" y="1447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score</a:t>
            </a:r>
          </a:p>
        </p:txBody>
      </p:sp>
      <p:sp>
        <p:nvSpPr>
          <p:cNvPr id="6687777" name="Rectangle 33"/>
          <p:cNvSpPr>
            <a:spLocks noChangeArrowheads="1"/>
          </p:cNvSpPr>
          <p:nvPr/>
        </p:nvSpPr>
        <p:spPr bwMode="auto">
          <a:xfrm>
            <a:off x="4829175" y="1447800"/>
            <a:ext cx="54133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age</a:t>
            </a:r>
          </a:p>
        </p:txBody>
      </p:sp>
      <p:sp>
        <p:nvSpPr>
          <p:cNvPr id="6687778" name="Rectangle 34"/>
          <p:cNvSpPr>
            <a:spLocks noChangeArrowheads="1"/>
          </p:cNvSpPr>
          <p:nvPr/>
        </p:nvSpPr>
        <p:spPr bwMode="auto">
          <a:xfrm>
            <a:off x="7088188" y="1447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addr</a:t>
            </a:r>
          </a:p>
        </p:txBody>
      </p:sp>
      <p:sp>
        <p:nvSpPr>
          <p:cNvPr id="6687779" name="Rectangle 35"/>
          <p:cNvSpPr>
            <a:spLocks noChangeArrowheads="1"/>
          </p:cNvSpPr>
          <p:nvPr/>
        </p:nvSpPr>
        <p:spPr bwMode="auto">
          <a:xfrm>
            <a:off x="990600" y="25146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101</a:t>
            </a:r>
          </a:p>
        </p:txBody>
      </p:sp>
      <p:sp>
        <p:nvSpPr>
          <p:cNvPr id="6687780" name="Rectangle 36"/>
          <p:cNvSpPr>
            <a:spLocks noChangeArrowheads="1"/>
          </p:cNvSpPr>
          <p:nvPr/>
        </p:nvSpPr>
        <p:spPr bwMode="auto">
          <a:xfrm>
            <a:off x="990600" y="35814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102</a:t>
            </a:r>
          </a:p>
        </p:txBody>
      </p:sp>
      <p:sp>
        <p:nvSpPr>
          <p:cNvPr id="6687781" name="Rectangle 37"/>
          <p:cNvSpPr>
            <a:spLocks noChangeArrowheads="1"/>
          </p:cNvSpPr>
          <p:nvPr/>
        </p:nvSpPr>
        <p:spPr bwMode="auto">
          <a:xfrm>
            <a:off x="914400" y="47244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103</a:t>
            </a:r>
          </a:p>
        </p:txBody>
      </p:sp>
      <p:sp>
        <p:nvSpPr>
          <p:cNvPr id="6687782" name="Rectangle 38"/>
          <p:cNvSpPr>
            <a:spLocks noChangeArrowheads="1"/>
          </p:cNvSpPr>
          <p:nvPr/>
        </p:nvSpPr>
        <p:spPr bwMode="auto">
          <a:xfrm>
            <a:off x="2438400" y="48006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Li</a:t>
            </a:r>
          </a:p>
        </p:txBody>
      </p:sp>
      <p:sp>
        <p:nvSpPr>
          <p:cNvPr id="6687783" name="Rectangle 39"/>
          <p:cNvSpPr>
            <a:spLocks noChangeArrowheads="1"/>
          </p:cNvSpPr>
          <p:nvPr/>
        </p:nvSpPr>
        <p:spPr bwMode="auto">
          <a:xfrm>
            <a:off x="2514600" y="3733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Yue</a:t>
            </a:r>
          </a:p>
        </p:txBody>
      </p:sp>
      <p:sp>
        <p:nvSpPr>
          <p:cNvPr id="6687784" name="Rectangle 40"/>
          <p:cNvSpPr>
            <a:spLocks noChangeArrowheads="1"/>
          </p:cNvSpPr>
          <p:nvPr/>
        </p:nvSpPr>
        <p:spPr bwMode="auto">
          <a:xfrm>
            <a:off x="2438400" y="2590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Zha</a:t>
            </a:r>
          </a:p>
        </p:txBody>
      </p:sp>
      <p:sp>
        <p:nvSpPr>
          <p:cNvPr id="6687785" name="Rectangle 41"/>
          <p:cNvSpPr>
            <a:spLocks noChangeArrowheads="1"/>
          </p:cNvSpPr>
          <p:nvPr/>
        </p:nvSpPr>
        <p:spPr bwMode="auto">
          <a:xfrm>
            <a:off x="3657600" y="2590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M</a:t>
            </a:r>
          </a:p>
        </p:txBody>
      </p:sp>
      <p:sp>
        <p:nvSpPr>
          <p:cNvPr id="6687786" name="Rectangle 42"/>
          <p:cNvSpPr>
            <a:spLocks noChangeArrowheads="1"/>
          </p:cNvSpPr>
          <p:nvPr/>
        </p:nvSpPr>
        <p:spPr bwMode="auto">
          <a:xfrm>
            <a:off x="3657600" y="36576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F</a:t>
            </a:r>
          </a:p>
        </p:txBody>
      </p:sp>
      <p:sp>
        <p:nvSpPr>
          <p:cNvPr id="6687787" name="Rectangle 43"/>
          <p:cNvSpPr>
            <a:spLocks noChangeArrowheads="1"/>
          </p:cNvSpPr>
          <p:nvPr/>
        </p:nvSpPr>
        <p:spPr bwMode="auto">
          <a:xfrm>
            <a:off x="3657600" y="47244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M</a:t>
            </a:r>
          </a:p>
        </p:txBody>
      </p:sp>
      <p:sp>
        <p:nvSpPr>
          <p:cNvPr id="6687788" name="Rectangle 44"/>
          <p:cNvSpPr>
            <a:spLocks noChangeArrowheads="1"/>
          </p:cNvSpPr>
          <p:nvPr/>
        </p:nvSpPr>
        <p:spPr bwMode="auto">
          <a:xfrm>
            <a:off x="4495800" y="25146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17</a:t>
            </a:r>
          </a:p>
        </p:txBody>
      </p:sp>
      <p:sp>
        <p:nvSpPr>
          <p:cNvPr id="6687789" name="Rectangle 45"/>
          <p:cNvSpPr>
            <a:spLocks noChangeArrowheads="1"/>
          </p:cNvSpPr>
          <p:nvPr/>
        </p:nvSpPr>
        <p:spPr bwMode="auto">
          <a:xfrm>
            <a:off x="4495800" y="36576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17</a:t>
            </a:r>
          </a:p>
        </p:txBody>
      </p:sp>
      <p:sp>
        <p:nvSpPr>
          <p:cNvPr id="6687790" name="Rectangle 46"/>
          <p:cNvSpPr>
            <a:spLocks noChangeArrowheads="1"/>
          </p:cNvSpPr>
          <p:nvPr/>
        </p:nvSpPr>
        <p:spPr bwMode="auto">
          <a:xfrm>
            <a:off x="4419600" y="47244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18</a:t>
            </a:r>
          </a:p>
        </p:txBody>
      </p:sp>
      <p:sp>
        <p:nvSpPr>
          <p:cNvPr id="6687791" name="Rectangle 47"/>
          <p:cNvSpPr>
            <a:spLocks noChangeArrowheads="1"/>
          </p:cNvSpPr>
          <p:nvPr/>
        </p:nvSpPr>
        <p:spPr bwMode="auto">
          <a:xfrm>
            <a:off x="5638800" y="47244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92</a:t>
            </a:r>
          </a:p>
        </p:txBody>
      </p:sp>
      <p:sp>
        <p:nvSpPr>
          <p:cNvPr id="6687792" name="Rectangle 48"/>
          <p:cNvSpPr>
            <a:spLocks noChangeArrowheads="1"/>
          </p:cNvSpPr>
          <p:nvPr/>
        </p:nvSpPr>
        <p:spPr bwMode="auto">
          <a:xfrm>
            <a:off x="5638800" y="36576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78</a:t>
            </a:r>
          </a:p>
        </p:txBody>
      </p:sp>
      <p:sp>
        <p:nvSpPr>
          <p:cNvPr id="6687793" name="Rectangle 49"/>
          <p:cNvSpPr>
            <a:spLocks noChangeArrowheads="1"/>
          </p:cNvSpPr>
          <p:nvPr/>
        </p:nvSpPr>
        <p:spPr bwMode="auto">
          <a:xfrm>
            <a:off x="5715000" y="25908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0066"/>
                </a:solidFill>
              </a:rPr>
              <a:t>64</a:t>
            </a:r>
          </a:p>
        </p:txBody>
      </p:sp>
      <p:sp>
        <p:nvSpPr>
          <p:cNvPr id="6687794" name="Rectangle 50"/>
          <p:cNvSpPr>
            <a:spLocks noChangeArrowheads="1"/>
          </p:cNvSpPr>
          <p:nvPr/>
        </p:nvSpPr>
        <p:spPr bwMode="auto">
          <a:xfrm>
            <a:off x="7162800" y="26670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Xi’an</a:t>
            </a:r>
          </a:p>
        </p:txBody>
      </p:sp>
      <p:sp>
        <p:nvSpPr>
          <p:cNvPr id="6687795" name="Rectangle 51"/>
          <p:cNvSpPr>
            <a:spLocks noChangeArrowheads="1"/>
          </p:cNvSpPr>
          <p:nvPr/>
        </p:nvSpPr>
        <p:spPr bwMode="auto">
          <a:xfrm>
            <a:off x="7162800" y="36576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Taian</a:t>
            </a:r>
          </a:p>
        </p:txBody>
      </p:sp>
      <p:sp>
        <p:nvSpPr>
          <p:cNvPr id="6687796" name="Rectangle 52"/>
          <p:cNvSpPr>
            <a:spLocks noChangeArrowheads="1"/>
          </p:cNvSpPr>
          <p:nvPr/>
        </p:nvSpPr>
        <p:spPr bwMode="auto">
          <a:xfrm>
            <a:off x="7162800" y="4724400"/>
            <a:ext cx="1174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FF0066"/>
                </a:solidFill>
              </a:rPr>
              <a:t>Jinan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489511D-A9D6-49A5-B316-268568839140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A85AA92-4412-450B-A943-11A0C5E2F734}" type="slidenum">
              <a:rPr lang="zh-CN" altLang="en-US"/>
              <a:pPr/>
              <a:t>13</a:t>
            </a:fld>
            <a:r>
              <a:rPr lang="en-US" altLang="zh-CN"/>
              <a:t>/92</a:t>
            </a:r>
          </a:p>
        </p:txBody>
      </p:sp>
      <p:sp>
        <p:nvSpPr>
          <p:cNvPr id="664678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结构体的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步骤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46787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要在程序中使用结构体类型的数据，一般应该有以下3步：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6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声明（定义）结构体</a:t>
            </a:r>
            <a:r>
              <a:rPr lang="zh-CN" altLang="en-US" sz="36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6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定义结构体类型的变量；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6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为结构体类型变量的每个</a:t>
            </a:r>
            <a:r>
              <a:rPr lang="zh-CN" altLang="en-US" sz="3600" b="1" u="sng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成员变量</a:t>
            </a:r>
            <a:r>
              <a:rPr lang="zh-CN" altLang="en-US" sz="36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赋给相应的值。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AD9A1A-76B5-4D95-A585-DD41977844DE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B543CD7-904D-46C2-81FA-640518572B5A}" type="slidenum">
              <a:rPr lang="zh-CN" altLang="en-US"/>
              <a:pPr/>
              <a:t>14</a:t>
            </a:fld>
            <a:r>
              <a:rPr lang="en-US" altLang="zh-CN"/>
              <a:t>/92</a:t>
            </a:r>
          </a:p>
        </p:txBody>
      </p:sp>
      <p:sp>
        <p:nvSpPr>
          <p:cNvPr id="66816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81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自己建立结构体类型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定义结构体变量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结构体变量的引用与初始化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222D343-8CC5-4C55-8F83-FDCC7311349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88ED0E3-0F6D-4076-A8AA-C6D76629966F}" type="slidenum">
              <a:rPr lang="zh-CN" altLang="en-US"/>
              <a:pPr/>
              <a:t>15</a:t>
            </a:fld>
            <a:r>
              <a:rPr lang="en-US" altLang="zh-CN"/>
              <a:t>/92</a:t>
            </a:r>
          </a:p>
        </p:txBody>
      </p:sp>
      <p:sp>
        <p:nvSpPr>
          <p:cNvPr id="664781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定义结构体变量的方法</a:t>
            </a:r>
          </a:p>
        </p:txBody>
      </p:sp>
      <p:sp>
        <p:nvSpPr>
          <p:cNvPr id="664781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可以采取三种方法定义结构体类型的变量：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先</a:t>
            </a:r>
            <a:r>
              <a:rPr lang="zh-CN" altLang="en-US" sz="3600" b="1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声明结构体类型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再</a:t>
            </a:r>
            <a:r>
              <a:rPr lang="zh-CN" altLang="en-US" sz="36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定义变量名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</a:t>
            </a:r>
            <a:r>
              <a:rPr lang="zh-CN" altLang="en-US" sz="3600" u="sng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声明类型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的同时</a:t>
            </a:r>
            <a:r>
              <a:rPr lang="zh-CN" altLang="en-US" sz="3600" u="sng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定义变量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6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直接定义</a:t>
            </a:r>
            <a:r>
              <a:rPr lang="zh-CN" altLang="en-US" sz="3600" b="1" u="sng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结构类型</a:t>
            </a:r>
            <a:r>
              <a:rPr lang="zh-CN" altLang="en-US" sz="36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变量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下面将分别将上述三种方法加以叙述。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A0B9858-ABA4-4359-A985-693C48E1A3D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BBC5DC9-8E9D-4E7B-ADF8-60618C947EBC}" type="slidenum">
              <a:rPr lang="zh-CN" altLang="en-US"/>
              <a:pPr/>
              <a:t>16</a:t>
            </a:fld>
            <a:r>
              <a:rPr lang="en-US" altLang="zh-CN"/>
              <a:t>/92</a:t>
            </a:r>
          </a:p>
        </p:txBody>
      </p:sp>
      <p:sp>
        <p:nvSpPr>
          <p:cNvPr id="664883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定义结构体类型变量的方法-</a:t>
            </a: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先声明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结构体类型再定义变量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名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64883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步骤一：声明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结构体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类型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648836" name="Rectangle 4"/>
          <p:cNvSpPr>
            <a:spLocks noChangeArrowheads="1"/>
          </p:cNvSpPr>
          <p:nvPr/>
        </p:nvSpPr>
        <p:spPr bwMode="auto">
          <a:xfrm>
            <a:off x="5257800" y="1219200"/>
            <a:ext cx="3657600" cy="2819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/>
          <a:lstStyle/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 err="1" smtClean="0">
                <a:solidFill>
                  <a:srgbClr val="FF0000"/>
                </a:solidFill>
                <a:sym typeface="Monotype Sorts" pitchFamily="2" charset="2"/>
              </a:rPr>
              <a:t>struct</a:t>
            </a:r>
            <a:r>
              <a:rPr kumimoji="1" lang="en-US" altLang="zh-CN" sz="2000" b="1" dirty="0" smtClean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kumimoji="1" lang="en-US" altLang="zh-CN" sz="2000" b="1" dirty="0">
                <a:solidFill>
                  <a:srgbClr val="CC0099"/>
                </a:solidFill>
                <a:sym typeface="Monotype Sorts" pitchFamily="2" charset="2"/>
              </a:rPr>
              <a:t>student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{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num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name[20];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sex;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 age;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float score;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 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addr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[30];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en-US" altLang="zh-CN" sz="2000" b="1" dirty="0">
              <a:solidFill>
                <a:srgbClr val="FF0000"/>
              </a:solidFill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 sz="2000" b="1" dirty="0">
              <a:solidFill>
                <a:srgbClr val="FF0000"/>
              </a:solidFill>
              <a:sym typeface="Monotype Sorts" pitchFamily="2" charset="2"/>
            </a:endParaRPr>
          </a:p>
        </p:txBody>
      </p:sp>
      <p:grpSp>
        <p:nvGrpSpPr>
          <p:cNvPr id="6648838" name="Group 6"/>
          <p:cNvGrpSpPr>
            <a:grpSpLocks/>
          </p:cNvGrpSpPr>
          <p:nvPr/>
        </p:nvGrpSpPr>
        <p:grpSpPr bwMode="auto">
          <a:xfrm>
            <a:off x="1295400" y="4267200"/>
            <a:ext cx="6553200" cy="1828800"/>
            <a:chOff x="1536" y="2832"/>
            <a:chExt cx="4128" cy="1152"/>
          </a:xfrm>
        </p:grpSpPr>
        <p:grpSp>
          <p:nvGrpSpPr>
            <p:cNvPr id="6648839" name="Group 7"/>
            <p:cNvGrpSpPr>
              <a:grpSpLocks/>
            </p:cNvGrpSpPr>
            <p:nvPr/>
          </p:nvGrpSpPr>
          <p:grpSpPr bwMode="auto">
            <a:xfrm>
              <a:off x="1536" y="3120"/>
              <a:ext cx="4128" cy="864"/>
              <a:chOff x="1248" y="2928"/>
              <a:chExt cx="4128" cy="864"/>
            </a:xfrm>
          </p:grpSpPr>
          <p:grpSp>
            <p:nvGrpSpPr>
              <p:cNvPr id="6648840" name="Group 8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8841" name="Rectangle 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4" name="Group 12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88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8" name="Group 16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8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0" name="Rectangle 1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2" name="Group 20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8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6" name="Group 24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88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60" name="Group 28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8861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2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6648864" name="Rectangle 32"/>
            <p:cNvSpPr>
              <a:spLocks noChangeArrowheads="1"/>
            </p:cNvSpPr>
            <p:nvPr/>
          </p:nvSpPr>
          <p:spPr bwMode="auto">
            <a:xfrm>
              <a:off x="1680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num</a:t>
              </a:r>
            </a:p>
          </p:txBody>
        </p:sp>
        <p:sp>
          <p:nvSpPr>
            <p:cNvPr id="6648865" name="Rectangle 33"/>
            <p:cNvSpPr>
              <a:spLocks noChangeArrowheads="1"/>
            </p:cNvSpPr>
            <p:nvPr/>
          </p:nvSpPr>
          <p:spPr bwMode="auto">
            <a:xfrm>
              <a:off x="244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name</a:t>
              </a:r>
            </a:p>
          </p:txBody>
        </p:sp>
        <p:sp>
          <p:nvSpPr>
            <p:cNvPr id="6648866" name="Rectangle 34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sex</a:t>
              </a:r>
            </a:p>
          </p:txBody>
        </p:sp>
        <p:sp>
          <p:nvSpPr>
            <p:cNvPr id="6648867" name="Rectangle 35"/>
            <p:cNvSpPr>
              <a:spLocks noChangeArrowheads="1"/>
            </p:cNvSpPr>
            <p:nvPr/>
          </p:nvSpPr>
          <p:spPr bwMode="auto">
            <a:xfrm>
              <a:off x="412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score</a:t>
              </a:r>
            </a:p>
          </p:txBody>
        </p:sp>
        <p:sp>
          <p:nvSpPr>
            <p:cNvPr id="6648868" name="Rectangle 36"/>
            <p:cNvSpPr>
              <a:spLocks noChangeArrowheads="1"/>
            </p:cNvSpPr>
            <p:nvPr/>
          </p:nvSpPr>
          <p:spPr bwMode="auto">
            <a:xfrm>
              <a:off x="3696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age</a:t>
              </a:r>
            </a:p>
          </p:txBody>
        </p:sp>
        <p:sp>
          <p:nvSpPr>
            <p:cNvPr id="6648869" name="Rectangle 37"/>
            <p:cNvSpPr>
              <a:spLocks noChangeArrowheads="1"/>
            </p:cNvSpPr>
            <p:nvPr/>
          </p:nvSpPr>
          <p:spPr bwMode="auto">
            <a:xfrm>
              <a:off x="4896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addr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A0B9858-ABA4-4359-A985-693C48E1A3D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BBC5DC9-8E9D-4E7B-ADF8-60618C947EBC}" type="slidenum">
              <a:rPr lang="zh-CN" altLang="en-US"/>
              <a:pPr/>
              <a:t>17</a:t>
            </a:fld>
            <a:r>
              <a:rPr lang="en-US" altLang="zh-CN"/>
              <a:t>/92</a:t>
            </a:r>
          </a:p>
        </p:txBody>
      </p:sp>
      <p:sp>
        <p:nvSpPr>
          <p:cNvPr id="664883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定义结构体类型变量的方法-</a:t>
            </a: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先声明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结构体类型再定义变量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名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64883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步骤二：用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已定义的结构体类型来定义变量；</a:t>
            </a:r>
          </a:p>
        </p:txBody>
      </p:sp>
      <p:sp>
        <p:nvSpPr>
          <p:cNvPr id="6648836" name="Rectangle 4"/>
          <p:cNvSpPr>
            <a:spLocks noChangeArrowheads="1"/>
          </p:cNvSpPr>
          <p:nvPr/>
        </p:nvSpPr>
        <p:spPr bwMode="auto">
          <a:xfrm>
            <a:off x="1371601" y="1676400"/>
            <a:ext cx="7470774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 dirty="0" err="1" smtClean="0">
                <a:solidFill>
                  <a:srgbClr val="CC0099"/>
                </a:solidFill>
                <a:sym typeface="Monotype Sorts" pitchFamily="2" charset="2"/>
              </a:rPr>
              <a:t>struct</a:t>
            </a:r>
            <a:r>
              <a:rPr kumimoji="1" lang="en-US" altLang="zh-CN" sz="2800" b="1" dirty="0" smtClean="0">
                <a:solidFill>
                  <a:srgbClr val="0000FF"/>
                </a:solidFill>
                <a:sym typeface="Monotype Sorts" pitchFamily="2" charset="2"/>
              </a:rPr>
              <a:t>  </a:t>
            </a:r>
            <a:r>
              <a:rPr kumimoji="1" lang="en-US" altLang="zh-CN" sz="2800" b="1" dirty="0">
                <a:solidFill>
                  <a:srgbClr val="0000FF"/>
                </a:solidFill>
                <a:sym typeface="Monotype Sorts" pitchFamily="2" charset="2"/>
              </a:rPr>
              <a:t>student  </a:t>
            </a:r>
            <a:r>
              <a:rPr kumimoji="1" lang="en-US" altLang="zh-CN" sz="2800" b="1" dirty="0">
                <a:sym typeface="Monotype Sorts" pitchFamily="2" charset="2"/>
              </a:rPr>
              <a:t>student1,student2,student3</a:t>
            </a:r>
            <a:r>
              <a:rPr kumimoji="1" lang="en-US" altLang="zh-CN" sz="2800" b="1" dirty="0" smtClean="0">
                <a:solidFill>
                  <a:srgbClr val="FF0000"/>
                </a:solidFill>
                <a:sym typeface="Monotype Sorts" pitchFamily="2" charset="2"/>
              </a:rPr>
              <a:t>;</a:t>
            </a:r>
            <a:endParaRPr kumimoji="1" lang="en-US" altLang="zh-CN" sz="2800" b="1" dirty="0">
              <a:solidFill>
                <a:srgbClr val="FF0000"/>
              </a:solidFill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 sz="2800" b="1" dirty="0">
              <a:solidFill>
                <a:srgbClr val="FF0000"/>
              </a:solidFill>
              <a:sym typeface="Monotype Sorts" pitchFamily="2" charset="2"/>
            </a:endParaRPr>
          </a:p>
        </p:txBody>
      </p:sp>
      <p:grpSp>
        <p:nvGrpSpPr>
          <p:cNvPr id="6648838" name="Group 6"/>
          <p:cNvGrpSpPr>
            <a:grpSpLocks/>
          </p:cNvGrpSpPr>
          <p:nvPr/>
        </p:nvGrpSpPr>
        <p:grpSpPr bwMode="auto">
          <a:xfrm>
            <a:off x="2438400" y="4343400"/>
            <a:ext cx="6553200" cy="1828800"/>
            <a:chOff x="1536" y="2832"/>
            <a:chExt cx="4128" cy="1152"/>
          </a:xfrm>
        </p:grpSpPr>
        <p:grpSp>
          <p:nvGrpSpPr>
            <p:cNvPr id="6648839" name="Group 7"/>
            <p:cNvGrpSpPr>
              <a:grpSpLocks/>
            </p:cNvGrpSpPr>
            <p:nvPr/>
          </p:nvGrpSpPr>
          <p:grpSpPr bwMode="auto">
            <a:xfrm>
              <a:off x="1536" y="3120"/>
              <a:ext cx="4128" cy="864"/>
              <a:chOff x="1248" y="2928"/>
              <a:chExt cx="4128" cy="864"/>
            </a:xfrm>
          </p:grpSpPr>
          <p:grpSp>
            <p:nvGrpSpPr>
              <p:cNvPr id="6648840" name="Group 8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8841" name="Rectangle 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4" name="Group 12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88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8" name="Group 16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8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0" name="Rectangle 1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2" name="Group 20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8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6" name="Group 24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88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60" name="Group 28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8861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2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6648864" name="Rectangle 32"/>
            <p:cNvSpPr>
              <a:spLocks noChangeArrowheads="1"/>
            </p:cNvSpPr>
            <p:nvPr/>
          </p:nvSpPr>
          <p:spPr bwMode="auto">
            <a:xfrm>
              <a:off x="1680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num</a:t>
              </a:r>
            </a:p>
          </p:txBody>
        </p:sp>
        <p:sp>
          <p:nvSpPr>
            <p:cNvPr id="6648865" name="Rectangle 33"/>
            <p:cNvSpPr>
              <a:spLocks noChangeArrowheads="1"/>
            </p:cNvSpPr>
            <p:nvPr/>
          </p:nvSpPr>
          <p:spPr bwMode="auto">
            <a:xfrm>
              <a:off x="244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name</a:t>
              </a:r>
            </a:p>
          </p:txBody>
        </p:sp>
        <p:sp>
          <p:nvSpPr>
            <p:cNvPr id="6648866" name="Rectangle 34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sex</a:t>
              </a:r>
            </a:p>
          </p:txBody>
        </p:sp>
        <p:sp>
          <p:nvSpPr>
            <p:cNvPr id="6648867" name="Rectangle 35"/>
            <p:cNvSpPr>
              <a:spLocks noChangeArrowheads="1"/>
            </p:cNvSpPr>
            <p:nvPr/>
          </p:nvSpPr>
          <p:spPr bwMode="auto">
            <a:xfrm>
              <a:off x="412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score</a:t>
              </a:r>
            </a:p>
          </p:txBody>
        </p:sp>
        <p:sp>
          <p:nvSpPr>
            <p:cNvPr id="6648868" name="Rectangle 36"/>
            <p:cNvSpPr>
              <a:spLocks noChangeArrowheads="1"/>
            </p:cNvSpPr>
            <p:nvPr/>
          </p:nvSpPr>
          <p:spPr bwMode="auto">
            <a:xfrm>
              <a:off x="3696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age</a:t>
              </a:r>
            </a:p>
          </p:txBody>
        </p:sp>
        <p:sp>
          <p:nvSpPr>
            <p:cNvPr id="6648869" name="Rectangle 37"/>
            <p:cNvSpPr>
              <a:spLocks noChangeArrowheads="1"/>
            </p:cNvSpPr>
            <p:nvPr/>
          </p:nvSpPr>
          <p:spPr bwMode="auto">
            <a:xfrm>
              <a:off x="4896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addr</a:t>
              </a:r>
            </a:p>
          </p:txBody>
        </p:sp>
      </p:grp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1905000" y="2590800"/>
            <a:ext cx="6095999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上面命令执行后</a:t>
            </a:r>
            <a:r>
              <a:rPr kumimoji="1"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，系统即为三个</a:t>
            </a:r>
            <a:r>
              <a:rPr kumimoji="1" lang="zh-CN" altLang="en-US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</a:t>
            </a:r>
            <a:endParaRPr kumimoji="1" lang="en-US" altLang="zh-CN" sz="2400" b="1" dirty="0" smtClean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kumimoji="1" lang="en-US" altLang="zh-CN" sz="26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</a:t>
            </a:r>
            <a:r>
              <a:rPr kumimoji="1" lang="en-US" altLang="zh-CN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26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student2</a:t>
            </a:r>
            <a:r>
              <a:rPr kumimoji="1" lang="en-US" altLang="zh-CN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26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student3</a:t>
            </a:r>
            <a:endParaRPr kumimoji="1" lang="en-US" altLang="zh-CN" sz="26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分配相应的内存单元，它们各占59个字节。</a:t>
            </a:r>
          </a:p>
        </p:txBody>
      </p: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990600" y="4800600"/>
            <a:ext cx="8001000" cy="1371600"/>
            <a:chOff x="576" y="2112"/>
            <a:chExt cx="5040" cy="864"/>
          </a:xfrm>
        </p:grpSpPr>
        <p:grpSp>
          <p:nvGrpSpPr>
            <p:cNvPr id="101" name="Group 41"/>
            <p:cNvGrpSpPr>
              <a:grpSpLocks/>
            </p:cNvGrpSpPr>
            <p:nvPr/>
          </p:nvGrpSpPr>
          <p:grpSpPr bwMode="auto">
            <a:xfrm>
              <a:off x="1488" y="2112"/>
              <a:ext cx="4128" cy="864"/>
              <a:chOff x="1248" y="2928"/>
              <a:chExt cx="4128" cy="864"/>
            </a:xfrm>
          </p:grpSpPr>
          <p:grpSp>
            <p:nvGrpSpPr>
              <p:cNvPr id="106" name="Group 42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127" name="Rectangle 4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8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9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107" name="Group 46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124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5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6" name="Rectangle 4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108" name="Group 50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12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2" name="Rectangle 5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3" name="Rectangle 5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109" name="Group 54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118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19" name="Rectangle 5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0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110" name="Group 58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115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1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17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111" name="Group 62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1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13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14" name="Rectangle 6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2" name="Group 66"/>
            <p:cNvGrpSpPr>
              <a:grpSpLocks/>
            </p:cNvGrpSpPr>
            <p:nvPr/>
          </p:nvGrpSpPr>
          <p:grpSpPr bwMode="auto">
            <a:xfrm>
              <a:off x="576" y="2112"/>
              <a:ext cx="768" cy="864"/>
              <a:chOff x="1440" y="2352"/>
              <a:chExt cx="768" cy="864"/>
            </a:xfrm>
          </p:grpSpPr>
          <p:sp>
            <p:nvSpPr>
              <p:cNvPr id="103" name="Rectangle 67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 dirty="0">
                    <a:solidFill>
                      <a:srgbClr val="003300"/>
                    </a:solidFill>
                    <a:latin typeface="宋体" pitchFamily="2" charset="-122"/>
                  </a:rPr>
                  <a:t>student1</a:t>
                </a:r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student2</a:t>
                </a:r>
              </a:p>
            </p:txBody>
          </p:sp>
          <p:sp>
            <p:nvSpPr>
              <p:cNvPr id="105" name="Rectangle 69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3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A0B9858-ABA4-4359-A985-693C48E1A3D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BBC5DC9-8E9D-4E7B-ADF8-60618C947EBC}" type="slidenum">
              <a:rPr lang="zh-CN" altLang="en-US"/>
              <a:pPr/>
              <a:t>18</a:t>
            </a:fld>
            <a:r>
              <a:rPr lang="en-US" altLang="zh-CN"/>
              <a:t>/92</a:t>
            </a:r>
          </a:p>
        </p:txBody>
      </p:sp>
      <p:sp>
        <p:nvSpPr>
          <p:cNvPr id="664883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定义结构体类型变量的方法-</a:t>
            </a: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先声明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结构体类型再定义变量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名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64883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步骤三：为每个结构体变量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中的每个成员变量赋给相应的值。</a:t>
            </a:r>
          </a:p>
        </p:txBody>
      </p:sp>
      <p:grpSp>
        <p:nvGrpSpPr>
          <p:cNvPr id="6648838" name="Group 6"/>
          <p:cNvGrpSpPr>
            <a:grpSpLocks/>
          </p:cNvGrpSpPr>
          <p:nvPr/>
        </p:nvGrpSpPr>
        <p:grpSpPr bwMode="auto">
          <a:xfrm>
            <a:off x="2438400" y="4343400"/>
            <a:ext cx="6553200" cy="1828800"/>
            <a:chOff x="1536" y="2832"/>
            <a:chExt cx="4128" cy="1152"/>
          </a:xfrm>
        </p:grpSpPr>
        <p:grpSp>
          <p:nvGrpSpPr>
            <p:cNvPr id="6648839" name="Group 7"/>
            <p:cNvGrpSpPr>
              <a:grpSpLocks/>
            </p:cNvGrpSpPr>
            <p:nvPr/>
          </p:nvGrpSpPr>
          <p:grpSpPr bwMode="auto">
            <a:xfrm>
              <a:off x="1536" y="3120"/>
              <a:ext cx="4128" cy="864"/>
              <a:chOff x="1248" y="2928"/>
              <a:chExt cx="4128" cy="864"/>
            </a:xfrm>
          </p:grpSpPr>
          <p:grpSp>
            <p:nvGrpSpPr>
              <p:cNvPr id="6648840" name="Group 8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8841" name="Rectangle 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4" name="Group 12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88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8" name="Group 16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8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0" name="Rectangle 1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2" name="Group 20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8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6" name="Group 24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88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60" name="Group 28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8861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2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6648864" name="Rectangle 32"/>
            <p:cNvSpPr>
              <a:spLocks noChangeArrowheads="1"/>
            </p:cNvSpPr>
            <p:nvPr/>
          </p:nvSpPr>
          <p:spPr bwMode="auto">
            <a:xfrm>
              <a:off x="1680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num</a:t>
              </a:r>
            </a:p>
          </p:txBody>
        </p:sp>
        <p:sp>
          <p:nvSpPr>
            <p:cNvPr id="6648865" name="Rectangle 33"/>
            <p:cNvSpPr>
              <a:spLocks noChangeArrowheads="1"/>
            </p:cNvSpPr>
            <p:nvPr/>
          </p:nvSpPr>
          <p:spPr bwMode="auto">
            <a:xfrm>
              <a:off x="244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name</a:t>
              </a:r>
            </a:p>
          </p:txBody>
        </p:sp>
        <p:sp>
          <p:nvSpPr>
            <p:cNvPr id="6648866" name="Rectangle 34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sex</a:t>
              </a:r>
            </a:p>
          </p:txBody>
        </p:sp>
        <p:sp>
          <p:nvSpPr>
            <p:cNvPr id="6648867" name="Rectangle 35"/>
            <p:cNvSpPr>
              <a:spLocks noChangeArrowheads="1"/>
            </p:cNvSpPr>
            <p:nvPr/>
          </p:nvSpPr>
          <p:spPr bwMode="auto">
            <a:xfrm>
              <a:off x="412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score</a:t>
              </a:r>
            </a:p>
          </p:txBody>
        </p:sp>
        <p:sp>
          <p:nvSpPr>
            <p:cNvPr id="6648868" name="Rectangle 36"/>
            <p:cNvSpPr>
              <a:spLocks noChangeArrowheads="1"/>
            </p:cNvSpPr>
            <p:nvPr/>
          </p:nvSpPr>
          <p:spPr bwMode="auto">
            <a:xfrm>
              <a:off x="3696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age</a:t>
              </a:r>
            </a:p>
          </p:txBody>
        </p:sp>
        <p:sp>
          <p:nvSpPr>
            <p:cNvPr id="6648869" name="Rectangle 37"/>
            <p:cNvSpPr>
              <a:spLocks noChangeArrowheads="1"/>
            </p:cNvSpPr>
            <p:nvPr/>
          </p:nvSpPr>
          <p:spPr bwMode="auto">
            <a:xfrm>
              <a:off x="4896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addr</a:t>
              </a:r>
            </a:p>
          </p:txBody>
        </p:sp>
      </p:grpSp>
      <p:grpSp>
        <p:nvGrpSpPr>
          <p:cNvPr id="6648872" name="Group 40"/>
          <p:cNvGrpSpPr>
            <a:grpSpLocks/>
          </p:cNvGrpSpPr>
          <p:nvPr/>
        </p:nvGrpSpPr>
        <p:grpSpPr bwMode="auto">
          <a:xfrm>
            <a:off x="990600" y="4800600"/>
            <a:ext cx="8001000" cy="1371600"/>
            <a:chOff x="576" y="2112"/>
            <a:chExt cx="5040" cy="864"/>
          </a:xfrm>
        </p:grpSpPr>
        <p:grpSp>
          <p:nvGrpSpPr>
            <p:cNvPr id="6648873" name="Group 41"/>
            <p:cNvGrpSpPr>
              <a:grpSpLocks/>
            </p:cNvGrpSpPr>
            <p:nvPr/>
          </p:nvGrpSpPr>
          <p:grpSpPr bwMode="auto">
            <a:xfrm>
              <a:off x="1488" y="2112"/>
              <a:ext cx="4128" cy="864"/>
              <a:chOff x="1248" y="2928"/>
              <a:chExt cx="4128" cy="864"/>
            </a:xfrm>
          </p:grpSpPr>
          <p:grpSp>
            <p:nvGrpSpPr>
              <p:cNvPr id="6648874" name="Group 42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8875" name="Rectangle 4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76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77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78" name="Group 46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8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80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81" name="Rectangle 4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82" name="Group 50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8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85" name="Rectangle 5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86" name="Group 54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8887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90" name="Group 58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8891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92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93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94" name="Group 62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8895" name="Rectangle 6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96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97" name="Rectangle 6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648898" name="Group 66"/>
            <p:cNvGrpSpPr>
              <a:grpSpLocks/>
            </p:cNvGrpSpPr>
            <p:nvPr/>
          </p:nvGrpSpPr>
          <p:grpSpPr bwMode="auto">
            <a:xfrm>
              <a:off x="576" y="2112"/>
              <a:ext cx="768" cy="864"/>
              <a:chOff x="1440" y="2352"/>
              <a:chExt cx="768" cy="864"/>
            </a:xfrm>
          </p:grpSpPr>
          <p:sp>
            <p:nvSpPr>
              <p:cNvPr id="6648899" name="Rectangle 67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 dirty="0">
                    <a:solidFill>
                      <a:srgbClr val="003300"/>
                    </a:solidFill>
                    <a:latin typeface="宋体" pitchFamily="2" charset="-122"/>
                  </a:rPr>
                  <a:t>student1</a:t>
                </a:r>
              </a:p>
            </p:txBody>
          </p:sp>
          <p:sp>
            <p:nvSpPr>
              <p:cNvPr id="6648900" name="Rectangle 68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student2</a:t>
                </a:r>
              </a:p>
            </p:txBody>
          </p:sp>
          <p:sp>
            <p:nvSpPr>
              <p:cNvPr id="6648901" name="Rectangle 69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student3</a:t>
                </a:r>
              </a:p>
            </p:txBody>
          </p:sp>
        </p:grpSp>
      </p:grp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762000" y="2362200"/>
            <a:ext cx="781049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2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使用适当的输入函数或赋值语句都可以。</a:t>
            </a:r>
            <a:endParaRPr kumimoji="1" lang="zh-CN" altLang="en-US" sz="3200" b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grpSp>
        <p:nvGrpSpPr>
          <p:cNvPr id="105" name="Group 71"/>
          <p:cNvGrpSpPr>
            <a:grpSpLocks/>
          </p:cNvGrpSpPr>
          <p:nvPr/>
        </p:nvGrpSpPr>
        <p:grpSpPr bwMode="auto">
          <a:xfrm>
            <a:off x="2438400" y="4800600"/>
            <a:ext cx="6553200" cy="1371600"/>
            <a:chOff x="4368" y="2160"/>
            <a:chExt cx="4128" cy="864"/>
          </a:xfrm>
        </p:grpSpPr>
        <p:grpSp>
          <p:nvGrpSpPr>
            <p:cNvPr id="106" name="Group 72"/>
            <p:cNvGrpSpPr>
              <a:grpSpLocks/>
            </p:cNvGrpSpPr>
            <p:nvPr/>
          </p:nvGrpSpPr>
          <p:grpSpPr bwMode="auto">
            <a:xfrm>
              <a:off x="4368" y="2160"/>
              <a:ext cx="816" cy="864"/>
              <a:chOff x="1440" y="2784"/>
              <a:chExt cx="816" cy="864"/>
            </a:xfrm>
          </p:grpSpPr>
          <p:sp>
            <p:nvSpPr>
              <p:cNvPr id="128" name="Rectangle 73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10001</a:t>
                </a:r>
              </a:p>
            </p:txBody>
          </p:sp>
          <p:sp>
            <p:nvSpPr>
              <p:cNvPr id="129" name="Rectangle 74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10002</a:t>
                </a:r>
              </a:p>
            </p:txBody>
          </p:sp>
          <p:sp>
            <p:nvSpPr>
              <p:cNvPr id="130" name="Rectangle 75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10003</a:t>
                </a:r>
              </a:p>
            </p:txBody>
          </p:sp>
        </p:grpSp>
        <p:grpSp>
          <p:nvGrpSpPr>
            <p:cNvPr id="107" name="Group 76"/>
            <p:cNvGrpSpPr>
              <a:grpSpLocks/>
            </p:cNvGrpSpPr>
            <p:nvPr/>
          </p:nvGrpSpPr>
          <p:grpSpPr bwMode="auto">
            <a:xfrm>
              <a:off x="5184" y="2160"/>
              <a:ext cx="816" cy="864"/>
              <a:chOff x="1440" y="2784"/>
              <a:chExt cx="816" cy="864"/>
            </a:xfrm>
          </p:grpSpPr>
          <p:sp>
            <p:nvSpPr>
              <p:cNvPr id="125" name="Rectangle 77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Li Fun</a:t>
                </a:r>
              </a:p>
            </p:txBody>
          </p:sp>
          <p:sp>
            <p:nvSpPr>
              <p:cNvPr id="126" name="Rectangle 78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Wan Xin</a:t>
                </a:r>
              </a:p>
            </p:txBody>
          </p:sp>
          <p:sp>
            <p:nvSpPr>
              <p:cNvPr id="127" name="Rectangle 79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Wang Li</a:t>
                </a:r>
              </a:p>
            </p:txBody>
          </p:sp>
        </p:grpSp>
        <p:grpSp>
          <p:nvGrpSpPr>
            <p:cNvPr id="108" name="Group 80"/>
            <p:cNvGrpSpPr>
              <a:grpSpLocks/>
            </p:cNvGrpSpPr>
            <p:nvPr/>
          </p:nvGrpSpPr>
          <p:grpSpPr bwMode="auto">
            <a:xfrm>
              <a:off x="6000" y="2160"/>
              <a:ext cx="864" cy="864"/>
              <a:chOff x="5616" y="2160"/>
              <a:chExt cx="864" cy="864"/>
            </a:xfrm>
          </p:grpSpPr>
          <p:grpSp>
            <p:nvGrpSpPr>
              <p:cNvPr id="117" name="Group 81"/>
              <p:cNvGrpSpPr>
                <a:grpSpLocks/>
              </p:cNvGrpSpPr>
              <p:nvPr/>
            </p:nvGrpSpPr>
            <p:grpSpPr bwMode="auto">
              <a:xfrm>
                <a:off x="5616" y="2160"/>
                <a:ext cx="432" cy="864"/>
                <a:chOff x="1440" y="2784"/>
                <a:chExt cx="816" cy="864"/>
              </a:xfrm>
            </p:grpSpPr>
            <p:sp>
              <p:nvSpPr>
                <p:cNvPr id="122" name="Rectangle 82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M</a:t>
                  </a:r>
                </a:p>
              </p:txBody>
            </p:sp>
            <p:sp>
              <p:nvSpPr>
                <p:cNvPr id="123" name="Rectangle 83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M</a:t>
                  </a:r>
                </a:p>
              </p:txBody>
            </p:sp>
            <p:sp>
              <p:nvSpPr>
                <p:cNvPr id="124" name="Rectangle 84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F</a:t>
                  </a:r>
                </a:p>
              </p:txBody>
            </p:sp>
          </p:grpSp>
          <p:grpSp>
            <p:nvGrpSpPr>
              <p:cNvPr id="118" name="Group 85"/>
              <p:cNvGrpSpPr>
                <a:grpSpLocks/>
              </p:cNvGrpSpPr>
              <p:nvPr/>
            </p:nvGrpSpPr>
            <p:grpSpPr bwMode="auto">
              <a:xfrm>
                <a:off x="6048" y="2160"/>
                <a:ext cx="432" cy="864"/>
                <a:chOff x="1440" y="2784"/>
                <a:chExt cx="816" cy="864"/>
              </a:xfrm>
            </p:grpSpPr>
            <p:sp>
              <p:nvSpPr>
                <p:cNvPr id="119" name="Rectangle 86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20</a:t>
                  </a:r>
                </a:p>
              </p:txBody>
            </p:sp>
            <p:sp>
              <p:nvSpPr>
                <p:cNvPr id="120" name="Rectangle 87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21</a:t>
                  </a:r>
                </a:p>
              </p:txBody>
            </p:sp>
            <p:sp>
              <p:nvSpPr>
                <p:cNvPr id="121" name="Rectangle 88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18</a:t>
                  </a:r>
                </a:p>
              </p:txBody>
            </p:sp>
          </p:grpSp>
        </p:grpSp>
        <p:grpSp>
          <p:nvGrpSpPr>
            <p:cNvPr id="109" name="Group 89"/>
            <p:cNvGrpSpPr>
              <a:grpSpLocks/>
            </p:cNvGrpSpPr>
            <p:nvPr/>
          </p:nvGrpSpPr>
          <p:grpSpPr bwMode="auto">
            <a:xfrm>
              <a:off x="6864" y="2160"/>
              <a:ext cx="816" cy="864"/>
              <a:chOff x="1440" y="2784"/>
              <a:chExt cx="816" cy="864"/>
            </a:xfrm>
          </p:grpSpPr>
          <p:sp>
            <p:nvSpPr>
              <p:cNvPr id="114" name="Rectangle 90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89.2</a:t>
                </a:r>
              </a:p>
            </p:txBody>
          </p:sp>
          <p:sp>
            <p:nvSpPr>
              <p:cNvPr id="115" name="Rectangle 91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98.7</a:t>
                </a:r>
              </a:p>
            </p:txBody>
          </p:sp>
          <p:sp>
            <p:nvSpPr>
              <p:cNvPr id="116" name="Rectangle 92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90.3</a:t>
                </a:r>
              </a:p>
            </p:txBody>
          </p:sp>
        </p:grpSp>
        <p:grpSp>
          <p:nvGrpSpPr>
            <p:cNvPr id="110" name="Group 93"/>
            <p:cNvGrpSpPr>
              <a:grpSpLocks/>
            </p:cNvGrpSpPr>
            <p:nvPr/>
          </p:nvGrpSpPr>
          <p:grpSpPr bwMode="auto">
            <a:xfrm>
              <a:off x="7680" y="2160"/>
              <a:ext cx="816" cy="864"/>
              <a:chOff x="1440" y="2784"/>
              <a:chExt cx="816" cy="864"/>
            </a:xfrm>
          </p:grpSpPr>
          <p:sp>
            <p:nvSpPr>
              <p:cNvPr id="111" name="Rectangle 94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Jinan</a:t>
                </a:r>
              </a:p>
            </p:txBody>
          </p:sp>
          <p:sp>
            <p:nvSpPr>
              <p:cNvPr id="112" name="Rectangle 95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Beijing</a:t>
                </a:r>
              </a:p>
            </p:txBody>
          </p:sp>
          <p:sp>
            <p:nvSpPr>
              <p:cNvPr id="113" name="Rectangle 96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Qingdao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2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A0B9858-ABA4-4359-A985-693C48E1A3D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BBC5DC9-8E9D-4E7B-ADF8-60618C947EBC}" type="slidenum">
              <a:rPr lang="zh-CN" altLang="en-US"/>
              <a:pPr/>
              <a:t>19</a:t>
            </a:fld>
            <a:r>
              <a:rPr lang="en-US" altLang="zh-CN"/>
              <a:t>/92</a:t>
            </a:r>
          </a:p>
        </p:txBody>
      </p:sp>
      <p:sp>
        <p:nvSpPr>
          <p:cNvPr id="664883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定义结构体类型变量的方法</a:t>
            </a: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声明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结构体类型的同时定义变量名</a:t>
            </a:r>
          </a:p>
        </p:txBody>
      </p:sp>
      <p:sp>
        <p:nvSpPr>
          <p:cNvPr id="664883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步骤一：声明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结构体类型的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同时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定义结构体变量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648836" name="Rectangle 4"/>
          <p:cNvSpPr>
            <a:spLocks noChangeArrowheads="1"/>
          </p:cNvSpPr>
          <p:nvPr/>
        </p:nvSpPr>
        <p:spPr bwMode="auto">
          <a:xfrm>
            <a:off x="2286000" y="1676400"/>
            <a:ext cx="3956050" cy="2819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/>
          <a:lstStyle/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 err="1" smtClean="0">
                <a:solidFill>
                  <a:srgbClr val="FF0000"/>
                </a:solidFill>
                <a:sym typeface="Monotype Sorts" pitchFamily="2" charset="2"/>
              </a:rPr>
              <a:t>struct</a:t>
            </a:r>
            <a:r>
              <a:rPr kumimoji="1" lang="en-US" altLang="zh-CN" sz="2000" b="1" dirty="0" smtClean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kumimoji="1" lang="en-US" altLang="zh-CN" sz="2000" b="1" dirty="0">
                <a:solidFill>
                  <a:srgbClr val="CC0099"/>
                </a:solidFill>
                <a:sym typeface="Monotype Sorts" pitchFamily="2" charset="2"/>
              </a:rPr>
              <a:t>student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{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num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name[20];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sex;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 age;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float score;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 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addr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[30];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 smtClean="0">
                <a:solidFill>
                  <a:srgbClr val="FF0000"/>
                </a:solidFill>
                <a:sym typeface="Monotype Sorts" pitchFamily="2" charset="2"/>
              </a:rPr>
              <a:t>}</a:t>
            </a:r>
            <a:r>
              <a:rPr kumimoji="1" lang="en-US" altLang="zh-CN" sz="2000" b="1" i="1" dirty="0">
                <a:solidFill>
                  <a:srgbClr val="0000FF"/>
                </a:solidFill>
                <a:sym typeface="Monotype Sorts" pitchFamily="2" charset="2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sym typeface="Monotype Sorts" pitchFamily="2" charset="2"/>
              </a:rPr>
              <a:t>student1,student2,student3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Monotype Sorts" pitchFamily="2" charset="2"/>
              </a:rPr>
              <a:t>;</a:t>
            </a:r>
            <a:endParaRPr kumimoji="1" lang="en-US" altLang="zh-CN" sz="2400" b="1" dirty="0">
              <a:solidFill>
                <a:srgbClr val="FF0000"/>
              </a:solidFill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en-US" altLang="zh-CN" sz="2000" b="1" dirty="0">
              <a:solidFill>
                <a:srgbClr val="FF0000"/>
              </a:solidFill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 sz="2000" b="1" dirty="0">
              <a:solidFill>
                <a:srgbClr val="FF0000"/>
              </a:solidFill>
              <a:sym typeface="Monotype Sorts" pitchFamily="2" charset="2"/>
            </a:endParaRPr>
          </a:p>
        </p:txBody>
      </p:sp>
      <p:grpSp>
        <p:nvGrpSpPr>
          <p:cNvPr id="6648838" name="Group 6"/>
          <p:cNvGrpSpPr>
            <a:grpSpLocks/>
          </p:cNvGrpSpPr>
          <p:nvPr/>
        </p:nvGrpSpPr>
        <p:grpSpPr bwMode="auto">
          <a:xfrm>
            <a:off x="1752600" y="4495800"/>
            <a:ext cx="6553200" cy="1828800"/>
            <a:chOff x="1536" y="2832"/>
            <a:chExt cx="4128" cy="1152"/>
          </a:xfrm>
        </p:grpSpPr>
        <p:grpSp>
          <p:nvGrpSpPr>
            <p:cNvPr id="6648839" name="Group 7"/>
            <p:cNvGrpSpPr>
              <a:grpSpLocks/>
            </p:cNvGrpSpPr>
            <p:nvPr/>
          </p:nvGrpSpPr>
          <p:grpSpPr bwMode="auto">
            <a:xfrm>
              <a:off x="1536" y="3120"/>
              <a:ext cx="4128" cy="864"/>
              <a:chOff x="1248" y="2928"/>
              <a:chExt cx="4128" cy="864"/>
            </a:xfrm>
          </p:grpSpPr>
          <p:grpSp>
            <p:nvGrpSpPr>
              <p:cNvPr id="6648840" name="Group 8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8841" name="Rectangle 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4" name="Group 12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88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8" name="Group 16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8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0" name="Rectangle 1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2" name="Group 20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8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6" name="Group 24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88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60" name="Group 28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8861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2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6648864" name="Rectangle 32"/>
            <p:cNvSpPr>
              <a:spLocks noChangeArrowheads="1"/>
            </p:cNvSpPr>
            <p:nvPr/>
          </p:nvSpPr>
          <p:spPr bwMode="auto">
            <a:xfrm>
              <a:off x="1680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 dirty="0" err="1">
                  <a:solidFill>
                    <a:schemeClr val="accent2"/>
                  </a:solidFill>
                  <a:latin typeface="宋体" pitchFamily="2" charset="-122"/>
                </a:rPr>
                <a:t>num</a:t>
              </a:r>
              <a:endParaRPr kumimoji="1" lang="en-US" altLang="zh-CN" sz="2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48865" name="Rectangle 33"/>
            <p:cNvSpPr>
              <a:spLocks noChangeArrowheads="1"/>
            </p:cNvSpPr>
            <p:nvPr/>
          </p:nvSpPr>
          <p:spPr bwMode="auto">
            <a:xfrm>
              <a:off x="244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name</a:t>
              </a:r>
            </a:p>
          </p:txBody>
        </p:sp>
        <p:sp>
          <p:nvSpPr>
            <p:cNvPr id="6648866" name="Rectangle 34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sex</a:t>
              </a:r>
            </a:p>
          </p:txBody>
        </p:sp>
        <p:sp>
          <p:nvSpPr>
            <p:cNvPr id="6648867" name="Rectangle 35"/>
            <p:cNvSpPr>
              <a:spLocks noChangeArrowheads="1"/>
            </p:cNvSpPr>
            <p:nvPr/>
          </p:nvSpPr>
          <p:spPr bwMode="auto">
            <a:xfrm>
              <a:off x="412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score</a:t>
              </a:r>
            </a:p>
          </p:txBody>
        </p:sp>
        <p:sp>
          <p:nvSpPr>
            <p:cNvPr id="6648868" name="Rectangle 36"/>
            <p:cNvSpPr>
              <a:spLocks noChangeArrowheads="1"/>
            </p:cNvSpPr>
            <p:nvPr/>
          </p:nvSpPr>
          <p:spPr bwMode="auto">
            <a:xfrm>
              <a:off x="3696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age</a:t>
              </a:r>
            </a:p>
          </p:txBody>
        </p:sp>
        <p:sp>
          <p:nvSpPr>
            <p:cNvPr id="6648869" name="Rectangle 37"/>
            <p:cNvSpPr>
              <a:spLocks noChangeArrowheads="1"/>
            </p:cNvSpPr>
            <p:nvPr/>
          </p:nvSpPr>
          <p:spPr bwMode="auto">
            <a:xfrm>
              <a:off x="4896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addr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304800" y="4953000"/>
            <a:ext cx="8001000" cy="1371600"/>
            <a:chOff x="576" y="2112"/>
            <a:chExt cx="5040" cy="864"/>
          </a:xfrm>
        </p:grpSpPr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1488" y="2112"/>
              <a:ext cx="4128" cy="864"/>
              <a:chOff x="1248" y="2928"/>
              <a:chExt cx="4128" cy="864"/>
            </a:xfrm>
          </p:grpSpPr>
          <p:grpSp>
            <p:nvGrpSpPr>
              <p:cNvPr id="46" name="Group 42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8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47" name="Group 46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4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5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" name="Rectangle 4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48" name="Group 50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2" name="Rectangle 5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49" name="Group 54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58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9" name="Rectangle 5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0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50" name="Group 58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55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7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52" name="Rectangle 6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3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4" name="Rectangle 6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42" name="Group 66"/>
            <p:cNvGrpSpPr>
              <a:grpSpLocks/>
            </p:cNvGrpSpPr>
            <p:nvPr/>
          </p:nvGrpSpPr>
          <p:grpSpPr bwMode="auto">
            <a:xfrm>
              <a:off x="576" y="2112"/>
              <a:ext cx="768" cy="864"/>
              <a:chOff x="1440" y="2352"/>
              <a:chExt cx="768" cy="864"/>
            </a:xfrm>
          </p:grpSpPr>
          <p:sp>
            <p:nvSpPr>
              <p:cNvPr id="43" name="Rectangle 67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 dirty="0">
                    <a:solidFill>
                      <a:srgbClr val="003300"/>
                    </a:solidFill>
                    <a:latin typeface="宋体" pitchFamily="2" charset="-122"/>
                  </a:rPr>
                  <a:t>student1</a:t>
                </a:r>
              </a:p>
            </p:txBody>
          </p:sp>
          <p:sp>
            <p:nvSpPr>
              <p:cNvPr id="44" name="Rectangle 68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student2</a:t>
                </a:r>
              </a:p>
            </p:txBody>
          </p:sp>
          <p:sp>
            <p:nvSpPr>
              <p:cNvPr id="45" name="Rectangle 69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00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177554D-F4A3-4B73-A3A8-CA786540699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E267878-5CF7-48CF-9F97-326080920DBE}" type="slidenum">
              <a:rPr lang="zh-CN" altLang="en-US"/>
              <a:pPr/>
              <a:t>2</a:t>
            </a:fld>
            <a:r>
              <a:rPr lang="en-US" altLang="zh-CN"/>
              <a:t>/92</a:t>
            </a:r>
          </a:p>
        </p:txBody>
      </p:sp>
      <p:sp>
        <p:nvSpPr>
          <p:cNvPr id="663859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基本数据类型与构造数据类型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638595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>
                <a:latin typeface="楷体" panose="02010609060101010101" pitchFamily="49" charset="-122"/>
                <a:ea typeface="楷体" panose="02010609060101010101" pitchFamily="49" charset="-122"/>
              </a:rPr>
              <a:t>整型、字符型、实型等都属于</a:t>
            </a:r>
            <a:r>
              <a:rPr lang="zh-CN" altLang="en-US" sz="30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基本数据类型</a:t>
            </a:r>
            <a:r>
              <a:rPr lang="zh-CN" altLang="en-US" sz="3000" b="1">
                <a:latin typeface="楷体" panose="02010609060101010101" pitchFamily="49" charset="-122"/>
                <a:ea typeface="楷体" panose="02010609060101010101" pitchFamily="49" charset="-122"/>
              </a:rPr>
              <a:t>，数组属于</a:t>
            </a:r>
            <a:r>
              <a:rPr lang="zh-CN" altLang="en-US" sz="30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构造数据类型</a:t>
            </a:r>
            <a:r>
              <a:rPr lang="zh-CN" altLang="en-US" sz="30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>
                <a:latin typeface="楷体" panose="02010609060101010101" pitchFamily="49" charset="-122"/>
                <a:ea typeface="楷体" panose="02010609060101010101" pitchFamily="49" charset="-122"/>
              </a:rPr>
              <a:t>除数组外，构造数据类型包含：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结构体</a:t>
            </a:r>
            <a:r>
              <a:rPr lang="en-US" altLang="zh-CN" sz="26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6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共用体</a:t>
            </a:r>
            <a:r>
              <a:rPr lang="en-US" altLang="zh-CN" sz="26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联合</a:t>
            </a:r>
            <a:r>
              <a:rPr lang="en-US" altLang="zh-CN" sz="26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枚举。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>
                <a:latin typeface="楷体" panose="02010609060101010101" pitchFamily="49" charset="-122"/>
                <a:ea typeface="楷体" panose="02010609060101010101" pitchFamily="49" charset="-122"/>
              </a:rPr>
              <a:t>构造类型数据是由基本类型数据按一定规则组成的，因此也称为“程序员定义数据类型”和“导出类型”。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14A9CBB-3408-44C6-870A-1B2512F5E0D9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AD432DB-5054-4480-8F8A-E3510924DD34}" type="slidenum">
              <a:rPr lang="zh-CN" altLang="en-US"/>
              <a:pPr/>
              <a:t>20</a:t>
            </a:fld>
            <a:r>
              <a:rPr lang="en-US" altLang="zh-CN"/>
              <a:t>/92</a:t>
            </a:r>
          </a:p>
        </p:txBody>
      </p:sp>
      <p:grpSp>
        <p:nvGrpSpPr>
          <p:cNvPr id="6649863" name="Group 7"/>
          <p:cNvGrpSpPr>
            <a:grpSpLocks/>
          </p:cNvGrpSpPr>
          <p:nvPr/>
        </p:nvGrpSpPr>
        <p:grpSpPr bwMode="auto">
          <a:xfrm>
            <a:off x="2438400" y="4267200"/>
            <a:ext cx="6553200" cy="1828800"/>
            <a:chOff x="1536" y="2832"/>
            <a:chExt cx="4128" cy="1152"/>
          </a:xfrm>
        </p:grpSpPr>
        <p:grpSp>
          <p:nvGrpSpPr>
            <p:cNvPr id="6649864" name="Group 8"/>
            <p:cNvGrpSpPr>
              <a:grpSpLocks/>
            </p:cNvGrpSpPr>
            <p:nvPr/>
          </p:nvGrpSpPr>
          <p:grpSpPr bwMode="auto">
            <a:xfrm>
              <a:off x="1536" y="3120"/>
              <a:ext cx="4128" cy="864"/>
              <a:chOff x="1248" y="2928"/>
              <a:chExt cx="4128" cy="864"/>
            </a:xfrm>
          </p:grpSpPr>
          <p:grpSp>
            <p:nvGrpSpPr>
              <p:cNvPr id="6649865" name="Group 9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9866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67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68" name="Rectangle 12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869" name="Group 13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98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71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873" name="Group 17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9874" name="Rectangle 18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75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76" name="Rectangle 20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877" name="Group 21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9878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79" name="Rectangle 23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80" name="Rectangle 24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881" name="Group 25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98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84" name="Rectangle 28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885" name="Group 29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9886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8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88" name="Rectangle 32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6649889" name="Rectangle 33"/>
            <p:cNvSpPr>
              <a:spLocks noChangeArrowheads="1"/>
            </p:cNvSpPr>
            <p:nvPr/>
          </p:nvSpPr>
          <p:spPr bwMode="auto">
            <a:xfrm>
              <a:off x="1680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num</a:t>
              </a:r>
            </a:p>
          </p:txBody>
        </p:sp>
        <p:sp>
          <p:nvSpPr>
            <p:cNvPr id="6649890" name="Rectangle 34"/>
            <p:cNvSpPr>
              <a:spLocks noChangeArrowheads="1"/>
            </p:cNvSpPr>
            <p:nvPr/>
          </p:nvSpPr>
          <p:spPr bwMode="auto">
            <a:xfrm>
              <a:off x="244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name</a:t>
              </a:r>
            </a:p>
          </p:txBody>
        </p:sp>
        <p:sp>
          <p:nvSpPr>
            <p:cNvPr id="6649891" name="Rectangle 3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sex</a:t>
              </a:r>
            </a:p>
          </p:txBody>
        </p:sp>
        <p:sp>
          <p:nvSpPr>
            <p:cNvPr id="6649892" name="Rectangle 36"/>
            <p:cNvSpPr>
              <a:spLocks noChangeArrowheads="1"/>
            </p:cNvSpPr>
            <p:nvPr/>
          </p:nvSpPr>
          <p:spPr bwMode="auto">
            <a:xfrm>
              <a:off x="412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score</a:t>
              </a:r>
            </a:p>
          </p:txBody>
        </p:sp>
        <p:sp>
          <p:nvSpPr>
            <p:cNvPr id="6649893" name="Rectangle 37"/>
            <p:cNvSpPr>
              <a:spLocks noChangeArrowheads="1"/>
            </p:cNvSpPr>
            <p:nvPr/>
          </p:nvSpPr>
          <p:spPr bwMode="auto">
            <a:xfrm>
              <a:off x="3696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age</a:t>
              </a:r>
            </a:p>
          </p:txBody>
        </p:sp>
        <p:sp>
          <p:nvSpPr>
            <p:cNvPr id="6649894" name="Rectangle 38"/>
            <p:cNvSpPr>
              <a:spLocks noChangeArrowheads="1"/>
            </p:cNvSpPr>
            <p:nvPr/>
          </p:nvSpPr>
          <p:spPr bwMode="auto">
            <a:xfrm>
              <a:off x="4896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addr</a:t>
              </a:r>
            </a:p>
          </p:txBody>
        </p:sp>
      </p:grpSp>
      <p:grpSp>
        <p:nvGrpSpPr>
          <p:cNvPr id="6649895" name="Group 39"/>
          <p:cNvGrpSpPr>
            <a:grpSpLocks/>
          </p:cNvGrpSpPr>
          <p:nvPr/>
        </p:nvGrpSpPr>
        <p:grpSpPr bwMode="auto">
          <a:xfrm>
            <a:off x="990600" y="4724400"/>
            <a:ext cx="8001000" cy="1371600"/>
            <a:chOff x="576" y="2112"/>
            <a:chExt cx="5040" cy="864"/>
          </a:xfrm>
        </p:grpSpPr>
        <p:grpSp>
          <p:nvGrpSpPr>
            <p:cNvPr id="6649896" name="Group 40"/>
            <p:cNvGrpSpPr>
              <a:grpSpLocks/>
            </p:cNvGrpSpPr>
            <p:nvPr/>
          </p:nvGrpSpPr>
          <p:grpSpPr bwMode="auto">
            <a:xfrm>
              <a:off x="1488" y="2112"/>
              <a:ext cx="4128" cy="864"/>
              <a:chOff x="1248" y="2928"/>
              <a:chExt cx="4128" cy="864"/>
            </a:xfrm>
          </p:grpSpPr>
          <p:grpSp>
            <p:nvGrpSpPr>
              <p:cNvPr id="6649897" name="Group 41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9898" name="Rectangle 42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899" name="Rectangle 43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00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901" name="Group 45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9902" name="Rectangle 46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905" name="Group 49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9906" name="Rectangle 50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07" name="Rectangle 51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08" name="Rectangle 52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909" name="Group 53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9910" name="Rectangle 54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11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12" name="Rectangle 56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913" name="Group 57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9914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15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1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9917" name="Group 61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9918" name="Rectangle 62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19" name="Rectangle 63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9920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649921" name="Group 65"/>
            <p:cNvGrpSpPr>
              <a:grpSpLocks/>
            </p:cNvGrpSpPr>
            <p:nvPr/>
          </p:nvGrpSpPr>
          <p:grpSpPr bwMode="auto">
            <a:xfrm>
              <a:off x="576" y="2112"/>
              <a:ext cx="768" cy="864"/>
              <a:chOff x="1440" y="2352"/>
              <a:chExt cx="768" cy="864"/>
            </a:xfrm>
          </p:grpSpPr>
          <p:sp>
            <p:nvSpPr>
              <p:cNvPr id="6649922" name="Rectangle 66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student1</a:t>
                </a:r>
              </a:p>
            </p:txBody>
          </p:sp>
          <p:sp>
            <p:nvSpPr>
              <p:cNvPr id="6649923" name="Rectangle 67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student2</a:t>
                </a:r>
              </a:p>
            </p:txBody>
          </p:sp>
          <p:sp>
            <p:nvSpPr>
              <p:cNvPr id="6649924" name="Rectangle 68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student3</a:t>
                </a:r>
              </a:p>
            </p:txBody>
          </p:sp>
        </p:grpSp>
      </p:grpSp>
      <p:grpSp>
        <p:nvGrpSpPr>
          <p:cNvPr id="6649925" name="Group 69"/>
          <p:cNvGrpSpPr>
            <a:grpSpLocks/>
          </p:cNvGrpSpPr>
          <p:nvPr/>
        </p:nvGrpSpPr>
        <p:grpSpPr bwMode="auto">
          <a:xfrm>
            <a:off x="2438400" y="4724400"/>
            <a:ext cx="6553200" cy="1371600"/>
            <a:chOff x="4368" y="2160"/>
            <a:chExt cx="4128" cy="864"/>
          </a:xfrm>
        </p:grpSpPr>
        <p:grpSp>
          <p:nvGrpSpPr>
            <p:cNvPr id="6649926" name="Group 70"/>
            <p:cNvGrpSpPr>
              <a:grpSpLocks/>
            </p:cNvGrpSpPr>
            <p:nvPr/>
          </p:nvGrpSpPr>
          <p:grpSpPr bwMode="auto">
            <a:xfrm>
              <a:off x="4368" y="2160"/>
              <a:ext cx="816" cy="864"/>
              <a:chOff x="1440" y="2784"/>
              <a:chExt cx="816" cy="864"/>
            </a:xfrm>
          </p:grpSpPr>
          <p:sp>
            <p:nvSpPr>
              <p:cNvPr id="6649927" name="Rectangle 71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10001</a:t>
                </a:r>
              </a:p>
            </p:txBody>
          </p:sp>
          <p:sp>
            <p:nvSpPr>
              <p:cNvPr id="6649928" name="Rectangle 72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10002</a:t>
                </a:r>
              </a:p>
            </p:txBody>
          </p:sp>
          <p:sp>
            <p:nvSpPr>
              <p:cNvPr id="6649929" name="Rectangle 73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10003</a:t>
                </a:r>
              </a:p>
            </p:txBody>
          </p:sp>
        </p:grpSp>
        <p:grpSp>
          <p:nvGrpSpPr>
            <p:cNvPr id="6649930" name="Group 74"/>
            <p:cNvGrpSpPr>
              <a:grpSpLocks/>
            </p:cNvGrpSpPr>
            <p:nvPr/>
          </p:nvGrpSpPr>
          <p:grpSpPr bwMode="auto">
            <a:xfrm>
              <a:off x="5184" y="2160"/>
              <a:ext cx="816" cy="864"/>
              <a:chOff x="1440" y="2784"/>
              <a:chExt cx="816" cy="864"/>
            </a:xfrm>
          </p:grpSpPr>
          <p:sp>
            <p:nvSpPr>
              <p:cNvPr id="6649931" name="Rectangle 75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Li Fun</a:t>
                </a:r>
              </a:p>
            </p:txBody>
          </p:sp>
          <p:sp>
            <p:nvSpPr>
              <p:cNvPr id="6649932" name="Rectangle 76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Wan Xin</a:t>
                </a:r>
              </a:p>
            </p:txBody>
          </p:sp>
          <p:sp>
            <p:nvSpPr>
              <p:cNvPr id="6649933" name="Rectangle 77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Wang Li</a:t>
                </a:r>
              </a:p>
            </p:txBody>
          </p:sp>
        </p:grpSp>
        <p:grpSp>
          <p:nvGrpSpPr>
            <p:cNvPr id="6649934" name="Group 78"/>
            <p:cNvGrpSpPr>
              <a:grpSpLocks/>
            </p:cNvGrpSpPr>
            <p:nvPr/>
          </p:nvGrpSpPr>
          <p:grpSpPr bwMode="auto">
            <a:xfrm>
              <a:off x="6000" y="2160"/>
              <a:ext cx="864" cy="864"/>
              <a:chOff x="5616" y="2160"/>
              <a:chExt cx="864" cy="864"/>
            </a:xfrm>
          </p:grpSpPr>
          <p:grpSp>
            <p:nvGrpSpPr>
              <p:cNvPr id="6649935" name="Group 79"/>
              <p:cNvGrpSpPr>
                <a:grpSpLocks/>
              </p:cNvGrpSpPr>
              <p:nvPr/>
            </p:nvGrpSpPr>
            <p:grpSpPr bwMode="auto">
              <a:xfrm>
                <a:off x="5616" y="2160"/>
                <a:ext cx="432" cy="864"/>
                <a:chOff x="1440" y="2784"/>
                <a:chExt cx="816" cy="864"/>
              </a:xfrm>
            </p:grpSpPr>
            <p:sp>
              <p:nvSpPr>
                <p:cNvPr id="6649936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M</a:t>
                  </a:r>
                </a:p>
              </p:txBody>
            </p:sp>
            <p:sp>
              <p:nvSpPr>
                <p:cNvPr id="6649937" name="Rectangle 81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M</a:t>
                  </a:r>
                </a:p>
              </p:txBody>
            </p:sp>
            <p:sp>
              <p:nvSpPr>
                <p:cNvPr id="6649938" name="Rectangle 82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F</a:t>
                  </a:r>
                </a:p>
              </p:txBody>
            </p:sp>
          </p:grpSp>
          <p:grpSp>
            <p:nvGrpSpPr>
              <p:cNvPr id="6649939" name="Group 83"/>
              <p:cNvGrpSpPr>
                <a:grpSpLocks/>
              </p:cNvGrpSpPr>
              <p:nvPr/>
            </p:nvGrpSpPr>
            <p:grpSpPr bwMode="auto">
              <a:xfrm>
                <a:off x="6048" y="2160"/>
                <a:ext cx="432" cy="864"/>
                <a:chOff x="1440" y="2784"/>
                <a:chExt cx="816" cy="864"/>
              </a:xfrm>
            </p:grpSpPr>
            <p:sp>
              <p:nvSpPr>
                <p:cNvPr id="6649940" name="Rectangle 84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20</a:t>
                  </a:r>
                </a:p>
              </p:txBody>
            </p:sp>
            <p:sp>
              <p:nvSpPr>
                <p:cNvPr id="6649941" name="Rectangle 85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21</a:t>
                  </a:r>
                </a:p>
              </p:txBody>
            </p:sp>
            <p:sp>
              <p:nvSpPr>
                <p:cNvPr id="6649942" name="Rectangle 86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18</a:t>
                  </a:r>
                </a:p>
              </p:txBody>
            </p:sp>
          </p:grpSp>
        </p:grpSp>
        <p:grpSp>
          <p:nvGrpSpPr>
            <p:cNvPr id="6649943" name="Group 87"/>
            <p:cNvGrpSpPr>
              <a:grpSpLocks/>
            </p:cNvGrpSpPr>
            <p:nvPr/>
          </p:nvGrpSpPr>
          <p:grpSpPr bwMode="auto">
            <a:xfrm>
              <a:off x="6864" y="2160"/>
              <a:ext cx="816" cy="864"/>
              <a:chOff x="1440" y="2784"/>
              <a:chExt cx="816" cy="864"/>
            </a:xfrm>
          </p:grpSpPr>
          <p:sp>
            <p:nvSpPr>
              <p:cNvPr id="6649944" name="Rectangle 88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89.2</a:t>
                </a:r>
              </a:p>
            </p:txBody>
          </p:sp>
          <p:sp>
            <p:nvSpPr>
              <p:cNvPr id="6649945" name="Rectangle 89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98.7</a:t>
                </a:r>
              </a:p>
            </p:txBody>
          </p:sp>
          <p:sp>
            <p:nvSpPr>
              <p:cNvPr id="6649946" name="Rectangle 90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90.3</a:t>
                </a:r>
              </a:p>
            </p:txBody>
          </p:sp>
        </p:grpSp>
        <p:grpSp>
          <p:nvGrpSpPr>
            <p:cNvPr id="6649947" name="Group 91"/>
            <p:cNvGrpSpPr>
              <a:grpSpLocks/>
            </p:cNvGrpSpPr>
            <p:nvPr/>
          </p:nvGrpSpPr>
          <p:grpSpPr bwMode="auto">
            <a:xfrm>
              <a:off x="7680" y="2160"/>
              <a:ext cx="816" cy="864"/>
              <a:chOff x="1440" y="2784"/>
              <a:chExt cx="816" cy="864"/>
            </a:xfrm>
          </p:grpSpPr>
          <p:sp>
            <p:nvSpPr>
              <p:cNvPr id="6649948" name="Rectangle 92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Jinan</a:t>
                </a:r>
              </a:p>
            </p:txBody>
          </p:sp>
          <p:sp>
            <p:nvSpPr>
              <p:cNvPr id="6649949" name="Rectangle 93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Beijing</a:t>
                </a:r>
              </a:p>
            </p:txBody>
          </p:sp>
          <p:sp>
            <p:nvSpPr>
              <p:cNvPr id="6649950" name="Rectangle 94"/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Qingdao</a:t>
                </a:r>
              </a:p>
            </p:txBody>
          </p:sp>
        </p:grpSp>
      </p:grpSp>
      <p:sp>
        <p:nvSpPr>
          <p:cNvPr id="9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定义结构体类型变量的方法</a:t>
            </a: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声明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结构体类型的同时定义变量名</a:t>
            </a:r>
          </a:p>
        </p:txBody>
      </p:sp>
      <p:sp>
        <p:nvSpPr>
          <p:cNvPr id="99" name="Rectangle 3"/>
          <p:cNvSpPr>
            <a:spLocks noChangeArrowheads="1"/>
          </p:cNvSpPr>
          <p:nvPr/>
        </p:nvSpPr>
        <p:spPr bwMode="auto">
          <a:xfrm>
            <a:off x="381000" y="1371600"/>
            <a:ext cx="85407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步骤一：声明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结构体类型的同时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定义结构体变量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步骤二：为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每个变量中的每个成员变量赋给相应的值。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A0B9858-ABA4-4359-A985-693C48E1A3D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BBC5DC9-8E9D-4E7B-ADF8-60618C947EBC}" type="slidenum">
              <a:rPr lang="zh-CN" altLang="en-US"/>
              <a:pPr/>
              <a:t>21</a:t>
            </a:fld>
            <a:r>
              <a:rPr lang="en-US" altLang="zh-CN"/>
              <a:t>/92</a:t>
            </a:r>
          </a:p>
        </p:txBody>
      </p:sp>
      <p:sp>
        <p:nvSpPr>
          <p:cNvPr id="664883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定义结构体类型变量的方法</a:t>
            </a: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直接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定义结构体类型变量</a:t>
            </a:r>
          </a:p>
        </p:txBody>
      </p:sp>
      <p:sp>
        <p:nvSpPr>
          <p:cNvPr id="664883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执行语句：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648836" name="Rectangle 4"/>
          <p:cNvSpPr>
            <a:spLocks noChangeArrowheads="1"/>
          </p:cNvSpPr>
          <p:nvPr/>
        </p:nvSpPr>
        <p:spPr bwMode="auto">
          <a:xfrm>
            <a:off x="2286000" y="1676400"/>
            <a:ext cx="3657600" cy="2819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/>
          <a:lstStyle/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 err="1" smtClean="0">
                <a:solidFill>
                  <a:srgbClr val="FF0000"/>
                </a:solidFill>
                <a:sym typeface="Monotype Sorts" pitchFamily="2" charset="2"/>
              </a:rPr>
              <a:t>struct</a:t>
            </a:r>
            <a:r>
              <a:rPr kumimoji="1" lang="en-US" altLang="zh-CN" sz="2000" b="1" dirty="0" smtClean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kumimoji="1" lang="en-US" altLang="zh-CN" sz="2000" b="1" dirty="0" smtClean="0">
                <a:solidFill>
                  <a:srgbClr val="CC0099"/>
                </a:solidFill>
                <a:sym typeface="Monotype Sorts" pitchFamily="2" charset="2"/>
              </a:rPr>
              <a:t>student</a:t>
            </a:r>
            <a:endParaRPr kumimoji="1" lang="en-US" altLang="zh-CN" sz="2000" b="1" dirty="0">
              <a:solidFill>
                <a:srgbClr val="CC0099"/>
              </a:solidFill>
              <a:sym typeface="Monotype Sorts" pitchFamily="2" charset="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{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num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name[20];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sex;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 age;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float score;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	char  </a:t>
            </a:r>
            <a:r>
              <a:rPr kumimoji="1" lang="en-US" altLang="zh-CN" sz="2000" b="1" dirty="0" err="1">
                <a:solidFill>
                  <a:srgbClr val="FF0000"/>
                </a:solidFill>
                <a:sym typeface="Monotype Sorts" pitchFamily="2" charset="2"/>
              </a:rPr>
              <a:t>addr</a:t>
            </a:r>
            <a:r>
              <a:rPr kumimoji="1" lang="en-US" altLang="zh-CN" sz="2000" b="1" dirty="0">
                <a:solidFill>
                  <a:srgbClr val="FF0000"/>
                </a:solidFill>
                <a:sym typeface="Monotype Sorts" pitchFamily="2" charset="2"/>
              </a:rPr>
              <a:t>[30];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000" b="1" dirty="0" smtClean="0">
                <a:solidFill>
                  <a:srgbClr val="FF0000"/>
                </a:solidFill>
                <a:sym typeface="Monotype Sorts" pitchFamily="2" charset="2"/>
              </a:rPr>
              <a:t>}</a:t>
            </a:r>
            <a:r>
              <a:rPr kumimoji="1" lang="en-US" altLang="zh-CN" sz="2000" b="1" i="1" dirty="0">
                <a:solidFill>
                  <a:srgbClr val="0000FF"/>
                </a:solidFill>
                <a:sym typeface="Monotype Sorts" pitchFamily="2" charset="2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sym typeface="Monotype Sorts" pitchFamily="2" charset="2"/>
              </a:rPr>
              <a:t>student1,student2,student3</a:t>
            </a:r>
            <a:r>
              <a:rPr kumimoji="1" lang="en-US" altLang="zh-CN" sz="2000" b="1" i="1" dirty="0" smtClean="0">
                <a:solidFill>
                  <a:srgbClr val="FF0000"/>
                </a:solidFill>
                <a:sym typeface="Monotype Sorts" pitchFamily="2" charset="2"/>
              </a:rPr>
              <a:t>;</a:t>
            </a:r>
            <a:endParaRPr kumimoji="1" lang="en-US" altLang="zh-CN" sz="2000" b="1" dirty="0">
              <a:solidFill>
                <a:srgbClr val="FF0000"/>
              </a:solidFill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en-US" altLang="zh-CN" sz="2000" b="1" dirty="0">
              <a:solidFill>
                <a:srgbClr val="FF0000"/>
              </a:solidFill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 sz="2000" b="1" dirty="0">
              <a:solidFill>
                <a:srgbClr val="FF0000"/>
              </a:solidFill>
              <a:sym typeface="Monotype Sorts" pitchFamily="2" charset="2"/>
            </a:endParaRPr>
          </a:p>
        </p:txBody>
      </p:sp>
      <p:grpSp>
        <p:nvGrpSpPr>
          <p:cNvPr id="6648838" name="Group 6"/>
          <p:cNvGrpSpPr>
            <a:grpSpLocks/>
          </p:cNvGrpSpPr>
          <p:nvPr/>
        </p:nvGrpSpPr>
        <p:grpSpPr bwMode="auto">
          <a:xfrm>
            <a:off x="1752600" y="4495800"/>
            <a:ext cx="6553200" cy="1828800"/>
            <a:chOff x="1536" y="2832"/>
            <a:chExt cx="4128" cy="1152"/>
          </a:xfrm>
        </p:grpSpPr>
        <p:grpSp>
          <p:nvGrpSpPr>
            <p:cNvPr id="6648839" name="Group 7"/>
            <p:cNvGrpSpPr>
              <a:grpSpLocks/>
            </p:cNvGrpSpPr>
            <p:nvPr/>
          </p:nvGrpSpPr>
          <p:grpSpPr bwMode="auto">
            <a:xfrm>
              <a:off x="1536" y="3120"/>
              <a:ext cx="4128" cy="864"/>
              <a:chOff x="1248" y="2928"/>
              <a:chExt cx="4128" cy="864"/>
            </a:xfrm>
          </p:grpSpPr>
          <p:grpSp>
            <p:nvGrpSpPr>
              <p:cNvPr id="6648840" name="Group 8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648841" name="Rectangle 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4" name="Group 12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6488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48" name="Group 16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648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0" name="Rectangle 1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2" name="Group 20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6648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56" name="Group 24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66488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6648860" name="Group 28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6648861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2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48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6648864" name="Rectangle 32"/>
            <p:cNvSpPr>
              <a:spLocks noChangeArrowheads="1"/>
            </p:cNvSpPr>
            <p:nvPr/>
          </p:nvSpPr>
          <p:spPr bwMode="auto">
            <a:xfrm>
              <a:off x="1680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 dirty="0" err="1">
                  <a:solidFill>
                    <a:schemeClr val="accent2"/>
                  </a:solidFill>
                  <a:latin typeface="宋体" pitchFamily="2" charset="-122"/>
                </a:rPr>
                <a:t>num</a:t>
              </a:r>
              <a:endParaRPr kumimoji="1" lang="en-US" altLang="zh-CN" sz="2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48865" name="Rectangle 33"/>
            <p:cNvSpPr>
              <a:spLocks noChangeArrowheads="1"/>
            </p:cNvSpPr>
            <p:nvPr/>
          </p:nvSpPr>
          <p:spPr bwMode="auto">
            <a:xfrm>
              <a:off x="244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name</a:t>
              </a:r>
            </a:p>
          </p:txBody>
        </p:sp>
        <p:sp>
          <p:nvSpPr>
            <p:cNvPr id="6648866" name="Rectangle 34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sex</a:t>
              </a:r>
            </a:p>
          </p:txBody>
        </p:sp>
        <p:sp>
          <p:nvSpPr>
            <p:cNvPr id="6648867" name="Rectangle 35"/>
            <p:cNvSpPr>
              <a:spLocks noChangeArrowheads="1"/>
            </p:cNvSpPr>
            <p:nvPr/>
          </p:nvSpPr>
          <p:spPr bwMode="auto">
            <a:xfrm>
              <a:off x="4128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score</a:t>
              </a:r>
            </a:p>
          </p:txBody>
        </p:sp>
        <p:sp>
          <p:nvSpPr>
            <p:cNvPr id="6648868" name="Rectangle 36"/>
            <p:cNvSpPr>
              <a:spLocks noChangeArrowheads="1"/>
            </p:cNvSpPr>
            <p:nvPr/>
          </p:nvSpPr>
          <p:spPr bwMode="auto">
            <a:xfrm>
              <a:off x="3696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age</a:t>
              </a:r>
            </a:p>
          </p:txBody>
        </p:sp>
        <p:sp>
          <p:nvSpPr>
            <p:cNvPr id="6648869" name="Rectangle 37"/>
            <p:cNvSpPr>
              <a:spLocks noChangeArrowheads="1"/>
            </p:cNvSpPr>
            <p:nvPr/>
          </p:nvSpPr>
          <p:spPr bwMode="auto">
            <a:xfrm>
              <a:off x="4896" y="28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9190" dir="7788334" algn="ctr" rotWithShape="0">
                      <a:srgbClr val="000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addr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304800" y="4953000"/>
            <a:ext cx="8001000" cy="1371600"/>
            <a:chOff x="576" y="2112"/>
            <a:chExt cx="5040" cy="864"/>
          </a:xfrm>
        </p:grpSpPr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1488" y="2112"/>
              <a:ext cx="4128" cy="864"/>
              <a:chOff x="1248" y="2928"/>
              <a:chExt cx="4128" cy="864"/>
            </a:xfrm>
          </p:grpSpPr>
          <p:grpSp>
            <p:nvGrpSpPr>
              <p:cNvPr id="46" name="Group 42"/>
              <p:cNvGrpSpPr>
                <a:grpSpLocks/>
              </p:cNvGrpSpPr>
              <p:nvPr/>
            </p:nvGrpSpPr>
            <p:grpSpPr bwMode="auto">
              <a:xfrm>
                <a:off x="1248" y="2928"/>
                <a:ext cx="816" cy="864"/>
                <a:chOff x="1440" y="2784"/>
                <a:chExt cx="816" cy="864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8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47" name="Group 46"/>
              <p:cNvGrpSpPr>
                <a:grpSpLocks/>
              </p:cNvGrpSpPr>
              <p:nvPr/>
            </p:nvGrpSpPr>
            <p:grpSpPr bwMode="auto">
              <a:xfrm>
                <a:off x="2064" y="2928"/>
                <a:ext cx="816" cy="864"/>
                <a:chOff x="1440" y="2784"/>
                <a:chExt cx="816" cy="864"/>
              </a:xfrm>
            </p:grpSpPr>
            <p:sp>
              <p:nvSpPr>
                <p:cNvPr id="64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5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6" name="Rectangle 49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48" name="Group 50"/>
              <p:cNvGrpSpPr>
                <a:grpSpLocks/>
              </p:cNvGrpSpPr>
              <p:nvPr/>
            </p:nvGrpSpPr>
            <p:grpSpPr bwMode="auto">
              <a:xfrm>
                <a:off x="2880" y="2928"/>
                <a:ext cx="432" cy="864"/>
                <a:chOff x="1440" y="2784"/>
                <a:chExt cx="816" cy="864"/>
              </a:xfrm>
            </p:grpSpPr>
            <p:sp>
              <p:nvSpPr>
                <p:cNvPr id="6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2" name="Rectangle 52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49" name="Group 54"/>
              <p:cNvGrpSpPr>
                <a:grpSpLocks/>
              </p:cNvGrpSpPr>
              <p:nvPr/>
            </p:nvGrpSpPr>
            <p:grpSpPr bwMode="auto">
              <a:xfrm>
                <a:off x="3312" y="2928"/>
                <a:ext cx="432" cy="864"/>
                <a:chOff x="1440" y="2784"/>
                <a:chExt cx="816" cy="864"/>
              </a:xfrm>
            </p:grpSpPr>
            <p:sp>
              <p:nvSpPr>
                <p:cNvPr id="58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9" name="Rectangle 56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60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50" name="Group 58"/>
              <p:cNvGrpSpPr>
                <a:grpSpLocks/>
              </p:cNvGrpSpPr>
              <p:nvPr/>
            </p:nvGrpSpPr>
            <p:grpSpPr bwMode="auto">
              <a:xfrm>
                <a:off x="3744" y="2928"/>
                <a:ext cx="816" cy="864"/>
                <a:chOff x="1440" y="2784"/>
                <a:chExt cx="816" cy="864"/>
              </a:xfrm>
            </p:grpSpPr>
            <p:sp>
              <p:nvSpPr>
                <p:cNvPr id="55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7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4560" y="2928"/>
                <a:ext cx="816" cy="864"/>
                <a:chOff x="1440" y="2784"/>
                <a:chExt cx="816" cy="864"/>
              </a:xfrm>
            </p:grpSpPr>
            <p:sp>
              <p:nvSpPr>
                <p:cNvPr id="52" name="Rectangle 63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3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307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54" name="Rectangle 65"/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99190" dir="7788334" algn="ctr" rotWithShape="0">
                          <a:srgbClr val="000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zh-CN" altLang="en-US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42" name="Group 66"/>
            <p:cNvGrpSpPr>
              <a:grpSpLocks/>
            </p:cNvGrpSpPr>
            <p:nvPr/>
          </p:nvGrpSpPr>
          <p:grpSpPr bwMode="auto">
            <a:xfrm>
              <a:off x="576" y="2112"/>
              <a:ext cx="768" cy="864"/>
              <a:chOff x="1440" y="2352"/>
              <a:chExt cx="768" cy="864"/>
            </a:xfrm>
          </p:grpSpPr>
          <p:sp>
            <p:nvSpPr>
              <p:cNvPr id="43" name="Rectangle 67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 dirty="0">
                    <a:solidFill>
                      <a:srgbClr val="003300"/>
                    </a:solidFill>
                    <a:latin typeface="宋体" pitchFamily="2" charset="-122"/>
                  </a:rPr>
                  <a:t>student1</a:t>
                </a:r>
              </a:p>
            </p:txBody>
          </p:sp>
          <p:sp>
            <p:nvSpPr>
              <p:cNvPr id="44" name="Rectangle 68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student2</a:t>
                </a:r>
              </a:p>
            </p:txBody>
          </p:sp>
          <p:sp>
            <p:nvSpPr>
              <p:cNvPr id="45" name="Rectangle 69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7788334" algn="ctr" rotWithShape="0">
                        <a:srgbClr val="000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宋体" pitchFamily="2" charset="-122"/>
                  </a:rPr>
                  <a:t>student3</a:t>
                </a:r>
              </a:p>
            </p:txBody>
          </p:sp>
        </p:grpSp>
      </p:grp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505200" y="1752600"/>
            <a:ext cx="2057400" cy="49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 sz="2000" b="1" dirty="0">
              <a:solidFill>
                <a:srgbClr val="FF0000"/>
              </a:solidFill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74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C32DE11-1345-4638-ACE2-AE6E9B8EFA6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CD5AAA9-714F-4E9D-93FF-2FA0B9577F01}" type="slidenum">
              <a:rPr lang="zh-CN" altLang="en-US"/>
              <a:pPr/>
              <a:t>22</a:t>
            </a:fld>
            <a:r>
              <a:rPr lang="en-US" altLang="zh-CN"/>
              <a:t>/92</a:t>
            </a:r>
          </a:p>
        </p:txBody>
      </p:sp>
      <p:sp>
        <p:nvSpPr>
          <p:cNvPr id="665190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有关结构体类型的说明-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定义变量时要说明是哪个结构体的变量 </a:t>
            </a:r>
            <a:endParaRPr lang="zh-CN" altLang="en-US" sz="2800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1907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2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将一个变量定义为标准类型与定义为结构体类型不同：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将一个变量定义为标准类型直接指定为何种类型即可；如：</a:t>
            </a:r>
            <a:r>
              <a:rPr lang="en-US" altLang="zh-CN" sz="2800" b="1" dirty="0" err="1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rgbClr val="FFFF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en-US" altLang="zh-CN" sz="2800" dirty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a;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将一个变量定义为结构体类型不仅需要说明其为“结构体”，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还要说明为哪一个结构体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如：</a:t>
            </a:r>
            <a:r>
              <a:rPr lang="en-US" altLang="zh-CN" sz="2800" b="1" dirty="0" err="1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s1,s2,s3</a:t>
            </a:r>
            <a:r>
              <a:rPr lang="en-US" altLang="zh-CN" sz="2800" dirty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;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0D8103-596A-47F4-9D94-04A5D328E5D2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F362BDC-B506-4DDF-8818-AF869E70B556}" type="slidenum">
              <a:rPr lang="zh-CN" altLang="en-US"/>
              <a:pPr/>
              <a:t>23</a:t>
            </a:fld>
            <a:r>
              <a:rPr lang="en-US" altLang="zh-CN"/>
              <a:t>/92</a:t>
            </a:r>
          </a:p>
        </p:txBody>
      </p:sp>
      <p:sp>
        <p:nvSpPr>
          <p:cNvPr id="665293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有关结构体类型的说明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28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注意“变量”与“类型”是不同的</a:t>
            </a:r>
            <a:endParaRPr lang="zh-CN" altLang="en-US" sz="2800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2931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类型与变量是不同的概念：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只能对变量赋值、存取或运算，而不能对一个类型赋值、存取或运算；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在编译时，对类型是不分配空间的，只对变量分配空间。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对结构体中的成员(即域、字段)可以单独使用，它相当于普通变量。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0D8103-596A-47F4-9D94-04A5D328E5D2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F362BDC-B506-4DDF-8818-AF869E70B556}" type="slidenum">
              <a:rPr lang="zh-CN" altLang="en-US"/>
              <a:pPr/>
              <a:t>24</a:t>
            </a:fld>
            <a:r>
              <a:rPr lang="en-US" altLang="zh-CN"/>
              <a:t>/92</a:t>
            </a:r>
          </a:p>
        </p:txBody>
      </p:sp>
      <p:sp>
        <p:nvSpPr>
          <p:cNvPr id="665293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结构体“成员”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0" y="2971800"/>
            <a:ext cx="4550215" cy="336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/>
          <a:lstStyle/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 err="1" smtClean="0">
                <a:solidFill>
                  <a:srgbClr val="FF0000"/>
                </a:solidFill>
                <a:sym typeface="Monotype Sorts" pitchFamily="2" charset="2"/>
              </a:rPr>
              <a:t>struct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>
                <a:solidFill>
                  <a:srgbClr val="CC0099"/>
                </a:solidFill>
                <a:sym typeface="Monotype Sorts" pitchFamily="2" charset="2"/>
              </a:rPr>
              <a:t>student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{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  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num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char name[20];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char sex;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 age;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float score;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char  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addr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[30];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sym typeface="Monotype Sorts" pitchFamily="2" charset="2"/>
              </a:rPr>
              <a:t>}</a:t>
            </a:r>
            <a:r>
              <a:rPr kumimoji="1" lang="en-US" altLang="zh-CN" sz="2400" b="1" i="1" dirty="0">
                <a:solidFill>
                  <a:srgbClr val="0000FF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sym typeface="Monotype Sorts" pitchFamily="2" charset="2"/>
              </a:rPr>
              <a:t>student1,student2,student3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Monotype Sorts" pitchFamily="2" charset="2"/>
              </a:rPr>
              <a:t>;</a:t>
            </a:r>
            <a:endParaRPr kumimoji="1" lang="en-US" altLang="zh-CN" sz="2400" b="1" dirty="0">
              <a:solidFill>
                <a:srgbClr val="FF0000"/>
              </a:solidFill>
              <a:sym typeface="Monotype Sorts" pitchFamily="2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2249" y="1150937"/>
            <a:ext cx="8620125" cy="24145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结构体变量中的“各个组成元素”称为它的成员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当然，引用“成员”时，要说明这个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成员属于哪个变量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student1.num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student2.num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显然不是同一个，不能混淆。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3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0D8103-596A-47F4-9D94-04A5D328E5D2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F362BDC-B506-4DDF-8818-AF869E70B556}" type="slidenum">
              <a:rPr lang="zh-CN" altLang="en-US"/>
              <a:pPr/>
              <a:t>25</a:t>
            </a:fld>
            <a:r>
              <a:rPr lang="en-US" altLang="zh-CN"/>
              <a:t>/92</a:t>
            </a:r>
          </a:p>
        </p:txBody>
      </p:sp>
      <p:sp>
        <p:nvSpPr>
          <p:cNvPr id="665293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“域”与“字段”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0" y="2971800"/>
            <a:ext cx="4550215" cy="336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/>
          <a:lstStyle/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 err="1" smtClean="0">
                <a:solidFill>
                  <a:srgbClr val="FF0000"/>
                </a:solidFill>
                <a:sym typeface="Monotype Sorts" pitchFamily="2" charset="2"/>
              </a:rPr>
              <a:t>struct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>
                <a:solidFill>
                  <a:srgbClr val="CC0099"/>
                </a:solidFill>
                <a:sym typeface="Monotype Sorts" pitchFamily="2" charset="2"/>
              </a:rPr>
              <a:t>student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{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  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num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char name[20];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char sex;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 age;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float score;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	char  </a:t>
            </a:r>
            <a:r>
              <a:rPr kumimoji="1" lang="en-US" altLang="zh-CN" sz="2400" b="1" dirty="0" err="1">
                <a:solidFill>
                  <a:srgbClr val="FF0000"/>
                </a:solidFill>
                <a:sym typeface="Monotype Sorts" pitchFamily="2" charset="2"/>
              </a:rPr>
              <a:t>addr</a:t>
            </a:r>
            <a:r>
              <a:rPr kumimoji="1" lang="en-US" altLang="zh-CN" sz="2400" b="1" dirty="0">
                <a:solidFill>
                  <a:srgbClr val="FF0000"/>
                </a:solidFill>
                <a:sym typeface="Monotype Sorts" pitchFamily="2" charset="2"/>
              </a:rPr>
              <a:t>[30];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sym typeface="Monotype Sorts" pitchFamily="2" charset="2"/>
              </a:rPr>
              <a:t>}</a:t>
            </a:r>
            <a:r>
              <a:rPr kumimoji="1" lang="en-US" altLang="zh-CN" sz="2400" b="1" i="1" dirty="0">
                <a:solidFill>
                  <a:srgbClr val="0000FF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sym typeface="Monotype Sorts" pitchFamily="2" charset="2"/>
              </a:rPr>
              <a:t>student1,student2,student3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Monotype Sorts" pitchFamily="2" charset="2"/>
              </a:rPr>
              <a:t>;</a:t>
            </a:r>
            <a:endParaRPr kumimoji="1" lang="en-US" altLang="zh-CN" sz="2400" b="1" dirty="0">
              <a:solidFill>
                <a:srgbClr val="FF0000"/>
              </a:solidFill>
              <a:sym typeface="Monotype Sorts" pitchFamily="2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1699" y="1143000"/>
            <a:ext cx="8910515" cy="130730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Monotype Sorts" pitchFamily="2" charset="2"/>
              </a:rPr>
              <a:t>结构体的成员在“信息管理”的专业术语中，也被称为“域”或“字段”。</a:t>
            </a:r>
            <a:endParaRPr lang="en-US" altLang="zh-CN" sz="2400" dirty="0" smtClean="0">
              <a:sym typeface="Monotype Sort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Monotype Sorts" pitchFamily="2" charset="2"/>
              </a:rPr>
              <a:t>各成员可以被单独</a:t>
            </a:r>
            <a:r>
              <a:rPr lang="zh-CN" altLang="en-US" sz="2400" dirty="0">
                <a:sym typeface="Monotype Sorts" pitchFamily="2" charset="2"/>
              </a:rPr>
              <a:t>使用</a:t>
            </a:r>
            <a:r>
              <a:rPr lang="zh-CN" altLang="en-US" sz="2400" dirty="0" smtClean="0">
                <a:sym typeface="Monotype Sorts" pitchFamily="2" charset="2"/>
              </a:rPr>
              <a:t>，使用时相当于</a:t>
            </a:r>
            <a:r>
              <a:rPr lang="zh-CN" altLang="en-US" sz="2400" dirty="0">
                <a:sym typeface="Monotype Sorts" pitchFamily="2" charset="2"/>
              </a:rPr>
              <a:t>普通变量。</a:t>
            </a:r>
          </a:p>
        </p:txBody>
      </p:sp>
    </p:spTree>
    <p:extLst>
      <p:ext uri="{BB962C8B-B14F-4D97-AF65-F5344CB8AC3E}">
        <p14:creationId xmlns:p14="http://schemas.microsoft.com/office/powerpoint/2010/main" val="40065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F1B72C3-EEB3-4FBC-B4F1-67C2E7FC030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B97A6DF-71FB-434E-8354-C7B0F49E6D18}" type="slidenum">
              <a:rPr lang="zh-CN" altLang="en-US"/>
              <a:pPr/>
              <a:t>26</a:t>
            </a:fld>
            <a:r>
              <a:rPr lang="en-US" altLang="zh-CN"/>
              <a:t>/92</a:t>
            </a:r>
          </a:p>
        </p:txBody>
      </p:sp>
      <p:sp>
        <p:nvSpPr>
          <p:cNvPr id="6653954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有关结构体类型的说明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en-US" altLang="zh-CN" sz="28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结构体成员的类型可以是一个结构体</a:t>
            </a:r>
            <a:endParaRPr lang="zh-CN" altLang="en-US" sz="2800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395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成员也可以</a:t>
            </a:r>
            <a:r>
              <a:rPr lang="zh-CN" altLang="en-US" sz="3000" b="1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是结构体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sz="2600" i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653956" name="Rectangle 4"/>
          <p:cNvSpPr>
            <a:spLocks noChangeArrowheads="1"/>
          </p:cNvSpPr>
          <p:nvPr/>
        </p:nvSpPr>
        <p:spPr bwMode="auto">
          <a:xfrm>
            <a:off x="4343400" y="1676400"/>
            <a:ext cx="4578350" cy="3124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accent2"/>
                </a:solidFill>
                <a:sym typeface="Monotype Sorts" pitchFamily="2" charset="2"/>
              </a:rPr>
              <a:t>struct</a:t>
            </a: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student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{  	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sym typeface="Monotype Sorts" pitchFamily="2" charset="2"/>
              </a:rPr>
              <a:t>int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sym typeface="Monotype Sorts" pitchFamily="2" charset="2"/>
              </a:rPr>
              <a:t>num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char </a:t>
            </a: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name[20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char sex;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sym typeface="Monotype Sorts" pitchFamily="2" charset="2"/>
              </a:rPr>
              <a:t>int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 age;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sym typeface="Monotype Sorts" pitchFamily="2" charset="2"/>
              </a:rPr>
              <a:t>struct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date</a:t>
            </a:r>
            <a:r>
              <a:rPr kumimoji="1" lang="en-US" altLang="zh-CN" sz="2400" dirty="0">
                <a:solidFill>
                  <a:srgbClr val="FFFF00"/>
                </a:solidFill>
                <a:sym typeface="Monotype Sorts" pitchFamily="2" charset="2"/>
              </a:rPr>
              <a:t> </a:t>
            </a:r>
            <a:r>
              <a:rPr kumimoji="1" lang="en-US" altLang="zh-CN" sz="2400" b="1" dirty="0" smtClean="0">
                <a:solidFill>
                  <a:srgbClr val="FF0066"/>
                </a:solidFill>
                <a:sym typeface="Monotype Sorts" pitchFamily="2" charset="2"/>
              </a:rPr>
              <a:t>birthday;</a:t>
            </a:r>
            <a:r>
              <a:rPr kumimoji="1" lang="en-US" altLang="zh-CN" sz="2400" dirty="0" smtClean="0">
                <a:solidFill>
                  <a:srgbClr val="FFFF00"/>
                </a:solidFill>
                <a:sym typeface="Monotype Sorts" pitchFamily="2" charset="2"/>
              </a:rPr>
              <a:t>;</a:t>
            </a:r>
            <a:endParaRPr kumimoji="1" lang="en-US" altLang="zh-CN" sz="2400" dirty="0">
              <a:solidFill>
                <a:srgbClr val="FFFF00"/>
              </a:solidFill>
              <a:sym typeface="Monotype Sort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FF00"/>
                </a:solidFill>
                <a:sym typeface="Monotype Sorts" pitchFamily="2" charset="2"/>
              </a:rPr>
              <a:t>	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char </a:t>
            </a:r>
            <a:r>
              <a:rPr kumimoji="1" lang="en-US" altLang="zh-CN" sz="2400" b="1" dirty="0" err="1">
                <a:solidFill>
                  <a:schemeClr val="accent2"/>
                </a:solidFill>
                <a:sym typeface="Monotype Sorts" pitchFamily="2" charset="2"/>
              </a:rPr>
              <a:t>addr</a:t>
            </a: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[30</a:t>
            </a: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 b="1" dirty="0" smtClean="0">
                <a:solidFill>
                  <a:schemeClr val="accent2"/>
                </a:solidFill>
                <a:sym typeface="Monotype Sorts" pitchFamily="2" charset="2"/>
              </a:rPr>
              <a:t>}</a:t>
            </a:r>
            <a:r>
              <a:rPr kumimoji="1" lang="en-US" altLang="zh-CN" sz="2400" b="1" dirty="0">
                <a:solidFill>
                  <a:schemeClr val="accent2"/>
                </a:solidFill>
                <a:sym typeface="Monotype Sorts" pitchFamily="2" charset="2"/>
              </a:rPr>
              <a:t>student1,student2;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653957" name="Rectangle 5"/>
          <p:cNvSpPr>
            <a:spLocks noChangeArrowheads="1"/>
          </p:cNvSpPr>
          <p:nvPr/>
        </p:nvSpPr>
        <p:spPr bwMode="auto">
          <a:xfrm>
            <a:off x="1066800" y="1752600"/>
            <a:ext cx="274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 err="1">
                <a:solidFill>
                  <a:srgbClr val="0000FF"/>
                </a:solidFill>
                <a:sym typeface="Monotype Sorts" pitchFamily="2" charset="2"/>
              </a:rPr>
              <a:t>struct</a:t>
            </a:r>
            <a:r>
              <a:rPr kumimoji="1" lang="en-US" altLang="zh-CN" sz="2800" dirty="0">
                <a:solidFill>
                  <a:srgbClr val="0000FF"/>
                </a:solidFill>
                <a:sym typeface="Monotype Sorts" pitchFamily="2" charset="2"/>
              </a:rPr>
              <a:t> </a:t>
            </a:r>
            <a:r>
              <a:rPr kumimoji="1" lang="en-US" altLang="zh-CN" sz="2800" dirty="0" smtClean="0">
                <a:solidFill>
                  <a:srgbClr val="0000FF"/>
                </a:solidFill>
                <a:sym typeface="Monotype Sorts" pitchFamily="2" charset="2"/>
              </a:rPr>
              <a:t>date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0000FF"/>
                </a:solidFill>
                <a:sym typeface="Monotype Sorts" pitchFamily="2" charset="2"/>
              </a:rPr>
              <a:t>{ 	</a:t>
            </a:r>
            <a:r>
              <a:rPr kumimoji="1" lang="en-US" altLang="zh-CN" sz="2800" dirty="0" err="1" smtClean="0">
                <a:solidFill>
                  <a:srgbClr val="0000FF"/>
                </a:solidFill>
                <a:sym typeface="Monotype Sorts" pitchFamily="2" charset="2"/>
              </a:rPr>
              <a:t>int</a:t>
            </a:r>
            <a:r>
              <a:rPr kumimoji="1" lang="en-US" altLang="zh-CN" sz="2800" dirty="0" smtClean="0">
                <a:solidFill>
                  <a:srgbClr val="0000FF"/>
                </a:solidFill>
                <a:sym typeface="Monotype Sorts" pitchFamily="2" charset="2"/>
              </a:rPr>
              <a:t> month;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>
                <a:solidFill>
                  <a:srgbClr val="0000FF"/>
                </a:solidFill>
                <a:sym typeface="Monotype Sorts" pitchFamily="2" charset="2"/>
              </a:rPr>
              <a:t>	</a:t>
            </a:r>
            <a:r>
              <a:rPr kumimoji="1" lang="en-US" altLang="zh-CN" sz="2800" dirty="0" err="1" smtClean="0">
                <a:solidFill>
                  <a:srgbClr val="0000FF"/>
                </a:solidFill>
                <a:sym typeface="Monotype Sorts" pitchFamily="2" charset="2"/>
              </a:rPr>
              <a:t>int</a:t>
            </a:r>
            <a:r>
              <a:rPr kumimoji="1" lang="en-US" altLang="zh-CN" sz="2800" dirty="0" smtClean="0">
                <a:solidFill>
                  <a:srgbClr val="0000FF"/>
                </a:solidFill>
                <a:sym typeface="Monotype Sorts" pitchFamily="2" charset="2"/>
              </a:rPr>
              <a:t> day;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>
                <a:solidFill>
                  <a:srgbClr val="0000FF"/>
                </a:solidFill>
                <a:sym typeface="Monotype Sorts" pitchFamily="2" charset="2"/>
              </a:rPr>
              <a:t>	</a:t>
            </a:r>
            <a:r>
              <a:rPr kumimoji="1" lang="en-US" altLang="zh-CN" sz="2800" dirty="0" err="1" smtClean="0">
                <a:solidFill>
                  <a:srgbClr val="0000FF"/>
                </a:solidFill>
                <a:sym typeface="Monotype Sorts" pitchFamily="2" charset="2"/>
              </a:rPr>
              <a:t>int</a:t>
            </a:r>
            <a:r>
              <a:rPr kumimoji="1" lang="en-US" altLang="zh-CN" sz="2800" dirty="0" smtClean="0">
                <a:solidFill>
                  <a:srgbClr val="0000FF"/>
                </a:solidFill>
                <a:sym typeface="Monotype Sorts" pitchFamily="2" charset="2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sym typeface="Monotype Sorts" pitchFamily="2" charset="2"/>
              </a:rPr>
              <a:t>year</a:t>
            </a:r>
            <a:r>
              <a:rPr kumimoji="1" lang="en-US" altLang="zh-CN" sz="2800" dirty="0" smtClean="0">
                <a:solidFill>
                  <a:srgbClr val="0000FF"/>
                </a:solidFill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0000FF"/>
                </a:solidFill>
                <a:sym typeface="Monotype Sorts" pitchFamily="2" charset="2"/>
              </a:rPr>
              <a:t>};</a:t>
            </a:r>
            <a:endParaRPr kumimoji="1" lang="en-US" altLang="zh-CN" sz="2800" dirty="0">
              <a:solidFill>
                <a:srgbClr val="0000FF"/>
              </a:solidFill>
              <a:sym typeface="Monotype Sorts" pitchFamily="2" charset="2"/>
            </a:endParaRPr>
          </a:p>
        </p:txBody>
      </p:sp>
      <p:graphicFrame>
        <p:nvGraphicFramePr>
          <p:cNvPr id="6653958" name="Object 6"/>
          <p:cNvGraphicFramePr>
            <a:graphicFrameLocks noChangeAspect="1"/>
          </p:cNvGraphicFramePr>
          <p:nvPr/>
        </p:nvGraphicFramePr>
        <p:xfrm>
          <a:off x="533400" y="5410200"/>
          <a:ext cx="8115300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985" name="文档" r:id="rId3" imgW="8120880" imgH="4705200" progId="Word.Document.8">
                  <p:embed/>
                </p:oleObj>
              </mc:Choice>
              <mc:Fallback>
                <p:oleObj name="文档" r:id="rId3" imgW="8120880" imgH="47052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8115300" cy="470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3959" name="Rectangle 7"/>
          <p:cNvSpPr>
            <a:spLocks noChangeArrowheads="1"/>
          </p:cNvSpPr>
          <p:nvPr/>
        </p:nvSpPr>
        <p:spPr bwMode="auto">
          <a:xfrm>
            <a:off x="609600" y="4876800"/>
            <a:ext cx="3733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形成的“结构”如下：</a:t>
            </a:r>
            <a:endParaRPr kumimoji="1"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3956" grpId="0" animBg="1" autoUpdateAnimBg="0"/>
      <p:bldP spid="6653957" grpId="0" autoUpdateAnimBg="0"/>
      <p:bldP spid="66539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CDE57A6-B656-4EA5-A27F-9CB7477C57D9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A003374-82AD-4E79-8C2F-4EC7D01CFA32}" type="slidenum">
              <a:rPr lang="zh-CN" altLang="en-US"/>
              <a:pPr/>
              <a:t>27</a:t>
            </a:fld>
            <a:r>
              <a:rPr lang="en-US" altLang="zh-CN"/>
              <a:t>/92</a:t>
            </a:r>
          </a:p>
        </p:txBody>
      </p:sp>
      <p:sp>
        <p:nvSpPr>
          <p:cNvPr id="665497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有关结构体类型的说明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en-US" altLang="zh-CN" sz="28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结构体成员名可以与普通变量名相同</a:t>
            </a:r>
            <a:endParaRPr lang="zh-CN" altLang="en-US" sz="2800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497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成员名可以与程序名中的变量名相同，二者不代表同一对象。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例如，程序中可以另定义一个变量</a:t>
            </a:r>
            <a:r>
              <a:rPr lang="en-US" altLang="zh-CN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num，</a:t>
            </a: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它与</a:t>
            </a:r>
            <a:r>
              <a:rPr lang="en-US" altLang="zh-CN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 student</a:t>
            </a: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中的</a:t>
            </a:r>
            <a:r>
              <a:rPr lang="en-US" altLang="zh-CN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是两回事，互不干扰。</a:t>
            </a:r>
            <a:endParaRPr lang="zh-CN" altLang="en-US" sz="3600" b="1" i="1">
              <a:solidFill>
                <a:srgbClr val="FFFF00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ED148BA-E9D8-41BF-ABDC-D68580DF05B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7957DBA-34D9-4F7C-AF89-D9FED67C7628}" type="slidenum">
              <a:rPr lang="zh-CN" altLang="en-US"/>
              <a:pPr/>
              <a:t>28</a:t>
            </a:fld>
            <a:r>
              <a:rPr lang="en-US" altLang="zh-CN"/>
              <a:t>/92</a:t>
            </a:r>
          </a:p>
        </p:txBody>
      </p:sp>
      <p:sp>
        <p:nvSpPr>
          <p:cNvPr id="668365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83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自己建立结构体类型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定义结构体变量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结构体变量的引用与初始化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075A173-2E17-4D63-96AD-DC23C23A703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724209B-F2BE-46AB-8E0D-2317A1A36888}" type="slidenum">
              <a:rPr lang="zh-CN" altLang="en-US"/>
              <a:pPr/>
              <a:t>29</a:t>
            </a:fld>
            <a:r>
              <a:rPr lang="en-US" altLang="zh-CN"/>
              <a:t>/92</a:t>
            </a:r>
          </a:p>
        </p:txBody>
      </p:sp>
      <p:sp>
        <p:nvSpPr>
          <p:cNvPr id="665600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不能将结构体变量作为整体输入输出</a:t>
            </a:r>
            <a:endParaRPr lang="zh-CN" altLang="en-US" dirty="0">
              <a:solidFill>
                <a:srgbClr val="0070C0"/>
              </a:solidFill>
              <a:latin typeface="仿宋_GB2312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656003" name="Rectangle 3"/>
          <p:cNvSpPr>
            <a:spLocks noChangeArrowheads="1"/>
          </p:cNvSpPr>
          <p:nvPr/>
        </p:nvSpPr>
        <p:spPr bwMode="auto">
          <a:xfrm>
            <a:off x="152400" y="12954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将结构体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变量作为一个整体进行输入和输出。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如果已定义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s1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为结构体变量并且它的成员变量均有值，不能：</a:t>
            </a:r>
          </a:p>
          <a:p>
            <a:pPr marL="742950" lvl="1" indent="-285750" algn="ctr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(“%</a:t>
            </a:r>
            <a:r>
              <a:rPr lang="en-US" altLang="zh-CN" sz="24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d,%s,%c,%d,%f,%s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\n”,s1); 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只能对结构体变量中的各个成员分别进行输入和输出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B3CB5B3-9439-42E3-A467-FEDDCE3F1BC3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5B88DB7-FDBD-4D05-B8F7-B2D8CFDC209D}" type="slidenum">
              <a:rPr lang="zh-CN" altLang="en-US"/>
              <a:pPr/>
              <a:t>3</a:t>
            </a:fld>
            <a:r>
              <a:rPr lang="en-US" altLang="zh-CN"/>
              <a:t>/92</a:t>
            </a:r>
          </a:p>
        </p:txBody>
      </p:sp>
      <p:sp>
        <p:nvSpPr>
          <p:cNvPr id="664166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最重要的构造数据类型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641667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数组：同种类聚集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有序数据的集合。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数组中的每一个元素都属于同一个数据类型，用一个统一的数组名和下标来唯一确定数组中的元素。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举例：</a:t>
            </a:r>
            <a:r>
              <a:rPr lang="zh-CN" altLang="en-US" sz="2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全班同学的某门课成绩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结构体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不同种类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聚集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举例：</a:t>
            </a:r>
            <a:r>
              <a:rPr lang="zh-CN" altLang="en-US" sz="2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某个同学的特征属性（学号、姓名、性别、出生日期、总成绩</a:t>
            </a:r>
            <a:r>
              <a:rPr lang="en-US" altLang="zh-CN" sz="2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075A173-2E17-4D63-96AD-DC23C23A703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724209B-F2BE-46AB-8E0D-2317A1A36888}" type="slidenum">
              <a:rPr lang="zh-CN" altLang="en-US"/>
              <a:pPr/>
              <a:t>30</a:t>
            </a:fld>
            <a:r>
              <a:rPr lang="en-US" altLang="zh-CN"/>
              <a:t>/92</a:t>
            </a:r>
          </a:p>
        </p:txBody>
      </p:sp>
      <p:sp>
        <p:nvSpPr>
          <p:cNvPr id="665600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成员运算符</a:t>
            </a:r>
            <a:endParaRPr lang="zh-CN" altLang="en-US" dirty="0">
              <a:solidFill>
                <a:srgbClr val="0070C0"/>
              </a:solidFill>
              <a:latin typeface="仿宋_GB2312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656003" name="Rectangle 3"/>
          <p:cNvSpPr>
            <a:spLocks noChangeArrowheads="1"/>
          </p:cNvSpPr>
          <p:nvPr/>
        </p:nvSpPr>
        <p:spPr bwMode="auto">
          <a:xfrm>
            <a:off x="152400" y="1219200"/>
            <a:ext cx="8769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引用</a:t>
            </a:r>
            <a:r>
              <a:rPr lang="zh-CN" altLang="en-US" sz="2800" b="1" u="sng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结构体变量中成员</a:t>
            </a:r>
            <a:r>
              <a:rPr lang="zh-CN" altLang="en-US" sz="2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的方式为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endParaRPr lang="en-US" altLang="zh-CN" sz="2800" b="1" dirty="0" smtClean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28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zh-CN" altLang="en-US" sz="28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</a:t>
            </a:r>
            <a:r>
              <a:rPr lang="zh-CN" altLang="en-US" sz="28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变量名.成员名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例：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student1.num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表示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变量中的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成员，可以为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赋值： 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student1.num=10010;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“.”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是成员（分量）运算符，在所有运算符中，它的优先级最高，因此可以把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student1.num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作为一个整体。</a:t>
            </a:r>
          </a:p>
        </p:txBody>
      </p:sp>
    </p:spTree>
    <p:extLst>
      <p:ext uri="{BB962C8B-B14F-4D97-AF65-F5344CB8AC3E}">
        <p14:creationId xmlns:p14="http://schemas.microsoft.com/office/powerpoint/2010/main" val="1502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A237561-26B6-4FD6-85FC-B93203B6A28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F636662-BB94-4D97-89FA-7AD623887B47}" type="slidenum">
              <a:rPr lang="zh-CN" altLang="en-US"/>
              <a:pPr/>
              <a:t>31</a:t>
            </a:fld>
            <a:r>
              <a:rPr lang="en-US" altLang="zh-CN"/>
              <a:t>/92</a:t>
            </a:r>
          </a:p>
        </p:txBody>
      </p:sp>
      <p:sp>
        <p:nvSpPr>
          <p:cNvPr id="6657026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成员是结构体类型的情况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57027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2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如果成员本身又属于一个结构体类型，则要用若干个成员运算符，找到最低级成员。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只能对最低级成员进行赋值、存取、运算。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对前面定义的结构体，可以操作的成员有： 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student1.num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、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student1.birthday.month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。</a:t>
            </a:r>
          </a:p>
          <a:p>
            <a:pPr marL="742950" lvl="1" indent="-285750">
              <a:lnSpc>
                <a:spcPts val="42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由于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birthday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本身是结构体，所以不能用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student1.birthday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来访问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变量中的</a:t>
            </a:r>
            <a:r>
              <a:rPr lang="en-US" altLang="zh-CN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birthday</a:t>
            </a:r>
            <a:r>
              <a:rPr lang="zh-CN" altLang="en-US" sz="280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成员。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76CDB39-79DF-46A5-97DB-F527EE1AA98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A8B753E-C1D9-4202-B0FF-3CEAE2D053FB}" type="slidenum">
              <a:rPr lang="zh-CN" altLang="en-US"/>
              <a:pPr/>
              <a:t>32</a:t>
            </a:fld>
            <a:r>
              <a:rPr lang="en-US" altLang="zh-CN"/>
              <a:t>/92</a:t>
            </a:r>
          </a:p>
        </p:txBody>
      </p:sp>
      <p:sp>
        <p:nvSpPr>
          <p:cNvPr id="665805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结构体变量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的成员可参与各种运算 </a:t>
            </a:r>
            <a:endParaRPr lang="zh-CN" altLang="en-US" dirty="0">
              <a:solidFill>
                <a:srgbClr val="0070C0"/>
              </a:solidFill>
              <a:latin typeface="仿宋_GB2312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658051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对结构体变量的成员可以像普通变量一样进行各种运算。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可以引用结构体变量成员的地址，也可以引用结构体变量的地址，如：</a:t>
            </a: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("%d", &amp;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student1.num);</a:t>
            </a:r>
            <a:r>
              <a:rPr lang="zh-CN" altLang="en-US" sz="32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32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("%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f",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student1.score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结构体变量的地址主要用作函数参数，传递结构体地址。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8EF8318-375D-419A-8C82-C0388B2024DC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ACDD2C0-AF24-4B8A-86DE-B4DBDDBCE248}" type="slidenum">
              <a:rPr lang="zh-CN" altLang="en-US"/>
              <a:pPr/>
              <a:t>33</a:t>
            </a:fld>
            <a:r>
              <a:rPr lang="en-US" altLang="zh-CN"/>
              <a:t>/92</a:t>
            </a:r>
          </a:p>
        </p:txBody>
      </p:sp>
      <p:sp>
        <p:nvSpPr>
          <p:cNvPr id="668877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课堂例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：结构体变量引用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88771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要求：把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一个学生的信息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包括学号、姓名、性别、住址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放在一个结构体变量中，然后输出这个学生的信息。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自己建立一个结构体类型，包括有关学生信息的各成员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用它定义结构体变量，同时赋以初值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输出该结构体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各成员变量的值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9472CE3-AF46-470D-95CA-414717C2235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8AF1198-445D-4EBC-8A2B-360C549A3BA6}" type="slidenum">
              <a:rPr lang="zh-CN" altLang="en-US"/>
              <a:pPr/>
              <a:t>34</a:t>
            </a:fld>
            <a:r>
              <a:rPr lang="en-US" altLang="zh-CN"/>
              <a:t>/92</a:t>
            </a:r>
          </a:p>
        </p:txBody>
      </p:sp>
      <p:sp>
        <p:nvSpPr>
          <p:cNvPr id="6659076" name="Rectangle 4"/>
          <p:cNvSpPr>
            <a:spLocks noChangeArrowheads="1"/>
          </p:cNvSpPr>
          <p:nvPr/>
        </p:nvSpPr>
        <p:spPr bwMode="auto">
          <a:xfrm>
            <a:off x="304800" y="381000"/>
            <a:ext cx="8610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 #include &lt;stdio.h&gt;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int main() {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struct Student {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long int num;  	char name[20];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char sex;          	char addr[20];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}a={10101,   "Li Lin",   'M',   "123 Beijing Road"};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printf("NO.:%ld\nname:%s\nsex:%c\n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	address:%s\n",a.num,a.name,a.sex,a.addr);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71600" y="3305175"/>
            <a:ext cx="914400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6" name="直接箭头连接符 5"/>
          <p:cNvCxnSpPr>
            <a:cxnSpLocks noChangeShapeType="1"/>
            <a:stCxn id="4" idx="0"/>
          </p:cNvCxnSpPr>
          <p:nvPr/>
        </p:nvCxnSpPr>
        <p:spPr bwMode="auto">
          <a:xfrm flipV="1">
            <a:off x="1828800" y="2590800"/>
            <a:ext cx="819150" cy="6953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90800" y="3352800"/>
            <a:ext cx="1447800" cy="428625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8" name="直接箭头连接符 7"/>
          <p:cNvCxnSpPr>
            <a:cxnSpLocks noChangeShapeType="1"/>
            <a:stCxn id="7" idx="0"/>
          </p:cNvCxnSpPr>
          <p:nvPr/>
        </p:nvCxnSpPr>
        <p:spPr bwMode="auto">
          <a:xfrm flipV="1">
            <a:off x="3314700" y="2590800"/>
            <a:ext cx="1943100" cy="742950"/>
          </a:xfrm>
          <a:prstGeom prst="straightConnector1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343400" y="3352800"/>
            <a:ext cx="609600" cy="428625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438400" y="3048000"/>
            <a:ext cx="2214563" cy="2857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57800" y="3352800"/>
            <a:ext cx="2971800" cy="457200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en-US">
              <a:latin typeface="Arial" pitchFamily="34" charset="0"/>
            </a:endParaRPr>
          </a:p>
        </p:txBody>
      </p:sp>
      <p:cxnSp>
        <p:nvCxnSpPr>
          <p:cNvPr id="15" name="直接箭头连接符 14"/>
          <p:cNvCxnSpPr>
            <a:cxnSpLocks noChangeShapeType="1"/>
            <a:stCxn id="14" idx="0"/>
          </p:cNvCxnSpPr>
          <p:nvPr/>
        </p:nvCxnSpPr>
        <p:spPr bwMode="auto">
          <a:xfrm flipH="1" flipV="1">
            <a:off x="5335588" y="2971800"/>
            <a:ext cx="1408112" cy="36195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7175"/>
            <a:ext cx="476726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70B1AE4-6015-4C54-A3B0-283FADEE9190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CF76917-9295-4855-941A-515F9F44CAFB}" type="slidenum">
              <a:rPr lang="zh-CN" altLang="en-US"/>
              <a:pPr/>
              <a:t>35</a:t>
            </a:fld>
            <a:r>
              <a:rPr lang="en-US" altLang="zh-CN"/>
              <a:t>/92</a:t>
            </a:r>
          </a:p>
        </p:txBody>
      </p:sp>
      <p:sp>
        <p:nvSpPr>
          <p:cNvPr id="6689794" name="Rectangle 2"/>
          <p:cNvSpPr>
            <a:spLocks noChangeArrowheads="1"/>
          </p:cNvSpPr>
          <p:nvPr/>
        </p:nvSpPr>
        <p:spPr bwMode="auto">
          <a:xfrm>
            <a:off x="304800" y="381000"/>
            <a:ext cx="8610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 #include &lt;stdio.h&gt;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int main() {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struct Student {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long int num;  	char name[20];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char sex;          	char addr[20];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}a={10101,   "Li Lin",   'M',   "123 Beijing Road" };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printf("NO.:%ld\nname:%s\nsex:%c\n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	address:%s\n",a.num,a.name,a.sex,a.addr);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290888"/>
            <a:ext cx="428625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{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81975" y="3276600"/>
            <a:ext cx="428625" cy="51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1BF209B-4901-4DC1-81CD-D70F989E4F4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CAEA428-FCEB-48D8-9C78-ED3092E15538}" type="slidenum">
              <a:rPr lang="zh-CN" altLang="en-US"/>
              <a:pPr/>
              <a:t>36</a:t>
            </a:fld>
            <a:r>
              <a:rPr lang="en-US" altLang="zh-CN"/>
              <a:t>/92</a:t>
            </a:r>
          </a:p>
        </p:txBody>
      </p:sp>
      <p:sp>
        <p:nvSpPr>
          <p:cNvPr id="6690818" name="Rectangle 2"/>
          <p:cNvSpPr>
            <a:spLocks noChangeArrowheads="1"/>
          </p:cNvSpPr>
          <p:nvPr/>
        </p:nvSpPr>
        <p:spPr bwMode="auto">
          <a:xfrm>
            <a:off x="304800" y="381000"/>
            <a:ext cx="8610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 #include &lt;stdio.h&gt;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int main() {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struct Student {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long int num;  	char name[20];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char sex;          	char addr[20];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}a={10101,   "Li Lin",   'M',   "123 Beijing Road" };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printf("NO.:%ld\nname:%s\nsex:%c\n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	address:%s\n",a.num,a.name,a.sex,a.addr);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6690821" name="TextBox 16"/>
          <p:cNvSpPr txBox="1">
            <a:spLocks noChangeArrowheads="1"/>
          </p:cNvSpPr>
          <p:nvPr/>
        </p:nvSpPr>
        <p:spPr bwMode="auto">
          <a:xfrm>
            <a:off x="3962400" y="533400"/>
            <a:ext cx="4071938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a.num=10010;   </a:t>
            </a:r>
            <a:r>
              <a:rPr kumimoji="1" lang="zh-CN" altLang="en-US" sz="2800" b="1">
                <a:solidFill>
                  <a:srgbClr val="FF0000"/>
                </a:solidFill>
                <a:latin typeface="Verdana" pitchFamily="34" charset="0"/>
              </a:rPr>
              <a:t>对</a:t>
            </a:r>
          </a:p>
        </p:txBody>
      </p:sp>
      <p:sp>
        <p:nvSpPr>
          <p:cNvPr id="6690822" name="TextBox 17"/>
          <p:cNvSpPr txBox="1">
            <a:spLocks noChangeArrowheads="1"/>
          </p:cNvSpPr>
          <p:nvPr/>
        </p:nvSpPr>
        <p:spPr bwMode="auto">
          <a:xfrm>
            <a:off x="3962400" y="1176338"/>
            <a:ext cx="500062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printf(“%s\n”,a);  </a:t>
            </a:r>
            <a:r>
              <a:rPr kumimoji="1" lang="zh-CN" altLang="en-US" sz="2800" b="1">
                <a:solidFill>
                  <a:srgbClr val="FF0000"/>
                </a:solidFill>
                <a:latin typeface="Verdana" pitchFamily="34" charset="0"/>
              </a:rPr>
              <a:t>不对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0821" grpId="0" animBg="1"/>
      <p:bldP spid="66908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BF4E2F5-6EB4-4B76-9E86-3ED23161352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8D9E694-C5E0-4EBF-9A52-76052449825D}" type="slidenum">
              <a:rPr lang="zh-CN" altLang="en-US"/>
              <a:pPr/>
              <a:t>37</a:t>
            </a:fld>
            <a:r>
              <a:rPr lang="en-US" altLang="zh-CN"/>
              <a:t>/92</a:t>
            </a:r>
          </a:p>
        </p:txBody>
      </p:sp>
      <p:sp>
        <p:nvSpPr>
          <p:cNvPr id="6691842" name="Rectangle 2"/>
          <p:cNvSpPr>
            <a:spLocks noChangeArrowheads="1"/>
          </p:cNvSpPr>
          <p:nvPr/>
        </p:nvSpPr>
        <p:spPr bwMode="auto">
          <a:xfrm>
            <a:off x="304800" y="381000"/>
            <a:ext cx="8610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 #include &lt;stdio.h&gt;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int main() {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struct Student {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long int num;  	char name[20];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char sex;          	char addr[20];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}a={10101,   "Li Lin",   'M',   "123 Beijing Road" };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printf("NO.:%ld\nname:%s\nsex:%c\n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	address:%s\n",a.num,a.name,a.sex,a.addr);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6691849" name="TextBox 16"/>
          <p:cNvSpPr txBox="1">
            <a:spLocks noChangeArrowheads="1"/>
          </p:cNvSpPr>
          <p:nvPr/>
        </p:nvSpPr>
        <p:spPr bwMode="auto">
          <a:xfrm>
            <a:off x="4643438" y="947738"/>
            <a:ext cx="250031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b=a;   </a:t>
            </a:r>
            <a:r>
              <a:rPr kumimoji="1" lang="zh-CN" altLang="en-US" sz="2800" b="1">
                <a:solidFill>
                  <a:srgbClr val="FF0000"/>
                </a:solidFill>
                <a:latin typeface="Verdana" pitchFamily="34" charset="0"/>
              </a:rPr>
              <a:t>对</a:t>
            </a:r>
          </a:p>
        </p:txBody>
      </p:sp>
      <p:sp>
        <p:nvSpPr>
          <p:cNvPr id="6691850" name="TextBox 17"/>
          <p:cNvSpPr txBox="1">
            <a:spLocks noChangeArrowheads="1"/>
          </p:cNvSpPr>
          <p:nvPr/>
        </p:nvSpPr>
        <p:spPr bwMode="auto">
          <a:xfrm>
            <a:off x="4572000" y="304800"/>
            <a:ext cx="414337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struct Student b;</a:t>
            </a:r>
            <a:endParaRPr kumimoji="1" lang="zh-CN" altLang="en-US" sz="2800" b="1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6691851" name="TextBox 4"/>
          <p:cNvSpPr txBox="1">
            <a:spLocks noChangeArrowheads="1"/>
          </p:cNvSpPr>
          <p:nvPr/>
        </p:nvSpPr>
        <p:spPr bwMode="auto">
          <a:xfrm>
            <a:off x="4643438" y="1519238"/>
            <a:ext cx="335756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b.num++;   </a:t>
            </a:r>
            <a:r>
              <a:rPr kumimoji="1" lang="zh-CN" altLang="en-US" sz="2800" b="1">
                <a:solidFill>
                  <a:srgbClr val="FF0000"/>
                </a:solidFill>
                <a:latin typeface="Verdana" pitchFamily="34" charset="0"/>
              </a:rPr>
              <a:t>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1849" grpId="0" animBg="1"/>
      <p:bldP spid="6691850" grpId="0" animBg="1"/>
      <p:bldP spid="66918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A16648E-FCB4-4E17-939C-E7DFDD26E689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EB99854-0C8A-4290-A7AA-F59151445AA7}" type="slidenum">
              <a:rPr lang="zh-CN" altLang="en-US"/>
              <a:pPr/>
              <a:t>38</a:t>
            </a:fld>
            <a:r>
              <a:rPr lang="en-US" altLang="zh-CN"/>
              <a:t>/92</a:t>
            </a:r>
          </a:p>
        </p:txBody>
      </p:sp>
      <p:sp>
        <p:nvSpPr>
          <p:cNvPr id="6692866" name="Rectangle 2"/>
          <p:cNvSpPr>
            <a:spLocks noChangeArrowheads="1"/>
          </p:cNvSpPr>
          <p:nvPr/>
        </p:nvSpPr>
        <p:spPr bwMode="auto">
          <a:xfrm>
            <a:off x="304800" y="381000"/>
            <a:ext cx="8610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 #include &lt;stdio.h&gt;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int main() {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struct Student {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long int num;  	char name[20];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char sex;          	char addr[20];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}a={10101,   "Li Lin",   'M',   "123 Beijing Road" };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printf("NO.:%ld\nname:%s\nsex:%c\n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		address:%s\n",a.num,a.name,a.sex,a.addr);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} </a:t>
            </a:r>
          </a:p>
        </p:txBody>
      </p:sp>
      <p:sp>
        <p:nvSpPr>
          <p:cNvPr id="6692870" name="TextBox 16"/>
          <p:cNvSpPr txBox="1">
            <a:spLocks noChangeArrowheads="1"/>
          </p:cNvSpPr>
          <p:nvPr/>
        </p:nvSpPr>
        <p:spPr bwMode="auto">
          <a:xfrm>
            <a:off x="3429000" y="304800"/>
            <a:ext cx="5562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scanf(</a:t>
            </a:r>
            <a:r>
              <a:rPr kumimoji="1" lang="zh-CN" altLang="zh-CN" sz="2800" b="1">
                <a:solidFill>
                  <a:srgbClr val="0000CC"/>
                </a:solidFill>
                <a:latin typeface="Verdana" pitchFamily="34" charset="0"/>
              </a:rPr>
              <a:t>″</a:t>
            </a: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%ld</a:t>
            </a:r>
            <a:r>
              <a:rPr kumimoji="1" lang="zh-CN" altLang="zh-CN" sz="2800" b="1">
                <a:solidFill>
                  <a:srgbClr val="0000CC"/>
                </a:solidFill>
                <a:latin typeface="Verdana" pitchFamily="34" charset="0"/>
              </a:rPr>
              <a:t>″</a:t>
            </a: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,&amp;a.num); </a:t>
            </a:r>
            <a:r>
              <a:rPr kumimoji="1" lang="zh-CN" altLang="en-US" sz="2800" b="1">
                <a:solidFill>
                  <a:srgbClr val="FF0000"/>
                </a:solidFill>
                <a:latin typeface="Verdana" pitchFamily="34" charset="0"/>
              </a:rPr>
              <a:t>对</a:t>
            </a:r>
          </a:p>
        </p:txBody>
      </p:sp>
      <p:sp>
        <p:nvSpPr>
          <p:cNvPr id="6692871" name="TextBox 4"/>
          <p:cNvSpPr txBox="1">
            <a:spLocks noChangeArrowheads="1"/>
          </p:cNvSpPr>
          <p:nvPr/>
        </p:nvSpPr>
        <p:spPr bwMode="auto">
          <a:xfrm>
            <a:off x="3429000" y="876300"/>
            <a:ext cx="5072063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printf(</a:t>
            </a:r>
            <a:r>
              <a:rPr kumimoji="1" lang="zh-CN" altLang="zh-CN" sz="2800" b="1">
                <a:solidFill>
                  <a:srgbClr val="0000CC"/>
                </a:solidFill>
                <a:latin typeface="Verdana" pitchFamily="34" charset="0"/>
              </a:rPr>
              <a:t>″</a:t>
            </a: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%o</a:t>
            </a:r>
            <a:r>
              <a:rPr kumimoji="1" lang="zh-CN" altLang="zh-CN" sz="2800" b="1">
                <a:solidFill>
                  <a:srgbClr val="0000CC"/>
                </a:solidFill>
                <a:latin typeface="Verdana" pitchFamily="34" charset="0"/>
              </a:rPr>
              <a:t>″</a:t>
            </a: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,&amp;a);   </a:t>
            </a:r>
            <a:r>
              <a:rPr kumimoji="1" lang="zh-CN" altLang="en-US" sz="2800" b="1">
                <a:solidFill>
                  <a:srgbClr val="FF0000"/>
                </a:solidFill>
                <a:latin typeface="Verdana" pitchFamily="34" charset="0"/>
              </a:rPr>
              <a:t>对</a:t>
            </a:r>
          </a:p>
        </p:txBody>
      </p:sp>
      <p:sp>
        <p:nvSpPr>
          <p:cNvPr id="6692872" name="TextBox 5"/>
          <p:cNvSpPr txBox="1">
            <a:spLocks noChangeArrowheads="1"/>
          </p:cNvSpPr>
          <p:nvPr/>
        </p:nvSpPr>
        <p:spPr bwMode="auto">
          <a:xfrm>
            <a:off x="1447800" y="5576888"/>
            <a:ext cx="70866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b="1">
                <a:solidFill>
                  <a:srgbClr val="0000CC"/>
                </a:solidFill>
                <a:latin typeface="Verdana" pitchFamily="34" charset="0"/>
              </a:rPr>
              <a:t>scanf(“%ld,%s,%c,%s\n”,&amp;a); </a:t>
            </a:r>
            <a:r>
              <a:rPr kumimoji="1" lang="zh-CN" altLang="en-US" sz="2800" b="1">
                <a:solidFill>
                  <a:srgbClr val="FF0000"/>
                </a:solidFill>
                <a:latin typeface="Verdana" pitchFamily="34" charset="0"/>
              </a:rPr>
              <a:t>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2870" grpId="0" animBg="1"/>
      <p:bldP spid="6692871" grpId="0" animBg="1"/>
      <p:bldP spid="66928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A017C14-47A3-4EEC-BF43-733621B8472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045CE44-8640-4EFE-AA7D-BFD6F712CBAB}" type="slidenum">
              <a:rPr lang="zh-CN" altLang="en-US"/>
              <a:pPr/>
              <a:t>39</a:t>
            </a:fld>
            <a:r>
              <a:rPr lang="en-US" altLang="zh-CN"/>
              <a:t>/92</a:t>
            </a:r>
          </a:p>
        </p:txBody>
      </p:sp>
      <p:sp>
        <p:nvSpPr>
          <p:cNvPr id="670003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课堂例</a:t>
            </a:r>
            <a:r>
              <a:rPr lang="en-US" altLang="zh-CN" dirty="0" smtClean="0">
                <a:solidFill>
                  <a:srgbClr val="0070C0"/>
                </a:solidFill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：输出成绩较高学生信息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0003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要求：输入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两个学生的学号、姓名和成绩，输出成绩较高学生的学号、姓名和成绩</a:t>
            </a:r>
          </a:p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定义两个结构相同的结构体变量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student2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</a:t>
            </a: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分别输入两个学生的学号、姓名和成绩；</a:t>
            </a: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比较两个学生的成绩</a:t>
            </a:r>
          </a:p>
          <a:p>
            <a:pPr marL="1143000" lvl="2" indent="-228600">
              <a:lnSpc>
                <a:spcPts val="36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如果学生</a:t>
            </a:r>
            <a:r>
              <a:rPr lang="en-US" altLang="zh-CN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的成绩高于学生</a:t>
            </a:r>
            <a:r>
              <a:rPr lang="en-US" altLang="zh-CN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，就输出学生</a:t>
            </a:r>
            <a:r>
              <a:rPr lang="en-US" altLang="zh-CN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的全部信息；</a:t>
            </a:r>
            <a:endParaRPr lang="en-US" altLang="zh-CN" sz="2000" b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1143000" lvl="2" indent="-228600">
              <a:lnSpc>
                <a:spcPts val="36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如果学生</a:t>
            </a:r>
            <a:r>
              <a:rPr lang="en-US" altLang="zh-CN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的成绩高于学生</a:t>
            </a:r>
            <a:r>
              <a:rPr lang="en-US" altLang="zh-CN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，就输出学生</a:t>
            </a:r>
            <a:r>
              <a:rPr lang="en-US" altLang="zh-CN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的全部信息；</a:t>
            </a:r>
            <a:endParaRPr lang="en-US" altLang="zh-CN" sz="2000" b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1143000" lvl="2" indent="-228600">
              <a:lnSpc>
                <a:spcPts val="36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如果二者相等，输出</a:t>
            </a:r>
            <a:r>
              <a:rPr lang="en-US" altLang="zh-CN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个学生的全部信息。</a:t>
            </a:r>
            <a:endParaRPr lang="en-US" altLang="zh-CN" sz="2000" b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05B2B04-B6F8-4BBD-8D73-9992CE4E6208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F8B4FD-AD53-40EA-9516-50826343675D}" type="slidenum">
              <a:rPr lang="zh-CN" altLang="en-US"/>
              <a:pPr/>
              <a:t>4</a:t>
            </a:fld>
            <a:r>
              <a:rPr lang="en-US" altLang="zh-CN"/>
              <a:t>/92</a:t>
            </a:r>
          </a:p>
        </p:txBody>
      </p:sp>
      <p:sp>
        <p:nvSpPr>
          <p:cNvPr id="66396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自己建立结构体类型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定义结构体变量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结构体变量的引用与初始化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D9BE5CB-7EF8-4DCF-8C0C-B4460E2B129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895D92B-82DB-4B69-94C1-43400D0BC989}" type="slidenum">
              <a:rPr lang="zh-CN" altLang="en-US"/>
              <a:pPr/>
              <a:t>40</a:t>
            </a:fld>
            <a:r>
              <a:rPr lang="en-US" altLang="zh-CN"/>
              <a:t>/92</a:t>
            </a:r>
          </a:p>
        </p:txBody>
      </p:sp>
      <p:sp>
        <p:nvSpPr>
          <p:cNvPr id="6701058" name="Rectangle 2"/>
          <p:cNvSpPr>
            <a:spLocks noChangeArrowheads="1"/>
          </p:cNvSpPr>
          <p:nvPr/>
        </p:nvSpPr>
        <p:spPr bwMode="auto">
          <a:xfrm>
            <a:off x="304800" y="1371600"/>
            <a:ext cx="86106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#include &lt;stdio.h&gt;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int main()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定义结构体变量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student1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student2;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分别输入两个学生的学号、姓名、成绩；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	比较两个学生的成绩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	    如果学生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1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的成绩高于学生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2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，就输出学生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1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的全部信息；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	    如果学生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2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的成绩高于学生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1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，就输出学生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2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的全部信息；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	    如果二者相等，输出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2</a:t>
            </a:r>
            <a:r>
              <a:rPr lang="zh-CN" altLang="en-US" sz="2400" b="1">
                <a:ea typeface="楷体_GB2312" pitchFamily="49" charset="-122"/>
                <a:sym typeface="Monotype Sorts" pitchFamily="2" charset="2"/>
              </a:rPr>
              <a:t>个学生的全部信息。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701068" name="Rectangle 1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输出成绩较高学生信息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主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6BE7BA5-E2AC-4E9F-8AF3-A41578F53B92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05E9328-09A1-4037-A4DF-7F5F55F4C29C}" type="slidenum">
              <a:rPr lang="zh-CN" altLang="en-US"/>
              <a:pPr/>
              <a:t>41</a:t>
            </a:fld>
            <a:r>
              <a:rPr lang="en-US" altLang="zh-CN"/>
              <a:t>/92</a:t>
            </a:r>
          </a:p>
        </p:txBody>
      </p:sp>
      <p:sp>
        <p:nvSpPr>
          <p:cNvPr id="670413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输出成绩较高学生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信息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结构体变量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0413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定义结构体变量</a:t>
            </a:r>
            <a:r>
              <a:rPr lang="en-US" altLang="zh-CN" sz="2800" b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student1</a:t>
            </a:r>
            <a:r>
              <a:rPr lang="zh-CN" altLang="en-US" sz="2800" b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800" b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student2</a:t>
            </a:r>
          </a:p>
        </p:txBody>
      </p:sp>
      <p:sp>
        <p:nvSpPr>
          <p:cNvPr id="6704132" name="Rectangle 4"/>
          <p:cNvSpPr>
            <a:spLocks noChangeArrowheads="1"/>
          </p:cNvSpPr>
          <p:nvPr/>
        </p:nvSpPr>
        <p:spPr bwMode="auto">
          <a:xfrm>
            <a:off x="304800" y="1752600"/>
            <a:ext cx="86106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main()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Student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	char name[20];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	float score;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}student1,student2;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400" b="1" dirty="0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EE41E72-6A42-404F-AED9-5EF73EBC8F0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82C32EB-FA15-4F48-9433-1F50B8C5149B}" type="slidenum">
              <a:rPr lang="zh-CN" altLang="en-US"/>
              <a:pPr/>
              <a:t>42</a:t>
            </a:fld>
            <a:r>
              <a:rPr lang="en-US" altLang="zh-CN"/>
              <a:t>/92</a:t>
            </a:r>
          </a:p>
        </p:txBody>
      </p:sp>
      <p:sp>
        <p:nvSpPr>
          <p:cNvPr id="670515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输出成绩较高学生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信息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输入变量值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70515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分别输入两个学生的学号、姓名、成绩：</a:t>
            </a:r>
            <a:endParaRPr lang="en-US" altLang="zh-CN" sz="28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705156" name="Rectangle 4"/>
          <p:cNvSpPr>
            <a:spLocks noChangeArrowheads="1"/>
          </p:cNvSpPr>
          <p:nvPr/>
        </p:nvSpPr>
        <p:spPr bwMode="auto">
          <a:xfrm>
            <a:off x="304800" y="1752600"/>
            <a:ext cx="86106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main()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Student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char name[20];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float score;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}student1,student2;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("%d%s%f",&amp;student1.num, student1.name, &amp;student1.score);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("%d%s%f",&amp;student2.num, student2.name, &amp;student2.score);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CC222A3-2B00-4542-926A-BD8944B03C4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AC5D94-9C22-4358-B539-8651E7DCAC3E}" type="slidenum">
              <a:rPr lang="zh-CN" altLang="en-US"/>
              <a:pPr/>
              <a:t>43</a:t>
            </a:fld>
            <a:r>
              <a:rPr lang="en-US" altLang="zh-CN"/>
              <a:t>/92</a:t>
            </a:r>
          </a:p>
        </p:txBody>
      </p:sp>
      <p:sp>
        <p:nvSpPr>
          <p:cNvPr id="67061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输出成绩较高学生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信息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比较并输出</a:t>
            </a:r>
            <a:endParaRPr lang="zh-CN" altLang="en-US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70617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比较两个学生的成绩，输出高分者的信息：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6706180" name="Rectangle 4"/>
          <p:cNvSpPr>
            <a:spLocks noChangeArrowheads="1"/>
          </p:cNvSpPr>
          <p:nvPr/>
        </p:nvSpPr>
        <p:spPr bwMode="auto">
          <a:xfrm>
            <a:off x="304800" y="1752600"/>
            <a:ext cx="86106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("The higher score is:\n");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if(student1.score&gt;student2.score)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("%d %s %6.2f\n",student1.num,student1.name, student1.score);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else if(student1.score&lt;student2.score)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("%d %s %6.2f\n",student2.num, student2.name, student2.score);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("%d %s %6.2f\n",student1.num, student1.name, student1.score);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("%d %s %6.2f\n",student2.num, student2.name, student2.score);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CC222A3-2B00-4542-926A-BD8944B03C4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AC5D94-9C22-4358-B539-8651E7DCAC3E}" type="slidenum">
              <a:rPr lang="zh-CN" altLang="en-US"/>
              <a:pPr/>
              <a:t>44</a:t>
            </a:fld>
            <a:r>
              <a:rPr lang="en-US" altLang="zh-CN"/>
              <a:t>/92</a:t>
            </a:r>
          </a:p>
        </p:txBody>
      </p:sp>
      <p:sp>
        <p:nvSpPr>
          <p:cNvPr id="67061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输出成绩较高学生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信息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运行结果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pic>
        <p:nvPicPr>
          <p:cNvPr id="66549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0" b="73831"/>
          <a:stretch/>
        </p:blipFill>
        <p:spPr bwMode="auto">
          <a:xfrm>
            <a:off x="838200" y="1552575"/>
            <a:ext cx="779396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2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45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08075"/>
            <a:ext cx="8280400" cy="50641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</a:p>
          <a:p>
            <a:pPr marL="536575" lvl="1" indent="-304800" defTabSz="927100"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定义和使用结构体变量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46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实验：教材例题习题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输入两个学生的学号、姓名和成绩，输出成绩较高的学生的学号、姓名和成绩。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定义一个结构体变量（包括年、月、日）。计算该日在本年中是第几天。注意闰年问题。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写一个函数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，实现习题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的计算，由主函数将年、月、日传递给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函数，计算后将日子数传回主函数输出。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4D36F92-972F-4D2A-95ED-46DA4AF6748A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6D45D14-5956-4278-938F-47522EC6B281}" type="slidenum">
              <a:rPr lang="zh-CN" altLang="en-US"/>
              <a:pPr/>
              <a:t>5</a:t>
            </a:fld>
            <a:r>
              <a:rPr lang="en-US" altLang="zh-CN"/>
              <a:t>/92</a:t>
            </a:r>
          </a:p>
        </p:txBody>
      </p:sp>
      <p:sp>
        <p:nvSpPr>
          <p:cNvPr id="668569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</a:t>
            </a:r>
          </a:p>
        </p:txBody>
      </p:sp>
      <p:sp>
        <p:nvSpPr>
          <p:cNvPr id="6685699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用户自己建立由不同类型数据组成的组合型的数据结构，它称为</a:t>
            </a:r>
            <a:r>
              <a:rPr lang="zh-CN" altLang="en-US" sz="3600" b="1" u="sng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</a:t>
            </a: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3600" b="1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例如，一个学生的学号、姓名、性别、年龄、成绩、家庭地址等项，是属于同一个学生的，因此组成一个组合数据，如</a:t>
            </a:r>
            <a:r>
              <a:rPr lang="en-US" altLang="zh-CN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student_1</a:t>
            </a:r>
            <a:r>
              <a:rPr lang="zh-CN" altLang="en-US" sz="36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的变量，反映它们之间的内在联系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6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结构体“类型”是用户定义的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93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与前面所有变量定义不同的是：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前面定义变量时，变量类型都是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系统预先规定好的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 </a:t>
            </a:r>
            <a:r>
              <a:rPr lang="zh-CN" altLang="en-US" sz="3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，定义它时使用的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，是用户定义的。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7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是“定义”还是“声明”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93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后面课件中，称“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定义结构体类型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”为“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结构体类型”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“声明”不会造成编译器因此而在内存中预留空间；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“定义”的结果，是内存中有了该变量所占据的内存空间。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87BCC58-B12A-4DD6-8AEE-7B09C47D97E5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120F38E-A4C4-44E5-89F8-178DB9C4E56F}" type="slidenum">
              <a:rPr lang="zh-CN" altLang="en-US"/>
              <a:pPr/>
              <a:t>8</a:t>
            </a:fld>
            <a:r>
              <a:rPr lang="en-US" altLang="zh-CN"/>
              <a:t>/92</a:t>
            </a:r>
          </a:p>
        </p:txBody>
      </p:sp>
      <p:sp>
        <p:nvSpPr>
          <p:cNvPr id="668672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声明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结构体类型的例子</a:t>
            </a:r>
          </a:p>
        </p:txBody>
      </p:sp>
      <p:sp>
        <p:nvSpPr>
          <p:cNvPr id="6686723" name="Rectangle 3"/>
          <p:cNvSpPr>
            <a:spLocks noChangeArrowheads="1"/>
          </p:cNvSpPr>
          <p:nvPr/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由程序设计者指定了一个</a:t>
            </a:r>
            <a:r>
              <a:rPr lang="zh-CN" altLang="zh-CN" sz="32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结构体类型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   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</a:t>
            </a:r>
            <a:r>
              <a:rPr lang="zh-CN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truct Student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它包括成员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name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sex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age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score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addr</a:t>
            </a:r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686724" name="Rectangle 3"/>
          <p:cNvSpPr>
            <a:spLocks noChangeArrowheads="1"/>
          </p:cNvSpPr>
          <p:nvPr/>
        </p:nvSpPr>
        <p:spPr bwMode="auto">
          <a:xfrm>
            <a:off x="5915025" y="1971675"/>
            <a:ext cx="3076575" cy="4429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struct Student</a:t>
            </a:r>
            <a:endParaRPr lang="zh-CN" altLang="zh-CN" sz="2800" b="1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{  int num; </a:t>
            </a:r>
            <a:endParaRPr lang="zh-CN" altLang="zh-CN" sz="2800" b="1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 char name[20]; </a:t>
            </a:r>
            <a:endParaRPr lang="zh-CN" altLang="zh-CN" sz="2800" b="1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 char sex; </a:t>
            </a:r>
            <a:endParaRPr lang="zh-CN" altLang="zh-CN" sz="2800" b="1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 int age;  </a:t>
            </a:r>
            <a:endParaRPr lang="zh-CN" altLang="zh-CN" sz="2800" b="1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 float score; </a:t>
            </a:r>
            <a:endParaRPr lang="zh-CN" altLang="zh-CN" sz="2800" b="1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 char addr[30]; </a:t>
            </a:r>
            <a:endParaRPr lang="zh-CN" altLang="zh-CN" sz="2800" b="1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}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3656E60-9F9D-4653-BC70-F01D5E69CD53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33EA9BB-BA6F-4B5D-8C9C-00AB079E49BD}" type="slidenum">
              <a:rPr lang="zh-CN" altLang="en-US"/>
              <a:pPr/>
              <a:t>9</a:t>
            </a:fld>
            <a:r>
              <a:rPr lang="en-US" altLang="zh-CN"/>
              <a:t>/92</a:t>
            </a:r>
          </a:p>
        </p:txBody>
      </p:sp>
      <p:sp>
        <p:nvSpPr>
          <p:cNvPr id="6643714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声明结构体类型的方法</a:t>
            </a:r>
          </a:p>
        </p:txBody>
      </p:sp>
      <p:sp>
        <p:nvSpPr>
          <p:cNvPr id="6643715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声明一个结构体类型：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800" dirty="0">
                <a:solidFill>
                  <a:srgbClr val="FFFF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800" b="1" dirty="0" err="1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结构体类型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名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  {	</a:t>
            </a:r>
            <a:endParaRPr lang="en-US" altLang="zh-CN" sz="28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名1 成员名1；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	类型名2 成员名2；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	……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	类型名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成员名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}；</a:t>
            </a:r>
            <a:endParaRPr lang="en-US" altLang="zh-CN" sz="28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结构体中每个成员也称为结构体中一个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（或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字段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45762</TotalTime>
  <Words>3503</Words>
  <Application>Microsoft Office PowerPoint</Application>
  <PresentationFormat>全屏显示(4:3)</PresentationFormat>
  <Paragraphs>627</Paragraphs>
  <Slides>47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Monotype Sorts</vt:lpstr>
      <vt:lpstr>方正舒体</vt:lpstr>
      <vt:lpstr>仿宋</vt:lpstr>
      <vt:lpstr>仿宋_GB2312</vt:lpstr>
      <vt:lpstr>黑体</vt:lpstr>
      <vt:lpstr>华文中宋</vt:lpstr>
      <vt:lpstr>楷体</vt:lpstr>
      <vt:lpstr>楷体_GB2312</vt:lpstr>
      <vt:lpstr>隶书</vt:lpstr>
      <vt:lpstr>宋体</vt:lpstr>
      <vt:lpstr>Arial</vt:lpstr>
      <vt:lpstr>Arial Narrow</vt:lpstr>
      <vt:lpstr>Gill Sans MT</vt:lpstr>
      <vt:lpstr>Times New Roman</vt:lpstr>
      <vt:lpstr>Verdana</vt:lpstr>
      <vt:lpstr>Wingdings</vt:lpstr>
      <vt:lpstr>PPT-模板</vt:lpstr>
      <vt:lpstr>文档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教材阅读</vt:lpstr>
      <vt:lpstr>上机实验：教材例题习题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797</cp:revision>
  <dcterms:created xsi:type="dcterms:W3CDTF">2001-09-11T11:00:57Z</dcterms:created>
  <dcterms:modified xsi:type="dcterms:W3CDTF">2023-12-05T03:44:44Z</dcterms:modified>
</cp:coreProperties>
</file>