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67"/>
  </p:notesMasterIdLst>
  <p:handoutMasterIdLst>
    <p:handoutMasterId r:id="rId68"/>
  </p:handoutMasterIdLst>
  <p:sldIdLst>
    <p:sldId id="584" r:id="rId2"/>
    <p:sldId id="3087" r:id="rId3"/>
    <p:sldId id="2986" r:id="rId4"/>
    <p:sldId id="3104" r:id="rId5"/>
    <p:sldId id="3106" r:id="rId6"/>
    <p:sldId id="3105" r:id="rId7"/>
    <p:sldId id="2987" r:id="rId8"/>
    <p:sldId id="2988" r:id="rId9"/>
    <p:sldId id="3014" r:id="rId10"/>
    <p:sldId id="3107" r:id="rId11"/>
    <p:sldId id="3108" r:id="rId12"/>
    <p:sldId id="2990" r:id="rId13"/>
    <p:sldId id="3109" r:id="rId14"/>
    <p:sldId id="3110" r:id="rId15"/>
    <p:sldId id="3111" r:id="rId16"/>
    <p:sldId id="3112" r:id="rId17"/>
    <p:sldId id="3113" r:id="rId18"/>
    <p:sldId id="3114" r:id="rId19"/>
    <p:sldId id="3029" r:id="rId20"/>
    <p:sldId id="3030" r:id="rId21"/>
    <p:sldId id="3115" r:id="rId22"/>
    <p:sldId id="3116" r:id="rId23"/>
    <p:sldId id="3117" r:id="rId24"/>
    <p:sldId id="3118" r:id="rId25"/>
    <p:sldId id="3119" r:id="rId26"/>
    <p:sldId id="3120" r:id="rId27"/>
    <p:sldId id="3088" r:id="rId28"/>
    <p:sldId id="2992" r:id="rId29"/>
    <p:sldId id="3121" r:id="rId30"/>
    <p:sldId id="3037" r:id="rId31"/>
    <p:sldId id="3122" r:id="rId32"/>
    <p:sldId id="3123" r:id="rId33"/>
    <p:sldId id="3124" r:id="rId34"/>
    <p:sldId id="3125" r:id="rId35"/>
    <p:sldId id="3126" r:id="rId36"/>
    <p:sldId id="3127" r:id="rId37"/>
    <p:sldId id="3128" r:id="rId38"/>
    <p:sldId id="3040" r:id="rId39"/>
    <p:sldId id="3089" r:id="rId40"/>
    <p:sldId id="3130" r:id="rId41"/>
    <p:sldId id="3129" r:id="rId42"/>
    <p:sldId id="3131" r:id="rId43"/>
    <p:sldId id="3132" r:id="rId44"/>
    <p:sldId id="3090" r:id="rId45"/>
    <p:sldId id="3133" r:id="rId46"/>
    <p:sldId id="3134" r:id="rId47"/>
    <p:sldId id="3135" r:id="rId48"/>
    <p:sldId id="3136" r:id="rId49"/>
    <p:sldId id="3137" r:id="rId50"/>
    <p:sldId id="3138" r:id="rId51"/>
    <p:sldId id="3139" r:id="rId52"/>
    <p:sldId id="3140" r:id="rId53"/>
    <p:sldId id="3141" r:id="rId54"/>
    <p:sldId id="3142" r:id="rId55"/>
    <p:sldId id="3143" r:id="rId56"/>
    <p:sldId id="3144" r:id="rId57"/>
    <p:sldId id="3145" r:id="rId58"/>
    <p:sldId id="3146" r:id="rId59"/>
    <p:sldId id="3147" r:id="rId60"/>
    <p:sldId id="3148" r:id="rId61"/>
    <p:sldId id="3149" r:id="rId62"/>
    <p:sldId id="3103" r:id="rId63"/>
    <p:sldId id="3099" r:id="rId64"/>
    <p:sldId id="3102" r:id="rId65"/>
    <p:sldId id="257" r:id="rId66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16">
          <p15:clr>
            <a:srgbClr val="A4A3A4"/>
          </p15:clr>
        </p15:guide>
        <p15:guide id="3" orient="horz" pos="1536">
          <p15:clr>
            <a:srgbClr val="A4A3A4"/>
          </p15:clr>
        </p15:guide>
        <p15:guide id="4" pos="2880">
          <p15:clr>
            <a:srgbClr val="A4A3A4"/>
          </p15:clr>
        </p15:guide>
        <p15:guide id="5" pos="384">
          <p15:clr>
            <a:srgbClr val="A4A3A4"/>
          </p15:clr>
        </p15:guide>
        <p15:guide id="6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66"/>
    <a:srgbClr val="CCECFF"/>
    <a:srgbClr val="FF0000"/>
    <a:srgbClr val="CC0066"/>
    <a:srgbClr val="CC0099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05" autoAdjust="0"/>
    <p:restoredTop sz="94622" autoAdjust="0"/>
  </p:normalViewPr>
  <p:slideViewPr>
    <p:cSldViewPr>
      <p:cViewPr varScale="1">
        <p:scale>
          <a:sx n="68" d="100"/>
          <a:sy n="68" d="100"/>
        </p:scale>
        <p:origin x="1710" y="78"/>
      </p:cViewPr>
      <p:guideLst>
        <p:guide orient="horz" pos="2160"/>
        <p:guide orient="horz" pos="816"/>
        <p:guide orient="horz" pos="1536"/>
        <p:guide pos="2880"/>
        <p:guide pos="384"/>
        <p:guide pos="556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08"/>
    </p:cViewPr>
  </p:sorterViewPr>
  <p:notesViewPr>
    <p:cSldViewPr>
      <p:cViewPr varScale="1">
        <p:scale>
          <a:sx n="55" d="100"/>
          <a:sy n="55" d="100"/>
        </p:scale>
        <p:origin x="-264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</a:defRPr>
            </a:lvl1pPr>
          </a:lstStyle>
          <a:p>
            <a:fld id="{0AFF5C05-4760-40BA-8A2E-126C67C6BB9F}" type="datetimeFigureOut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134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</a:defRPr>
            </a:lvl1pPr>
          </a:lstStyle>
          <a:p>
            <a:fld id="{6C2F2AAA-2FBF-425E-A839-5A8BA3CCF5C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3608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11088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848D877A-F86A-46A4-8631-EEE803F74870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谭（第二版）</a:t>
            </a:r>
            <a:r>
              <a:rPr lang="en-US" altLang="zh-CN" smtClean="0"/>
              <a:t>》 </a:t>
            </a:r>
            <a:r>
              <a:rPr lang="en-US" altLang="zh-CN" sz="1400" smtClean="0">
                <a:sym typeface="Monotype Sorts" pitchFamily="2" charset="2"/>
              </a:rPr>
              <a:t>P266 </a:t>
            </a:r>
            <a:r>
              <a:rPr lang="zh-CN" altLang="en-US" sz="1400" smtClean="0">
                <a:sym typeface="Monotype Sorts" pitchFamily="2" charset="2"/>
              </a:rPr>
              <a:t>例11.2 </a:t>
            </a:r>
            <a:endParaRPr lang="en-US" altLang="zh-CN" sz="1400" smtClean="0"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40256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 smtClean="0"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55880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3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 smtClean="0"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49119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 smtClean="0"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23400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 smtClean="0"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72177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 smtClean="0"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908966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064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B5C4B993-8B34-4054-9D52-810D330ADEEE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27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6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40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 smtClean="0">
              <a:sym typeface="Monotype Sorts" pitchFamily="2" charset="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谭（第二版）</a:t>
            </a:r>
            <a:r>
              <a:rPr lang="en-US" altLang="zh-CN" smtClean="0"/>
              <a:t>》 </a:t>
            </a:r>
            <a:r>
              <a:rPr lang="en-US" altLang="zh-CN" sz="1400" smtClean="0">
                <a:sym typeface="Monotype Sorts" pitchFamily="2" charset="2"/>
              </a:rPr>
              <a:t>P266 </a:t>
            </a:r>
            <a:r>
              <a:rPr lang="zh-CN" altLang="en-US" sz="1400" smtClean="0">
                <a:sym typeface="Monotype Sorts" pitchFamily="2" charset="2"/>
              </a:rPr>
              <a:t>例11.2 </a:t>
            </a:r>
            <a:endParaRPr lang="en-US" altLang="zh-CN" sz="1400" smtClean="0"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8914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谭（第二版）</a:t>
            </a:r>
            <a:r>
              <a:rPr lang="en-US" altLang="zh-CN" smtClean="0"/>
              <a:t>》 </a:t>
            </a:r>
            <a:r>
              <a:rPr lang="en-US" altLang="zh-CN" sz="1400" smtClean="0">
                <a:sym typeface="Monotype Sorts" pitchFamily="2" charset="2"/>
              </a:rPr>
              <a:t>P266 </a:t>
            </a:r>
            <a:r>
              <a:rPr lang="zh-CN" altLang="en-US" sz="1400" smtClean="0">
                <a:sym typeface="Monotype Sorts" pitchFamily="2" charset="2"/>
              </a:rPr>
              <a:t>例11.2 </a:t>
            </a:r>
            <a:endParaRPr lang="en-US" altLang="zh-CN" sz="1400" smtClean="0"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34821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064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B5C4B993-8B34-4054-9D52-810D330ADEEE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2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6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40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谭（第二版）</a:t>
            </a:r>
            <a:r>
              <a:rPr lang="en-US" altLang="zh-CN" smtClean="0"/>
              <a:t>》 </a:t>
            </a:r>
            <a:r>
              <a:rPr lang="en-US" altLang="zh-CN" sz="1400" smtClean="0">
                <a:sym typeface="Monotype Sorts" pitchFamily="2" charset="2"/>
              </a:rPr>
              <a:t>P266 </a:t>
            </a:r>
            <a:r>
              <a:rPr lang="zh-CN" altLang="en-US" sz="1400" smtClean="0">
                <a:sym typeface="Monotype Sorts" pitchFamily="2" charset="2"/>
              </a:rPr>
              <a:t>例11.2 </a:t>
            </a:r>
            <a:endParaRPr lang="en-US" altLang="zh-CN" sz="1400" smtClean="0"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203167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谭（第二版）</a:t>
            </a:r>
            <a:r>
              <a:rPr lang="en-US" altLang="zh-CN" smtClean="0"/>
              <a:t>》 </a:t>
            </a:r>
            <a:r>
              <a:rPr lang="en-US" altLang="zh-CN" sz="1400" smtClean="0">
                <a:sym typeface="Monotype Sorts" pitchFamily="2" charset="2"/>
              </a:rPr>
              <a:t>P266 </a:t>
            </a:r>
            <a:r>
              <a:rPr lang="zh-CN" altLang="en-US" sz="1400" smtClean="0">
                <a:sym typeface="Monotype Sorts" pitchFamily="2" charset="2"/>
              </a:rPr>
              <a:t>例11.2 </a:t>
            </a:r>
            <a:endParaRPr lang="en-US" altLang="zh-CN" sz="1400" smtClean="0"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223731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谭（第二版）</a:t>
            </a:r>
            <a:r>
              <a:rPr lang="en-US" altLang="zh-CN" smtClean="0"/>
              <a:t>》 </a:t>
            </a:r>
            <a:r>
              <a:rPr lang="en-US" altLang="zh-CN" sz="1400" smtClean="0">
                <a:sym typeface="Monotype Sorts" pitchFamily="2" charset="2"/>
              </a:rPr>
              <a:t>P266 </a:t>
            </a:r>
            <a:r>
              <a:rPr lang="zh-CN" altLang="en-US" sz="1400" smtClean="0">
                <a:sym typeface="Monotype Sorts" pitchFamily="2" charset="2"/>
              </a:rPr>
              <a:t>例11.2 </a:t>
            </a:r>
            <a:endParaRPr lang="en-US" altLang="zh-CN" sz="1400" smtClean="0"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804314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谭（第二版）</a:t>
            </a:r>
            <a:r>
              <a:rPr lang="en-US" altLang="zh-CN" smtClean="0"/>
              <a:t>》 </a:t>
            </a:r>
            <a:r>
              <a:rPr lang="en-US" altLang="zh-CN" sz="1400" smtClean="0">
                <a:sym typeface="Monotype Sorts" pitchFamily="2" charset="2"/>
              </a:rPr>
              <a:t>P266 </a:t>
            </a:r>
            <a:r>
              <a:rPr lang="zh-CN" altLang="en-US" sz="1400" smtClean="0">
                <a:sym typeface="Monotype Sorts" pitchFamily="2" charset="2"/>
              </a:rPr>
              <a:t>例11.2 </a:t>
            </a:r>
            <a:endParaRPr lang="en-US" altLang="zh-CN" sz="1400" smtClean="0"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353665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谭（第二版）</a:t>
            </a:r>
            <a:r>
              <a:rPr lang="en-US" altLang="zh-CN" smtClean="0"/>
              <a:t>》 </a:t>
            </a:r>
            <a:r>
              <a:rPr lang="en-US" altLang="zh-CN" sz="1400" smtClean="0">
                <a:sym typeface="Monotype Sorts" pitchFamily="2" charset="2"/>
              </a:rPr>
              <a:t>P266 </a:t>
            </a:r>
            <a:r>
              <a:rPr lang="zh-CN" altLang="en-US" sz="1400" smtClean="0">
                <a:sym typeface="Monotype Sorts" pitchFamily="2" charset="2"/>
              </a:rPr>
              <a:t>例11.2 </a:t>
            </a:r>
            <a:endParaRPr lang="en-US" altLang="zh-CN" sz="1400" smtClean="0"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731737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 smtClean="0">
              <a:sym typeface="Monotype Sorts" pitchFamily="2" charset="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064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B5C4B993-8B34-4054-9D52-810D330ADEEE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39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6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40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 smtClean="0"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478606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8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谭（第二版）</a:t>
            </a:r>
            <a:r>
              <a:rPr lang="en-US" altLang="zh-CN" smtClean="0"/>
              <a:t>》 </a:t>
            </a:r>
            <a:r>
              <a:rPr lang="en-US" altLang="zh-CN" sz="1400" smtClean="0">
                <a:sym typeface="Monotype Sorts" pitchFamily="2" charset="2"/>
              </a:rPr>
              <a:t>P266 </a:t>
            </a:r>
            <a:r>
              <a:rPr lang="zh-CN" altLang="en-US" sz="1400" smtClean="0">
                <a:sym typeface="Monotype Sorts" pitchFamily="2" charset="2"/>
              </a:rPr>
              <a:t>例11.2 </a:t>
            </a:r>
            <a:endParaRPr lang="en-US" altLang="zh-CN" sz="1400" smtClean="0"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066024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064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B5C4B993-8B34-4054-9D52-810D330ADEEE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44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6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40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6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3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 smtClean="0"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145993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 smtClean="0"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764958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 smtClean="0"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953071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 smtClean="0"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519375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9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 smtClean="0"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883576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0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谭（第二版）</a:t>
            </a:r>
            <a:r>
              <a:rPr lang="en-US" altLang="zh-CN" smtClean="0"/>
              <a:t>》 </a:t>
            </a:r>
            <a:r>
              <a:rPr lang="en-US" altLang="zh-CN" sz="1400" smtClean="0">
                <a:sym typeface="Monotype Sorts" pitchFamily="2" charset="2"/>
              </a:rPr>
              <a:t>P266 </a:t>
            </a:r>
            <a:r>
              <a:rPr lang="zh-CN" altLang="en-US" sz="1400" smtClean="0">
                <a:sym typeface="Monotype Sorts" pitchFamily="2" charset="2"/>
              </a:rPr>
              <a:t>例11.2 </a:t>
            </a:r>
            <a:endParaRPr lang="en-US" altLang="zh-CN" sz="1400" smtClean="0"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966926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谭（第二版）</a:t>
            </a:r>
            <a:r>
              <a:rPr lang="en-US" altLang="zh-CN" smtClean="0"/>
              <a:t>》 </a:t>
            </a:r>
            <a:r>
              <a:rPr lang="en-US" altLang="zh-CN" sz="1400" smtClean="0">
                <a:sym typeface="Monotype Sorts" pitchFamily="2" charset="2"/>
              </a:rPr>
              <a:t>P266 </a:t>
            </a:r>
            <a:r>
              <a:rPr lang="zh-CN" altLang="en-US" sz="1400" smtClean="0">
                <a:sym typeface="Monotype Sorts" pitchFamily="2" charset="2"/>
              </a:rPr>
              <a:t>例11.2 </a:t>
            </a:r>
            <a:endParaRPr lang="en-US" altLang="zh-CN" sz="1400" smtClean="0"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837409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谭（第二版）</a:t>
            </a:r>
            <a:r>
              <a:rPr lang="en-US" altLang="zh-CN" smtClean="0"/>
              <a:t>》 </a:t>
            </a:r>
            <a:r>
              <a:rPr lang="en-US" altLang="zh-CN" sz="1400" smtClean="0">
                <a:sym typeface="Monotype Sorts" pitchFamily="2" charset="2"/>
              </a:rPr>
              <a:t>P266 </a:t>
            </a:r>
            <a:r>
              <a:rPr lang="zh-CN" altLang="en-US" sz="1400" smtClean="0">
                <a:sym typeface="Monotype Sorts" pitchFamily="2" charset="2"/>
              </a:rPr>
              <a:t>例11.2 </a:t>
            </a:r>
            <a:endParaRPr lang="en-US" altLang="zh-CN" sz="1400" smtClean="0"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702646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谭（第二版）</a:t>
            </a:r>
            <a:r>
              <a:rPr lang="en-US" altLang="zh-CN" smtClean="0"/>
              <a:t>》 </a:t>
            </a:r>
            <a:r>
              <a:rPr lang="en-US" altLang="zh-CN" sz="1400" smtClean="0">
                <a:sym typeface="Monotype Sorts" pitchFamily="2" charset="2"/>
              </a:rPr>
              <a:t>P266 </a:t>
            </a:r>
            <a:r>
              <a:rPr lang="zh-CN" altLang="en-US" sz="1400" smtClean="0">
                <a:sym typeface="Monotype Sorts" pitchFamily="2" charset="2"/>
              </a:rPr>
              <a:t>例11.2 </a:t>
            </a:r>
            <a:endParaRPr lang="en-US" altLang="zh-CN" sz="1400" smtClean="0"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534561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谭（第二版）</a:t>
            </a:r>
            <a:r>
              <a:rPr lang="en-US" altLang="zh-CN" smtClean="0"/>
              <a:t>》 </a:t>
            </a:r>
            <a:r>
              <a:rPr lang="en-US" altLang="zh-CN" sz="1400" smtClean="0">
                <a:sym typeface="Monotype Sorts" pitchFamily="2" charset="2"/>
              </a:rPr>
              <a:t>P266 </a:t>
            </a:r>
            <a:r>
              <a:rPr lang="zh-CN" altLang="en-US" sz="1400" smtClean="0">
                <a:sym typeface="Monotype Sorts" pitchFamily="2" charset="2"/>
              </a:rPr>
              <a:t>例11.2 </a:t>
            </a:r>
            <a:endParaRPr lang="en-US" altLang="zh-CN" sz="1400" smtClean="0"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631604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谭（第二版）</a:t>
            </a:r>
            <a:r>
              <a:rPr lang="en-US" altLang="zh-CN" smtClean="0"/>
              <a:t>》 </a:t>
            </a:r>
            <a:r>
              <a:rPr lang="en-US" altLang="zh-CN" sz="1400" smtClean="0">
                <a:sym typeface="Monotype Sorts" pitchFamily="2" charset="2"/>
              </a:rPr>
              <a:t>P266 </a:t>
            </a:r>
            <a:r>
              <a:rPr lang="zh-CN" altLang="en-US" sz="1400" smtClean="0">
                <a:sym typeface="Monotype Sorts" pitchFamily="2" charset="2"/>
              </a:rPr>
              <a:t>例11.2 </a:t>
            </a:r>
            <a:endParaRPr lang="en-US" altLang="zh-CN" sz="1400" smtClean="0"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42696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 dirty="0" smtClean="0"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691310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3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谭（第二版）</a:t>
            </a:r>
            <a:r>
              <a:rPr lang="en-US" altLang="zh-CN" smtClean="0"/>
              <a:t>》 </a:t>
            </a:r>
            <a:r>
              <a:rPr lang="en-US" altLang="zh-CN" sz="1400" smtClean="0">
                <a:sym typeface="Monotype Sorts" pitchFamily="2" charset="2"/>
              </a:rPr>
              <a:t>P266 </a:t>
            </a:r>
            <a:r>
              <a:rPr lang="zh-CN" altLang="en-US" sz="1400" smtClean="0">
                <a:sym typeface="Monotype Sorts" pitchFamily="2" charset="2"/>
              </a:rPr>
              <a:t>例11.2 </a:t>
            </a:r>
            <a:endParaRPr lang="en-US" altLang="zh-CN" sz="1400" smtClean="0"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942145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5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谭（第二版）</a:t>
            </a:r>
            <a:r>
              <a:rPr lang="en-US" altLang="zh-CN" smtClean="0"/>
              <a:t>》 </a:t>
            </a:r>
            <a:r>
              <a:rPr lang="en-US" altLang="zh-CN" sz="1400" smtClean="0">
                <a:sym typeface="Monotype Sorts" pitchFamily="2" charset="2"/>
              </a:rPr>
              <a:t>P266 </a:t>
            </a:r>
            <a:r>
              <a:rPr lang="zh-CN" altLang="en-US" sz="1400" smtClean="0">
                <a:sym typeface="Monotype Sorts" pitchFamily="2" charset="2"/>
              </a:rPr>
              <a:t>例11.2 </a:t>
            </a:r>
            <a:endParaRPr lang="en-US" altLang="zh-CN" sz="1400" smtClean="0"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052165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谭（第二版）</a:t>
            </a:r>
            <a:r>
              <a:rPr lang="en-US" altLang="zh-CN" smtClean="0"/>
              <a:t>》 </a:t>
            </a:r>
            <a:r>
              <a:rPr lang="en-US" altLang="zh-CN" sz="1400" smtClean="0">
                <a:sym typeface="Monotype Sorts" pitchFamily="2" charset="2"/>
              </a:rPr>
              <a:t>P266 </a:t>
            </a:r>
            <a:r>
              <a:rPr lang="zh-CN" altLang="en-US" sz="1400" smtClean="0">
                <a:sym typeface="Monotype Sorts" pitchFamily="2" charset="2"/>
              </a:rPr>
              <a:t>例11.2 </a:t>
            </a:r>
            <a:endParaRPr lang="en-US" altLang="zh-CN" sz="1400" smtClean="0"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562245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8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谭（第二版）</a:t>
            </a:r>
            <a:r>
              <a:rPr lang="en-US" altLang="zh-CN" smtClean="0"/>
              <a:t>》 </a:t>
            </a:r>
            <a:r>
              <a:rPr lang="en-US" altLang="zh-CN" sz="1400" smtClean="0">
                <a:sym typeface="Monotype Sorts" pitchFamily="2" charset="2"/>
              </a:rPr>
              <a:t>P266 </a:t>
            </a:r>
            <a:r>
              <a:rPr lang="zh-CN" altLang="en-US" sz="1400" smtClean="0">
                <a:sym typeface="Monotype Sorts" pitchFamily="2" charset="2"/>
              </a:rPr>
              <a:t>例11.2 </a:t>
            </a:r>
            <a:endParaRPr lang="en-US" altLang="zh-CN" sz="1400" smtClean="0"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200677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谭（第二版）</a:t>
            </a:r>
            <a:r>
              <a:rPr lang="en-US" altLang="zh-CN" smtClean="0"/>
              <a:t>》 </a:t>
            </a:r>
            <a:r>
              <a:rPr lang="en-US" altLang="zh-CN" sz="1400" smtClean="0">
                <a:sym typeface="Monotype Sorts" pitchFamily="2" charset="2"/>
              </a:rPr>
              <a:t>P266 </a:t>
            </a:r>
            <a:r>
              <a:rPr lang="zh-CN" altLang="en-US" sz="1400" smtClean="0">
                <a:sym typeface="Monotype Sorts" pitchFamily="2" charset="2"/>
              </a:rPr>
              <a:t>例11.2 </a:t>
            </a:r>
            <a:endParaRPr lang="en-US" altLang="zh-CN" sz="1400" smtClean="0"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152909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谭（第二版）</a:t>
            </a:r>
            <a:r>
              <a:rPr lang="en-US" altLang="zh-CN" smtClean="0"/>
              <a:t>》 </a:t>
            </a:r>
            <a:r>
              <a:rPr lang="en-US" altLang="zh-CN" sz="1400" smtClean="0">
                <a:sym typeface="Monotype Sorts" pitchFamily="2" charset="2"/>
              </a:rPr>
              <a:t>P266 </a:t>
            </a:r>
            <a:r>
              <a:rPr lang="zh-CN" altLang="en-US" sz="1400" smtClean="0">
                <a:sym typeface="Monotype Sorts" pitchFamily="2" charset="2"/>
              </a:rPr>
              <a:t>例11.2 </a:t>
            </a:r>
            <a:endParaRPr lang="en-US" altLang="zh-CN" sz="1400" smtClean="0"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2263761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BDDB7A6D-4B54-4A3B-AA06-3DD57D680F30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65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 smtClean="0"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77544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 smtClean="0"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60738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 smtClean="0"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63809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 smtClean="0"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67125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 smtClean="0">
              <a:sym typeface="Monotype Sorts" pitchFamily="2" charset="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1"/>
          <p:cNvPicPr>
            <a:picLocks noChangeAspect="1" noChangeArrowheads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53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h3"/>
          <p:cNvPicPr>
            <a:picLocks noChangeAspect="1" noChangeArrowheads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y2"/>
          <p:cNvPicPr>
            <a:picLocks noChangeAspect="1" noChangeArrowheads="1" noCrop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457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WordArt 10"/>
          <p:cNvSpPr>
            <a:spLocks noChangeArrowheads="1" noChangeShapeType="1" noTextEdit="1"/>
          </p:cNvSpPr>
          <p:nvPr userDrawn="1"/>
        </p:nvSpPr>
        <p:spPr bwMode="auto">
          <a:xfrm>
            <a:off x="1066800" y="304800"/>
            <a:ext cx="1295400" cy="6096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11014"/>
              </a:avLst>
            </a:prstTxWarp>
          </a:bodyPr>
          <a:lstStyle/>
          <a:p>
            <a:pPr algn="ctr"/>
            <a:r>
              <a:rPr lang="zh-CN" altLang="en-US" sz="44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/>
                  </a:outerShdw>
                </a:effectLst>
                <a:latin typeface="方正舒体"/>
                <a:ea typeface="方正舒体"/>
              </a:rPr>
              <a:t>王化雨</a:t>
            </a: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708275"/>
            <a:ext cx="7772400" cy="1470025"/>
          </a:xfrm>
        </p:spPr>
        <p:txBody>
          <a:bodyPr/>
          <a:lstStyle>
            <a:lvl1pPr algn="ctr">
              <a:defRPr sz="4800">
                <a:latin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1700213"/>
            <a:ext cx="6400800" cy="863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4000" b="0">
                <a:ea typeface="仿宋_GB2312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26166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57C8A-5AA0-4031-AD56-F13CAB0C5B0E}" type="datetime1">
              <a:rPr lang="zh-CN" altLang="en-US"/>
              <a:pPr>
                <a:defRPr/>
              </a:pPr>
              <a:t>2023/12/5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5072D-DB72-4D55-93D0-A2FE7A5BAFD9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0340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27000"/>
            <a:ext cx="2133600" cy="6156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7000"/>
            <a:ext cx="6248400" cy="61563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B9056E-A529-43F3-BDD3-52C1187D631D}" type="datetime1">
              <a:rPr lang="zh-CN" altLang="en-US"/>
              <a:pPr>
                <a:defRPr/>
              </a:pPr>
              <a:t>2023/12/5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3C7BD-9AF3-4113-AAD2-E7B649B01198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273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 flipV="1">
            <a:off x="374650" y="1011238"/>
            <a:ext cx="8693150" cy="555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>
              <a:defRPr/>
            </a:pPr>
            <a:endParaRPr lang="zh-CN" altLang="en-US" sz="2400">
              <a:latin typeface="Arial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553200"/>
            <a:ext cx="2133600" cy="168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defRPr kumimoji="0" smtClean="0">
                <a:latin typeface="Arial" pitchFamily="34" charset="0"/>
              </a:defRPr>
            </a:lvl1pPr>
          </a:lstStyle>
          <a:p>
            <a:fld id="{82785CA7-2556-4111-8EF0-A1F2359A068F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362200" y="6553200"/>
            <a:ext cx="4419600" cy="168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defRPr kumimoji="0">
                <a:latin typeface="Arial" pitchFamily="34" charset="0"/>
              </a:defRPr>
            </a:lvl1pPr>
          </a:lstStyle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553200"/>
            <a:ext cx="1752600" cy="168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defRPr kumimoji="0" smtClean="0">
                <a:latin typeface="Arial" pitchFamily="34" charset="0"/>
              </a:defRPr>
            </a:lvl1pPr>
          </a:lstStyle>
          <a:p>
            <a:fld id="{F7A88C00-B2F5-4153-9821-1F05A222D410}" type="slidenum">
              <a:rPr lang="zh-CN" altLang="en-US"/>
              <a:pPr/>
              <a:t>‹#›</a:t>
            </a:fld>
            <a:r>
              <a:rPr lang="en-US" altLang="zh-CN"/>
              <a:t>/92</a:t>
            </a:r>
          </a:p>
        </p:txBody>
      </p:sp>
    </p:spTree>
    <p:extLst>
      <p:ext uri="{BB962C8B-B14F-4D97-AF65-F5344CB8AC3E}">
        <p14:creationId xmlns:p14="http://schemas.microsoft.com/office/powerpoint/2010/main" val="187040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C1984-A0CF-4A83-B3CF-2E91D311A223}" type="datetime1">
              <a:rPr lang="zh-CN" altLang="en-US"/>
              <a:pPr>
                <a:defRPr/>
              </a:pPr>
              <a:t>2023/12/5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27E13-67CE-4DE8-9F34-610183D7822D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611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2600" y="1371600"/>
            <a:ext cx="4064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9000" y="1371600"/>
            <a:ext cx="4064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62678-3702-44C3-9305-8382B4CCD3D1}" type="datetime1">
              <a:rPr lang="zh-CN" altLang="en-US"/>
              <a:pPr>
                <a:defRPr/>
              </a:pPr>
              <a:t>2023/12/5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28D1D-6511-48B7-B288-0AAA32188F88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305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9D2938-8900-471C-9D37-E4FDCAFAAAB9}" type="datetime1">
              <a:rPr lang="zh-CN" altLang="en-US"/>
              <a:pPr>
                <a:defRPr/>
              </a:pPr>
              <a:t>2023/12/5</a:t>
            </a:fld>
            <a:endParaRPr lang="en-US" altLang="zh-CN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7C372-22D6-4BCD-BE9D-0321AA98014B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9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6299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F0069-039A-47F4-B2A5-2F68BBC52B46}" type="datetime1">
              <a:rPr lang="zh-CN" altLang="en-US"/>
              <a:pPr>
                <a:defRPr/>
              </a:pPr>
              <a:t>2023/12/5</a:t>
            </a:fld>
            <a:endParaRPr lang="en-US" altLang="zh-CN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1318E-D100-4C38-9FC1-5D4880789CB5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653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ACF58-A5A4-492C-B81C-0A75CE25CB62}" type="datetime1">
              <a:rPr lang="zh-CN" altLang="en-US"/>
              <a:pPr>
                <a:defRPr/>
              </a:pPr>
              <a:t>2023/12/5</a:t>
            </a:fld>
            <a:endParaRPr lang="en-US" altLang="zh-CN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63567-3669-4127-9DF8-027E204FF57B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046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2B3EF-E087-4293-AB7F-9EA8CE804EF2}" type="datetime1">
              <a:rPr lang="zh-CN" altLang="en-US"/>
              <a:pPr>
                <a:defRPr/>
              </a:pPr>
              <a:t>2023/12/5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BB802-EEDD-4F33-A3F9-F525BFFEFED4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484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C9BCF-CE2E-4FA4-A294-88643E39F7DF}" type="datetime1">
              <a:rPr lang="zh-CN" altLang="en-US"/>
              <a:pPr>
                <a:defRPr/>
              </a:pPr>
              <a:t>2023/12/5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93C52-0805-435C-B322-6701DCCFE9A1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832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2600" y="1371600"/>
            <a:ext cx="82804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第一级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第三组</a:t>
            </a:r>
          </a:p>
        </p:txBody>
      </p:sp>
      <p:sp>
        <p:nvSpPr>
          <p:cNvPr id="2051" name="Rectangle 15" descr="白色大理石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7000"/>
            <a:ext cx="85344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4065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kumimoji="1" sz="1400">
                <a:latin typeface="Times New Roman" pitchFamily="18" charset="0"/>
              </a:defRPr>
            </a:lvl1pPr>
          </a:lstStyle>
          <a:p>
            <a:pPr>
              <a:defRPr/>
            </a:pPr>
            <a:fld id="{CDF38AD5-0B6C-4815-AE21-61163A313465}" type="datetime1">
              <a:rPr lang="zh-CN" altLang="en-US"/>
              <a:pPr>
                <a:defRPr/>
              </a:pPr>
              <a:t>2023/12/5</a:t>
            </a:fld>
            <a:endParaRPr lang="en-US" altLang="zh-CN"/>
          </a:p>
        </p:txBody>
      </p:sp>
      <p:sp>
        <p:nvSpPr>
          <p:cNvPr id="240657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77000"/>
            <a:ext cx="1143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kumimoji="1" sz="1400">
                <a:latin typeface="Times New Roman" pitchFamily="18" charset="0"/>
              </a:defRPr>
            </a:lvl1pPr>
          </a:lstStyle>
          <a:p>
            <a:pPr>
              <a:defRPr/>
            </a:pPr>
            <a:fld id="{EBEFC48F-1C8B-4DEF-AD4F-1B32E6F32A22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240658" name="Rectangle 18"/>
          <p:cNvSpPr>
            <a:spLocks noChangeArrowheads="1"/>
          </p:cNvSpPr>
          <p:nvPr userDrawn="1"/>
        </p:nvSpPr>
        <p:spPr bwMode="auto">
          <a:xfrm flipV="1">
            <a:off x="374650" y="1143000"/>
            <a:ext cx="8693150" cy="555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400">
              <a:latin typeface="Arial" pitchFamily="34" charset="0"/>
            </a:endParaRPr>
          </a:p>
        </p:txBody>
      </p:sp>
      <p:sp>
        <p:nvSpPr>
          <p:cNvPr id="240662" name="Rectangle 2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477000"/>
            <a:ext cx="365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kumimoji="1" sz="1400"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699" r:id="rId3"/>
    <p:sldLayoutId id="2147483698" r:id="rId4"/>
    <p:sldLayoutId id="2147483697" r:id="rId5"/>
    <p:sldLayoutId id="2147483696" r:id="rId6"/>
    <p:sldLayoutId id="2147483695" r:id="rId7"/>
    <p:sldLayoutId id="2147483694" r:id="rId8"/>
    <p:sldLayoutId id="2147483693" r:id="rId9"/>
    <p:sldLayoutId id="2147483692" r:id="rId10"/>
    <p:sldLayoutId id="214748369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仿宋" pitchFamily="49" charset="-122"/>
          <a:ea typeface="仿宋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Ø"/>
        <a:defRPr sz="3200" b="1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ü"/>
        <a:defRPr sz="2800">
          <a:solidFill>
            <a:schemeClr val="tx1"/>
          </a:solidFill>
          <a:latin typeface="楷体" pitchFamily="49" charset="-122"/>
          <a:ea typeface="楷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o"/>
        <a:defRPr sz="2400" b="1">
          <a:solidFill>
            <a:schemeClr val="accent2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1"/>
          <p:cNvSpPr txBox="1">
            <a:spLocks noChangeArrowheads="1"/>
          </p:cNvSpPr>
          <p:nvPr/>
        </p:nvSpPr>
        <p:spPr bwMode="auto">
          <a:xfrm>
            <a:off x="304800" y="2057400"/>
            <a:ext cx="84582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48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sz="48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9</a:t>
            </a:r>
            <a:r>
              <a:rPr lang="zh-CN" altLang="en-US" sz="480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章 用户自定义数据类型</a:t>
            </a:r>
            <a:endParaRPr lang="en-US" altLang="zh-CN" sz="4800" dirty="0">
              <a:solidFill>
                <a:schemeClr val="accent2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685800" y="5486400"/>
            <a:ext cx="77724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山东师范大学信息科学与工程学院 王化雨</a:t>
            </a:r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838200" y="5943600"/>
            <a:ext cx="7772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23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月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30" name="Text Box 15"/>
          <p:cNvSpPr txBox="1">
            <a:spLocks noChangeArrowheads="1"/>
          </p:cNvSpPr>
          <p:nvPr/>
        </p:nvSpPr>
        <p:spPr bwMode="auto">
          <a:xfrm>
            <a:off x="381000" y="3505200"/>
            <a:ext cx="8458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4800" dirty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二</a:t>
            </a:r>
            <a:r>
              <a:rPr lang="zh-CN" altLang="en-US" sz="4800" dirty="0" smtClean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、结构体数组与结构体指针</a:t>
            </a:r>
            <a:endParaRPr lang="zh-CN" altLang="en-US" sz="4800" dirty="0">
              <a:solidFill>
                <a:srgbClr val="FF33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590800" y="130175"/>
            <a:ext cx="6477000" cy="99060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dist">
              <a:lnSpc>
                <a:spcPct val="90000"/>
              </a:lnSpc>
            </a:pP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计算机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2301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“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语言程序设计”</a:t>
            </a:r>
          </a:p>
          <a:p>
            <a:pPr algn="dist">
              <a:lnSpc>
                <a:spcPct val="9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谭浩强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《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程序设计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第五版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)》</a:t>
            </a:r>
            <a:endParaRPr lang="zh-CN" altLang="en-US" sz="2800" b="1" dirty="0">
              <a:solidFill>
                <a:srgbClr val="FF33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83DA9B2-90FD-42D2-82B1-EC15D43F07FD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130AB5D-37A7-4EAD-AB11-3F370FDC5C40}" type="slidenum">
              <a:rPr lang="zh-CN" altLang="en-US"/>
              <a:pPr/>
              <a:t>10</a:t>
            </a:fld>
            <a:r>
              <a:rPr lang="en-US" altLang="zh-CN"/>
              <a:t>/34</a:t>
            </a:r>
          </a:p>
        </p:txBody>
      </p:sp>
      <p:sp>
        <p:nvSpPr>
          <p:cNvPr id="6887426" name="Rectangle 2"/>
          <p:cNvSpPr>
            <a:spLocks noChangeArrowheads="1"/>
          </p:cNvSpPr>
          <p:nvPr/>
        </p:nvSpPr>
        <p:spPr bwMode="auto">
          <a:xfrm>
            <a:off x="381000" y="11430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endParaRPr lang="zh-CN" altLang="en-US" sz="3600" b="1">
              <a:solidFill>
                <a:srgbClr val="CC0099"/>
              </a:solidFill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6887427" name="Rectangle 3"/>
          <p:cNvSpPr>
            <a:spLocks noRot="1" noChangeArrowheads="1"/>
          </p:cNvSpPr>
          <p:nvPr/>
        </p:nvSpPr>
        <p:spPr bwMode="auto">
          <a:xfrm>
            <a:off x="381000" y="228600"/>
            <a:ext cx="831215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anchor="ctr"/>
          <a:lstStyle/>
          <a:p>
            <a:pPr eaLnBrk="0" hangingPunct="0">
              <a:lnSpc>
                <a:spcPts val="36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0070C0"/>
                </a:solidFill>
                <a:ea typeface="黑体" pitchFamily="49" charset="-122"/>
              </a:rPr>
              <a:t>课堂</a:t>
            </a:r>
            <a:r>
              <a:rPr lang="zh-CN" altLang="en-US" dirty="0">
                <a:solidFill>
                  <a:srgbClr val="0070C0"/>
                </a:solidFill>
                <a:ea typeface="黑体" pitchFamily="49" charset="-122"/>
              </a:rPr>
              <a:t>例题：统计</a:t>
            </a:r>
            <a:r>
              <a:rPr lang="zh-CN" altLang="en-US" dirty="0" smtClean="0">
                <a:solidFill>
                  <a:srgbClr val="0070C0"/>
                </a:solidFill>
                <a:ea typeface="黑体" pitchFamily="49" charset="-122"/>
              </a:rPr>
              <a:t>选票</a:t>
            </a:r>
            <a:endParaRPr lang="en-US" altLang="zh-CN" dirty="0">
              <a:solidFill>
                <a:srgbClr val="0070C0"/>
              </a:solidFill>
              <a:ea typeface="黑体" pitchFamily="49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15400" cy="54864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zh-CN" altLang="en-US" sz="3600" dirty="0" smtClean="0">
                <a:cs typeface="Times New Roman" panose="02020603050405020304" pitchFamily="18" charset="0"/>
                <a:sym typeface="Monotype Sorts" pitchFamily="2" charset="2"/>
              </a:rPr>
              <a:t>有</a:t>
            </a:r>
            <a:r>
              <a:rPr lang="en-US" altLang="zh-CN" sz="3600" dirty="0">
                <a:cs typeface="Times New Roman" panose="02020603050405020304" pitchFamily="18" charset="0"/>
                <a:sym typeface="Monotype Sorts" pitchFamily="2" charset="2"/>
              </a:rPr>
              <a:t>3</a:t>
            </a:r>
            <a:r>
              <a:rPr lang="zh-CN" altLang="en-US" sz="3600" dirty="0">
                <a:cs typeface="Times New Roman" panose="02020603050405020304" pitchFamily="18" charset="0"/>
                <a:sym typeface="Monotype Sorts" pitchFamily="2" charset="2"/>
              </a:rPr>
              <a:t>个候选人，每个选民只能投票</a:t>
            </a:r>
            <a:r>
              <a:rPr lang="zh-CN" altLang="en-US" sz="3600" dirty="0" smtClean="0">
                <a:cs typeface="Times New Roman" panose="02020603050405020304" pitchFamily="18" charset="0"/>
                <a:sym typeface="Monotype Sorts" pitchFamily="2" charset="2"/>
              </a:rPr>
              <a:t>选</a:t>
            </a:r>
            <a:r>
              <a:rPr lang="en-US" altLang="zh-CN" sz="3600" dirty="0" smtClean="0">
                <a:cs typeface="Times New Roman" panose="02020603050405020304" pitchFamily="18" charset="0"/>
                <a:sym typeface="Monotype Sorts" pitchFamily="2" charset="2"/>
              </a:rPr>
              <a:t>1</a:t>
            </a:r>
            <a:r>
              <a:rPr lang="zh-CN" altLang="en-US" sz="3600" dirty="0" smtClean="0">
                <a:cs typeface="Times New Roman" panose="02020603050405020304" pitchFamily="18" charset="0"/>
                <a:sym typeface="Monotype Sorts" pitchFamily="2" charset="2"/>
              </a:rPr>
              <a:t>人。</a:t>
            </a:r>
            <a:endParaRPr lang="en-US" altLang="zh-CN" sz="3600" dirty="0" smtClean="0">
              <a:cs typeface="Times New Roman" panose="02020603050405020304" pitchFamily="18" charset="0"/>
              <a:sym typeface="Monotype Sorts" pitchFamily="2" charset="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zh-CN" altLang="en-US" sz="3600" dirty="0" smtClean="0">
                <a:cs typeface="Times New Roman" panose="02020603050405020304" pitchFamily="18" charset="0"/>
                <a:sym typeface="Monotype Sorts" pitchFamily="2" charset="2"/>
              </a:rPr>
              <a:t>要求</a:t>
            </a:r>
            <a:r>
              <a:rPr lang="zh-CN" altLang="en-US" sz="3600" dirty="0">
                <a:cs typeface="Times New Roman" panose="02020603050405020304" pitchFamily="18" charset="0"/>
                <a:sym typeface="Monotype Sorts" pitchFamily="2" charset="2"/>
              </a:rPr>
              <a:t>编一个</a:t>
            </a:r>
            <a:r>
              <a:rPr lang="zh-CN" altLang="en-US" sz="3600" u="sng" dirty="0">
                <a:cs typeface="Times New Roman" panose="02020603050405020304" pitchFamily="18" charset="0"/>
                <a:sym typeface="Monotype Sorts" pitchFamily="2" charset="2"/>
              </a:rPr>
              <a:t>统计选票的程序</a:t>
            </a:r>
            <a:r>
              <a:rPr lang="zh-CN" altLang="en-US" sz="3600" dirty="0">
                <a:cs typeface="Times New Roman" panose="02020603050405020304" pitchFamily="18" charset="0"/>
                <a:sym typeface="Monotype Sorts" pitchFamily="2" charset="2"/>
              </a:rPr>
              <a:t>，先后输入选民的选项</a:t>
            </a:r>
            <a:r>
              <a:rPr lang="en-US" altLang="zh-CN" sz="3600" dirty="0">
                <a:cs typeface="Times New Roman" panose="02020603050405020304" pitchFamily="18" charset="0"/>
                <a:sym typeface="Monotype Sorts" pitchFamily="2" charset="2"/>
              </a:rPr>
              <a:t>——</a:t>
            </a:r>
            <a:r>
              <a:rPr lang="zh-CN" altLang="en-US" sz="3600" dirty="0">
                <a:solidFill>
                  <a:srgbClr val="C00000"/>
                </a:solidFill>
                <a:cs typeface="Times New Roman" panose="02020603050405020304" pitchFamily="18" charset="0"/>
                <a:sym typeface="Monotype Sorts" pitchFamily="2" charset="2"/>
              </a:rPr>
              <a:t>被选人的名字</a:t>
            </a:r>
            <a:r>
              <a:rPr lang="zh-CN" altLang="en-US" sz="3600" dirty="0">
                <a:cs typeface="Times New Roman" panose="02020603050405020304" pitchFamily="18" charset="0"/>
                <a:sym typeface="Monotype Sorts" pitchFamily="2" charset="2"/>
              </a:rPr>
              <a:t>，最后输出</a:t>
            </a:r>
            <a:r>
              <a:rPr lang="zh-CN" altLang="en-US" sz="3600" dirty="0">
                <a:solidFill>
                  <a:srgbClr val="0000FF"/>
                </a:solidFill>
                <a:cs typeface="Times New Roman" panose="02020603050405020304" pitchFamily="18" charset="0"/>
                <a:sym typeface="Monotype Sorts" pitchFamily="2" charset="2"/>
              </a:rPr>
              <a:t>各位候选人的得票结果</a:t>
            </a:r>
            <a:r>
              <a:rPr lang="zh-CN" altLang="en-US" sz="3600" dirty="0">
                <a:cs typeface="Times New Roman" panose="02020603050405020304" pitchFamily="18" charset="0"/>
                <a:sym typeface="Monotype Sorts" pitchFamily="2" charset="2"/>
              </a:rPr>
              <a:t>。</a:t>
            </a:r>
          </a:p>
          <a:p>
            <a:pPr marL="0" indent="0" eaLnBrk="1" latinLnBrk="1" hangingPunct="1">
              <a:lnSpc>
                <a:spcPct val="150000"/>
              </a:lnSpc>
              <a:buNone/>
            </a:pPr>
            <a:endParaRPr lang="zh-CN" altLang="en-US" sz="3600" dirty="0">
              <a:cs typeface="Times New Roman" panose="02020603050405020304" pitchFamily="18" charset="0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3530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83DA9B2-90FD-42D2-82B1-EC15D43F07FD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130AB5D-37A7-4EAD-AB11-3F370FDC5C40}" type="slidenum">
              <a:rPr lang="zh-CN" altLang="en-US"/>
              <a:pPr/>
              <a:t>11</a:t>
            </a:fld>
            <a:r>
              <a:rPr lang="en-US" altLang="zh-CN"/>
              <a:t>/34</a:t>
            </a:r>
          </a:p>
        </p:txBody>
      </p:sp>
      <p:sp>
        <p:nvSpPr>
          <p:cNvPr id="6887426" name="Rectangle 2"/>
          <p:cNvSpPr>
            <a:spLocks noChangeArrowheads="1"/>
          </p:cNvSpPr>
          <p:nvPr/>
        </p:nvSpPr>
        <p:spPr bwMode="auto">
          <a:xfrm>
            <a:off x="381000" y="11430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endParaRPr lang="zh-CN" altLang="en-US" sz="3600" b="1">
              <a:solidFill>
                <a:srgbClr val="CC0099"/>
              </a:solidFill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6887427" name="Rectangle 3"/>
          <p:cNvSpPr>
            <a:spLocks noRot="1" noChangeArrowheads="1"/>
          </p:cNvSpPr>
          <p:nvPr/>
        </p:nvSpPr>
        <p:spPr bwMode="auto">
          <a:xfrm>
            <a:off x="381000" y="228600"/>
            <a:ext cx="831215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anchor="ctr"/>
          <a:lstStyle/>
          <a:p>
            <a:pPr eaLnBrk="0" hangingPunct="0">
              <a:lnSpc>
                <a:spcPts val="36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0070C0"/>
                </a:solidFill>
                <a:ea typeface="黑体" pitchFamily="49" charset="-122"/>
              </a:rPr>
              <a:t>“统计选票”解题思路</a:t>
            </a:r>
            <a:endParaRPr lang="en-US" altLang="zh-CN" dirty="0">
              <a:solidFill>
                <a:srgbClr val="0070C0"/>
              </a:solidFill>
              <a:ea typeface="黑体" pitchFamily="49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22250" y="1066800"/>
            <a:ext cx="8769350" cy="54864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zh-CN" altLang="en-US" sz="2400" dirty="0" smtClean="0">
                <a:cs typeface="Times New Roman" panose="02020603050405020304" pitchFamily="18" charset="0"/>
                <a:sym typeface="Monotype Sorts" pitchFamily="2" charset="2"/>
              </a:rPr>
              <a:t>定义</a:t>
            </a:r>
            <a:r>
              <a:rPr lang="zh-CN" altLang="en-US" sz="2400" b="1" dirty="0">
                <a:solidFill>
                  <a:srgbClr val="CC0099"/>
                </a:solidFill>
                <a:cs typeface="Times New Roman" panose="02020603050405020304" pitchFamily="18" charset="0"/>
                <a:sym typeface="Monotype Sorts" pitchFamily="2" charset="2"/>
              </a:rPr>
              <a:t>全局</a:t>
            </a:r>
            <a:r>
              <a:rPr lang="zh-CN" altLang="en-US" sz="2400" dirty="0">
                <a:cs typeface="Times New Roman" panose="02020603050405020304" pitchFamily="18" charset="0"/>
                <a:sym typeface="Monotype Sorts" pitchFamily="2" charset="2"/>
              </a:rPr>
              <a:t>的结构体数组</a:t>
            </a:r>
            <a:r>
              <a:rPr lang="en-US" altLang="zh-CN" sz="2400" dirty="0">
                <a:cs typeface="Times New Roman" panose="02020603050405020304" pitchFamily="18" charset="0"/>
                <a:sym typeface="Monotype Sorts" pitchFamily="2" charset="2"/>
              </a:rPr>
              <a:t>leader，</a:t>
            </a:r>
            <a:r>
              <a:rPr lang="zh-CN" altLang="en-US" sz="2400" dirty="0">
                <a:cs typeface="Times New Roman" panose="02020603050405020304" pitchFamily="18" charset="0"/>
                <a:sym typeface="Monotype Sorts" pitchFamily="2" charset="2"/>
              </a:rPr>
              <a:t>有3个数组元素</a:t>
            </a:r>
            <a:r>
              <a:rPr lang="en-US" altLang="zh-CN" sz="2400" dirty="0">
                <a:cs typeface="Times New Roman" panose="02020603050405020304" pitchFamily="18" charset="0"/>
                <a:sym typeface="Monotype Sorts" pitchFamily="2" charset="2"/>
              </a:rPr>
              <a:t>——</a:t>
            </a:r>
            <a:r>
              <a:rPr lang="zh-CN" altLang="en-US" sz="2400" dirty="0">
                <a:cs typeface="Times New Roman" panose="02020603050405020304" pitchFamily="18" charset="0"/>
                <a:sym typeface="Monotype Sorts" pitchFamily="2" charset="2"/>
              </a:rPr>
              <a:t>表明有</a:t>
            </a:r>
            <a:r>
              <a:rPr lang="en-US" altLang="zh-CN" sz="2400" dirty="0">
                <a:cs typeface="Times New Roman" panose="02020603050405020304" pitchFamily="18" charset="0"/>
                <a:sym typeface="Monotype Sorts" pitchFamily="2" charset="2"/>
              </a:rPr>
              <a:t>3</a:t>
            </a:r>
            <a:r>
              <a:rPr lang="zh-CN" altLang="en-US" sz="2400" dirty="0">
                <a:cs typeface="Times New Roman" panose="02020603050405020304" pitchFamily="18" charset="0"/>
                <a:sym typeface="Monotype Sorts" pitchFamily="2" charset="2"/>
              </a:rPr>
              <a:t>位候选人：</a:t>
            </a:r>
          </a:p>
          <a:p>
            <a:pPr lvl="1" eaLnBrk="1" latinLnBrk="1" hangingPunct="1">
              <a:lnSpc>
                <a:spcPct val="150000"/>
              </a:lnSpc>
            </a:pPr>
            <a:r>
              <a:rPr lang="zh-CN" altLang="en-US" sz="2400" dirty="0">
                <a:cs typeface="Times New Roman" panose="02020603050405020304" pitchFamily="18" charset="0"/>
                <a:sym typeface="Monotype Sorts" pitchFamily="2" charset="2"/>
              </a:rPr>
              <a:t>每一元素包含两个成员</a:t>
            </a:r>
            <a:r>
              <a:rPr lang="en-US" altLang="zh-CN" sz="2400" dirty="0">
                <a:cs typeface="Times New Roman" panose="02020603050405020304" pitchFamily="18" charset="0"/>
                <a:sym typeface="Monotype Sorts" pitchFamily="2" charset="2"/>
              </a:rPr>
              <a:t>name</a:t>
            </a:r>
            <a:r>
              <a:rPr lang="zh-CN" altLang="en-US" sz="2400" dirty="0">
                <a:cs typeface="Times New Roman" panose="02020603050405020304" pitchFamily="18" charset="0"/>
                <a:sym typeface="Monotype Sorts" pitchFamily="2" charset="2"/>
              </a:rPr>
              <a:t>和</a:t>
            </a:r>
            <a:r>
              <a:rPr lang="en-US" altLang="zh-CN" sz="2400" dirty="0">
                <a:cs typeface="Times New Roman" panose="02020603050405020304" pitchFamily="18" charset="0"/>
                <a:sym typeface="Monotype Sorts" pitchFamily="2" charset="2"/>
              </a:rPr>
              <a:t>count</a:t>
            </a:r>
            <a:r>
              <a:rPr lang="zh-CN" altLang="en-US" sz="2400" dirty="0">
                <a:cs typeface="Times New Roman" panose="02020603050405020304" pitchFamily="18" charset="0"/>
                <a:sym typeface="Monotype Sorts" pitchFamily="2" charset="2"/>
              </a:rPr>
              <a:t>；</a:t>
            </a:r>
          </a:p>
          <a:p>
            <a:pPr lvl="1" eaLnBrk="1" latinLnBrk="1" hangingPunct="1">
              <a:lnSpc>
                <a:spcPct val="150000"/>
              </a:lnSpc>
            </a:pPr>
            <a:r>
              <a:rPr lang="zh-CN" altLang="en-US" sz="2400" dirty="0">
                <a:cs typeface="Times New Roman" panose="02020603050405020304" pitchFamily="18" charset="0"/>
                <a:sym typeface="Monotype Sorts" pitchFamily="2" charset="2"/>
              </a:rPr>
              <a:t>先初始化，使每个候选人的票数均为0。</a:t>
            </a:r>
          </a:p>
          <a:p>
            <a:pPr eaLnBrk="1" latinLnBrk="1" hangingPunct="1">
              <a:lnSpc>
                <a:spcPct val="150000"/>
              </a:lnSpc>
            </a:pPr>
            <a:r>
              <a:rPr lang="zh-CN" altLang="en-US" sz="2400" dirty="0">
                <a:cs typeface="Times New Roman" panose="02020603050405020304" pitchFamily="18" charset="0"/>
                <a:sym typeface="Monotype Sorts" pitchFamily="2" charset="2"/>
              </a:rPr>
              <a:t>在</a:t>
            </a:r>
            <a:r>
              <a:rPr lang="en-US" altLang="zh-CN" sz="2400" dirty="0">
                <a:cs typeface="Times New Roman" panose="02020603050405020304" pitchFamily="18" charset="0"/>
                <a:sym typeface="Monotype Sorts" pitchFamily="2" charset="2"/>
              </a:rPr>
              <a:t>main</a:t>
            </a:r>
            <a:r>
              <a:rPr lang="zh-CN" altLang="en-US" sz="2400" dirty="0">
                <a:cs typeface="Times New Roman" panose="02020603050405020304" pitchFamily="18" charset="0"/>
                <a:sym typeface="Monotype Sorts" pitchFamily="2" charset="2"/>
              </a:rPr>
              <a:t>中，每次输入一个候选人的名字</a:t>
            </a:r>
            <a:r>
              <a:rPr lang="en-US" altLang="zh-CN" sz="2400" dirty="0">
                <a:cs typeface="Times New Roman" panose="02020603050405020304" pitchFamily="18" charset="0"/>
                <a:sym typeface="Monotype Sorts" pitchFamily="2" charset="2"/>
              </a:rPr>
              <a:t>——</a:t>
            </a:r>
            <a:r>
              <a:rPr lang="zh-CN" altLang="en-US" sz="2400" b="1" dirty="0">
                <a:solidFill>
                  <a:srgbClr val="C00000"/>
                </a:solidFill>
                <a:cs typeface="Times New Roman" panose="02020603050405020304" pitchFamily="18" charset="0"/>
                <a:sym typeface="Monotype Sorts" pitchFamily="2" charset="2"/>
              </a:rPr>
              <a:t>即</a:t>
            </a:r>
            <a:r>
              <a:rPr lang="en-US" altLang="zh-CN" sz="2400" b="1" dirty="0">
                <a:solidFill>
                  <a:srgbClr val="C00000"/>
                </a:solidFill>
                <a:cs typeface="Times New Roman" panose="02020603050405020304" pitchFamily="18" charset="0"/>
                <a:sym typeface="Monotype Sorts" pitchFamily="2" charset="2"/>
              </a:rPr>
              <a:t>1</a:t>
            </a:r>
            <a:r>
              <a:rPr lang="zh-CN" altLang="en-US" sz="2400" b="1" dirty="0">
                <a:solidFill>
                  <a:srgbClr val="C00000"/>
                </a:solidFill>
                <a:cs typeface="Times New Roman" panose="02020603050405020304" pitchFamily="18" charset="0"/>
                <a:sym typeface="Monotype Sorts" pitchFamily="2" charset="2"/>
              </a:rPr>
              <a:t>位选民的投票结果</a:t>
            </a:r>
            <a:r>
              <a:rPr lang="zh-CN" altLang="en-US" sz="2400" dirty="0">
                <a:cs typeface="Times New Roman" panose="02020603050405020304" pitchFamily="18" charset="0"/>
                <a:sym typeface="Monotype Sorts" pitchFamily="2" charset="2"/>
              </a:rPr>
              <a:t>，与哪个候选人名字相同，就在对应的候选人票数上加1。</a:t>
            </a:r>
          </a:p>
          <a:p>
            <a:pPr eaLnBrk="1" latinLnBrk="1" hangingPunct="1">
              <a:lnSpc>
                <a:spcPct val="150000"/>
              </a:lnSpc>
            </a:pPr>
            <a:r>
              <a:rPr lang="zh-CN" altLang="en-US" sz="2400" dirty="0">
                <a:cs typeface="Times New Roman" panose="02020603050405020304" pitchFamily="18" charset="0"/>
              </a:rPr>
              <a:t>最后</a:t>
            </a:r>
            <a:r>
              <a:rPr lang="zh-CN" altLang="zh-CN" sz="2400" dirty="0">
                <a:cs typeface="Times New Roman" panose="02020603050405020304" pitchFamily="18" charset="0"/>
              </a:rPr>
              <a:t>输出所有元素的信息</a:t>
            </a:r>
            <a:r>
              <a:rPr lang="zh-CN" altLang="en-US" sz="2400" dirty="0"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7453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64A8FF8A-B5D0-4412-BC45-CCD1D3185367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whuayu000@163.com 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3F0FB02-FB7C-4480-98D9-543F7226A7C1}" type="slidenum">
              <a:rPr lang="zh-CN" altLang="en-US"/>
              <a:pPr/>
              <a:t>12</a:t>
            </a:fld>
            <a:r>
              <a:rPr lang="en-US" altLang="zh-CN"/>
              <a:t>/92</a:t>
            </a:r>
          </a:p>
        </p:txBody>
      </p:sp>
      <p:sp>
        <p:nvSpPr>
          <p:cNvPr id="6665218" name="Rectangle 2"/>
          <p:cNvSpPr>
            <a:spLocks noRot="1" noChangeArrowheads="1"/>
          </p:cNvSpPr>
          <p:nvPr/>
        </p:nvSpPr>
        <p:spPr bwMode="auto">
          <a:xfrm>
            <a:off x="304800" y="152400"/>
            <a:ext cx="85407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统计选票</a:t>
            </a:r>
            <a:r>
              <a:rPr lang="zh-CN" altLang="en-US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程序</a:t>
            </a:r>
            <a:r>
              <a:rPr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结构</a:t>
            </a:r>
          </a:p>
        </p:txBody>
      </p:sp>
      <p:sp>
        <p:nvSpPr>
          <p:cNvPr id="6665219" name="Rectangle 3"/>
          <p:cNvSpPr>
            <a:spLocks noChangeArrowheads="1"/>
          </p:cNvSpPr>
          <p:nvPr/>
        </p:nvSpPr>
        <p:spPr bwMode="auto">
          <a:xfrm>
            <a:off x="381000" y="1143000"/>
            <a:ext cx="8540750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38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头文件</a:t>
            </a:r>
          </a:p>
          <a:p>
            <a:pPr marL="342900" indent="-342900">
              <a:lnSpc>
                <a:spcPts val="38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定义全局的结构体数组</a:t>
            </a:r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leader</a:t>
            </a: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，有</a:t>
            </a:r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3</a:t>
            </a: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个元素：</a:t>
            </a:r>
          </a:p>
          <a:p>
            <a:pPr marL="342900" indent="-342900">
              <a:lnSpc>
                <a:spcPts val="38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每一元素包含两个成员</a:t>
            </a:r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name</a:t>
            </a: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和</a:t>
            </a:r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count</a:t>
            </a: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；</a:t>
            </a:r>
          </a:p>
          <a:p>
            <a:pPr marL="342900" indent="-342900">
              <a:lnSpc>
                <a:spcPts val="38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先初始化，使每个候选人的票数均为</a:t>
            </a:r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0</a:t>
            </a: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。</a:t>
            </a:r>
          </a:p>
          <a:p>
            <a:pPr marL="342900" indent="-342900">
              <a:lnSpc>
                <a:spcPts val="38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在</a:t>
            </a:r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main</a:t>
            </a: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中</a:t>
            </a:r>
          </a:p>
          <a:p>
            <a:pPr marL="342900" indent="-342900">
              <a:lnSpc>
                <a:spcPts val="38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每次输入一个候选人的名字，与哪个候选人名字相同，就在对应的候选人票数上加</a:t>
            </a:r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1</a:t>
            </a: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。</a:t>
            </a:r>
          </a:p>
          <a:p>
            <a:pPr marL="342900" indent="-342900">
              <a:lnSpc>
                <a:spcPts val="38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最后输出所有候选人的得票信息。</a:t>
            </a:r>
          </a:p>
          <a:p>
            <a:pPr marL="342900" indent="-342900">
              <a:lnSpc>
                <a:spcPts val="3800"/>
              </a:lnSpc>
              <a:buClr>
                <a:srgbClr val="FF3300"/>
              </a:buClr>
              <a:buFont typeface="Wingdings" pitchFamily="2" charset="2"/>
              <a:buNone/>
            </a:pPr>
            <a:endParaRPr lang="zh-CN" altLang="en-US" sz="2800" b="1" dirty="0"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D3635052-AA15-48DB-A2A6-B145F3C7A5AB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C868AA03-238A-4911-AE1E-DB35F6C506D7}" type="slidenum">
              <a:rPr lang="zh-CN" altLang="en-US"/>
              <a:pPr/>
              <a:t>13</a:t>
            </a:fld>
            <a:r>
              <a:rPr lang="en-US" altLang="zh-CN"/>
              <a:t>/92</a:t>
            </a:r>
          </a:p>
        </p:txBody>
      </p:sp>
      <p:sp>
        <p:nvSpPr>
          <p:cNvPr id="6713346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统计选票</a:t>
            </a:r>
            <a:r>
              <a:rPr lang="zh-CN" altLang="en-US" dirty="0" smtClean="0">
                <a:solidFill>
                  <a:srgbClr val="C00000"/>
                </a:solidFill>
                <a:ea typeface="黑体" pitchFamily="49" charset="-122"/>
              </a:rPr>
              <a:t>头文件</a:t>
            </a:r>
            <a:r>
              <a:rPr lang="zh-CN" altLang="en-US" dirty="0">
                <a:solidFill>
                  <a:srgbClr val="C00000"/>
                </a:solidFill>
                <a:ea typeface="黑体" pitchFamily="49" charset="-122"/>
              </a:rPr>
              <a:t>与</a:t>
            </a:r>
            <a:r>
              <a:rPr lang="zh-CN" altLang="en-US" dirty="0">
                <a:solidFill>
                  <a:srgbClr val="C00000"/>
                </a:solidFill>
                <a:ea typeface="黑体" pitchFamily="49" charset="-122"/>
                <a:sym typeface="Monotype Sorts" pitchFamily="2" charset="2"/>
              </a:rPr>
              <a:t>结构体数组</a:t>
            </a:r>
          </a:p>
        </p:txBody>
      </p:sp>
      <p:sp>
        <p:nvSpPr>
          <p:cNvPr id="6713347" name="Rectangle 3"/>
          <p:cNvSpPr>
            <a:spLocks noChangeArrowheads="1"/>
          </p:cNvSpPr>
          <p:nvPr/>
        </p:nvSpPr>
        <p:spPr bwMode="auto">
          <a:xfrm>
            <a:off x="381000" y="1143000"/>
            <a:ext cx="854075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定义全局的结构体数组</a:t>
            </a:r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leader</a:t>
            </a: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，有</a:t>
            </a:r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个元素：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每一元素包含两个成员</a:t>
            </a: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name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count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先初始化，使每个候选人的票数均为</a:t>
            </a: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713348" name="Rectangle 4"/>
          <p:cNvSpPr>
            <a:spLocks noChangeArrowheads="1"/>
          </p:cNvSpPr>
          <p:nvPr/>
        </p:nvSpPr>
        <p:spPr bwMode="auto">
          <a:xfrm>
            <a:off x="1371600" y="2514600"/>
            <a:ext cx="5867400" cy="41148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#include &lt;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string.h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#include &lt;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stdio.h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struct</a:t>
            </a:r>
            <a:r>
              <a:rPr lang="en-US" altLang="zh-CN" sz="24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Person</a:t>
            </a:r>
            <a:r>
              <a:rPr lang="en-US" altLang="zh-CN" sz="24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  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{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	char name[20];     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    </a:t>
            </a:r>
            <a:r>
              <a:rPr lang="en-US" altLang="zh-CN" sz="2400" b="1" dirty="0" err="1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4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 count;                 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}</a:t>
            </a: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leader</a:t>
            </a:r>
            <a:r>
              <a:rPr lang="en-US" altLang="zh-CN" sz="24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[3]={"Li",0,"Zhang",0,"Sun",0}; 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 main()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{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……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024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4B755232-0E7F-4572-AC87-0FB285C4755D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9553635-4747-4DBF-B8EA-64B01C7ED698}" type="slidenum">
              <a:rPr lang="zh-CN" altLang="en-US"/>
              <a:pPr/>
              <a:t>14</a:t>
            </a:fld>
            <a:r>
              <a:rPr lang="en-US" altLang="zh-CN"/>
              <a:t>/92</a:t>
            </a:r>
          </a:p>
        </p:txBody>
      </p:sp>
      <p:sp>
        <p:nvSpPr>
          <p:cNvPr id="6709250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统计选票</a:t>
            </a:r>
            <a:r>
              <a:rPr lang="en-US" altLang="zh-CN" dirty="0" smtClean="0">
                <a:solidFill>
                  <a:srgbClr val="C00000"/>
                </a:solidFill>
                <a:ea typeface="黑体" pitchFamily="49" charset="-122"/>
              </a:rPr>
              <a:t>main</a:t>
            </a:r>
            <a:r>
              <a:rPr lang="zh-CN" altLang="en-US" dirty="0" smtClean="0">
                <a:solidFill>
                  <a:srgbClr val="C00000"/>
                </a:solidFill>
                <a:ea typeface="黑体" pitchFamily="49" charset="-122"/>
              </a:rPr>
              <a:t>函数：统计选票</a:t>
            </a:r>
            <a:endParaRPr lang="en-US" altLang="zh-CN" dirty="0">
              <a:solidFill>
                <a:srgbClr val="C00000"/>
              </a:solidFill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709251" name="Rectangle 3"/>
          <p:cNvSpPr>
            <a:spLocks noChangeArrowheads="1"/>
          </p:cNvSpPr>
          <p:nvPr/>
        </p:nvSpPr>
        <p:spPr bwMode="auto">
          <a:xfrm>
            <a:off x="381000" y="1143000"/>
            <a:ext cx="85407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假设有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位选民，依次读入每位选民所投票的结果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候选人的姓名，</a:t>
            </a:r>
            <a:r>
              <a:rPr lang="zh-CN" altLang="en-US" sz="2400" b="1" dirty="0" smtClean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输入的姓名与</a:t>
            </a:r>
            <a:r>
              <a:rPr lang="zh-CN" altLang="en-US" sz="2400" b="1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哪个候选人名字相同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，就在对应票数上加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6709252" name="Rectangle 4"/>
          <p:cNvSpPr>
            <a:spLocks noChangeArrowheads="1"/>
          </p:cNvSpPr>
          <p:nvPr/>
        </p:nvSpPr>
        <p:spPr bwMode="auto">
          <a:xfrm>
            <a:off x="2133600" y="2057400"/>
            <a:ext cx="6858000" cy="4708981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{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i,j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; 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char 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leader_name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[20];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for (i=1;i&lt;=</a:t>
            </a:r>
            <a:r>
              <a:rPr lang="en-US" altLang="zh-CN" sz="20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10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;i++)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{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	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scanf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("%s",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leader_name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); 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	for(j=0;j&lt;3;j++)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		if(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strcmp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(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leader_name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, leader[j].name)==0)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		{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			leader[j].count++;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			break;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		}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}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……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187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3B6BEE7-0807-40E4-A1CC-3EBECD21896B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7DE530D-A31A-40E9-9988-7C1CE04DBE7D}" type="slidenum">
              <a:rPr lang="zh-CN" altLang="en-US"/>
              <a:pPr/>
              <a:t>15</a:t>
            </a:fld>
            <a:r>
              <a:rPr lang="en-US" altLang="zh-CN"/>
              <a:t>/92</a:t>
            </a:r>
          </a:p>
        </p:txBody>
      </p:sp>
      <p:sp>
        <p:nvSpPr>
          <p:cNvPr id="6715394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统计</a:t>
            </a:r>
            <a:r>
              <a:rPr lang="zh-CN" altLang="en-US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选票</a:t>
            </a:r>
            <a:r>
              <a:rPr lang="en-US" altLang="zh-CN" dirty="0">
                <a:solidFill>
                  <a:srgbClr val="C00000"/>
                </a:solidFill>
                <a:ea typeface="黑体" pitchFamily="49" charset="-122"/>
              </a:rPr>
              <a:t>main</a:t>
            </a:r>
            <a:r>
              <a:rPr lang="zh-CN" altLang="en-US" dirty="0">
                <a:solidFill>
                  <a:srgbClr val="C00000"/>
                </a:solidFill>
                <a:ea typeface="黑体" pitchFamily="49" charset="-122"/>
              </a:rPr>
              <a:t>函数</a:t>
            </a:r>
            <a:r>
              <a:rPr lang="zh-CN" altLang="en-US" dirty="0" smtClean="0">
                <a:solidFill>
                  <a:srgbClr val="C00000"/>
                </a:solidFill>
                <a:ea typeface="黑体" pitchFamily="49" charset="-122"/>
              </a:rPr>
              <a:t>：输出候选人得票</a:t>
            </a:r>
            <a:endParaRPr lang="en-US" altLang="zh-CN" dirty="0">
              <a:solidFill>
                <a:srgbClr val="C00000"/>
              </a:solidFill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715395" name="Rectangle 3"/>
          <p:cNvSpPr>
            <a:spLocks noChangeArrowheads="1"/>
          </p:cNvSpPr>
          <p:nvPr/>
        </p:nvSpPr>
        <p:spPr bwMode="auto">
          <a:xfrm>
            <a:off x="381000" y="1143000"/>
            <a:ext cx="85407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输出所有候选人的得票信息。</a:t>
            </a:r>
          </a:p>
        </p:txBody>
      </p:sp>
      <p:sp>
        <p:nvSpPr>
          <p:cNvPr id="6715396" name="Rectangle 4"/>
          <p:cNvSpPr>
            <a:spLocks noChangeArrowheads="1"/>
          </p:cNvSpPr>
          <p:nvPr/>
        </p:nvSpPr>
        <p:spPr bwMode="auto">
          <a:xfrm>
            <a:off x="685800" y="1981200"/>
            <a:ext cx="8153400" cy="4452501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marL="342900" indent="-342900">
              <a:lnSpc>
                <a:spcPts val="34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 main()</a:t>
            </a:r>
          </a:p>
          <a:p>
            <a:pPr marL="342900" indent="-342900">
              <a:lnSpc>
                <a:spcPts val="34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{ </a:t>
            </a:r>
          </a:p>
          <a:p>
            <a:pPr marL="342900" indent="-342900">
              <a:lnSpc>
                <a:spcPts val="34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i,j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;   </a:t>
            </a:r>
          </a:p>
          <a:p>
            <a:pPr marL="342900" indent="-342900">
              <a:lnSpc>
                <a:spcPts val="34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char 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leader_name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[20];  </a:t>
            </a:r>
          </a:p>
          <a:p>
            <a:pPr marL="342900" indent="-342900">
              <a:lnSpc>
                <a:spcPts val="34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……</a:t>
            </a:r>
          </a:p>
          <a:p>
            <a:pPr marL="342900" indent="-342900">
              <a:lnSpc>
                <a:spcPts val="34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400" b="1" dirty="0" err="1" smtClean="0"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400" b="1" dirty="0" smtClean="0">
                <a:ea typeface="楷体_GB2312" pitchFamily="49" charset="-122"/>
                <a:sym typeface="Monotype Sorts" pitchFamily="2" charset="2"/>
              </a:rPr>
              <a:t>("\</a:t>
            </a:r>
            <a:r>
              <a:rPr lang="en-US" altLang="zh-CN" sz="2400" b="1" dirty="0" err="1" smtClean="0">
                <a:ea typeface="楷体_GB2312" pitchFamily="49" charset="-122"/>
                <a:sym typeface="Monotype Sorts" pitchFamily="2" charset="2"/>
              </a:rPr>
              <a:t>nResult</a:t>
            </a:r>
            <a:r>
              <a:rPr lang="en-US" altLang="zh-CN" sz="2400" b="1" dirty="0" smtClean="0">
                <a:ea typeface="楷体_GB2312" pitchFamily="49" charset="-122"/>
                <a:sym typeface="Monotype Sorts" pitchFamily="2" charset="2"/>
              </a:rPr>
              <a:t>:\n");</a:t>
            </a:r>
          </a:p>
          <a:p>
            <a:pPr marL="342900" indent="-342900">
              <a:lnSpc>
                <a:spcPts val="34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400" b="1" dirty="0" smtClean="0">
                <a:ea typeface="楷体_GB2312" pitchFamily="49" charset="-122"/>
                <a:sym typeface="Monotype Sorts" pitchFamily="2" charset="2"/>
              </a:rPr>
              <a:t>for(i=0;i&lt;3;i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++)</a:t>
            </a:r>
          </a:p>
          <a:p>
            <a:pPr marL="342900" indent="-342900">
              <a:lnSpc>
                <a:spcPts val="34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	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("%5s:%d\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n",leader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[i].name, leader[i].count);</a:t>
            </a:r>
          </a:p>
          <a:p>
            <a:pPr marL="342900" indent="-342900">
              <a:lnSpc>
                <a:spcPts val="34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return 0;</a:t>
            </a:r>
          </a:p>
          <a:p>
            <a:pPr marL="342900" indent="-342900">
              <a:lnSpc>
                <a:spcPts val="34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412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0868B008-A128-4559-8F1A-FD1307825B71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D719EA10-AB0A-4608-9D44-1E719A6ABF7C}" type="slidenum">
              <a:rPr lang="zh-CN" altLang="en-US"/>
              <a:pPr/>
              <a:t>16</a:t>
            </a:fld>
            <a:r>
              <a:rPr lang="en-US" altLang="zh-CN"/>
              <a:t>/92</a:t>
            </a:r>
          </a:p>
        </p:txBody>
      </p:sp>
      <p:sp>
        <p:nvSpPr>
          <p:cNvPr id="6666242" name="Rectangle 2"/>
          <p:cNvSpPr>
            <a:spLocks noRot="1" noChangeArrowheads="1"/>
          </p:cNvSpPr>
          <p:nvPr/>
        </p:nvSpPr>
        <p:spPr bwMode="auto">
          <a:xfrm>
            <a:off x="301625" y="3048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统计</a:t>
            </a:r>
            <a:r>
              <a:rPr lang="zh-CN" altLang="en-US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选票</a:t>
            </a:r>
            <a:r>
              <a:rPr lang="zh-CN" altLang="en-US" dirty="0" smtClean="0">
                <a:solidFill>
                  <a:srgbClr val="C00000"/>
                </a:solidFill>
                <a:ea typeface="黑体" pitchFamily="49" charset="-122"/>
              </a:rPr>
              <a:t>运行结果</a:t>
            </a:r>
            <a:endParaRPr lang="en-US" altLang="zh-CN" dirty="0">
              <a:solidFill>
                <a:srgbClr val="0070C0"/>
              </a:solidFill>
              <a:ea typeface="黑体" pitchFamily="49" charset="-122"/>
              <a:sym typeface="Monotype Sorts" pitchFamily="2" charset="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25" b="32202"/>
          <a:stretch/>
        </p:blipFill>
        <p:spPr bwMode="auto">
          <a:xfrm>
            <a:off x="1347788" y="1323975"/>
            <a:ext cx="6500811" cy="495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277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4B755232-0E7F-4572-AC87-0FB285C4755D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9553635-4747-4DBF-B8EA-64B01C7ED698}" type="slidenum">
              <a:rPr lang="zh-CN" altLang="en-US"/>
              <a:pPr/>
              <a:t>17</a:t>
            </a:fld>
            <a:r>
              <a:rPr lang="en-US" altLang="zh-CN"/>
              <a:t>/92</a:t>
            </a:r>
          </a:p>
        </p:txBody>
      </p:sp>
      <p:sp>
        <p:nvSpPr>
          <p:cNvPr id="6709250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统计</a:t>
            </a:r>
            <a:r>
              <a:rPr lang="zh-CN" altLang="en-US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选票</a:t>
            </a:r>
            <a:r>
              <a:rPr lang="zh-CN" altLang="en-US" dirty="0" smtClean="0">
                <a:solidFill>
                  <a:srgbClr val="C00000"/>
                </a:solidFill>
                <a:ea typeface="黑体" pitchFamily="49" charset="-122"/>
              </a:rPr>
              <a:t>延伸思索</a:t>
            </a:r>
            <a:endParaRPr lang="en-US" altLang="zh-CN" dirty="0">
              <a:solidFill>
                <a:srgbClr val="0070C0"/>
              </a:solidFill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709251" name="Rectangle 3"/>
          <p:cNvSpPr>
            <a:spLocks noChangeArrowheads="1"/>
          </p:cNvSpPr>
          <p:nvPr/>
        </p:nvSpPr>
        <p:spPr bwMode="auto">
          <a:xfrm>
            <a:off x="381000" y="1143000"/>
            <a:ext cx="85407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输入的名字与哪个候选人名字相同，就在对应票数上加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6709252" name="Rectangle 4"/>
          <p:cNvSpPr>
            <a:spLocks noChangeArrowheads="1"/>
          </p:cNvSpPr>
          <p:nvPr/>
        </p:nvSpPr>
        <p:spPr bwMode="auto">
          <a:xfrm>
            <a:off x="450850" y="1691819"/>
            <a:ext cx="8540750" cy="4708981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{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i,j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; 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char 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leader_name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[20];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for (i=1;i&lt;=10;i++)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{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	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scanf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("%s",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leader_name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); 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	for(j=0;j&lt;3;j++)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		if(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strcmp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(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leader_name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, leader[j].name)==0)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		{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			leader[j].count++;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			break;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		}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}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……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sp>
        <p:nvSpPr>
          <p:cNvPr id="6709253" name="AutoShape 5"/>
          <p:cNvSpPr>
            <a:spLocks/>
          </p:cNvSpPr>
          <p:nvPr/>
        </p:nvSpPr>
        <p:spPr bwMode="auto">
          <a:xfrm>
            <a:off x="4000500" y="1676400"/>
            <a:ext cx="3695700" cy="914400"/>
          </a:xfrm>
          <a:prstGeom prst="borderCallout1">
            <a:avLst>
              <a:gd name="adj1" fmla="val 108333"/>
              <a:gd name="adj2" fmla="val 96907"/>
              <a:gd name="adj3" fmla="val 108333"/>
              <a:gd name="adj4" fmla="val -69759"/>
            </a:avLst>
          </a:prstGeom>
          <a:solidFill>
            <a:srgbClr val="FFFF99"/>
          </a:solidFill>
          <a:ln w="9525">
            <a:solidFill>
              <a:srgbClr val="CC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>
              <a:lnSpc>
                <a:spcPct val="100000"/>
              </a:lnSpc>
            </a:pPr>
            <a:r>
              <a:rPr lang="zh-CN" altLang="en-US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可以将</a:t>
            </a:r>
            <a:r>
              <a:rPr lang="en-US" altLang="zh-CN" sz="2400" b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lead_name</a:t>
            </a:r>
            <a:r>
              <a:rPr lang="zh-CN" altLang="en-US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定义为</a:t>
            </a:r>
            <a:r>
              <a:rPr lang="en-US" altLang="zh-CN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char</a:t>
            </a:r>
            <a:r>
              <a:rPr lang="zh-CN" altLang="en-US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型</a:t>
            </a:r>
            <a:r>
              <a:rPr lang="zh-CN" altLang="en-US" sz="24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指针</a:t>
            </a:r>
            <a:r>
              <a:rPr lang="zh-CN" altLang="en-US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吗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18388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925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4B755232-0E7F-4572-AC87-0FB285C4755D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9553635-4747-4DBF-B8EA-64B01C7ED698}" type="slidenum">
              <a:rPr lang="zh-CN" altLang="en-US"/>
              <a:pPr/>
              <a:t>18</a:t>
            </a:fld>
            <a:r>
              <a:rPr lang="en-US" altLang="zh-CN"/>
              <a:t>/92</a:t>
            </a:r>
          </a:p>
        </p:txBody>
      </p:sp>
      <p:sp>
        <p:nvSpPr>
          <p:cNvPr id="6709250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延伸</a:t>
            </a:r>
            <a:r>
              <a:rPr lang="zh-CN" altLang="en-US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思索：定义为指针的后果</a:t>
            </a:r>
            <a:endParaRPr lang="en-US" altLang="zh-CN" dirty="0">
              <a:solidFill>
                <a:srgbClr val="0070C0"/>
              </a:solidFill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709251" name="Rectangle 3"/>
          <p:cNvSpPr>
            <a:spLocks noChangeArrowheads="1"/>
          </p:cNvSpPr>
          <p:nvPr/>
        </p:nvSpPr>
        <p:spPr bwMode="auto">
          <a:xfrm>
            <a:off x="381000" y="1143000"/>
            <a:ext cx="85407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输入的名字与哪个候选人名字相同，就在对应票数上加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6709252" name="Rectangle 4"/>
          <p:cNvSpPr>
            <a:spLocks noChangeArrowheads="1"/>
          </p:cNvSpPr>
          <p:nvPr/>
        </p:nvSpPr>
        <p:spPr bwMode="auto">
          <a:xfrm>
            <a:off x="76200" y="1691819"/>
            <a:ext cx="6781800" cy="4708981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{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i,j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; 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char </a:t>
            </a:r>
            <a:r>
              <a:rPr lang="en-US" altLang="zh-CN" sz="2000" b="1" dirty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*</a:t>
            </a:r>
            <a:r>
              <a:rPr lang="en-US" altLang="zh-CN" sz="2000" b="1" dirty="0" err="1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leader_name</a:t>
            </a:r>
            <a:r>
              <a:rPr lang="en-US" altLang="zh-CN" sz="2000" b="1" dirty="0" smtClean="0">
                <a:ea typeface="楷体_GB2312" pitchFamily="49" charset="-122"/>
                <a:sym typeface="Monotype Sorts" pitchFamily="2" charset="2"/>
              </a:rPr>
              <a:t>;  </a:t>
            </a:r>
            <a:endParaRPr lang="en-US" altLang="zh-CN" sz="2000" b="1" dirty="0"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for (i=1;i&lt;=10;i++)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{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	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scanf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("%s",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leader_name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); 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	for(j=0;j&lt;3;j++)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		if(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strcmp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(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leader_name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, leader[j].name)==0)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		{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			leader[j].count++;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			break;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		}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}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……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pic>
        <p:nvPicPr>
          <p:cNvPr id="10" name="图片 9"/>
          <p:cNvPicPr/>
          <p:nvPr/>
        </p:nvPicPr>
        <p:blipFill rotWithShape="1">
          <a:blip r:embed="rId3"/>
          <a:srcRect l="10024" t="18688" r="37560" b="30191"/>
          <a:stretch/>
        </p:blipFill>
        <p:spPr bwMode="auto">
          <a:xfrm>
            <a:off x="5334000" y="4191000"/>
            <a:ext cx="3810000" cy="2590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0074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65AE2C7F-221E-4B4D-AC9A-CA632172023D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0CD70270-3C66-4020-98D3-4A5B310DBA8E}" type="slidenum">
              <a:rPr lang="zh-CN" altLang="en-US"/>
              <a:pPr/>
              <a:t>19</a:t>
            </a:fld>
            <a:r>
              <a:rPr lang="en-US" altLang="zh-CN"/>
              <a:t>/92</a:t>
            </a:r>
          </a:p>
        </p:txBody>
      </p:sp>
      <p:sp>
        <p:nvSpPr>
          <p:cNvPr id="6721538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0070C0"/>
                </a:solidFill>
                <a:ea typeface="黑体" pitchFamily="49" charset="-122"/>
              </a:rPr>
              <a:t>学生信息排序</a:t>
            </a:r>
            <a:endParaRPr lang="en-US" altLang="zh-CN" dirty="0">
              <a:solidFill>
                <a:srgbClr val="0070C0"/>
              </a:solidFill>
              <a:ea typeface="黑体" pitchFamily="49" charset="-122"/>
            </a:endParaRPr>
          </a:p>
        </p:txBody>
      </p:sp>
      <p:sp>
        <p:nvSpPr>
          <p:cNvPr id="6721539" name="Rectangle 3"/>
          <p:cNvSpPr>
            <a:spLocks noChangeArrowheads="1"/>
          </p:cNvSpPr>
          <p:nvPr/>
        </p:nvSpPr>
        <p:spPr bwMode="auto">
          <a:xfrm>
            <a:off x="381000" y="1143000"/>
            <a:ext cx="854075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有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n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个学生的信息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包括学号、姓名、成绩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)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，要求按照成绩的高低顺序输出各学生的信息。</a:t>
            </a: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解题思路：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用结构体数组存放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n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个学生信息；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采用选择法对各元素进行排序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进行比较的是各元素中的成绩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)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605B2B04-B6F8-4BBD-8D73-9992CE4E6208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58F8B4FD-AD53-40EA-9516-50826343675D}" type="slidenum">
              <a:rPr lang="zh-CN" altLang="en-US"/>
              <a:pPr/>
              <a:t>2</a:t>
            </a:fld>
            <a:r>
              <a:rPr lang="en-US" altLang="zh-CN"/>
              <a:t>/92</a:t>
            </a:r>
          </a:p>
        </p:txBody>
      </p:sp>
      <p:sp>
        <p:nvSpPr>
          <p:cNvPr id="6639618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6396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68400"/>
            <a:ext cx="8610600" cy="4775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10000"/>
              </a:spcBef>
              <a:buClr>
                <a:srgbClr val="0000FF"/>
              </a:buClr>
            </a:pPr>
            <a:r>
              <a:rPr lang="zh-CN" altLang="en-US" sz="3600" b="0" u="sng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使用</a:t>
            </a:r>
            <a:r>
              <a:rPr lang="zh-CN" altLang="en-US" sz="3600" b="0" u="sng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结构体数组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buClr>
                <a:srgbClr val="0000FF"/>
              </a:buClr>
            </a:pPr>
            <a:r>
              <a:rPr lang="zh-CN" altLang="en-US" sz="3600" b="0" dirty="0" smtClean="0">
                <a:latin typeface="Times New Roman" pitchFamily="18" charset="0"/>
                <a:ea typeface="黑体" pitchFamily="49" charset="-122"/>
              </a:rPr>
              <a:t>指向</a:t>
            </a:r>
            <a:r>
              <a:rPr lang="zh-CN" altLang="en-US" sz="3600" b="0" dirty="0">
                <a:latin typeface="Times New Roman" pitchFamily="18" charset="0"/>
                <a:ea typeface="黑体" pitchFamily="49" charset="-122"/>
              </a:rPr>
              <a:t>结构体变量的指针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buClr>
                <a:srgbClr val="0000FF"/>
              </a:buClr>
            </a:pPr>
            <a:r>
              <a:rPr lang="zh-CN" altLang="en-US" sz="3600" b="0" dirty="0">
                <a:latin typeface="Times New Roman" pitchFamily="18" charset="0"/>
                <a:ea typeface="黑体" pitchFamily="49" charset="-122"/>
              </a:rPr>
              <a:t>指向结构体数组的指针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buClr>
                <a:srgbClr val="0000FF"/>
              </a:buClr>
            </a:pPr>
            <a:r>
              <a:rPr lang="zh-CN" altLang="en-US" sz="3600" b="0" dirty="0">
                <a:latin typeface="Times New Roman" pitchFamily="18" charset="0"/>
                <a:ea typeface="黑体" pitchFamily="49" charset="-122"/>
              </a:rPr>
              <a:t>用结构体变量和结构体变量的指针作函数</a:t>
            </a:r>
            <a:r>
              <a:rPr lang="zh-CN" altLang="en-US" sz="3600" b="0" dirty="0" smtClean="0">
                <a:latin typeface="Times New Roman" pitchFamily="18" charset="0"/>
                <a:ea typeface="黑体" pitchFamily="49" charset="-122"/>
              </a:rPr>
              <a:t>参数</a:t>
            </a:r>
            <a:endParaRPr lang="zh-CN" altLang="en-US" sz="3600" b="0" dirty="0"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299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5B4400E8-05D2-4E1B-9E55-CCA9B517928D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whuayu000@163.com 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444A62AA-136E-4D39-8470-8A92DBA4ED49}" type="slidenum">
              <a:rPr lang="zh-CN" altLang="en-US"/>
              <a:pPr/>
              <a:t>20</a:t>
            </a:fld>
            <a:r>
              <a:rPr lang="en-US" altLang="zh-CN"/>
              <a:t>/92</a:t>
            </a:r>
          </a:p>
        </p:txBody>
      </p:sp>
      <p:sp>
        <p:nvSpPr>
          <p:cNvPr id="6723586" name="Rectangle 2"/>
          <p:cNvSpPr>
            <a:spLocks noRot="1" noChangeArrowheads="1"/>
          </p:cNvSpPr>
          <p:nvPr/>
        </p:nvSpPr>
        <p:spPr bwMode="auto">
          <a:xfrm>
            <a:off x="304800" y="152400"/>
            <a:ext cx="85407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70C0"/>
                </a:solidFill>
                <a:ea typeface="黑体" pitchFamily="49" charset="-122"/>
              </a:rPr>
              <a:t>学生信息</a:t>
            </a:r>
            <a:r>
              <a:rPr lang="zh-CN" altLang="en-US" dirty="0" smtClean="0">
                <a:solidFill>
                  <a:srgbClr val="0070C0"/>
                </a:solidFill>
                <a:ea typeface="黑体" pitchFamily="49" charset="-122"/>
              </a:rPr>
              <a:t>排序</a:t>
            </a:r>
            <a:r>
              <a:rPr lang="zh-CN" altLang="en-US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程序</a:t>
            </a:r>
            <a:r>
              <a:rPr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结构</a:t>
            </a:r>
          </a:p>
        </p:txBody>
      </p:sp>
      <p:sp>
        <p:nvSpPr>
          <p:cNvPr id="6723587" name="Rectangle 3"/>
          <p:cNvSpPr>
            <a:spLocks noChangeArrowheads="1"/>
          </p:cNvSpPr>
          <p:nvPr/>
        </p:nvSpPr>
        <p:spPr bwMode="auto">
          <a:xfrm>
            <a:off x="381000" y="1143000"/>
            <a:ext cx="8540750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头文件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声明全局的结构体类型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Student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，包括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3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个成员：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学号</a:t>
            </a:r>
            <a:r>
              <a:rPr lang="en-US" altLang="zh-CN" sz="3200" b="1" dirty="0" err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num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、姓名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name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、成绩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score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在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main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中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定义结构体类型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Student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的数组，并为其每个元素赋初值；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按成绩对数组元素排序；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输出排序后的数组元素。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AFA2FD40-2ADB-48EE-87E4-A524AD1A08DC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C8C819AA-6448-4DC2-A480-ABD4193DF3DE}" type="slidenum">
              <a:rPr lang="zh-CN" altLang="en-US"/>
              <a:pPr/>
              <a:t>21</a:t>
            </a:fld>
            <a:r>
              <a:rPr lang="en-US" altLang="zh-CN"/>
              <a:t>/92</a:t>
            </a:r>
          </a:p>
        </p:txBody>
      </p:sp>
      <p:sp>
        <p:nvSpPr>
          <p:cNvPr id="6726658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70C0"/>
                </a:solidFill>
                <a:ea typeface="黑体" pitchFamily="49" charset="-122"/>
              </a:rPr>
              <a:t>学生信息</a:t>
            </a:r>
            <a:r>
              <a:rPr lang="zh-CN" altLang="en-US" dirty="0" smtClean="0">
                <a:solidFill>
                  <a:srgbClr val="0070C0"/>
                </a:solidFill>
                <a:ea typeface="黑体" pitchFamily="49" charset="-122"/>
              </a:rPr>
              <a:t>排序</a:t>
            </a:r>
            <a:r>
              <a:rPr lang="zh-CN" altLang="en-US" dirty="0" smtClean="0">
                <a:solidFill>
                  <a:srgbClr val="C00000"/>
                </a:solidFill>
                <a:ea typeface="黑体" pitchFamily="49" charset="-122"/>
              </a:rPr>
              <a:t>头文件</a:t>
            </a:r>
            <a:r>
              <a:rPr lang="zh-CN" altLang="en-US" dirty="0">
                <a:solidFill>
                  <a:srgbClr val="C00000"/>
                </a:solidFill>
                <a:ea typeface="黑体" pitchFamily="49" charset="-122"/>
              </a:rPr>
              <a:t>与</a:t>
            </a:r>
            <a:r>
              <a:rPr lang="zh-CN" altLang="en-US" dirty="0">
                <a:solidFill>
                  <a:srgbClr val="C00000"/>
                </a:solidFill>
                <a:ea typeface="黑体" pitchFamily="49" charset="-122"/>
                <a:sym typeface="Monotype Sorts" pitchFamily="2" charset="2"/>
              </a:rPr>
              <a:t>结构体类型</a:t>
            </a:r>
          </a:p>
        </p:txBody>
      </p:sp>
      <p:sp>
        <p:nvSpPr>
          <p:cNvPr id="6726659" name="Rectangle 3"/>
          <p:cNvSpPr>
            <a:spLocks noChangeArrowheads="1"/>
          </p:cNvSpPr>
          <p:nvPr/>
        </p:nvSpPr>
        <p:spPr bwMode="auto">
          <a:xfrm>
            <a:off x="381000" y="1143000"/>
            <a:ext cx="85407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声明</a:t>
            </a:r>
            <a:r>
              <a:rPr lang="zh-CN" altLang="en-US" sz="2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全局的结构体类型</a:t>
            </a:r>
            <a:r>
              <a:rPr lang="en-US" altLang="zh-CN" sz="2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Student</a:t>
            </a: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，包括</a:t>
            </a:r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个成员：学号</a:t>
            </a:r>
            <a:r>
              <a:rPr lang="en-US" altLang="zh-CN" sz="2800" b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num</a:t>
            </a: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、姓名</a:t>
            </a:r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name</a:t>
            </a: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、成绩</a:t>
            </a:r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score</a:t>
            </a:r>
            <a:endParaRPr lang="zh-CN" altLang="en-US" sz="28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726660" name="Rectangle 4"/>
          <p:cNvSpPr>
            <a:spLocks noChangeArrowheads="1"/>
          </p:cNvSpPr>
          <p:nvPr/>
        </p:nvSpPr>
        <p:spPr bwMode="auto">
          <a:xfrm>
            <a:off x="1676400" y="2785170"/>
            <a:ext cx="5410200" cy="353943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3200" b="1" dirty="0">
                <a:ea typeface="楷体_GB2312" pitchFamily="49" charset="-122"/>
                <a:sym typeface="Monotype Sorts" pitchFamily="2" charset="2"/>
              </a:rPr>
              <a:t>#include &lt;</a:t>
            </a:r>
            <a:r>
              <a:rPr lang="en-US" altLang="zh-CN" sz="3200" b="1" dirty="0" err="1">
                <a:ea typeface="楷体_GB2312" pitchFamily="49" charset="-122"/>
                <a:sym typeface="Monotype Sorts" pitchFamily="2" charset="2"/>
              </a:rPr>
              <a:t>stdio.h</a:t>
            </a:r>
            <a:r>
              <a:rPr lang="en-US" altLang="zh-CN" sz="3200" b="1" dirty="0">
                <a:ea typeface="楷体_GB2312" pitchFamily="49" charset="-122"/>
                <a:sym typeface="Monotype Sorts" pitchFamily="2" charset="2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3200" b="1" dirty="0" err="1">
                <a:ea typeface="楷体_GB2312" pitchFamily="49" charset="-122"/>
                <a:sym typeface="Monotype Sorts" pitchFamily="2" charset="2"/>
              </a:rPr>
              <a:t>struct</a:t>
            </a:r>
            <a:r>
              <a:rPr lang="en-US" altLang="zh-CN" sz="3200" b="1" dirty="0">
                <a:ea typeface="楷体_GB2312" pitchFamily="49" charset="-122"/>
                <a:sym typeface="Monotype Sorts" pitchFamily="2" charset="2"/>
              </a:rPr>
              <a:t> Student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3200" b="1" dirty="0">
                <a:ea typeface="楷体_GB2312" pitchFamily="49" charset="-122"/>
                <a:sym typeface="Monotype Sorts" pitchFamily="2" charset="2"/>
              </a:rPr>
              <a:t>{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32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32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3200" b="1" dirty="0"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3200" b="1" dirty="0" err="1">
                <a:ea typeface="楷体_GB2312" pitchFamily="49" charset="-122"/>
                <a:sym typeface="Monotype Sorts" pitchFamily="2" charset="2"/>
              </a:rPr>
              <a:t>num</a:t>
            </a:r>
            <a:r>
              <a:rPr lang="en-US" altLang="zh-CN" sz="3200" b="1" dirty="0">
                <a:ea typeface="楷体_GB2312" pitchFamily="49" charset="-122"/>
                <a:sym typeface="Monotype Sorts" pitchFamily="2" charset="2"/>
              </a:rPr>
              <a:t>;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3200" b="1" dirty="0">
                <a:ea typeface="楷体_GB2312" pitchFamily="49" charset="-122"/>
                <a:sym typeface="Monotype Sorts" pitchFamily="2" charset="2"/>
              </a:rPr>
              <a:t>	char name[20];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3200" b="1" dirty="0">
                <a:ea typeface="楷体_GB2312" pitchFamily="49" charset="-122"/>
                <a:sym typeface="Monotype Sorts" pitchFamily="2" charset="2"/>
              </a:rPr>
              <a:t>	float score;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3200" b="1" dirty="0">
                <a:ea typeface="楷体_GB2312" pitchFamily="49" charset="-122"/>
                <a:sym typeface="Monotype Sorts" pitchFamily="2" charset="2"/>
              </a:rPr>
              <a:t>}</a:t>
            </a:r>
            <a:r>
              <a:rPr lang="en-US" altLang="zh-CN" sz="32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;</a:t>
            </a:r>
            <a:r>
              <a:rPr lang="en-US" altLang="zh-CN" sz="3200" b="1" dirty="0">
                <a:ea typeface="楷体_GB2312" pitchFamily="49" charset="-122"/>
                <a:sym typeface="Monotype Sorts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227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0981BD7C-7C94-4E9A-A505-1C1EC4907DD1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7395DB16-CBC3-41BF-8A6D-ED4A202F022C}" type="slidenum">
              <a:rPr lang="zh-CN" altLang="en-US"/>
              <a:pPr/>
              <a:t>22</a:t>
            </a:fld>
            <a:r>
              <a:rPr lang="en-US" altLang="zh-CN"/>
              <a:t>/92</a:t>
            </a:r>
          </a:p>
        </p:txBody>
      </p:sp>
      <p:sp>
        <p:nvSpPr>
          <p:cNvPr id="6728706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70C0"/>
                </a:solidFill>
                <a:ea typeface="黑体" pitchFamily="49" charset="-122"/>
              </a:rPr>
              <a:t>学生信息</a:t>
            </a:r>
            <a:r>
              <a:rPr lang="zh-CN" altLang="en-US" dirty="0" smtClean="0">
                <a:solidFill>
                  <a:srgbClr val="0070C0"/>
                </a:solidFill>
                <a:ea typeface="黑体" pitchFamily="49" charset="-122"/>
              </a:rPr>
              <a:t>排序</a:t>
            </a:r>
            <a:r>
              <a:rPr lang="zh-CN" altLang="en-US" dirty="0" smtClean="0">
                <a:solidFill>
                  <a:srgbClr val="C00000"/>
                </a:solidFill>
                <a:ea typeface="黑体" pitchFamily="49" charset="-122"/>
                <a:sym typeface="Monotype Sorts" pitchFamily="2" charset="2"/>
              </a:rPr>
              <a:t>定义</a:t>
            </a:r>
            <a:r>
              <a:rPr lang="en-US" altLang="zh-CN" dirty="0">
                <a:solidFill>
                  <a:srgbClr val="C00000"/>
                </a:solidFill>
                <a:ea typeface="黑体" pitchFamily="49" charset="-122"/>
                <a:sym typeface="Monotype Sorts" pitchFamily="2" charset="2"/>
              </a:rPr>
              <a:t>Student</a:t>
            </a:r>
            <a:r>
              <a:rPr lang="zh-CN" altLang="en-US" dirty="0">
                <a:solidFill>
                  <a:srgbClr val="C00000"/>
                </a:solidFill>
                <a:ea typeface="黑体" pitchFamily="49" charset="-122"/>
                <a:sym typeface="Monotype Sorts" pitchFamily="2" charset="2"/>
              </a:rPr>
              <a:t>类型的数组</a:t>
            </a:r>
          </a:p>
        </p:txBody>
      </p:sp>
      <p:sp>
        <p:nvSpPr>
          <p:cNvPr id="6728707" name="Rectangle 3"/>
          <p:cNvSpPr>
            <a:spLocks noChangeArrowheads="1"/>
          </p:cNvSpPr>
          <p:nvPr/>
        </p:nvSpPr>
        <p:spPr bwMode="auto">
          <a:xfrm>
            <a:off x="381000" y="1143000"/>
            <a:ext cx="8540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main</a:t>
            </a: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中：</a:t>
            </a:r>
            <a:r>
              <a:rPr lang="zh-CN" altLang="en-US" sz="28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zh-CN" altLang="en-US" sz="28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局部的</a:t>
            </a:r>
            <a:r>
              <a:rPr lang="zh-CN" altLang="en-US" sz="28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结构体</a:t>
            </a: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类型</a:t>
            </a:r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Student</a:t>
            </a: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的数组，并为每个元素赋</a:t>
            </a:r>
            <a:r>
              <a:rPr lang="zh-CN" altLang="en-US" sz="28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初值：</a:t>
            </a:r>
            <a:endParaRPr lang="zh-CN" altLang="en-US" sz="28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728708" name="Rectangle 4"/>
          <p:cNvSpPr>
            <a:spLocks noChangeArrowheads="1"/>
          </p:cNvSpPr>
          <p:nvPr/>
        </p:nvSpPr>
        <p:spPr bwMode="auto">
          <a:xfrm>
            <a:off x="4419600" y="2057400"/>
            <a:ext cx="4572000" cy="4648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 main()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{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400" b="1" dirty="0" err="1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struct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 Student 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stu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[5]=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{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	{10101,"Zhang", 78},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	{10103,"Wang", 98.5},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	{10106,"Li", 86},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	{10108,"Ling", 73.5},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	{10110,"Fun", 100}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};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……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112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2BC30E3B-DFAD-46F9-8EB0-BFEA0CFA0024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AC975B40-3DEC-4E9F-96FB-47467B6894C8}" type="slidenum">
              <a:rPr lang="zh-CN" altLang="en-US"/>
              <a:pPr/>
              <a:t>23</a:t>
            </a:fld>
            <a:r>
              <a:rPr lang="en-US" altLang="zh-CN"/>
              <a:t>/92</a:t>
            </a:r>
          </a:p>
        </p:txBody>
      </p:sp>
      <p:sp>
        <p:nvSpPr>
          <p:cNvPr id="6730754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70C0"/>
                </a:solidFill>
                <a:ea typeface="黑体" pitchFamily="49" charset="-122"/>
              </a:rPr>
              <a:t>学生信息</a:t>
            </a:r>
            <a:r>
              <a:rPr lang="zh-CN" altLang="en-US" dirty="0" smtClean="0">
                <a:solidFill>
                  <a:srgbClr val="0070C0"/>
                </a:solidFill>
                <a:ea typeface="黑体" pitchFamily="49" charset="-122"/>
              </a:rPr>
              <a:t>排序</a:t>
            </a:r>
            <a:r>
              <a:rPr lang="zh-CN" altLang="en-US" dirty="0" smtClean="0">
                <a:solidFill>
                  <a:srgbClr val="C00000"/>
                </a:solidFill>
                <a:ea typeface="黑体" pitchFamily="49" charset="-122"/>
              </a:rPr>
              <a:t>定义</a:t>
            </a:r>
            <a:r>
              <a:rPr lang="zh-CN" altLang="en-US" dirty="0" smtClean="0">
                <a:solidFill>
                  <a:srgbClr val="C00000"/>
                </a:solidFill>
                <a:ea typeface="黑体" pitchFamily="49" charset="-122"/>
                <a:sym typeface="Monotype Sorts" pitchFamily="2" charset="2"/>
              </a:rPr>
              <a:t>排序</a:t>
            </a:r>
            <a:r>
              <a:rPr lang="zh-CN" altLang="en-US" dirty="0">
                <a:solidFill>
                  <a:srgbClr val="C00000"/>
                </a:solidFill>
                <a:ea typeface="黑体" pitchFamily="49" charset="-122"/>
                <a:sym typeface="Monotype Sorts" pitchFamily="2" charset="2"/>
              </a:rPr>
              <a:t>需要的变量</a:t>
            </a:r>
          </a:p>
        </p:txBody>
      </p:sp>
      <p:sp>
        <p:nvSpPr>
          <p:cNvPr id="6730755" name="Rectangle 3"/>
          <p:cNvSpPr>
            <a:spLocks noChangeArrowheads="1"/>
          </p:cNvSpPr>
          <p:nvPr/>
        </p:nvSpPr>
        <p:spPr bwMode="auto">
          <a:xfrm>
            <a:off x="381000" y="1143000"/>
            <a:ext cx="8540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main</a:t>
            </a: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中：定义</a:t>
            </a:r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Student</a:t>
            </a: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数组元素排序所需要的变量。</a:t>
            </a:r>
          </a:p>
        </p:txBody>
      </p:sp>
      <p:sp>
        <p:nvSpPr>
          <p:cNvPr id="6730756" name="Rectangle 4"/>
          <p:cNvSpPr>
            <a:spLocks noChangeArrowheads="1"/>
          </p:cNvSpPr>
          <p:nvPr/>
        </p:nvSpPr>
        <p:spPr bwMode="auto">
          <a:xfrm>
            <a:off x="2362200" y="1905000"/>
            <a:ext cx="4876800" cy="48768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 main()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{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struct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 Student 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stu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[5]=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{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	……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};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800" b="1" dirty="0" err="1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struct</a:t>
            </a:r>
            <a:r>
              <a:rPr lang="en-US" altLang="zh-CN" sz="28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 Student temp;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800" b="1" dirty="0" err="1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const</a:t>
            </a:r>
            <a:r>
              <a:rPr lang="en-US" altLang="zh-CN" sz="28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2800" b="1" dirty="0" err="1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8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 n = 5;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800" b="1" dirty="0" err="1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8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 i, j, k;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……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295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E6105D53-D511-4D46-AFCC-9734DFFFF008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C5A5538-550D-4184-A936-94589E510848}" type="slidenum">
              <a:rPr lang="zh-CN" altLang="en-US"/>
              <a:pPr/>
              <a:t>24</a:t>
            </a:fld>
            <a:r>
              <a:rPr lang="en-US" altLang="zh-CN"/>
              <a:t>/92</a:t>
            </a:r>
          </a:p>
        </p:txBody>
      </p:sp>
      <p:sp>
        <p:nvSpPr>
          <p:cNvPr id="6732802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70C0"/>
                </a:solidFill>
                <a:ea typeface="黑体" pitchFamily="49" charset="-122"/>
              </a:rPr>
              <a:t>学生信息排序</a:t>
            </a:r>
            <a:r>
              <a:rPr lang="zh-CN" altLang="en-US" dirty="0" smtClean="0">
                <a:solidFill>
                  <a:srgbClr val="C00000"/>
                </a:solidFill>
                <a:ea typeface="黑体" pitchFamily="49" charset="-122"/>
                <a:sym typeface="Monotype Sorts" pitchFamily="2" charset="2"/>
              </a:rPr>
              <a:t>排序</a:t>
            </a:r>
            <a:r>
              <a:rPr lang="zh-CN" altLang="en-US" dirty="0">
                <a:solidFill>
                  <a:srgbClr val="C00000"/>
                </a:solidFill>
                <a:ea typeface="黑体" pitchFamily="49" charset="-122"/>
                <a:sym typeface="Monotype Sorts" pitchFamily="2" charset="2"/>
              </a:rPr>
              <a:t>代码</a:t>
            </a:r>
          </a:p>
        </p:txBody>
      </p:sp>
      <p:sp>
        <p:nvSpPr>
          <p:cNvPr id="6732803" name="Rectangle 3"/>
          <p:cNvSpPr>
            <a:spLocks noChangeArrowheads="1"/>
          </p:cNvSpPr>
          <p:nvPr/>
        </p:nvSpPr>
        <p:spPr bwMode="auto">
          <a:xfrm>
            <a:off x="381000" y="1143000"/>
            <a:ext cx="8540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lang="en-US" altLang="zh-CN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Student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数组元素按</a:t>
            </a:r>
            <a:r>
              <a:rPr lang="en-US" altLang="zh-CN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score</a:t>
            </a:r>
            <a:r>
              <a:rPr lang="zh-CN" altLang="en-US" sz="24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“降序”</a:t>
            </a:r>
            <a:r>
              <a:rPr lang="zh-CN" altLang="en-US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排列。注意：</a:t>
            </a:r>
            <a:r>
              <a:rPr lang="zh-CN" altLang="en-US" sz="2400" b="1" dirty="0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结构体变量之间</a:t>
            </a:r>
            <a:r>
              <a:rPr lang="zh-CN" altLang="en-US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可以“整体”赋值。</a:t>
            </a:r>
            <a:endParaRPr lang="zh-CN" altLang="en-US" sz="24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732804" name="Rectangle 4"/>
          <p:cNvSpPr>
            <a:spLocks noChangeArrowheads="1"/>
          </p:cNvSpPr>
          <p:nvPr/>
        </p:nvSpPr>
        <p:spPr bwMode="auto">
          <a:xfrm>
            <a:off x="381000" y="2209800"/>
            <a:ext cx="8540750" cy="426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 main()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{ 	……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	for(i=0;i&lt;n-1;i++)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	{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		k=i;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		for(j=i+1;j&lt;</a:t>
            </a:r>
            <a:r>
              <a:rPr lang="en-US" altLang="zh-CN" sz="2400" b="1" dirty="0" err="1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n;j</a:t>
            </a:r>
            <a:r>
              <a:rPr lang="en-US" altLang="zh-CN" sz="24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++)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			if(</a:t>
            </a:r>
            <a:r>
              <a:rPr lang="en-US" altLang="zh-CN" sz="2400" b="1" dirty="0" err="1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stu</a:t>
            </a:r>
            <a:r>
              <a:rPr lang="en-US" altLang="zh-CN" sz="24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[j].score&gt;</a:t>
            </a:r>
            <a:r>
              <a:rPr lang="en-US" altLang="zh-CN" sz="2400" b="1" dirty="0" err="1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stu</a:t>
            </a:r>
            <a:r>
              <a:rPr lang="en-US" altLang="zh-CN" sz="24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[k].score)  k=j;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		temp=</a:t>
            </a:r>
            <a:r>
              <a:rPr lang="en-US" altLang="zh-CN" sz="2400" b="1" dirty="0" err="1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stu</a:t>
            </a:r>
            <a:r>
              <a:rPr lang="en-US" altLang="zh-CN" sz="24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[k]; </a:t>
            </a:r>
            <a:r>
              <a:rPr lang="en-US" altLang="zh-CN" sz="2400" b="1" dirty="0" err="1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stu</a:t>
            </a:r>
            <a:r>
              <a:rPr lang="en-US" altLang="zh-CN" sz="24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[k]=</a:t>
            </a:r>
            <a:r>
              <a:rPr lang="en-US" altLang="zh-CN" sz="2400" b="1" dirty="0" err="1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stu</a:t>
            </a:r>
            <a:r>
              <a:rPr lang="en-US" altLang="zh-CN" sz="24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[i]; </a:t>
            </a:r>
            <a:r>
              <a:rPr lang="en-US" altLang="zh-CN" sz="2400" b="1" dirty="0" err="1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stu</a:t>
            </a:r>
            <a:r>
              <a:rPr lang="en-US" altLang="zh-CN" sz="24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[i]=temp;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	}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……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504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E19BD454-19D0-4054-8ECE-CBC723D1E60B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A0F3C6C-372D-4F1E-93CA-6EE1E462AAEC}" type="slidenum">
              <a:rPr lang="zh-CN" altLang="en-US"/>
              <a:pPr/>
              <a:t>25</a:t>
            </a:fld>
            <a:r>
              <a:rPr lang="en-US" altLang="zh-CN"/>
              <a:t>/92</a:t>
            </a:r>
          </a:p>
        </p:txBody>
      </p:sp>
      <p:sp>
        <p:nvSpPr>
          <p:cNvPr id="6734850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70C0"/>
                </a:solidFill>
                <a:ea typeface="黑体" pitchFamily="49" charset="-122"/>
              </a:rPr>
              <a:t>学生信息排序</a:t>
            </a:r>
            <a:r>
              <a:rPr lang="zh-CN" altLang="en-US" dirty="0" smtClean="0">
                <a:solidFill>
                  <a:srgbClr val="C00000"/>
                </a:solidFill>
                <a:ea typeface="黑体" pitchFamily="49" charset="-122"/>
                <a:sym typeface="Monotype Sorts" pitchFamily="2" charset="2"/>
              </a:rPr>
              <a:t>结果输出代码</a:t>
            </a:r>
            <a:endParaRPr lang="zh-CN" altLang="en-US" dirty="0">
              <a:solidFill>
                <a:srgbClr val="C00000"/>
              </a:solidFill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734851" name="Rectangle 3"/>
          <p:cNvSpPr>
            <a:spLocks noChangeArrowheads="1"/>
          </p:cNvSpPr>
          <p:nvPr/>
        </p:nvSpPr>
        <p:spPr bwMode="auto">
          <a:xfrm>
            <a:off x="381000" y="1143000"/>
            <a:ext cx="8540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main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中：将排序后的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Student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数组元素输出。</a:t>
            </a:r>
          </a:p>
        </p:txBody>
      </p:sp>
      <p:sp>
        <p:nvSpPr>
          <p:cNvPr id="6734852" name="Rectangle 4"/>
          <p:cNvSpPr>
            <a:spLocks noChangeArrowheads="1"/>
          </p:cNvSpPr>
          <p:nvPr/>
        </p:nvSpPr>
        <p:spPr bwMode="auto">
          <a:xfrm>
            <a:off x="1600200" y="1920875"/>
            <a:ext cx="6708775" cy="48006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 main()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{ 	……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800" b="1" dirty="0" err="1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8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("The order is:\n");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	for(i=0;i&lt;</a:t>
            </a:r>
            <a:r>
              <a:rPr lang="en-US" altLang="zh-CN" sz="2800" b="1" dirty="0" err="1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n;i</a:t>
            </a:r>
            <a:r>
              <a:rPr lang="en-US" altLang="zh-CN" sz="28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++)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		</a:t>
            </a:r>
            <a:r>
              <a:rPr lang="en-US" altLang="zh-CN" sz="2800" b="1" dirty="0" err="1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8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("%6d %8s %6.2f\n</a:t>
            </a:r>
            <a:r>
              <a:rPr lang="en-US" altLang="zh-CN" sz="2800" b="1" dirty="0" smtClean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",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			</a:t>
            </a:r>
            <a:r>
              <a:rPr lang="en-US" altLang="zh-CN" sz="2800" b="1" dirty="0" err="1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stu</a:t>
            </a:r>
            <a:r>
              <a:rPr lang="en-US" altLang="zh-CN" sz="28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[i].</a:t>
            </a:r>
            <a:r>
              <a:rPr lang="en-US" altLang="zh-CN" sz="2800" b="1" dirty="0" err="1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num</a:t>
            </a:r>
            <a:r>
              <a:rPr lang="en-US" altLang="zh-CN" sz="28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,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			</a:t>
            </a:r>
            <a:r>
              <a:rPr lang="en-US" altLang="zh-CN" sz="2800" b="1" dirty="0" err="1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stu</a:t>
            </a:r>
            <a:r>
              <a:rPr lang="en-US" altLang="zh-CN" sz="28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[i].name,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			</a:t>
            </a:r>
            <a:r>
              <a:rPr lang="en-US" altLang="zh-CN" sz="2800" b="1" dirty="0" err="1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stu</a:t>
            </a:r>
            <a:r>
              <a:rPr lang="en-US" altLang="zh-CN" sz="28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[i].score);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800" b="1" dirty="0" err="1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8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("\n");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	return 0;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057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E19BD454-19D0-4054-8ECE-CBC723D1E60B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A0F3C6C-372D-4F1E-93CA-6EE1E462AAEC}" type="slidenum">
              <a:rPr lang="zh-CN" altLang="en-US"/>
              <a:pPr/>
              <a:t>26</a:t>
            </a:fld>
            <a:r>
              <a:rPr lang="en-US" altLang="zh-CN"/>
              <a:t>/92</a:t>
            </a:r>
          </a:p>
        </p:txBody>
      </p:sp>
      <p:sp>
        <p:nvSpPr>
          <p:cNvPr id="6734850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70C0"/>
                </a:solidFill>
                <a:ea typeface="黑体" pitchFamily="49" charset="-122"/>
              </a:rPr>
              <a:t>学生信息排序</a:t>
            </a:r>
            <a:r>
              <a:rPr lang="zh-CN" altLang="en-US" dirty="0">
                <a:solidFill>
                  <a:srgbClr val="C00000"/>
                </a:solidFill>
                <a:ea typeface="黑体" pitchFamily="49" charset="-122"/>
              </a:rPr>
              <a:t>程序运行</a:t>
            </a:r>
            <a:r>
              <a:rPr lang="zh-CN" altLang="en-US" dirty="0" smtClean="0">
                <a:solidFill>
                  <a:srgbClr val="C00000"/>
                </a:solidFill>
                <a:ea typeface="黑体" pitchFamily="49" charset="-122"/>
                <a:sym typeface="Monotype Sorts" pitchFamily="2" charset="2"/>
              </a:rPr>
              <a:t>结果</a:t>
            </a:r>
            <a:endParaRPr lang="zh-CN" altLang="en-US" dirty="0">
              <a:solidFill>
                <a:srgbClr val="C00000"/>
              </a:solidFill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734851" name="Rectangle 3"/>
          <p:cNvSpPr>
            <a:spLocks noChangeArrowheads="1"/>
          </p:cNvSpPr>
          <p:nvPr/>
        </p:nvSpPr>
        <p:spPr bwMode="auto">
          <a:xfrm>
            <a:off x="381000" y="1143000"/>
            <a:ext cx="8540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程序运行结果：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59" b="61161"/>
          <a:stretch/>
        </p:blipFill>
        <p:spPr bwMode="auto">
          <a:xfrm>
            <a:off x="1448883" y="1857375"/>
            <a:ext cx="6171117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88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605B2B04-B6F8-4BBD-8D73-9992CE4E6208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58F8B4FD-AD53-40EA-9516-50826343675D}" type="slidenum">
              <a:rPr lang="zh-CN" altLang="en-US"/>
              <a:pPr/>
              <a:t>27</a:t>
            </a:fld>
            <a:r>
              <a:rPr lang="en-US" altLang="zh-CN"/>
              <a:t>/92</a:t>
            </a:r>
          </a:p>
        </p:txBody>
      </p:sp>
      <p:sp>
        <p:nvSpPr>
          <p:cNvPr id="6639618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6396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68400"/>
            <a:ext cx="8610600" cy="4775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10000"/>
              </a:spcBef>
              <a:buClr>
                <a:srgbClr val="0000FF"/>
              </a:buClr>
            </a:pPr>
            <a:r>
              <a:rPr lang="zh-CN" altLang="en-US" sz="36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使用</a:t>
            </a:r>
            <a:r>
              <a:rPr lang="zh-CN" altLang="en-US" sz="3600" b="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结构体数组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buClr>
                <a:srgbClr val="0000FF"/>
              </a:buClr>
            </a:pPr>
            <a:r>
              <a:rPr lang="zh-CN" altLang="en-US" sz="3600" b="0" u="sng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指向结构体变量的指针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buClr>
                <a:srgbClr val="0000FF"/>
              </a:buClr>
            </a:pPr>
            <a:r>
              <a:rPr lang="zh-CN" altLang="en-US" sz="3600" b="0" dirty="0">
                <a:latin typeface="Times New Roman" pitchFamily="18" charset="0"/>
                <a:ea typeface="黑体" pitchFamily="49" charset="-122"/>
              </a:rPr>
              <a:t>指向结构体数组的指针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buClr>
                <a:srgbClr val="0000FF"/>
              </a:buClr>
            </a:pPr>
            <a:r>
              <a:rPr lang="zh-CN" altLang="en-US" sz="3600" b="0" dirty="0">
                <a:latin typeface="Times New Roman" pitchFamily="18" charset="0"/>
                <a:ea typeface="黑体" pitchFamily="49" charset="-122"/>
              </a:rPr>
              <a:t>用结构体变量和结构体变量的指针作函数</a:t>
            </a:r>
            <a:r>
              <a:rPr lang="zh-CN" altLang="en-US" sz="3600" b="0" dirty="0" smtClean="0">
                <a:latin typeface="Times New Roman" pitchFamily="18" charset="0"/>
                <a:ea typeface="黑体" pitchFamily="49" charset="-122"/>
              </a:rPr>
              <a:t>参数</a:t>
            </a:r>
            <a:endParaRPr lang="zh-CN" altLang="en-US" sz="3600" b="0" dirty="0"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986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7FD88420-3711-405F-B5DA-F3C30564D564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F5603B0A-39F6-401B-A59B-661964126A18}" type="slidenum">
              <a:rPr lang="zh-CN" altLang="en-US"/>
              <a:pPr/>
              <a:t>28</a:t>
            </a:fld>
            <a:r>
              <a:rPr lang="en-US" altLang="zh-CN"/>
              <a:t>/92</a:t>
            </a:r>
          </a:p>
        </p:txBody>
      </p:sp>
      <p:sp>
        <p:nvSpPr>
          <p:cNvPr id="6667266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指向结构体变量的指针</a:t>
            </a:r>
          </a:p>
        </p:txBody>
      </p:sp>
      <p:sp>
        <p:nvSpPr>
          <p:cNvPr id="6667267" name="Rectangle 3"/>
          <p:cNvSpPr>
            <a:spLocks noChangeArrowheads="1"/>
          </p:cNvSpPr>
          <p:nvPr/>
        </p:nvSpPr>
        <p:spPr bwMode="auto">
          <a:xfrm>
            <a:off x="381000" y="1143000"/>
            <a:ext cx="854075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600" b="1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一个结构体变量的指针就是该变量所占据的内存段的起始地址。</a:t>
            </a: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600" b="1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可以设一个</a:t>
            </a:r>
            <a:r>
              <a:rPr lang="zh-CN" altLang="en-US" sz="3600" b="1" u="sng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指针变量</a:t>
            </a:r>
            <a:r>
              <a:rPr lang="zh-CN" altLang="en-US" sz="3600" b="1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，用来指向一个结构体变量</a:t>
            </a:r>
            <a:r>
              <a:rPr lang="zh-CN" altLang="en-US" sz="3600" b="1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，此时该变量的值是结构体变量的起始地址。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2E1A0AC4-D754-4680-9FD6-C7BF54F371FF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C497F67B-0C6F-4748-8827-8301D3C2DD38}" type="slidenum">
              <a:rPr lang="zh-CN" altLang="en-US"/>
              <a:pPr/>
              <a:t>29</a:t>
            </a:fld>
            <a:r>
              <a:rPr lang="en-US" altLang="zh-CN"/>
              <a:t>/92</a:t>
            </a:r>
          </a:p>
        </p:txBody>
      </p:sp>
      <p:sp>
        <p:nvSpPr>
          <p:cNvPr id="6668290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36550"/>
            <a:ext cx="8534400" cy="501650"/>
          </a:xfrm>
        </p:spPr>
        <p:txBody>
          <a:bodyPr/>
          <a:lstStyle/>
          <a:p>
            <a:r>
              <a:rPr lang="zh-CN" altLang="en-US" sz="4000" b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结构体指针</a:t>
            </a:r>
          </a:p>
        </p:txBody>
      </p:sp>
      <p:sp>
        <p:nvSpPr>
          <p:cNvPr id="6668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300163"/>
            <a:ext cx="8280400" cy="4752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结构体指针是通过在结构体变量名前放置一个星号（*）来进行声明的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运算符</a:t>
            </a:r>
            <a:r>
              <a:rPr lang="zh-CN" altLang="en-US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用于通过指针来访问结构体的成员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示例：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ptr_bk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books;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……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ptr_bk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&amp;books;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("%s", 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ptr_bk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2" name="线形标注 2 1"/>
          <p:cNvSpPr/>
          <p:nvPr/>
        </p:nvSpPr>
        <p:spPr bwMode="auto">
          <a:xfrm>
            <a:off x="6248400" y="4419600"/>
            <a:ext cx="2667000" cy="533400"/>
          </a:xfrm>
          <a:prstGeom prst="borderCallout2">
            <a:avLst>
              <a:gd name="adj1" fmla="val 105784"/>
              <a:gd name="adj2" fmla="val 36897"/>
              <a:gd name="adj3" fmla="val 282487"/>
              <a:gd name="adj4" fmla="val 37531"/>
              <a:gd name="adj5" fmla="val 281292"/>
              <a:gd name="adj6" fmla="val -88602"/>
            </a:avLst>
          </a:prstGeom>
          <a:solidFill>
            <a:srgbClr val="FFFF00"/>
          </a:solidFill>
          <a:ln w="25400" cap="flat" cmpd="sng" algn="ctr">
            <a:solidFill>
              <a:srgbClr val="CC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en-US" altLang="zh-CN" sz="3200" dirty="0" err="1">
                <a:cs typeface="Times New Roman" panose="02020603050405020304" pitchFamily="18" charset="0"/>
              </a:rPr>
              <a:t>ptr_bk</a:t>
            </a:r>
            <a:r>
              <a:rPr lang="en-US" altLang="zh-CN" sz="3200" b="1" dirty="0">
                <a:solidFill>
                  <a:srgbClr val="FF0000"/>
                </a:solidFill>
                <a:cs typeface="Times New Roman" panose="02020603050405020304" pitchFamily="18" charset="0"/>
              </a:rPr>
              <a:t>-&gt;</a:t>
            </a:r>
            <a:r>
              <a:rPr lang="en-US" altLang="zh-CN" sz="3200" dirty="0">
                <a:cs typeface="Times New Roman" panose="02020603050405020304" pitchFamily="18" charset="0"/>
              </a:rPr>
              <a:t>author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56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8877B6F1-C902-4025-BB70-9A1AE2A16635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F3F265B6-3D34-4326-9D96-45901595B8AA}" type="slidenum">
              <a:rPr lang="zh-CN" altLang="en-US"/>
              <a:pPr/>
              <a:t>3</a:t>
            </a:fld>
            <a:r>
              <a:rPr lang="en-US" altLang="zh-CN"/>
              <a:t>/92</a:t>
            </a:r>
          </a:p>
        </p:txBody>
      </p:sp>
      <p:sp>
        <p:nvSpPr>
          <p:cNvPr id="6660098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结构体</a:t>
            </a:r>
            <a:r>
              <a:rPr lang="zh-CN" altLang="en-US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数组</a:t>
            </a:r>
            <a:endParaRPr lang="zh-CN" altLang="en-US" dirty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660099" name="Rectangle 3"/>
          <p:cNvSpPr>
            <a:spLocks noChangeArrowheads="1"/>
          </p:cNvSpPr>
          <p:nvPr/>
        </p:nvSpPr>
        <p:spPr bwMode="auto">
          <a:xfrm>
            <a:off x="381000" y="1066800"/>
            <a:ext cx="854075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一个结构体变量中可以存放一组数据（如一个学生的学号、姓名、成绩等数据）。</a:t>
            </a: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如果有10个学生的数据需要参加运算，则要用数组，即结构体数组。</a:t>
            </a:r>
            <a:endParaRPr lang="zh-CN" altLang="en-US" sz="2800" b="1">
              <a:solidFill>
                <a:schemeClr val="accent2"/>
              </a:solidFill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结构体数组中每个元素都是一个结构体类型的数据，都分别包括各个成员（分量）项。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45D09357-F078-4372-B8FD-BD6A2118EB9F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6898775-9AC7-4C46-A9D6-EFBA9F0775B2}" type="slidenum">
              <a:rPr lang="zh-CN" altLang="en-US"/>
              <a:pPr/>
              <a:t>30</a:t>
            </a:fld>
            <a:r>
              <a:rPr lang="en-US" altLang="zh-CN"/>
              <a:t>/92</a:t>
            </a:r>
          </a:p>
        </p:txBody>
      </p:sp>
      <p:sp>
        <p:nvSpPr>
          <p:cNvPr id="6736898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0070C0"/>
                </a:solidFill>
                <a:ea typeface="黑体" pitchFamily="49" charset="-122"/>
              </a:rPr>
              <a:t>课堂例题：</a:t>
            </a:r>
            <a:r>
              <a:rPr lang="zh-CN" altLang="en-US" dirty="0">
                <a:solidFill>
                  <a:srgbClr val="0070C0"/>
                </a:solidFill>
                <a:ea typeface="黑体" pitchFamily="49" charset="-122"/>
              </a:rPr>
              <a:t>使</a:t>
            </a:r>
            <a:r>
              <a:rPr lang="zh-CN" altLang="en-US" dirty="0" smtClean="0">
                <a:solidFill>
                  <a:srgbClr val="0070C0"/>
                </a:solidFill>
                <a:ea typeface="黑体" pitchFamily="49" charset="-122"/>
              </a:rPr>
              <a:t>用结构体指针变量</a:t>
            </a:r>
            <a:endParaRPr lang="en-US" altLang="zh-CN" dirty="0">
              <a:solidFill>
                <a:srgbClr val="0070C0"/>
              </a:solidFill>
              <a:ea typeface="黑体" pitchFamily="49" charset="-122"/>
            </a:endParaRPr>
          </a:p>
        </p:txBody>
      </p:sp>
      <p:sp>
        <p:nvSpPr>
          <p:cNvPr id="6736899" name="Rectangle 3"/>
          <p:cNvSpPr>
            <a:spLocks noChangeArrowheads="1"/>
          </p:cNvSpPr>
          <p:nvPr/>
        </p:nvSpPr>
        <p:spPr bwMode="auto">
          <a:xfrm>
            <a:off x="152400" y="1143000"/>
            <a:ext cx="876935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通过指向结构体变量的指针变量输出结构体变量中成员的信息。</a:t>
            </a: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解题思路：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在已有的基础上，本题要解决两个问题：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怎样对结构体变量成员赋值；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怎样通过指向结构体变量的指针访问结构体变量中成员。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  <a:sym typeface="Monotype Sort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CBAAC9FC-A9AF-4EF9-9740-CF40282359FE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4F30EC8B-3B14-48A6-A356-E16F43D9799D}" type="slidenum">
              <a:rPr lang="zh-CN" altLang="en-US"/>
              <a:pPr/>
              <a:t>31</a:t>
            </a:fld>
            <a:r>
              <a:rPr lang="en-US" altLang="zh-CN"/>
              <a:t>/92</a:t>
            </a:r>
          </a:p>
        </p:txBody>
      </p:sp>
      <p:sp>
        <p:nvSpPr>
          <p:cNvPr id="6739970" name="Rectangle 2"/>
          <p:cNvSpPr>
            <a:spLocks noRot="1" noChangeArrowheads="1"/>
          </p:cNvSpPr>
          <p:nvPr/>
        </p:nvSpPr>
        <p:spPr bwMode="auto">
          <a:xfrm>
            <a:off x="301625" y="3048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rgbClr val="0070C0"/>
                </a:solidFill>
                <a:ea typeface="黑体" pitchFamily="49" charset="-122"/>
              </a:rPr>
              <a:t>使</a:t>
            </a:r>
            <a:r>
              <a:rPr lang="zh-CN" altLang="en-US" sz="3200" dirty="0" smtClean="0">
                <a:solidFill>
                  <a:srgbClr val="0070C0"/>
                </a:solidFill>
                <a:ea typeface="黑体" pitchFamily="49" charset="-122"/>
              </a:rPr>
              <a:t>用</a:t>
            </a:r>
            <a:r>
              <a:rPr lang="zh-CN" altLang="en-US" sz="3200" dirty="0">
                <a:solidFill>
                  <a:srgbClr val="0070C0"/>
                </a:solidFill>
                <a:ea typeface="黑体" pitchFamily="49" charset="-122"/>
              </a:rPr>
              <a:t>结构体指针</a:t>
            </a:r>
            <a:r>
              <a:rPr lang="zh-CN" altLang="en-US" sz="3200" dirty="0" smtClean="0">
                <a:solidFill>
                  <a:srgbClr val="0070C0"/>
                </a:solidFill>
                <a:ea typeface="黑体" pitchFamily="49" charset="-122"/>
              </a:rPr>
              <a:t>变量</a:t>
            </a:r>
            <a:r>
              <a:rPr lang="zh-CN" altLang="en-US" sz="3200" dirty="0" smtClean="0">
                <a:solidFill>
                  <a:srgbClr val="CC0099"/>
                </a:solidFill>
                <a:ea typeface="黑体" pitchFamily="49" charset="-122"/>
              </a:rPr>
              <a:t>头文件</a:t>
            </a:r>
            <a:r>
              <a:rPr lang="zh-CN" altLang="en-US" sz="3200" dirty="0">
                <a:solidFill>
                  <a:srgbClr val="CC0099"/>
                </a:solidFill>
                <a:ea typeface="黑体" pitchFamily="49" charset="-122"/>
              </a:rPr>
              <a:t>与</a:t>
            </a:r>
            <a:r>
              <a:rPr lang="zh-CN" altLang="en-US" sz="3200" dirty="0">
                <a:solidFill>
                  <a:srgbClr val="CC0099"/>
                </a:solidFill>
                <a:ea typeface="黑体" pitchFamily="49" charset="-122"/>
                <a:sym typeface="Monotype Sorts" pitchFamily="2" charset="2"/>
              </a:rPr>
              <a:t>结构体类型</a:t>
            </a:r>
          </a:p>
        </p:txBody>
      </p:sp>
      <p:sp>
        <p:nvSpPr>
          <p:cNvPr id="6739972" name="Rectangle 4"/>
          <p:cNvSpPr>
            <a:spLocks noChangeArrowheads="1"/>
          </p:cNvSpPr>
          <p:nvPr/>
        </p:nvSpPr>
        <p:spPr bwMode="auto">
          <a:xfrm>
            <a:off x="1219200" y="1307685"/>
            <a:ext cx="6400800" cy="541379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marL="342900" indent="-342900">
              <a:lnSpc>
                <a:spcPct val="95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#include &lt;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stdio.h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&gt;</a:t>
            </a:r>
          </a:p>
          <a:p>
            <a:pPr marL="342900" indent="-342900">
              <a:lnSpc>
                <a:spcPct val="95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#include &lt;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string.h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&gt;</a:t>
            </a:r>
          </a:p>
          <a:p>
            <a:pPr marL="342900" indent="-342900">
              <a:lnSpc>
                <a:spcPct val="95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 main()</a:t>
            </a:r>
          </a:p>
          <a:p>
            <a:pPr marL="342900" indent="-342900">
              <a:lnSpc>
                <a:spcPct val="95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{  </a:t>
            </a:r>
          </a:p>
          <a:p>
            <a:pPr marL="342900" indent="-342900">
              <a:lnSpc>
                <a:spcPct val="95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struct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 Student</a:t>
            </a:r>
          </a:p>
          <a:p>
            <a:pPr marL="342900" indent="-342900">
              <a:lnSpc>
                <a:spcPct val="95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{ </a:t>
            </a:r>
          </a:p>
          <a:p>
            <a:pPr marL="342900" indent="-342900">
              <a:lnSpc>
                <a:spcPct val="95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	long 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num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;</a:t>
            </a:r>
          </a:p>
          <a:p>
            <a:pPr marL="342900" indent="-342900">
              <a:lnSpc>
                <a:spcPct val="95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	char name[20];</a:t>
            </a:r>
          </a:p>
          <a:p>
            <a:pPr marL="342900" indent="-342900">
              <a:lnSpc>
                <a:spcPct val="95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	char sex;</a:t>
            </a:r>
          </a:p>
          <a:p>
            <a:pPr marL="342900" indent="-342900">
              <a:lnSpc>
                <a:spcPct val="95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	float score;</a:t>
            </a:r>
          </a:p>
          <a:p>
            <a:pPr marL="342900" indent="-342900">
              <a:lnSpc>
                <a:spcPct val="95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};</a:t>
            </a:r>
          </a:p>
          <a:p>
            <a:pPr marL="342900" indent="-342900">
              <a:lnSpc>
                <a:spcPct val="95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……</a:t>
            </a:r>
          </a:p>
          <a:p>
            <a:pPr marL="342900" indent="-342900">
              <a:lnSpc>
                <a:spcPct val="95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744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782C2567-D80E-4592-A112-B3AA6158C45E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3CAE31FB-1287-42C1-ACA1-3C5F1EE3DC79}" type="slidenum">
              <a:rPr lang="zh-CN" altLang="en-US"/>
              <a:pPr/>
              <a:t>32</a:t>
            </a:fld>
            <a:r>
              <a:rPr lang="en-US" altLang="zh-CN"/>
              <a:t>/92</a:t>
            </a:r>
          </a:p>
        </p:txBody>
      </p:sp>
      <p:sp>
        <p:nvSpPr>
          <p:cNvPr id="6744066" name="Rectangle 2"/>
          <p:cNvSpPr>
            <a:spLocks noRot="1" noChangeArrowheads="1"/>
          </p:cNvSpPr>
          <p:nvPr/>
        </p:nvSpPr>
        <p:spPr bwMode="auto">
          <a:xfrm>
            <a:off x="301625" y="3048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rgbClr val="0070C0"/>
                </a:solidFill>
                <a:ea typeface="黑体" pitchFamily="49" charset="-122"/>
              </a:rPr>
              <a:t>使用</a:t>
            </a:r>
            <a:r>
              <a:rPr lang="zh-CN" altLang="en-US" sz="3200" dirty="0" smtClean="0">
                <a:solidFill>
                  <a:srgbClr val="0070C0"/>
                </a:solidFill>
                <a:ea typeface="黑体" pitchFamily="49" charset="-122"/>
              </a:rPr>
              <a:t>结构体</a:t>
            </a:r>
            <a:r>
              <a:rPr lang="zh-CN" altLang="en-US" sz="3200" dirty="0">
                <a:solidFill>
                  <a:srgbClr val="0070C0"/>
                </a:solidFill>
                <a:ea typeface="黑体" pitchFamily="49" charset="-122"/>
              </a:rPr>
              <a:t>指针变量</a:t>
            </a:r>
            <a:r>
              <a:rPr lang="zh-CN" altLang="en-US" sz="3200" dirty="0" smtClean="0">
                <a:solidFill>
                  <a:srgbClr val="CC0099"/>
                </a:solidFill>
                <a:ea typeface="黑体" pitchFamily="49" charset="-122"/>
              </a:rPr>
              <a:t>定义指针变量并赋值</a:t>
            </a:r>
            <a:endParaRPr lang="zh-CN" altLang="en-US" sz="3200" dirty="0">
              <a:solidFill>
                <a:srgbClr val="CC0099"/>
              </a:solidFill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744067" name="Rectangle 3"/>
          <p:cNvSpPr>
            <a:spLocks noChangeArrowheads="1"/>
          </p:cNvSpPr>
          <p:nvPr/>
        </p:nvSpPr>
        <p:spPr bwMode="auto">
          <a:xfrm>
            <a:off x="1219200" y="1368010"/>
            <a:ext cx="7162800" cy="541379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marL="342900" indent="-342900">
              <a:lnSpc>
                <a:spcPct val="95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{  </a:t>
            </a:r>
          </a:p>
          <a:p>
            <a:pPr marL="342900" indent="-342900">
              <a:lnSpc>
                <a:spcPct val="95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struct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 Student</a:t>
            </a:r>
          </a:p>
          <a:p>
            <a:pPr marL="342900" indent="-342900">
              <a:lnSpc>
                <a:spcPct val="95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{ </a:t>
            </a:r>
          </a:p>
          <a:p>
            <a:pPr marL="342900" indent="-342900">
              <a:lnSpc>
                <a:spcPct val="95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	long 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num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;</a:t>
            </a:r>
          </a:p>
          <a:p>
            <a:pPr marL="342900" indent="-342900">
              <a:lnSpc>
                <a:spcPct val="95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	char name[20];</a:t>
            </a:r>
          </a:p>
          <a:p>
            <a:pPr marL="342900" indent="-342900">
              <a:lnSpc>
                <a:spcPct val="95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	char sex;</a:t>
            </a:r>
          </a:p>
          <a:p>
            <a:pPr marL="342900" indent="-342900">
              <a:lnSpc>
                <a:spcPct val="95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	float score;</a:t>
            </a:r>
          </a:p>
          <a:p>
            <a:pPr marL="342900" indent="-342900">
              <a:lnSpc>
                <a:spcPct val="95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};</a:t>
            </a:r>
          </a:p>
          <a:p>
            <a:pPr marL="342900" indent="-342900">
              <a:lnSpc>
                <a:spcPct val="95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800" b="1" dirty="0" err="1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struct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 Student stu_1;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 </a:t>
            </a:r>
          </a:p>
          <a:p>
            <a:pPr marL="342900" indent="-342900">
              <a:lnSpc>
                <a:spcPct val="95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800" b="1" dirty="0" err="1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struct</a:t>
            </a:r>
            <a:r>
              <a:rPr lang="en-US" altLang="zh-CN" sz="28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 Student *p;    </a:t>
            </a:r>
          </a:p>
          <a:p>
            <a:pPr marL="342900" indent="-342900">
              <a:lnSpc>
                <a:spcPct val="95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	p=&amp;stu_1;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    </a:t>
            </a:r>
          </a:p>
          <a:p>
            <a:pPr marL="342900" indent="-342900">
              <a:lnSpc>
                <a:spcPct val="95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……</a:t>
            </a:r>
          </a:p>
          <a:p>
            <a:pPr marL="342900" indent="-342900">
              <a:lnSpc>
                <a:spcPct val="95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83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FA57083-857F-4E5C-8EA8-0940B4E61978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B78DD94-7E74-48B0-AA08-A28228D89729}" type="slidenum">
              <a:rPr lang="zh-CN" altLang="en-US"/>
              <a:pPr/>
              <a:t>33</a:t>
            </a:fld>
            <a:r>
              <a:rPr lang="en-US" altLang="zh-CN"/>
              <a:t>/92</a:t>
            </a:r>
          </a:p>
        </p:txBody>
      </p:sp>
      <p:sp>
        <p:nvSpPr>
          <p:cNvPr id="6746114" name="Rectangle 2"/>
          <p:cNvSpPr>
            <a:spLocks noRot="1" noChangeArrowheads="1"/>
          </p:cNvSpPr>
          <p:nvPr/>
        </p:nvSpPr>
        <p:spPr bwMode="auto">
          <a:xfrm>
            <a:off x="301625" y="3048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200" dirty="0" smtClean="0">
                <a:solidFill>
                  <a:srgbClr val="0070C0"/>
                </a:solidFill>
                <a:ea typeface="黑体" pitchFamily="49" charset="-122"/>
              </a:rPr>
              <a:t>使用</a:t>
            </a:r>
            <a:r>
              <a:rPr lang="zh-CN" altLang="en-US" sz="3200" dirty="0">
                <a:solidFill>
                  <a:srgbClr val="0070C0"/>
                </a:solidFill>
                <a:ea typeface="黑体" pitchFamily="49" charset="-122"/>
              </a:rPr>
              <a:t>结构体指针变量</a:t>
            </a:r>
            <a:r>
              <a:rPr lang="zh-CN" altLang="en-US" sz="3200" dirty="0" smtClean="0">
                <a:solidFill>
                  <a:srgbClr val="CC0099"/>
                </a:solidFill>
                <a:ea typeface="黑体" pitchFamily="49" charset="-122"/>
              </a:rPr>
              <a:t>为</a:t>
            </a:r>
            <a:r>
              <a:rPr lang="zh-CN" altLang="en-US" sz="3200" dirty="0">
                <a:solidFill>
                  <a:srgbClr val="CC0099"/>
                </a:solidFill>
                <a:ea typeface="黑体" pitchFamily="49" charset="-122"/>
              </a:rPr>
              <a:t>结构体变量赋值</a:t>
            </a:r>
            <a:endParaRPr lang="zh-CN" altLang="en-US" sz="3200" dirty="0">
              <a:solidFill>
                <a:srgbClr val="CC0099"/>
              </a:solidFill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746115" name="Rectangle 3"/>
          <p:cNvSpPr>
            <a:spLocks noChangeArrowheads="1"/>
          </p:cNvSpPr>
          <p:nvPr/>
        </p:nvSpPr>
        <p:spPr bwMode="auto">
          <a:xfrm>
            <a:off x="1752600" y="1149489"/>
            <a:ext cx="7239000" cy="5632311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{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struct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 Student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{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	long 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num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	char name[20];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	char sex;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	float score;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};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b="1" dirty="0" err="1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struct</a:t>
            </a:r>
            <a:r>
              <a:rPr lang="en-US" altLang="zh-CN" sz="2000" b="1" dirty="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 Student stu_1;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b="1" dirty="0" err="1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struct</a:t>
            </a:r>
            <a:r>
              <a:rPr lang="en-US" altLang="zh-CN" sz="2000" b="1" dirty="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 Student *p;  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	p=&amp;stu_1;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endParaRPr lang="en-US" altLang="zh-CN" sz="2000" b="1" dirty="0">
              <a:solidFill>
                <a:srgbClr val="0000FF"/>
              </a:solidFill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	stu_1.num=10101; 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b="1" dirty="0" err="1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strcpy</a:t>
            </a:r>
            <a:r>
              <a:rPr lang="en-US" altLang="zh-CN" sz="20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(stu_1.name,"Li Lin");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	stu_1.sex='M'; 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	stu_1.score=89.5;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……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826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0D135BA-B0E6-42F4-A121-22D28A8EA692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176A0E48-229D-4E4A-A08D-C4DCD33ACFE4}" type="slidenum">
              <a:rPr lang="zh-CN" altLang="en-US"/>
              <a:pPr/>
              <a:t>34</a:t>
            </a:fld>
            <a:r>
              <a:rPr lang="en-US" altLang="zh-CN"/>
              <a:t>/92</a:t>
            </a:r>
          </a:p>
        </p:txBody>
      </p:sp>
      <p:sp>
        <p:nvSpPr>
          <p:cNvPr id="6748162" name="Rectangle 2"/>
          <p:cNvSpPr>
            <a:spLocks noRot="1" noChangeArrowheads="1"/>
          </p:cNvSpPr>
          <p:nvPr/>
        </p:nvSpPr>
        <p:spPr bwMode="auto">
          <a:xfrm>
            <a:off x="301625" y="762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rgbClr val="0070C0"/>
                </a:solidFill>
                <a:ea typeface="黑体" pitchFamily="49" charset="-122"/>
              </a:rPr>
              <a:t>使用结构体指针变量</a:t>
            </a:r>
            <a:r>
              <a:rPr lang="zh-CN" altLang="en-US" sz="3200" dirty="0" smtClean="0">
                <a:solidFill>
                  <a:srgbClr val="CC0099"/>
                </a:solidFill>
                <a:ea typeface="黑体" pitchFamily="49" charset="-122"/>
              </a:rPr>
              <a:t>输出</a:t>
            </a:r>
            <a:r>
              <a:rPr lang="zh-CN" altLang="en-US" sz="3200" dirty="0">
                <a:solidFill>
                  <a:srgbClr val="CC0099"/>
                </a:solidFill>
                <a:ea typeface="黑体" pitchFamily="49" charset="-122"/>
              </a:rPr>
              <a:t>结构体变量的值</a:t>
            </a:r>
            <a:endParaRPr lang="zh-CN" altLang="en-US" sz="3200" dirty="0">
              <a:solidFill>
                <a:srgbClr val="CC0099"/>
              </a:solidFill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748163" name="Rectangle 3"/>
          <p:cNvSpPr>
            <a:spLocks noChangeArrowheads="1"/>
          </p:cNvSpPr>
          <p:nvPr/>
        </p:nvSpPr>
        <p:spPr bwMode="auto">
          <a:xfrm>
            <a:off x="381000" y="685800"/>
            <a:ext cx="8540750" cy="60960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{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struct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 Student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{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	long 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num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	char name[20];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	char sex;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	float score;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};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400" b="1" dirty="0" err="1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struct</a:t>
            </a: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 Student stu_1;   </a:t>
            </a:r>
            <a:r>
              <a:rPr lang="en-US" altLang="zh-CN" sz="2400" b="1" dirty="0" err="1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struct</a:t>
            </a: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 Student *p;  p=&amp;stu_1; </a:t>
            </a:r>
            <a:endParaRPr lang="en-US" altLang="zh-CN" sz="2400" b="1" dirty="0" smtClean="0">
              <a:solidFill>
                <a:srgbClr val="0000FF"/>
              </a:solidFill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400" b="1" dirty="0" smtClean="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…… </a:t>
            </a:r>
            <a:endParaRPr lang="en-US" altLang="zh-CN" sz="2400" b="1" dirty="0">
              <a:solidFill>
                <a:srgbClr val="0000FF"/>
              </a:solidFill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400" b="1" dirty="0" err="1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4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("No.:%</a:t>
            </a:r>
            <a:r>
              <a:rPr lang="en-US" altLang="zh-CN" sz="2400" b="1" dirty="0" err="1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ld</a:t>
            </a:r>
            <a:r>
              <a:rPr lang="en-US" altLang="zh-CN" sz="24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\n",stu_1.num);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400" b="1" dirty="0" err="1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4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("name:%s\n",stu_1.name);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400" b="1" dirty="0" err="1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4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("sex:%c\n",stu_1.sex);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400" b="1" dirty="0" err="1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4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("score:%5.1f\n",stu_1.score);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	return 0;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922" b="74133"/>
          <a:stretch/>
        </p:blipFill>
        <p:spPr bwMode="auto">
          <a:xfrm>
            <a:off x="3622050" y="762000"/>
            <a:ext cx="5499951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379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DFBA255-96D7-4180-8571-D0147EDF8D8A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4E3B9AE-40D9-4FD9-9A4C-7783A49E284B}" type="slidenum">
              <a:rPr lang="zh-CN" altLang="en-US"/>
              <a:pPr/>
              <a:t>35</a:t>
            </a:fld>
            <a:r>
              <a:rPr lang="en-US" altLang="zh-CN"/>
              <a:t>/92</a:t>
            </a:r>
          </a:p>
        </p:txBody>
      </p:sp>
      <p:sp>
        <p:nvSpPr>
          <p:cNvPr id="6750210" name="Rectangle 2"/>
          <p:cNvSpPr>
            <a:spLocks noRot="1" noChangeArrowheads="1"/>
          </p:cNvSpPr>
          <p:nvPr/>
        </p:nvSpPr>
        <p:spPr bwMode="auto">
          <a:xfrm>
            <a:off x="301625" y="762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2800" dirty="0">
                <a:solidFill>
                  <a:srgbClr val="0070C0"/>
                </a:solidFill>
                <a:ea typeface="黑体" pitchFamily="49" charset="-122"/>
              </a:rPr>
              <a:t>使用结构体指针变量</a:t>
            </a:r>
            <a:r>
              <a:rPr lang="zh-CN" altLang="en-US" sz="2800" dirty="0" smtClean="0">
                <a:solidFill>
                  <a:srgbClr val="CC0099"/>
                </a:solidFill>
                <a:ea typeface="黑体" pitchFamily="49" charset="-122"/>
              </a:rPr>
              <a:t>用</a:t>
            </a:r>
            <a:r>
              <a:rPr lang="zh-CN" altLang="en-US" sz="2800" dirty="0">
                <a:solidFill>
                  <a:srgbClr val="CC0099"/>
                </a:solidFill>
                <a:ea typeface="黑体" pitchFamily="49" charset="-122"/>
              </a:rPr>
              <a:t>指针输出结构体变量的值</a:t>
            </a:r>
            <a:endParaRPr lang="zh-CN" altLang="en-US" sz="2800" dirty="0">
              <a:solidFill>
                <a:srgbClr val="CC0099"/>
              </a:solidFill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750211" name="Rectangle 3"/>
          <p:cNvSpPr>
            <a:spLocks noChangeArrowheads="1"/>
          </p:cNvSpPr>
          <p:nvPr/>
        </p:nvSpPr>
        <p:spPr bwMode="auto">
          <a:xfrm>
            <a:off x="381000" y="609600"/>
            <a:ext cx="8540750" cy="60960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struct Student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{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	long num;		char name[20];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	char sex;		float score;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};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struct Student</a:t>
            </a:r>
            <a:r>
              <a:rPr lang="en-US" altLang="zh-CN" sz="2400" b="1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 stu_1</a:t>
            </a: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;</a:t>
            </a:r>
            <a:r>
              <a:rPr lang="en-US" altLang="zh-CN" sz="2400" b="1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   </a:t>
            </a: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struct Student</a:t>
            </a:r>
            <a:r>
              <a:rPr lang="en-US" altLang="zh-CN" sz="2400" b="1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2400" b="1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*p;  p=&amp;stu_1</a:t>
            </a: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;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endParaRPr lang="en-US" altLang="zh-CN" sz="2400" b="1">
              <a:solidFill>
                <a:srgbClr val="0000FF"/>
              </a:solidFill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printf("No.:%ld\n", </a:t>
            </a:r>
            <a:r>
              <a:rPr lang="en-US" altLang="zh-CN" sz="2400" b="1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stu_1</a:t>
            </a: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.num);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printf("name:%s\n", </a:t>
            </a:r>
            <a:r>
              <a:rPr lang="en-US" altLang="zh-CN" sz="2400" b="1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stu_1</a:t>
            </a: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.name);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printf("sex:%c\n", </a:t>
            </a:r>
            <a:r>
              <a:rPr lang="en-US" altLang="zh-CN" sz="2400" b="1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stu_1</a:t>
            </a: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.sex);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printf("score:%5.1f\n", </a:t>
            </a:r>
            <a:r>
              <a:rPr lang="en-US" altLang="zh-CN" sz="2400" b="1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stu_1</a:t>
            </a: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.score);</a:t>
            </a:r>
            <a:r>
              <a:rPr lang="en-US" altLang="zh-CN" sz="2400" b="1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endParaRPr lang="en-US" altLang="zh-CN" sz="2400" b="1">
              <a:solidFill>
                <a:srgbClr val="0000FF"/>
              </a:solidFill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printf("No.:%ld\n", </a:t>
            </a:r>
            <a:r>
              <a:rPr lang="en-US" altLang="zh-CN" sz="2400" b="1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(*p)</a:t>
            </a: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.num);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printf("name:%s\n", </a:t>
            </a:r>
            <a:r>
              <a:rPr lang="en-US" altLang="zh-CN" sz="2400" b="1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(*p)</a:t>
            </a: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.name);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printf("sex:%c\n", </a:t>
            </a:r>
            <a:r>
              <a:rPr lang="en-US" altLang="zh-CN" sz="2400" b="1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(*p)</a:t>
            </a: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.sex);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	printf("score:%5.1f\n", </a:t>
            </a:r>
            <a:r>
              <a:rPr lang="en-US" altLang="zh-CN" sz="2400" b="1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(*p)</a:t>
            </a:r>
            <a:r>
              <a:rPr lang="en-US" altLang="zh-CN" sz="2400" b="1">
                <a:ea typeface="楷体_GB2312" pitchFamily="49" charset="-122"/>
                <a:sym typeface="Monotype Sorts" pitchFamily="2" charset="2"/>
              </a:rPr>
              <a:t>.score); 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685800" y="4953000"/>
            <a:ext cx="5257800" cy="1676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346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16631999-F189-4D87-8301-3E70C1BE09A9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5E3AB9EB-0EA4-42C8-BA77-CB19676BDC7F}" type="slidenum">
              <a:rPr lang="zh-CN" altLang="en-US"/>
              <a:pPr/>
              <a:t>36</a:t>
            </a:fld>
            <a:r>
              <a:rPr lang="en-US" altLang="zh-CN"/>
              <a:t>/92</a:t>
            </a:r>
          </a:p>
        </p:txBody>
      </p:sp>
      <p:sp>
        <p:nvSpPr>
          <p:cNvPr id="6752258" name="Rectangle 2"/>
          <p:cNvSpPr>
            <a:spLocks noRot="1" noChangeArrowheads="1"/>
          </p:cNvSpPr>
          <p:nvPr/>
        </p:nvSpPr>
        <p:spPr bwMode="auto">
          <a:xfrm>
            <a:off x="301625" y="762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2800" dirty="0">
                <a:solidFill>
                  <a:srgbClr val="CC0099"/>
                </a:solidFill>
                <a:ea typeface="黑体" pitchFamily="49" charset="-122"/>
              </a:rPr>
              <a:t>指定</a:t>
            </a:r>
            <a:r>
              <a:rPr lang="zh-CN" altLang="en-US" sz="2800" dirty="0" smtClean="0">
                <a:solidFill>
                  <a:srgbClr val="CC0099"/>
                </a:solidFill>
                <a:ea typeface="黑体" pitchFamily="49" charset="-122"/>
              </a:rPr>
              <a:t>结构体变量“成员”的</a:t>
            </a:r>
            <a:r>
              <a:rPr lang="en-US" altLang="zh-CN" sz="2800" dirty="0">
                <a:solidFill>
                  <a:srgbClr val="CC0099"/>
                </a:solidFill>
                <a:ea typeface="黑体" pitchFamily="49" charset="-122"/>
              </a:rPr>
              <a:t>3</a:t>
            </a:r>
            <a:r>
              <a:rPr lang="zh-CN" altLang="en-US" sz="2800" dirty="0" smtClean="0">
                <a:solidFill>
                  <a:srgbClr val="CC0099"/>
                </a:solidFill>
                <a:ea typeface="黑体" pitchFamily="49" charset="-122"/>
              </a:rPr>
              <a:t>种方法</a:t>
            </a:r>
            <a:endParaRPr lang="zh-CN" altLang="en-US" sz="2800" dirty="0">
              <a:solidFill>
                <a:srgbClr val="CC0099"/>
              </a:solidFill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752259" name="Rectangle 3"/>
          <p:cNvSpPr>
            <a:spLocks noChangeArrowheads="1"/>
          </p:cNvSpPr>
          <p:nvPr/>
        </p:nvSpPr>
        <p:spPr bwMode="auto">
          <a:xfrm>
            <a:off x="381000" y="609600"/>
            <a:ext cx="8540750" cy="60960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("No.:%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ld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\n",stu_1.num);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("name:%s\n",stu_1.name);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("sex:%c\n",stu_1.sex);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("score:%5.1f\n",stu_1.score);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endParaRPr lang="en-US" altLang="zh-CN" sz="2800" b="1" dirty="0"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800" b="1" dirty="0" err="1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("No.:%</a:t>
            </a:r>
            <a:r>
              <a:rPr lang="en-US" altLang="zh-CN" sz="2800" b="1" dirty="0" err="1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ld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\n",(*p).</a:t>
            </a:r>
            <a:r>
              <a:rPr lang="en-US" altLang="zh-CN" sz="2800" b="1" dirty="0" err="1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num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800" b="1" dirty="0" err="1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("name:%s\n",(*p).name);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800" b="1" dirty="0" err="1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("sex:%c\n",(*p).sex);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800" b="1" dirty="0" err="1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("score:%5.1f\n",(*p).score);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endParaRPr lang="en-US" altLang="zh-CN" sz="2800" b="1" dirty="0">
              <a:solidFill>
                <a:srgbClr val="0000FF"/>
              </a:solidFill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800" b="1" dirty="0" err="1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8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("No.:%</a:t>
            </a:r>
            <a:r>
              <a:rPr lang="en-US" altLang="zh-CN" sz="2800" b="1" dirty="0" err="1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ld</a:t>
            </a:r>
            <a:r>
              <a:rPr lang="en-US" altLang="zh-CN" sz="28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\</a:t>
            </a:r>
            <a:r>
              <a:rPr lang="en-US" altLang="zh-CN" sz="2800" b="1" dirty="0" err="1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n",p</a:t>
            </a:r>
            <a:r>
              <a:rPr lang="en-US" altLang="zh-CN" sz="28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-&gt;</a:t>
            </a:r>
            <a:r>
              <a:rPr lang="en-US" altLang="zh-CN" sz="2800" b="1" dirty="0" err="1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num</a:t>
            </a:r>
            <a:r>
              <a:rPr lang="en-US" altLang="zh-CN" sz="28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800" b="1" dirty="0" err="1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8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("name:%s\</a:t>
            </a:r>
            <a:r>
              <a:rPr lang="en-US" altLang="zh-CN" sz="2800" b="1" dirty="0" err="1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n",p</a:t>
            </a:r>
            <a:r>
              <a:rPr lang="en-US" altLang="zh-CN" sz="28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-&gt;name);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800" b="1" dirty="0" err="1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8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("sex:%c\</a:t>
            </a:r>
            <a:r>
              <a:rPr lang="en-US" altLang="zh-CN" sz="2800" b="1" dirty="0" err="1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n",p</a:t>
            </a:r>
            <a:r>
              <a:rPr lang="en-US" altLang="zh-CN" sz="28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-&gt;sex);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800" b="1" dirty="0" err="1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8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("score:%5.1f\</a:t>
            </a:r>
            <a:r>
              <a:rPr lang="en-US" altLang="zh-CN" sz="2800" b="1" dirty="0" err="1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n",p</a:t>
            </a:r>
            <a:r>
              <a:rPr lang="en-US" altLang="zh-CN" sz="28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-&gt;score);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609600" y="4876800"/>
            <a:ext cx="5562600" cy="1828800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733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16631999-F189-4D87-8301-3E70C1BE09A9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5E3AB9EB-0EA4-42C8-BA77-CB19676BDC7F}" type="slidenum">
              <a:rPr lang="zh-CN" altLang="en-US"/>
              <a:pPr/>
              <a:t>37</a:t>
            </a:fld>
            <a:r>
              <a:rPr lang="en-US" altLang="zh-CN"/>
              <a:t>/92</a:t>
            </a:r>
          </a:p>
        </p:txBody>
      </p:sp>
      <p:sp>
        <p:nvSpPr>
          <p:cNvPr id="6752258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70C0"/>
                </a:solidFill>
                <a:ea typeface="黑体" pitchFamily="49" charset="-122"/>
              </a:rPr>
              <a:t>使用结构体指针变量</a:t>
            </a:r>
            <a:r>
              <a:rPr lang="zh-CN" altLang="en-US" dirty="0" smtClean="0">
                <a:solidFill>
                  <a:srgbClr val="CC0099"/>
                </a:solidFill>
                <a:ea typeface="黑体" pitchFamily="49" charset="-122"/>
              </a:rPr>
              <a:t>输出结果</a:t>
            </a:r>
            <a:endParaRPr lang="zh-CN" altLang="en-US" dirty="0">
              <a:solidFill>
                <a:srgbClr val="CC0099"/>
              </a:solidFill>
              <a:ea typeface="黑体" pitchFamily="49" charset="-122"/>
              <a:sym typeface="Monotype Sorts" pitchFamily="2" charset="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20" b="33711"/>
          <a:stretch/>
        </p:blipFill>
        <p:spPr bwMode="auto">
          <a:xfrm>
            <a:off x="1825625" y="1143000"/>
            <a:ext cx="6327775" cy="561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516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AA0C8395-3113-46C2-8C2F-163133214253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D3D286A1-0182-43A0-8110-27521187B80D}" type="slidenum">
              <a:rPr lang="zh-CN" altLang="en-US"/>
              <a:pPr/>
              <a:t>38</a:t>
            </a:fld>
            <a:r>
              <a:rPr lang="en-US" altLang="zh-CN"/>
              <a:t>/92</a:t>
            </a:r>
          </a:p>
        </p:txBody>
      </p:sp>
      <p:sp>
        <p:nvSpPr>
          <p:cNvPr id="6742018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rgbClr val="0070C0"/>
                </a:solidFill>
                <a:ea typeface="黑体" pitchFamily="49" charset="-122"/>
              </a:rPr>
              <a:t>引用“结构体变量成员” 的方法</a:t>
            </a:r>
            <a:endParaRPr lang="zh-CN" altLang="en-US">
              <a:solidFill>
                <a:srgbClr val="0070C0"/>
              </a:solidFill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742019" name="Rectangle 3"/>
          <p:cNvSpPr>
            <a:spLocks noChangeArrowheads="1"/>
          </p:cNvSpPr>
          <p:nvPr/>
        </p:nvSpPr>
        <p:spPr bwMode="auto">
          <a:xfrm>
            <a:off x="381000" y="1143000"/>
            <a:ext cx="854075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语言允许把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(*p).</a:t>
            </a:r>
            <a:r>
              <a:rPr lang="en-US" altLang="zh-CN" sz="3200" b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num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p-&gt;</a:t>
            </a:r>
            <a:r>
              <a:rPr lang="en-US" altLang="zh-CN" sz="3200" b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num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来代替。 </a:t>
            </a: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称为</a:t>
            </a:r>
            <a:r>
              <a:rPr lang="zh-CN" altLang="en-US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指向运算符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指向一个结构体变量</a:t>
            </a:r>
            <a:r>
              <a:rPr lang="en-US" altLang="zh-CN" sz="3200" b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stu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，以下等价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sz="2800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stu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成员名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如</a:t>
            </a:r>
            <a:r>
              <a:rPr lang="en-US" altLang="zh-CN" sz="2800" dirty="0" err="1">
                <a:ea typeface="楷体" panose="02010609060101010101" pitchFamily="49" charset="-122"/>
                <a:cs typeface="Times New Roman" panose="02020603050405020304" pitchFamily="18" charset="0"/>
              </a:rPr>
              <a:t>stu.num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(*p).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成员名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如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(*p).</a:t>
            </a:r>
            <a:r>
              <a:rPr lang="en-US" altLang="zh-CN" sz="2800" dirty="0" err="1">
                <a:ea typeface="楷体" panose="02010609060101010101" pitchFamily="49" charset="-122"/>
                <a:cs typeface="Times New Roman" panose="02020603050405020304" pitchFamily="18" charset="0"/>
              </a:rPr>
              <a:t>num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p-&gt;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成员名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如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p-&gt;</a:t>
            </a:r>
            <a:r>
              <a:rPr lang="en-US" altLang="zh-CN" sz="2800" dirty="0" err="1">
                <a:ea typeface="楷体" panose="02010609060101010101" pitchFamily="49" charset="-122"/>
                <a:cs typeface="Times New Roman" panose="02020603050405020304" pitchFamily="18" charset="0"/>
              </a:rPr>
              <a:t>num</a:t>
            </a:r>
            <a:r>
              <a:rPr lang="en-US" altLang="zh-CN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8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605B2B04-B6F8-4BBD-8D73-9992CE4E6208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58F8B4FD-AD53-40EA-9516-50826343675D}" type="slidenum">
              <a:rPr lang="zh-CN" altLang="en-US"/>
              <a:pPr/>
              <a:t>39</a:t>
            </a:fld>
            <a:r>
              <a:rPr lang="en-US" altLang="zh-CN"/>
              <a:t>/92</a:t>
            </a:r>
          </a:p>
        </p:txBody>
      </p:sp>
      <p:sp>
        <p:nvSpPr>
          <p:cNvPr id="6639618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6396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68400"/>
            <a:ext cx="8610600" cy="4775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10000"/>
              </a:spcBef>
              <a:buClr>
                <a:srgbClr val="0000FF"/>
              </a:buClr>
            </a:pPr>
            <a:r>
              <a:rPr lang="zh-CN" altLang="en-US" sz="36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使用</a:t>
            </a:r>
            <a:r>
              <a:rPr lang="zh-CN" altLang="en-US" sz="3600" b="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结构体数组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buClr>
                <a:srgbClr val="0000FF"/>
              </a:buClr>
            </a:pPr>
            <a:r>
              <a:rPr lang="zh-CN" altLang="en-US" sz="3600" b="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指向结构体变量的指针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buClr>
                <a:srgbClr val="0000FF"/>
              </a:buClr>
            </a:pPr>
            <a:r>
              <a:rPr lang="zh-CN" altLang="en-US" sz="3600" b="0" u="sng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指向结构体数组的指针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buClr>
                <a:srgbClr val="0000FF"/>
              </a:buClr>
            </a:pPr>
            <a:r>
              <a:rPr lang="zh-CN" altLang="en-US" sz="3600" b="0" dirty="0">
                <a:latin typeface="Times New Roman" pitchFamily="18" charset="0"/>
                <a:ea typeface="黑体" pitchFamily="49" charset="-122"/>
              </a:rPr>
              <a:t>用结构体变量和结构体变量的指针作函数</a:t>
            </a:r>
            <a:r>
              <a:rPr lang="zh-CN" altLang="en-US" sz="3600" b="0" dirty="0" smtClean="0">
                <a:latin typeface="Times New Roman" pitchFamily="18" charset="0"/>
                <a:ea typeface="黑体" pitchFamily="49" charset="-122"/>
              </a:rPr>
              <a:t>参数</a:t>
            </a:r>
            <a:endParaRPr lang="zh-CN" altLang="en-US" sz="3600" b="0" dirty="0"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491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83DA9B2-90FD-42D2-82B1-EC15D43F07FD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130AB5D-37A7-4EAD-AB11-3F370FDC5C40}" type="slidenum">
              <a:rPr lang="zh-CN" altLang="en-US"/>
              <a:pPr/>
              <a:t>4</a:t>
            </a:fld>
            <a:r>
              <a:rPr lang="en-US" altLang="zh-CN"/>
              <a:t>/34</a:t>
            </a:r>
          </a:p>
        </p:txBody>
      </p:sp>
      <p:sp>
        <p:nvSpPr>
          <p:cNvPr id="6887426" name="Rectangle 2"/>
          <p:cNvSpPr>
            <a:spLocks noChangeArrowheads="1"/>
          </p:cNvSpPr>
          <p:nvPr/>
        </p:nvSpPr>
        <p:spPr bwMode="auto">
          <a:xfrm>
            <a:off x="381000" y="11430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endParaRPr lang="zh-CN" altLang="en-US" sz="3600" b="1">
              <a:solidFill>
                <a:srgbClr val="CC0099"/>
              </a:solidFill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6887427" name="Rectangle 3"/>
          <p:cNvSpPr>
            <a:spLocks noRot="1" noChangeArrowheads="1"/>
          </p:cNvSpPr>
          <p:nvPr/>
        </p:nvSpPr>
        <p:spPr bwMode="auto">
          <a:xfrm>
            <a:off x="381000" y="228600"/>
            <a:ext cx="831215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anchor="ctr"/>
          <a:lstStyle/>
          <a:p>
            <a:pPr eaLnBrk="0" hangingPunct="0">
              <a:lnSpc>
                <a:spcPts val="36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0070C0"/>
                </a:solidFill>
                <a:ea typeface="黑体" pitchFamily="49" charset="-122"/>
              </a:rPr>
              <a:t>定义结构体数组的方法</a:t>
            </a:r>
            <a:endParaRPr lang="zh-CN" altLang="en-US" dirty="0">
              <a:solidFill>
                <a:srgbClr val="0070C0"/>
              </a:solidFill>
              <a:ea typeface="黑体" pitchFamily="49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15400" cy="54864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最一般的方法：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先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声明一个结构体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类型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，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然后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再用此类型定义结构体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数组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Monotype Sorts" pitchFamily="2" charset="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例如：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Monotype Sorts" pitchFamily="2" charset="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首先首先一个结构体类型：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Monotype Sorts" pitchFamily="2" charset="2"/>
            </a:endParaRPr>
          </a:p>
          <a:p>
            <a:pPr lvl="1">
              <a:lnSpc>
                <a:spcPct val="100000"/>
              </a:lnSpc>
              <a:buNone/>
            </a:pPr>
            <a:r>
              <a:rPr lang="en-US" alt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b="1" dirty="0" err="1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结构体类型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</a:t>
            </a:r>
          </a:p>
          <a:p>
            <a:pPr lvl="1">
              <a:lnSpc>
                <a:spcPct val="100000"/>
              </a:lnSpc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{	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类型名1 成员名1；……</a:t>
            </a:r>
          </a:p>
          <a:p>
            <a:pPr lvl="1">
              <a:lnSpc>
                <a:spcPct val="100000"/>
              </a:lnSpc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类型名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成员名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n；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}；</a:t>
            </a:r>
          </a:p>
          <a:p>
            <a:pPr lvl="1">
              <a:lnSpc>
                <a:spcPct val="10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再定义结构体数组：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Monotype Sorts" pitchFamily="2" charset="2"/>
            </a:endParaRPr>
          </a:p>
          <a:p>
            <a:pPr lvl="1">
              <a:lnSpc>
                <a:spcPct val="10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		</a:t>
            </a:r>
            <a:r>
              <a:rPr lang="en-US" altLang="zh-CN" sz="2400" b="1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结构体类型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</a:t>
            </a:r>
            <a:r>
              <a:rPr lang="zh-CN" altLang="en-US" sz="2400" b="1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数组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名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[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数组长度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];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7659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09CEE027-7476-45E6-A0D9-D8F2A8548F0C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A4D31E3E-00CC-47F3-82E0-2D4E356608F0}" type="slidenum">
              <a:rPr lang="zh-CN" altLang="en-US"/>
              <a:pPr/>
              <a:t>40</a:t>
            </a:fld>
            <a:r>
              <a:rPr lang="en-US" altLang="zh-CN"/>
              <a:t>/92</a:t>
            </a:r>
          </a:p>
        </p:txBody>
      </p:sp>
      <p:sp>
        <p:nvSpPr>
          <p:cNvPr id="6763522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0070C0"/>
                </a:solidFill>
                <a:ea typeface="黑体" pitchFamily="49" charset="-122"/>
              </a:rPr>
              <a:t>课堂例题：输出全部学生信息</a:t>
            </a:r>
            <a:endParaRPr lang="en-US" altLang="zh-CN" dirty="0">
              <a:solidFill>
                <a:srgbClr val="0070C0"/>
              </a:solidFill>
              <a:ea typeface="黑体" pitchFamily="49" charset="-122"/>
            </a:endParaRPr>
          </a:p>
        </p:txBody>
      </p:sp>
      <p:sp>
        <p:nvSpPr>
          <p:cNvPr id="6763523" name="Rectangle 3"/>
          <p:cNvSpPr>
            <a:spLocks noChangeArrowheads="1"/>
          </p:cNvSpPr>
          <p:nvPr/>
        </p:nvSpPr>
        <p:spPr bwMode="auto">
          <a:xfrm>
            <a:off x="152400" y="990600"/>
            <a:ext cx="876935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有</a:t>
            </a:r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3</a:t>
            </a: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个学生的信息，放在结构体数组中，要求输出全部学生的信息。</a:t>
            </a: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解题思路：</a:t>
            </a:r>
            <a:r>
              <a:rPr lang="zh-CN" altLang="zh-CN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zh-CN" altLang="zh-CN" sz="2800" b="1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指向结构体变量的指针</a:t>
            </a:r>
            <a:r>
              <a:rPr lang="zh-CN" altLang="zh-CN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处理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(1)声明struct Student，并定义结构体数组、初始化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(2)定义指向struct Student类型指针p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(3</a:t>
            </a:r>
            <a:r>
              <a:rPr lang="zh-CN" altLang="zh-CN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24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使p指向数组首元素</a:t>
            </a:r>
            <a:r>
              <a:rPr lang="zh-CN" altLang="zh-CN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输出元素中各</a:t>
            </a:r>
            <a:r>
              <a:rPr lang="zh-CN" altLang="zh-CN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信息</a:t>
            </a: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zh-CN" altLang="zh-CN" sz="2400" b="1" dirty="0" smtClean="0">
                <a:solidFill>
                  <a:srgbClr val="CC00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使</a:t>
            </a:r>
            <a:r>
              <a:rPr lang="zh-CN" altLang="zh-CN" sz="2400" b="1" dirty="0">
                <a:solidFill>
                  <a:srgbClr val="CC00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p指向下一个元素</a:t>
            </a:r>
            <a:r>
              <a:rPr lang="zh-CN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，输出元素中各信息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。直到将数组中的元素全部处理完。</a:t>
            </a:r>
          </a:p>
        </p:txBody>
      </p:sp>
    </p:spTree>
    <p:extLst>
      <p:ext uri="{BB962C8B-B14F-4D97-AF65-F5344CB8AC3E}">
        <p14:creationId xmlns:p14="http://schemas.microsoft.com/office/powerpoint/2010/main" val="353007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78CE6B47-1D59-48C0-A671-0CFACB580B37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30AAE20F-3295-417F-B1E1-4BA9EF0D1C09}" type="slidenum">
              <a:rPr lang="zh-CN" altLang="en-US"/>
              <a:pPr/>
              <a:t>41</a:t>
            </a:fld>
            <a:r>
              <a:rPr lang="en-US" altLang="zh-CN"/>
              <a:t>/92</a:t>
            </a:r>
          </a:p>
        </p:txBody>
      </p:sp>
      <p:sp>
        <p:nvSpPr>
          <p:cNvPr id="6782978" name="Rectangle 2"/>
          <p:cNvSpPr>
            <a:spLocks noRot="1" noChangeArrowheads="1"/>
          </p:cNvSpPr>
          <p:nvPr/>
        </p:nvSpPr>
        <p:spPr bwMode="auto">
          <a:xfrm>
            <a:off x="301625" y="762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rgbClr val="0070C0"/>
                </a:solidFill>
                <a:ea typeface="黑体" pitchFamily="49" charset="-122"/>
              </a:rPr>
              <a:t>输出全部学生</a:t>
            </a:r>
            <a:r>
              <a:rPr lang="zh-CN" altLang="en-US" sz="3200" dirty="0" smtClean="0">
                <a:solidFill>
                  <a:srgbClr val="0070C0"/>
                </a:solidFill>
                <a:ea typeface="黑体" pitchFamily="49" charset="-122"/>
              </a:rPr>
              <a:t>信息</a:t>
            </a:r>
            <a:r>
              <a:rPr lang="zh-CN" altLang="en-US" sz="3200" dirty="0">
                <a:solidFill>
                  <a:srgbClr val="CC0099"/>
                </a:solidFill>
                <a:ea typeface="黑体" pitchFamily="49" charset="-122"/>
              </a:rPr>
              <a:t>源程序、运行结果</a:t>
            </a:r>
            <a:endParaRPr lang="zh-CN" altLang="en-US" sz="3200" dirty="0">
              <a:solidFill>
                <a:srgbClr val="CC0099"/>
              </a:solidFill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782979" name="Rectangle 3"/>
          <p:cNvSpPr>
            <a:spLocks noChangeArrowheads="1"/>
          </p:cNvSpPr>
          <p:nvPr/>
        </p:nvSpPr>
        <p:spPr bwMode="auto">
          <a:xfrm>
            <a:off x="381000" y="685800"/>
            <a:ext cx="8540750" cy="60198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ct val="95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#include &lt;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stdio.h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&gt;</a:t>
            </a:r>
          </a:p>
          <a:p>
            <a:pPr marL="342900" indent="-342900">
              <a:lnSpc>
                <a:spcPct val="95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struct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 Student                  </a:t>
            </a:r>
          </a:p>
          <a:p>
            <a:pPr marL="342900" indent="-342900">
              <a:lnSpc>
                <a:spcPct val="95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{ </a:t>
            </a:r>
          </a:p>
          <a:p>
            <a:pPr marL="342900" indent="-342900">
              <a:lnSpc>
                <a:spcPct val="95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num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;    char name[20];</a:t>
            </a:r>
          </a:p>
          <a:p>
            <a:pPr marL="342900" indent="-342900">
              <a:lnSpc>
                <a:spcPct val="95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char sex;   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 age;</a:t>
            </a:r>
          </a:p>
          <a:p>
            <a:pPr marL="342900" indent="-342900">
              <a:lnSpc>
                <a:spcPct val="95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};</a:t>
            </a:r>
          </a:p>
          <a:p>
            <a:pPr marL="342900" indent="-342900">
              <a:lnSpc>
                <a:spcPct val="95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struct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 Student 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stu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[3]=</a:t>
            </a:r>
          </a:p>
          <a:p>
            <a:pPr marL="342900" indent="-342900">
              <a:lnSpc>
                <a:spcPct val="95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{          </a:t>
            </a:r>
          </a:p>
          <a:p>
            <a:pPr marL="342900" indent="-342900">
              <a:lnSpc>
                <a:spcPct val="95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{10101,"Li Lin",'M',18},</a:t>
            </a:r>
          </a:p>
          <a:p>
            <a:pPr marL="342900" indent="-342900">
              <a:lnSpc>
                <a:spcPct val="95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{10102,"Zhang Fun",'M',19},</a:t>
            </a:r>
          </a:p>
          <a:p>
            <a:pPr marL="342900" indent="-342900">
              <a:lnSpc>
                <a:spcPct val="95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    	{10104,"Wang Min",'F',20} </a:t>
            </a:r>
          </a:p>
          <a:p>
            <a:pPr marL="342900" indent="-342900">
              <a:lnSpc>
                <a:spcPct val="95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};</a:t>
            </a:r>
          </a:p>
          <a:p>
            <a:pPr marL="342900" indent="-342900">
              <a:lnSpc>
                <a:spcPct val="95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 main()</a:t>
            </a:r>
          </a:p>
          <a:p>
            <a:pPr marL="342900" indent="-342900">
              <a:lnSpc>
                <a:spcPct val="95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{ </a:t>
            </a:r>
          </a:p>
          <a:p>
            <a:pPr marL="342900" indent="-342900">
              <a:lnSpc>
                <a:spcPct val="95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struct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 Student *p;  </a:t>
            </a:r>
          </a:p>
          <a:p>
            <a:pPr marL="342900" indent="-342900">
              <a:lnSpc>
                <a:spcPct val="95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(</a:t>
            </a:r>
            <a:r>
              <a:rPr lang="en-US" altLang="zh-CN" sz="20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"%-8s%-20s%3s%4s\n"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, "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No.","Name","sex","age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");</a:t>
            </a:r>
          </a:p>
          <a:p>
            <a:pPr marL="342900" indent="-342900">
              <a:lnSpc>
                <a:spcPct val="95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for(p=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stu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; p&lt;stu+3; p++)</a:t>
            </a:r>
          </a:p>
          <a:p>
            <a:pPr marL="342900" indent="-342900">
              <a:lnSpc>
                <a:spcPct val="95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      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(</a:t>
            </a:r>
            <a:r>
              <a:rPr lang="en-US" altLang="zh-CN" sz="20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"%-8d%-20s%c   %-5d\</a:t>
            </a:r>
            <a:r>
              <a:rPr lang="en-US" altLang="zh-CN" sz="2000" b="1" dirty="0" err="1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n"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,p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-&gt;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num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, p-&gt;name, p-&gt;sex, p-&gt;age); </a:t>
            </a:r>
          </a:p>
          <a:p>
            <a:pPr marL="342900" indent="-342900">
              <a:lnSpc>
                <a:spcPct val="95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   	return 0;</a:t>
            </a:r>
          </a:p>
          <a:p>
            <a:pPr marL="342900" indent="-342900">
              <a:lnSpc>
                <a:spcPct val="95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93" b="74133"/>
          <a:stretch/>
        </p:blipFill>
        <p:spPr bwMode="auto">
          <a:xfrm>
            <a:off x="3936874" y="1295401"/>
            <a:ext cx="5056969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943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6675CCF-E782-4A44-92A1-9A7FB34DAEF1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3A477679-2B3C-489D-83E0-40FDAA3F00F8}" type="slidenum">
              <a:rPr lang="zh-CN" altLang="en-US"/>
              <a:pPr/>
              <a:t>42</a:t>
            </a:fld>
            <a:r>
              <a:rPr lang="en-US" altLang="zh-CN"/>
              <a:t>/92</a:t>
            </a:r>
          </a:p>
        </p:txBody>
      </p:sp>
      <p:sp>
        <p:nvSpPr>
          <p:cNvPr id="6785026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几种指向运算符运算的含义</a:t>
            </a:r>
            <a:endParaRPr lang="zh-CN" altLang="en-US">
              <a:solidFill>
                <a:srgbClr val="0070C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785027" name="Rectangle 3"/>
          <p:cNvSpPr>
            <a:spLocks noChangeArrowheads="1"/>
          </p:cNvSpPr>
          <p:nvPr/>
        </p:nvSpPr>
        <p:spPr bwMode="auto">
          <a:xfrm>
            <a:off x="381000" y="1143000"/>
            <a:ext cx="854075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36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p-&gt;n</a:t>
            </a:r>
            <a:r>
              <a:rPr lang="en-US" altLang="zh-CN" sz="24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得到</a:t>
            </a:r>
            <a:r>
              <a:rPr lang="en-US" altLang="zh-CN" sz="24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指向的结构体变量中成员</a:t>
            </a:r>
            <a:r>
              <a:rPr lang="en-US" altLang="zh-CN" sz="24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n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的值。</a:t>
            </a:r>
          </a:p>
          <a:p>
            <a:pPr marL="342900" indent="-342900">
              <a:lnSpc>
                <a:spcPts val="36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p-&gt;n++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，相当于</a:t>
            </a:r>
            <a:r>
              <a:rPr lang="en-US" altLang="zh-CN" sz="24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(p-&gt;n)++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：得到</a:t>
            </a:r>
            <a:r>
              <a:rPr lang="en-US" altLang="zh-CN" sz="24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指向的结构体变量中成员</a:t>
            </a:r>
            <a:r>
              <a:rPr lang="en-US" altLang="zh-CN" sz="24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n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的值，用完该值后使它加1。</a:t>
            </a:r>
          </a:p>
          <a:p>
            <a:pPr marL="342900" indent="-342900">
              <a:lnSpc>
                <a:spcPts val="36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++</a:t>
            </a:r>
            <a:r>
              <a:rPr lang="en-US" altLang="zh-CN" sz="24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p-&gt;n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，相当于</a:t>
            </a:r>
            <a:r>
              <a:rPr lang="en-US" altLang="zh-CN" sz="24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++(p-&gt;n)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：</a:t>
            </a:r>
            <a:r>
              <a:rPr lang="en-US" altLang="zh-CN" sz="24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得到</a:t>
            </a:r>
            <a:r>
              <a:rPr lang="en-US" altLang="zh-CN" sz="24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指向的结构体变量中成员</a:t>
            </a:r>
            <a:r>
              <a:rPr lang="en-US" altLang="zh-CN" sz="24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n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的值，使之先加1，然后再使用它。</a:t>
            </a:r>
          </a:p>
          <a:p>
            <a:pPr marL="342900" indent="-342900">
              <a:lnSpc>
                <a:spcPts val="36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如果</a:t>
            </a:r>
            <a:r>
              <a:rPr lang="en-US" altLang="zh-CN" sz="2400" b="1" dirty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</a:t>
            </a:r>
            <a:r>
              <a:rPr lang="zh-CN" altLang="en-US" sz="2400" b="1" dirty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的初值是</a:t>
            </a:r>
            <a:r>
              <a:rPr lang="zh-CN" altLang="en-US" sz="2400" b="1" dirty="0" smtClean="0">
                <a:solidFill>
                  <a:srgbClr val="CC0099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结构体数组名</a:t>
            </a:r>
            <a:r>
              <a:rPr lang="en-US" altLang="zh-CN" sz="2400" b="1" dirty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，</a:t>
            </a:r>
            <a:r>
              <a:rPr lang="zh-CN" altLang="en-US" sz="2400" b="1" dirty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即指向结构体数组</a:t>
            </a:r>
            <a:r>
              <a:rPr lang="zh-CN" altLang="en-US" sz="2400" b="1" dirty="0" smtClean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中下标为</a:t>
            </a:r>
            <a:r>
              <a:rPr lang="en-US" altLang="zh-CN" sz="2400" b="1" dirty="0" smtClean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0</a:t>
            </a:r>
            <a:r>
              <a:rPr lang="zh-CN" altLang="en-US" sz="2400" b="1" dirty="0" smtClean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的元素</a:t>
            </a:r>
            <a:r>
              <a:rPr lang="zh-CN" altLang="en-US" sz="2400" b="1" dirty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，则</a:t>
            </a:r>
            <a:r>
              <a:rPr lang="en-US" altLang="zh-CN" sz="2400" b="1" dirty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p+1</a:t>
            </a:r>
            <a:r>
              <a:rPr lang="zh-CN" altLang="en-US" sz="2400" b="1" dirty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指向</a:t>
            </a:r>
            <a:r>
              <a:rPr lang="zh-CN" altLang="en-US" sz="2400" b="1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下一</a:t>
            </a:r>
            <a:r>
              <a:rPr lang="zh-CN" altLang="en-US" sz="2400" b="1" dirty="0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个数组元素</a:t>
            </a:r>
            <a:r>
              <a:rPr lang="zh-CN" altLang="en-US" sz="2400" b="1" dirty="0" smtClean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。</a:t>
            </a:r>
            <a:endParaRPr lang="zh-CN" altLang="en-US" sz="2400" b="1" dirty="0">
              <a:solidFill>
                <a:schemeClr val="accent2"/>
              </a:solidFill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742950" lvl="1" indent="-285750">
              <a:lnSpc>
                <a:spcPts val="36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(++</a:t>
            </a:r>
            <a:r>
              <a:rPr lang="en-US" altLang="zh-CN" sz="2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p)-&gt;</a:t>
            </a:r>
            <a:r>
              <a:rPr lang="en-US" altLang="zh-CN" sz="2000" dirty="0" err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num</a:t>
            </a:r>
            <a:r>
              <a:rPr lang="en-US" altLang="zh-CN" sz="2000" dirty="0">
                <a:solidFill>
                  <a:srgbClr val="FFFF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：先使</a:t>
            </a:r>
            <a:r>
              <a:rPr lang="en-US" altLang="zh-CN" sz="2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自加1，然后得到加1后指向的元素中</a:t>
            </a:r>
            <a:r>
              <a:rPr lang="en-US" altLang="zh-CN" sz="2000" dirty="0" err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num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的值。</a:t>
            </a:r>
          </a:p>
          <a:p>
            <a:pPr marL="742950" lvl="1" indent="-285750">
              <a:lnSpc>
                <a:spcPts val="36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p++)-&gt;</a:t>
            </a:r>
            <a:r>
              <a:rPr lang="en-US" altLang="zh-CN" sz="2000" dirty="0" err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num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：先得到的</a:t>
            </a:r>
            <a:r>
              <a:rPr lang="en-US" altLang="zh-CN" sz="2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p-&gt;</a:t>
            </a:r>
            <a:r>
              <a:rPr lang="en-US" altLang="zh-CN" sz="2000" dirty="0" err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num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值，然后使</a:t>
            </a:r>
            <a:r>
              <a:rPr lang="en-US" altLang="zh-CN" sz="2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自加1，指向结构体数组中的下一个元素。</a:t>
            </a:r>
          </a:p>
        </p:txBody>
      </p:sp>
    </p:spTree>
    <p:extLst>
      <p:ext uri="{BB962C8B-B14F-4D97-AF65-F5344CB8AC3E}">
        <p14:creationId xmlns:p14="http://schemas.microsoft.com/office/powerpoint/2010/main" val="266779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88EF2386-7209-4839-90AF-82C072125FB7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BF4F8D67-C8C3-4F2B-94CE-2676A137309E}" type="slidenum">
              <a:rPr lang="zh-CN" altLang="en-US"/>
              <a:pPr/>
              <a:t>43</a:t>
            </a:fld>
            <a:r>
              <a:rPr lang="en-US" altLang="zh-CN"/>
              <a:t>/92</a:t>
            </a:r>
          </a:p>
        </p:txBody>
      </p:sp>
      <p:sp>
        <p:nvSpPr>
          <p:cNvPr id="6786050" name="Rectangle 2"/>
          <p:cNvSpPr>
            <a:spLocks noRot="1" noChangeArrowheads="1"/>
          </p:cNvSpPr>
          <p:nvPr/>
        </p:nvSpPr>
        <p:spPr bwMode="auto">
          <a:xfrm>
            <a:off x="301625" y="3048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rgbClr val="0070C0"/>
                </a:solidFill>
                <a:latin typeface="隶书" pitchFamily="49" charset="-122"/>
                <a:ea typeface="黑体" pitchFamily="49" charset="-122"/>
              </a:rPr>
              <a:t>使用指向运算符时需注意的问题</a:t>
            </a:r>
          </a:p>
        </p:txBody>
      </p:sp>
      <p:sp>
        <p:nvSpPr>
          <p:cNvPr id="6786051" name="Rectangle 3"/>
          <p:cNvSpPr>
            <a:spLocks noChangeArrowheads="1"/>
          </p:cNvSpPr>
          <p:nvPr/>
        </p:nvSpPr>
        <p:spPr bwMode="auto">
          <a:xfrm>
            <a:off x="301625" y="1143000"/>
            <a:ext cx="8620125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若定义</a:t>
            </a:r>
            <a:r>
              <a:rPr lang="en-US" altLang="zh-CN" sz="2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</a:t>
            </a:r>
            <a:r>
              <a:rPr lang="zh-CN" altLang="zh-CN" sz="28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是指向</a:t>
            </a:r>
            <a:r>
              <a:rPr lang="en-US" altLang="zh-CN" sz="2800" b="1" dirty="0" err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struct</a:t>
            </a:r>
            <a:r>
              <a:rPr lang="en-US" altLang="zh-CN" sz="2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student</a:t>
            </a:r>
            <a:r>
              <a:rPr lang="zh-CN" altLang="zh-CN" sz="28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类型数据的指针变量，</a:t>
            </a:r>
            <a:r>
              <a:rPr lang="en-US" altLang="zh-CN" sz="2800" b="1" dirty="0" err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stu</a:t>
            </a:r>
            <a:r>
              <a:rPr lang="zh-CN" altLang="zh-CN" sz="28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是</a:t>
            </a:r>
            <a:r>
              <a:rPr lang="en-US" altLang="zh-CN" sz="2800" b="1" dirty="0" err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struct</a:t>
            </a:r>
            <a:r>
              <a:rPr lang="en-US" altLang="zh-CN" sz="2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student</a:t>
            </a:r>
            <a:r>
              <a:rPr lang="zh-CN" altLang="zh-CN" sz="28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类型数组</a:t>
            </a: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：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sz="24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</a:t>
            </a:r>
            <a:r>
              <a:rPr lang="zh-CN" altLang="zh-CN" sz="24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可以指向</a:t>
            </a:r>
            <a:r>
              <a:rPr lang="en-US" altLang="zh-CN" sz="2400" dirty="0" err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stu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中任一元素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但</a:t>
            </a:r>
            <a:r>
              <a:rPr lang="en-US" altLang="zh-CN" sz="24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不能用来指向</a:t>
            </a:r>
            <a:r>
              <a:rPr lang="en-US" altLang="zh-CN" sz="2400" dirty="0" err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stu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元素中的某一成员，类似</a:t>
            </a:r>
            <a:r>
              <a:rPr lang="en-US" altLang="zh-CN" sz="24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p=</a:t>
            </a:r>
            <a:r>
              <a:rPr lang="en-US" altLang="zh-CN" sz="2400" dirty="0" err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stu</a:t>
            </a:r>
            <a:r>
              <a:rPr lang="en-US" altLang="zh-CN" sz="24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[1].name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的赋值是不对的，因为“地址类型不匹配”。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如果希望赋值成立，则要强制类型转换：</a:t>
            </a:r>
            <a:r>
              <a:rPr lang="zh-CN" altLang="en-US" sz="2400" dirty="0">
                <a:solidFill>
                  <a:srgbClr val="FFFF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		p=(</a:t>
            </a:r>
            <a:r>
              <a:rPr lang="en-US" altLang="zh-CN" sz="2400" dirty="0" err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struct</a:t>
            </a:r>
            <a:r>
              <a:rPr lang="en-US" altLang="zh-CN" sz="24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student *)</a:t>
            </a:r>
            <a:r>
              <a:rPr lang="en-US" altLang="zh-CN" sz="2400" dirty="0" err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stu</a:t>
            </a:r>
            <a:r>
              <a:rPr lang="en-US" altLang="zh-CN" sz="24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[1].name</a:t>
            </a: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。</a:t>
            </a:r>
            <a:endParaRPr lang="zh-CN" altLang="en-US" sz="2400" dirty="0"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  <p:sp>
        <p:nvSpPr>
          <p:cNvPr id="6786052" name="AutoShape 4"/>
          <p:cNvSpPr>
            <a:spLocks/>
          </p:cNvSpPr>
          <p:nvPr/>
        </p:nvSpPr>
        <p:spPr bwMode="auto">
          <a:xfrm>
            <a:off x="2819400" y="4343400"/>
            <a:ext cx="3619500" cy="457200"/>
          </a:xfrm>
          <a:prstGeom prst="borderCallout1">
            <a:avLst>
              <a:gd name="adj1" fmla="val -16667"/>
              <a:gd name="adj2" fmla="val 96843"/>
              <a:gd name="adj3" fmla="val -16667"/>
              <a:gd name="adj4" fmla="val -36843"/>
            </a:avLst>
          </a:prstGeom>
          <a:solidFill>
            <a:srgbClr val="FFFF99"/>
          </a:solidFill>
          <a:ln w="9525">
            <a:solidFill>
              <a:srgbClr val="CC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0"/>
          <a:lstStyle/>
          <a:p>
            <a:pPr marL="342900" indent="-342900"/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这是什么类型的指针？</a:t>
            </a:r>
          </a:p>
        </p:txBody>
      </p:sp>
    </p:spTree>
    <p:extLst>
      <p:ext uri="{BB962C8B-B14F-4D97-AF65-F5344CB8AC3E}">
        <p14:creationId xmlns:p14="http://schemas.microsoft.com/office/powerpoint/2010/main" val="64921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8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605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605B2B04-B6F8-4BBD-8D73-9992CE4E6208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58F8B4FD-AD53-40EA-9516-50826343675D}" type="slidenum">
              <a:rPr lang="zh-CN" altLang="en-US"/>
              <a:pPr/>
              <a:t>44</a:t>
            </a:fld>
            <a:r>
              <a:rPr lang="en-US" altLang="zh-CN"/>
              <a:t>/92</a:t>
            </a:r>
          </a:p>
        </p:txBody>
      </p:sp>
      <p:sp>
        <p:nvSpPr>
          <p:cNvPr id="6639618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6396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68400"/>
            <a:ext cx="8610600" cy="4775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10000"/>
              </a:spcBef>
              <a:buClr>
                <a:srgbClr val="0000FF"/>
              </a:buClr>
            </a:pPr>
            <a:r>
              <a:rPr lang="zh-CN" altLang="en-US" sz="36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使用</a:t>
            </a:r>
            <a:r>
              <a:rPr lang="zh-CN" altLang="en-US" sz="3600" b="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结构体数组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buClr>
                <a:srgbClr val="0000FF"/>
              </a:buClr>
            </a:pPr>
            <a:r>
              <a:rPr lang="zh-CN" altLang="en-US" sz="3600" b="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指向结构体变量的指针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buClr>
                <a:srgbClr val="0000FF"/>
              </a:buClr>
            </a:pPr>
            <a:r>
              <a:rPr lang="zh-CN" altLang="en-US" sz="3600" b="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指向结构体数组的指针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buClr>
                <a:srgbClr val="0000FF"/>
              </a:buClr>
            </a:pPr>
            <a:r>
              <a:rPr lang="zh-CN" altLang="en-US" sz="3600" b="0" u="sng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用结构体变量和结构体变量的指针作函数参数</a:t>
            </a:r>
          </a:p>
        </p:txBody>
      </p:sp>
    </p:spTree>
    <p:extLst>
      <p:ext uri="{BB962C8B-B14F-4D97-AF65-F5344CB8AC3E}">
        <p14:creationId xmlns:p14="http://schemas.microsoft.com/office/powerpoint/2010/main" val="59001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55FCD99E-388A-475A-B641-5798F983E277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B87F4E7-67BE-4348-A4B7-7314349E601A}" type="slidenum">
              <a:rPr lang="zh-CN" altLang="en-US"/>
              <a:pPr/>
              <a:t>45</a:t>
            </a:fld>
            <a:r>
              <a:rPr lang="en-US" altLang="zh-CN"/>
              <a:t>/92</a:t>
            </a:r>
          </a:p>
        </p:txBody>
      </p:sp>
      <p:sp>
        <p:nvSpPr>
          <p:cNvPr id="6789122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6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可以把</a:t>
            </a:r>
            <a:r>
              <a:rPr lang="zh-CN" altLang="zh-CN" sz="360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结构体变量</a:t>
            </a:r>
            <a:r>
              <a:rPr lang="zh-CN" altLang="en-US" sz="360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成员的</a:t>
            </a:r>
            <a:r>
              <a:rPr lang="zh-CN" altLang="zh-CN" sz="360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值</a:t>
            </a:r>
            <a:r>
              <a:rPr lang="zh-CN" altLang="zh-CN" sz="36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传递给函数</a:t>
            </a:r>
            <a:endParaRPr lang="en-US" altLang="zh-CN" sz="360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789123" name="Rectangle 3"/>
          <p:cNvSpPr>
            <a:spLocks noChangeArrowheads="1"/>
          </p:cNvSpPr>
          <p:nvPr/>
        </p:nvSpPr>
        <p:spPr bwMode="auto">
          <a:xfrm>
            <a:off x="381000" y="1066800"/>
            <a:ext cx="854075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用结构体变量的成员作参数。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例如：用</a:t>
            </a:r>
            <a:r>
              <a:rPr lang="en-US" altLang="zh-CN" sz="2800" dirty="0" err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stu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[1].</a:t>
            </a:r>
            <a:r>
              <a:rPr lang="en-US" altLang="zh-CN" sz="2800" dirty="0" err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num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或</a:t>
            </a:r>
            <a:r>
              <a:rPr lang="en-US" altLang="zh-CN" sz="2800" dirty="0" err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stu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[2].name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作函数实参，将实参值传给形参。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用法和用普通变量作实参是一样的，属于“值传递”方式。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应当注意实参与形参的类型保持一致。</a:t>
            </a:r>
          </a:p>
        </p:txBody>
      </p:sp>
    </p:spTree>
    <p:extLst>
      <p:ext uri="{BB962C8B-B14F-4D97-AF65-F5344CB8AC3E}">
        <p14:creationId xmlns:p14="http://schemas.microsoft.com/office/powerpoint/2010/main" val="12152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6B10EF1-BF17-424D-B7F5-0B3B5529CDB7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774E302B-9897-4C65-AE4A-BA2ECD12F995}" type="slidenum">
              <a:rPr lang="zh-CN" altLang="en-US"/>
              <a:pPr/>
              <a:t>46</a:t>
            </a:fld>
            <a:r>
              <a:rPr lang="en-US" altLang="zh-CN"/>
              <a:t>/92</a:t>
            </a:r>
          </a:p>
        </p:txBody>
      </p:sp>
      <p:sp>
        <p:nvSpPr>
          <p:cNvPr id="6797314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6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结构体变量作实参、形参的</a:t>
            </a:r>
            <a:r>
              <a:rPr lang="zh-CN" altLang="en-US" sz="3600">
                <a:solidFill>
                  <a:srgbClr val="0070C0"/>
                </a:solidFill>
                <a:latin typeface="仿宋"/>
                <a:ea typeface="黑体" pitchFamily="49" charset="-122"/>
              </a:rPr>
              <a:t>“</a:t>
            </a:r>
            <a:r>
              <a:rPr lang="zh-CN" altLang="en-US" sz="36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缺陷</a:t>
            </a:r>
            <a:r>
              <a:rPr lang="zh-CN" altLang="en-US" sz="3600">
                <a:solidFill>
                  <a:srgbClr val="0070C0"/>
                </a:solidFill>
                <a:latin typeface="仿宋"/>
                <a:ea typeface="黑体" pitchFamily="49" charset="-122"/>
              </a:rPr>
              <a:t>”</a:t>
            </a:r>
            <a:endParaRPr lang="en-US" altLang="zh-CN" sz="360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797315" name="Rectangle 3"/>
          <p:cNvSpPr>
            <a:spLocks noChangeArrowheads="1"/>
          </p:cNvSpPr>
          <p:nvPr/>
        </p:nvSpPr>
        <p:spPr bwMode="auto">
          <a:xfrm>
            <a:off x="152400" y="1066800"/>
            <a:ext cx="876935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5000"/>
              </a:spcBef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用</a:t>
            </a:r>
            <a:r>
              <a:rPr lang="zh-CN" altLang="en-US" sz="2800" b="1" u="sng" dirty="0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结构体变量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作实参。</a:t>
            </a:r>
          </a:p>
          <a:p>
            <a:pPr marL="742950" lvl="1" indent="-285750">
              <a:lnSpc>
                <a:spcPct val="150000"/>
              </a:lnSpc>
              <a:spcBef>
                <a:spcPct val="5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用结构体变量作实参时，也是</a:t>
            </a:r>
            <a:r>
              <a:rPr lang="zh-CN" altLang="en-US" sz="2400" u="sng" dirty="0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值传递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：</a:t>
            </a:r>
          </a:p>
          <a:p>
            <a:pPr marL="1143000" lvl="2" indent="-228600">
              <a:lnSpc>
                <a:spcPct val="150000"/>
              </a:lnSpc>
              <a:spcBef>
                <a:spcPct val="5000"/>
              </a:spcBef>
              <a:buClr>
                <a:schemeClr val="hlink"/>
              </a:buClr>
              <a:buFontTx/>
              <a:buChar char="o"/>
            </a:pPr>
            <a:r>
              <a:rPr lang="zh-CN" altLang="en-US" sz="20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将结构体变量所占的内存单元的内容全部按顺序传递给形参</a:t>
            </a:r>
          </a:p>
          <a:p>
            <a:pPr marL="1143000" lvl="2" indent="-228600">
              <a:lnSpc>
                <a:spcPct val="150000"/>
              </a:lnSpc>
              <a:spcBef>
                <a:spcPct val="5000"/>
              </a:spcBef>
              <a:buClr>
                <a:schemeClr val="hlink"/>
              </a:buClr>
              <a:buFontTx/>
              <a:buChar char="o"/>
            </a:pPr>
            <a:r>
              <a:rPr lang="zh-CN" altLang="en-US" sz="20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形参也必须是同类型的结构体变量</a:t>
            </a:r>
          </a:p>
          <a:p>
            <a:pPr marL="742950" lvl="1" indent="-285750">
              <a:lnSpc>
                <a:spcPct val="150000"/>
              </a:lnSpc>
              <a:spcBef>
                <a:spcPct val="5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在</a:t>
            </a: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函数调用期间</a:t>
            </a:r>
            <a:r>
              <a:rPr lang="zh-CN" altLang="en-US" sz="2400" b="1" dirty="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形参也要占用内存单元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。这种传递方式在空间和时间上开销较大</a:t>
            </a:r>
          </a:p>
          <a:p>
            <a:pPr marL="742950" lvl="1" indent="-285750">
              <a:lnSpc>
                <a:spcPct val="150000"/>
              </a:lnSpc>
              <a:spcBef>
                <a:spcPct val="5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在被调用函数期间改变形参（也是结构体变量）的值，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不能返回主调函数</a:t>
            </a:r>
          </a:p>
          <a:p>
            <a:pPr marL="742950" lvl="1" indent="-285750">
              <a:lnSpc>
                <a:spcPct val="150000"/>
              </a:lnSpc>
              <a:spcBef>
                <a:spcPct val="5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一般较少用这种方法</a:t>
            </a:r>
          </a:p>
        </p:txBody>
      </p:sp>
    </p:spTree>
    <p:extLst>
      <p:ext uri="{BB962C8B-B14F-4D97-AF65-F5344CB8AC3E}">
        <p14:creationId xmlns:p14="http://schemas.microsoft.com/office/powerpoint/2010/main" val="2947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143C321F-7C29-4E57-9E34-5502B1E1B58B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17B224E-61B2-48CD-B62D-12EAB11C0B06}" type="slidenum">
              <a:rPr lang="zh-CN" altLang="en-US"/>
              <a:pPr/>
              <a:t>47</a:t>
            </a:fld>
            <a:r>
              <a:rPr lang="en-US" altLang="zh-CN"/>
              <a:t>/92</a:t>
            </a:r>
          </a:p>
        </p:txBody>
      </p:sp>
      <p:sp>
        <p:nvSpPr>
          <p:cNvPr id="6799362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6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使用指针传递结构体变量的地址</a:t>
            </a:r>
            <a:endParaRPr lang="en-US" altLang="zh-CN" sz="360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799363" name="Rectangle 3"/>
          <p:cNvSpPr>
            <a:spLocks noChangeArrowheads="1"/>
          </p:cNvSpPr>
          <p:nvPr/>
        </p:nvSpPr>
        <p:spPr bwMode="auto">
          <a:xfrm>
            <a:off x="381000" y="1143000"/>
            <a:ext cx="854075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600" b="1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用指向结构体变量（或数组元素）的指针作实参，将结构体变量（或数组元素）的地址传给形参。</a:t>
            </a:r>
          </a:p>
        </p:txBody>
      </p:sp>
    </p:spTree>
    <p:extLst>
      <p:ext uri="{BB962C8B-B14F-4D97-AF65-F5344CB8AC3E}">
        <p14:creationId xmlns:p14="http://schemas.microsoft.com/office/powerpoint/2010/main" val="234869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9814C06-2E31-4DA0-833E-B196B84FBF4F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D0601BA2-9243-4ACB-A9AE-DD732F39931F}" type="slidenum">
              <a:rPr lang="zh-CN" altLang="en-US"/>
              <a:pPr/>
              <a:t>48</a:t>
            </a:fld>
            <a:r>
              <a:rPr lang="en-US" altLang="zh-CN"/>
              <a:t>/92</a:t>
            </a:r>
          </a:p>
        </p:txBody>
      </p:sp>
      <p:sp>
        <p:nvSpPr>
          <p:cNvPr id="6791170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600" dirty="0" smtClean="0">
                <a:solidFill>
                  <a:srgbClr val="0070C0"/>
                </a:solidFill>
                <a:ea typeface="黑体" pitchFamily="49" charset="-122"/>
              </a:rPr>
              <a:t>课堂例题：输出平均成绩最高学生信息</a:t>
            </a:r>
            <a:endParaRPr lang="en-US" altLang="zh-CN" sz="3600" dirty="0">
              <a:solidFill>
                <a:srgbClr val="0070C0"/>
              </a:solidFill>
              <a:ea typeface="黑体" pitchFamily="49" charset="-122"/>
            </a:endParaRPr>
          </a:p>
        </p:txBody>
      </p:sp>
      <p:sp>
        <p:nvSpPr>
          <p:cNvPr id="6791171" name="Rectangle 3"/>
          <p:cNvSpPr>
            <a:spLocks noChangeArrowheads="1"/>
          </p:cNvSpPr>
          <p:nvPr/>
        </p:nvSpPr>
        <p:spPr bwMode="auto">
          <a:xfrm>
            <a:off x="381000" y="1143000"/>
            <a:ext cx="854075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有</a:t>
            </a:r>
            <a:r>
              <a:rPr lang="en-US" altLang="zh-CN" sz="24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n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个结构体变量，内含学生学号、姓名和</a:t>
            </a:r>
            <a:r>
              <a:rPr lang="en-US" altLang="zh-CN" sz="24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3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门课程的成绩。</a:t>
            </a:r>
          </a:p>
          <a:p>
            <a:pPr marL="742950" lvl="1" indent="-285750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要求输出平均成绩最高的学生的信息。</a:t>
            </a:r>
          </a:p>
          <a:p>
            <a:pPr marL="742950" lvl="1" indent="-285750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信息包括：学号、姓名、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3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门课程成绩和平均成绩。</a:t>
            </a:r>
          </a:p>
          <a:p>
            <a:pPr marL="342900" indent="-342900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解题思路：</a:t>
            </a:r>
            <a:r>
              <a:rPr lang="zh-CN" altLang="zh-CN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将n个学生的数据表示为结构体数组。按照</a:t>
            </a:r>
            <a:r>
              <a:rPr lang="zh-CN" altLang="zh-CN" sz="24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功能函数化</a:t>
            </a:r>
            <a:r>
              <a:rPr lang="zh-CN" altLang="zh-CN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的思想，分别用3个函数来实现不同的功能：</a:t>
            </a:r>
          </a:p>
          <a:p>
            <a:pPr marL="742950" lvl="1" indent="-285750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zh-CN" sz="20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用input函数输入数据和求各学生平均成绩</a:t>
            </a:r>
          </a:p>
          <a:p>
            <a:pPr marL="742950" lvl="1" indent="-285750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zh-CN" sz="20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用max函数找平均成绩最高的学生</a:t>
            </a:r>
          </a:p>
          <a:p>
            <a:pPr marL="742950" lvl="1" indent="-285750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zh-CN" sz="20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用print函数输出成绩最高学生的信息</a:t>
            </a:r>
          </a:p>
          <a:p>
            <a:pPr marL="742950" lvl="1" indent="-285750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在主函数中先后调用这3个函数，用指向结构体变量的指针作实参。最后得到结果。</a:t>
            </a:r>
          </a:p>
          <a:p>
            <a:pPr marL="742950" lvl="1" indent="-285750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本程序假设n=3</a:t>
            </a:r>
          </a:p>
        </p:txBody>
      </p:sp>
    </p:spTree>
    <p:extLst>
      <p:ext uri="{BB962C8B-B14F-4D97-AF65-F5344CB8AC3E}">
        <p14:creationId xmlns:p14="http://schemas.microsoft.com/office/powerpoint/2010/main" val="63756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594F030-BF26-421A-9F84-3A1672B4D4AC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whuayu000@163.com 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068B1B5E-DF89-444C-8667-1EAF9545342C}" type="slidenum">
              <a:rPr lang="zh-CN" altLang="en-US"/>
              <a:pPr/>
              <a:t>49</a:t>
            </a:fld>
            <a:r>
              <a:rPr lang="en-US" altLang="zh-CN"/>
              <a:t>/92</a:t>
            </a:r>
          </a:p>
        </p:txBody>
      </p:sp>
      <p:sp>
        <p:nvSpPr>
          <p:cNvPr id="6801410" name="Rectangle 2"/>
          <p:cNvSpPr>
            <a:spLocks noRot="1" noChangeArrowheads="1"/>
          </p:cNvSpPr>
          <p:nvPr/>
        </p:nvSpPr>
        <p:spPr bwMode="auto">
          <a:xfrm>
            <a:off x="304800" y="152400"/>
            <a:ext cx="85407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70C0"/>
                </a:solidFill>
                <a:ea typeface="黑体" pitchFamily="49" charset="-122"/>
              </a:rPr>
              <a:t>平均成绩最高</a:t>
            </a:r>
            <a:r>
              <a:rPr lang="zh-CN" altLang="en-US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程序</a:t>
            </a:r>
            <a:r>
              <a:rPr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结构</a:t>
            </a:r>
          </a:p>
        </p:txBody>
      </p:sp>
      <p:sp>
        <p:nvSpPr>
          <p:cNvPr id="6801411" name="Rectangle 3"/>
          <p:cNvSpPr>
            <a:spLocks noChangeArrowheads="1"/>
          </p:cNvSpPr>
          <p:nvPr/>
        </p:nvSpPr>
        <p:spPr bwMode="auto">
          <a:xfrm>
            <a:off x="381000" y="1143000"/>
            <a:ext cx="8540750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头文件</a:t>
            </a:r>
          </a:p>
          <a:p>
            <a:pPr marL="342900" indent="-342900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声明</a:t>
            </a:r>
            <a:r>
              <a:rPr lang="zh-CN" altLang="en-US" sz="2400" b="1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全局的结构体类型</a:t>
            </a:r>
            <a:r>
              <a:rPr lang="en-US" altLang="zh-CN" sz="2400" b="1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Student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，含</a:t>
            </a:r>
            <a:r>
              <a:rPr lang="en-US" altLang="zh-CN" sz="24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4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个成员：学号</a:t>
            </a:r>
            <a:r>
              <a:rPr lang="en-US" altLang="zh-CN" sz="2400" b="1" dirty="0" err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num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、姓名</a:t>
            </a:r>
            <a:r>
              <a:rPr lang="en-US" altLang="zh-CN" sz="24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name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、成绩</a:t>
            </a:r>
            <a:r>
              <a:rPr lang="en-US" altLang="zh-CN" sz="24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score[3]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、平均成绩</a:t>
            </a:r>
            <a:r>
              <a:rPr lang="en-US" altLang="zh-CN" sz="24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aver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。</a:t>
            </a:r>
          </a:p>
          <a:p>
            <a:pPr marL="342900" indent="-342900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main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函数：</a:t>
            </a:r>
          </a:p>
          <a:p>
            <a:pPr marL="742950" lvl="1" indent="-285750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定义</a:t>
            </a:r>
            <a:r>
              <a:rPr lang="zh-CN" altLang="en-US" sz="2000" b="1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结构体类型</a:t>
            </a:r>
            <a:r>
              <a:rPr lang="en-US" altLang="zh-CN" sz="2000" b="1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Student</a:t>
            </a:r>
            <a:r>
              <a:rPr lang="zh-CN" altLang="en-US" sz="2000" b="1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的数组</a:t>
            </a:r>
            <a:r>
              <a:rPr lang="en-US" altLang="zh-CN" sz="2000" b="1" dirty="0" err="1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stu</a:t>
            </a:r>
            <a:r>
              <a:rPr lang="zh-CN" altLang="en-US" sz="2000" b="1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和指针</a:t>
            </a:r>
            <a:r>
              <a:rPr lang="en-US" altLang="zh-CN" sz="2000" b="1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，并让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指向</a:t>
            </a:r>
            <a:r>
              <a:rPr lang="en-US" altLang="zh-CN" sz="2000" dirty="0" err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stu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的首地址。</a:t>
            </a:r>
          </a:p>
          <a:p>
            <a:pPr marL="742950" lvl="1" indent="-285750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用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input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函数输入数据和求各学生平均成绩，</a:t>
            </a:r>
            <a:r>
              <a:rPr lang="en-US" altLang="zh-CN" sz="2000" b="1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stu</a:t>
            </a:r>
            <a:r>
              <a:rPr lang="zh-CN" altLang="en-US" sz="20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数组首地址作为</a:t>
            </a:r>
            <a:r>
              <a:rPr lang="en-US" altLang="zh-CN" sz="20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input</a:t>
            </a:r>
            <a:r>
              <a:rPr lang="zh-CN" altLang="en-US" sz="20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的实参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。</a:t>
            </a:r>
          </a:p>
          <a:p>
            <a:pPr marL="742950" lvl="1" indent="-285750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用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max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函数找平均成绩最高的学生，</a:t>
            </a:r>
            <a:r>
              <a:rPr lang="en-US" altLang="zh-CN" sz="2000" b="1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stu</a:t>
            </a:r>
            <a:r>
              <a:rPr lang="zh-CN" altLang="en-US" sz="20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数组首地址作为</a:t>
            </a:r>
            <a:r>
              <a:rPr lang="en-US" altLang="zh-CN" sz="20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max</a:t>
            </a:r>
            <a:r>
              <a:rPr lang="zh-CN" altLang="en-US" sz="20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的实参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，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max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的函数值为成绩最高学生所在的那个</a:t>
            </a:r>
            <a:r>
              <a:rPr lang="zh-CN" altLang="en-US" sz="2000" b="1" dirty="0">
                <a:solidFill>
                  <a:srgbClr val="CC0099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结构体数组元素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。</a:t>
            </a:r>
          </a:p>
          <a:p>
            <a:pPr marL="742950" lvl="1" indent="-285750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用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print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函数输出成绩最高学生的信息，</a:t>
            </a:r>
            <a:r>
              <a:rPr lang="zh-CN" altLang="en-US" sz="20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实参为</a:t>
            </a:r>
            <a:r>
              <a:rPr lang="en-US" altLang="zh-CN" sz="20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max</a:t>
            </a:r>
            <a:r>
              <a:rPr lang="zh-CN" altLang="en-US" sz="20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的返回值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1131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649337F3-5A00-4DD6-8D7F-3F1843DBDA94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D89FC7F8-3585-48F5-9A4F-48DC22A47313}" type="slidenum">
              <a:rPr lang="zh-CN" altLang="en-US"/>
              <a:pPr/>
              <a:t>5</a:t>
            </a:fld>
            <a:r>
              <a:rPr lang="en-US" altLang="zh-CN"/>
              <a:t>/92</a:t>
            </a:r>
          </a:p>
        </p:txBody>
      </p:sp>
      <p:sp>
        <p:nvSpPr>
          <p:cNvPr id="6835202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600" dirty="0" smtClean="0">
                <a:solidFill>
                  <a:srgbClr val="0070C0"/>
                </a:solidFill>
                <a:ea typeface="黑体" pitchFamily="49" charset="-122"/>
              </a:rPr>
              <a:t>声明结构体类型的同时定义</a:t>
            </a:r>
            <a:r>
              <a:rPr lang="zh-CN" altLang="en-US" sz="3600" dirty="0">
                <a:solidFill>
                  <a:srgbClr val="0070C0"/>
                </a:solidFill>
                <a:ea typeface="黑体" pitchFamily="49" charset="-122"/>
              </a:rPr>
              <a:t>结构体</a:t>
            </a:r>
            <a:r>
              <a:rPr lang="zh-CN" altLang="en-US" sz="3600" dirty="0" smtClean="0">
                <a:solidFill>
                  <a:srgbClr val="0070C0"/>
                </a:solidFill>
                <a:ea typeface="黑体" pitchFamily="49" charset="-122"/>
              </a:rPr>
              <a:t>数组</a:t>
            </a:r>
            <a:endParaRPr lang="en-US" altLang="zh-CN" sz="3600" dirty="0">
              <a:solidFill>
                <a:srgbClr val="0070C0"/>
              </a:solidFill>
              <a:ea typeface="黑体" pitchFamily="49" charset="-122"/>
            </a:endParaRPr>
          </a:p>
        </p:txBody>
      </p:sp>
      <p:sp>
        <p:nvSpPr>
          <p:cNvPr id="6835203" name="Rectangle 3"/>
          <p:cNvSpPr>
            <a:spLocks noChangeArrowheads="1"/>
          </p:cNvSpPr>
          <p:nvPr/>
        </p:nvSpPr>
        <p:spPr bwMode="auto">
          <a:xfrm>
            <a:off x="381000" y="1143000"/>
            <a:ext cx="854075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定义结构体数组一般形式是</a:t>
            </a: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	</a:t>
            </a:r>
            <a:r>
              <a:rPr lang="en-US" altLang="zh-CN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</a:t>
            </a:r>
            <a:r>
              <a:rPr lang="en-US" altLang="zh-CN" sz="3200" b="1" dirty="0" err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struct</a:t>
            </a:r>
            <a:r>
              <a:rPr lang="en-US" altLang="zh-CN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结构体名</a:t>
            </a: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		{</a:t>
            </a: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			成员表列</a:t>
            </a: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		} </a:t>
            </a:r>
            <a:r>
              <a:rPr lang="zh-CN" altLang="en-US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数组名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[</a:t>
            </a:r>
            <a:r>
              <a:rPr lang="zh-CN" altLang="en-US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数组长度</a:t>
            </a:r>
            <a:r>
              <a:rPr lang="en-US" altLang="zh-CN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];</a:t>
            </a:r>
            <a:endParaRPr lang="en-US" altLang="zh-CN" sz="3200" b="1" dirty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3587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21A2E819-BA28-4A65-8365-812EBB0159F7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7091DDDC-545C-469D-8FE6-92079A46D06A}" type="slidenum">
              <a:rPr lang="zh-CN" altLang="en-US"/>
              <a:pPr/>
              <a:t>50</a:t>
            </a:fld>
            <a:r>
              <a:rPr lang="en-US" altLang="zh-CN"/>
              <a:t>/92</a:t>
            </a:r>
          </a:p>
        </p:txBody>
      </p:sp>
      <p:sp>
        <p:nvSpPr>
          <p:cNvPr id="6802434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70C0"/>
                </a:solidFill>
                <a:ea typeface="黑体" pitchFamily="49" charset="-122"/>
              </a:rPr>
              <a:t>平均成绩最高</a:t>
            </a:r>
            <a:r>
              <a:rPr lang="zh-CN" altLang="en-US" dirty="0" smtClean="0">
                <a:solidFill>
                  <a:srgbClr val="C00000"/>
                </a:solidFill>
                <a:ea typeface="黑体" pitchFamily="49" charset="-122"/>
              </a:rPr>
              <a:t>头文件</a:t>
            </a:r>
            <a:r>
              <a:rPr lang="zh-CN" altLang="en-US" dirty="0">
                <a:solidFill>
                  <a:srgbClr val="C00000"/>
                </a:solidFill>
                <a:ea typeface="黑体" pitchFamily="49" charset="-122"/>
              </a:rPr>
              <a:t>与</a:t>
            </a:r>
            <a:r>
              <a:rPr lang="zh-CN" altLang="en-US" dirty="0">
                <a:solidFill>
                  <a:srgbClr val="C00000"/>
                </a:solidFill>
                <a:ea typeface="黑体" pitchFamily="49" charset="-122"/>
                <a:sym typeface="Monotype Sorts" pitchFamily="2" charset="2"/>
              </a:rPr>
              <a:t>结构体类型</a:t>
            </a:r>
          </a:p>
        </p:txBody>
      </p:sp>
      <p:sp>
        <p:nvSpPr>
          <p:cNvPr id="6802435" name="Rectangle 3"/>
          <p:cNvSpPr>
            <a:spLocks noChangeArrowheads="1"/>
          </p:cNvSpPr>
          <p:nvPr/>
        </p:nvSpPr>
        <p:spPr bwMode="auto">
          <a:xfrm>
            <a:off x="381000" y="1143000"/>
            <a:ext cx="85407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>
                <a:ea typeface="楷体" panose="02010609060101010101" pitchFamily="49" charset="-122"/>
                <a:cs typeface="Times New Roman" panose="02020603050405020304" pitchFamily="18" charset="0"/>
              </a:rPr>
              <a:t>声明全局的结构体类型</a:t>
            </a:r>
            <a:r>
              <a:rPr lang="en-US" altLang="zh-CN" sz="2400" b="1">
                <a:ea typeface="楷体" panose="02010609060101010101" pitchFamily="49" charset="-122"/>
                <a:cs typeface="Times New Roman" panose="02020603050405020304" pitchFamily="18" charset="0"/>
              </a:rPr>
              <a:t>Student</a:t>
            </a:r>
            <a:r>
              <a:rPr lang="zh-CN" altLang="en-US" sz="2400" b="1">
                <a:ea typeface="楷体" panose="02010609060101010101" pitchFamily="49" charset="-122"/>
                <a:cs typeface="Times New Roman" panose="02020603050405020304" pitchFamily="18" charset="0"/>
              </a:rPr>
              <a:t>，含</a:t>
            </a:r>
            <a:r>
              <a:rPr lang="en-US" altLang="zh-CN" sz="2400" b="1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>
                <a:ea typeface="楷体" panose="02010609060101010101" pitchFamily="49" charset="-122"/>
                <a:cs typeface="Times New Roman" panose="02020603050405020304" pitchFamily="18" charset="0"/>
              </a:rPr>
              <a:t>个成员：学号</a:t>
            </a:r>
            <a:r>
              <a:rPr lang="en-US" altLang="zh-CN" sz="2400" b="1">
                <a:ea typeface="楷体" panose="02010609060101010101" pitchFamily="49" charset="-122"/>
                <a:cs typeface="Times New Roman" panose="02020603050405020304" pitchFamily="18" charset="0"/>
              </a:rPr>
              <a:t>num</a:t>
            </a:r>
            <a:r>
              <a:rPr lang="zh-CN" altLang="en-US" sz="2400" b="1">
                <a:ea typeface="楷体" panose="02010609060101010101" pitchFamily="49" charset="-122"/>
                <a:cs typeface="Times New Roman" panose="02020603050405020304" pitchFamily="18" charset="0"/>
              </a:rPr>
              <a:t>、姓名</a:t>
            </a:r>
            <a:r>
              <a:rPr lang="en-US" altLang="zh-CN" sz="2400" b="1">
                <a:ea typeface="楷体" panose="02010609060101010101" pitchFamily="49" charset="-122"/>
                <a:cs typeface="Times New Roman" panose="02020603050405020304" pitchFamily="18" charset="0"/>
              </a:rPr>
              <a:t>name</a:t>
            </a:r>
            <a:r>
              <a:rPr lang="zh-CN" altLang="en-US" sz="2400" b="1">
                <a:ea typeface="楷体" panose="02010609060101010101" pitchFamily="49" charset="-122"/>
                <a:cs typeface="Times New Roman" panose="02020603050405020304" pitchFamily="18" charset="0"/>
              </a:rPr>
              <a:t>、成绩</a:t>
            </a:r>
            <a:r>
              <a:rPr lang="en-US" altLang="zh-CN" sz="2400" b="1">
                <a:ea typeface="楷体" panose="02010609060101010101" pitchFamily="49" charset="-122"/>
                <a:cs typeface="Times New Roman" panose="02020603050405020304" pitchFamily="18" charset="0"/>
              </a:rPr>
              <a:t>score[3]</a:t>
            </a:r>
            <a:r>
              <a:rPr lang="zh-CN" altLang="en-US" sz="2400" b="1">
                <a:ea typeface="楷体" panose="02010609060101010101" pitchFamily="49" charset="-122"/>
                <a:cs typeface="Times New Roman" panose="02020603050405020304" pitchFamily="18" charset="0"/>
              </a:rPr>
              <a:t>、平均成绩</a:t>
            </a:r>
            <a:r>
              <a:rPr lang="en-US" altLang="zh-CN" sz="2400" b="1">
                <a:ea typeface="楷体" panose="02010609060101010101" pitchFamily="49" charset="-122"/>
                <a:cs typeface="Times New Roman" panose="02020603050405020304" pitchFamily="18" charset="0"/>
              </a:rPr>
              <a:t>aver</a:t>
            </a:r>
            <a:r>
              <a:rPr lang="zh-CN" altLang="en-US" sz="2400" b="1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6802436" name="Rectangle 4"/>
          <p:cNvSpPr>
            <a:spLocks noChangeArrowheads="1"/>
          </p:cNvSpPr>
          <p:nvPr/>
        </p:nvSpPr>
        <p:spPr bwMode="auto">
          <a:xfrm>
            <a:off x="381000" y="2057400"/>
            <a:ext cx="8540750" cy="43434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#include &lt;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stdio.h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#define N 3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struct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 Student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{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num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; 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    char name[20];  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    float score[3]; 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    float aver; 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4571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6F112349-2F81-4F62-BB51-1D4C453F9887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BAC7705-6BA3-4AE6-BF9A-AB8B79D6F1AD}" type="slidenum">
              <a:rPr lang="zh-CN" altLang="en-US"/>
              <a:pPr/>
              <a:t>51</a:t>
            </a:fld>
            <a:r>
              <a:rPr lang="en-US" altLang="zh-CN"/>
              <a:t>/92</a:t>
            </a:r>
          </a:p>
        </p:txBody>
      </p:sp>
      <p:sp>
        <p:nvSpPr>
          <p:cNvPr id="6808578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70C0"/>
                </a:solidFill>
                <a:ea typeface="黑体" pitchFamily="49" charset="-122"/>
              </a:rPr>
              <a:t>平均成绩最高</a:t>
            </a:r>
            <a:r>
              <a:rPr lang="en-US" altLang="zh-CN" dirty="0" smtClean="0">
                <a:solidFill>
                  <a:srgbClr val="C00000"/>
                </a:solidFill>
                <a:ea typeface="黑体" pitchFamily="49" charset="-122"/>
              </a:rPr>
              <a:t>main</a:t>
            </a:r>
            <a:r>
              <a:rPr lang="zh-CN" altLang="en-US" dirty="0" smtClean="0">
                <a:solidFill>
                  <a:srgbClr val="C00000"/>
                </a:solidFill>
                <a:ea typeface="黑体" pitchFamily="49" charset="-122"/>
              </a:rPr>
              <a:t>函数：声明函数</a:t>
            </a:r>
            <a:endParaRPr lang="zh-CN" altLang="en-US" dirty="0">
              <a:solidFill>
                <a:srgbClr val="C00000"/>
              </a:solidFill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808579" name="Rectangle 3"/>
          <p:cNvSpPr>
            <a:spLocks noChangeArrowheads="1"/>
          </p:cNvSpPr>
          <p:nvPr/>
        </p:nvSpPr>
        <p:spPr bwMode="auto">
          <a:xfrm>
            <a:off x="381000" y="1143000"/>
            <a:ext cx="85407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8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main</a:t>
            </a:r>
            <a:r>
              <a:rPr lang="zh-CN" altLang="en-US" sz="28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中声明后面需要调用的函数</a:t>
            </a:r>
            <a:r>
              <a:rPr lang="en-US" altLang="zh-CN" sz="28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input</a:t>
            </a:r>
            <a:r>
              <a:rPr lang="zh-CN" altLang="en-US" sz="28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max</a:t>
            </a:r>
            <a:r>
              <a:rPr lang="zh-CN" altLang="en-US" sz="28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print:</a:t>
            </a:r>
            <a:endParaRPr lang="zh-CN" altLang="en-US" sz="28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808580" name="Rectangle 4"/>
          <p:cNvSpPr>
            <a:spLocks noChangeArrowheads="1"/>
          </p:cNvSpPr>
          <p:nvPr/>
        </p:nvSpPr>
        <p:spPr bwMode="auto">
          <a:xfrm>
            <a:off x="450850" y="2133600"/>
            <a:ext cx="8540750" cy="442194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 main()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{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void input(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struct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 Student 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stu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[]); 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struct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 Student max(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struct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 Student 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stu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[]);   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void print(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struct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 Student 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stu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); 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struct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 Student 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stu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[N], *p=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stu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; 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input(p);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print(max(p)); 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return 0;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762000" y="2976490"/>
            <a:ext cx="6477000" cy="1447800"/>
          </a:xfrm>
          <a:prstGeom prst="rect">
            <a:avLst/>
          </a:prstGeom>
          <a:noFill/>
          <a:ln w="38100" cap="flat" cmpd="sng" algn="ctr">
            <a:solidFill>
              <a:srgbClr val="CC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AutoShape 6"/>
          <p:cNvSpPr>
            <a:spLocks/>
          </p:cNvSpPr>
          <p:nvPr/>
        </p:nvSpPr>
        <p:spPr bwMode="auto">
          <a:xfrm>
            <a:off x="5562600" y="4424290"/>
            <a:ext cx="3352800" cy="1981200"/>
          </a:xfrm>
          <a:prstGeom prst="borderCallout1">
            <a:avLst>
              <a:gd name="adj1" fmla="val -5556"/>
              <a:gd name="adj2" fmla="val 97412"/>
              <a:gd name="adj3" fmla="val -4846"/>
              <a:gd name="adj4" fmla="val -140804"/>
            </a:avLst>
          </a:prstGeom>
          <a:noFill/>
          <a:ln w="38100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Arial" pitchFamily="34" charset="0"/>
                <a:sym typeface="Monotype Sorts" pitchFamily="2" charset="2"/>
              </a:rPr>
              <a:t>input</a:t>
            </a:r>
            <a:r>
              <a:rPr lang="zh-CN" altLang="en-US" sz="2400" b="1" dirty="0" smtClean="0">
                <a:solidFill>
                  <a:srgbClr val="0000FF"/>
                </a:solidFill>
                <a:latin typeface="Arial" pitchFamily="34" charset="0"/>
                <a:sym typeface="Monotype Sorts" pitchFamily="2" charset="2"/>
              </a:rPr>
              <a:t>和</a:t>
            </a:r>
            <a:r>
              <a:rPr lang="en-US" altLang="zh-CN" sz="2400" b="1" dirty="0" smtClean="0">
                <a:solidFill>
                  <a:srgbClr val="0000FF"/>
                </a:solidFill>
                <a:latin typeface="Arial" pitchFamily="34" charset="0"/>
                <a:sym typeface="Monotype Sorts" pitchFamily="2" charset="2"/>
              </a:rPr>
              <a:t>max</a:t>
            </a:r>
            <a:r>
              <a:rPr lang="zh-CN" altLang="en-US" sz="2400" b="1" dirty="0" smtClean="0">
                <a:solidFill>
                  <a:srgbClr val="0000FF"/>
                </a:solidFill>
                <a:latin typeface="Arial" pitchFamily="34" charset="0"/>
                <a:sym typeface="Monotype Sorts" pitchFamily="2" charset="2"/>
              </a:rPr>
              <a:t>函数的参数都是结构体变量的指针。</a:t>
            </a:r>
            <a:endParaRPr lang="en-US" altLang="zh-CN" sz="2400" b="1" dirty="0" smtClean="0">
              <a:solidFill>
                <a:srgbClr val="0000FF"/>
              </a:solidFill>
              <a:latin typeface="Arial" pitchFamily="34" charset="0"/>
              <a:sym typeface="Monotype Sorts" pitchFamily="2" charset="2"/>
            </a:endParaRPr>
          </a:p>
          <a:p>
            <a:pPr marL="342900" indent="-342900">
              <a:lnSpc>
                <a:spcPct val="1000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Arial" pitchFamily="34" charset="0"/>
                <a:sym typeface="Monotype Sorts" pitchFamily="2" charset="2"/>
              </a:rPr>
              <a:t>print</a:t>
            </a:r>
            <a:r>
              <a:rPr lang="zh-CN" altLang="en-US" sz="2400" b="1" dirty="0" smtClean="0">
                <a:solidFill>
                  <a:srgbClr val="0000FF"/>
                </a:solidFill>
                <a:latin typeface="Arial" pitchFamily="34" charset="0"/>
                <a:sym typeface="Monotype Sorts" pitchFamily="2" charset="2"/>
              </a:rPr>
              <a:t>函数的参数是结构体变量。</a:t>
            </a:r>
            <a:endParaRPr lang="en-US" altLang="zh-CN" sz="2400" b="1" dirty="0" smtClean="0">
              <a:solidFill>
                <a:srgbClr val="0000FF"/>
              </a:solidFill>
              <a:latin typeface="Arial" pitchFamily="34" charset="0"/>
              <a:sym typeface="Monotype Sorts" pitchFamily="2" charset="2"/>
            </a:endParaRPr>
          </a:p>
        </p:txBody>
      </p:sp>
      <p:sp>
        <p:nvSpPr>
          <p:cNvPr id="3" name="线形标注 2 2"/>
          <p:cNvSpPr/>
          <p:nvPr/>
        </p:nvSpPr>
        <p:spPr bwMode="auto">
          <a:xfrm>
            <a:off x="6095999" y="2133600"/>
            <a:ext cx="2746375" cy="764345"/>
          </a:xfrm>
          <a:prstGeom prst="borderCallout2">
            <a:avLst>
              <a:gd name="adj1" fmla="val 103413"/>
              <a:gd name="adj2" fmla="val 88336"/>
              <a:gd name="adj3" fmla="val 228566"/>
              <a:gd name="adj4" fmla="val 88564"/>
              <a:gd name="adj5" fmla="val 228451"/>
              <a:gd name="adj6" fmla="val -188934"/>
            </a:avLst>
          </a:prstGeom>
          <a:noFill/>
          <a:ln w="38100" cap="flat" cmpd="sng" algn="ctr">
            <a:solidFill>
              <a:srgbClr val="CC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en-US" altLang="zh-CN" sz="2400" b="1" dirty="0">
                <a:solidFill>
                  <a:srgbClr val="0000FF"/>
                </a:solidFill>
                <a:latin typeface="Arial" pitchFamily="34" charset="0"/>
                <a:sym typeface="Monotype Sorts" pitchFamily="2" charset="2"/>
              </a:rPr>
              <a:t>max</a:t>
            </a:r>
            <a:r>
              <a:rPr lang="zh-CN" altLang="en-US" sz="2400" b="1" dirty="0">
                <a:solidFill>
                  <a:srgbClr val="0000FF"/>
                </a:solidFill>
                <a:latin typeface="Arial" pitchFamily="34" charset="0"/>
                <a:sym typeface="Monotype Sorts" pitchFamily="2" charset="2"/>
              </a:rPr>
              <a:t>函数的返回值是</a:t>
            </a:r>
            <a:r>
              <a:rPr lang="zh-CN" altLang="en-US" sz="2400" b="1" dirty="0">
                <a:solidFill>
                  <a:srgbClr val="FF0000"/>
                </a:solidFill>
                <a:latin typeface="Arial" pitchFamily="34" charset="0"/>
                <a:sym typeface="Monotype Sorts" pitchFamily="2" charset="2"/>
              </a:rPr>
              <a:t>结构体变量</a:t>
            </a:r>
            <a:r>
              <a:rPr lang="zh-CN" altLang="en-US" sz="2400" b="1" dirty="0">
                <a:solidFill>
                  <a:srgbClr val="0000FF"/>
                </a:solidFill>
                <a:latin typeface="Arial" pitchFamily="34" charset="0"/>
                <a:sym typeface="Monotype Sorts" pitchFamily="2" charset="2"/>
              </a:rPr>
              <a:t>。</a:t>
            </a: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361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6F112349-2F81-4F62-BB51-1D4C453F9887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BAC7705-6BA3-4AE6-BF9A-AB8B79D6F1AD}" type="slidenum">
              <a:rPr lang="zh-CN" altLang="en-US"/>
              <a:pPr/>
              <a:t>52</a:t>
            </a:fld>
            <a:r>
              <a:rPr lang="en-US" altLang="zh-CN"/>
              <a:t>/92</a:t>
            </a:r>
          </a:p>
        </p:txBody>
      </p:sp>
      <p:sp>
        <p:nvSpPr>
          <p:cNvPr id="6808578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600" dirty="0">
                <a:solidFill>
                  <a:srgbClr val="0070C0"/>
                </a:solidFill>
                <a:ea typeface="黑体" pitchFamily="49" charset="-122"/>
              </a:rPr>
              <a:t>平均成绩最高</a:t>
            </a:r>
            <a:r>
              <a:rPr lang="en-US" altLang="zh-CN" sz="3600" dirty="0" smtClean="0">
                <a:solidFill>
                  <a:srgbClr val="C00000"/>
                </a:solidFill>
                <a:ea typeface="黑体" pitchFamily="49" charset="-122"/>
              </a:rPr>
              <a:t>main</a:t>
            </a:r>
            <a:r>
              <a:rPr lang="zh-CN" altLang="en-US" sz="3600" dirty="0" smtClean="0">
                <a:solidFill>
                  <a:srgbClr val="C00000"/>
                </a:solidFill>
                <a:ea typeface="黑体" pitchFamily="49" charset="-122"/>
              </a:rPr>
              <a:t>函数：定义局部变量</a:t>
            </a:r>
            <a:endParaRPr lang="zh-CN" altLang="en-US" sz="3600" dirty="0">
              <a:solidFill>
                <a:srgbClr val="C00000"/>
              </a:solidFill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808579" name="Rectangle 3"/>
          <p:cNvSpPr>
            <a:spLocks noChangeArrowheads="1"/>
          </p:cNvSpPr>
          <p:nvPr/>
        </p:nvSpPr>
        <p:spPr bwMode="auto">
          <a:xfrm>
            <a:off x="381000" y="1143000"/>
            <a:ext cx="85407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8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main</a:t>
            </a:r>
            <a:r>
              <a:rPr lang="zh-CN" altLang="en-US" sz="28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中定义结构体类型的数组</a:t>
            </a:r>
            <a:r>
              <a:rPr lang="en-US" altLang="zh-CN" sz="2800" b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stu</a:t>
            </a:r>
            <a:r>
              <a:rPr lang="en-US" altLang="zh-CN" sz="28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[N]</a:t>
            </a:r>
            <a:r>
              <a:rPr lang="zh-CN" altLang="en-US" sz="28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和指针</a:t>
            </a:r>
            <a:r>
              <a:rPr lang="en-US" altLang="zh-CN" sz="28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8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28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808580" name="Rectangle 4"/>
          <p:cNvSpPr>
            <a:spLocks noChangeArrowheads="1"/>
          </p:cNvSpPr>
          <p:nvPr/>
        </p:nvSpPr>
        <p:spPr bwMode="auto">
          <a:xfrm>
            <a:off x="381000" y="2057400"/>
            <a:ext cx="8540750" cy="43434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 main()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{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void input(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struct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 Student 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stu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[]); 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struct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 Student max(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struct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 Student 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stu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[]);   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void print(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struct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 Student 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stu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); 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struct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 Student 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stu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[N], *p=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stu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; 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input(p);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print(max(p)); 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return 0;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sp>
        <p:nvSpPr>
          <p:cNvPr id="6808582" name="AutoShape 6"/>
          <p:cNvSpPr>
            <a:spLocks/>
          </p:cNvSpPr>
          <p:nvPr/>
        </p:nvSpPr>
        <p:spPr bwMode="auto">
          <a:xfrm>
            <a:off x="4114800" y="4724400"/>
            <a:ext cx="4419600" cy="1371600"/>
          </a:xfrm>
          <a:prstGeom prst="borderCallout1">
            <a:avLst>
              <a:gd name="adj1" fmla="val -5556"/>
              <a:gd name="adj2" fmla="val 97412"/>
              <a:gd name="adj3" fmla="val -5556"/>
              <a:gd name="adj4" fmla="val -72412"/>
            </a:avLst>
          </a:prstGeom>
          <a:noFill/>
          <a:ln w="38100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</a:pPr>
            <a:r>
              <a:rPr lang="zh-CN" altLang="en-US" sz="2400" b="1">
                <a:solidFill>
                  <a:srgbClr val="0000FF"/>
                </a:solidFill>
                <a:latin typeface="Arial" pitchFamily="34" charset="0"/>
                <a:sym typeface="Monotype Sorts" pitchFamily="2" charset="2"/>
              </a:rPr>
              <a:t>定义结构体类型</a:t>
            </a:r>
            <a:r>
              <a:rPr lang="en-US" altLang="zh-CN" sz="2400" b="1">
                <a:solidFill>
                  <a:srgbClr val="0000FF"/>
                </a:solidFill>
                <a:latin typeface="Arial" pitchFamily="34" charset="0"/>
                <a:sym typeface="Monotype Sorts" pitchFamily="2" charset="2"/>
              </a:rPr>
              <a:t>Student</a:t>
            </a:r>
            <a:r>
              <a:rPr lang="zh-CN" altLang="en-US" sz="2400" b="1">
                <a:solidFill>
                  <a:srgbClr val="0000FF"/>
                </a:solidFill>
                <a:latin typeface="Arial" pitchFamily="34" charset="0"/>
                <a:sym typeface="Monotype Sorts" pitchFamily="2" charset="2"/>
              </a:rPr>
              <a:t>的数组</a:t>
            </a:r>
            <a:r>
              <a:rPr lang="en-US" altLang="zh-CN" sz="2400" b="1">
                <a:solidFill>
                  <a:srgbClr val="0000FF"/>
                </a:solidFill>
                <a:latin typeface="Arial" pitchFamily="34" charset="0"/>
                <a:sym typeface="Monotype Sorts" pitchFamily="2" charset="2"/>
              </a:rPr>
              <a:t>stu</a:t>
            </a:r>
            <a:r>
              <a:rPr lang="zh-CN" altLang="en-US" sz="2400" b="1">
                <a:solidFill>
                  <a:srgbClr val="0000FF"/>
                </a:solidFill>
                <a:latin typeface="Arial" pitchFamily="34" charset="0"/>
                <a:sym typeface="Monotype Sorts" pitchFamily="2" charset="2"/>
              </a:rPr>
              <a:t>和指针</a:t>
            </a:r>
            <a:r>
              <a:rPr lang="en-US" altLang="zh-CN" sz="2400" b="1">
                <a:solidFill>
                  <a:srgbClr val="0000FF"/>
                </a:solidFill>
                <a:latin typeface="Arial" pitchFamily="34" charset="0"/>
                <a:sym typeface="Monotype Sorts" pitchFamily="2" charset="2"/>
              </a:rPr>
              <a:t>p</a:t>
            </a:r>
            <a:r>
              <a:rPr lang="zh-CN" altLang="en-US" sz="2400" b="1">
                <a:solidFill>
                  <a:srgbClr val="0000FF"/>
                </a:solidFill>
                <a:latin typeface="Arial" pitchFamily="34" charset="0"/>
                <a:sym typeface="Monotype Sorts" pitchFamily="2" charset="2"/>
              </a:rPr>
              <a:t>，并让</a:t>
            </a:r>
            <a:r>
              <a:rPr lang="en-US" altLang="zh-CN" sz="2400" b="1">
                <a:solidFill>
                  <a:srgbClr val="0000FF"/>
                </a:solidFill>
                <a:latin typeface="Arial" pitchFamily="34" charset="0"/>
                <a:sym typeface="Monotype Sorts" pitchFamily="2" charset="2"/>
              </a:rPr>
              <a:t>p</a:t>
            </a:r>
            <a:r>
              <a:rPr lang="zh-CN" altLang="en-US" sz="2400" b="1">
                <a:solidFill>
                  <a:srgbClr val="0000FF"/>
                </a:solidFill>
                <a:latin typeface="Arial" pitchFamily="34" charset="0"/>
                <a:sym typeface="Monotype Sorts" pitchFamily="2" charset="2"/>
              </a:rPr>
              <a:t>指向</a:t>
            </a:r>
            <a:r>
              <a:rPr lang="en-US" altLang="zh-CN" sz="2400" b="1">
                <a:solidFill>
                  <a:srgbClr val="0000FF"/>
                </a:solidFill>
                <a:latin typeface="Arial" pitchFamily="34" charset="0"/>
                <a:sym typeface="Monotype Sorts" pitchFamily="2" charset="2"/>
              </a:rPr>
              <a:t>stu</a:t>
            </a:r>
            <a:r>
              <a:rPr lang="zh-CN" altLang="en-US" sz="2400" b="1">
                <a:solidFill>
                  <a:srgbClr val="0000FF"/>
                </a:solidFill>
                <a:latin typeface="Arial" pitchFamily="34" charset="0"/>
                <a:sym typeface="Monotype Sorts" pitchFamily="2" charset="2"/>
              </a:rPr>
              <a:t>的首地址。</a:t>
            </a:r>
          </a:p>
        </p:txBody>
      </p:sp>
    </p:spTree>
    <p:extLst>
      <p:ext uri="{BB962C8B-B14F-4D97-AF65-F5344CB8AC3E}">
        <p14:creationId xmlns:p14="http://schemas.microsoft.com/office/powerpoint/2010/main" val="117356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0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858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F7E0EF7-B8AB-448C-B1E8-EDB7127B2356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0837B10A-BEC3-41BC-B188-A15DF0EF53B0}" type="slidenum">
              <a:rPr lang="zh-CN" altLang="en-US"/>
              <a:pPr/>
              <a:t>53</a:t>
            </a:fld>
            <a:r>
              <a:rPr lang="en-US" altLang="zh-CN"/>
              <a:t>/92</a:t>
            </a:r>
          </a:p>
        </p:txBody>
      </p:sp>
      <p:sp>
        <p:nvSpPr>
          <p:cNvPr id="6820866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70C0"/>
                </a:solidFill>
                <a:ea typeface="黑体" pitchFamily="49" charset="-122"/>
              </a:rPr>
              <a:t>平均成绩最高</a:t>
            </a:r>
            <a:r>
              <a:rPr lang="en-US" altLang="zh-CN" dirty="0" smtClean="0">
                <a:solidFill>
                  <a:srgbClr val="C00000"/>
                </a:solidFill>
                <a:ea typeface="黑体" pitchFamily="49" charset="-122"/>
              </a:rPr>
              <a:t>main</a:t>
            </a:r>
            <a:r>
              <a:rPr lang="zh-CN" altLang="en-US" dirty="0" smtClean="0">
                <a:solidFill>
                  <a:srgbClr val="C00000"/>
                </a:solidFill>
                <a:ea typeface="黑体" pitchFamily="49" charset="-122"/>
              </a:rPr>
              <a:t>函数：调用</a:t>
            </a:r>
            <a:r>
              <a:rPr lang="en-US" altLang="zh-CN" dirty="0" smtClean="0">
                <a:solidFill>
                  <a:srgbClr val="C00000"/>
                </a:solidFill>
                <a:ea typeface="黑体" pitchFamily="49" charset="-122"/>
              </a:rPr>
              <a:t>input</a:t>
            </a:r>
            <a:endParaRPr lang="zh-CN" altLang="en-US" dirty="0">
              <a:solidFill>
                <a:srgbClr val="C00000"/>
              </a:solidFill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820867" name="Rectangle 3"/>
          <p:cNvSpPr>
            <a:spLocks noChangeArrowheads="1"/>
          </p:cNvSpPr>
          <p:nvPr/>
        </p:nvSpPr>
        <p:spPr bwMode="auto">
          <a:xfrm>
            <a:off x="381000" y="1143000"/>
            <a:ext cx="85407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调用</a:t>
            </a:r>
            <a:r>
              <a:rPr lang="en-US" altLang="zh-CN" sz="28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input</a:t>
            </a:r>
            <a:r>
              <a:rPr lang="zh-CN" altLang="en-US" sz="28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，以结构体数组首地址为实参，不需要返回值：</a:t>
            </a:r>
            <a:endParaRPr lang="zh-CN" altLang="en-US" sz="28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820868" name="Rectangle 4"/>
          <p:cNvSpPr>
            <a:spLocks noChangeArrowheads="1"/>
          </p:cNvSpPr>
          <p:nvPr/>
        </p:nvSpPr>
        <p:spPr bwMode="auto">
          <a:xfrm>
            <a:off x="381000" y="2057400"/>
            <a:ext cx="8540750" cy="43434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  <a:sym typeface="Monotype Sorts" pitchFamily="2" charset="2"/>
              </a:rPr>
              <a:t>int main()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  <a:sym typeface="Monotype Sorts" pitchFamily="2" charset="2"/>
              </a:rPr>
              <a:t>{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  <a:sym typeface="Monotype Sorts" pitchFamily="2" charset="2"/>
              </a:rPr>
              <a:t>	void input(struct Student stu[]); 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  <a:sym typeface="Monotype Sorts" pitchFamily="2" charset="2"/>
              </a:rPr>
              <a:t>	struct Student max(struct Student stu[]);   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  <a:sym typeface="Monotype Sorts" pitchFamily="2" charset="2"/>
              </a:rPr>
              <a:t>	void print(struct Student stu); 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  <a:sym typeface="Monotype Sorts" pitchFamily="2" charset="2"/>
              </a:rPr>
              <a:t>	struct Student stu[N], *p=stu; 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  <a:sym typeface="Monotype Sorts" pitchFamily="2" charset="2"/>
              </a:rPr>
              <a:t>	input(p);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  <a:sym typeface="Monotype Sorts" pitchFamily="2" charset="2"/>
              </a:rPr>
              <a:t>	print(max(p)); 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  <a:sym typeface="Monotype Sorts" pitchFamily="2" charset="2"/>
              </a:rPr>
              <a:t>	return 0;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sp>
        <p:nvSpPr>
          <p:cNvPr id="6820869" name="AutoShape 5"/>
          <p:cNvSpPr>
            <a:spLocks/>
          </p:cNvSpPr>
          <p:nvPr/>
        </p:nvSpPr>
        <p:spPr bwMode="auto">
          <a:xfrm>
            <a:off x="3962400" y="5181600"/>
            <a:ext cx="4724400" cy="1219200"/>
          </a:xfrm>
          <a:prstGeom prst="borderCallout1">
            <a:avLst>
              <a:gd name="adj1" fmla="val -6250"/>
              <a:gd name="adj2" fmla="val 97579"/>
              <a:gd name="adj3" fmla="val -6250"/>
              <a:gd name="adj4" fmla="val -67741"/>
            </a:avLst>
          </a:prstGeom>
          <a:noFill/>
          <a:ln w="38100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</a:pPr>
            <a:r>
              <a:rPr lang="zh-CN" altLang="en-US" sz="2400" b="1">
                <a:solidFill>
                  <a:srgbClr val="0000FF"/>
                </a:solidFill>
                <a:latin typeface="Arial" pitchFamily="34" charset="0"/>
                <a:sym typeface="Monotype Sorts" pitchFamily="2" charset="2"/>
              </a:rPr>
              <a:t>用</a:t>
            </a:r>
            <a:r>
              <a:rPr lang="en-US" altLang="zh-CN" sz="2400" b="1">
                <a:solidFill>
                  <a:srgbClr val="0000FF"/>
                </a:solidFill>
                <a:latin typeface="Arial" pitchFamily="34" charset="0"/>
                <a:sym typeface="Monotype Sorts" pitchFamily="2" charset="2"/>
              </a:rPr>
              <a:t>input</a:t>
            </a:r>
            <a:r>
              <a:rPr lang="zh-CN" altLang="en-US" sz="2400" b="1">
                <a:solidFill>
                  <a:srgbClr val="0000FF"/>
                </a:solidFill>
                <a:latin typeface="Arial" pitchFamily="34" charset="0"/>
                <a:sym typeface="Monotype Sorts" pitchFamily="2" charset="2"/>
              </a:rPr>
              <a:t>函数输入数据和求各学生平均成绩，</a:t>
            </a:r>
            <a:r>
              <a:rPr lang="en-US" altLang="zh-CN" sz="2400" b="1">
                <a:solidFill>
                  <a:srgbClr val="0000FF"/>
                </a:solidFill>
                <a:latin typeface="Arial" pitchFamily="34" charset="0"/>
                <a:sym typeface="Monotype Sorts" pitchFamily="2" charset="2"/>
              </a:rPr>
              <a:t>stu</a:t>
            </a:r>
            <a:r>
              <a:rPr lang="zh-CN" altLang="en-US" sz="2400" b="1">
                <a:solidFill>
                  <a:srgbClr val="0000FF"/>
                </a:solidFill>
                <a:latin typeface="Arial" pitchFamily="34" charset="0"/>
                <a:sym typeface="Monotype Sorts" pitchFamily="2" charset="2"/>
              </a:rPr>
              <a:t>数组首地址作为</a:t>
            </a:r>
            <a:r>
              <a:rPr lang="en-US" altLang="zh-CN" sz="2400" b="1">
                <a:solidFill>
                  <a:srgbClr val="0000FF"/>
                </a:solidFill>
                <a:latin typeface="Arial" pitchFamily="34" charset="0"/>
                <a:sym typeface="Monotype Sorts" pitchFamily="2" charset="2"/>
              </a:rPr>
              <a:t>input</a:t>
            </a:r>
            <a:r>
              <a:rPr lang="zh-CN" altLang="en-US" sz="2400" b="1">
                <a:solidFill>
                  <a:srgbClr val="0000FF"/>
                </a:solidFill>
                <a:latin typeface="Arial" pitchFamily="34" charset="0"/>
                <a:sym typeface="Monotype Sorts" pitchFamily="2" charset="2"/>
              </a:rPr>
              <a:t>的实参。</a:t>
            </a:r>
          </a:p>
        </p:txBody>
      </p:sp>
    </p:spTree>
    <p:extLst>
      <p:ext uri="{BB962C8B-B14F-4D97-AF65-F5344CB8AC3E}">
        <p14:creationId xmlns:p14="http://schemas.microsoft.com/office/powerpoint/2010/main" val="402058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20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2086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A637C4F7-B158-467A-9987-328E8E877C56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D151C6EB-B59F-4210-9A10-AB5297EA0193}" type="slidenum">
              <a:rPr lang="zh-CN" altLang="en-US"/>
              <a:pPr/>
              <a:t>54</a:t>
            </a:fld>
            <a:r>
              <a:rPr lang="en-US" altLang="zh-CN"/>
              <a:t>/92</a:t>
            </a:r>
          </a:p>
        </p:txBody>
      </p:sp>
      <p:sp>
        <p:nvSpPr>
          <p:cNvPr id="6810626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70C0"/>
                </a:solidFill>
                <a:ea typeface="黑体" pitchFamily="49" charset="-122"/>
              </a:rPr>
              <a:t>平均成绩最高</a:t>
            </a:r>
            <a:r>
              <a:rPr lang="en-US" altLang="zh-CN" dirty="0" smtClean="0">
                <a:solidFill>
                  <a:srgbClr val="C00000"/>
                </a:solidFill>
                <a:ea typeface="黑体" pitchFamily="49" charset="-122"/>
              </a:rPr>
              <a:t>main</a:t>
            </a:r>
            <a:r>
              <a:rPr lang="zh-CN" altLang="en-US" dirty="0" smtClean="0">
                <a:solidFill>
                  <a:srgbClr val="C00000"/>
                </a:solidFill>
                <a:ea typeface="黑体" pitchFamily="49" charset="-122"/>
              </a:rPr>
              <a:t>函数：调用</a:t>
            </a:r>
            <a:r>
              <a:rPr lang="en-US" altLang="zh-CN" dirty="0" smtClean="0">
                <a:solidFill>
                  <a:srgbClr val="C00000"/>
                </a:solidFill>
                <a:ea typeface="黑体" pitchFamily="49" charset="-122"/>
              </a:rPr>
              <a:t>print</a:t>
            </a:r>
            <a:endParaRPr lang="zh-CN" altLang="en-US" dirty="0">
              <a:solidFill>
                <a:srgbClr val="C00000"/>
              </a:solidFill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810627" name="Rectangle 3"/>
          <p:cNvSpPr>
            <a:spLocks noChangeArrowheads="1"/>
          </p:cNvSpPr>
          <p:nvPr/>
        </p:nvSpPr>
        <p:spPr bwMode="auto">
          <a:xfrm>
            <a:off x="381000" y="1143000"/>
            <a:ext cx="85407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main</a:t>
            </a:r>
            <a:r>
              <a:rPr lang="zh-CN" altLang="en-US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调用</a:t>
            </a:r>
            <a:r>
              <a:rPr lang="en-US" altLang="zh-CN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print</a:t>
            </a:r>
            <a:r>
              <a:rPr lang="zh-CN" altLang="en-US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函数，而</a:t>
            </a:r>
            <a:r>
              <a:rPr lang="en-US" altLang="zh-CN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print</a:t>
            </a:r>
            <a:r>
              <a:rPr lang="zh-CN" altLang="en-US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函数又调用</a:t>
            </a:r>
            <a:r>
              <a:rPr lang="en-US" altLang="zh-CN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max</a:t>
            </a:r>
            <a:r>
              <a:rPr lang="zh-CN" altLang="en-US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函数，并把</a:t>
            </a:r>
            <a:r>
              <a:rPr lang="en-US" altLang="zh-CN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max</a:t>
            </a:r>
            <a:r>
              <a:rPr lang="zh-CN" altLang="en-US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的函数值作为自己的实参。</a:t>
            </a:r>
            <a:endParaRPr lang="en-US" altLang="zh-CN" sz="24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max</a:t>
            </a:r>
            <a:r>
              <a:rPr lang="zh-CN" altLang="en-US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函数以数组首地址为实参，找到成绩最高的学生，将其所在的数组元素作为函数值返回。</a:t>
            </a:r>
            <a:endParaRPr lang="zh-CN" altLang="en-US" sz="24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810628" name="Rectangle 4"/>
          <p:cNvSpPr>
            <a:spLocks noChangeArrowheads="1"/>
          </p:cNvSpPr>
          <p:nvPr/>
        </p:nvSpPr>
        <p:spPr bwMode="auto">
          <a:xfrm>
            <a:off x="381000" y="2819400"/>
            <a:ext cx="8540750" cy="38100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 main()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{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void input(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struct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 Student 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stu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[]); 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struct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 Student max(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struct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 Student 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stu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[]);   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void print(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struct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 Student 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stu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); 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struct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 Student 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stu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[N], *p=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stu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; 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input(p);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print(max(p)); 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return 0;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sp>
        <p:nvSpPr>
          <p:cNvPr id="2" name="线形标注 3 1"/>
          <p:cNvSpPr/>
          <p:nvPr/>
        </p:nvSpPr>
        <p:spPr bwMode="auto">
          <a:xfrm>
            <a:off x="6400800" y="3200400"/>
            <a:ext cx="2362200" cy="2463800"/>
          </a:xfrm>
          <a:prstGeom prst="borderCallout3">
            <a:avLst>
              <a:gd name="adj1" fmla="val 100970"/>
              <a:gd name="adj2" fmla="val 1196"/>
              <a:gd name="adj3" fmla="val 100970"/>
              <a:gd name="adj4" fmla="val -7734"/>
              <a:gd name="adj5" fmla="val 102855"/>
              <a:gd name="adj6" fmla="val -17263"/>
              <a:gd name="adj7" fmla="val 103827"/>
              <a:gd name="adj8" fmla="val -201286"/>
            </a:avLst>
          </a:prstGeom>
          <a:noFill/>
          <a:ln w="38100" cap="flat" cmpd="sng" algn="ctr">
            <a:solidFill>
              <a:srgbClr val="CC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zh-CN" altLang="en-US" sz="2000" b="1" dirty="0">
                <a:solidFill>
                  <a:srgbClr val="0000FF"/>
                </a:solidFill>
                <a:latin typeface="Arial" pitchFamily="34" charset="0"/>
                <a:sym typeface="Monotype Sorts" pitchFamily="2" charset="2"/>
              </a:rPr>
              <a:t>用</a:t>
            </a:r>
            <a:r>
              <a:rPr lang="en-US" altLang="zh-CN" sz="2000" b="1" dirty="0">
                <a:solidFill>
                  <a:srgbClr val="0000FF"/>
                </a:solidFill>
                <a:latin typeface="Arial" pitchFamily="34" charset="0"/>
                <a:sym typeface="Monotype Sorts" pitchFamily="2" charset="2"/>
              </a:rPr>
              <a:t>max</a:t>
            </a:r>
            <a:r>
              <a:rPr lang="zh-CN" altLang="en-US" sz="2000" b="1" dirty="0">
                <a:solidFill>
                  <a:srgbClr val="0000FF"/>
                </a:solidFill>
                <a:latin typeface="Arial" pitchFamily="34" charset="0"/>
                <a:sym typeface="Monotype Sorts" pitchFamily="2" charset="2"/>
              </a:rPr>
              <a:t>函数找平均成绩最高的学生，</a:t>
            </a:r>
            <a:r>
              <a:rPr lang="en-US" altLang="zh-CN" sz="2000" b="1" dirty="0" err="1">
                <a:solidFill>
                  <a:srgbClr val="0000FF"/>
                </a:solidFill>
                <a:latin typeface="Arial" pitchFamily="34" charset="0"/>
                <a:sym typeface="Monotype Sorts" pitchFamily="2" charset="2"/>
              </a:rPr>
              <a:t>stu</a:t>
            </a:r>
            <a:r>
              <a:rPr lang="zh-CN" altLang="en-US" sz="2000" b="1" dirty="0">
                <a:solidFill>
                  <a:srgbClr val="0000FF"/>
                </a:solidFill>
                <a:latin typeface="Arial" pitchFamily="34" charset="0"/>
                <a:sym typeface="Monotype Sorts" pitchFamily="2" charset="2"/>
              </a:rPr>
              <a:t>数组首地址作为</a:t>
            </a:r>
            <a:r>
              <a:rPr lang="en-US" altLang="zh-CN" sz="2000" b="1" dirty="0">
                <a:solidFill>
                  <a:srgbClr val="0000FF"/>
                </a:solidFill>
                <a:latin typeface="Arial" pitchFamily="34" charset="0"/>
                <a:sym typeface="Monotype Sorts" pitchFamily="2" charset="2"/>
              </a:rPr>
              <a:t>max</a:t>
            </a:r>
            <a:r>
              <a:rPr lang="zh-CN" altLang="en-US" sz="2000" b="1" dirty="0">
                <a:solidFill>
                  <a:srgbClr val="0000FF"/>
                </a:solidFill>
                <a:latin typeface="Arial" pitchFamily="34" charset="0"/>
                <a:sym typeface="Monotype Sorts" pitchFamily="2" charset="2"/>
              </a:rPr>
              <a:t>的实参，</a:t>
            </a:r>
            <a:r>
              <a:rPr lang="en-US" altLang="zh-CN" sz="2000" b="1" dirty="0">
                <a:solidFill>
                  <a:srgbClr val="FF0000"/>
                </a:solidFill>
                <a:latin typeface="Arial" pitchFamily="34" charset="0"/>
                <a:sym typeface="Monotype Sorts" pitchFamily="2" charset="2"/>
              </a:rPr>
              <a:t>max</a:t>
            </a:r>
            <a:r>
              <a:rPr lang="zh-CN" altLang="en-US" sz="2000" b="1" dirty="0">
                <a:solidFill>
                  <a:srgbClr val="FF0000"/>
                </a:solidFill>
                <a:latin typeface="Arial" pitchFamily="34" charset="0"/>
                <a:sym typeface="Monotype Sorts" pitchFamily="2" charset="2"/>
              </a:rPr>
              <a:t>的函数值</a:t>
            </a:r>
            <a:r>
              <a:rPr lang="zh-CN" altLang="en-US" sz="2000" b="1" dirty="0">
                <a:solidFill>
                  <a:srgbClr val="0000FF"/>
                </a:solidFill>
                <a:latin typeface="Arial" pitchFamily="34" charset="0"/>
                <a:sym typeface="Monotype Sorts" pitchFamily="2" charset="2"/>
              </a:rPr>
              <a:t>为成绩最高学生所在的那个结构体数组元素。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线形标注 3 9"/>
          <p:cNvSpPr/>
          <p:nvPr/>
        </p:nvSpPr>
        <p:spPr bwMode="auto">
          <a:xfrm>
            <a:off x="3886200" y="5867400"/>
            <a:ext cx="4533900" cy="685800"/>
          </a:xfrm>
          <a:prstGeom prst="borderCallout3">
            <a:avLst>
              <a:gd name="adj1" fmla="val -2734"/>
              <a:gd name="adj2" fmla="val -725"/>
              <a:gd name="adj3" fmla="val -617"/>
              <a:gd name="adj4" fmla="val -51"/>
              <a:gd name="adj5" fmla="val -4821"/>
              <a:gd name="adj6" fmla="val -3680"/>
              <a:gd name="adj7" fmla="val -4110"/>
              <a:gd name="adj8" fmla="val -67472"/>
            </a:avLst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zh-CN" altLang="en-US" sz="2000" b="1" dirty="0">
                <a:solidFill>
                  <a:srgbClr val="C00000"/>
                </a:solidFill>
                <a:latin typeface="Arial" pitchFamily="34" charset="0"/>
                <a:sym typeface="Monotype Sorts" pitchFamily="2" charset="2"/>
              </a:rPr>
              <a:t>用</a:t>
            </a:r>
            <a:r>
              <a:rPr lang="en-US" altLang="zh-CN" sz="2000" b="1" dirty="0">
                <a:solidFill>
                  <a:srgbClr val="C00000"/>
                </a:solidFill>
                <a:latin typeface="Arial" pitchFamily="34" charset="0"/>
                <a:sym typeface="Monotype Sorts" pitchFamily="2" charset="2"/>
              </a:rPr>
              <a:t>print</a:t>
            </a:r>
            <a:r>
              <a:rPr lang="zh-CN" altLang="en-US" sz="2000" b="1" dirty="0">
                <a:solidFill>
                  <a:srgbClr val="C00000"/>
                </a:solidFill>
                <a:latin typeface="Arial" pitchFamily="34" charset="0"/>
                <a:sym typeface="Monotype Sorts" pitchFamily="2" charset="2"/>
              </a:rPr>
              <a:t>函数输出成绩最高学生的信息</a:t>
            </a:r>
            <a:r>
              <a:rPr lang="zh-CN" altLang="en-US" sz="2000" b="1" dirty="0" smtClean="0">
                <a:solidFill>
                  <a:srgbClr val="C00000"/>
                </a:solidFill>
                <a:latin typeface="Arial" pitchFamily="34" charset="0"/>
                <a:sym typeface="Monotype Sorts" pitchFamily="2" charset="2"/>
              </a:rPr>
              <a:t>，它的实参是</a:t>
            </a:r>
            <a:r>
              <a:rPr lang="en-US" altLang="zh-CN" sz="2000" b="1" dirty="0" smtClean="0">
                <a:solidFill>
                  <a:srgbClr val="C00000"/>
                </a:solidFill>
                <a:latin typeface="Arial" pitchFamily="34" charset="0"/>
                <a:sym typeface="Monotype Sorts" pitchFamily="2" charset="2"/>
              </a:rPr>
              <a:t>max</a:t>
            </a:r>
            <a:r>
              <a:rPr lang="zh-CN" altLang="en-US" sz="2000" b="1" dirty="0" smtClean="0">
                <a:solidFill>
                  <a:srgbClr val="C00000"/>
                </a:solidFill>
                <a:latin typeface="Arial" pitchFamily="34" charset="0"/>
                <a:sym typeface="Monotype Sorts" pitchFamily="2" charset="2"/>
              </a:rPr>
              <a:t>返回的函数值</a:t>
            </a:r>
            <a:r>
              <a:rPr lang="zh-CN" altLang="en-US" sz="2000" b="1" dirty="0">
                <a:solidFill>
                  <a:srgbClr val="C00000"/>
                </a:solidFill>
                <a:latin typeface="Arial" pitchFamily="34" charset="0"/>
                <a:sym typeface="Monotype Sorts" pitchFamily="2" charset="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6921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28798F0D-FFFD-4988-9A75-7C070C5F3D6B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0094DF7-2263-4963-ADF2-C054D0075AAF}" type="slidenum">
              <a:rPr lang="zh-CN" altLang="en-US"/>
              <a:pPr/>
              <a:t>55</a:t>
            </a:fld>
            <a:r>
              <a:rPr lang="en-US" altLang="zh-CN"/>
              <a:t>/92</a:t>
            </a:r>
          </a:p>
        </p:txBody>
      </p:sp>
      <p:sp>
        <p:nvSpPr>
          <p:cNvPr id="6822914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70C0"/>
                </a:solidFill>
                <a:ea typeface="黑体" pitchFamily="49" charset="-122"/>
              </a:rPr>
              <a:t>平均成绩最高</a:t>
            </a:r>
            <a:r>
              <a:rPr lang="en-US" altLang="zh-CN" dirty="0" smtClean="0">
                <a:solidFill>
                  <a:srgbClr val="C00000"/>
                </a:solidFill>
                <a:ea typeface="黑体" pitchFamily="49" charset="-122"/>
              </a:rPr>
              <a:t>input</a:t>
            </a:r>
            <a:r>
              <a:rPr lang="zh-CN" altLang="en-US" dirty="0">
                <a:solidFill>
                  <a:srgbClr val="C00000"/>
                </a:solidFill>
                <a:ea typeface="黑体" pitchFamily="49" charset="-122"/>
              </a:rPr>
              <a:t>函数</a:t>
            </a:r>
          </a:p>
        </p:txBody>
      </p:sp>
      <p:sp>
        <p:nvSpPr>
          <p:cNvPr id="6822915" name="Rectangle 3"/>
          <p:cNvSpPr>
            <a:spLocks noChangeArrowheads="1"/>
          </p:cNvSpPr>
          <p:nvPr/>
        </p:nvSpPr>
        <p:spPr bwMode="auto">
          <a:xfrm>
            <a:off x="381000" y="1143000"/>
            <a:ext cx="85407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input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函数</a:t>
            </a:r>
            <a:r>
              <a:rPr lang="zh-CN" altLang="en-US" sz="24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输入数据、</a:t>
            </a:r>
            <a:r>
              <a:rPr lang="zh-CN" altLang="en-US" sz="2400" b="1" dirty="0" smtClean="0">
                <a:solidFill>
                  <a:srgbClr val="CC00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计算各</a:t>
            </a:r>
            <a:r>
              <a:rPr lang="zh-CN" altLang="en-US" sz="2400" b="1" dirty="0">
                <a:solidFill>
                  <a:srgbClr val="CC00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学生平均成绩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stu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数组首地址作为</a:t>
            </a:r>
            <a:r>
              <a:rPr lang="en-US" altLang="zh-CN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input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的实参。</a:t>
            </a:r>
          </a:p>
        </p:txBody>
      </p:sp>
      <p:sp>
        <p:nvSpPr>
          <p:cNvPr id="6822916" name="Rectangle 4"/>
          <p:cNvSpPr>
            <a:spLocks noChangeArrowheads="1"/>
          </p:cNvSpPr>
          <p:nvPr/>
        </p:nvSpPr>
        <p:spPr bwMode="auto">
          <a:xfrm>
            <a:off x="381000" y="2057400"/>
            <a:ext cx="8540750" cy="43434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void input(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struct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 Student 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stu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[]) 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{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 i;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("</a:t>
            </a:r>
            <a:r>
              <a:rPr lang="zh-CN" altLang="en-US" sz="2000" b="1" dirty="0">
                <a:ea typeface="楷体_GB2312" pitchFamily="49" charset="-122"/>
                <a:sym typeface="Monotype Sorts" pitchFamily="2" charset="2"/>
              </a:rPr>
              <a:t>请输入各学生的信息：学号、姓名、三门课成绩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:\n");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for(i=0;i&lt;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N;i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++)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{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	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scanf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("%d %s %f %f %f",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		&amp;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stu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[i].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num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, 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stu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[i].name,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		&amp;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stu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[i].score[0],&amp;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stu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[i].score[1],&amp;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stu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[i].score[2]);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 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	</a:t>
            </a:r>
            <a:r>
              <a:rPr lang="en-US" altLang="zh-CN" sz="2000" b="1" dirty="0" err="1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stu</a:t>
            </a:r>
            <a:r>
              <a:rPr lang="en-US" altLang="zh-CN" sz="20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[i].aver=(</a:t>
            </a:r>
            <a:r>
              <a:rPr lang="en-US" altLang="zh-CN" sz="2000" b="1" dirty="0" err="1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stu</a:t>
            </a:r>
            <a:r>
              <a:rPr lang="en-US" altLang="zh-CN" sz="20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[i].score[0]+</a:t>
            </a:r>
            <a:r>
              <a:rPr lang="en-US" altLang="zh-CN" sz="2000" b="1" dirty="0" err="1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stu</a:t>
            </a:r>
            <a:r>
              <a:rPr lang="en-US" altLang="zh-CN" sz="20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[i].score[1]+</a:t>
            </a:r>
            <a:r>
              <a:rPr lang="en-US" altLang="zh-CN" sz="2000" b="1" dirty="0" err="1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stu</a:t>
            </a:r>
            <a:r>
              <a:rPr lang="en-US" altLang="zh-CN" sz="2000" b="1" dirty="0">
                <a:solidFill>
                  <a:srgbClr val="CC0099"/>
                </a:solidFill>
                <a:ea typeface="楷体_GB2312" pitchFamily="49" charset="-122"/>
                <a:sym typeface="Monotype Sorts" pitchFamily="2" charset="2"/>
              </a:rPr>
              <a:t>[i].score[2])/3.0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; 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}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203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74258121-7B2B-4C0E-A994-C2DD3C4B733A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2FF185E-EAA3-485A-9679-7D5CBECAE857}" type="slidenum">
              <a:rPr lang="zh-CN" altLang="en-US"/>
              <a:pPr/>
              <a:t>56</a:t>
            </a:fld>
            <a:r>
              <a:rPr lang="en-US" altLang="zh-CN"/>
              <a:t>/92</a:t>
            </a:r>
          </a:p>
        </p:txBody>
      </p:sp>
      <p:sp>
        <p:nvSpPr>
          <p:cNvPr id="6829058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70C0"/>
                </a:solidFill>
                <a:ea typeface="黑体" pitchFamily="49" charset="-122"/>
              </a:rPr>
              <a:t>平均成绩最高</a:t>
            </a:r>
            <a:r>
              <a:rPr lang="en-US" altLang="zh-CN" dirty="0" smtClean="0">
                <a:solidFill>
                  <a:srgbClr val="C00000"/>
                </a:solidFill>
                <a:ea typeface="黑体" pitchFamily="49" charset="-122"/>
              </a:rPr>
              <a:t>input</a:t>
            </a:r>
            <a:r>
              <a:rPr lang="zh-CN" altLang="en-US" dirty="0">
                <a:solidFill>
                  <a:srgbClr val="C00000"/>
                </a:solidFill>
                <a:ea typeface="黑体" pitchFamily="49" charset="-122"/>
              </a:rPr>
              <a:t>函数说明</a:t>
            </a:r>
            <a:endParaRPr lang="en-US" altLang="zh-CN" dirty="0">
              <a:solidFill>
                <a:srgbClr val="C00000"/>
              </a:solidFill>
              <a:ea typeface="黑体" pitchFamily="49" charset="-122"/>
            </a:endParaRPr>
          </a:p>
        </p:txBody>
      </p:sp>
      <p:sp>
        <p:nvSpPr>
          <p:cNvPr id="6829059" name="Rectangle 3"/>
          <p:cNvSpPr>
            <a:spLocks noChangeArrowheads="1"/>
          </p:cNvSpPr>
          <p:nvPr/>
        </p:nvSpPr>
        <p:spPr bwMode="auto">
          <a:xfrm>
            <a:off x="381000" y="1143000"/>
            <a:ext cx="85407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>
                <a:ea typeface="楷体" panose="02010609060101010101" pitchFamily="49" charset="-122"/>
                <a:cs typeface="Times New Roman" panose="02020603050405020304" pitchFamily="18" charset="0"/>
              </a:rPr>
              <a:t>调用</a:t>
            </a:r>
            <a:r>
              <a:rPr lang="en-US" altLang="zh-CN" sz="2400" b="1">
                <a:ea typeface="楷体" panose="02010609060101010101" pitchFamily="49" charset="-122"/>
                <a:cs typeface="Times New Roman" panose="02020603050405020304" pitchFamily="18" charset="0"/>
              </a:rPr>
              <a:t>input</a:t>
            </a:r>
            <a:r>
              <a:rPr lang="zh-CN" altLang="en-US" sz="2400" b="1">
                <a:ea typeface="楷体" panose="02010609060101010101" pitchFamily="49" charset="-122"/>
                <a:cs typeface="Times New Roman" panose="02020603050405020304" pitchFamily="18" charset="0"/>
              </a:rPr>
              <a:t>函数时，实参是指针变量，形参是结构体数组，传递的是结构体元素的地址，函数无返回值。</a:t>
            </a:r>
          </a:p>
        </p:txBody>
      </p:sp>
      <p:sp>
        <p:nvSpPr>
          <p:cNvPr id="6829060" name="Rectangle 4"/>
          <p:cNvSpPr>
            <a:spLocks noChangeArrowheads="1"/>
          </p:cNvSpPr>
          <p:nvPr/>
        </p:nvSpPr>
        <p:spPr bwMode="auto">
          <a:xfrm>
            <a:off x="381000" y="2057400"/>
            <a:ext cx="8540750" cy="43434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void input(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struct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 Student </a:t>
            </a:r>
            <a:r>
              <a:rPr lang="en-US" altLang="zh-CN" sz="2000" b="1" dirty="0" err="1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stu</a:t>
            </a:r>
            <a:r>
              <a:rPr lang="en-US" altLang="zh-CN" sz="2000" b="1" dirty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[]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) 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{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("</a:t>
            </a:r>
            <a:r>
              <a:rPr lang="zh-CN" altLang="en-US" sz="2000" b="1" dirty="0">
                <a:ea typeface="楷体_GB2312" pitchFamily="49" charset="-122"/>
                <a:sym typeface="Monotype Sorts" pitchFamily="2" charset="2"/>
              </a:rPr>
              <a:t>请输入各学生的信息：学号、姓名、三门课成绩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:\n");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for(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=0;i&lt;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N;i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++)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{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	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scanf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("%d %s %f %f %f",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		&amp;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stu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[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].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num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, 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stu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[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].name,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		&amp;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stu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[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].score[0],&amp;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stu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[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].score[1],&amp;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stu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[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].score[2]);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 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	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stu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[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].aver=(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stu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[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].score[0]+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stu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[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].score[1]+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stu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[</a:t>
            </a:r>
            <a:r>
              <a:rPr lang="en-US" altLang="zh-CN" sz="2000" b="1" dirty="0" err="1"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].score[2])/3.0; 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	}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sp>
        <p:nvSpPr>
          <p:cNvPr id="6829061" name="Rectangle 5"/>
          <p:cNvSpPr>
            <a:spLocks noChangeArrowheads="1"/>
          </p:cNvSpPr>
          <p:nvPr/>
        </p:nvSpPr>
        <p:spPr bwMode="auto">
          <a:xfrm>
            <a:off x="3276600" y="5638800"/>
            <a:ext cx="5029200" cy="9906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/>
            <a:r>
              <a:rPr lang="en-US" altLang="zh-CN" sz="2800" b="1" dirty="0" err="1">
                <a:solidFill>
                  <a:srgbClr val="CC0099"/>
                </a:solidFill>
              </a:rPr>
              <a:t>struct</a:t>
            </a:r>
            <a:r>
              <a:rPr lang="en-US" altLang="zh-CN" sz="2800" b="1" dirty="0">
                <a:solidFill>
                  <a:srgbClr val="CC0099"/>
                </a:solidFill>
              </a:rPr>
              <a:t> Student </a:t>
            </a:r>
            <a:r>
              <a:rPr lang="en-US" altLang="zh-CN" sz="2800" b="1" dirty="0" err="1">
                <a:solidFill>
                  <a:srgbClr val="CC0099"/>
                </a:solidFill>
              </a:rPr>
              <a:t>stu</a:t>
            </a:r>
            <a:r>
              <a:rPr lang="en-US" altLang="zh-CN" sz="2800" b="1" dirty="0">
                <a:solidFill>
                  <a:srgbClr val="CC0099"/>
                </a:solidFill>
              </a:rPr>
              <a:t>[N], *p=</a:t>
            </a:r>
            <a:r>
              <a:rPr lang="en-US" altLang="zh-CN" sz="2800" b="1" dirty="0" err="1">
                <a:solidFill>
                  <a:srgbClr val="CC0099"/>
                </a:solidFill>
              </a:rPr>
              <a:t>stu</a:t>
            </a:r>
            <a:r>
              <a:rPr lang="en-US" altLang="zh-CN" sz="2800" b="1" dirty="0">
                <a:solidFill>
                  <a:srgbClr val="CC0099"/>
                </a:solidFill>
              </a:rPr>
              <a:t>;   </a:t>
            </a:r>
          </a:p>
          <a:p>
            <a:pPr marL="342900" indent="-342900"/>
            <a:r>
              <a:rPr lang="en-US" altLang="zh-CN" sz="2800" b="1" dirty="0">
                <a:solidFill>
                  <a:srgbClr val="CC0099"/>
                </a:solidFill>
              </a:rPr>
              <a:t>input(</a:t>
            </a:r>
            <a:r>
              <a:rPr lang="en-US" altLang="zh-CN" sz="2800" b="1" dirty="0">
                <a:solidFill>
                  <a:srgbClr val="0000FF"/>
                </a:solidFill>
              </a:rPr>
              <a:t>p</a:t>
            </a:r>
            <a:r>
              <a:rPr lang="en-US" altLang="zh-CN" sz="2800" b="1" dirty="0">
                <a:solidFill>
                  <a:srgbClr val="CC0099"/>
                </a:solidFill>
              </a:rPr>
              <a:t>); </a:t>
            </a:r>
            <a:endParaRPr lang="zh-CN" altLang="en-US" sz="2800" b="1" dirty="0">
              <a:solidFill>
                <a:srgbClr val="CC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82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1447DA50-9E05-46BB-84D1-3615E3479FB0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87528A2-48BF-4305-99E2-3C508922ACF2}" type="slidenum">
              <a:rPr lang="zh-CN" altLang="en-US"/>
              <a:pPr/>
              <a:t>57</a:t>
            </a:fld>
            <a:r>
              <a:rPr lang="en-US" altLang="zh-CN"/>
              <a:t>/92</a:t>
            </a:r>
          </a:p>
        </p:txBody>
      </p:sp>
      <p:sp>
        <p:nvSpPr>
          <p:cNvPr id="6824962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70C0"/>
                </a:solidFill>
                <a:ea typeface="黑体" pitchFamily="49" charset="-122"/>
              </a:rPr>
              <a:t>平均成绩最高</a:t>
            </a:r>
            <a:r>
              <a:rPr lang="en-US" altLang="zh-CN" dirty="0" smtClean="0">
                <a:solidFill>
                  <a:srgbClr val="C00000"/>
                </a:solidFill>
                <a:ea typeface="黑体" pitchFamily="49" charset="-122"/>
              </a:rPr>
              <a:t>max</a:t>
            </a:r>
            <a:r>
              <a:rPr lang="zh-CN" altLang="en-US" dirty="0">
                <a:solidFill>
                  <a:srgbClr val="C00000"/>
                </a:solidFill>
                <a:ea typeface="黑体" pitchFamily="49" charset="-122"/>
              </a:rPr>
              <a:t>函数</a:t>
            </a:r>
          </a:p>
        </p:txBody>
      </p:sp>
      <p:sp>
        <p:nvSpPr>
          <p:cNvPr id="6824963" name="Rectangle 3"/>
          <p:cNvSpPr>
            <a:spLocks noChangeArrowheads="1"/>
          </p:cNvSpPr>
          <p:nvPr/>
        </p:nvSpPr>
        <p:spPr bwMode="auto">
          <a:xfrm>
            <a:off x="381000" y="1143000"/>
            <a:ext cx="85407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>
                <a:ea typeface="楷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sz="2400" b="1">
                <a:ea typeface="楷体" panose="02010609060101010101" pitchFamily="49" charset="-122"/>
                <a:cs typeface="Times New Roman" panose="02020603050405020304" pitchFamily="18" charset="0"/>
              </a:rPr>
              <a:t>max</a:t>
            </a:r>
            <a:r>
              <a:rPr lang="zh-CN" altLang="en-US" sz="2400" b="1">
                <a:ea typeface="楷体" panose="02010609060101010101" pitchFamily="49" charset="-122"/>
                <a:cs typeface="Times New Roman" panose="02020603050405020304" pitchFamily="18" charset="0"/>
              </a:rPr>
              <a:t>函数找平均成绩最高的学生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sz="2000">
                <a:ea typeface="楷体" panose="02010609060101010101" pitchFamily="49" charset="-122"/>
                <a:cs typeface="Times New Roman" panose="02020603050405020304" pitchFamily="18" charset="0"/>
              </a:rPr>
              <a:t>stu</a:t>
            </a:r>
            <a:r>
              <a:rPr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数组首地址作为</a:t>
            </a:r>
            <a:r>
              <a:rPr lang="en-US" altLang="zh-CN" sz="2000">
                <a:ea typeface="楷体" panose="02010609060101010101" pitchFamily="49" charset="-122"/>
                <a:cs typeface="Times New Roman" panose="02020603050405020304" pitchFamily="18" charset="0"/>
              </a:rPr>
              <a:t>max</a:t>
            </a:r>
            <a:r>
              <a:rPr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的实参；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sz="2000">
                <a:ea typeface="楷体" panose="02010609060101010101" pitchFamily="49" charset="-122"/>
                <a:cs typeface="Times New Roman" panose="02020603050405020304" pitchFamily="18" charset="0"/>
              </a:rPr>
              <a:t>max</a:t>
            </a:r>
            <a:r>
              <a:rPr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的函数值为成绩最高学生所在的那个结构体数组元素。</a:t>
            </a:r>
          </a:p>
        </p:txBody>
      </p:sp>
      <p:sp>
        <p:nvSpPr>
          <p:cNvPr id="6824964" name="Rectangle 4"/>
          <p:cNvSpPr>
            <a:spLocks noChangeArrowheads="1"/>
          </p:cNvSpPr>
          <p:nvPr/>
        </p:nvSpPr>
        <p:spPr bwMode="auto">
          <a:xfrm>
            <a:off x="381000" y="2514600"/>
            <a:ext cx="8540750" cy="32766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struct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 Student max(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struct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 Student 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stu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[]) 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{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 i, m=0; 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for(i=0;i&lt;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N;i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++)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	if (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stu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[i].aver&gt;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stu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[m].aver) m=i;   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return 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stu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[m]; 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082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51D18083-86E1-476A-A955-61F7F4FA15CD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C8F0F0C-5AFD-4D95-AE34-C4D68C18C12A}" type="slidenum">
              <a:rPr lang="zh-CN" altLang="en-US"/>
              <a:pPr/>
              <a:t>58</a:t>
            </a:fld>
            <a:r>
              <a:rPr lang="en-US" altLang="zh-CN"/>
              <a:t>/92</a:t>
            </a:r>
          </a:p>
        </p:txBody>
      </p:sp>
      <p:sp>
        <p:nvSpPr>
          <p:cNvPr id="6831106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70C0"/>
                </a:solidFill>
                <a:ea typeface="黑体" pitchFamily="49" charset="-122"/>
              </a:rPr>
              <a:t>平均成绩最高</a:t>
            </a:r>
            <a:r>
              <a:rPr lang="en-US" altLang="zh-CN" dirty="0" smtClean="0">
                <a:solidFill>
                  <a:srgbClr val="C00000"/>
                </a:solidFill>
                <a:ea typeface="黑体" pitchFamily="49" charset="-122"/>
              </a:rPr>
              <a:t>max</a:t>
            </a:r>
            <a:r>
              <a:rPr lang="zh-CN" altLang="en-US" dirty="0">
                <a:solidFill>
                  <a:srgbClr val="C00000"/>
                </a:solidFill>
                <a:ea typeface="黑体" pitchFamily="49" charset="-122"/>
              </a:rPr>
              <a:t>函数说明</a:t>
            </a:r>
          </a:p>
        </p:txBody>
      </p:sp>
      <p:sp>
        <p:nvSpPr>
          <p:cNvPr id="6831107" name="Rectangle 3"/>
          <p:cNvSpPr>
            <a:spLocks noChangeArrowheads="1"/>
          </p:cNvSpPr>
          <p:nvPr/>
        </p:nvSpPr>
        <p:spPr bwMode="auto">
          <a:xfrm>
            <a:off x="152400" y="1066800"/>
            <a:ext cx="87693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调用</a:t>
            </a:r>
            <a:r>
              <a:rPr lang="en-US" altLang="zh-CN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max</a:t>
            </a:r>
            <a:r>
              <a:rPr lang="zh-CN" altLang="en-US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函数时，实参是指针变量，形参是结构体</a:t>
            </a:r>
            <a:r>
              <a:rPr lang="zh-CN" altLang="en-US" sz="20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数组名，实参</a:t>
            </a:r>
            <a:r>
              <a:rPr lang="zh-CN" altLang="en-US" sz="2000" b="1" dirty="0" smtClean="0">
                <a:solidFill>
                  <a:srgbClr val="CC00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传递过来的</a:t>
            </a:r>
            <a:r>
              <a:rPr lang="zh-CN" altLang="en-US" sz="2000" b="1" dirty="0">
                <a:solidFill>
                  <a:srgbClr val="CC00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sz="2000" b="1" dirty="0" smtClean="0">
                <a:solidFill>
                  <a:srgbClr val="CC00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结构体数组的首</a:t>
            </a:r>
            <a:r>
              <a:rPr lang="zh-CN" altLang="en-US" sz="2000" b="1" u="sng" dirty="0" smtClean="0">
                <a:solidFill>
                  <a:srgbClr val="CC00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地址</a:t>
            </a:r>
            <a:r>
              <a:rPr lang="zh-CN" altLang="en-US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，函数的</a:t>
            </a:r>
            <a:r>
              <a:rPr lang="zh-CN" altLang="en-US" sz="20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返回值是</a:t>
            </a:r>
            <a:r>
              <a:rPr lang="zh-CN" altLang="en-US" sz="2000" b="1" u="sng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结构体</a:t>
            </a:r>
            <a:r>
              <a:rPr lang="zh-CN" altLang="en-US" sz="2000" b="1" u="sng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类型</a:t>
            </a:r>
            <a:r>
              <a:rPr lang="zh-CN" altLang="en-US" sz="2000" b="1" u="sng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变量值</a:t>
            </a:r>
            <a:r>
              <a:rPr lang="zh-CN" altLang="en-US" sz="20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0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831108" name="Rectangle 4"/>
          <p:cNvSpPr>
            <a:spLocks noChangeArrowheads="1"/>
          </p:cNvSpPr>
          <p:nvPr/>
        </p:nvSpPr>
        <p:spPr bwMode="auto">
          <a:xfrm>
            <a:off x="381000" y="2133600"/>
            <a:ext cx="8540750" cy="32766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struct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 Student max(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struct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 Student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stu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[]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) 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{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, m=0; 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for(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=0;i&lt;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N;i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++)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	if (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stu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[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].aver&gt;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stu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[m].aver) m=</a:t>
            </a:r>
            <a:r>
              <a:rPr lang="en-US" altLang="zh-CN" sz="2800" b="1" dirty="0" err="1">
                <a:ea typeface="楷体_GB2312" pitchFamily="49" charset="-122"/>
                <a:sym typeface="Monotype Sorts" pitchFamily="2" charset="2"/>
              </a:rPr>
              <a:t>i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;   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	return </a:t>
            </a:r>
            <a:r>
              <a:rPr lang="en-US" altLang="zh-CN" sz="2800" b="1" dirty="0" err="1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stu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[m]</a:t>
            </a: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; 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sp>
        <p:nvSpPr>
          <p:cNvPr id="6831109" name="Rectangle 5"/>
          <p:cNvSpPr>
            <a:spLocks noChangeArrowheads="1"/>
          </p:cNvSpPr>
          <p:nvPr/>
        </p:nvSpPr>
        <p:spPr bwMode="auto">
          <a:xfrm>
            <a:off x="3276600" y="5105400"/>
            <a:ext cx="5029200" cy="12954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/>
            <a:r>
              <a:rPr lang="en-US" altLang="zh-CN" sz="2800" b="1" dirty="0" err="1">
                <a:solidFill>
                  <a:srgbClr val="CC0099"/>
                </a:solidFill>
              </a:rPr>
              <a:t>struct</a:t>
            </a:r>
            <a:r>
              <a:rPr lang="en-US" altLang="zh-CN" sz="2800" b="1" dirty="0">
                <a:solidFill>
                  <a:srgbClr val="CC0099"/>
                </a:solidFill>
              </a:rPr>
              <a:t> Student </a:t>
            </a:r>
            <a:r>
              <a:rPr lang="en-US" altLang="zh-CN" sz="2800" b="1" dirty="0" err="1">
                <a:solidFill>
                  <a:srgbClr val="CC0099"/>
                </a:solidFill>
              </a:rPr>
              <a:t>stu</a:t>
            </a:r>
            <a:r>
              <a:rPr lang="en-US" altLang="zh-CN" sz="2800" b="1" dirty="0">
                <a:solidFill>
                  <a:srgbClr val="CC0099"/>
                </a:solidFill>
              </a:rPr>
              <a:t>[N], *p=</a:t>
            </a:r>
            <a:r>
              <a:rPr lang="en-US" altLang="zh-CN" sz="2800" b="1" dirty="0" err="1">
                <a:solidFill>
                  <a:srgbClr val="CC0099"/>
                </a:solidFill>
              </a:rPr>
              <a:t>stu</a:t>
            </a:r>
            <a:r>
              <a:rPr lang="en-US" altLang="zh-CN" sz="2800" b="1" dirty="0">
                <a:solidFill>
                  <a:srgbClr val="CC0099"/>
                </a:solidFill>
              </a:rPr>
              <a:t>;   </a:t>
            </a:r>
          </a:p>
          <a:p>
            <a:pPr marL="342900" indent="-342900"/>
            <a:r>
              <a:rPr lang="en-US" altLang="zh-CN" sz="2800" b="1" dirty="0">
                <a:solidFill>
                  <a:srgbClr val="CC0099"/>
                </a:solidFill>
              </a:rPr>
              <a:t>input(p); </a:t>
            </a:r>
          </a:p>
          <a:p>
            <a:pPr marL="342900" indent="-342900"/>
            <a:r>
              <a:rPr lang="en-US" altLang="zh-CN" sz="2800" b="1" dirty="0">
                <a:solidFill>
                  <a:srgbClr val="CC0099"/>
                </a:solidFill>
              </a:rPr>
              <a:t>print(max(</a:t>
            </a:r>
            <a:r>
              <a:rPr lang="en-US" altLang="zh-CN" sz="2800" b="1" dirty="0">
                <a:solidFill>
                  <a:srgbClr val="0000FF"/>
                </a:solidFill>
              </a:rPr>
              <a:t>p</a:t>
            </a:r>
            <a:r>
              <a:rPr lang="en-US" altLang="zh-CN" sz="2800" b="1" dirty="0">
                <a:solidFill>
                  <a:srgbClr val="CC0099"/>
                </a:solidFill>
              </a:rPr>
              <a:t>));</a:t>
            </a:r>
            <a:endParaRPr lang="zh-CN" altLang="en-US" sz="2800" b="1" dirty="0">
              <a:solidFill>
                <a:srgbClr val="CC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92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CA376CE7-79ED-43AE-B6BA-BB93F16F92E6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9B3CF78-9F76-40A8-B63E-2A2A62F38047}" type="slidenum">
              <a:rPr lang="zh-CN" altLang="en-US"/>
              <a:pPr/>
              <a:t>59</a:t>
            </a:fld>
            <a:r>
              <a:rPr lang="en-US" altLang="zh-CN"/>
              <a:t>/92</a:t>
            </a:r>
          </a:p>
        </p:txBody>
      </p:sp>
      <p:sp>
        <p:nvSpPr>
          <p:cNvPr id="6827010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70C0"/>
                </a:solidFill>
                <a:ea typeface="黑体" pitchFamily="49" charset="-122"/>
              </a:rPr>
              <a:t>平均成绩最高</a:t>
            </a:r>
            <a:r>
              <a:rPr lang="en-US" altLang="zh-CN" dirty="0" smtClean="0">
                <a:solidFill>
                  <a:srgbClr val="C00000"/>
                </a:solidFill>
                <a:ea typeface="黑体" pitchFamily="49" charset="-122"/>
              </a:rPr>
              <a:t>print</a:t>
            </a:r>
            <a:r>
              <a:rPr lang="zh-CN" altLang="en-US" dirty="0">
                <a:solidFill>
                  <a:srgbClr val="C00000"/>
                </a:solidFill>
                <a:ea typeface="黑体" pitchFamily="49" charset="-122"/>
              </a:rPr>
              <a:t>函数</a:t>
            </a:r>
          </a:p>
        </p:txBody>
      </p:sp>
      <p:sp>
        <p:nvSpPr>
          <p:cNvPr id="6827011" name="Rectangle 3"/>
          <p:cNvSpPr>
            <a:spLocks noChangeArrowheads="1"/>
          </p:cNvSpPr>
          <p:nvPr/>
        </p:nvSpPr>
        <p:spPr bwMode="auto">
          <a:xfrm>
            <a:off x="381000" y="11430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用</a:t>
            </a:r>
            <a:r>
              <a:rPr lang="en-US" altLang="zh-CN" sz="2400" b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print</a:t>
            </a:r>
            <a:r>
              <a:rPr lang="zh-CN" altLang="en-US" sz="2400" b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函数输出成绩最高学生的信息，实参为</a:t>
            </a:r>
            <a:r>
              <a:rPr lang="en-US" altLang="zh-CN" sz="2400" b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max</a:t>
            </a:r>
            <a:r>
              <a:rPr lang="zh-CN" altLang="en-US" sz="2400" b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的返回值。</a:t>
            </a:r>
            <a:endParaRPr lang="zh-CN" altLang="en-US" sz="2400" b="1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827012" name="Rectangle 4"/>
          <p:cNvSpPr>
            <a:spLocks noChangeArrowheads="1"/>
          </p:cNvSpPr>
          <p:nvPr/>
        </p:nvSpPr>
        <p:spPr bwMode="auto">
          <a:xfrm>
            <a:off x="381000" y="1600200"/>
            <a:ext cx="8540750" cy="48006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void print(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struct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 Student stud) 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{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("\n</a:t>
            </a:r>
            <a:r>
              <a:rPr lang="zh-CN" altLang="en-US" sz="2400" b="1" dirty="0">
                <a:ea typeface="楷体_GB2312" pitchFamily="49" charset="-122"/>
                <a:sym typeface="Monotype Sorts" pitchFamily="2" charset="2"/>
              </a:rPr>
              <a:t>成绩最高的学生是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:\n");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400" b="1" dirty="0" smtClean="0">
                <a:ea typeface="楷体_GB2312" pitchFamily="49" charset="-122"/>
                <a:sym typeface="Monotype Sorts" pitchFamily="2" charset="2"/>
              </a:rPr>
              <a:t>(</a:t>
            </a:r>
            <a:r>
              <a:rPr lang="en-US" altLang="zh-CN" sz="2400" dirty="0"/>
              <a:t>"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zh-CN" altLang="en-US" sz="2400" b="1" dirty="0">
                <a:ea typeface="楷体_GB2312" pitchFamily="49" charset="-122"/>
                <a:sym typeface="Monotype Sorts" pitchFamily="2" charset="2"/>
              </a:rPr>
              <a:t>学号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:%d\n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b="1" dirty="0">
                <a:ea typeface="楷体_GB2312" pitchFamily="49" charset="-122"/>
                <a:sym typeface="Monotype Sorts" pitchFamily="2" charset="2"/>
              </a:rPr>
              <a:t>			姓名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:%s\n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b="1" dirty="0">
                <a:ea typeface="楷体_GB2312" pitchFamily="49" charset="-122"/>
                <a:sym typeface="Monotype Sorts" pitchFamily="2" charset="2"/>
              </a:rPr>
              <a:t>			三门课成绩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:%5.1f,%5.1f,%5.1f\n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b="1" dirty="0">
                <a:ea typeface="楷体_GB2312" pitchFamily="49" charset="-122"/>
                <a:sym typeface="Monotype Sorts" pitchFamily="2" charset="2"/>
              </a:rPr>
              <a:t>			平均成绩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:%6.2f\n", 							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stud.num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,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		stud.name,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		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stud.score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[0], 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stud.score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[1], 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stud.score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[2],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		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stud.aver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545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565A06AD-1254-439D-AFB9-6EA82D12348D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40177A6D-72A0-4D87-BBD2-6125F8583912}" type="slidenum">
              <a:rPr lang="zh-CN" altLang="en-US"/>
              <a:pPr/>
              <a:t>6</a:t>
            </a:fld>
            <a:r>
              <a:rPr lang="en-US" altLang="zh-CN"/>
              <a:t>/92</a:t>
            </a:r>
          </a:p>
        </p:txBody>
      </p:sp>
      <p:sp>
        <p:nvSpPr>
          <p:cNvPr id="6695938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定义结构体</a:t>
            </a:r>
            <a:r>
              <a:rPr lang="zh-CN" altLang="en-US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数组</a:t>
            </a:r>
            <a:r>
              <a:rPr lang="zh-CN" altLang="en-US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的例子</a:t>
            </a:r>
            <a:endParaRPr lang="zh-CN" altLang="en-US" dirty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695939" name="Rectangle 3"/>
          <p:cNvSpPr>
            <a:spLocks noChangeArrowheads="1"/>
          </p:cNvSpPr>
          <p:nvPr/>
        </p:nvSpPr>
        <p:spPr bwMode="auto">
          <a:xfrm>
            <a:off x="381000" y="1066800"/>
            <a:ext cx="854075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定义结构体数组</a:t>
            </a:r>
            <a:r>
              <a:rPr lang="en-US" altLang="zh-CN" sz="2800" b="1" dirty="0" err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stu</a:t>
            </a: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：</a:t>
            </a: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struct</a:t>
            </a:r>
            <a:r>
              <a:rPr lang="en-US" altLang="zh-CN" sz="2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student</a:t>
            </a: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{</a:t>
            </a: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	</a:t>
            </a:r>
            <a:r>
              <a:rPr lang="en-US" altLang="zh-CN" sz="2800" b="1" dirty="0" err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int</a:t>
            </a:r>
            <a:r>
              <a:rPr lang="en-US" altLang="zh-CN" sz="2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num</a:t>
            </a:r>
            <a:r>
              <a:rPr lang="en-US" altLang="zh-CN" sz="2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;  </a:t>
            </a: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	char name[20]； </a:t>
            </a: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	……</a:t>
            </a: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};</a:t>
            </a: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b="1" dirty="0" err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struct</a:t>
            </a:r>
            <a:r>
              <a:rPr lang="en-US" altLang="zh-CN" sz="2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student </a:t>
            </a:r>
            <a:r>
              <a:rPr lang="en-US" altLang="zh-CN" sz="2800" b="1" dirty="0" err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stu</a:t>
            </a:r>
            <a:r>
              <a:rPr lang="en-US" altLang="zh-CN" sz="28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[3]；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注意：数组</a:t>
            </a: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各元素在内存中连续存放。</a:t>
            </a:r>
          </a:p>
        </p:txBody>
      </p:sp>
    </p:spTree>
    <p:extLst>
      <p:ext uri="{BB962C8B-B14F-4D97-AF65-F5344CB8AC3E}">
        <p14:creationId xmlns:p14="http://schemas.microsoft.com/office/powerpoint/2010/main" val="244373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6E28FEA6-EB7F-4045-9314-2EB12FBCE0E6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3423110E-69DC-43FD-82FB-F2BD3A796BCD}" type="slidenum">
              <a:rPr lang="zh-CN" altLang="en-US"/>
              <a:pPr/>
              <a:t>60</a:t>
            </a:fld>
            <a:r>
              <a:rPr lang="en-US" altLang="zh-CN"/>
              <a:t>/92</a:t>
            </a:r>
          </a:p>
        </p:txBody>
      </p:sp>
      <p:sp>
        <p:nvSpPr>
          <p:cNvPr id="6833154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70C0"/>
                </a:solidFill>
                <a:ea typeface="黑体" pitchFamily="49" charset="-122"/>
              </a:rPr>
              <a:t>平均成绩最高</a:t>
            </a:r>
            <a:r>
              <a:rPr lang="en-US" altLang="zh-CN" dirty="0" smtClean="0">
                <a:solidFill>
                  <a:srgbClr val="C00000"/>
                </a:solidFill>
                <a:ea typeface="黑体" pitchFamily="49" charset="-122"/>
              </a:rPr>
              <a:t>print</a:t>
            </a:r>
            <a:r>
              <a:rPr lang="zh-CN" altLang="en-US" dirty="0" smtClean="0">
                <a:solidFill>
                  <a:srgbClr val="C00000"/>
                </a:solidFill>
                <a:ea typeface="黑体" pitchFamily="49" charset="-122"/>
              </a:rPr>
              <a:t>函数说明</a:t>
            </a:r>
            <a:endParaRPr lang="en-US" altLang="zh-CN" dirty="0">
              <a:solidFill>
                <a:srgbClr val="C00000"/>
              </a:solidFill>
              <a:ea typeface="黑体" pitchFamily="49" charset="-122"/>
            </a:endParaRPr>
          </a:p>
        </p:txBody>
      </p:sp>
      <p:sp>
        <p:nvSpPr>
          <p:cNvPr id="6833155" name="Rectangle 3"/>
          <p:cNvSpPr>
            <a:spLocks noChangeArrowheads="1"/>
          </p:cNvSpPr>
          <p:nvPr/>
        </p:nvSpPr>
        <p:spPr bwMode="auto">
          <a:xfrm>
            <a:off x="152400" y="1143000"/>
            <a:ext cx="87693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>
                <a:ea typeface="楷体" panose="02010609060101010101" pitchFamily="49" charset="-122"/>
                <a:cs typeface="Times New Roman" panose="02020603050405020304" pitchFamily="18" charset="0"/>
              </a:rPr>
              <a:t>调用</a:t>
            </a:r>
            <a:r>
              <a:rPr lang="en-US" altLang="zh-CN" sz="2000" b="1">
                <a:ea typeface="楷体" panose="02010609060101010101" pitchFamily="49" charset="-122"/>
                <a:cs typeface="Times New Roman" panose="02020603050405020304" pitchFamily="18" charset="0"/>
              </a:rPr>
              <a:t>print</a:t>
            </a:r>
            <a:r>
              <a:rPr lang="zh-CN" altLang="en-US" sz="2000" b="1">
                <a:ea typeface="楷体" panose="02010609060101010101" pitchFamily="49" charset="-122"/>
                <a:cs typeface="Times New Roman" panose="02020603050405020304" pitchFamily="18" charset="0"/>
              </a:rPr>
              <a:t>函数时，实参是结构体变量，形参是结构体变量，传递的是结构体变量中各成员的值，函数无返回值。</a:t>
            </a:r>
          </a:p>
        </p:txBody>
      </p:sp>
      <p:sp>
        <p:nvSpPr>
          <p:cNvPr id="6833156" name="Rectangle 4"/>
          <p:cNvSpPr>
            <a:spLocks noChangeArrowheads="1"/>
          </p:cNvSpPr>
          <p:nvPr/>
        </p:nvSpPr>
        <p:spPr bwMode="auto">
          <a:xfrm>
            <a:off x="381000" y="1981200"/>
            <a:ext cx="8540750" cy="48006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void print(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struct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 Student 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stud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)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{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("\n</a:t>
            </a:r>
            <a:r>
              <a:rPr lang="zh-CN" altLang="en-US" sz="2400" b="1" dirty="0">
                <a:ea typeface="楷体_GB2312" pitchFamily="49" charset="-122"/>
                <a:sym typeface="Monotype Sorts" pitchFamily="2" charset="2"/>
              </a:rPr>
              <a:t>成绩最高的学生是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:\n");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("	</a:t>
            </a:r>
            <a:r>
              <a:rPr lang="zh-CN" altLang="en-US" sz="2400" b="1" dirty="0">
                <a:ea typeface="楷体_GB2312" pitchFamily="49" charset="-122"/>
                <a:sym typeface="Monotype Sorts" pitchFamily="2" charset="2"/>
              </a:rPr>
              <a:t>学号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:%d\n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b="1" dirty="0">
                <a:ea typeface="楷体_GB2312" pitchFamily="49" charset="-122"/>
                <a:sym typeface="Monotype Sorts" pitchFamily="2" charset="2"/>
              </a:rPr>
              <a:t>			姓名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:%s\n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b="1" dirty="0">
                <a:ea typeface="楷体_GB2312" pitchFamily="49" charset="-122"/>
                <a:sym typeface="Monotype Sorts" pitchFamily="2" charset="2"/>
              </a:rPr>
              <a:t>			三门课成绩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:%5.1f,%5.1f,%5.1f\n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b="1" dirty="0">
                <a:ea typeface="楷体_GB2312" pitchFamily="49" charset="-122"/>
                <a:sym typeface="Monotype Sorts" pitchFamily="2" charset="2"/>
              </a:rPr>
              <a:t>			平均成绩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:%6.2f\n", 							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stud.num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,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		stud.name,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		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stud.score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[0], 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stud.score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[1], 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stud.score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[2],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			</a:t>
            </a:r>
            <a:r>
              <a:rPr lang="en-US" altLang="zh-CN" sz="2400" b="1" dirty="0" err="1">
                <a:ea typeface="楷体_GB2312" pitchFamily="49" charset="-122"/>
                <a:sym typeface="Monotype Sorts" pitchFamily="2" charset="2"/>
              </a:rPr>
              <a:t>stud.aver</a:t>
            </a: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sp>
        <p:nvSpPr>
          <p:cNvPr id="6833157" name="Rectangle 5"/>
          <p:cNvSpPr>
            <a:spLocks noChangeArrowheads="1"/>
          </p:cNvSpPr>
          <p:nvPr/>
        </p:nvSpPr>
        <p:spPr bwMode="auto">
          <a:xfrm>
            <a:off x="3886200" y="5334000"/>
            <a:ext cx="5029200" cy="12954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/>
            <a:r>
              <a:rPr lang="en-US" altLang="zh-CN" sz="2800" b="1" dirty="0" err="1">
                <a:solidFill>
                  <a:srgbClr val="CC0099"/>
                </a:solidFill>
              </a:rPr>
              <a:t>struct</a:t>
            </a:r>
            <a:r>
              <a:rPr lang="en-US" altLang="zh-CN" sz="2800" b="1" dirty="0">
                <a:solidFill>
                  <a:srgbClr val="CC0099"/>
                </a:solidFill>
              </a:rPr>
              <a:t> Student </a:t>
            </a:r>
            <a:r>
              <a:rPr lang="en-US" altLang="zh-CN" sz="2800" b="1" dirty="0" err="1">
                <a:solidFill>
                  <a:srgbClr val="CC0099"/>
                </a:solidFill>
              </a:rPr>
              <a:t>stu</a:t>
            </a:r>
            <a:r>
              <a:rPr lang="en-US" altLang="zh-CN" sz="2800" b="1" dirty="0">
                <a:solidFill>
                  <a:srgbClr val="CC0099"/>
                </a:solidFill>
              </a:rPr>
              <a:t>[N], *p=</a:t>
            </a:r>
            <a:r>
              <a:rPr lang="en-US" altLang="zh-CN" sz="2800" b="1" dirty="0" err="1">
                <a:solidFill>
                  <a:srgbClr val="CC0099"/>
                </a:solidFill>
              </a:rPr>
              <a:t>stu</a:t>
            </a:r>
            <a:r>
              <a:rPr lang="en-US" altLang="zh-CN" sz="2800" b="1" dirty="0">
                <a:solidFill>
                  <a:srgbClr val="CC0099"/>
                </a:solidFill>
              </a:rPr>
              <a:t>;   </a:t>
            </a:r>
          </a:p>
          <a:p>
            <a:pPr marL="342900" indent="-342900"/>
            <a:r>
              <a:rPr lang="en-US" altLang="zh-CN" sz="2800" b="1" dirty="0">
                <a:solidFill>
                  <a:srgbClr val="CC0099"/>
                </a:solidFill>
              </a:rPr>
              <a:t>input(p); </a:t>
            </a:r>
          </a:p>
          <a:p>
            <a:pPr marL="342900" indent="-342900"/>
            <a:r>
              <a:rPr lang="en-US" altLang="zh-CN" sz="2800" b="1" dirty="0">
                <a:solidFill>
                  <a:srgbClr val="CC0099"/>
                </a:solidFill>
              </a:rPr>
              <a:t>print(</a:t>
            </a:r>
            <a:r>
              <a:rPr lang="en-US" altLang="zh-CN" sz="2800" b="1" dirty="0">
                <a:solidFill>
                  <a:srgbClr val="0000FF"/>
                </a:solidFill>
              </a:rPr>
              <a:t>max(p)</a:t>
            </a:r>
            <a:r>
              <a:rPr lang="en-US" altLang="zh-CN" sz="2800" b="1" dirty="0">
                <a:solidFill>
                  <a:srgbClr val="CC0099"/>
                </a:solidFill>
              </a:rPr>
              <a:t>);</a:t>
            </a:r>
            <a:endParaRPr lang="zh-CN" altLang="en-US" sz="2800" b="1" dirty="0">
              <a:solidFill>
                <a:srgbClr val="CC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53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6E28FEA6-EB7F-4045-9314-2EB12FBCE0E6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3423110E-69DC-43FD-82FB-F2BD3A796BCD}" type="slidenum">
              <a:rPr lang="zh-CN" altLang="en-US"/>
              <a:pPr/>
              <a:t>61</a:t>
            </a:fld>
            <a:r>
              <a:rPr lang="en-US" altLang="zh-CN"/>
              <a:t>/92</a:t>
            </a:r>
          </a:p>
        </p:txBody>
      </p:sp>
      <p:sp>
        <p:nvSpPr>
          <p:cNvPr id="6833154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70C0"/>
                </a:solidFill>
                <a:ea typeface="黑体" pitchFamily="49" charset="-122"/>
              </a:rPr>
              <a:t>平均成绩最高</a:t>
            </a:r>
            <a:r>
              <a:rPr lang="zh-CN" altLang="en-US" dirty="0">
                <a:solidFill>
                  <a:srgbClr val="C00000"/>
                </a:solidFill>
                <a:ea typeface="黑体" pitchFamily="49" charset="-122"/>
              </a:rPr>
              <a:t>程序运行</a:t>
            </a:r>
            <a:r>
              <a:rPr lang="zh-CN" altLang="en-US" dirty="0" smtClean="0">
                <a:solidFill>
                  <a:srgbClr val="C00000"/>
                </a:solidFill>
                <a:ea typeface="黑体" pitchFamily="49" charset="-122"/>
              </a:rPr>
              <a:t>结果</a:t>
            </a:r>
            <a:endParaRPr lang="en-US" altLang="zh-CN" dirty="0">
              <a:solidFill>
                <a:srgbClr val="C00000"/>
              </a:solidFill>
              <a:ea typeface="黑体" pitchFamily="49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71" b="50000"/>
          <a:stretch/>
        </p:blipFill>
        <p:spPr bwMode="auto">
          <a:xfrm>
            <a:off x="399827" y="1390300"/>
            <a:ext cx="8134573" cy="409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447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2384411F-E0FD-46DD-A50F-371FBCD0E667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1FF0C20-1818-48F6-8FB0-C423E340B874}" type="slidenum">
              <a:rPr lang="zh-CN" altLang="en-US"/>
              <a:pPr/>
              <a:t>62</a:t>
            </a:fld>
            <a:r>
              <a:rPr lang="en-US" altLang="zh-CN"/>
              <a:t>/23</a:t>
            </a:r>
          </a:p>
        </p:txBody>
      </p:sp>
      <p:sp>
        <p:nvSpPr>
          <p:cNvPr id="622592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zh-CN" altLang="en-US" sz="4000" b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教材阅读</a:t>
            </a:r>
          </a:p>
        </p:txBody>
      </p:sp>
      <p:sp>
        <p:nvSpPr>
          <p:cNvPr id="62259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08075"/>
            <a:ext cx="8280400" cy="5064125"/>
          </a:xfrm>
        </p:spPr>
        <p:txBody>
          <a:bodyPr/>
          <a:lstStyle/>
          <a:p>
            <a:pPr defTabSz="927100" eaLnBrk="1" hangingPunct="1">
              <a:lnSpc>
                <a:spcPct val="150000"/>
              </a:lnSpc>
            </a:pP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章</a:t>
            </a:r>
          </a:p>
          <a:p>
            <a:pPr marL="536575" lvl="1" indent="-304800" defTabSz="927100" eaLnBrk="1" hangingPunct="1">
              <a:lnSpc>
                <a:spcPct val="15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9.2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使用结构体数组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6575" lvl="1" indent="-304800" defTabSz="927100" eaLnBrk="1" hangingPunct="1">
              <a:lnSpc>
                <a:spcPct val="150000"/>
              </a:lnSpc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9.3 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结构体指针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53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814DE26-5B97-4326-9A9B-11FE9E928CD5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0E362AD-DBF9-44B7-9901-79DDDC129375}" type="slidenum">
              <a:rPr lang="zh-CN" altLang="en-US"/>
              <a:pPr/>
              <a:t>63</a:t>
            </a:fld>
            <a:r>
              <a:rPr lang="en-US" altLang="zh-CN"/>
              <a:t>/35</a:t>
            </a:r>
          </a:p>
        </p:txBody>
      </p:sp>
      <p:sp>
        <p:nvSpPr>
          <p:cNvPr id="61163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zh-CN" alt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上机</a:t>
            </a:r>
            <a:r>
              <a:rPr lang="zh-CN" alt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实验：教材例题</a:t>
            </a:r>
            <a:endParaRPr lang="en-US" altLang="zh-CN" sz="4800" dirty="0" smtClean="0">
              <a:solidFill>
                <a:srgbClr val="C0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116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143000"/>
            <a:ext cx="8991600" cy="5029200"/>
          </a:xfrm>
        </p:spPr>
        <p:txBody>
          <a:bodyPr/>
          <a:lstStyle/>
          <a:p>
            <a:pPr marL="609600" lvl="0" indent="-609600" eaLnBrk="1" hangingPunct="1">
              <a:lnSpc>
                <a:spcPts val="29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章例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9.3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个候选人，每个选民只能投票选一人，编程：先输入被选人的名字，最后输出各人得票结果。</a:t>
            </a:r>
            <a:endParaRPr lang="en-US" altLang="zh-CN" sz="20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ts val="29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章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9.4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个学生的信息（包括学号、姓名、成绩），要求按成绩高低顺序输出。</a:t>
            </a:r>
            <a:endParaRPr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ts val="29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章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9.5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通过指向结构体变量的指针变量输出结构体变量中成员的信息。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ts val="29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章例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9.6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学生的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信息放在结构体数组中，要求输出全部学生的信息。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ts val="29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章例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9.7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个学生的信息（包括学号、姓名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门课程成绩），要求输出平均成绩最高的学生信息，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包括学号、姓名、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门课程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成绩、平均成绩。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91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814DE26-5B97-4326-9A9B-11FE9E928CD5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0E362AD-DBF9-44B7-9901-79DDDC129375}" type="slidenum">
              <a:rPr lang="zh-CN" altLang="en-US"/>
              <a:pPr/>
              <a:t>64</a:t>
            </a:fld>
            <a:r>
              <a:rPr lang="en-US" altLang="zh-CN"/>
              <a:t>/35</a:t>
            </a:r>
          </a:p>
        </p:txBody>
      </p:sp>
      <p:sp>
        <p:nvSpPr>
          <p:cNvPr id="61163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zh-CN" alt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上机</a:t>
            </a:r>
            <a:r>
              <a:rPr lang="zh-CN" alt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实验：</a:t>
            </a:r>
            <a:r>
              <a:rPr lang="zh-CN" alt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教材第</a:t>
            </a:r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章习题</a:t>
            </a:r>
            <a:endParaRPr lang="en-US" altLang="zh-CN" sz="4800" dirty="0" smtClean="0">
              <a:solidFill>
                <a:srgbClr val="C0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116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143000"/>
            <a:ext cx="8991600" cy="5029200"/>
          </a:xfrm>
        </p:spPr>
        <p:txBody>
          <a:bodyPr/>
          <a:lstStyle/>
          <a:p>
            <a:pPr marL="609600" lvl="0" indent="-609600" eaLnBrk="1" hangingPunct="1">
              <a:lnSpc>
                <a:spcPts val="29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习题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编写一个函数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，打印一个学生的成绩数组，该数组中有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个学生的数据记录，每个记录包括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score[3]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，用主函数输入这些记录，用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输出这些记录。</a:t>
            </a:r>
            <a:endParaRPr lang="en-US" altLang="zh-CN" sz="20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ts val="29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习题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在习题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9.3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的基础上，编写一个函数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，用来输入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个学生的数据记录。</a:t>
            </a:r>
            <a:endParaRPr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ts val="29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习题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学生的信息（包括学号、姓名、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门课程成绩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），从键盘输入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个学生数据，要求输出各学生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门课程平均成绩，然后按平均成绩由高到低输出各学生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信息，包括学号、姓名、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门课程成绩、平均成绩。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ts val="29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习题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个人围成一圈，从第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个人开始顺序报号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，凡报到“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”者退出圈子。找出最后留在圈子中的人原来的序号。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96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 descr="白色大理石"/>
          <p:cNvSpPr>
            <a:spLocks noGrp="1" noChangeArrowheads="1"/>
          </p:cNvSpPr>
          <p:nvPr>
            <p:ph type="ctrTitle"/>
          </p:nvPr>
        </p:nvSpPr>
        <p:spPr>
          <a:xfrm>
            <a:off x="1600200" y="1524000"/>
            <a:ext cx="5943600" cy="2743200"/>
          </a:xfrm>
        </p:spPr>
        <p:txBody>
          <a:bodyPr/>
          <a:lstStyle/>
          <a:p>
            <a:pPr algn="l" eaLnBrk="1" hangingPunct="1"/>
            <a:r>
              <a:rPr lang="zh-CN" altLang="en-US" sz="72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谢谢大家</a:t>
            </a:r>
            <a:br>
              <a:rPr lang="zh-CN" altLang="en-US" sz="72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72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欢迎指教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876800"/>
            <a:ext cx="7543800" cy="1524000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smtClean="0"/>
              <a:t>电    话：13306442222</a:t>
            </a:r>
          </a:p>
          <a:p>
            <a:pPr algn="l" eaLnBrk="1" hangingPunct="1"/>
            <a:r>
              <a:rPr lang="zh-CN" altLang="en-US" sz="3200" smtClean="0"/>
              <a:t>电子信箱：</a:t>
            </a:r>
            <a:r>
              <a:rPr lang="en-US" altLang="zh-CN" sz="3200" smtClean="0">
                <a:latin typeface="Times New Roman" pitchFamily="18" charset="0"/>
              </a:rPr>
              <a:t>whuayu000@163.com</a:t>
            </a:r>
          </a:p>
        </p:txBody>
      </p:sp>
      <p:pic>
        <p:nvPicPr>
          <p:cNvPr id="53252" name="Picture 4" descr="Boy6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04800"/>
            <a:ext cx="1046163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66FE7EBC-8B0D-4BF5-89F0-39B12E4E5C77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E667554-4126-4C98-9114-CF25DB5095D4}" type="slidenum">
              <a:rPr lang="zh-CN" altLang="en-US"/>
              <a:pPr/>
              <a:t>7</a:t>
            </a:fld>
            <a:r>
              <a:rPr lang="en-US" altLang="zh-CN"/>
              <a:t>/92</a:t>
            </a:r>
          </a:p>
        </p:txBody>
      </p:sp>
      <p:sp>
        <p:nvSpPr>
          <p:cNvPr id="6661122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结构体数组的其他定义方法</a:t>
            </a:r>
          </a:p>
        </p:txBody>
      </p:sp>
      <p:sp>
        <p:nvSpPr>
          <p:cNvPr id="6661123" name="Rectangle 3"/>
          <p:cNvSpPr>
            <a:spLocks noChangeArrowheads="1"/>
          </p:cNvSpPr>
          <p:nvPr/>
        </p:nvSpPr>
        <p:spPr bwMode="auto">
          <a:xfrm>
            <a:off x="381000" y="1066800"/>
            <a:ext cx="854075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endParaRPr lang="zh-CN" altLang="en-US" sz="2600" b="1">
              <a:latin typeface="楷体_GB2312" pitchFamily="49" charset="-122"/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6661124" name="Rectangle 4"/>
          <p:cNvSpPr>
            <a:spLocks noChangeArrowheads="1"/>
          </p:cNvSpPr>
          <p:nvPr/>
        </p:nvSpPr>
        <p:spPr bwMode="auto">
          <a:xfrm>
            <a:off x="152400" y="1600200"/>
            <a:ext cx="2667000" cy="30480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3600">
                <a:solidFill>
                  <a:srgbClr val="FF0000"/>
                </a:solidFill>
                <a:sym typeface="Monotype Sorts" pitchFamily="2" charset="2"/>
              </a:rPr>
              <a:t>struct student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3600">
                <a:solidFill>
                  <a:srgbClr val="FF0000"/>
                </a:solidFill>
                <a:sym typeface="Monotype Sorts" pitchFamily="2" charset="2"/>
              </a:rPr>
              <a:t>{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3600">
                <a:solidFill>
                  <a:srgbClr val="FF0000"/>
                </a:solidFill>
                <a:sym typeface="Monotype Sorts" pitchFamily="2" charset="2"/>
              </a:rPr>
              <a:t>	int num;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3600">
                <a:solidFill>
                  <a:srgbClr val="FF0000"/>
                </a:solidFill>
                <a:sym typeface="Monotype Sorts" pitchFamily="2" charset="2"/>
              </a:rPr>
              <a:t>	……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3600">
                <a:solidFill>
                  <a:srgbClr val="FF0000"/>
                </a:solidFill>
                <a:sym typeface="Monotype Sorts" pitchFamily="2" charset="2"/>
              </a:rPr>
              <a:t>}stu[3];</a:t>
            </a:r>
            <a:endParaRPr kumimoji="1" lang="zh-CN" altLang="en-US" sz="3600">
              <a:solidFill>
                <a:srgbClr val="FF0000"/>
              </a:solidFill>
            </a:endParaRPr>
          </a:p>
        </p:txBody>
      </p:sp>
      <p:sp>
        <p:nvSpPr>
          <p:cNvPr id="6661125" name="Rectangle 5"/>
          <p:cNvSpPr>
            <a:spLocks noChangeArrowheads="1"/>
          </p:cNvSpPr>
          <p:nvPr/>
        </p:nvSpPr>
        <p:spPr bwMode="auto">
          <a:xfrm>
            <a:off x="2971800" y="1600200"/>
            <a:ext cx="2667000" cy="30480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3600">
                <a:solidFill>
                  <a:srgbClr val="CC0099"/>
                </a:solidFill>
                <a:sym typeface="Monotype Sorts" pitchFamily="2" charset="2"/>
              </a:rPr>
              <a:t>struct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3600">
                <a:solidFill>
                  <a:srgbClr val="CC0099"/>
                </a:solidFill>
                <a:sym typeface="Monotype Sorts" pitchFamily="2" charset="2"/>
              </a:rPr>
              <a:t>{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3600">
                <a:solidFill>
                  <a:srgbClr val="CC0099"/>
                </a:solidFill>
                <a:sym typeface="Monotype Sorts" pitchFamily="2" charset="2"/>
              </a:rPr>
              <a:t>	int num;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3600">
                <a:solidFill>
                  <a:srgbClr val="CC0099"/>
                </a:solidFill>
                <a:sym typeface="Monotype Sorts" pitchFamily="2" charset="2"/>
              </a:rPr>
              <a:t>	……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3600">
                <a:solidFill>
                  <a:srgbClr val="CC0099"/>
                </a:solidFill>
                <a:sym typeface="Monotype Sorts" pitchFamily="2" charset="2"/>
              </a:rPr>
              <a:t>}stu[3];</a:t>
            </a:r>
            <a:endParaRPr kumimoji="1" lang="zh-CN" altLang="en-US" sz="3600">
              <a:solidFill>
                <a:srgbClr val="CC0099"/>
              </a:solidFill>
            </a:endParaRPr>
          </a:p>
        </p:txBody>
      </p:sp>
      <p:sp>
        <p:nvSpPr>
          <p:cNvPr id="6661126" name="Rectangle 6"/>
          <p:cNvSpPr>
            <a:spLocks noChangeArrowheads="1"/>
          </p:cNvSpPr>
          <p:nvPr/>
        </p:nvSpPr>
        <p:spPr bwMode="auto">
          <a:xfrm>
            <a:off x="5715000" y="1600200"/>
            <a:ext cx="3124200" cy="3048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99190" dir="7788334" algn="ctr" rotWithShape="0">
                    <a:srgbClr val="000080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800">
                <a:solidFill>
                  <a:srgbClr val="0000FF"/>
                </a:solidFill>
                <a:sym typeface="Monotype Sorts" pitchFamily="2" charset="2"/>
              </a:rPr>
              <a:t>struct student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800">
                <a:solidFill>
                  <a:srgbClr val="0000FF"/>
                </a:solidFill>
                <a:sym typeface="Monotype Sorts" pitchFamily="2" charset="2"/>
              </a:rPr>
              <a:t>{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800">
                <a:solidFill>
                  <a:srgbClr val="0000FF"/>
                </a:solidFill>
                <a:sym typeface="Monotype Sorts" pitchFamily="2" charset="2"/>
              </a:rPr>
              <a:t>	int num;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800">
                <a:solidFill>
                  <a:srgbClr val="0000FF"/>
                </a:solidFill>
                <a:sym typeface="Monotype Sorts" pitchFamily="2" charset="2"/>
              </a:rPr>
              <a:t>	……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800">
                <a:solidFill>
                  <a:srgbClr val="0000FF"/>
                </a:solidFill>
                <a:sym typeface="Monotype Sorts" pitchFamily="2" charset="2"/>
              </a:rPr>
              <a:t>};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en-US" altLang="en-US" sz="2800">
                <a:solidFill>
                  <a:srgbClr val="0000FF"/>
                </a:solidFill>
                <a:sym typeface="Monotype Sorts" pitchFamily="2" charset="2"/>
              </a:rPr>
              <a:t>struct student </a:t>
            </a:r>
            <a:r>
              <a:rPr kumimoji="1" lang="en-US" altLang="zh-CN" sz="2800">
                <a:solidFill>
                  <a:srgbClr val="0000FF"/>
                </a:solidFill>
                <a:sym typeface="Monotype Sorts" pitchFamily="2" charset="2"/>
              </a:rPr>
              <a:t>stu[3];</a:t>
            </a:r>
            <a:endParaRPr kumimoji="1" lang="zh-CN" altLang="en-US" sz="2800">
              <a:solidFill>
                <a:srgbClr val="0000FF"/>
              </a:solidFill>
              <a:sym typeface="Monotype Sort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1124" grpId="0" animBg="1" autoUpdateAnimBg="0"/>
      <p:bldP spid="6661125" grpId="0" animBg="1" autoUpdateAnimBg="0"/>
      <p:bldP spid="6661126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4C3D5E91-69FF-41E0-8476-B4BA44271619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FCA7CD62-5F1C-4368-A759-3100C7C21D07}" type="slidenum">
              <a:rPr lang="zh-CN" altLang="en-US"/>
              <a:pPr/>
              <a:t>8</a:t>
            </a:fld>
            <a:r>
              <a:rPr lang="en-US" altLang="zh-CN"/>
              <a:t>/92</a:t>
            </a:r>
          </a:p>
        </p:txBody>
      </p:sp>
      <p:sp>
        <p:nvSpPr>
          <p:cNvPr id="6662146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结构体数组的初始化</a:t>
            </a:r>
          </a:p>
        </p:txBody>
      </p:sp>
      <p:sp>
        <p:nvSpPr>
          <p:cNvPr id="6662147" name="Rectangle 3"/>
          <p:cNvSpPr>
            <a:spLocks noChangeArrowheads="1"/>
          </p:cNvSpPr>
          <p:nvPr/>
        </p:nvSpPr>
        <p:spPr bwMode="auto">
          <a:xfrm>
            <a:off x="381000" y="1066800"/>
            <a:ext cx="854075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对结构体数组初始化的一般形式是在定义数组的后面加上：</a:t>
            </a:r>
            <a:r>
              <a:rPr lang="en-US" altLang="en-US" sz="28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={</a:t>
            </a:r>
            <a:r>
              <a:rPr lang="zh-CN" altLang="en-US" sz="28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初值列表}</a:t>
            </a:r>
            <a:r>
              <a:rPr lang="zh-CN" altLang="en-US" sz="2800" b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 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例如：</a:t>
            </a:r>
            <a:endParaRPr lang="en-US" altLang="en-US" sz="2800" b="1" i="1">
              <a:solidFill>
                <a:srgbClr val="FFFF00"/>
              </a:solidFill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struct student</a:t>
            </a: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{</a:t>
            </a: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	int num;</a:t>
            </a: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		char name[20]； </a:t>
            </a: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	…… </a:t>
            </a: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}stu[3]</a:t>
            </a:r>
            <a:r>
              <a:rPr lang="en-US" altLang="zh-CN" sz="2800" b="1">
                <a:solidFill>
                  <a:srgbClr val="0033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={{…}, {…}, {…}};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DAE8D9D9-A4A1-4FEE-839C-45DB81BAF657}" type="datetime1">
              <a:rPr lang="zh-CN" altLang="en-US"/>
              <a:pPr/>
              <a:t>2023/12/5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2BC6B3E-5ED8-40D8-90AF-4AB943D14E75}" type="slidenum">
              <a:rPr lang="zh-CN" altLang="en-US"/>
              <a:pPr/>
              <a:t>9</a:t>
            </a:fld>
            <a:r>
              <a:rPr lang="en-US" altLang="zh-CN"/>
              <a:t>/92</a:t>
            </a:r>
          </a:p>
        </p:txBody>
      </p:sp>
      <p:sp>
        <p:nvSpPr>
          <p:cNvPr id="6696962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定义结构体数组时不指定元素个数</a:t>
            </a:r>
          </a:p>
        </p:txBody>
      </p:sp>
      <p:sp>
        <p:nvSpPr>
          <p:cNvPr id="6696963" name="Rectangle 3"/>
          <p:cNvSpPr>
            <a:spLocks noChangeArrowheads="1"/>
          </p:cNvSpPr>
          <p:nvPr/>
        </p:nvSpPr>
        <p:spPr bwMode="auto">
          <a:xfrm>
            <a:off x="381000" y="1066800"/>
            <a:ext cx="854075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定义数组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stu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时，元素个数可以不指定，编译时，系统会根据给出初值的结构体常量的个数来确定数组元素的个数，如：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endParaRPr lang="en-US" altLang="en-US" sz="3200" b="1" i="1">
              <a:solidFill>
                <a:srgbClr val="FFFF00"/>
              </a:solidFill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</a:pPr>
            <a:r>
              <a:rPr lang="en-US" altLang="zh-CN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struct student</a:t>
            </a: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</a:pPr>
            <a:r>
              <a:rPr lang="en-US" altLang="zh-CN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{</a:t>
            </a: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</a:pPr>
            <a:r>
              <a:rPr lang="en-US" altLang="zh-CN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	int num;</a:t>
            </a: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</a:pPr>
            <a:r>
              <a:rPr lang="en-US" altLang="zh-CN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  ……</a:t>
            </a: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</a:pPr>
            <a:r>
              <a:rPr lang="en-US" altLang="zh-CN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};</a:t>
            </a: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</a:pPr>
            <a:r>
              <a:rPr lang="en-US" altLang="zh-CN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struct strudent stu[ ]</a:t>
            </a:r>
            <a:r>
              <a:rPr lang="en-US" altLang="zh-CN" sz="3200" b="1">
                <a:solidFill>
                  <a:srgbClr val="0033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={{…},{…},{…}};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模板">
  <a:themeElements>
    <a:clrScheme name="PPT-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PPT-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Settings\yanbo.zhang\Application Data\Microsoft\Templates\PPT-模板.pot</Template>
  <TotalTime>46974</TotalTime>
  <Words>5895</Words>
  <Application>Microsoft Office PowerPoint</Application>
  <PresentationFormat>全屏显示(4:3)</PresentationFormat>
  <Paragraphs>846</Paragraphs>
  <Slides>65</Slides>
  <Notes>46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9" baseType="lpstr">
      <vt:lpstr>Monotype Sorts</vt:lpstr>
      <vt:lpstr>方正舒体</vt:lpstr>
      <vt:lpstr>仿宋</vt:lpstr>
      <vt:lpstr>仿宋_GB2312</vt:lpstr>
      <vt:lpstr>黑体</vt:lpstr>
      <vt:lpstr>楷体</vt:lpstr>
      <vt:lpstr>楷体_GB2312</vt:lpstr>
      <vt:lpstr>隶书</vt:lpstr>
      <vt:lpstr>宋体</vt:lpstr>
      <vt:lpstr>Arial</vt:lpstr>
      <vt:lpstr>Arial Narrow</vt:lpstr>
      <vt:lpstr>Times New Roman</vt:lpstr>
      <vt:lpstr>Wingdings</vt:lpstr>
      <vt:lpstr>PPT-模板</vt:lpstr>
      <vt:lpstr>PowerPoint 演示文稿</vt:lpstr>
      <vt:lpstr>本讲内容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本讲内容</vt:lpstr>
      <vt:lpstr>PowerPoint 演示文稿</vt:lpstr>
      <vt:lpstr>结构体指针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本讲内容</vt:lpstr>
      <vt:lpstr>PowerPoint 演示文稿</vt:lpstr>
      <vt:lpstr>PowerPoint 演示文稿</vt:lpstr>
      <vt:lpstr>PowerPoint 演示文稿</vt:lpstr>
      <vt:lpstr>PowerPoint 演示文稿</vt:lpstr>
      <vt:lpstr>本讲内容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教材阅读</vt:lpstr>
      <vt:lpstr>上机实验：教材例题</vt:lpstr>
      <vt:lpstr>上机实验：教材第9章习题</vt:lpstr>
      <vt:lpstr>谢谢大家     欢迎指教</vt:lpstr>
    </vt:vector>
  </TitlesOfParts>
  <Company>Aptech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Sindhu</dc:creator>
  <cp:lastModifiedBy>WHY</cp:lastModifiedBy>
  <cp:revision>809</cp:revision>
  <dcterms:created xsi:type="dcterms:W3CDTF">2001-09-11T11:00:57Z</dcterms:created>
  <dcterms:modified xsi:type="dcterms:W3CDTF">2023-12-05T04:10:12Z</dcterms:modified>
</cp:coreProperties>
</file>