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52"/>
  </p:notesMasterIdLst>
  <p:handoutMasterIdLst>
    <p:handoutMasterId r:id="rId53"/>
  </p:handoutMasterIdLst>
  <p:sldIdLst>
    <p:sldId id="584" r:id="rId2"/>
    <p:sldId id="2967" r:id="rId3"/>
    <p:sldId id="3086" r:id="rId4"/>
    <p:sldId id="3085" r:id="rId5"/>
    <p:sldId id="3004" r:id="rId6"/>
    <p:sldId id="3005" r:id="rId7"/>
    <p:sldId id="3083" r:id="rId8"/>
    <p:sldId id="3123" r:id="rId9"/>
    <p:sldId id="3084" r:id="rId10"/>
    <p:sldId id="3095" r:id="rId11"/>
    <p:sldId id="3087" r:id="rId12"/>
    <p:sldId id="3088" r:id="rId13"/>
    <p:sldId id="3089" r:id="rId14"/>
    <p:sldId id="3090" r:id="rId15"/>
    <p:sldId id="3091" r:id="rId16"/>
    <p:sldId id="2972" r:id="rId17"/>
    <p:sldId id="3092" r:id="rId18"/>
    <p:sldId id="3094" r:id="rId19"/>
    <p:sldId id="3124" r:id="rId20"/>
    <p:sldId id="3125" r:id="rId21"/>
    <p:sldId id="3126" r:id="rId22"/>
    <p:sldId id="3127" r:id="rId23"/>
    <p:sldId id="3128" r:id="rId24"/>
    <p:sldId id="3129" r:id="rId25"/>
    <p:sldId id="3130" r:id="rId26"/>
    <p:sldId id="3131" r:id="rId27"/>
    <p:sldId id="3132" r:id="rId28"/>
    <p:sldId id="3133" r:id="rId29"/>
    <p:sldId id="3134" r:id="rId30"/>
    <p:sldId id="3135" r:id="rId31"/>
    <p:sldId id="3137" r:id="rId32"/>
    <p:sldId id="3138" r:id="rId33"/>
    <p:sldId id="3139" r:id="rId34"/>
    <p:sldId id="3140" r:id="rId35"/>
    <p:sldId id="3141" r:id="rId36"/>
    <p:sldId id="3148" r:id="rId37"/>
    <p:sldId id="3142" r:id="rId38"/>
    <p:sldId id="3143" r:id="rId39"/>
    <p:sldId id="3144" r:id="rId40"/>
    <p:sldId id="3145" r:id="rId41"/>
    <p:sldId id="3146" r:id="rId42"/>
    <p:sldId id="3147" r:id="rId43"/>
    <p:sldId id="3120" r:id="rId44"/>
    <p:sldId id="2973" r:id="rId45"/>
    <p:sldId id="3151" r:id="rId46"/>
    <p:sldId id="3156" r:id="rId47"/>
    <p:sldId id="3152" r:id="rId48"/>
    <p:sldId id="3154" r:id="rId49"/>
    <p:sldId id="3155" r:id="rId50"/>
    <p:sldId id="257" r:id="rId51"/>
  </p:sldIdLst>
  <p:sldSz cx="9144000" cy="6858000" type="screen4x3"/>
  <p:notesSz cx="6858000" cy="9144000"/>
  <p:defaultTextStyle>
    <a:defPPr>
      <a:defRPr lang="en-US"/>
    </a:defPPr>
    <a:lvl1pPr algn="l" rtl="0" fontAlgn="base">
      <a:lnSpc>
        <a:spcPct val="80000"/>
      </a:lnSpc>
      <a:spcBef>
        <a:spcPct val="20000"/>
      </a:spcBef>
      <a:spcAft>
        <a:spcPct val="0"/>
      </a:spcAft>
      <a:defRPr sz="4000" kern="1200">
        <a:solidFill>
          <a:schemeClr val="tx1"/>
        </a:solidFill>
        <a:latin typeface="Arial" pitchFamily="34" charset="0"/>
        <a:ea typeface="宋体" pitchFamily="2" charset="-122"/>
        <a:cs typeface="+mn-cs"/>
      </a:defRPr>
    </a:lvl1pPr>
    <a:lvl2pPr marL="457200" algn="l" rtl="0" fontAlgn="base">
      <a:lnSpc>
        <a:spcPct val="80000"/>
      </a:lnSpc>
      <a:spcBef>
        <a:spcPct val="20000"/>
      </a:spcBef>
      <a:spcAft>
        <a:spcPct val="0"/>
      </a:spcAft>
      <a:defRPr sz="4000" kern="1200">
        <a:solidFill>
          <a:schemeClr val="tx1"/>
        </a:solidFill>
        <a:latin typeface="Arial" pitchFamily="34" charset="0"/>
        <a:ea typeface="宋体" pitchFamily="2" charset="-122"/>
        <a:cs typeface="+mn-cs"/>
      </a:defRPr>
    </a:lvl2pPr>
    <a:lvl3pPr marL="914400" algn="l" rtl="0" fontAlgn="base">
      <a:lnSpc>
        <a:spcPct val="80000"/>
      </a:lnSpc>
      <a:spcBef>
        <a:spcPct val="20000"/>
      </a:spcBef>
      <a:spcAft>
        <a:spcPct val="0"/>
      </a:spcAft>
      <a:defRPr sz="4000" kern="1200">
        <a:solidFill>
          <a:schemeClr val="tx1"/>
        </a:solidFill>
        <a:latin typeface="Arial" pitchFamily="34" charset="0"/>
        <a:ea typeface="宋体" pitchFamily="2" charset="-122"/>
        <a:cs typeface="+mn-cs"/>
      </a:defRPr>
    </a:lvl3pPr>
    <a:lvl4pPr marL="1371600" algn="l" rtl="0" fontAlgn="base">
      <a:lnSpc>
        <a:spcPct val="80000"/>
      </a:lnSpc>
      <a:spcBef>
        <a:spcPct val="20000"/>
      </a:spcBef>
      <a:spcAft>
        <a:spcPct val="0"/>
      </a:spcAft>
      <a:defRPr sz="4000" kern="1200">
        <a:solidFill>
          <a:schemeClr val="tx1"/>
        </a:solidFill>
        <a:latin typeface="Arial" pitchFamily="34" charset="0"/>
        <a:ea typeface="宋体" pitchFamily="2" charset="-122"/>
        <a:cs typeface="+mn-cs"/>
      </a:defRPr>
    </a:lvl4pPr>
    <a:lvl5pPr marL="1828800" algn="l" rtl="0" fontAlgn="base">
      <a:lnSpc>
        <a:spcPct val="80000"/>
      </a:lnSpc>
      <a:spcBef>
        <a:spcPct val="20000"/>
      </a:spcBef>
      <a:spcAft>
        <a:spcPct val="0"/>
      </a:spcAft>
      <a:defRPr sz="4000" kern="1200">
        <a:solidFill>
          <a:schemeClr val="tx1"/>
        </a:solidFill>
        <a:latin typeface="Arial" pitchFamily="34" charset="0"/>
        <a:ea typeface="宋体" pitchFamily="2" charset="-122"/>
        <a:cs typeface="+mn-cs"/>
      </a:defRPr>
    </a:lvl5pPr>
    <a:lvl6pPr marL="2286000" algn="l" defTabSz="914400" rtl="0" eaLnBrk="1" latinLnBrk="0" hangingPunct="1">
      <a:defRPr sz="4000" kern="1200">
        <a:solidFill>
          <a:schemeClr val="tx1"/>
        </a:solidFill>
        <a:latin typeface="Arial" pitchFamily="34" charset="0"/>
        <a:ea typeface="宋体" pitchFamily="2" charset="-122"/>
        <a:cs typeface="+mn-cs"/>
      </a:defRPr>
    </a:lvl6pPr>
    <a:lvl7pPr marL="2743200" algn="l" defTabSz="914400" rtl="0" eaLnBrk="1" latinLnBrk="0" hangingPunct="1">
      <a:defRPr sz="4000" kern="1200">
        <a:solidFill>
          <a:schemeClr val="tx1"/>
        </a:solidFill>
        <a:latin typeface="Arial" pitchFamily="34" charset="0"/>
        <a:ea typeface="宋体" pitchFamily="2" charset="-122"/>
        <a:cs typeface="+mn-cs"/>
      </a:defRPr>
    </a:lvl7pPr>
    <a:lvl8pPr marL="3200400" algn="l" defTabSz="914400" rtl="0" eaLnBrk="1" latinLnBrk="0" hangingPunct="1">
      <a:defRPr sz="4000" kern="1200">
        <a:solidFill>
          <a:schemeClr val="tx1"/>
        </a:solidFill>
        <a:latin typeface="Arial" pitchFamily="34" charset="0"/>
        <a:ea typeface="宋体" pitchFamily="2" charset="-122"/>
        <a:cs typeface="+mn-cs"/>
      </a:defRPr>
    </a:lvl8pPr>
    <a:lvl9pPr marL="3657600" algn="l" defTabSz="914400" rtl="0" eaLnBrk="1" latinLnBrk="0" hangingPunct="1">
      <a:defRPr sz="40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1536">
          <p15:clr>
            <a:srgbClr val="A4A3A4"/>
          </p15:clr>
        </p15:guide>
        <p15:guide id="4" pos="2880">
          <p15:clr>
            <a:srgbClr val="A4A3A4"/>
          </p15:clr>
        </p15:guide>
        <p15:guide id="5" pos="384">
          <p15:clr>
            <a:srgbClr val="A4A3A4"/>
          </p15:clr>
        </p15:guide>
        <p15:guide id="6" pos="55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0000FF"/>
    <a:srgbClr val="CCECFF"/>
    <a:srgbClr val="003366"/>
    <a:srgbClr val="FF0000"/>
    <a:srgbClr val="CC0066"/>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05" autoAdjust="0"/>
    <p:restoredTop sz="98660" autoAdjust="0"/>
  </p:normalViewPr>
  <p:slideViewPr>
    <p:cSldViewPr>
      <p:cViewPr varScale="1">
        <p:scale>
          <a:sx n="73" d="100"/>
          <a:sy n="73" d="100"/>
        </p:scale>
        <p:origin x="1560" y="54"/>
      </p:cViewPr>
      <p:guideLst>
        <p:guide orient="horz" pos="2160"/>
        <p:guide orient="horz" pos="816"/>
        <p:guide orient="horz" pos="1536"/>
        <p:guide pos="2880"/>
        <p:guide pos="384"/>
        <p:guide pos="5568"/>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1908"/>
    </p:cViewPr>
  </p:sorterViewPr>
  <p:notesViewPr>
    <p:cSldViewPr>
      <p:cViewPr varScale="1">
        <p:scale>
          <a:sx n="55" d="100"/>
          <a:sy n="55" d="100"/>
        </p:scale>
        <p:origin x="-264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134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E9992771-8EAE-43A6-9CAC-234CFE73EF39}" type="datetimeFigureOut">
              <a:rPr lang="zh-CN" altLang="en-US"/>
              <a:pPr/>
              <a:t>2023/12/5</a:t>
            </a:fld>
            <a:endParaRPr lang="en-US" altLang="zh-CN"/>
          </a:p>
        </p:txBody>
      </p:sp>
      <p:sp>
        <p:nvSpPr>
          <p:cNvPr id="134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a:p>
        </p:txBody>
      </p:sp>
      <p:sp>
        <p:nvSpPr>
          <p:cNvPr id="134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6C3A7FBA-3E30-4AAE-970B-C7F73B7260D2}" type="slidenum">
              <a:rPr lang="zh-CN" altLang="en-US"/>
              <a:pPr/>
              <a:t>‹#›</a:t>
            </a:fld>
            <a:endParaRPr lang="en-US" altLang="zh-CN"/>
          </a:p>
        </p:txBody>
      </p:sp>
    </p:spTree>
    <p:extLst>
      <p:ext uri="{BB962C8B-B14F-4D97-AF65-F5344CB8AC3E}">
        <p14:creationId xmlns:p14="http://schemas.microsoft.com/office/powerpoint/2010/main" val="1794759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Tree>
    <p:extLst>
      <p:ext uri="{BB962C8B-B14F-4D97-AF65-F5344CB8AC3E}">
        <p14:creationId xmlns:p14="http://schemas.microsoft.com/office/powerpoint/2010/main" val="1302745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043ECBCA-C69E-4C38-B6B4-6AA19BC3A873}" type="slidenum">
              <a:rPr lang="zh-CN" altLang="en-US" sz="1200">
                <a:latin typeface="Times New Roman" pitchFamily="18" charset="0"/>
              </a:rPr>
              <a:pPr algn="r" eaLnBrk="1" hangingPunct="1">
                <a:lnSpc>
                  <a:spcPct val="100000"/>
                </a:lnSpc>
                <a:spcBef>
                  <a:spcPct val="0"/>
                </a:spcBef>
              </a:pPr>
              <a:t>1</a:t>
            </a:fld>
            <a:endParaRPr lang="en-US" altLang="zh-CN" sz="120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06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28509402-2110-41A5-9753-941282795C27}" type="slidenum">
              <a:rPr lang="zh-CN" altLang="en-US" sz="1200">
                <a:latin typeface="Times New Roman" pitchFamily="18" charset="0"/>
              </a:rPr>
              <a:pPr algn="r" eaLnBrk="1" hangingPunct="1">
                <a:lnSpc>
                  <a:spcPct val="100000"/>
                </a:lnSpc>
                <a:spcBef>
                  <a:spcPct val="0"/>
                </a:spcBef>
              </a:pPr>
              <a:t>2</a:t>
            </a:fld>
            <a:endParaRPr lang="en-US" altLang="zh-CN" sz="1200">
              <a:latin typeface="Times New Roman" pitchFamily="18" charset="0"/>
            </a:endParaRPr>
          </a:p>
        </p:txBody>
      </p:sp>
      <p:sp>
        <p:nvSpPr>
          <p:cNvPr id="6640643" name="Rectangle 2"/>
          <p:cNvSpPr>
            <a:spLocks noGrp="1" noRot="1" noChangeAspect="1" noChangeArrowheads="1" noTextEdit="1"/>
          </p:cNvSpPr>
          <p:nvPr>
            <p:ph type="sldImg"/>
          </p:nvPr>
        </p:nvSpPr>
        <p:spPr>
          <a:solidFill>
            <a:srgbClr val="FFFFFF"/>
          </a:solidFill>
          <a:ln/>
        </p:spPr>
      </p:sp>
      <p:sp>
        <p:nvSpPr>
          <p:cNvPr id="6640644"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62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2249F5CA-2EF6-407A-B6A8-9E5752C720D8}" type="slidenum">
              <a:rPr lang="zh-CN" altLang="en-US" sz="1200">
                <a:latin typeface="Times New Roman" pitchFamily="18" charset="0"/>
              </a:rPr>
              <a:pPr algn="r" eaLnBrk="1" hangingPunct="1">
                <a:lnSpc>
                  <a:spcPct val="100000"/>
                </a:lnSpc>
                <a:spcBef>
                  <a:spcPct val="0"/>
                </a:spcBef>
              </a:pPr>
              <a:t>7</a:t>
            </a:fld>
            <a:endParaRPr lang="en-US" altLang="zh-CN" sz="1200">
              <a:latin typeface="Times New Roman" pitchFamily="18" charset="0"/>
            </a:endParaRPr>
          </a:p>
        </p:txBody>
      </p:sp>
      <p:sp>
        <p:nvSpPr>
          <p:cNvPr id="6836227" name="Rectangle 2"/>
          <p:cNvSpPr>
            <a:spLocks noGrp="1" noRot="1" noChangeAspect="1" noChangeArrowheads="1" noTextEdit="1"/>
          </p:cNvSpPr>
          <p:nvPr>
            <p:ph type="sldImg"/>
          </p:nvPr>
        </p:nvSpPr>
        <p:spPr>
          <a:solidFill>
            <a:srgbClr val="FFFFFF"/>
          </a:solidFill>
          <a:ln/>
        </p:spPr>
      </p:sp>
      <p:sp>
        <p:nvSpPr>
          <p:cNvPr id="683622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54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0E6D9250-5381-4343-9697-FAA588D0BD6B}" type="slidenum">
              <a:rPr lang="zh-CN" altLang="en-US" sz="1200">
                <a:latin typeface="Times New Roman" pitchFamily="18" charset="0"/>
              </a:rPr>
              <a:pPr algn="r" eaLnBrk="1" hangingPunct="1">
                <a:lnSpc>
                  <a:spcPct val="100000"/>
                </a:lnSpc>
                <a:spcBef>
                  <a:spcPct val="0"/>
                </a:spcBef>
              </a:pPr>
              <a:t>15</a:t>
            </a:fld>
            <a:endParaRPr lang="en-US" altLang="zh-CN" sz="1200">
              <a:latin typeface="Times New Roman" pitchFamily="18" charset="0"/>
            </a:endParaRPr>
          </a:p>
        </p:txBody>
      </p:sp>
      <p:sp>
        <p:nvSpPr>
          <p:cNvPr id="6845443" name="Rectangle 2"/>
          <p:cNvSpPr>
            <a:spLocks noGrp="1" noRot="1" noChangeAspect="1" noChangeArrowheads="1" noTextEdit="1"/>
          </p:cNvSpPr>
          <p:nvPr>
            <p:ph type="sldImg"/>
          </p:nvPr>
        </p:nvSpPr>
        <p:spPr>
          <a:solidFill>
            <a:srgbClr val="FFFFFF"/>
          </a:solidFill>
          <a:ln/>
        </p:spPr>
      </p:sp>
      <p:sp>
        <p:nvSpPr>
          <p:cNvPr id="6845444"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560FC162-2AF8-4F34-8181-4221BD9657E5}" type="slidenum">
              <a:rPr lang="zh-CN" altLang="en-US" sz="1200">
                <a:latin typeface="Times New Roman" pitchFamily="18" charset="0"/>
              </a:rPr>
              <a:pPr algn="r" eaLnBrk="1" hangingPunct="1">
                <a:lnSpc>
                  <a:spcPct val="100000"/>
                </a:lnSpc>
                <a:spcBef>
                  <a:spcPct val="0"/>
                </a:spcBef>
              </a:pPr>
              <a:t>50</a:t>
            </a:fld>
            <a:endParaRPr lang="en-US" altLang="zh-CN" sz="1200">
              <a:latin typeface="Times New Roman" pitchFamily="18" charset="0"/>
            </a:endParaRPr>
          </a:p>
        </p:txBody>
      </p:sp>
      <p:sp>
        <p:nvSpPr>
          <p:cNvPr id="104451" name="Rectangle 2"/>
          <p:cNvSpPr>
            <a:spLocks noGrp="1" noRot="1" noChangeAspect="1" noChangeArrowheads="1" noTextEdit="1"/>
          </p:cNvSpPr>
          <p:nvPr>
            <p:ph type="sldImg"/>
          </p:nvPr>
        </p:nvSpPr>
        <p:spPr>
          <a:solidFill>
            <a:srgbClr val="FFFFFF"/>
          </a:solidFill>
          <a:ln/>
        </p:spPr>
      </p:sp>
      <p:sp>
        <p:nvSpPr>
          <p:cNvPr id="1044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3.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w1"/>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76200"/>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3"/>
          <p:cNvPicPr>
            <a:picLocks noChangeAspect="1" noChangeArrowheads="1" noCrop="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 y="15240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y2"/>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5800" y="533400"/>
            <a:ext cx="457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10"/>
          <p:cNvSpPr>
            <a:spLocks noChangeArrowheads="1" noChangeShapeType="1" noTextEdit="1"/>
          </p:cNvSpPr>
          <p:nvPr userDrawn="1"/>
        </p:nvSpPr>
        <p:spPr bwMode="auto">
          <a:xfrm>
            <a:off x="1066800" y="304800"/>
            <a:ext cx="1295400" cy="609600"/>
          </a:xfrm>
          <a:prstGeom prst="rect">
            <a:avLst/>
          </a:prstGeom>
        </p:spPr>
        <p:txBody>
          <a:bodyPr wrap="none" fromWordArt="1">
            <a:prstTxWarp prst="textFadeUp">
              <a:avLst>
                <a:gd name="adj" fmla="val 11014"/>
              </a:avLst>
            </a:prstTxWarp>
          </a:bodyPr>
          <a:lstStyle/>
          <a:p>
            <a:pPr algn="ctr"/>
            <a:r>
              <a:rPr lang="zh-CN" altLang="en-US" sz="4400" kern="10">
                <a:ln w="12700">
                  <a:solidFill>
                    <a:srgbClr val="B2B2B2"/>
                  </a:solidFill>
                  <a:round/>
                  <a:headEnd/>
                  <a:tailEnd/>
                </a:ln>
                <a:gradFill rotWithShape="1">
                  <a:gsLst>
                    <a:gs pos="0">
                      <a:srgbClr val="520402"/>
                    </a:gs>
                    <a:gs pos="100000">
                      <a:srgbClr val="FFCC00"/>
                    </a:gs>
                  </a:gsLst>
                  <a:lin ang="5400000" scaled="1"/>
                </a:gradFill>
                <a:effectLst>
                  <a:outerShdw dist="35921" dir="2700000" sy="50000" rotWithShape="0">
                    <a:srgbClr val="875B0D"/>
                  </a:outerShdw>
                </a:effectLst>
                <a:latin typeface="方正舒体"/>
                <a:ea typeface="方正舒体"/>
              </a:rPr>
              <a:t>王化雨</a:t>
            </a:r>
          </a:p>
        </p:txBody>
      </p:sp>
      <p:sp>
        <p:nvSpPr>
          <p:cNvPr id="241666" name="Rectangle 2"/>
          <p:cNvSpPr>
            <a:spLocks noGrp="1" noChangeArrowheads="1"/>
          </p:cNvSpPr>
          <p:nvPr>
            <p:ph type="ctrTitle"/>
          </p:nvPr>
        </p:nvSpPr>
        <p:spPr>
          <a:xfrm>
            <a:off x="684213" y="2708275"/>
            <a:ext cx="7772400" cy="1470025"/>
          </a:xfrm>
        </p:spPr>
        <p:txBody>
          <a:bodyPr/>
          <a:lstStyle>
            <a:lvl1pPr algn="ctr">
              <a:defRPr sz="4800">
                <a:latin typeface="Times New Roman" pitchFamily="18" charset="0"/>
              </a:defRPr>
            </a:lvl1pPr>
          </a:lstStyle>
          <a:p>
            <a:r>
              <a:rPr lang="zh-CN" altLang="en-US"/>
              <a:t>单击此处编辑母版标题样式</a:t>
            </a:r>
          </a:p>
        </p:txBody>
      </p:sp>
      <p:sp>
        <p:nvSpPr>
          <p:cNvPr id="241667" name="Rectangle 3"/>
          <p:cNvSpPr>
            <a:spLocks noGrp="1" noChangeArrowheads="1"/>
          </p:cNvSpPr>
          <p:nvPr>
            <p:ph type="subTitle" idx="1"/>
          </p:nvPr>
        </p:nvSpPr>
        <p:spPr>
          <a:xfrm>
            <a:off x="1403350" y="1700213"/>
            <a:ext cx="6400800" cy="863600"/>
          </a:xfrm>
        </p:spPr>
        <p:txBody>
          <a:bodyPr/>
          <a:lstStyle>
            <a:lvl1pPr marL="0" indent="0" algn="ctr">
              <a:buFont typeface="Wingdings" pitchFamily="2" charset="2"/>
              <a:buNone/>
              <a:defRPr sz="4000" b="0">
                <a:ea typeface="仿宋_GB2312" pitchFamily="49" charset="-122"/>
              </a:defRPr>
            </a:lvl1pPr>
          </a:lstStyle>
          <a:p>
            <a:r>
              <a:rPr lang="zh-CN" altLang="en-US"/>
              <a:t>单击此处编辑母版副标题样式</a:t>
            </a:r>
          </a:p>
        </p:txBody>
      </p:sp>
    </p:spTree>
    <p:extLst>
      <p:ext uri="{BB962C8B-B14F-4D97-AF65-F5344CB8AC3E}">
        <p14:creationId xmlns:p14="http://schemas.microsoft.com/office/powerpoint/2010/main" val="195795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fld id="{500542B6-AEC6-4F19-8A52-F76ABD224648}" type="datetime1">
              <a:rPr lang="zh-CN" altLang="en-US"/>
              <a:pPr>
                <a:defRPr/>
              </a:pPr>
              <a:t>2023/12/5</a:t>
            </a:fld>
            <a:endParaRPr lang="en-US" altLang="zh-CN"/>
          </a:p>
        </p:txBody>
      </p:sp>
      <p:sp>
        <p:nvSpPr>
          <p:cNvPr id="5" name="Rectangle 17"/>
          <p:cNvSpPr>
            <a:spLocks noGrp="1" noChangeArrowheads="1"/>
          </p:cNvSpPr>
          <p:nvPr>
            <p:ph type="sldNum" sz="quarter" idx="11"/>
          </p:nvPr>
        </p:nvSpPr>
        <p:spPr>
          <a:ln/>
        </p:spPr>
        <p:txBody>
          <a:bodyPr/>
          <a:lstStyle>
            <a:lvl1pPr>
              <a:defRPr/>
            </a:lvl1pPr>
          </a:lstStyle>
          <a:p>
            <a:pPr>
              <a:defRPr/>
            </a:pPr>
            <a:fld id="{EC544AD8-D332-4347-BE65-8AA7DBB1E991}" type="slidenum">
              <a:rPr lang="zh-CN" altLang="en-US"/>
              <a:pPr>
                <a:defRPr/>
              </a:pPr>
              <a:t>‹#›</a:t>
            </a:fld>
            <a:r>
              <a:rPr lang="en-US" altLang="zh-CN" dirty="0"/>
              <a:t>/49</a:t>
            </a:r>
          </a:p>
        </p:txBody>
      </p:sp>
      <p:sp>
        <p:nvSpPr>
          <p:cNvPr id="6"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1575540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27000"/>
            <a:ext cx="2133600" cy="61563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7000"/>
            <a:ext cx="6248400" cy="61563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fld id="{3D580ADB-3DDC-49F9-8166-FA2A065445F2}" type="datetime1">
              <a:rPr lang="zh-CN" altLang="en-US"/>
              <a:pPr>
                <a:defRPr/>
              </a:pPr>
              <a:t>2023/12/5</a:t>
            </a:fld>
            <a:endParaRPr lang="en-US" altLang="zh-CN"/>
          </a:p>
        </p:txBody>
      </p:sp>
      <p:sp>
        <p:nvSpPr>
          <p:cNvPr id="5" name="Rectangle 17"/>
          <p:cNvSpPr>
            <a:spLocks noGrp="1" noChangeArrowheads="1"/>
          </p:cNvSpPr>
          <p:nvPr>
            <p:ph type="sldNum" sz="quarter" idx="11"/>
          </p:nvPr>
        </p:nvSpPr>
        <p:spPr>
          <a:ln/>
        </p:spPr>
        <p:txBody>
          <a:bodyPr/>
          <a:lstStyle>
            <a:lvl1pPr>
              <a:defRPr/>
            </a:lvl1pPr>
          </a:lstStyle>
          <a:p>
            <a:pPr>
              <a:defRPr/>
            </a:pPr>
            <a:fld id="{177EDB1B-EEB2-43A9-B0BA-7EB7FD47666B}" type="slidenum">
              <a:rPr lang="zh-CN" altLang="en-US"/>
              <a:pPr>
                <a:defRPr/>
              </a:pPr>
              <a:t>‹#›</a:t>
            </a:fld>
            <a:r>
              <a:rPr lang="en-US" altLang="zh-CN" dirty="0"/>
              <a:t>/49</a:t>
            </a:r>
          </a:p>
        </p:txBody>
      </p:sp>
      <p:sp>
        <p:nvSpPr>
          <p:cNvPr id="6"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1665434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flipV="1">
            <a:off x="374650" y="1011238"/>
            <a:ext cx="8693150" cy="555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defRPr/>
            </a:pPr>
            <a:endParaRPr lang="zh-CN" altLang="en-US" sz="2400"/>
          </a:p>
        </p:txBody>
      </p:sp>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8"/>
          <p:cNvSpPr>
            <a:spLocks noGrp="1" noChangeArrowheads="1"/>
          </p:cNvSpPr>
          <p:nvPr>
            <p:ph type="dt" sz="half" idx="10"/>
          </p:nvPr>
        </p:nvSpPr>
        <p:spPr>
          <a:xfrm>
            <a:off x="152400" y="6553200"/>
            <a:ext cx="2133600" cy="1682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80000"/>
              </a:lnSpc>
              <a:spcBef>
                <a:spcPct val="20000"/>
              </a:spcBef>
              <a:defRPr kumimoji="0" smtClean="0">
                <a:latin typeface="Arial" pitchFamily="34" charset="0"/>
              </a:defRPr>
            </a:lvl1pPr>
          </a:lstStyle>
          <a:p>
            <a:fld id="{74CAD81C-3674-40DC-8BB2-B5DD552B7934}" type="datetime1">
              <a:rPr lang="zh-CN" altLang="en-US"/>
              <a:pPr/>
              <a:t>2023/12/5</a:t>
            </a:fld>
            <a:endParaRPr lang="en-US" altLang="zh-CN"/>
          </a:p>
        </p:txBody>
      </p:sp>
      <p:sp>
        <p:nvSpPr>
          <p:cNvPr id="6" name="Rectangle 9"/>
          <p:cNvSpPr>
            <a:spLocks noGrp="1" noChangeArrowheads="1"/>
          </p:cNvSpPr>
          <p:nvPr>
            <p:ph type="ftr" sz="quarter" idx="11"/>
          </p:nvPr>
        </p:nvSpPr>
        <p:spPr>
          <a:xfrm>
            <a:off x="2362200" y="6553200"/>
            <a:ext cx="4419600" cy="1682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80000"/>
              </a:lnSpc>
              <a:spcBef>
                <a:spcPct val="20000"/>
              </a:spcBef>
              <a:defRPr kumimoji="0">
                <a:latin typeface="Arial" pitchFamily="34" charset="0"/>
              </a:defRPr>
            </a:lvl1p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xfrm>
            <a:off x="7239000" y="6553200"/>
            <a:ext cx="1752600" cy="1682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80000"/>
              </a:lnSpc>
              <a:spcBef>
                <a:spcPct val="20000"/>
              </a:spcBef>
              <a:defRPr kumimoji="0" smtClean="0">
                <a:latin typeface="Arial" pitchFamily="34" charset="0"/>
              </a:defRPr>
            </a:lvl1pPr>
          </a:lstStyle>
          <a:p>
            <a:fld id="{8CA9FCF4-66DA-49C0-8FDA-D24E32422A00}" type="slidenum">
              <a:rPr lang="zh-CN" altLang="en-US"/>
              <a:pPr/>
              <a:t>‹#›</a:t>
            </a:fld>
            <a:r>
              <a:rPr lang="en-US" altLang="zh-CN"/>
              <a:t>/45</a:t>
            </a:r>
          </a:p>
        </p:txBody>
      </p:sp>
    </p:spTree>
    <p:extLst>
      <p:ext uri="{BB962C8B-B14F-4D97-AF65-F5344CB8AC3E}">
        <p14:creationId xmlns:p14="http://schemas.microsoft.com/office/powerpoint/2010/main" val="134890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
          <p:cNvSpPr>
            <a:spLocks noGrp="1" noChangeArrowheads="1"/>
          </p:cNvSpPr>
          <p:nvPr>
            <p:ph type="dt" sz="half" idx="10"/>
          </p:nvPr>
        </p:nvSpPr>
        <p:spPr>
          <a:ln/>
        </p:spPr>
        <p:txBody>
          <a:bodyPr/>
          <a:lstStyle>
            <a:lvl1pPr>
              <a:defRPr/>
            </a:lvl1pPr>
          </a:lstStyle>
          <a:p>
            <a:pPr>
              <a:defRPr/>
            </a:pPr>
            <a:fld id="{4D525CF9-046D-487B-A7C3-2E76CC9363CE}" type="datetime1">
              <a:rPr lang="zh-CN" altLang="en-US"/>
              <a:pPr>
                <a:defRPr/>
              </a:pPr>
              <a:t>2023/12/5</a:t>
            </a:fld>
            <a:endParaRPr lang="en-US" altLang="zh-CN"/>
          </a:p>
        </p:txBody>
      </p:sp>
      <p:sp>
        <p:nvSpPr>
          <p:cNvPr id="5" name="Rectangle 17"/>
          <p:cNvSpPr>
            <a:spLocks noGrp="1" noChangeArrowheads="1"/>
          </p:cNvSpPr>
          <p:nvPr>
            <p:ph type="sldNum" sz="quarter" idx="11"/>
          </p:nvPr>
        </p:nvSpPr>
        <p:spPr>
          <a:ln/>
        </p:spPr>
        <p:txBody>
          <a:bodyPr/>
          <a:lstStyle>
            <a:lvl1pPr>
              <a:defRPr/>
            </a:lvl1pPr>
          </a:lstStyle>
          <a:p>
            <a:pPr>
              <a:defRPr/>
            </a:pPr>
            <a:fld id="{86A580F2-A56F-4546-95A4-13B17D606B19}" type="slidenum">
              <a:rPr lang="zh-CN" altLang="en-US"/>
              <a:pPr>
                <a:defRPr/>
              </a:pPr>
              <a:t>‹#›</a:t>
            </a:fld>
            <a:r>
              <a:rPr lang="en-US" altLang="zh-CN" dirty="0"/>
              <a:t>/49</a:t>
            </a:r>
          </a:p>
        </p:txBody>
      </p:sp>
      <p:sp>
        <p:nvSpPr>
          <p:cNvPr id="6"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2289148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82600" y="1371600"/>
            <a:ext cx="40640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9000" y="1371600"/>
            <a:ext cx="40640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
          <p:cNvSpPr>
            <a:spLocks noGrp="1" noChangeArrowheads="1"/>
          </p:cNvSpPr>
          <p:nvPr>
            <p:ph type="dt" sz="half" idx="10"/>
          </p:nvPr>
        </p:nvSpPr>
        <p:spPr>
          <a:ln/>
        </p:spPr>
        <p:txBody>
          <a:bodyPr/>
          <a:lstStyle>
            <a:lvl1pPr>
              <a:defRPr/>
            </a:lvl1pPr>
          </a:lstStyle>
          <a:p>
            <a:pPr>
              <a:defRPr/>
            </a:pPr>
            <a:fld id="{AC4A504D-3293-45F4-9BF4-4D77EEEF3916}" type="datetime1">
              <a:rPr lang="zh-CN" altLang="en-US"/>
              <a:pPr>
                <a:defRPr/>
              </a:pPr>
              <a:t>2023/12/5</a:t>
            </a:fld>
            <a:endParaRPr lang="en-US" altLang="zh-CN"/>
          </a:p>
        </p:txBody>
      </p:sp>
      <p:sp>
        <p:nvSpPr>
          <p:cNvPr id="6" name="Rectangle 17"/>
          <p:cNvSpPr>
            <a:spLocks noGrp="1" noChangeArrowheads="1"/>
          </p:cNvSpPr>
          <p:nvPr>
            <p:ph type="sldNum" sz="quarter" idx="11"/>
          </p:nvPr>
        </p:nvSpPr>
        <p:spPr>
          <a:ln/>
        </p:spPr>
        <p:txBody>
          <a:bodyPr/>
          <a:lstStyle>
            <a:lvl1pPr>
              <a:defRPr/>
            </a:lvl1pPr>
          </a:lstStyle>
          <a:p>
            <a:pPr>
              <a:defRPr/>
            </a:pPr>
            <a:fld id="{AB9A7222-8E12-415C-9214-93C424E8B5B2}" type="slidenum">
              <a:rPr lang="zh-CN" altLang="en-US"/>
              <a:pPr>
                <a:defRPr/>
              </a:pPr>
              <a:t>‹#›</a:t>
            </a:fld>
            <a:r>
              <a:rPr lang="en-US" altLang="zh-CN" dirty="0"/>
              <a:t>/49</a:t>
            </a:r>
          </a:p>
        </p:txBody>
      </p:sp>
      <p:sp>
        <p:nvSpPr>
          <p:cNvPr id="7"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3966578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
          <p:cNvSpPr>
            <a:spLocks noGrp="1" noChangeArrowheads="1"/>
          </p:cNvSpPr>
          <p:nvPr>
            <p:ph type="dt" sz="half" idx="10"/>
          </p:nvPr>
        </p:nvSpPr>
        <p:spPr>
          <a:ln/>
        </p:spPr>
        <p:txBody>
          <a:bodyPr/>
          <a:lstStyle>
            <a:lvl1pPr>
              <a:defRPr/>
            </a:lvl1pPr>
          </a:lstStyle>
          <a:p>
            <a:pPr>
              <a:defRPr/>
            </a:pPr>
            <a:fld id="{482D84F7-4DA9-4CC9-8243-A2C68BBD6790}" type="datetime1">
              <a:rPr lang="zh-CN" altLang="en-US"/>
              <a:pPr>
                <a:defRPr/>
              </a:pPr>
              <a:t>2023/12/5</a:t>
            </a:fld>
            <a:endParaRPr lang="en-US" altLang="zh-CN"/>
          </a:p>
        </p:txBody>
      </p:sp>
      <p:sp>
        <p:nvSpPr>
          <p:cNvPr id="8" name="Rectangle 17"/>
          <p:cNvSpPr>
            <a:spLocks noGrp="1" noChangeArrowheads="1"/>
          </p:cNvSpPr>
          <p:nvPr>
            <p:ph type="sldNum" sz="quarter" idx="11"/>
          </p:nvPr>
        </p:nvSpPr>
        <p:spPr>
          <a:ln/>
        </p:spPr>
        <p:txBody>
          <a:bodyPr/>
          <a:lstStyle>
            <a:lvl1pPr>
              <a:defRPr/>
            </a:lvl1pPr>
          </a:lstStyle>
          <a:p>
            <a:pPr>
              <a:defRPr/>
            </a:pPr>
            <a:fld id="{D05E9EF4-F41B-4691-B1CA-B9D95E26F016}" type="slidenum">
              <a:rPr lang="zh-CN" altLang="en-US"/>
              <a:pPr>
                <a:defRPr/>
              </a:pPr>
              <a:t>‹#›</a:t>
            </a:fld>
            <a:r>
              <a:rPr lang="en-US" altLang="zh-CN" dirty="0"/>
              <a:t>/49</a:t>
            </a:r>
          </a:p>
        </p:txBody>
      </p:sp>
      <p:sp>
        <p:nvSpPr>
          <p:cNvPr id="9"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140210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
          <p:cNvSpPr>
            <a:spLocks noGrp="1" noChangeArrowheads="1"/>
          </p:cNvSpPr>
          <p:nvPr>
            <p:ph type="dt" sz="half" idx="10"/>
          </p:nvPr>
        </p:nvSpPr>
        <p:spPr>
          <a:ln/>
        </p:spPr>
        <p:txBody>
          <a:bodyPr/>
          <a:lstStyle>
            <a:lvl1pPr>
              <a:defRPr/>
            </a:lvl1pPr>
          </a:lstStyle>
          <a:p>
            <a:pPr>
              <a:defRPr/>
            </a:pPr>
            <a:fld id="{997EF81A-B645-4E43-A97E-4675CAC42530}" type="datetime1">
              <a:rPr lang="zh-CN" altLang="en-US"/>
              <a:pPr>
                <a:defRPr/>
              </a:pPr>
              <a:t>2023/12/5</a:t>
            </a:fld>
            <a:endParaRPr lang="en-US" altLang="zh-CN"/>
          </a:p>
        </p:txBody>
      </p:sp>
      <p:sp>
        <p:nvSpPr>
          <p:cNvPr id="4" name="Rectangle 17"/>
          <p:cNvSpPr>
            <a:spLocks noGrp="1" noChangeArrowheads="1"/>
          </p:cNvSpPr>
          <p:nvPr>
            <p:ph type="sldNum" sz="quarter" idx="11"/>
          </p:nvPr>
        </p:nvSpPr>
        <p:spPr>
          <a:ln/>
        </p:spPr>
        <p:txBody>
          <a:bodyPr/>
          <a:lstStyle>
            <a:lvl1pPr>
              <a:defRPr/>
            </a:lvl1pPr>
          </a:lstStyle>
          <a:p>
            <a:pPr>
              <a:defRPr/>
            </a:pPr>
            <a:fld id="{77C0265F-7016-4F66-9A2D-A945A3E94AFF}" type="slidenum">
              <a:rPr lang="zh-CN" altLang="en-US"/>
              <a:pPr>
                <a:defRPr/>
              </a:pPr>
              <a:t>‹#›</a:t>
            </a:fld>
            <a:r>
              <a:rPr lang="en-US" altLang="zh-CN" dirty="0"/>
              <a:t>/49</a:t>
            </a:r>
          </a:p>
        </p:txBody>
      </p:sp>
      <p:sp>
        <p:nvSpPr>
          <p:cNvPr id="5"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3053987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
          <p:cNvSpPr>
            <a:spLocks noGrp="1" noChangeArrowheads="1"/>
          </p:cNvSpPr>
          <p:nvPr>
            <p:ph type="dt" sz="half" idx="10"/>
          </p:nvPr>
        </p:nvSpPr>
        <p:spPr>
          <a:ln/>
        </p:spPr>
        <p:txBody>
          <a:bodyPr/>
          <a:lstStyle>
            <a:lvl1pPr>
              <a:defRPr/>
            </a:lvl1pPr>
          </a:lstStyle>
          <a:p>
            <a:pPr>
              <a:defRPr/>
            </a:pPr>
            <a:fld id="{BBB611EB-943A-4336-985B-5F641EBAABCD}" type="datetime1">
              <a:rPr lang="zh-CN" altLang="en-US"/>
              <a:pPr>
                <a:defRPr/>
              </a:pPr>
              <a:t>2023/12/5</a:t>
            </a:fld>
            <a:endParaRPr lang="en-US" altLang="zh-CN"/>
          </a:p>
        </p:txBody>
      </p:sp>
      <p:sp>
        <p:nvSpPr>
          <p:cNvPr id="3" name="Rectangle 17"/>
          <p:cNvSpPr>
            <a:spLocks noGrp="1" noChangeArrowheads="1"/>
          </p:cNvSpPr>
          <p:nvPr>
            <p:ph type="sldNum" sz="quarter" idx="11"/>
          </p:nvPr>
        </p:nvSpPr>
        <p:spPr>
          <a:ln/>
        </p:spPr>
        <p:txBody>
          <a:bodyPr/>
          <a:lstStyle>
            <a:lvl1pPr>
              <a:defRPr/>
            </a:lvl1pPr>
          </a:lstStyle>
          <a:p>
            <a:pPr>
              <a:defRPr/>
            </a:pPr>
            <a:fld id="{1B1E2818-E278-458C-AAFC-D7B182691B8E}" type="slidenum">
              <a:rPr lang="zh-CN" altLang="en-US"/>
              <a:pPr>
                <a:defRPr/>
              </a:pPr>
              <a:t>‹#›</a:t>
            </a:fld>
            <a:r>
              <a:rPr lang="en-US" altLang="zh-CN" dirty="0"/>
              <a:t>/49</a:t>
            </a:r>
          </a:p>
        </p:txBody>
      </p:sp>
      <p:sp>
        <p:nvSpPr>
          <p:cNvPr id="4"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1722401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fld id="{EB8E70D7-C780-4284-83A0-BADC5B1BC231}" type="datetime1">
              <a:rPr lang="zh-CN" altLang="en-US"/>
              <a:pPr>
                <a:defRPr/>
              </a:pPr>
              <a:t>2023/12/5</a:t>
            </a:fld>
            <a:endParaRPr lang="en-US" altLang="zh-CN"/>
          </a:p>
        </p:txBody>
      </p:sp>
      <p:sp>
        <p:nvSpPr>
          <p:cNvPr id="6" name="Rectangle 17"/>
          <p:cNvSpPr>
            <a:spLocks noGrp="1" noChangeArrowheads="1"/>
          </p:cNvSpPr>
          <p:nvPr>
            <p:ph type="sldNum" sz="quarter" idx="11"/>
          </p:nvPr>
        </p:nvSpPr>
        <p:spPr>
          <a:ln/>
        </p:spPr>
        <p:txBody>
          <a:bodyPr/>
          <a:lstStyle>
            <a:lvl1pPr>
              <a:defRPr/>
            </a:lvl1pPr>
          </a:lstStyle>
          <a:p>
            <a:pPr>
              <a:defRPr/>
            </a:pPr>
            <a:fld id="{718BEB4C-91BF-4663-A5EA-3743C332C882}" type="slidenum">
              <a:rPr lang="zh-CN" altLang="en-US"/>
              <a:pPr>
                <a:defRPr/>
              </a:pPr>
              <a:t>‹#›</a:t>
            </a:fld>
            <a:r>
              <a:rPr lang="en-US" altLang="zh-CN" dirty="0"/>
              <a:t>/49</a:t>
            </a:r>
          </a:p>
        </p:txBody>
      </p:sp>
      <p:sp>
        <p:nvSpPr>
          <p:cNvPr id="7"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2024212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fld id="{5AD768CA-2FA8-4D72-83BD-B10ED0E49CDE}" type="datetime1">
              <a:rPr lang="zh-CN" altLang="en-US"/>
              <a:pPr>
                <a:defRPr/>
              </a:pPr>
              <a:t>2023/12/5</a:t>
            </a:fld>
            <a:endParaRPr lang="en-US" altLang="zh-CN"/>
          </a:p>
        </p:txBody>
      </p:sp>
      <p:sp>
        <p:nvSpPr>
          <p:cNvPr id="6" name="Rectangle 17"/>
          <p:cNvSpPr>
            <a:spLocks noGrp="1" noChangeArrowheads="1"/>
          </p:cNvSpPr>
          <p:nvPr>
            <p:ph type="sldNum" sz="quarter" idx="11"/>
          </p:nvPr>
        </p:nvSpPr>
        <p:spPr>
          <a:ln/>
        </p:spPr>
        <p:txBody>
          <a:bodyPr/>
          <a:lstStyle>
            <a:lvl1pPr>
              <a:defRPr/>
            </a:lvl1pPr>
          </a:lstStyle>
          <a:p>
            <a:pPr>
              <a:defRPr/>
            </a:pPr>
            <a:fld id="{71586538-741D-412A-89E1-9479F786F6A1}" type="slidenum">
              <a:rPr lang="zh-CN" altLang="en-US"/>
              <a:pPr>
                <a:defRPr/>
              </a:pPr>
              <a:t>‹#›</a:t>
            </a:fld>
            <a:r>
              <a:rPr lang="en-US" altLang="zh-CN" dirty="0"/>
              <a:t>/49</a:t>
            </a:r>
          </a:p>
        </p:txBody>
      </p:sp>
      <p:sp>
        <p:nvSpPr>
          <p:cNvPr id="7"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373290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4"/>
          <p:cNvSpPr>
            <a:spLocks noGrp="1" noChangeArrowheads="1"/>
          </p:cNvSpPr>
          <p:nvPr>
            <p:ph type="body" idx="1"/>
          </p:nvPr>
        </p:nvSpPr>
        <p:spPr bwMode="auto">
          <a:xfrm>
            <a:off x="482600" y="1371600"/>
            <a:ext cx="82804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第一级</a:t>
            </a:r>
          </a:p>
          <a:p>
            <a:pPr lvl="1"/>
            <a:r>
              <a:rPr lang="zh-CN" altLang="en-US" smtClean="0"/>
              <a:t>第二级</a:t>
            </a:r>
          </a:p>
          <a:p>
            <a:pPr lvl="2"/>
            <a:r>
              <a:rPr lang="zh-CN" altLang="en-US" smtClean="0"/>
              <a:t>第三组</a:t>
            </a:r>
          </a:p>
        </p:txBody>
      </p:sp>
      <p:sp>
        <p:nvSpPr>
          <p:cNvPr id="2051" name="Rectangle 15" descr="白色大理石"/>
          <p:cNvSpPr>
            <a:spLocks noGrp="1" noChangeArrowheads="1"/>
          </p:cNvSpPr>
          <p:nvPr>
            <p:ph type="title"/>
          </p:nvPr>
        </p:nvSpPr>
        <p:spPr bwMode="auto">
          <a:xfrm>
            <a:off x="457200" y="127000"/>
            <a:ext cx="8534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40656" name="Rectangle 16"/>
          <p:cNvSpPr>
            <a:spLocks noGrp="1" noChangeArrowheads="1"/>
          </p:cNvSpPr>
          <p:nvPr>
            <p:ph type="dt" sz="half" idx="2"/>
          </p:nvPr>
        </p:nvSpPr>
        <p:spPr bwMode="auto">
          <a:xfrm>
            <a:off x="228600" y="64770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kumimoji="1" sz="1400">
                <a:latin typeface="Times New Roman" pitchFamily="18" charset="0"/>
              </a:defRPr>
            </a:lvl1pPr>
          </a:lstStyle>
          <a:p>
            <a:pPr>
              <a:defRPr/>
            </a:pPr>
            <a:fld id="{9D65150C-0F8D-49FC-B211-D77171262DFB}" type="datetime1">
              <a:rPr lang="zh-CN" altLang="en-US"/>
              <a:pPr>
                <a:defRPr/>
              </a:pPr>
              <a:t>2023/12/5</a:t>
            </a:fld>
            <a:endParaRPr lang="en-US" altLang="zh-CN"/>
          </a:p>
        </p:txBody>
      </p:sp>
      <p:sp>
        <p:nvSpPr>
          <p:cNvPr id="240657" name="Rectangle 17"/>
          <p:cNvSpPr>
            <a:spLocks noGrp="1" noChangeArrowheads="1"/>
          </p:cNvSpPr>
          <p:nvPr>
            <p:ph type="sldNum" sz="quarter" idx="4"/>
          </p:nvPr>
        </p:nvSpPr>
        <p:spPr bwMode="auto">
          <a:xfrm>
            <a:off x="7620000" y="6477000"/>
            <a:ext cx="1143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kumimoji="1" sz="1400">
                <a:latin typeface="Times New Roman" pitchFamily="18" charset="0"/>
              </a:defRPr>
            </a:lvl1pPr>
          </a:lstStyle>
          <a:p>
            <a:pPr>
              <a:defRPr/>
            </a:pPr>
            <a:fld id="{F2BBEF5B-AEAA-40BD-8171-A50E4A83BF0E}" type="slidenum">
              <a:rPr lang="zh-CN" altLang="en-US"/>
              <a:pPr>
                <a:defRPr/>
              </a:pPr>
              <a:t>‹#›</a:t>
            </a:fld>
            <a:r>
              <a:rPr lang="en-US" altLang="zh-CN" dirty="0"/>
              <a:t>/49</a:t>
            </a:r>
          </a:p>
        </p:txBody>
      </p:sp>
      <p:sp>
        <p:nvSpPr>
          <p:cNvPr id="240658" name="Rectangle 18"/>
          <p:cNvSpPr>
            <a:spLocks noChangeArrowheads="1"/>
          </p:cNvSpPr>
          <p:nvPr/>
        </p:nvSpPr>
        <p:spPr bwMode="auto">
          <a:xfrm flipV="1">
            <a:off x="374650" y="1143000"/>
            <a:ext cx="8693150" cy="555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sz="2400"/>
          </a:p>
        </p:txBody>
      </p:sp>
      <p:sp>
        <p:nvSpPr>
          <p:cNvPr id="240662" name="Rectangle 22"/>
          <p:cNvSpPr>
            <a:spLocks noGrp="1" noChangeArrowheads="1"/>
          </p:cNvSpPr>
          <p:nvPr>
            <p:ph type="ftr" sz="quarter" idx="3"/>
          </p:nvPr>
        </p:nvSpPr>
        <p:spPr bwMode="auto">
          <a:xfrm>
            <a:off x="2819400" y="6477000"/>
            <a:ext cx="3657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defRPr kumimoji="1" sz="1400">
                <a:latin typeface="Times New Roman" pitchFamily="18" charset="0"/>
              </a:defRPr>
            </a:lvl1pPr>
          </a:lstStyle>
          <a:p>
            <a:r>
              <a:rPr lang="zh-CN" altLang="en-US"/>
              <a:t>王化雨 whuayu000@163.com 13306442222王化雨 whuayu000@163.com 13306442222</a:t>
            </a:r>
            <a:endParaRPr lang="en-US" altLang="zh-CN"/>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699" r:id="rId3"/>
    <p:sldLayoutId id="2147483698" r:id="rId4"/>
    <p:sldLayoutId id="2147483697" r:id="rId5"/>
    <p:sldLayoutId id="2147483696" r:id="rId6"/>
    <p:sldLayoutId id="2147483695" r:id="rId7"/>
    <p:sldLayoutId id="2147483694" r:id="rId8"/>
    <p:sldLayoutId id="2147483693" r:id="rId9"/>
    <p:sldLayoutId id="2147483692" r:id="rId10"/>
    <p:sldLayoutId id="2147483691" r:id="rId11"/>
  </p:sldLayoutIdLst>
  <p:hf hdr="0"/>
  <p:txStyles>
    <p:titleStyle>
      <a:lvl1pPr algn="l" rtl="0" eaLnBrk="0" fontAlgn="base" hangingPunct="0">
        <a:spcBef>
          <a:spcPct val="0"/>
        </a:spcBef>
        <a:spcAft>
          <a:spcPct val="0"/>
        </a:spcAft>
        <a:defRPr sz="4400" b="1">
          <a:solidFill>
            <a:srgbClr val="0070C0"/>
          </a:solidFill>
          <a:latin typeface="仿宋" pitchFamily="49" charset="-122"/>
          <a:ea typeface="仿宋" pitchFamily="49" charset="-122"/>
          <a:cs typeface="+mj-cs"/>
        </a:defRPr>
      </a:lvl1pPr>
      <a:lvl2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2pPr>
      <a:lvl3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3pPr>
      <a:lvl4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4pPr>
      <a:lvl5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5pPr>
      <a:lvl6pPr marL="4572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6pPr>
      <a:lvl7pPr marL="9144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7pPr>
      <a:lvl8pPr marL="13716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8pPr>
      <a:lvl9pPr marL="18288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9pPr>
    </p:titleStyle>
    <p:body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 name="Rectangle 13"/>
          <p:cNvSpPr>
            <a:spLocks noChangeArrowheads="1"/>
          </p:cNvSpPr>
          <p:nvPr/>
        </p:nvSpPr>
        <p:spPr bwMode="auto">
          <a:xfrm>
            <a:off x="685800" y="5486400"/>
            <a:ext cx="7772400" cy="555625"/>
          </a:xfrm>
          <a:prstGeom prst="rect">
            <a:avLst/>
          </a:prstGeom>
          <a:noFill/>
          <a:ln w="9525">
            <a:noFill/>
            <a:miter lim="800000"/>
            <a:headEnd/>
            <a:tailEnd/>
          </a:ln>
          <a:effectLst/>
        </p:spPr>
        <p:txBody>
          <a:bodyPr anchor="ctr"/>
          <a:lstStyle/>
          <a:p>
            <a:pPr algn="ctr">
              <a:lnSpc>
                <a:spcPct val="100000"/>
              </a:lnSpc>
              <a:spcBef>
                <a:spcPct val="0"/>
              </a:spcBef>
            </a:pPr>
            <a:r>
              <a:rPr lang="zh-CN" altLang="en-US" sz="2800">
                <a:effectLst>
                  <a:outerShdw blurRad="38100" dist="38100" dir="2700000" algn="tl">
                    <a:srgbClr val="C0C0C0"/>
                  </a:outerShdw>
                </a:effectLst>
                <a:latin typeface="楷体_GB2312" pitchFamily="49" charset="-122"/>
                <a:ea typeface="楷体_GB2312" pitchFamily="49" charset="-122"/>
              </a:rPr>
              <a:t>山东师范大学信息科学与工程学院 王化雨</a:t>
            </a:r>
          </a:p>
        </p:txBody>
      </p:sp>
      <p:sp>
        <p:nvSpPr>
          <p:cNvPr id="2065" name="Rectangle 17"/>
          <p:cNvSpPr>
            <a:spLocks noChangeArrowheads="1"/>
          </p:cNvSpPr>
          <p:nvPr/>
        </p:nvSpPr>
        <p:spPr bwMode="auto">
          <a:xfrm>
            <a:off x="838200" y="5943600"/>
            <a:ext cx="7772400" cy="708025"/>
          </a:xfrm>
          <a:prstGeom prst="rect">
            <a:avLst/>
          </a:prstGeom>
          <a:noFill/>
          <a:ln w="9525">
            <a:noFill/>
            <a:miter lim="800000"/>
            <a:headEnd/>
            <a:tailEnd/>
          </a:ln>
          <a:effectLst/>
        </p:spPr>
        <p:txBody>
          <a:bodyPr anchor="ctr"/>
          <a:lstStyle/>
          <a:p>
            <a:pPr algn="ctr">
              <a:lnSpc>
                <a:spcPct val="100000"/>
              </a:lnSpc>
              <a:spcBef>
                <a:spcPct val="0"/>
              </a:spcBef>
            </a:pPr>
            <a:r>
              <a:rPr lang="zh-CN" altLang="en-US" sz="2400" dirty="0" smtClean="0">
                <a:effectLst>
                  <a:outerShdw blurRad="38100" dist="38100" dir="2700000" algn="tl">
                    <a:srgbClr val="C0C0C0"/>
                  </a:outerShdw>
                </a:effectLst>
                <a:latin typeface="楷体_GB2312" pitchFamily="49" charset="-122"/>
                <a:ea typeface="楷体_GB2312" pitchFamily="49" charset="-122"/>
              </a:rPr>
              <a:t>20</a:t>
            </a:r>
            <a:r>
              <a:rPr lang="en-US" altLang="zh-CN" sz="2400" dirty="0" smtClean="0">
                <a:effectLst>
                  <a:outerShdw blurRad="38100" dist="38100" dir="2700000" algn="tl">
                    <a:srgbClr val="C0C0C0"/>
                  </a:outerShdw>
                </a:effectLst>
                <a:latin typeface="楷体_GB2312" pitchFamily="49" charset="-122"/>
                <a:ea typeface="楷体_GB2312" pitchFamily="49" charset="-122"/>
              </a:rPr>
              <a:t>23</a:t>
            </a:r>
            <a:r>
              <a:rPr lang="zh-CN" altLang="en-US" sz="2400" dirty="0" smtClean="0">
                <a:effectLst>
                  <a:outerShdw blurRad="38100" dist="38100" dir="2700000" algn="tl">
                    <a:srgbClr val="C0C0C0"/>
                  </a:outerShdw>
                </a:effectLst>
                <a:latin typeface="楷体_GB2312" pitchFamily="49" charset="-122"/>
                <a:ea typeface="楷体_GB2312" pitchFamily="49" charset="-122"/>
              </a:rPr>
              <a:t>年</a:t>
            </a:r>
            <a:r>
              <a:rPr lang="en-US" altLang="zh-CN" sz="2400" dirty="0" smtClean="0">
                <a:effectLst>
                  <a:outerShdw blurRad="38100" dist="38100" dir="2700000" algn="tl">
                    <a:srgbClr val="C0C0C0"/>
                  </a:outerShdw>
                </a:effectLst>
                <a:latin typeface="楷体_GB2312" pitchFamily="49" charset="-122"/>
                <a:ea typeface="楷体_GB2312" pitchFamily="49" charset="-122"/>
              </a:rPr>
              <a:t>12</a:t>
            </a:r>
            <a:r>
              <a:rPr lang="zh-CN" altLang="en-US" sz="2400" dirty="0" smtClean="0">
                <a:effectLst>
                  <a:outerShdw blurRad="38100" dist="38100" dir="2700000" algn="tl">
                    <a:srgbClr val="C0C0C0"/>
                  </a:outerShdw>
                </a:effectLst>
                <a:latin typeface="楷体_GB2312" pitchFamily="49" charset="-122"/>
                <a:ea typeface="楷体_GB2312" pitchFamily="49" charset="-122"/>
              </a:rPr>
              <a:t>月</a:t>
            </a:r>
            <a:endParaRPr lang="zh-CN" altLang="en-US" sz="2400" dirty="0">
              <a:effectLst>
                <a:outerShdw blurRad="38100" dist="38100" dir="2700000" algn="tl">
                  <a:srgbClr val="C0C0C0"/>
                </a:outerShdw>
              </a:effectLst>
              <a:latin typeface="楷体_GB2312" pitchFamily="49" charset="-122"/>
              <a:ea typeface="楷体_GB2312" pitchFamily="49" charset="-122"/>
            </a:endParaRPr>
          </a:p>
        </p:txBody>
      </p:sp>
      <p:sp>
        <p:nvSpPr>
          <p:cNvPr id="9" name="Rectangle 2"/>
          <p:cNvSpPr>
            <a:spLocks noChangeArrowheads="1"/>
          </p:cNvSpPr>
          <p:nvPr/>
        </p:nvSpPr>
        <p:spPr bwMode="auto">
          <a:xfrm>
            <a:off x="2590800" y="130175"/>
            <a:ext cx="6477000" cy="990600"/>
          </a:xfrm>
          <a:prstGeom prst="rect">
            <a:avLst/>
          </a:prstGeom>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dist">
              <a:lnSpc>
                <a:spcPct val="90000"/>
              </a:lnSpc>
            </a:pPr>
            <a:r>
              <a:rPr lang="zh-CN" altLang="en-US" sz="2800" b="1" dirty="0" smtClean="0">
                <a:solidFill>
                  <a:srgbClr val="FF3300"/>
                </a:solidFill>
                <a:latin typeface="Times New Roman" pitchFamily="18" charset="0"/>
                <a:ea typeface="楷体" pitchFamily="49" charset="-122"/>
                <a:cs typeface="Times New Roman" pitchFamily="18" charset="0"/>
              </a:rPr>
              <a:t>计算机</a:t>
            </a:r>
            <a:r>
              <a:rPr lang="en-US" altLang="zh-CN" sz="2800" b="1" dirty="0" smtClean="0">
                <a:solidFill>
                  <a:srgbClr val="FF3300"/>
                </a:solidFill>
                <a:latin typeface="Times New Roman" pitchFamily="18" charset="0"/>
                <a:ea typeface="楷体" pitchFamily="49" charset="-122"/>
                <a:cs typeface="Times New Roman" pitchFamily="18" charset="0"/>
              </a:rPr>
              <a:t>2301</a:t>
            </a:r>
            <a:r>
              <a:rPr lang="zh-CN" altLang="en-US" sz="2800" b="1" dirty="0" smtClean="0">
                <a:solidFill>
                  <a:srgbClr val="FF3300"/>
                </a:solidFill>
                <a:latin typeface="Times New Roman" pitchFamily="18" charset="0"/>
                <a:ea typeface="楷体" pitchFamily="49" charset="-122"/>
                <a:cs typeface="Times New Roman" pitchFamily="18" charset="0"/>
              </a:rPr>
              <a:t>“</a:t>
            </a:r>
            <a:r>
              <a:rPr lang="en-US" altLang="zh-CN" sz="2800" b="1" dirty="0">
                <a:solidFill>
                  <a:srgbClr val="FF3300"/>
                </a:solidFill>
                <a:latin typeface="Times New Roman" pitchFamily="18" charset="0"/>
                <a:ea typeface="楷体" pitchFamily="49" charset="-122"/>
                <a:cs typeface="Times New Roman" pitchFamily="18" charset="0"/>
              </a:rPr>
              <a:t>C</a:t>
            </a:r>
            <a:r>
              <a:rPr lang="zh-CN" altLang="en-US" sz="2800" b="1" dirty="0">
                <a:solidFill>
                  <a:srgbClr val="FF3300"/>
                </a:solidFill>
                <a:latin typeface="Times New Roman" pitchFamily="18" charset="0"/>
                <a:ea typeface="楷体" pitchFamily="49" charset="-122"/>
                <a:cs typeface="Times New Roman" pitchFamily="18" charset="0"/>
              </a:rPr>
              <a:t>语言程序设计”</a:t>
            </a:r>
          </a:p>
          <a:p>
            <a:pPr algn="dist">
              <a:lnSpc>
                <a:spcPct val="90000"/>
              </a:lnSpc>
            </a:pPr>
            <a:r>
              <a:rPr lang="zh-CN" altLang="en-US" sz="2800" b="1" dirty="0">
                <a:solidFill>
                  <a:srgbClr val="FF3300"/>
                </a:solidFill>
                <a:latin typeface="Times New Roman" pitchFamily="18" charset="0"/>
                <a:ea typeface="楷体" pitchFamily="49" charset="-122"/>
                <a:cs typeface="Times New Roman" pitchFamily="18" charset="0"/>
              </a:rPr>
              <a:t>谭浩强</a:t>
            </a:r>
            <a:r>
              <a:rPr lang="en-US" altLang="zh-CN" sz="2800" b="1" dirty="0">
                <a:solidFill>
                  <a:srgbClr val="FF3300"/>
                </a:solidFill>
                <a:latin typeface="Times New Roman" pitchFamily="18" charset="0"/>
                <a:ea typeface="楷体" pitchFamily="49" charset="-122"/>
                <a:cs typeface="Times New Roman" pitchFamily="18" charset="0"/>
              </a:rPr>
              <a:t>《</a:t>
            </a:r>
            <a:r>
              <a:rPr lang="en-US" altLang="zh-CN" sz="2800" b="1" dirty="0" smtClean="0">
                <a:solidFill>
                  <a:srgbClr val="FF3300"/>
                </a:solidFill>
                <a:latin typeface="Times New Roman" pitchFamily="18" charset="0"/>
                <a:ea typeface="楷体" pitchFamily="49" charset="-122"/>
                <a:cs typeface="Times New Roman" pitchFamily="18" charset="0"/>
              </a:rPr>
              <a:t>C</a:t>
            </a:r>
            <a:r>
              <a:rPr lang="zh-CN" altLang="en-US" sz="2800" b="1" dirty="0" smtClean="0">
                <a:solidFill>
                  <a:srgbClr val="FF3300"/>
                </a:solidFill>
                <a:latin typeface="Times New Roman" pitchFamily="18" charset="0"/>
                <a:ea typeface="楷体" pitchFamily="49" charset="-122"/>
                <a:cs typeface="Times New Roman" pitchFamily="18" charset="0"/>
              </a:rPr>
              <a:t>程序设计</a:t>
            </a:r>
            <a:r>
              <a:rPr lang="en-US" altLang="zh-CN" sz="2800" b="1" dirty="0">
                <a:solidFill>
                  <a:srgbClr val="FF3300"/>
                </a:solidFill>
                <a:latin typeface="Times New Roman" pitchFamily="18" charset="0"/>
                <a:ea typeface="楷体" pitchFamily="49" charset="-122"/>
                <a:cs typeface="Times New Roman" pitchFamily="18" charset="0"/>
              </a:rPr>
              <a:t>(</a:t>
            </a:r>
            <a:r>
              <a:rPr lang="zh-CN" altLang="en-US" sz="2800" b="1" dirty="0" smtClean="0">
                <a:solidFill>
                  <a:srgbClr val="FF3300"/>
                </a:solidFill>
                <a:latin typeface="Times New Roman" pitchFamily="18" charset="0"/>
                <a:ea typeface="楷体" pitchFamily="49" charset="-122"/>
                <a:cs typeface="Times New Roman" pitchFamily="18" charset="0"/>
              </a:rPr>
              <a:t>第五版</a:t>
            </a:r>
            <a:r>
              <a:rPr lang="en-US" altLang="zh-CN" sz="2800" b="1" dirty="0">
                <a:solidFill>
                  <a:srgbClr val="FF3300"/>
                </a:solidFill>
                <a:latin typeface="Times New Roman" pitchFamily="18" charset="0"/>
                <a:ea typeface="楷体" pitchFamily="49" charset="-122"/>
                <a:cs typeface="Times New Roman" pitchFamily="18" charset="0"/>
              </a:rPr>
              <a:t>)》</a:t>
            </a:r>
            <a:endParaRPr lang="zh-CN" altLang="en-US" sz="2800" b="1" dirty="0">
              <a:solidFill>
                <a:srgbClr val="FF3300"/>
              </a:solidFill>
              <a:latin typeface="Times New Roman" pitchFamily="18" charset="0"/>
              <a:ea typeface="楷体" pitchFamily="49" charset="-122"/>
              <a:cs typeface="Times New Roman" pitchFamily="18" charset="0"/>
            </a:endParaRPr>
          </a:p>
        </p:txBody>
      </p:sp>
      <p:sp>
        <p:nvSpPr>
          <p:cNvPr id="10" name="Text Box 11"/>
          <p:cNvSpPr txBox="1">
            <a:spLocks noChangeArrowheads="1"/>
          </p:cNvSpPr>
          <p:nvPr/>
        </p:nvSpPr>
        <p:spPr bwMode="auto">
          <a:xfrm>
            <a:off x="304800" y="2057400"/>
            <a:ext cx="84582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lang="zh-CN" altLang="en-US" sz="4800" dirty="0">
                <a:solidFill>
                  <a:schemeClr val="accent2"/>
                </a:solidFill>
                <a:latin typeface="黑体" pitchFamily="49" charset="-122"/>
                <a:ea typeface="黑体" pitchFamily="49" charset="-122"/>
                <a:cs typeface="Times New Roman" pitchFamily="18" charset="0"/>
              </a:rPr>
              <a:t>第</a:t>
            </a:r>
            <a:r>
              <a:rPr lang="en-US" altLang="zh-CN" sz="4800" dirty="0">
                <a:solidFill>
                  <a:schemeClr val="accent2"/>
                </a:solidFill>
                <a:latin typeface="黑体" pitchFamily="49" charset="-122"/>
                <a:ea typeface="黑体" pitchFamily="49" charset="-122"/>
                <a:cs typeface="Times New Roman" pitchFamily="18" charset="0"/>
              </a:rPr>
              <a:t>9</a:t>
            </a:r>
            <a:r>
              <a:rPr lang="zh-CN" altLang="en-US" sz="4800">
                <a:solidFill>
                  <a:schemeClr val="accent2"/>
                </a:solidFill>
                <a:latin typeface="黑体" pitchFamily="49" charset="-122"/>
                <a:ea typeface="黑体" pitchFamily="49" charset="-122"/>
                <a:cs typeface="Times New Roman" pitchFamily="18" charset="0"/>
              </a:rPr>
              <a:t>章 用户自定义数据类型</a:t>
            </a:r>
            <a:endParaRPr lang="en-US" altLang="zh-CN" sz="4800" dirty="0">
              <a:solidFill>
                <a:schemeClr val="accent2"/>
              </a:solidFill>
              <a:latin typeface="黑体" pitchFamily="49" charset="-122"/>
              <a:ea typeface="黑体" pitchFamily="49" charset="-122"/>
              <a:cs typeface="Times New Roman" pitchFamily="18" charset="0"/>
            </a:endParaRPr>
          </a:p>
        </p:txBody>
      </p:sp>
      <p:sp>
        <p:nvSpPr>
          <p:cNvPr id="11" name="Text Box 15"/>
          <p:cNvSpPr txBox="1">
            <a:spLocks noChangeArrowheads="1"/>
          </p:cNvSpPr>
          <p:nvPr/>
        </p:nvSpPr>
        <p:spPr bwMode="auto">
          <a:xfrm>
            <a:off x="381000" y="3505200"/>
            <a:ext cx="8458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lang="zh-CN" altLang="en-US" sz="6000" dirty="0">
                <a:solidFill>
                  <a:srgbClr val="FF3300"/>
                </a:solidFill>
                <a:latin typeface="Times New Roman" pitchFamily="18" charset="0"/>
                <a:ea typeface="黑体" pitchFamily="49" charset="-122"/>
                <a:cs typeface="Times New Roman" pitchFamily="18" charset="0"/>
              </a:rPr>
              <a:t>三</a:t>
            </a:r>
            <a:r>
              <a:rPr lang="zh-CN" altLang="en-US" sz="6000" dirty="0" smtClean="0">
                <a:solidFill>
                  <a:srgbClr val="FF3300"/>
                </a:solidFill>
                <a:latin typeface="Times New Roman" pitchFamily="18" charset="0"/>
                <a:ea typeface="黑体" pitchFamily="49" charset="-122"/>
                <a:cs typeface="Times New Roman" pitchFamily="18" charset="0"/>
              </a:rPr>
              <a:t>、</a:t>
            </a:r>
            <a:r>
              <a:rPr lang="zh-CN" altLang="en-US" sz="6000" dirty="0">
                <a:solidFill>
                  <a:srgbClr val="FF3300"/>
                </a:solidFill>
                <a:latin typeface="Times New Roman" pitchFamily="18" charset="0"/>
                <a:ea typeface="黑体" pitchFamily="49" charset="-122"/>
                <a:cs typeface="Times New Roman" pitchFamily="18" charset="0"/>
              </a:rPr>
              <a:t>用指针处理链表</a:t>
            </a:r>
          </a:p>
        </p:txBody>
      </p:sp>
    </p:spTree>
  </p:cSld>
  <p:clrMapOvr>
    <a:masterClrMapping/>
  </p:clrMapOvr>
  <p:transition advClick="0" advTm="15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8"/>
          <p:cNvSpPr>
            <a:spLocks noGrp="1" noChangeArrowheads="1"/>
          </p:cNvSpPr>
          <p:nvPr>
            <p:ph type="dt" sz="half" idx="10"/>
          </p:nvPr>
        </p:nvSpPr>
        <p:spPr>
          <a:ln/>
        </p:spPr>
        <p:txBody>
          <a:bodyPr/>
          <a:lstStyle/>
          <a:p>
            <a:fld id="{BB180819-00B1-4D29-9E08-415A0892105E}" type="datetime1">
              <a:rPr lang="zh-CN" altLang="en-US"/>
              <a:pPr/>
              <a:t>2023/12/5</a:t>
            </a:fld>
            <a:endParaRPr lang="en-US" altLang="zh-CN"/>
          </a:p>
        </p:txBody>
      </p:sp>
      <p:sp>
        <p:nvSpPr>
          <p:cNvPr id="36" name="Rectangle 10"/>
          <p:cNvSpPr>
            <a:spLocks noGrp="1" noChangeArrowheads="1"/>
          </p:cNvSpPr>
          <p:nvPr>
            <p:ph type="sldNum" sz="quarter" idx="12"/>
          </p:nvPr>
        </p:nvSpPr>
        <p:spPr>
          <a:ln/>
        </p:spPr>
        <p:txBody>
          <a:bodyPr/>
          <a:lstStyle/>
          <a:p>
            <a:fld id="{F70AB103-85B8-440A-BA7D-C2863DAA2C90}" type="slidenum">
              <a:rPr lang="zh-CN" altLang="en-US"/>
              <a:pPr/>
              <a:t>10</a:t>
            </a:fld>
            <a:r>
              <a:rPr lang="en-US" altLang="zh-CN"/>
              <a:t>/45</a:t>
            </a:r>
          </a:p>
        </p:txBody>
      </p:sp>
      <p:sp>
        <p:nvSpPr>
          <p:cNvPr id="6849538" name="Rectangle 2"/>
          <p:cNvSpPr>
            <a:spLocks noRot="1" noChangeArrowheads="1"/>
          </p:cNvSpPr>
          <p:nvPr/>
        </p:nvSpPr>
        <p:spPr bwMode="auto">
          <a:xfrm>
            <a:off x="301625" y="762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简单链表</a:t>
            </a:r>
            <a:r>
              <a:rPr lang="zh-CN" altLang="en-US" dirty="0">
                <a:solidFill>
                  <a:srgbClr val="C00000"/>
                </a:solidFill>
                <a:latin typeface="Times New Roman" pitchFamily="18" charset="0"/>
                <a:ea typeface="黑体" pitchFamily="49" charset="-122"/>
              </a:rPr>
              <a:t>实现</a:t>
            </a:r>
            <a:r>
              <a:rPr lang="zh-CN" altLang="en-US" dirty="0" smtClean="0">
                <a:solidFill>
                  <a:srgbClr val="C00000"/>
                </a:solidFill>
                <a:latin typeface="Times New Roman" pitchFamily="18" charset="0"/>
                <a:ea typeface="黑体" pitchFamily="49" charset="-122"/>
              </a:rPr>
              <a:t>“链接”</a:t>
            </a:r>
            <a:endParaRPr lang="zh-CN" altLang="en-US" dirty="0">
              <a:solidFill>
                <a:srgbClr val="0070C0"/>
              </a:solidFill>
              <a:latin typeface="Times New Roman" pitchFamily="18" charset="0"/>
              <a:ea typeface="黑体" pitchFamily="49" charset="-122"/>
            </a:endParaRPr>
          </a:p>
        </p:txBody>
      </p:sp>
      <p:sp>
        <p:nvSpPr>
          <p:cNvPr id="6849539" name="Rectangle 3"/>
          <p:cNvSpPr>
            <a:spLocks noChangeArrowheads="1"/>
          </p:cNvSpPr>
          <p:nvPr/>
        </p:nvSpPr>
        <p:spPr bwMode="auto">
          <a:xfrm>
            <a:off x="228600" y="1143000"/>
            <a:ext cx="854075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endParaRPr lang="zh-CN" altLang="en-US" sz="2400" b="1">
              <a:latin typeface="Times New Roman" pitchFamily="18" charset="0"/>
              <a:ea typeface="楷体_GB2312" pitchFamily="49" charset="-122"/>
            </a:endParaRPr>
          </a:p>
        </p:txBody>
      </p:sp>
      <p:graphicFrame>
        <p:nvGraphicFramePr>
          <p:cNvPr id="4" name="表格 3"/>
          <p:cNvGraphicFramePr>
            <a:graphicFrameLocks noGrp="1"/>
          </p:cNvGraphicFramePr>
          <p:nvPr/>
        </p:nvGraphicFramePr>
        <p:xfrm>
          <a:off x="2000250" y="4048125"/>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楷体_GB2312" pitchFamily="49" charset="-122"/>
                          <a:ea typeface="楷体_GB2312" pitchFamily="49" charset="-122"/>
                        </a:rPr>
                        <a:t>10101</a:t>
                      </a: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楷体_GB2312" pitchFamily="49" charset="-122"/>
                          <a:ea typeface="楷体_GB2312" pitchFamily="49" charset="-122"/>
                        </a:rPr>
                        <a:t>89.5</a:t>
                      </a: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4286250" y="4048125"/>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楷体_GB2312" pitchFamily="49" charset="-122"/>
                          <a:ea typeface="楷体_GB2312" pitchFamily="49" charset="-122"/>
                        </a:rPr>
                        <a:t>10103</a:t>
                      </a: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楷体_GB2312" pitchFamily="49" charset="-122"/>
                          <a:ea typeface="楷体_GB2312" pitchFamily="49" charset="-122"/>
                        </a:rPr>
                        <a:t>90</a:t>
                      </a: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6429375" y="4048125"/>
          <a:ext cx="1571625" cy="1554480"/>
        </p:xfrm>
        <a:graphic>
          <a:graphicData uri="http://schemas.openxmlformats.org/drawingml/2006/table">
            <a:tbl>
              <a:tblPr/>
              <a:tblGrid>
                <a:gridCol w="1571625">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楷体_GB2312" pitchFamily="49" charset="-122"/>
                          <a:ea typeface="楷体_GB2312" pitchFamily="49" charset="-122"/>
                        </a:rPr>
                        <a:t>10107</a:t>
                      </a: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楷体_GB2312" pitchFamily="49" charset="-122"/>
                          <a:ea typeface="楷体_GB2312" pitchFamily="49" charset="-122"/>
                        </a:rPr>
                        <a:t>85</a:t>
                      </a: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7" name="TextBox 6"/>
          <p:cNvSpPr txBox="1"/>
          <p:nvPr/>
        </p:nvSpPr>
        <p:spPr>
          <a:xfrm>
            <a:off x="2071688" y="3548063"/>
            <a:ext cx="1571625" cy="523875"/>
          </a:xfrm>
          <a:prstGeom prst="rect">
            <a:avLst/>
          </a:prstGeom>
          <a:noFill/>
        </p:spPr>
        <p:txBody>
          <a:bodyPr>
            <a:spAutoFit/>
          </a:bodyPr>
          <a:lstStyle/>
          <a:p>
            <a:pPr algn="ctr">
              <a:lnSpc>
                <a:spcPct val="100000"/>
              </a:lnSpc>
              <a:spcBef>
                <a:spcPct val="0"/>
              </a:spcBef>
              <a:defRPr/>
            </a:pPr>
            <a:r>
              <a:rPr kumimoji="1" lang="en-US" altLang="zh-CN" sz="2800" b="1" dirty="0">
                <a:solidFill>
                  <a:srgbClr val="C00000"/>
                </a:solidFill>
                <a:latin typeface="+mn-lt"/>
                <a:ea typeface="+mn-ea"/>
              </a:rPr>
              <a:t>a</a:t>
            </a:r>
            <a:r>
              <a:rPr kumimoji="1" lang="zh-CN" altLang="en-US" sz="2800" b="1" dirty="0">
                <a:solidFill>
                  <a:srgbClr val="C00000"/>
                </a:solidFill>
                <a:latin typeface="+mn-lt"/>
                <a:ea typeface="+mn-ea"/>
              </a:rPr>
              <a:t>结点</a:t>
            </a:r>
          </a:p>
        </p:txBody>
      </p:sp>
      <p:sp>
        <p:nvSpPr>
          <p:cNvPr id="8" name="TextBox 7"/>
          <p:cNvSpPr txBox="1"/>
          <p:nvPr/>
        </p:nvSpPr>
        <p:spPr>
          <a:xfrm>
            <a:off x="4286250" y="3548063"/>
            <a:ext cx="1500188" cy="523875"/>
          </a:xfrm>
          <a:prstGeom prst="rect">
            <a:avLst/>
          </a:prstGeom>
          <a:noFill/>
        </p:spPr>
        <p:txBody>
          <a:bodyPr>
            <a:spAutoFit/>
          </a:bodyPr>
          <a:lstStyle/>
          <a:p>
            <a:pPr algn="ctr">
              <a:lnSpc>
                <a:spcPct val="100000"/>
              </a:lnSpc>
              <a:spcBef>
                <a:spcPct val="0"/>
              </a:spcBef>
              <a:defRPr/>
            </a:pPr>
            <a:r>
              <a:rPr kumimoji="1" lang="en-US" altLang="zh-CN" sz="2800" b="1" dirty="0">
                <a:solidFill>
                  <a:srgbClr val="C00000"/>
                </a:solidFill>
                <a:latin typeface="+mn-lt"/>
                <a:ea typeface="+mn-ea"/>
              </a:rPr>
              <a:t>b</a:t>
            </a:r>
            <a:r>
              <a:rPr kumimoji="1" lang="zh-CN" altLang="en-US" sz="2800" b="1" dirty="0">
                <a:solidFill>
                  <a:srgbClr val="C00000"/>
                </a:solidFill>
                <a:latin typeface="+mn-lt"/>
                <a:ea typeface="+mn-ea"/>
              </a:rPr>
              <a:t>结点</a:t>
            </a:r>
          </a:p>
        </p:txBody>
      </p:sp>
      <p:cxnSp>
        <p:nvCxnSpPr>
          <p:cNvPr id="6849617" name="直接箭头连接符 8"/>
          <p:cNvCxnSpPr>
            <a:cxnSpLocks noChangeShapeType="1"/>
          </p:cNvCxnSpPr>
          <p:nvPr/>
        </p:nvCxnSpPr>
        <p:spPr bwMode="auto">
          <a:xfrm>
            <a:off x="4000500" y="4333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6849618" name="直接连接符 9"/>
          <p:cNvCxnSpPr>
            <a:cxnSpLocks noChangeShapeType="1"/>
          </p:cNvCxnSpPr>
          <p:nvPr/>
        </p:nvCxnSpPr>
        <p:spPr bwMode="auto">
          <a:xfrm>
            <a:off x="2786063" y="5405438"/>
            <a:ext cx="121443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6849619" name="直接连接符 10"/>
          <p:cNvCxnSpPr>
            <a:cxnSpLocks noChangeShapeType="1"/>
          </p:cNvCxnSpPr>
          <p:nvPr/>
        </p:nvCxnSpPr>
        <p:spPr bwMode="auto">
          <a:xfrm rot="5400000" flipH="1" flipV="1">
            <a:off x="3464718" y="4869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2" name="TextBox 11"/>
          <p:cNvSpPr txBox="1"/>
          <p:nvPr/>
        </p:nvSpPr>
        <p:spPr>
          <a:xfrm>
            <a:off x="6572250" y="3525838"/>
            <a:ext cx="1357313" cy="522287"/>
          </a:xfrm>
          <a:prstGeom prst="rect">
            <a:avLst/>
          </a:prstGeom>
          <a:noFill/>
        </p:spPr>
        <p:txBody>
          <a:bodyPr>
            <a:spAutoFit/>
          </a:bodyPr>
          <a:lstStyle/>
          <a:p>
            <a:pPr algn="ctr">
              <a:lnSpc>
                <a:spcPct val="100000"/>
              </a:lnSpc>
              <a:spcBef>
                <a:spcPct val="0"/>
              </a:spcBef>
              <a:defRPr/>
            </a:pPr>
            <a:r>
              <a:rPr kumimoji="1" lang="en-US" altLang="zh-CN" sz="2800" b="1" dirty="0">
                <a:solidFill>
                  <a:srgbClr val="C00000"/>
                </a:solidFill>
                <a:latin typeface="+mn-lt"/>
                <a:ea typeface="+mn-ea"/>
              </a:rPr>
              <a:t>c</a:t>
            </a:r>
            <a:r>
              <a:rPr kumimoji="1" lang="zh-CN" altLang="en-US" sz="2800" b="1" dirty="0">
                <a:solidFill>
                  <a:srgbClr val="C00000"/>
                </a:solidFill>
                <a:latin typeface="+mn-lt"/>
                <a:ea typeface="+mn-ea"/>
              </a:rPr>
              <a:t>结点</a:t>
            </a:r>
          </a:p>
        </p:txBody>
      </p:sp>
      <p:cxnSp>
        <p:nvCxnSpPr>
          <p:cNvPr id="6849621" name="直接箭头连接符 12"/>
          <p:cNvCxnSpPr>
            <a:cxnSpLocks noChangeShapeType="1"/>
          </p:cNvCxnSpPr>
          <p:nvPr/>
        </p:nvCxnSpPr>
        <p:spPr bwMode="auto">
          <a:xfrm>
            <a:off x="6143625" y="4333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6849622" name="直接连接符 13"/>
          <p:cNvCxnSpPr>
            <a:cxnSpLocks noChangeShapeType="1"/>
          </p:cNvCxnSpPr>
          <p:nvPr/>
        </p:nvCxnSpPr>
        <p:spPr bwMode="auto">
          <a:xfrm>
            <a:off x="5143500" y="5405438"/>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6849623" name="直接连接符 14"/>
          <p:cNvCxnSpPr>
            <a:cxnSpLocks noChangeShapeType="1"/>
          </p:cNvCxnSpPr>
          <p:nvPr/>
        </p:nvCxnSpPr>
        <p:spPr bwMode="auto">
          <a:xfrm rot="5400000" flipH="1" flipV="1">
            <a:off x="5607843" y="4869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8" name="TextBox 17"/>
          <p:cNvSpPr txBox="1"/>
          <p:nvPr/>
        </p:nvSpPr>
        <p:spPr>
          <a:xfrm>
            <a:off x="571500" y="4000500"/>
            <a:ext cx="1428750" cy="523875"/>
          </a:xfrm>
          <a:prstGeom prst="rect">
            <a:avLst/>
          </a:prstGeom>
          <a:noFill/>
        </p:spPr>
        <p:txBody>
          <a:bodyPr>
            <a:spAutoFit/>
          </a:bodyPr>
          <a:lstStyle/>
          <a:p>
            <a:pPr algn="ctr">
              <a:lnSpc>
                <a:spcPct val="100000"/>
              </a:lnSpc>
              <a:spcBef>
                <a:spcPct val="0"/>
              </a:spcBef>
              <a:defRPr/>
            </a:pPr>
            <a:r>
              <a:rPr kumimoji="1" lang="en-US" altLang="zh-CN" sz="2800" b="1" dirty="0">
                <a:solidFill>
                  <a:srgbClr val="00B0F0"/>
                </a:solidFill>
                <a:latin typeface="+mn-lt"/>
                <a:ea typeface="+mn-ea"/>
              </a:rPr>
              <a:t>num</a:t>
            </a:r>
            <a:endParaRPr kumimoji="1" lang="zh-CN" altLang="en-US" sz="2800" b="1" dirty="0">
              <a:solidFill>
                <a:srgbClr val="00B0F0"/>
              </a:solidFill>
              <a:latin typeface="+mn-lt"/>
              <a:ea typeface="+mn-ea"/>
            </a:endParaRPr>
          </a:p>
        </p:txBody>
      </p:sp>
      <p:sp>
        <p:nvSpPr>
          <p:cNvPr id="19" name="TextBox 18"/>
          <p:cNvSpPr txBox="1"/>
          <p:nvPr/>
        </p:nvSpPr>
        <p:spPr>
          <a:xfrm>
            <a:off x="571500" y="4500563"/>
            <a:ext cx="1428750" cy="523875"/>
          </a:xfrm>
          <a:prstGeom prst="rect">
            <a:avLst/>
          </a:prstGeom>
          <a:noFill/>
        </p:spPr>
        <p:txBody>
          <a:bodyPr>
            <a:spAutoFit/>
          </a:bodyPr>
          <a:lstStyle/>
          <a:p>
            <a:pPr algn="ctr">
              <a:lnSpc>
                <a:spcPct val="100000"/>
              </a:lnSpc>
              <a:spcBef>
                <a:spcPct val="0"/>
              </a:spcBef>
              <a:defRPr/>
            </a:pPr>
            <a:r>
              <a:rPr kumimoji="1" lang="en-US" altLang="zh-CN" sz="2800" b="1" dirty="0">
                <a:solidFill>
                  <a:srgbClr val="00B0F0"/>
                </a:solidFill>
                <a:latin typeface="+mn-lt"/>
                <a:ea typeface="+mn-ea"/>
              </a:rPr>
              <a:t>score</a:t>
            </a:r>
            <a:endParaRPr kumimoji="1" lang="zh-CN" altLang="en-US" sz="2800" b="1" dirty="0">
              <a:solidFill>
                <a:srgbClr val="00B0F0"/>
              </a:solidFill>
              <a:latin typeface="+mn-lt"/>
              <a:ea typeface="+mn-ea"/>
            </a:endParaRPr>
          </a:p>
        </p:txBody>
      </p:sp>
      <p:sp>
        <p:nvSpPr>
          <p:cNvPr id="20" name="TextBox 19"/>
          <p:cNvSpPr txBox="1"/>
          <p:nvPr/>
        </p:nvSpPr>
        <p:spPr>
          <a:xfrm>
            <a:off x="571500" y="5000625"/>
            <a:ext cx="1428750" cy="523875"/>
          </a:xfrm>
          <a:prstGeom prst="rect">
            <a:avLst/>
          </a:prstGeom>
          <a:noFill/>
        </p:spPr>
        <p:txBody>
          <a:bodyPr>
            <a:spAutoFit/>
          </a:bodyPr>
          <a:lstStyle/>
          <a:p>
            <a:pPr algn="ctr">
              <a:lnSpc>
                <a:spcPct val="100000"/>
              </a:lnSpc>
              <a:spcBef>
                <a:spcPct val="0"/>
              </a:spcBef>
              <a:defRPr/>
            </a:pPr>
            <a:r>
              <a:rPr kumimoji="1" lang="en-US" altLang="zh-CN" sz="2800" b="1" dirty="0">
                <a:solidFill>
                  <a:srgbClr val="00B0F0"/>
                </a:solidFill>
                <a:latin typeface="+mn-lt"/>
                <a:ea typeface="+mn-ea"/>
              </a:rPr>
              <a:t>next</a:t>
            </a:r>
            <a:endParaRPr kumimoji="1" lang="zh-CN" altLang="en-US" sz="2800" b="1" dirty="0">
              <a:solidFill>
                <a:srgbClr val="00B0F0"/>
              </a:solidFill>
              <a:latin typeface="+mn-lt"/>
              <a:ea typeface="+mn-ea"/>
            </a:endParaRPr>
          </a:p>
        </p:txBody>
      </p:sp>
      <p:sp>
        <p:nvSpPr>
          <p:cNvPr id="21" name="TextBox 20"/>
          <p:cNvSpPr txBox="1"/>
          <p:nvPr/>
        </p:nvSpPr>
        <p:spPr>
          <a:xfrm>
            <a:off x="642938" y="3475038"/>
            <a:ext cx="1214437" cy="523875"/>
          </a:xfrm>
          <a:prstGeom prst="rect">
            <a:avLst/>
          </a:prstGeom>
          <a:noFill/>
        </p:spPr>
        <p:txBody>
          <a:bodyPr>
            <a:spAutoFit/>
          </a:bodyPr>
          <a:lstStyle/>
          <a:p>
            <a:pPr>
              <a:lnSpc>
                <a:spcPct val="100000"/>
              </a:lnSpc>
              <a:spcBef>
                <a:spcPct val="0"/>
              </a:spcBef>
              <a:defRPr/>
            </a:pPr>
            <a:r>
              <a:rPr kumimoji="1" lang="en-US" altLang="zh-CN" sz="2800" b="1" dirty="0">
                <a:solidFill>
                  <a:srgbClr val="C00000"/>
                </a:solidFill>
                <a:latin typeface="+mn-lt"/>
                <a:ea typeface="+mn-ea"/>
              </a:rPr>
              <a:t>head</a:t>
            </a:r>
            <a:endParaRPr kumimoji="1" lang="zh-CN" altLang="en-US" sz="2800" b="1" dirty="0">
              <a:solidFill>
                <a:srgbClr val="C00000"/>
              </a:solidFill>
              <a:latin typeface="+mn-lt"/>
              <a:ea typeface="+mn-ea"/>
            </a:endParaRPr>
          </a:p>
        </p:txBody>
      </p:sp>
      <p:cxnSp>
        <p:nvCxnSpPr>
          <p:cNvPr id="22" name="直接箭头连接符 21"/>
          <p:cNvCxnSpPr>
            <a:cxnSpLocks noChangeShapeType="1"/>
          </p:cNvCxnSpPr>
          <p:nvPr/>
        </p:nvCxnSpPr>
        <p:spPr bwMode="auto">
          <a:xfrm>
            <a:off x="642938" y="4143375"/>
            <a:ext cx="1357312" cy="1588"/>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1176338" y="1828800"/>
            <a:ext cx="2786062" cy="519113"/>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latin typeface="Times New Roman" pitchFamily="18" charset="0"/>
              </a:rPr>
              <a:t>head=&amp;a;</a:t>
            </a:r>
            <a:endParaRPr kumimoji="1" lang="zh-CN" altLang="en-US" sz="2800" b="1">
              <a:latin typeface="Times New Roman" pitchFamily="18" charset="0"/>
            </a:endParaRPr>
          </a:p>
        </p:txBody>
      </p:sp>
      <p:cxnSp>
        <p:nvCxnSpPr>
          <p:cNvPr id="25" name="直接箭头连接符 24"/>
          <p:cNvCxnSpPr>
            <a:cxnSpLocks noChangeShapeType="1"/>
          </p:cNvCxnSpPr>
          <p:nvPr/>
        </p:nvCxnSpPr>
        <p:spPr bwMode="auto">
          <a:xfrm>
            <a:off x="3987800" y="43322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26" name="直接连接符 25"/>
          <p:cNvCxnSpPr>
            <a:cxnSpLocks noChangeShapeType="1"/>
          </p:cNvCxnSpPr>
          <p:nvPr/>
        </p:nvCxnSpPr>
        <p:spPr bwMode="auto">
          <a:xfrm>
            <a:off x="2773363" y="5403850"/>
            <a:ext cx="1214437"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27" name="直接连接符 26"/>
          <p:cNvCxnSpPr>
            <a:cxnSpLocks noChangeShapeType="1"/>
          </p:cNvCxnSpPr>
          <p:nvPr/>
        </p:nvCxnSpPr>
        <p:spPr bwMode="auto">
          <a:xfrm rot="5400000" flipH="1" flipV="1">
            <a:off x="3452019" y="48680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sp>
        <p:nvSpPr>
          <p:cNvPr id="28" name="TextBox 27"/>
          <p:cNvSpPr txBox="1"/>
          <p:nvPr/>
        </p:nvSpPr>
        <p:spPr>
          <a:xfrm>
            <a:off x="3929063" y="1828800"/>
            <a:ext cx="2786062" cy="519113"/>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latin typeface="Times New Roman" pitchFamily="18" charset="0"/>
              </a:rPr>
              <a:t>a.next=&amp;b;</a:t>
            </a:r>
            <a:endParaRPr kumimoji="1" lang="zh-CN" altLang="en-US" sz="2800" b="1">
              <a:latin typeface="Times New Roman" pitchFamily="18" charset="0"/>
            </a:endParaRPr>
          </a:p>
        </p:txBody>
      </p:sp>
      <p:cxnSp>
        <p:nvCxnSpPr>
          <p:cNvPr id="29" name="直接箭头连接符 28"/>
          <p:cNvCxnSpPr>
            <a:cxnSpLocks noChangeShapeType="1"/>
          </p:cNvCxnSpPr>
          <p:nvPr/>
        </p:nvCxnSpPr>
        <p:spPr bwMode="auto">
          <a:xfrm>
            <a:off x="6143625" y="43449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30" name="直接连接符 29"/>
          <p:cNvCxnSpPr>
            <a:cxnSpLocks noChangeShapeType="1"/>
          </p:cNvCxnSpPr>
          <p:nvPr/>
        </p:nvCxnSpPr>
        <p:spPr bwMode="auto">
          <a:xfrm>
            <a:off x="4929188" y="5416550"/>
            <a:ext cx="1214437"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31" name="直接连接符 30"/>
          <p:cNvCxnSpPr>
            <a:cxnSpLocks noChangeShapeType="1"/>
          </p:cNvCxnSpPr>
          <p:nvPr/>
        </p:nvCxnSpPr>
        <p:spPr bwMode="auto">
          <a:xfrm rot="5400000" flipH="1" flipV="1">
            <a:off x="5607844" y="48807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sp>
        <p:nvSpPr>
          <p:cNvPr id="32" name="TextBox 31"/>
          <p:cNvSpPr txBox="1"/>
          <p:nvPr/>
        </p:nvSpPr>
        <p:spPr>
          <a:xfrm>
            <a:off x="1285875" y="2328863"/>
            <a:ext cx="2786063" cy="519112"/>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latin typeface="Times New Roman" pitchFamily="18" charset="0"/>
              </a:rPr>
              <a:t>b.next=&amp;c;</a:t>
            </a:r>
            <a:endParaRPr kumimoji="1" lang="zh-CN" altLang="en-US" sz="2800" b="1">
              <a:latin typeface="Times New Roman" pitchFamily="18" charset="0"/>
            </a:endParaRPr>
          </a:p>
        </p:txBody>
      </p:sp>
      <p:sp>
        <p:nvSpPr>
          <p:cNvPr id="33" name="TextBox 32"/>
          <p:cNvSpPr txBox="1"/>
          <p:nvPr/>
        </p:nvSpPr>
        <p:spPr>
          <a:xfrm>
            <a:off x="6572250" y="5072063"/>
            <a:ext cx="1357313" cy="523875"/>
          </a:xfrm>
          <a:prstGeom prst="rect">
            <a:avLst/>
          </a:prstGeom>
          <a:noFill/>
        </p:spPr>
        <p:txBody>
          <a:bodyPr>
            <a:spAutoFit/>
          </a:bodyPr>
          <a:lstStyle/>
          <a:p>
            <a:pPr algn="ctr">
              <a:lnSpc>
                <a:spcPct val="100000"/>
              </a:lnSpc>
              <a:spcBef>
                <a:spcPct val="0"/>
              </a:spcBef>
              <a:defRPr/>
            </a:pPr>
            <a:r>
              <a:rPr kumimoji="1" lang="en-US" altLang="zh-CN" sz="2800" b="1" dirty="0">
                <a:solidFill>
                  <a:srgbClr val="C00000"/>
                </a:solidFill>
                <a:latin typeface="+mn-lt"/>
                <a:ea typeface="+mn-ea"/>
              </a:rPr>
              <a:t>NULL</a:t>
            </a:r>
            <a:endParaRPr kumimoji="1" lang="zh-CN" altLang="en-US" sz="2800" b="1" dirty="0">
              <a:solidFill>
                <a:srgbClr val="C00000"/>
              </a:solidFill>
              <a:latin typeface="+mn-lt"/>
              <a:ea typeface="+mn-ea"/>
            </a:endParaRPr>
          </a:p>
        </p:txBody>
      </p:sp>
      <p:sp>
        <p:nvSpPr>
          <p:cNvPr id="34" name="TextBox 33"/>
          <p:cNvSpPr txBox="1"/>
          <p:nvPr/>
        </p:nvSpPr>
        <p:spPr>
          <a:xfrm>
            <a:off x="3929063" y="2328863"/>
            <a:ext cx="3214687" cy="519112"/>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latin typeface="Times New Roman" pitchFamily="18" charset="0"/>
              </a:rPr>
              <a:t>c.next=NULL;</a:t>
            </a:r>
            <a:endParaRPr kumimoji="1" lang="zh-CN" altLang="en-US" sz="28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slide(fromLeft)">
                                      <p:cBhvr>
                                        <p:cTn id="11" dur="500"/>
                                        <p:tgtEl>
                                          <p:spTgt spid="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linds(horizontal)">
                                      <p:cBhvr>
                                        <p:cTn id="16" dur="500"/>
                                        <p:tgtEl>
                                          <p:spTgt spid="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slide(fromLeft)">
                                      <p:cBhvr>
                                        <p:cTn id="21" dur="500"/>
                                        <p:tgtEl>
                                          <p:spTgt spid="26"/>
                                        </p:tgtEl>
                                      </p:cBhvr>
                                    </p:animEffect>
                                  </p:childTnLst>
                                </p:cTn>
                              </p:par>
                            </p:childTnLst>
                          </p:cTn>
                        </p:par>
                        <p:par>
                          <p:cTn id="22" fill="hold" nodeType="afterGroup">
                            <p:stCondLst>
                              <p:cond delay="500"/>
                            </p:stCondLst>
                            <p:childTnLst>
                              <p:par>
                                <p:cTn id="23" presetID="12" presetClass="entr" presetSubtype="4"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slide(fromBottom)">
                                      <p:cBhvr>
                                        <p:cTn id="25" dur="500"/>
                                        <p:tgtEl>
                                          <p:spTgt spid="27"/>
                                        </p:tgtEl>
                                      </p:cBhvr>
                                    </p:animEffect>
                                  </p:childTnLst>
                                </p:cTn>
                              </p:par>
                            </p:childTnLst>
                          </p:cTn>
                        </p:par>
                        <p:par>
                          <p:cTn id="26" fill="hold" nodeType="afterGroup">
                            <p:stCondLst>
                              <p:cond delay="1000"/>
                            </p:stCondLst>
                            <p:childTnLst>
                              <p:par>
                                <p:cTn id="27" presetID="12" presetClass="entr" presetSubtype="8" fill="hold"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slide(fromLeft)">
                                      <p:cBhvr>
                                        <p:cTn id="29" dur="500"/>
                                        <p:tgtEl>
                                          <p:spTgt spid="2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blinds(horizontal)">
                                      <p:cBhvr>
                                        <p:cTn id="34" dur="500"/>
                                        <p:tgtEl>
                                          <p:spTgt spid="2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8"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slide(fromLeft)">
                                      <p:cBhvr>
                                        <p:cTn id="39" dur="500"/>
                                        <p:tgtEl>
                                          <p:spTgt spid="30"/>
                                        </p:tgtEl>
                                      </p:cBhvr>
                                    </p:animEffect>
                                  </p:childTnLst>
                                </p:cTn>
                              </p:par>
                            </p:childTnLst>
                          </p:cTn>
                        </p:par>
                        <p:par>
                          <p:cTn id="40" fill="hold" nodeType="afterGroup">
                            <p:stCondLst>
                              <p:cond delay="500"/>
                            </p:stCondLst>
                            <p:childTnLst>
                              <p:par>
                                <p:cTn id="41" presetID="12" presetClass="entr" presetSubtype="4"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slide(fromBottom)">
                                      <p:cBhvr>
                                        <p:cTn id="43" dur="500"/>
                                        <p:tgtEl>
                                          <p:spTgt spid="31"/>
                                        </p:tgtEl>
                                      </p:cBhvr>
                                    </p:animEffect>
                                  </p:childTnLst>
                                </p:cTn>
                              </p:par>
                            </p:childTnLst>
                          </p:cTn>
                        </p:par>
                        <p:par>
                          <p:cTn id="44" fill="hold" nodeType="afterGroup">
                            <p:stCondLst>
                              <p:cond delay="1000"/>
                            </p:stCondLst>
                            <p:childTnLst>
                              <p:par>
                                <p:cTn id="45" presetID="12" presetClass="entr" presetSubtype="8"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slide(fromLeft)">
                                      <p:cBhvr>
                                        <p:cTn id="47" dur="500"/>
                                        <p:tgtEl>
                                          <p:spTgt spid="2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linds(horizontal)">
                                      <p:cBhvr>
                                        <p:cTn id="52" dur="500"/>
                                        <p:tgtEl>
                                          <p:spTgt spid="3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blinds(horizontal)">
                                      <p:cBhvr>
                                        <p:cTn id="57" dur="500"/>
                                        <p:tgtEl>
                                          <p:spTgt spid="3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blinds(horizontal)">
                                      <p:cBhvr>
                                        <p:cTn id="6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8" grpId="0"/>
      <p:bldP spid="32" grpId="0"/>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5B9421AD-1B08-47C8-BE22-E1051B74E5A9}" type="datetime1">
              <a:rPr lang="zh-CN" altLang="en-US"/>
              <a:pPr/>
              <a:t>2023/12/5</a:t>
            </a:fld>
            <a:endParaRPr lang="en-US" altLang="zh-CN"/>
          </a:p>
        </p:txBody>
      </p:sp>
      <p:sp>
        <p:nvSpPr>
          <p:cNvPr id="6"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ln/>
        </p:spPr>
        <p:txBody>
          <a:bodyPr/>
          <a:lstStyle/>
          <a:p>
            <a:fld id="{9B831CE5-779D-4C44-A408-446AACC4BAA0}" type="slidenum">
              <a:rPr lang="zh-CN" altLang="en-US"/>
              <a:pPr/>
              <a:t>11</a:t>
            </a:fld>
            <a:r>
              <a:rPr lang="en-US" altLang="zh-CN"/>
              <a:t>/45</a:t>
            </a:r>
          </a:p>
        </p:txBody>
      </p:sp>
      <p:sp>
        <p:nvSpPr>
          <p:cNvPr id="6840322" name="Rectangle 2"/>
          <p:cNvSpPr>
            <a:spLocks noRot="1" noChangeArrowheads="1"/>
          </p:cNvSpPr>
          <p:nvPr/>
        </p:nvSpPr>
        <p:spPr bwMode="auto">
          <a:xfrm>
            <a:off x="301625" y="2286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简单链表</a:t>
            </a:r>
            <a:r>
              <a:rPr lang="zh-CN" altLang="en-US" dirty="0">
                <a:solidFill>
                  <a:srgbClr val="C00000"/>
                </a:solidFill>
                <a:latin typeface="Times New Roman" pitchFamily="18" charset="0"/>
                <a:ea typeface="黑体" pitchFamily="49" charset="-122"/>
              </a:rPr>
              <a:t>头文件与声明结构体类型</a:t>
            </a:r>
            <a:r>
              <a:rPr lang="zh-CN" altLang="en-US" dirty="0">
                <a:solidFill>
                  <a:srgbClr val="0070C0"/>
                </a:solidFill>
                <a:latin typeface="Times New Roman" pitchFamily="18" charset="0"/>
                <a:ea typeface="黑体" pitchFamily="49" charset="-122"/>
              </a:rPr>
              <a:t> </a:t>
            </a:r>
          </a:p>
        </p:txBody>
      </p:sp>
      <p:sp>
        <p:nvSpPr>
          <p:cNvPr id="6840323" name="Rectangle 3"/>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r>
              <a:rPr lang="zh-CN" altLang="en-US" sz="36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声明全局的结构体类型</a:t>
            </a:r>
            <a:r>
              <a:rPr lang="en-US" altLang="zh-CN" sz="36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Student</a:t>
            </a:r>
            <a:r>
              <a:rPr lang="zh-CN" altLang="en-US" sz="36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p>
        </p:txBody>
      </p:sp>
      <p:sp>
        <p:nvSpPr>
          <p:cNvPr id="6840324" name="Rectangle 4"/>
          <p:cNvSpPr>
            <a:spLocks noChangeArrowheads="1"/>
          </p:cNvSpPr>
          <p:nvPr/>
        </p:nvSpPr>
        <p:spPr bwMode="auto">
          <a:xfrm>
            <a:off x="304800" y="1981200"/>
            <a:ext cx="8610600" cy="4267200"/>
          </a:xfrm>
          <a:prstGeom prst="rect">
            <a:avLst/>
          </a:prstGeom>
          <a:solidFill>
            <a:srgbClr val="FFFF00"/>
          </a:solidFill>
          <a:ln w="9525">
            <a:noFill/>
            <a:miter lim="800000"/>
            <a:headEnd/>
            <a:tailEnd/>
          </a:ln>
          <a:effectLst/>
          <a:extLst/>
        </p:spPr>
        <p:txBody>
          <a:bodyPr/>
          <a:lstStyle/>
          <a:p>
            <a:pPr marL="342900" indent="-342900">
              <a:lnSpc>
                <a:spcPct val="120000"/>
              </a:lnSpc>
              <a:spcBef>
                <a:spcPct val="0"/>
              </a:spcBef>
              <a:buClr>
                <a:srgbClr val="FF3300"/>
              </a:buClr>
              <a:buFont typeface="Wingdings" pitchFamily="2" charset="2"/>
              <a:buNone/>
            </a:pPr>
            <a:r>
              <a:rPr lang="en-US" altLang="zh-CN" sz="3200" b="1" dirty="0">
                <a:latin typeface="Times New Roman" pitchFamily="18" charset="0"/>
                <a:ea typeface="楷体_GB2312" pitchFamily="49" charset="-122"/>
                <a:sym typeface="Monotype Sorts" pitchFamily="2" charset="2"/>
              </a:rPr>
              <a:t>#include &lt;</a:t>
            </a:r>
            <a:r>
              <a:rPr lang="en-US" altLang="zh-CN" sz="3200" b="1" dirty="0" err="1">
                <a:latin typeface="Times New Roman" pitchFamily="18" charset="0"/>
                <a:ea typeface="楷体_GB2312" pitchFamily="49" charset="-122"/>
                <a:sym typeface="Monotype Sorts" pitchFamily="2" charset="2"/>
              </a:rPr>
              <a:t>stdio.h</a:t>
            </a:r>
            <a:r>
              <a:rPr lang="en-US" altLang="zh-CN" sz="3200" b="1" dirty="0">
                <a:latin typeface="Times New Roman" pitchFamily="18" charset="0"/>
                <a:ea typeface="楷体_GB2312" pitchFamily="49" charset="-122"/>
                <a:sym typeface="Monotype Sorts" pitchFamily="2" charset="2"/>
              </a:rPr>
              <a:t>&gt;	</a:t>
            </a:r>
          </a:p>
          <a:p>
            <a:pPr marL="342900" indent="-342900">
              <a:lnSpc>
                <a:spcPct val="120000"/>
              </a:lnSpc>
              <a:spcBef>
                <a:spcPct val="0"/>
              </a:spcBef>
              <a:buClr>
                <a:srgbClr val="FF3300"/>
              </a:buClr>
              <a:buFont typeface="Wingdings" pitchFamily="2" charset="2"/>
              <a:buNone/>
            </a:pPr>
            <a:r>
              <a:rPr lang="en-US" altLang="zh-CN" sz="3200" b="1" dirty="0" err="1">
                <a:solidFill>
                  <a:srgbClr val="FF0000"/>
                </a:solidFill>
                <a:latin typeface="Times New Roman" pitchFamily="18" charset="0"/>
                <a:ea typeface="楷体_GB2312" pitchFamily="49" charset="-122"/>
                <a:sym typeface="Monotype Sorts" pitchFamily="2" charset="2"/>
              </a:rPr>
              <a:t>struct</a:t>
            </a:r>
            <a:r>
              <a:rPr lang="en-US" altLang="zh-CN" sz="3200" b="1" dirty="0">
                <a:solidFill>
                  <a:srgbClr val="FF0000"/>
                </a:solidFill>
                <a:latin typeface="Times New Roman" pitchFamily="18" charset="0"/>
                <a:ea typeface="楷体_GB2312" pitchFamily="49" charset="-122"/>
                <a:sym typeface="Monotype Sorts" pitchFamily="2" charset="2"/>
              </a:rPr>
              <a:t> Student</a:t>
            </a:r>
          </a:p>
          <a:p>
            <a:pPr marL="342900" indent="-342900">
              <a:lnSpc>
                <a:spcPct val="120000"/>
              </a:lnSpc>
              <a:spcBef>
                <a:spcPct val="0"/>
              </a:spcBef>
              <a:buClr>
                <a:srgbClr val="FF3300"/>
              </a:buClr>
              <a:buFont typeface="Wingdings" pitchFamily="2" charset="2"/>
              <a:buNone/>
            </a:pPr>
            <a:r>
              <a:rPr lang="en-US" altLang="zh-CN" sz="3200" b="1" dirty="0">
                <a:latin typeface="Times New Roman" pitchFamily="18" charset="0"/>
                <a:ea typeface="楷体_GB2312" pitchFamily="49" charset="-122"/>
                <a:sym typeface="Monotype Sorts" pitchFamily="2" charset="2"/>
              </a:rPr>
              <a:t>{ </a:t>
            </a:r>
          </a:p>
          <a:p>
            <a:pPr marL="342900" indent="-342900">
              <a:lnSpc>
                <a:spcPct val="120000"/>
              </a:lnSpc>
              <a:spcBef>
                <a:spcPct val="0"/>
              </a:spcBef>
              <a:buClr>
                <a:srgbClr val="FF3300"/>
              </a:buClr>
              <a:buFont typeface="Wingdings" pitchFamily="2" charset="2"/>
              <a:buNone/>
            </a:pPr>
            <a:r>
              <a:rPr lang="en-US" altLang="zh-CN" sz="3200" b="1" dirty="0">
                <a:latin typeface="Times New Roman" pitchFamily="18" charset="0"/>
                <a:ea typeface="楷体_GB2312" pitchFamily="49" charset="-122"/>
                <a:sym typeface="Monotype Sorts" pitchFamily="2" charset="2"/>
              </a:rPr>
              <a:t>		</a:t>
            </a:r>
            <a:r>
              <a:rPr lang="en-US" altLang="zh-CN" sz="3200" b="1" dirty="0" err="1">
                <a:latin typeface="Times New Roman" pitchFamily="18" charset="0"/>
                <a:ea typeface="楷体_GB2312" pitchFamily="49" charset="-122"/>
                <a:sym typeface="Monotype Sorts" pitchFamily="2" charset="2"/>
              </a:rPr>
              <a:t>int</a:t>
            </a:r>
            <a:r>
              <a:rPr lang="en-US" altLang="zh-CN" sz="3200" b="1" dirty="0">
                <a:latin typeface="Times New Roman" pitchFamily="18" charset="0"/>
                <a:ea typeface="楷体_GB2312" pitchFamily="49" charset="-122"/>
                <a:sym typeface="Monotype Sorts" pitchFamily="2" charset="2"/>
              </a:rPr>
              <a:t> </a:t>
            </a:r>
            <a:r>
              <a:rPr lang="en-US" altLang="zh-CN" sz="3200" b="1" dirty="0" err="1">
                <a:latin typeface="Times New Roman" pitchFamily="18" charset="0"/>
                <a:ea typeface="楷体_GB2312" pitchFamily="49" charset="-122"/>
                <a:sym typeface="Monotype Sorts" pitchFamily="2" charset="2"/>
              </a:rPr>
              <a:t>num</a:t>
            </a:r>
            <a:r>
              <a:rPr lang="en-US" altLang="zh-CN" sz="3200" b="1" dirty="0">
                <a:latin typeface="Times New Roman" pitchFamily="18" charset="0"/>
                <a:ea typeface="楷体_GB2312" pitchFamily="49" charset="-122"/>
                <a:sym typeface="Monotype Sorts" pitchFamily="2" charset="2"/>
              </a:rPr>
              <a:t>;</a:t>
            </a:r>
          </a:p>
          <a:p>
            <a:pPr marL="342900" indent="-342900">
              <a:lnSpc>
                <a:spcPct val="120000"/>
              </a:lnSpc>
              <a:spcBef>
                <a:spcPct val="0"/>
              </a:spcBef>
              <a:buClr>
                <a:srgbClr val="FF3300"/>
              </a:buClr>
              <a:buFont typeface="Wingdings" pitchFamily="2" charset="2"/>
              <a:buNone/>
            </a:pPr>
            <a:r>
              <a:rPr lang="en-US" altLang="zh-CN" sz="3200" b="1" dirty="0">
                <a:latin typeface="Times New Roman" pitchFamily="18" charset="0"/>
                <a:ea typeface="楷体_GB2312" pitchFamily="49" charset="-122"/>
                <a:sym typeface="Monotype Sorts" pitchFamily="2" charset="2"/>
              </a:rPr>
              <a:t>		float score;</a:t>
            </a:r>
          </a:p>
          <a:p>
            <a:pPr marL="342900" indent="-342900">
              <a:lnSpc>
                <a:spcPct val="120000"/>
              </a:lnSpc>
              <a:spcBef>
                <a:spcPct val="0"/>
              </a:spcBef>
              <a:buClr>
                <a:srgbClr val="FF3300"/>
              </a:buClr>
              <a:buFont typeface="Wingdings" pitchFamily="2" charset="2"/>
              <a:buNone/>
            </a:pPr>
            <a:r>
              <a:rPr lang="en-US" altLang="zh-CN" sz="3200" b="1" dirty="0">
                <a:latin typeface="Times New Roman" pitchFamily="18" charset="0"/>
                <a:ea typeface="楷体_GB2312" pitchFamily="49" charset="-122"/>
                <a:sym typeface="Monotype Sorts" pitchFamily="2" charset="2"/>
              </a:rPr>
              <a:t>		</a:t>
            </a:r>
            <a:r>
              <a:rPr lang="en-US" altLang="zh-CN" sz="3200" b="1" dirty="0" err="1">
                <a:solidFill>
                  <a:srgbClr val="C00000"/>
                </a:solidFill>
                <a:latin typeface="Times New Roman" pitchFamily="18" charset="0"/>
                <a:ea typeface="楷体_GB2312" pitchFamily="49" charset="-122"/>
                <a:sym typeface="Monotype Sorts" pitchFamily="2" charset="2"/>
              </a:rPr>
              <a:t>struct</a:t>
            </a:r>
            <a:r>
              <a:rPr lang="en-US" altLang="zh-CN" sz="3200" b="1" dirty="0">
                <a:solidFill>
                  <a:srgbClr val="C00000"/>
                </a:solidFill>
                <a:latin typeface="Times New Roman" pitchFamily="18" charset="0"/>
                <a:ea typeface="楷体_GB2312" pitchFamily="49" charset="-122"/>
                <a:sym typeface="Monotype Sorts" pitchFamily="2" charset="2"/>
              </a:rPr>
              <a:t> Student </a:t>
            </a:r>
            <a:r>
              <a:rPr lang="en-US" altLang="zh-CN" sz="3200" b="1" dirty="0">
                <a:latin typeface="Times New Roman" pitchFamily="18" charset="0"/>
                <a:ea typeface="楷体_GB2312" pitchFamily="49" charset="-122"/>
                <a:sym typeface="Monotype Sorts" pitchFamily="2" charset="2"/>
              </a:rPr>
              <a:t>*next;</a:t>
            </a:r>
          </a:p>
          <a:p>
            <a:pPr marL="342900" indent="-342900">
              <a:lnSpc>
                <a:spcPct val="120000"/>
              </a:lnSpc>
              <a:spcBef>
                <a:spcPct val="0"/>
              </a:spcBef>
              <a:buClr>
                <a:srgbClr val="FF3300"/>
              </a:buClr>
              <a:buFont typeface="Wingdings" pitchFamily="2" charset="2"/>
              <a:buNone/>
            </a:pPr>
            <a:r>
              <a:rPr lang="en-US" altLang="zh-CN" sz="3200" b="1" dirty="0">
                <a:latin typeface="Times New Roman" pitchFamily="18" charset="0"/>
                <a:ea typeface="楷体_GB2312" pitchFamily="49" charset="-122"/>
                <a:sym typeface="Monotype Sorts" pitchFamily="2" charset="2"/>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C1045B49-8C25-46D1-928E-C794175F8F7C}" type="datetime1">
              <a:rPr lang="zh-CN" altLang="en-US"/>
              <a:pPr/>
              <a:t>2023/12/5</a:t>
            </a:fld>
            <a:endParaRPr lang="en-US" altLang="zh-CN"/>
          </a:p>
        </p:txBody>
      </p:sp>
      <p:sp>
        <p:nvSpPr>
          <p:cNvPr id="6"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ln/>
        </p:spPr>
        <p:txBody>
          <a:bodyPr/>
          <a:lstStyle/>
          <a:p>
            <a:fld id="{B0A5B9B8-9E0F-426E-B60C-311063D8042F}" type="slidenum">
              <a:rPr lang="zh-CN" altLang="en-US"/>
              <a:pPr/>
              <a:t>12</a:t>
            </a:fld>
            <a:r>
              <a:rPr lang="en-US" altLang="zh-CN"/>
              <a:t>/45</a:t>
            </a:r>
          </a:p>
        </p:txBody>
      </p:sp>
      <p:sp>
        <p:nvSpPr>
          <p:cNvPr id="6841346" name="Rectangle 2"/>
          <p:cNvSpPr>
            <a:spLocks noRot="1" noChangeArrowheads="1"/>
          </p:cNvSpPr>
          <p:nvPr/>
        </p:nvSpPr>
        <p:spPr bwMode="auto">
          <a:xfrm>
            <a:off x="301625" y="2286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简单链表</a:t>
            </a:r>
            <a:r>
              <a:rPr lang="zh-CN" altLang="en-US" dirty="0">
                <a:solidFill>
                  <a:srgbClr val="C00000"/>
                </a:solidFill>
                <a:latin typeface="Times New Roman" pitchFamily="18" charset="0"/>
                <a:ea typeface="黑体" pitchFamily="49" charset="-122"/>
              </a:rPr>
              <a:t>定义结构体变量并赋初值</a:t>
            </a:r>
          </a:p>
        </p:txBody>
      </p:sp>
      <p:sp>
        <p:nvSpPr>
          <p:cNvPr id="6841347" name="Rectangle 3"/>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r>
              <a:rPr lang="zh-CN" altLang="en-US" sz="2400" b="1">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在</a:t>
            </a:r>
            <a:r>
              <a:rPr lang="en-US" altLang="zh-CN" sz="2400" b="1">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main</a:t>
            </a:r>
            <a:r>
              <a:rPr lang="zh-CN" altLang="en-US" sz="2400" b="1">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函数中定义</a:t>
            </a:r>
            <a:r>
              <a:rPr lang="en-US" altLang="zh-CN" sz="2400" b="1">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Student</a:t>
            </a:r>
            <a:r>
              <a:rPr lang="zh-CN" altLang="en-US" sz="2400" b="1">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的结构体变量</a:t>
            </a:r>
            <a:r>
              <a:rPr lang="en-US" altLang="zh-CN" sz="2400" b="1">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a:t>
            </a:r>
            <a:r>
              <a:rPr lang="zh-CN" altLang="en-US" sz="2400" b="1">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r>
              <a:rPr lang="en-US" altLang="zh-CN" sz="2400" b="1">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b</a:t>
            </a:r>
            <a:r>
              <a:rPr lang="zh-CN" altLang="en-US" sz="2400" b="1">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r>
              <a:rPr lang="en-US" altLang="zh-CN" sz="2400" b="1">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c</a:t>
            </a:r>
            <a:r>
              <a:rPr lang="zh-CN" altLang="en-US" sz="2400" b="1">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，并为它们的两个</a:t>
            </a:r>
            <a:r>
              <a:rPr lang="zh-CN" altLang="en-US" sz="2400" b="1" u="sng">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数据域</a:t>
            </a:r>
            <a:r>
              <a:rPr lang="zh-CN" altLang="en-US" sz="2400" b="1">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成员赋初值。</a:t>
            </a:r>
          </a:p>
        </p:txBody>
      </p:sp>
      <p:sp>
        <p:nvSpPr>
          <p:cNvPr id="6841348" name="Rectangle 4"/>
          <p:cNvSpPr>
            <a:spLocks noChangeArrowheads="1"/>
          </p:cNvSpPr>
          <p:nvPr/>
        </p:nvSpPr>
        <p:spPr bwMode="auto">
          <a:xfrm>
            <a:off x="304800" y="1981200"/>
            <a:ext cx="8610600" cy="4267200"/>
          </a:xfrm>
          <a:prstGeom prst="rect">
            <a:avLst/>
          </a:prstGeom>
          <a:solidFill>
            <a:srgbClr val="FFFF00"/>
          </a:solidFill>
          <a:ln w="9525">
            <a:noFill/>
            <a:miter lim="800000"/>
            <a:headEnd/>
            <a:tailEnd/>
          </a:ln>
          <a:effectLst/>
          <a:extLst/>
        </p:spPr>
        <p:txBody>
          <a:bodyPr/>
          <a:lstStyle/>
          <a:p>
            <a:pPr marL="342900" indent="-342900">
              <a:lnSpc>
                <a:spcPct val="120000"/>
              </a:lnSpc>
              <a:spcBef>
                <a:spcPct val="0"/>
              </a:spcBef>
              <a:buClr>
                <a:srgbClr val="FF3300"/>
              </a:buClr>
              <a:buFont typeface="Wingdings" pitchFamily="2" charset="2"/>
              <a:buNone/>
            </a:pPr>
            <a:r>
              <a:rPr lang="en-US" altLang="zh-CN" sz="2800" b="1" dirty="0" err="1">
                <a:latin typeface="Times New Roman" pitchFamily="18" charset="0"/>
                <a:ea typeface="楷体_GB2312" pitchFamily="49" charset="-122"/>
                <a:sym typeface="Monotype Sorts" pitchFamily="2" charset="2"/>
              </a:rPr>
              <a:t>int</a:t>
            </a:r>
            <a:r>
              <a:rPr lang="en-US" altLang="zh-CN" sz="2800" b="1" dirty="0">
                <a:latin typeface="Times New Roman" pitchFamily="18" charset="0"/>
                <a:ea typeface="楷体_GB2312" pitchFamily="49" charset="-122"/>
                <a:sym typeface="Monotype Sorts" pitchFamily="2" charset="2"/>
              </a:rPr>
              <a:t> main()</a:t>
            </a:r>
          </a:p>
          <a:p>
            <a:pPr marL="342900" indent="-342900">
              <a:lnSpc>
                <a:spcPct val="120000"/>
              </a:lnSpc>
              <a:spcBef>
                <a:spcPct val="0"/>
              </a:spcBef>
              <a:buClr>
                <a:srgbClr val="FF3300"/>
              </a:buClr>
              <a:buFont typeface="Wingdings" pitchFamily="2" charset="2"/>
              <a:buNone/>
            </a:pPr>
            <a:r>
              <a:rPr lang="en-US" altLang="zh-CN" sz="2800" b="1" dirty="0">
                <a:latin typeface="Times New Roman" pitchFamily="18" charset="0"/>
                <a:ea typeface="楷体_GB2312" pitchFamily="49" charset="-122"/>
                <a:sym typeface="Monotype Sorts" pitchFamily="2" charset="2"/>
              </a:rPr>
              <a:t>{ </a:t>
            </a:r>
          </a:p>
          <a:p>
            <a:pPr marL="342900" indent="-342900">
              <a:lnSpc>
                <a:spcPct val="120000"/>
              </a:lnSpc>
              <a:spcBef>
                <a:spcPct val="0"/>
              </a:spcBef>
              <a:buClr>
                <a:srgbClr val="FF3300"/>
              </a:buClr>
              <a:buFont typeface="Wingdings" pitchFamily="2" charset="2"/>
              <a:buNone/>
            </a:pPr>
            <a:r>
              <a:rPr lang="en-US" altLang="zh-CN" sz="2800" b="1" dirty="0">
                <a:latin typeface="Times New Roman" pitchFamily="18" charset="0"/>
                <a:ea typeface="楷体_GB2312" pitchFamily="49" charset="-122"/>
                <a:sym typeface="Monotype Sorts" pitchFamily="2" charset="2"/>
              </a:rPr>
              <a:t>		</a:t>
            </a:r>
            <a:r>
              <a:rPr lang="en-US" altLang="zh-CN" sz="2800" b="1" dirty="0" err="1">
                <a:solidFill>
                  <a:srgbClr val="CC0099"/>
                </a:solidFill>
                <a:latin typeface="Times New Roman" pitchFamily="18" charset="0"/>
                <a:ea typeface="楷体_GB2312" pitchFamily="49" charset="-122"/>
                <a:sym typeface="Monotype Sorts" pitchFamily="2" charset="2"/>
              </a:rPr>
              <a:t>struct</a:t>
            </a:r>
            <a:r>
              <a:rPr lang="en-US" altLang="zh-CN" sz="2800" b="1" dirty="0">
                <a:solidFill>
                  <a:srgbClr val="CC0099"/>
                </a:solidFill>
                <a:latin typeface="Times New Roman" pitchFamily="18" charset="0"/>
                <a:ea typeface="楷体_GB2312" pitchFamily="49" charset="-122"/>
                <a:sym typeface="Monotype Sorts" pitchFamily="2" charset="2"/>
              </a:rPr>
              <a:t> Student </a:t>
            </a:r>
            <a:r>
              <a:rPr lang="en-US" altLang="zh-CN" sz="2800" b="1" dirty="0" err="1">
                <a:solidFill>
                  <a:srgbClr val="CC0099"/>
                </a:solidFill>
                <a:latin typeface="Times New Roman" pitchFamily="18" charset="0"/>
                <a:ea typeface="楷体_GB2312" pitchFamily="49" charset="-122"/>
                <a:sym typeface="Monotype Sorts" pitchFamily="2" charset="2"/>
              </a:rPr>
              <a:t>a,b,c</a:t>
            </a:r>
            <a:r>
              <a:rPr lang="en-US" altLang="zh-CN" sz="2800" b="1" dirty="0">
                <a:latin typeface="Times New Roman" pitchFamily="18" charset="0"/>
                <a:ea typeface="楷体_GB2312" pitchFamily="49" charset="-122"/>
                <a:sym typeface="Monotype Sorts" pitchFamily="2" charset="2"/>
              </a:rPr>
              <a:t>,*head,*p;   </a:t>
            </a:r>
          </a:p>
          <a:p>
            <a:pPr marL="342900" indent="-342900">
              <a:lnSpc>
                <a:spcPct val="120000"/>
              </a:lnSpc>
              <a:spcBef>
                <a:spcPct val="0"/>
              </a:spcBef>
              <a:buClr>
                <a:srgbClr val="FF3300"/>
              </a:buClr>
              <a:buFont typeface="Wingdings" pitchFamily="2" charset="2"/>
              <a:buNone/>
            </a:pPr>
            <a:r>
              <a:rPr lang="en-US" altLang="zh-CN" sz="2800" b="1" dirty="0">
                <a:latin typeface="Times New Roman" pitchFamily="18" charset="0"/>
                <a:ea typeface="楷体_GB2312" pitchFamily="49" charset="-122"/>
                <a:sym typeface="Monotype Sorts" pitchFamily="2" charset="2"/>
              </a:rPr>
              <a:t>		a. </a:t>
            </a:r>
            <a:r>
              <a:rPr lang="en-US" altLang="zh-CN" sz="2800" b="1" dirty="0" err="1">
                <a:latin typeface="Times New Roman" pitchFamily="18" charset="0"/>
                <a:ea typeface="楷体_GB2312" pitchFamily="49" charset="-122"/>
                <a:sym typeface="Monotype Sorts" pitchFamily="2" charset="2"/>
              </a:rPr>
              <a:t>num</a:t>
            </a:r>
            <a:r>
              <a:rPr lang="en-US" altLang="zh-CN" sz="2800" b="1" dirty="0">
                <a:latin typeface="Times New Roman" pitchFamily="18" charset="0"/>
                <a:ea typeface="楷体_GB2312" pitchFamily="49" charset="-122"/>
                <a:sym typeface="Monotype Sorts" pitchFamily="2" charset="2"/>
              </a:rPr>
              <a:t>=10101;	</a:t>
            </a:r>
            <a:r>
              <a:rPr lang="en-US" altLang="zh-CN" sz="2800" b="1" dirty="0" err="1">
                <a:latin typeface="Times New Roman" pitchFamily="18" charset="0"/>
                <a:ea typeface="楷体_GB2312" pitchFamily="49" charset="-122"/>
                <a:sym typeface="Monotype Sorts" pitchFamily="2" charset="2"/>
              </a:rPr>
              <a:t>a.score</a:t>
            </a:r>
            <a:r>
              <a:rPr lang="en-US" altLang="zh-CN" sz="2800" b="1" dirty="0">
                <a:latin typeface="Times New Roman" pitchFamily="18" charset="0"/>
                <a:ea typeface="楷体_GB2312" pitchFamily="49" charset="-122"/>
                <a:sym typeface="Monotype Sorts" pitchFamily="2" charset="2"/>
              </a:rPr>
              <a:t>=89.5;   </a:t>
            </a:r>
          </a:p>
          <a:p>
            <a:pPr marL="342900" indent="-342900">
              <a:lnSpc>
                <a:spcPct val="120000"/>
              </a:lnSpc>
              <a:spcBef>
                <a:spcPct val="0"/>
              </a:spcBef>
              <a:buClr>
                <a:srgbClr val="FF3300"/>
              </a:buClr>
              <a:buFont typeface="Wingdings" pitchFamily="2" charset="2"/>
              <a:buNone/>
            </a:pPr>
            <a:r>
              <a:rPr lang="en-US" altLang="zh-CN" sz="2800" b="1" dirty="0">
                <a:latin typeface="Times New Roman" pitchFamily="18" charset="0"/>
                <a:ea typeface="楷体_GB2312" pitchFamily="49" charset="-122"/>
                <a:sym typeface="Monotype Sorts" pitchFamily="2" charset="2"/>
              </a:rPr>
              <a:t>		b. </a:t>
            </a:r>
            <a:r>
              <a:rPr lang="en-US" altLang="zh-CN" sz="2800" b="1" dirty="0" err="1">
                <a:latin typeface="Times New Roman" pitchFamily="18" charset="0"/>
                <a:ea typeface="楷体_GB2312" pitchFamily="49" charset="-122"/>
                <a:sym typeface="Monotype Sorts" pitchFamily="2" charset="2"/>
              </a:rPr>
              <a:t>num</a:t>
            </a:r>
            <a:r>
              <a:rPr lang="en-US" altLang="zh-CN" sz="2800" b="1" dirty="0">
                <a:latin typeface="Times New Roman" pitchFamily="18" charset="0"/>
                <a:ea typeface="楷体_GB2312" pitchFamily="49" charset="-122"/>
                <a:sym typeface="Monotype Sorts" pitchFamily="2" charset="2"/>
              </a:rPr>
              <a:t>=10103;	</a:t>
            </a:r>
            <a:r>
              <a:rPr lang="en-US" altLang="zh-CN" sz="2800" b="1" dirty="0" err="1">
                <a:latin typeface="Times New Roman" pitchFamily="18" charset="0"/>
                <a:ea typeface="楷体_GB2312" pitchFamily="49" charset="-122"/>
                <a:sym typeface="Monotype Sorts" pitchFamily="2" charset="2"/>
              </a:rPr>
              <a:t>b.score</a:t>
            </a:r>
            <a:r>
              <a:rPr lang="en-US" altLang="zh-CN" sz="2800" b="1" dirty="0">
                <a:latin typeface="Times New Roman" pitchFamily="18" charset="0"/>
                <a:ea typeface="楷体_GB2312" pitchFamily="49" charset="-122"/>
                <a:sym typeface="Monotype Sorts" pitchFamily="2" charset="2"/>
              </a:rPr>
              <a:t>=90;        </a:t>
            </a:r>
          </a:p>
          <a:p>
            <a:pPr marL="342900" indent="-342900">
              <a:lnSpc>
                <a:spcPct val="120000"/>
              </a:lnSpc>
              <a:spcBef>
                <a:spcPct val="0"/>
              </a:spcBef>
              <a:buClr>
                <a:srgbClr val="FF3300"/>
              </a:buClr>
              <a:buFont typeface="Wingdings" pitchFamily="2" charset="2"/>
              <a:buNone/>
            </a:pPr>
            <a:r>
              <a:rPr lang="en-US" altLang="zh-CN" sz="2800" b="1" dirty="0">
                <a:latin typeface="Times New Roman" pitchFamily="18" charset="0"/>
                <a:ea typeface="楷体_GB2312" pitchFamily="49" charset="-122"/>
                <a:sym typeface="Monotype Sorts" pitchFamily="2" charset="2"/>
              </a:rPr>
              <a:t>		c. </a:t>
            </a:r>
            <a:r>
              <a:rPr lang="en-US" altLang="zh-CN" sz="2800" b="1" dirty="0" err="1">
                <a:latin typeface="Times New Roman" pitchFamily="18" charset="0"/>
                <a:ea typeface="楷体_GB2312" pitchFamily="49" charset="-122"/>
                <a:sym typeface="Monotype Sorts" pitchFamily="2" charset="2"/>
              </a:rPr>
              <a:t>num</a:t>
            </a:r>
            <a:r>
              <a:rPr lang="en-US" altLang="zh-CN" sz="2800" b="1" dirty="0">
                <a:latin typeface="Times New Roman" pitchFamily="18" charset="0"/>
                <a:ea typeface="楷体_GB2312" pitchFamily="49" charset="-122"/>
                <a:sym typeface="Monotype Sorts" pitchFamily="2" charset="2"/>
              </a:rPr>
              <a:t>=10107;	</a:t>
            </a:r>
            <a:r>
              <a:rPr lang="en-US" altLang="zh-CN" sz="2800" b="1" dirty="0" err="1">
                <a:latin typeface="Times New Roman" pitchFamily="18" charset="0"/>
                <a:ea typeface="楷体_GB2312" pitchFamily="49" charset="-122"/>
                <a:sym typeface="Monotype Sorts" pitchFamily="2" charset="2"/>
              </a:rPr>
              <a:t>c.score</a:t>
            </a:r>
            <a:r>
              <a:rPr lang="en-US" altLang="zh-CN" sz="2800" b="1" dirty="0">
                <a:latin typeface="Times New Roman" pitchFamily="18" charset="0"/>
                <a:ea typeface="楷体_GB2312" pitchFamily="49" charset="-122"/>
                <a:sym typeface="Monotype Sorts" pitchFamily="2" charset="2"/>
              </a:rPr>
              <a:t>=85;</a:t>
            </a:r>
          </a:p>
          <a:p>
            <a:pPr marL="342900" indent="-342900">
              <a:lnSpc>
                <a:spcPct val="120000"/>
              </a:lnSpc>
              <a:spcBef>
                <a:spcPct val="0"/>
              </a:spcBef>
              <a:buClr>
                <a:srgbClr val="FF3300"/>
              </a:buClr>
              <a:buFont typeface="Wingdings" pitchFamily="2" charset="2"/>
              <a:buNone/>
            </a:pPr>
            <a:r>
              <a:rPr lang="en-US" altLang="zh-CN" sz="2800" b="1" dirty="0">
                <a:latin typeface="Times New Roman" pitchFamily="18" charset="0"/>
                <a:ea typeface="楷体_GB2312" pitchFamily="49" charset="-122"/>
                <a:sym typeface="Monotype Sorts" pitchFamily="2" charset="2"/>
              </a:rPr>
              <a:t>		……</a:t>
            </a:r>
          </a:p>
          <a:p>
            <a:pPr marL="342900" indent="-342900">
              <a:lnSpc>
                <a:spcPct val="120000"/>
              </a:lnSpc>
              <a:spcBef>
                <a:spcPct val="0"/>
              </a:spcBef>
              <a:buClr>
                <a:srgbClr val="FF3300"/>
              </a:buClr>
              <a:buFont typeface="Wingdings" pitchFamily="2" charset="2"/>
              <a:buNone/>
            </a:pPr>
            <a:r>
              <a:rPr lang="en-US" altLang="zh-CN" sz="2800" b="1" dirty="0">
                <a:latin typeface="Times New Roman" pitchFamily="18" charset="0"/>
                <a:ea typeface="楷体_GB2312" pitchFamily="49" charset="-122"/>
                <a:sym typeface="Monotype Sorts" pitchFamily="2" charset="2"/>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8"/>
          <p:cNvSpPr>
            <a:spLocks noGrp="1" noChangeArrowheads="1"/>
          </p:cNvSpPr>
          <p:nvPr>
            <p:ph type="dt" sz="half" idx="10"/>
          </p:nvPr>
        </p:nvSpPr>
        <p:spPr>
          <a:ln/>
        </p:spPr>
        <p:txBody>
          <a:bodyPr/>
          <a:lstStyle/>
          <a:p>
            <a:fld id="{CB2C5C22-2BAB-4876-BAD2-412691981E1A}" type="datetime1">
              <a:rPr lang="zh-CN" altLang="en-US"/>
              <a:pPr/>
              <a:t>2023/12/5</a:t>
            </a:fld>
            <a:endParaRPr lang="en-US" altLang="zh-CN"/>
          </a:p>
        </p:txBody>
      </p:sp>
      <p:sp>
        <p:nvSpPr>
          <p:cNvPr id="44" name="Rectangle 10"/>
          <p:cNvSpPr>
            <a:spLocks noGrp="1" noChangeArrowheads="1"/>
          </p:cNvSpPr>
          <p:nvPr>
            <p:ph type="sldNum" sz="quarter" idx="12"/>
          </p:nvPr>
        </p:nvSpPr>
        <p:spPr>
          <a:ln/>
        </p:spPr>
        <p:txBody>
          <a:bodyPr/>
          <a:lstStyle/>
          <a:p>
            <a:fld id="{90AAF08E-205F-4E8D-88E2-44FA4714CF78}" type="slidenum">
              <a:rPr lang="zh-CN" altLang="en-US"/>
              <a:pPr/>
              <a:t>13</a:t>
            </a:fld>
            <a:r>
              <a:rPr lang="en-US" altLang="zh-CN"/>
              <a:t>/45</a:t>
            </a:r>
          </a:p>
        </p:txBody>
      </p:sp>
      <p:sp>
        <p:nvSpPr>
          <p:cNvPr id="6842370" name="Rectangle 2"/>
          <p:cNvSpPr>
            <a:spLocks noRot="1" noChangeArrowheads="1"/>
          </p:cNvSpPr>
          <p:nvPr/>
        </p:nvSpPr>
        <p:spPr bwMode="auto">
          <a:xfrm>
            <a:off x="301625" y="2286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sz="3600" dirty="0">
                <a:solidFill>
                  <a:srgbClr val="0070C0"/>
                </a:solidFill>
                <a:latin typeface="Times New Roman" pitchFamily="18" charset="0"/>
                <a:ea typeface="黑体" pitchFamily="49" charset="-122"/>
              </a:rPr>
              <a:t>简单链表</a:t>
            </a:r>
            <a:r>
              <a:rPr lang="zh-CN" altLang="en-US" sz="3600" dirty="0">
                <a:solidFill>
                  <a:srgbClr val="C00000"/>
                </a:solidFill>
                <a:latin typeface="Times New Roman" pitchFamily="18" charset="0"/>
                <a:ea typeface="黑体" pitchFamily="49" charset="-122"/>
              </a:rPr>
              <a:t>为结构体变量的指针域赋值</a:t>
            </a:r>
          </a:p>
        </p:txBody>
      </p:sp>
      <p:sp>
        <p:nvSpPr>
          <p:cNvPr id="6842371" name="Rectangle 3"/>
          <p:cNvSpPr>
            <a:spLocks noChangeArrowheads="1"/>
          </p:cNvSpPr>
          <p:nvPr/>
        </p:nvSpPr>
        <p:spPr bwMode="auto">
          <a:xfrm>
            <a:off x="304800" y="1371600"/>
            <a:ext cx="5643562"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在</a:t>
            </a:r>
            <a:r>
              <a:rPr lang="en-US" altLang="zh-CN"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main</a:t>
            </a:r>
            <a:r>
              <a:rPr lang="zh-CN" altLang="en-US"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函数中为</a:t>
            </a:r>
            <a:r>
              <a:rPr lang="en-US" altLang="zh-CN"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Student</a:t>
            </a:r>
            <a:r>
              <a:rPr lang="zh-CN" altLang="en-US"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类型的的结构体变量</a:t>
            </a:r>
            <a:r>
              <a:rPr lang="en-US" altLang="zh-CN"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a:t>
            </a:r>
            <a:r>
              <a:rPr lang="zh-CN" altLang="en-US"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r>
              <a:rPr lang="en-US" altLang="zh-CN"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b</a:t>
            </a:r>
            <a:r>
              <a:rPr lang="zh-CN" altLang="en-US"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r>
              <a:rPr lang="en-US" altLang="zh-CN"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c</a:t>
            </a:r>
            <a:r>
              <a:rPr lang="zh-CN" altLang="en-US"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的</a:t>
            </a:r>
            <a:r>
              <a:rPr lang="zh-CN" altLang="en-US" sz="2800" b="1" u="sng">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指针域</a:t>
            </a:r>
            <a:r>
              <a:rPr lang="zh-CN" altLang="en-US"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成员赋值</a:t>
            </a:r>
            <a:r>
              <a:rPr lang="en-US" altLang="zh-CN"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r>
              <a:rPr lang="zh-CN" altLang="en-US" sz="28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以此建立链表。</a:t>
            </a:r>
          </a:p>
        </p:txBody>
      </p:sp>
      <p:sp>
        <p:nvSpPr>
          <p:cNvPr id="6842372" name="Rectangle 4"/>
          <p:cNvSpPr>
            <a:spLocks noChangeArrowheads="1"/>
          </p:cNvSpPr>
          <p:nvPr/>
        </p:nvSpPr>
        <p:spPr bwMode="auto">
          <a:xfrm>
            <a:off x="6096000" y="990600"/>
            <a:ext cx="2743200" cy="3200400"/>
          </a:xfrm>
          <a:prstGeom prst="rect">
            <a:avLst/>
          </a:prstGeom>
          <a:solidFill>
            <a:srgbClr val="FFFF00"/>
          </a:solidFill>
          <a:ln w="9525">
            <a:noFill/>
            <a:miter lim="800000"/>
            <a:headEnd/>
            <a:tailEnd/>
          </a:ln>
          <a:effectLst/>
          <a:extLst/>
        </p:spPr>
        <p:txBody>
          <a:bodyPr/>
          <a:lstStyle/>
          <a:p>
            <a:pPr marL="342900" indent="-342900">
              <a:lnSpc>
                <a:spcPct val="105000"/>
              </a:lnSpc>
              <a:spcBef>
                <a:spcPct val="0"/>
              </a:spcBef>
              <a:buClr>
                <a:srgbClr val="FF3300"/>
              </a:buClr>
              <a:buFont typeface="Wingdings" pitchFamily="2" charset="2"/>
              <a:buNone/>
            </a:pPr>
            <a:r>
              <a:rPr lang="en-US" altLang="zh-CN" sz="2400" b="1" dirty="0" err="1">
                <a:latin typeface="Times New Roman" pitchFamily="18" charset="0"/>
                <a:ea typeface="楷体_GB2312" pitchFamily="49" charset="-122"/>
                <a:sym typeface="Monotype Sorts" pitchFamily="2" charset="2"/>
              </a:rPr>
              <a:t>int</a:t>
            </a:r>
            <a:r>
              <a:rPr lang="en-US" altLang="zh-CN" sz="2400" b="1" dirty="0">
                <a:latin typeface="Times New Roman" pitchFamily="18" charset="0"/>
                <a:ea typeface="楷体_GB2312" pitchFamily="49" charset="-122"/>
                <a:sym typeface="Monotype Sorts" pitchFamily="2" charset="2"/>
              </a:rPr>
              <a:t> main() { </a:t>
            </a:r>
          </a:p>
          <a:p>
            <a:pPr marL="342900" indent="-342900">
              <a:lnSpc>
                <a:spcPct val="105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a:t>
            </a:r>
          </a:p>
          <a:p>
            <a:pPr marL="342900" indent="-342900">
              <a:lnSpc>
                <a:spcPct val="105000"/>
              </a:lnSpc>
              <a:spcBef>
                <a:spcPct val="0"/>
              </a:spcBef>
              <a:buClr>
                <a:srgbClr val="FF3300"/>
              </a:buClr>
              <a:buFont typeface="Wingdings" pitchFamily="2" charset="2"/>
              <a:buNone/>
            </a:pPr>
            <a:r>
              <a:rPr lang="en-US" altLang="zh-CN" sz="2400" b="1" dirty="0">
                <a:solidFill>
                  <a:srgbClr val="0000FF"/>
                </a:solidFill>
                <a:latin typeface="Times New Roman" pitchFamily="18" charset="0"/>
                <a:ea typeface="楷体_GB2312" pitchFamily="49" charset="-122"/>
                <a:sym typeface="Monotype Sorts" pitchFamily="2" charset="2"/>
              </a:rPr>
              <a:t>	head=&amp;a;	</a:t>
            </a:r>
          </a:p>
          <a:p>
            <a:pPr marL="342900" indent="-342900">
              <a:lnSpc>
                <a:spcPct val="105000"/>
              </a:lnSpc>
              <a:spcBef>
                <a:spcPct val="0"/>
              </a:spcBef>
              <a:buClr>
                <a:srgbClr val="FF3300"/>
              </a:buClr>
              <a:buFont typeface="Wingdings" pitchFamily="2" charset="2"/>
              <a:buNone/>
            </a:pPr>
            <a:r>
              <a:rPr lang="en-US" altLang="zh-CN" sz="2400" b="1" dirty="0">
                <a:solidFill>
                  <a:srgbClr val="0000FF"/>
                </a:solidFill>
                <a:latin typeface="Times New Roman" pitchFamily="18" charset="0"/>
                <a:ea typeface="楷体_GB2312" pitchFamily="49" charset="-122"/>
                <a:sym typeface="Monotype Sorts" pitchFamily="2" charset="2"/>
              </a:rPr>
              <a:t>	</a:t>
            </a:r>
            <a:r>
              <a:rPr lang="en-US" altLang="zh-CN" sz="2400" b="1" dirty="0" err="1">
                <a:solidFill>
                  <a:srgbClr val="0000FF"/>
                </a:solidFill>
                <a:latin typeface="Times New Roman" pitchFamily="18" charset="0"/>
                <a:ea typeface="楷体_GB2312" pitchFamily="49" charset="-122"/>
                <a:sym typeface="Monotype Sorts" pitchFamily="2" charset="2"/>
              </a:rPr>
              <a:t>a.next</a:t>
            </a:r>
            <a:r>
              <a:rPr lang="en-US" altLang="zh-CN" sz="2400" b="1" dirty="0">
                <a:solidFill>
                  <a:srgbClr val="0000FF"/>
                </a:solidFill>
                <a:latin typeface="Times New Roman" pitchFamily="18" charset="0"/>
                <a:ea typeface="楷体_GB2312" pitchFamily="49" charset="-122"/>
                <a:sym typeface="Monotype Sorts" pitchFamily="2" charset="2"/>
              </a:rPr>
              <a:t>=&amp;b;   </a:t>
            </a:r>
          </a:p>
          <a:p>
            <a:pPr marL="342900" indent="-342900">
              <a:lnSpc>
                <a:spcPct val="105000"/>
              </a:lnSpc>
              <a:spcBef>
                <a:spcPct val="0"/>
              </a:spcBef>
              <a:buClr>
                <a:srgbClr val="FF3300"/>
              </a:buClr>
              <a:buFont typeface="Wingdings" pitchFamily="2" charset="2"/>
              <a:buNone/>
            </a:pPr>
            <a:r>
              <a:rPr lang="en-US" altLang="zh-CN" sz="2400" b="1" dirty="0">
                <a:solidFill>
                  <a:srgbClr val="0000FF"/>
                </a:solidFill>
                <a:latin typeface="Times New Roman" pitchFamily="18" charset="0"/>
                <a:ea typeface="楷体_GB2312" pitchFamily="49" charset="-122"/>
                <a:sym typeface="Monotype Sorts" pitchFamily="2" charset="2"/>
              </a:rPr>
              <a:t>	</a:t>
            </a:r>
            <a:r>
              <a:rPr lang="en-US" altLang="zh-CN" sz="2400" b="1" dirty="0" err="1">
                <a:solidFill>
                  <a:srgbClr val="0000FF"/>
                </a:solidFill>
                <a:latin typeface="Times New Roman" pitchFamily="18" charset="0"/>
                <a:ea typeface="楷体_GB2312" pitchFamily="49" charset="-122"/>
                <a:sym typeface="Monotype Sorts" pitchFamily="2" charset="2"/>
              </a:rPr>
              <a:t>b.next</a:t>
            </a:r>
            <a:r>
              <a:rPr lang="en-US" altLang="zh-CN" sz="2400" b="1" dirty="0">
                <a:solidFill>
                  <a:srgbClr val="0000FF"/>
                </a:solidFill>
                <a:latin typeface="Times New Roman" pitchFamily="18" charset="0"/>
                <a:ea typeface="楷体_GB2312" pitchFamily="49" charset="-122"/>
                <a:sym typeface="Monotype Sorts" pitchFamily="2" charset="2"/>
              </a:rPr>
              <a:t>=&amp;c;	</a:t>
            </a:r>
          </a:p>
          <a:p>
            <a:pPr marL="342900" indent="-342900">
              <a:lnSpc>
                <a:spcPct val="105000"/>
              </a:lnSpc>
              <a:spcBef>
                <a:spcPct val="0"/>
              </a:spcBef>
              <a:buClr>
                <a:srgbClr val="FF3300"/>
              </a:buClr>
              <a:buFont typeface="Wingdings" pitchFamily="2" charset="2"/>
              <a:buNone/>
            </a:pPr>
            <a:r>
              <a:rPr lang="en-US" altLang="zh-CN" sz="2400" b="1" dirty="0">
                <a:solidFill>
                  <a:srgbClr val="0000FF"/>
                </a:solidFill>
                <a:latin typeface="Times New Roman" pitchFamily="18" charset="0"/>
                <a:ea typeface="楷体_GB2312" pitchFamily="49" charset="-122"/>
                <a:sym typeface="Monotype Sorts" pitchFamily="2" charset="2"/>
              </a:rPr>
              <a:t>	</a:t>
            </a:r>
            <a:r>
              <a:rPr lang="en-US" altLang="zh-CN" sz="2400" b="1" dirty="0" err="1">
                <a:solidFill>
                  <a:srgbClr val="0000FF"/>
                </a:solidFill>
                <a:latin typeface="Times New Roman" pitchFamily="18" charset="0"/>
                <a:ea typeface="楷体_GB2312" pitchFamily="49" charset="-122"/>
                <a:sym typeface="Monotype Sorts" pitchFamily="2" charset="2"/>
              </a:rPr>
              <a:t>c.next</a:t>
            </a:r>
            <a:r>
              <a:rPr lang="en-US" altLang="zh-CN" sz="2400" b="1" dirty="0">
                <a:solidFill>
                  <a:srgbClr val="0000FF"/>
                </a:solidFill>
                <a:latin typeface="Times New Roman" pitchFamily="18" charset="0"/>
                <a:ea typeface="楷体_GB2312" pitchFamily="49" charset="-122"/>
                <a:sym typeface="Monotype Sorts" pitchFamily="2" charset="2"/>
              </a:rPr>
              <a:t>=NULL;    </a:t>
            </a:r>
          </a:p>
          <a:p>
            <a:pPr marL="342900" indent="-342900">
              <a:lnSpc>
                <a:spcPct val="105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   </a:t>
            </a:r>
          </a:p>
          <a:p>
            <a:pPr marL="342900" indent="-342900">
              <a:lnSpc>
                <a:spcPct val="105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a:t>
            </a:r>
          </a:p>
        </p:txBody>
      </p:sp>
      <p:graphicFrame>
        <p:nvGraphicFramePr>
          <p:cNvPr id="6842373" name="Group 5"/>
          <p:cNvGraphicFramePr>
            <a:graphicFrameLocks noGrp="1"/>
          </p:cNvGraphicFramePr>
          <p:nvPr/>
        </p:nvGraphicFramePr>
        <p:xfrm>
          <a:off x="2305050" y="4694238"/>
          <a:ext cx="1643063" cy="1555433"/>
        </p:xfrm>
        <a:graphic>
          <a:graphicData uri="http://schemas.openxmlformats.org/drawingml/2006/table">
            <a:tbl>
              <a:tblPr/>
              <a:tblGrid>
                <a:gridCol w="1643063">
                  <a:extLst>
                    <a:ext uri="{9D8B030D-6E8A-4147-A177-3AD203B41FA5}">
                      <a16:colId xmlns:a16="http://schemas.microsoft.com/office/drawing/2014/main" val="20000"/>
                    </a:ext>
                  </a:extLst>
                </a:gridCol>
              </a:tblGrid>
              <a:tr h="50482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Times New Roman" pitchFamily="18" charset="0"/>
                          <a:ea typeface="楷体_GB2312" pitchFamily="49" charset="-122"/>
                        </a:rPr>
                        <a:t>10101</a:t>
                      </a: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Times New Roman" pitchFamily="18" charset="0"/>
                          <a:ea typeface="楷体_GB2312" pitchFamily="49" charset="-122"/>
                        </a:rPr>
                        <a:t>89.5</a:t>
                      </a: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graphicFrame>
        <p:nvGraphicFramePr>
          <p:cNvPr id="6842383" name="表格 4"/>
          <p:cNvGraphicFramePr>
            <a:graphicFrameLocks noGrp="1"/>
          </p:cNvGraphicFramePr>
          <p:nvPr/>
        </p:nvGraphicFramePr>
        <p:xfrm>
          <a:off x="4591050" y="4694238"/>
          <a:ext cx="1643063" cy="1555433"/>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Times New Roman" pitchFamily="18" charset="0"/>
                          <a:ea typeface="楷体_GB2312" pitchFamily="49" charset="-122"/>
                        </a:rPr>
                        <a:t>10103</a:t>
                      </a: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Times New Roman" pitchFamily="18" charset="0"/>
                          <a:ea typeface="楷体_GB2312" pitchFamily="49" charset="-122"/>
                        </a:rPr>
                        <a:t>90</a:t>
                      </a: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graphicFrame>
        <p:nvGraphicFramePr>
          <p:cNvPr id="6842393" name="表格 5"/>
          <p:cNvGraphicFramePr>
            <a:graphicFrameLocks noGrp="1"/>
          </p:cNvGraphicFramePr>
          <p:nvPr>
            <p:extLst>
              <p:ext uri="{D42A27DB-BD31-4B8C-83A1-F6EECF244321}">
                <p14:modId xmlns:p14="http://schemas.microsoft.com/office/powerpoint/2010/main" val="4024199865"/>
              </p:ext>
            </p:extLst>
          </p:nvPr>
        </p:nvGraphicFramePr>
        <p:xfrm>
          <a:off x="6734175" y="4694238"/>
          <a:ext cx="1571625" cy="1555433"/>
        </p:xfrm>
        <a:graphic>
          <a:graphicData uri="http://schemas.openxmlformats.org/drawingml/2006/table">
            <a:tbl>
              <a:tblPr/>
              <a:tblGrid>
                <a:gridCol w="1571625">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dirty="0" smtClean="0">
                          <a:ln>
                            <a:noFill/>
                          </a:ln>
                          <a:solidFill>
                            <a:srgbClr val="0000CC"/>
                          </a:solidFill>
                          <a:effectLst/>
                          <a:latin typeface="Times New Roman" pitchFamily="18" charset="0"/>
                          <a:ea typeface="楷体_GB2312" pitchFamily="49" charset="-122"/>
                        </a:rPr>
                        <a:t>10107</a:t>
                      </a:r>
                      <a:endParaRPr kumimoji="0" lang="zh-CN" altLang="en-US" sz="2800" b="1" i="0" u="none" strike="noStrike" cap="none" normalizeH="0" baseline="0" dirty="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Times New Roman" pitchFamily="18" charset="0"/>
                          <a:ea typeface="楷体_GB2312" pitchFamily="49" charset="-122"/>
                        </a:rPr>
                        <a:t>85</a:t>
                      </a: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楷体_GB2312" pitchFamily="49" charset="-122"/>
                        </a:rPr>
                        <a:t>NULL</a:t>
                      </a:r>
                      <a:endParaRPr kumimoji="0" lang="zh-CN" altLang="en-US" sz="2800" b="1" i="0" u="none" strike="noStrike" cap="none" normalizeH="0" baseline="0" dirty="0" smtClean="0">
                        <a:ln>
                          <a:noFill/>
                        </a:ln>
                        <a:solidFill>
                          <a:schemeClr val="tx1"/>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7" name="TextBox 6"/>
          <p:cNvSpPr txBox="1"/>
          <p:nvPr/>
        </p:nvSpPr>
        <p:spPr>
          <a:xfrm>
            <a:off x="2376488" y="4194175"/>
            <a:ext cx="1571625" cy="519113"/>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C00000"/>
                </a:solidFill>
                <a:latin typeface="Times New Roman" pitchFamily="18" charset="0"/>
              </a:rPr>
              <a:t>a</a:t>
            </a:r>
            <a:r>
              <a:rPr kumimoji="1" lang="zh-CN" altLang="en-US" sz="2800" b="1">
                <a:solidFill>
                  <a:srgbClr val="C00000"/>
                </a:solidFill>
                <a:latin typeface="Times New Roman" pitchFamily="18" charset="0"/>
              </a:rPr>
              <a:t>结点</a:t>
            </a:r>
          </a:p>
        </p:txBody>
      </p:sp>
      <p:sp>
        <p:nvSpPr>
          <p:cNvPr id="9" name="TextBox 8"/>
          <p:cNvSpPr txBox="1"/>
          <p:nvPr/>
        </p:nvSpPr>
        <p:spPr>
          <a:xfrm>
            <a:off x="4591050" y="4194175"/>
            <a:ext cx="1500188" cy="519113"/>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C00000"/>
                </a:solidFill>
                <a:latin typeface="Times New Roman" pitchFamily="18" charset="0"/>
              </a:rPr>
              <a:t>b</a:t>
            </a:r>
            <a:r>
              <a:rPr kumimoji="1" lang="zh-CN" altLang="en-US" sz="2800" b="1">
                <a:solidFill>
                  <a:srgbClr val="C00000"/>
                </a:solidFill>
                <a:latin typeface="Times New Roman" pitchFamily="18" charset="0"/>
              </a:rPr>
              <a:t>结点</a:t>
            </a:r>
          </a:p>
        </p:txBody>
      </p:sp>
      <p:cxnSp>
        <p:nvCxnSpPr>
          <p:cNvPr id="11" name="直接箭头连接符 10"/>
          <p:cNvCxnSpPr>
            <a:cxnSpLocks noChangeShapeType="1"/>
          </p:cNvCxnSpPr>
          <p:nvPr/>
        </p:nvCxnSpPr>
        <p:spPr bwMode="auto">
          <a:xfrm>
            <a:off x="4305300" y="4979988"/>
            <a:ext cx="285750"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2" name="直接连接符 11"/>
          <p:cNvCxnSpPr>
            <a:cxnSpLocks noChangeShapeType="1"/>
          </p:cNvCxnSpPr>
          <p:nvPr/>
        </p:nvCxnSpPr>
        <p:spPr bwMode="auto">
          <a:xfrm>
            <a:off x="3090863" y="6051550"/>
            <a:ext cx="121443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3" name="直接连接符 12"/>
          <p:cNvCxnSpPr>
            <a:cxnSpLocks noChangeShapeType="1"/>
          </p:cNvCxnSpPr>
          <p:nvPr/>
        </p:nvCxnSpPr>
        <p:spPr bwMode="auto">
          <a:xfrm rot="5400000" flipH="1" flipV="1">
            <a:off x="3769519" y="5515769"/>
            <a:ext cx="107156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4" name="TextBox 13"/>
          <p:cNvSpPr txBox="1"/>
          <p:nvPr/>
        </p:nvSpPr>
        <p:spPr>
          <a:xfrm>
            <a:off x="6877050" y="4171950"/>
            <a:ext cx="1357313" cy="519113"/>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C00000"/>
                </a:solidFill>
                <a:latin typeface="Times New Roman" pitchFamily="18" charset="0"/>
              </a:rPr>
              <a:t>c</a:t>
            </a:r>
            <a:r>
              <a:rPr kumimoji="1" lang="zh-CN" altLang="en-US" sz="2800" b="1">
                <a:solidFill>
                  <a:srgbClr val="C00000"/>
                </a:solidFill>
                <a:latin typeface="Times New Roman" pitchFamily="18" charset="0"/>
              </a:rPr>
              <a:t>结点</a:t>
            </a:r>
          </a:p>
        </p:txBody>
      </p:sp>
      <p:cxnSp>
        <p:nvCxnSpPr>
          <p:cNvPr id="17" name="直接箭头连接符 16"/>
          <p:cNvCxnSpPr>
            <a:cxnSpLocks noChangeShapeType="1"/>
          </p:cNvCxnSpPr>
          <p:nvPr/>
        </p:nvCxnSpPr>
        <p:spPr bwMode="auto">
          <a:xfrm>
            <a:off x="6448425" y="4979988"/>
            <a:ext cx="285750"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8" name="直接连接符 17"/>
          <p:cNvCxnSpPr>
            <a:cxnSpLocks noChangeShapeType="1"/>
          </p:cNvCxnSpPr>
          <p:nvPr/>
        </p:nvCxnSpPr>
        <p:spPr bwMode="auto">
          <a:xfrm>
            <a:off x="5448300" y="6051550"/>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9" name="直接连接符 18"/>
          <p:cNvCxnSpPr>
            <a:cxnSpLocks noChangeShapeType="1"/>
          </p:cNvCxnSpPr>
          <p:nvPr/>
        </p:nvCxnSpPr>
        <p:spPr bwMode="auto">
          <a:xfrm rot="5400000" flipH="1" flipV="1">
            <a:off x="5912644" y="5515769"/>
            <a:ext cx="107156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29" name="TextBox 28"/>
          <p:cNvSpPr txBox="1"/>
          <p:nvPr/>
        </p:nvSpPr>
        <p:spPr>
          <a:xfrm>
            <a:off x="2090738" y="6223000"/>
            <a:ext cx="2786062" cy="519113"/>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00B050"/>
                </a:solidFill>
                <a:latin typeface="Times New Roman" pitchFamily="18" charset="0"/>
              </a:rPr>
              <a:t>a.next=&amp;b;</a:t>
            </a:r>
            <a:endParaRPr kumimoji="1" lang="zh-CN" altLang="en-US" sz="2800" b="1">
              <a:solidFill>
                <a:srgbClr val="00B050"/>
              </a:solidFill>
              <a:latin typeface="Times New Roman" pitchFamily="18" charset="0"/>
            </a:endParaRPr>
          </a:p>
        </p:txBody>
      </p:sp>
      <p:sp>
        <p:nvSpPr>
          <p:cNvPr id="30" name="TextBox 29"/>
          <p:cNvSpPr txBox="1"/>
          <p:nvPr/>
        </p:nvSpPr>
        <p:spPr>
          <a:xfrm>
            <a:off x="5448300" y="6223000"/>
            <a:ext cx="2786063" cy="519113"/>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00B050"/>
                </a:solidFill>
                <a:latin typeface="Times New Roman" pitchFamily="18" charset="0"/>
              </a:rPr>
              <a:t>b.next=&amp;c;</a:t>
            </a:r>
            <a:endParaRPr kumimoji="1" lang="zh-CN" altLang="en-US" sz="2800" b="1">
              <a:solidFill>
                <a:srgbClr val="00B050"/>
              </a:solidFill>
              <a:latin typeface="Times New Roman" pitchFamily="18" charset="0"/>
            </a:endParaRPr>
          </a:p>
        </p:txBody>
      </p:sp>
      <p:sp>
        <p:nvSpPr>
          <p:cNvPr id="6842414" name="TextBox 30"/>
          <p:cNvSpPr txBox="1">
            <a:spLocks noChangeArrowheads="1"/>
          </p:cNvSpPr>
          <p:nvPr/>
        </p:nvSpPr>
        <p:spPr bwMode="auto">
          <a:xfrm>
            <a:off x="1295400" y="4646613"/>
            <a:ext cx="1009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FF0000"/>
                </a:solidFill>
                <a:latin typeface="Times New Roman" pitchFamily="18" charset="0"/>
              </a:rPr>
              <a:t>num</a:t>
            </a:r>
            <a:endParaRPr kumimoji="1" lang="zh-CN" altLang="en-US" sz="2800" b="1">
              <a:solidFill>
                <a:srgbClr val="FF0000"/>
              </a:solidFill>
              <a:latin typeface="Times New Roman" pitchFamily="18" charset="0"/>
            </a:endParaRPr>
          </a:p>
        </p:txBody>
      </p:sp>
      <p:sp>
        <p:nvSpPr>
          <p:cNvPr id="6842415" name="TextBox 31"/>
          <p:cNvSpPr txBox="1">
            <a:spLocks noChangeArrowheads="1"/>
          </p:cNvSpPr>
          <p:nvPr/>
        </p:nvSpPr>
        <p:spPr bwMode="auto">
          <a:xfrm>
            <a:off x="1295400" y="5146675"/>
            <a:ext cx="1009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FF0000"/>
                </a:solidFill>
                <a:latin typeface="Times New Roman" pitchFamily="18" charset="0"/>
              </a:rPr>
              <a:t>score</a:t>
            </a:r>
            <a:endParaRPr kumimoji="1" lang="zh-CN" altLang="en-US" sz="2800" b="1">
              <a:solidFill>
                <a:srgbClr val="FF0000"/>
              </a:solidFill>
              <a:latin typeface="Times New Roman" pitchFamily="18" charset="0"/>
            </a:endParaRPr>
          </a:p>
        </p:txBody>
      </p:sp>
      <p:sp>
        <p:nvSpPr>
          <p:cNvPr id="6842416" name="TextBox 32"/>
          <p:cNvSpPr txBox="1">
            <a:spLocks noChangeArrowheads="1"/>
          </p:cNvSpPr>
          <p:nvPr/>
        </p:nvSpPr>
        <p:spPr bwMode="auto">
          <a:xfrm>
            <a:off x="1295400" y="5646738"/>
            <a:ext cx="1009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FF0000"/>
                </a:solidFill>
                <a:latin typeface="Times New Roman" pitchFamily="18" charset="0"/>
              </a:rPr>
              <a:t>next</a:t>
            </a:r>
            <a:endParaRPr kumimoji="1" lang="zh-CN" altLang="en-US" sz="2800" b="1">
              <a:solidFill>
                <a:srgbClr val="FF0000"/>
              </a:solidFill>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8"/>
          <p:cNvSpPr>
            <a:spLocks noGrp="1" noChangeArrowheads="1"/>
          </p:cNvSpPr>
          <p:nvPr>
            <p:ph type="dt" sz="half" idx="10"/>
          </p:nvPr>
        </p:nvSpPr>
        <p:spPr>
          <a:ln/>
        </p:spPr>
        <p:txBody>
          <a:bodyPr/>
          <a:lstStyle/>
          <a:p>
            <a:fld id="{91A49691-4486-4597-9F58-33B33331461F}" type="datetime1">
              <a:rPr lang="zh-CN" altLang="en-US"/>
              <a:pPr/>
              <a:t>2023/12/5</a:t>
            </a:fld>
            <a:endParaRPr lang="en-US" altLang="zh-CN"/>
          </a:p>
        </p:txBody>
      </p:sp>
      <p:sp>
        <p:nvSpPr>
          <p:cNvPr id="50" name="Rectangle 10"/>
          <p:cNvSpPr>
            <a:spLocks noGrp="1" noChangeArrowheads="1"/>
          </p:cNvSpPr>
          <p:nvPr>
            <p:ph type="sldNum" sz="quarter" idx="12"/>
          </p:nvPr>
        </p:nvSpPr>
        <p:spPr>
          <a:ln/>
        </p:spPr>
        <p:txBody>
          <a:bodyPr/>
          <a:lstStyle/>
          <a:p>
            <a:fld id="{FF9097BC-9F80-499E-A755-1279FE0B9E67}" type="slidenum">
              <a:rPr lang="zh-CN" altLang="en-US"/>
              <a:pPr/>
              <a:t>14</a:t>
            </a:fld>
            <a:r>
              <a:rPr lang="en-US" altLang="zh-CN"/>
              <a:t>/45</a:t>
            </a:r>
          </a:p>
        </p:txBody>
      </p:sp>
      <p:sp>
        <p:nvSpPr>
          <p:cNvPr id="6843394" name="Rectangle 2"/>
          <p:cNvSpPr>
            <a:spLocks noRot="1" noChangeArrowheads="1"/>
          </p:cNvSpPr>
          <p:nvPr/>
        </p:nvSpPr>
        <p:spPr bwMode="auto">
          <a:xfrm>
            <a:off x="301625" y="2286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sz="3600" dirty="0">
                <a:solidFill>
                  <a:srgbClr val="0070C0"/>
                </a:solidFill>
                <a:latin typeface="Times New Roman" pitchFamily="18" charset="0"/>
                <a:ea typeface="黑体" pitchFamily="49" charset="-122"/>
              </a:rPr>
              <a:t>简单链表</a:t>
            </a:r>
            <a:r>
              <a:rPr lang="zh-CN" altLang="en-US" sz="3600" dirty="0">
                <a:solidFill>
                  <a:srgbClr val="C00000"/>
                </a:solidFill>
                <a:latin typeface="Times New Roman" pitchFamily="18" charset="0"/>
                <a:ea typeface="黑体" pitchFamily="49" charset="-122"/>
              </a:rPr>
              <a:t>输出变量数据域各成员的值</a:t>
            </a:r>
          </a:p>
        </p:txBody>
      </p:sp>
      <p:sp>
        <p:nvSpPr>
          <p:cNvPr id="6843396" name="Rectangle 4"/>
          <p:cNvSpPr>
            <a:spLocks noChangeArrowheads="1"/>
          </p:cNvSpPr>
          <p:nvPr/>
        </p:nvSpPr>
        <p:spPr bwMode="auto">
          <a:xfrm>
            <a:off x="228600" y="1143000"/>
            <a:ext cx="6629400" cy="3200400"/>
          </a:xfrm>
          <a:prstGeom prst="rect">
            <a:avLst/>
          </a:prstGeom>
          <a:solidFill>
            <a:srgbClr val="FFFF00"/>
          </a:solidFill>
          <a:ln w="9525">
            <a:noFill/>
            <a:miter lim="800000"/>
            <a:headEnd/>
            <a:tailEnd/>
          </a:ln>
          <a:effectLst/>
          <a:extLst/>
        </p:spPr>
        <p:txBody>
          <a:bodyPr/>
          <a:lstStyle/>
          <a:p>
            <a:pPr marL="342900" indent="-342900">
              <a:lnSpc>
                <a:spcPct val="90000"/>
              </a:lnSpc>
              <a:spcBef>
                <a:spcPct val="0"/>
              </a:spcBef>
              <a:buClr>
                <a:srgbClr val="FF3300"/>
              </a:buClr>
              <a:buFont typeface="Wingdings" pitchFamily="2" charset="2"/>
              <a:buNone/>
            </a:pPr>
            <a:r>
              <a:rPr lang="en-US" altLang="zh-CN" sz="2400" b="1" dirty="0" err="1">
                <a:latin typeface="Times New Roman" pitchFamily="18" charset="0"/>
                <a:ea typeface="楷体_GB2312" pitchFamily="49" charset="-122"/>
                <a:sym typeface="Monotype Sorts" pitchFamily="2" charset="2"/>
              </a:rPr>
              <a:t>int</a:t>
            </a:r>
            <a:r>
              <a:rPr lang="en-US" altLang="zh-CN" sz="2400" b="1" dirty="0">
                <a:latin typeface="Times New Roman" pitchFamily="18" charset="0"/>
                <a:ea typeface="楷体_GB2312" pitchFamily="49" charset="-122"/>
                <a:sym typeface="Monotype Sorts" pitchFamily="2" charset="2"/>
              </a:rPr>
              <a:t> main() {</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 </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p=head;   </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do {</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a:t>
            </a:r>
            <a:r>
              <a:rPr lang="en-US" altLang="zh-CN" sz="2400" b="1" dirty="0" err="1">
                <a:latin typeface="Times New Roman" pitchFamily="18" charset="0"/>
                <a:ea typeface="楷体_GB2312" pitchFamily="49" charset="-122"/>
                <a:sym typeface="Monotype Sorts" pitchFamily="2" charset="2"/>
              </a:rPr>
              <a:t>printf</a:t>
            </a:r>
            <a:r>
              <a:rPr lang="en-US" altLang="zh-CN" sz="2400" b="1" dirty="0">
                <a:latin typeface="Times New Roman" pitchFamily="18" charset="0"/>
                <a:ea typeface="楷体_GB2312" pitchFamily="49" charset="-122"/>
                <a:sym typeface="Monotype Sorts" pitchFamily="2" charset="2"/>
              </a:rPr>
              <a:t>("%ld%5.1f\</a:t>
            </a:r>
            <a:r>
              <a:rPr lang="en-US" altLang="zh-CN" sz="2400" b="1" dirty="0" err="1">
                <a:latin typeface="Times New Roman" pitchFamily="18" charset="0"/>
                <a:ea typeface="楷体_GB2312" pitchFamily="49" charset="-122"/>
                <a:sym typeface="Monotype Sorts" pitchFamily="2" charset="2"/>
              </a:rPr>
              <a:t>n",p</a:t>
            </a:r>
            <a:r>
              <a:rPr lang="en-US" altLang="zh-CN" sz="2400" b="1" dirty="0">
                <a:latin typeface="Times New Roman" pitchFamily="18" charset="0"/>
                <a:ea typeface="楷体_GB2312" pitchFamily="49" charset="-122"/>
                <a:sym typeface="Monotype Sorts" pitchFamily="2" charset="2"/>
              </a:rPr>
              <a:t>-&gt;</a:t>
            </a:r>
            <a:r>
              <a:rPr lang="en-US" altLang="zh-CN" sz="2400" b="1" dirty="0" err="1">
                <a:latin typeface="Times New Roman" pitchFamily="18" charset="0"/>
                <a:ea typeface="楷体_GB2312" pitchFamily="49" charset="-122"/>
                <a:sym typeface="Monotype Sorts" pitchFamily="2" charset="2"/>
              </a:rPr>
              <a:t>num,p</a:t>
            </a:r>
            <a:r>
              <a:rPr lang="en-US" altLang="zh-CN" sz="2400" b="1" dirty="0">
                <a:latin typeface="Times New Roman" pitchFamily="18" charset="0"/>
                <a:ea typeface="楷体_GB2312" pitchFamily="49" charset="-122"/>
                <a:sym typeface="Monotype Sorts" pitchFamily="2" charset="2"/>
              </a:rPr>
              <a:t>-&gt;score);</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p=p-&gt;next;   </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}while(p!=NULL);   </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return 0; </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a:t>
            </a:r>
          </a:p>
        </p:txBody>
      </p:sp>
      <p:graphicFrame>
        <p:nvGraphicFramePr>
          <p:cNvPr id="6843397" name="Group 5"/>
          <p:cNvGraphicFramePr>
            <a:graphicFrameLocks noGrp="1"/>
          </p:cNvGraphicFramePr>
          <p:nvPr/>
        </p:nvGraphicFramePr>
        <p:xfrm>
          <a:off x="2305050" y="4694238"/>
          <a:ext cx="1643063" cy="1555433"/>
        </p:xfrm>
        <a:graphic>
          <a:graphicData uri="http://schemas.openxmlformats.org/drawingml/2006/table">
            <a:tbl>
              <a:tblPr/>
              <a:tblGrid>
                <a:gridCol w="1643063">
                  <a:extLst>
                    <a:ext uri="{9D8B030D-6E8A-4147-A177-3AD203B41FA5}">
                      <a16:colId xmlns:a16="http://schemas.microsoft.com/office/drawing/2014/main" val="20000"/>
                    </a:ext>
                  </a:extLst>
                </a:gridCol>
              </a:tblGrid>
              <a:tr h="50482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Times New Roman" pitchFamily="18" charset="0"/>
                          <a:ea typeface="楷体_GB2312" pitchFamily="49" charset="-122"/>
                        </a:rPr>
                        <a:t>10101</a:t>
                      </a: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Times New Roman" pitchFamily="18" charset="0"/>
                          <a:ea typeface="楷体_GB2312" pitchFamily="49" charset="-122"/>
                        </a:rPr>
                        <a:t>89.5</a:t>
                      </a: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graphicFrame>
        <p:nvGraphicFramePr>
          <p:cNvPr id="6843441" name="Group 49"/>
          <p:cNvGraphicFramePr>
            <a:graphicFrameLocks noGrp="1"/>
          </p:cNvGraphicFramePr>
          <p:nvPr/>
        </p:nvGraphicFramePr>
        <p:xfrm>
          <a:off x="4572000" y="4694238"/>
          <a:ext cx="1662113" cy="1555433"/>
        </p:xfrm>
        <a:graphic>
          <a:graphicData uri="http://schemas.openxmlformats.org/drawingml/2006/table">
            <a:tbl>
              <a:tblPr/>
              <a:tblGrid>
                <a:gridCol w="166211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Times New Roman" pitchFamily="18" charset="0"/>
                          <a:ea typeface="楷体_GB2312" pitchFamily="49" charset="-122"/>
                        </a:rPr>
                        <a:t>10103</a:t>
                      </a: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Times New Roman" pitchFamily="18" charset="0"/>
                          <a:ea typeface="楷体_GB2312" pitchFamily="49" charset="-122"/>
                        </a:rPr>
                        <a:t>90</a:t>
                      </a: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graphicFrame>
        <p:nvGraphicFramePr>
          <p:cNvPr id="6843417" name="表格 5"/>
          <p:cNvGraphicFramePr>
            <a:graphicFrameLocks noGrp="1"/>
          </p:cNvGraphicFramePr>
          <p:nvPr>
            <p:extLst>
              <p:ext uri="{D42A27DB-BD31-4B8C-83A1-F6EECF244321}">
                <p14:modId xmlns:p14="http://schemas.microsoft.com/office/powerpoint/2010/main" val="3434262690"/>
              </p:ext>
            </p:extLst>
          </p:nvPr>
        </p:nvGraphicFramePr>
        <p:xfrm>
          <a:off x="6734175" y="4694238"/>
          <a:ext cx="1571625" cy="1555433"/>
        </p:xfrm>
        <a:graphic>
          <a:graphicData uri="http://schemas.openxmlformats.org/drawingml/2006/table">
            <a:tbl>
              <a:tblPr/>
              <a:tblGrid>
                <a:gridCol w="1571625">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dirty="0" smtClean="0">
                          <a:ln>
                            <a:noFill/>
                          </a:ln>
                          <a:solidFill>
                            <a:srgbClr val="0000CC"/>
                          </a:solidFill>
                          <a:effectLst/>
                          <a:latin typeface="Times New Roman" pitchFamily="18" charset="0"/>
                          <a:ea typeface="楷体_GB2312" pitchFamily="49" charset="-122"/>
                        </a:rPr>
                        <a:t>10107</a:t>
                      </a:r>
                      <a:endParaRPr kumimoji="0" lang="zh-CN" altLang="en-US" sz="2800" b="1" i="0" u="none" strike="noStrike" cap="none" normalizeH="0" baseline="0" dirty="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Times New Roman" pitchFamily="18" charset="0"/>
                          <a:ea typeface="楷体_GB2312" pitchFamily="49" charset="-122"/>
                        </a:rPr>
                        <a:t>85</a:t>
                      </a: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dirty="0" smtClean="0">
                          <a:ln>
                            <a:noFill/>
                          </a:ln>
                          <a:solidFill>
                            <a:srgbClr val="FF0000"/>
                          </a:solidFill>
                          <a:effectLst/>
                          <a:latin typeface="Times New Roman" pitchFamily="18" charset="0"/>
                          <a:ea typeface="楷体_GB2312" pitchFamily="49" charset="-122"/>
                        </a:rPr>
                        <a:t>NULL</a:t>
                      </a:r>
                      <a:endParaRPr kumimoji="0" lang="zh-CN" altLang="en-US" sz="2800" b="1" i="0" u="none" strike="noStrike" cap="none" normalizeH="0" baseline="0" dirty="0" smtClean="0">
                        <a:ln>
                          <a:noFill/>
                        </a:ln>
                        <a:solidFill>
                          <a:srgbClr val="FF0000"/>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7" name="TextBox 6"/>
          <p:cNvSpPr txBox="1"/>
          <p:nvPr/>
        </p:nvSpPr>
        <p:spPr>
          <a:xfrm>
            <a:off x="2376488" y="4267200"/>
            <a:ext cx="1571625" cy="457200"/>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b="1">
                <a:solidFill>
                  <a:srgbClr val="C00000"/>
                </a:solidFill>
                <a:latin typeface="Times New Roman" pitchFamily="18" charset="0"/>
                <a:ea typeface="黑体" pitchFamily="49" charset="-122"/>
              </a:rPr>
              <a:t>a</a:t>
            </a:r>
            <a:r>
              <a:rPr kumimoji="1" lang="zh-CN" altLang="en-US" b="1">
                <a:solidFill>
                  <a:srgbClr val="C00000"/>
                </a:solidFill>
                <a:latin typeface="Times New Roman" pitchFamily="18" charset="0"/>
                <a:ea typeface="黑体" pitchFamily="49" charset="-122"/>
              </a:rPr>
              <a:t>结点</a:t>
            </a:r>
          </a:p>
        </p:txBody>
      </p:sp>
      <p:sp>
        <p:nvSpPr>
          <p:cNvPr id="9" name="TextBox 8"/>
          <p:cNvSpPr txBox="1"/>
          <p:nvPr/>
        </p:nvSpPr>
        <p:spPr>
          <a:xfrm>
            <a:off x="4591050" y="4267200"/>
            <a:ext cx="1500188" cy="457200"/>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b="1">
                <a:solidFill>
                  <a:srgbClr val="C00000"/>
                </a:solidFill>
                <a:latin typeface="Times New Roman" pitchFamily="18" charset="0"/>
                <a:ea typeface="黑体" pitchFamily="49" charset="-122"/>
              </a:rPr>
              <a:t>b</a:t>
            </a:r>
            <a:r>
              <a:rPr kumimoji="1" lang="zh-CN" altLang="en-US" b="1">
                <a:solidFill>
                  <a:srgbClr val="C00000"/>
                </a:solidFill>
                <a:latin typeface="Times New Roman" pitchFamily="18" charset="0"/>
                <a:ea typeface="黑体" pitchFamily="49" charset="-122"/>
              </a:rPr>
              <a:t>结点</a:t>
            </a:r>
          </a:p>
        </p:txBody>
      </p:sp>
      <p:cxnSp>
        <p:nvCxnSpPr>
          <p:cNvPr id="11" name="直接箭头连接符 10"/>
          <p:cNvCxnSpPr>
            <a:cxnSpLocks noChangeShapeType="1"/>
          </p:cNvCxnSpPr>
          <p:nvPr/>
        </p:nvCxnSpPr>
        <p:spPr bwMode="auto">
          <a:xfrm>
            <a:off x="4305300" y="4979988"/>
            <a:ext cx="285750"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2" name="直接连接符 11"/>
          <p:cNvCxnSpPr>
            <a:cxnSpLocks noChangeShapeType="1"/>
          </p:cNvCxnSpPr>
          <p:nvPr/>
        </p:nvCxnSpPr>
        <p:spPr bwMode="auto">
          <a:xfrm>
            <a:off x="3090863" y="6051550"/>
            <a:ext cx="121443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3" name="直接连接符 12"/>
          <p:cNvCxnSpPr>
            <a:cxnSpLocks noChangeShapeType="1"/>
          </p:cNvCxnSpPr>
          <p:nvPr/>
        </p:nvCxnSpPr>
        <p:spPr bwMode="auto">
          <a:xfrm rot="5400000" flipH="1" flipV="1">
            <a:off x="3769519" y="5515769"/>
            <a:ext cx="107156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4" name="TextBox 13"/>
          <p:cNvSpPr txBox="1"/>
          <p:nvPr/>
        </p:nvSpPr>
        <p:spPr>
          <a:xfrm>
            <a:off x="6877050" y="4244975"/>
            <a:ext cx="1357313" cy="457200"/>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b="1">
                <a:solidFill>
                  <a:srgbClr val="C00000"/>
                </a:solidFill>
                <a:latin typeface="Times New Roman" pitchFamily="18" charset="0"/>
                <a:ea typeface="黑体" pitchFamily="49" charset="-122"/>
              </a:rPr>
              <a:t>c</a:t>
            </a:r>
            <a:r>
              <a:rPr kumimoji="1" lang="zh-CN" altLang="en-US" b="1">
                <a:solidFill>
                  <a:srgbClr val="C00000"/>
                </a:solidFill>
                <a:latin typeface="Times New Roman" pitchFamily="18" charset="0"/>
                <a:ea typeface="黑体" pitchFamily="49" charset="-122"/>
              </a:rPr>
              <a:t>结点</a:t>
            </a:r>
          </a:p>
        </p:txBody>
      </p:sp>
      <p:cxnSp>
        <p:nvCxnSpPr>
          <p:cNvPr id="17" name="直接箭头连接符 16"/>
          <p:cNvCxnSpPr>
            <a:cxnSpLocks noChangeShapeType="1"/>
          </p:cNvCxnSpPr>
          <p:nvPr/>
        </p:nvCxnSpPr>
        <p:spPr bwMode="auto">
          <a:xfrm>
            <a:off x="6448425" y="4979988"/>
            <a:ext cx="285750"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8" name="直接连接符 17"/>
          <p:cNvCxnSpPr>
            <a:cxnSpLocks noChangeShapeType="1"/>
          </p:cNvCxnSpPr>
          <p:nvPr/>
        </p:nvCxnSpPr>
        <p:spPr bwMode="auto">
          <a:xfrm>
            <a:off x="5448300" y="6051550"/>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9" name="直接连接符 18"/>
          <p:cNvCxnSpPr>
            <a:cxnSpLocks noChangeShapeType="1"/>
          </p:cNvCxnSpPr>
          <p:nvPr/>
        </p:nvCxnSpPr>
        <p:spPr bwMode="auto">
          <a:xfrm rot="5400000" flipH="1" flipV="1">
            <a:off x="5912644" y="5515769"/>
            <a:ext cx="107156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29" name="TextBox 28"/>
          <p:cNvSpPr txBox="1"/>
          <p:nvPr/>
        </p:nvSpPr>
        <p:spPr>
          <a:xfrm>
            <a:off x="2090738" y="6223000"/>
            <a:ext cx="2786062" cy="519113"/>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00B050"/>
                </a:solidFill>
                <a:latin typeface="Times New Roman" pitchFamily="18" charset="0"/>
              </a:rPr>
              <a:t>a.next=&amp;b;</a:t>
            </a:r>
            <a:endParaRPr kumimoji="1" lang="zh-CN" altLang="en-US" sz="2800" b="1">
              <a:solidFill>
                <a:srgbClr val="00B050"/>
              </a:solidFill>
              <a:latin typeface="Times New Roman" pitchFamily="18" charset="0"/>
            </a:endParaRPr>
          </a:p>
        </p:txBody>
      </p:sp>
      <p:sp>
        <p:nvSpPr>
          <p:cNvPr id="30" name="TextBox 29"/>
          <p:cNvSpPr txBox="1"/>
          <p:nvPr/>
        </p:nvSpPr>
        <p:spPr>
          <a:xfrm>
            <a:off x="5448300" y="6223000"/>
            <a:ext cx="2786063" cy="519113"/>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00B050"/>
                </a:solidFill>
                <a:latin typeface="Times New Roman" pitchFamily="18" charset="0"/>
              </a:rPr>
              <a:t>b.next=&amp;c;</a:t>
            </a:r>
            <a:endParaRPr kumimoji="1" lang="zh-CN" altLang="en-US" sz="2800" b="1">
              <a:solidFill>
                <a:srgbClr val="00B050"/>
              </a:solidFill>
              <a:latin typeface="Times New Roman" pitchFamily="18" charset="0"/>
            </a:endParaRPr>
          </a:p>
        </p:txBody>
      </p:sp>
      <p:sp>
        <p:nvSpPr>
          <p:cNvPr id="6843438" name="TextBox 30"/>
          <p:cNvSpPr txBox="1">
            <a:spLocks noChangeArrowheads="1"/>
          </p:cNvSpPr>
          <p:nvPr/>
        </p:nvSpPr>
        <p:spPr bwMode="auto">
          <a:xfrm>
            <a:off x="1295400" y="4646613"/>
            <a:ext cx="1009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FF0000"/>
                </a:solidFill>
                <a:latin typeface="Times New Roman" pitchFamily="18" charset="0"/>
              </a:rPr>
              <a:t>num</a:t>
            </a:r>
            <a:endParaRPr kumimoji="1" lang="zh-CN" altLang="en-US" sz="2800" b="1">
              <a:solidFill>
                <a:srgbClr val="FF0000"/>
              </a:solidFill>
              <a:latin typeface="Times New Roman" pitchFamily="18" charset="0"/>
            </a:endParaRPr>
          </a:p>
        </p:txBody>
      </p:sp>
      <p:sp>
        <p:nvSpPr>
          <p:cNvPr id="6843439" name="TextBox 31"/>
          <p:cNvSpPr txBox="1">
            <a:spLocks noChangeArrowheads="1"/>
          </p:cNvSpPr>
          <p:nvPr/>
        </p:nvSpPr>
        <p:spPr bwMode="auto">
          <a:xfrm>
            <a:off x="1295400" y="5146675"/>
            <a:ext cx="1009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FF0000"/>
                </a:solidFill>
                <a:latin typeface="Times New Roman" pitchFamily="18" charset="0"/>
              </a:rPr>
              <a:t>score</a:t>
            </a:r>
            <a:endParaRPr kumimoji="1" lang="zh-CN" altLang="en-US" sz="2800" b="1">
              <a:solidFill>
                <a:srgbClr val="FF0000"/>
              </a:solidFill>
              <a:latin typeface="Times New Roman" pitchFamily="18" charset="0"/>
            </a:endParaRPr>
          </a:p>
        </p:txBody>
      </p:sp>
      <p:sp>
        <p:nvSpPr>
          <p:cNvPr id="6843440" name="TextBox 32"/>
          <p:cNvSpPr txBox="1">
            <a:spLocks noChangeArrowheads="1"/>
          </p:cNvSpPr>
          <p:nvPr/>
        </p:nvSpPr>
        <p:spPr bwMode="auto">
          <a:xfrm>
            <a:off x="1295400" y="5646738"/>
            <a:ext cx="1009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FF0000"/>
                </a:solidFill>
                <a:latin typeface="Times New Roman" pitchFamily="18" charset="0"/>
              </a:rPr>
              <a:t>next</a:t>
            </a:r>
            <a:endParaRPr kumimoji="1" lang="zh-CN" altLang="en-US" sz="2800" b="1">
              <a:solidFill>
                <a:srgbClr val="FF0000"/>
              </a:solidFill>
              <a:latin typeface="Times New Roman" pitchFamily="18" charset="0"/>
            </a:endParaRPr>
          </a:p>
        </p:txBody>
      </p:sp>
      <p:grpSp>
        <p:nvGrpSpPr>
          <p:cNvPr id="6843442" name="Group 50"/>
          <p:cNvGrpSpPr>
            <a:grpSpLocks/>
          </p:cNvGrpSpPr>
          <p:nvPr/>
        </p:nvGrpSpPr>
        <p:grpSpPr bwMode="auto">
          <a:xfrm>
            <a:off x="6477000" y="2957513"/>
            <a:ext cx="2608263" cy="1309687"/>
            <a:chOff x="3825" y="3150"/>
            <a:chExt cx="1643" cy="825"/>
          </a:xfrm>
        </p:grpSpPr>
        <p:pic>
          <p:nvPicPr>
            <p:cNvPr id="68434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 y="3150"/>
              <a:ext cx="164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434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6" y="3420"/>
              <a:ext cx="15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7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6" y="3690"/>
              <a:ext cx="16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43442"/>
                                        </p:tgtEl>
                                        <p:attrNameLst>
                                          <p:attrName>style.visibility</p:attrName>
                                        </p:attrNameLst>
                                      </p:cBhvr>
                                      <p:to>
                                        <p:strVal val="visible"/>
                                      </p:to>
                                    </p:set>
                                    <p:animEffect transition="in" filter="blinds(horizontal)">
                                      <p:cBhvr>
                                        <p:cTn id="7" dur="500"/>
                                        <p:tgtEl>
                                          <p:spTgt spid="6843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A266772F-98B9-4375-9ABE-56E02DB74B60}" type="datetime1">
              <a:rPr lang="zh-CN" altLang="en-US"/>
              <a:pPr/>
              <a:t>2023/12/5</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7F02652C-D0CD-43F8-BB48-ECBBF89A5A90}" type="slidenum">
              <a:rPr lang="zh-CN" altLang="en-US"/>
              <a:pPr/>
              <a:t>15</a:t>
            </a:fld>
            <a:r>
              <a:rPr lang="en-US" altLang="zh-CN"/>
              <a:t>/45</a:t>
            </a:r>
          </a:p>
        </p:txBody>
      </p:sp>
      <p:sp>
        <p:nvSpPr>
          <p:cNvPr id="6844418"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smtClean="0">
                <a:solidFill>
                  <a:srgbClr val="0000FF"/>
                </a:solidFill>
                <a:latin typeface="黑体" pitchFamily="49" charset="-122"/>
                <a:ea typeface="黑体" pitchFamily="49" charset="-122"/>
              </a:rPr>
              <a:t>本讲内容</a:t>
            </a:r>
          </a:p>
        </p:txBody>
      </p:sp>
      <p:sp>
        <p:nvSpPr>
          <p:cNvPr id="6844419" name="Rectangle 3"/>
          <p:cNvSpPr>
            <a:spLocks noGrp="1" noChangeArrowheads="1"/>
          </p:cNvSpPr>
          <p:nvPr>
            <p:ph type="body" idx="4294967295"/>
          </p:nvPr>
        </p:nvSpPr>
        <p:spPr>
          <a:xfrm>
            <a:off x="304800" y="1168400"/>
            <a:ext cx="8610600" cy="4775200"/>
          </a:xfrm>
        </p:spPr>
        <p:txBody>
          <a:bodyPr/>
          <a:lstStyle/>
          <a:p>
            <a:pPr eaLnBrk="1" hangingPunct="1">
              <a:lnSpc>
                <a:spcPct val="150000"/>
              </a:lnSpc>
              <a:spcBef>
                <a:spcPct val="10000"/>
              </a:spcBef>
              <a:buClr>
                <a:srgbClr val="0000FF"/>
              </a:buClr>
            </a:pPr>
            <a:r>
              <a:rPr lang="zh-CN" altLang="en-US" sz="4000" b="0" smtClean="0">
                <a:solidFill>
                  <a:srgbClr val="FF0000"/>
                </a:solidFill>
                <a:latin typeface="Times New Roman" pitchFamily="18" charset="0"/>
                <a:ea typeface="黑体" pitchFamily="49" charset="-122"/>
              </a:rPr>
              <a:t>什么是链表</a:t>
            </a:r>
          </a:p>
          <a:p>
            <a:pPr eaLnBrk="1" hangingPunct="1">
              <a:lnSpc>
                <a:spcPct val="150000"/>
              </a:lnSpc>
              <a:spcBef>
                <a:spcPct val="10000"/>
              </a:spcBef>
              <a:buClr>
                <a:srgbClr val="0000FF"/>
              </a:buClr>
            </a:pPr>
            <a:r>
              <a:rPr lang="zh-CN" altLang="en-US" sz="4000" b="0" smtClean="0">
                <a:solidFill>
                  <a:srgbClr val="FF0000"/>
                </a:solidFill>
                <a:latin typeface="Times New Roman" pitchFamily="18" charset="0"/>
                <a:ea typeface="黑体" pitchFamily="49" charset="-122"/>
              </a:rPr>
              <a:t>建立简单的静态链表</a:t>
            </a:r>
          </a:p>
          <a:p>
            <a:pPr eaLnBrk="1" hangingPunct="1">
              <a:lnSpc>
                <a:spcPct val="150000"/>
              </a:lnSpc>
              <a:spcBef>
                <a:spcPct val="10000"/>
              </a:spcBef>
              <a:buClr>
                <a:srgbClr val="0000FF"/>
              </a:buClr>
            </a:pPr>
            <a:r>
              <a:rPr lang="zh-CN" altLang="en-US" sz="4000" b="0" u="sng" smtClean="0">
                <a:solidFill>
                  <a:srgbClr val="FF0000"/>
                </a:solidFill>
                <a:latin typeface="Times New Roman" pitchFamily="18" charset="0"/>
                <a:ea typeface="黑体" pitchFamily="49" charset="-122"/>
              </a:rPr>
              <a:t>使用动态链表</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2F39ECC1-3FE0-4639-AAEB-D69AB9491D43}" type="datetime1">
              <a:rPr lang="zh-CN" altLang="en-US"/>
              <a:pPr/>
              <a:t>2023/12/5</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61257462-223D-4618-BDEE-F1EBE8F304E6}" type="slidenum">
              <a:rPr lang="zh-CN" altLang="en-US"/>
              <a:pPr/>
              <a:t>16</a:t>
            </a:fld>
            <a:r>
              <a:rPr lang="en-US" altLang="zh-CN"/>
              <a:t>/45</a:t>
            </a:r>
          </a:p>
        </p:txBody>
      </p:sp>
      <p:sp>
        <p:nvSpPr>
          <p:cNvPr id="6645762" name="Rectangle 2"/>
          <p:cNvSpPr>
            <a:spLocks noRot="1" noChangeArrowheads="1"/>
          </p:cNvSpPr>
          <p:nvPr/>
        </p:nvSpPr>
        <p:spPr bwMode="auto">
          <a:xfrm>
            <a:off x="301625" y="228600"/>
            <a:ext cx="8540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sym typeface="Monotype Sorts" pitchFamily="2" charset="2"/>
              </a:rPr>
              <a:t>建立动态链表</a:t>
            </a:r>
          </a:p>
        </p:txBody>
      </p:sp>
      <p:sp>
        <p:nvSpPr>
          <p:cNvPr id="6645763" name="Rectangle 3"/>
          <p:cNvSpPr>
            <a:spLocks noChangeArrowheads="1"/>
          </p:cNvSpPr>
          <p:nvPr/>
        </p:nvSpPr>
        <p:spPr bwMode="auto">
          <a:xfrm>
            <a:off x="304800" y="1143000"/>
            <a:ext cx="85407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200" b="1" dirty="0">
                <a:latin typeface="楷体" panose="02010609060101010101" pitchFamily="49" charset="-122"/>
                <a:ea typeface="楷体" panose="02010609060101010101" pitchFamily="49" charset="-122"/>
                <a:sym typeface="Monotype Sorts" pitchFamily="2" charset="2"/>
              </a:rPr>
              <a:t>所谓建立动态链表是指在程序执行过程中从无到有地建立起一个链表，即一个一个地</a:t>
            </a:r>
            <a:r>
              <a:rPr lang="zh-CN" altLang="en-US" sz="3200" b="1" dirty="0">
                <a:solidFill>
                  <a:srgbClr val="FF0000"/>
                </a:solidFill>
                <a:latin typeface="楷体" panose="02010609060101010101" pitchFamily="49" charset="-122"/>
                <a:ea typeface="楷体" panose="02010609060101010101" pitchFamily="49" charset="-122"/>
                <a:sym typeface="Monotype Sorts" pitchFamily="2" charset="2"/>
              </a:rPr>
              <a:t>开辟结点</a:t>
            </a:r>
            <a:r>
              <a:rPr lang="zh-CN" altLang="en-US" sz="3200" b="1" dirty="0">
                <a:latin typeface="楷体" panose="02010609060101010101" pitchFamily="49" charset="-122"/>
                <a:ea typeface="楷体" panose="02010609060101010101" pitchFamily="49" charset="-122"/>
                <a:sym typeface="Monotype Sorts" pitchFamily="2" charset="2"/>
              </a:rPr>
              <a:t>和输入各结点数据，并建立起前后相链的关系。</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5EFF1861-932C-4068-B7B8-B8B9AD8889FE}" type="datetime1">
              <a:rPr lang="zh-CN" altLang="en-US"/>
              <a:pPr/>
              <a:t>2023/12/5</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3EB906C-7DCB-4FB1-83EA-BC4B3AF7EDC9}" type="slidenum">
              <a:rPr lang="zh-CN" altLang="en-US"/>
              <a:pPr/>
              <a:t>17</a:t>
            </a:fld>
            <a:r>
              <a:rPr lang="en-US" altLang="zh-CN"/>
              <a:t>/45</a:t>
            </a:r>
          </a:p>
        </p:txBody>
      </p:sp>
      <p:sp>
        <p:nvSpPr>
          <p:cNvPr id="6846466" name="Rectangle 2"/>
          <p:cNvSpPr>
            <a:spLocks noRot="1" noChangeArrowheads="1"/>
          </p:cNvSpPr>
          <p:nvPr/>
        </p:nvSpPr>
        <p:spPr bwMode="auto">
          <a:xfrm>
            <a:off x="301625" y="762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smtClean="0">
                <a:solidFill>
                  <a:srgbClr val="0070C0"/>
                </a:solidFill>
                <a:latin typeface="Times New Roman" pitchFamily="18" charset="0"/>
                <a:ea typeface="黑体" pitchFamily="49" charset="-122"/>
              </a:rPr>
              <a:t>课堂例题：动态</a:t>
            </a:r>
            <a:r>
              <a:rPr lang="zh-CN" altLang="en-US" dirty="0">
                <a:solidFill>
                  <a:srgbClr val="0070C0"/>
                </a:solidFill>
                <a:latin typeface="Times New Roman" pitchFamily="18" charset="0"/>
                <a:ea typeface="黑体" pitchFamily="49" charset="-122"/>
              </a:rPr>
              <a:t>链表</a:t>
            </a:r>
          </a:p>
        </p:txBody>
      </p:sp>
      <p:sp>
        <p:nvSpPr>
          <p:cNvPr id="6846467" name="Rectangle 3"/>
          <p:cNvSpPr>
            <a:spLocks noChangeArrowheads="1"/>
          </p:cNvSpPr>
          <p:nvPr/>
        </p:nvSpPr>
        <p:spPr bwMode="auto">
          <a:xfrm>
            <a:off x="228600" y="1143000"/>
            <a:ext cx="85407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200000"/>
              </a:lnSpc>
              <a:buClr>
                <a:srgbClr val="FF3300"/>
              </a:buClr>
              <a:buFont typeface="Wingdings" pitchFamily="2" charset="2"/>
              <a:buChar char="Ø"/>
            </a:pPr>
            <a:r>
              <a:rPr lang="zh-CN" altLang="en-US" sz="3600" b="1" dirty="0">
                <a:latin typeface="楷体" panose="02010609060101010101" pitchFamily="49" charset="-122"/>
                <a:ea typeface="楷体" panose="02010609060101010101" pitchFamily="49" charset="-122"/>
              </a:rPr>
              <a:t>写一函数建立一个有</a:t>
            </a:r>
            <a:r>
              <a:rPr lang="en-US" altLang="zh-CN" sz="3600" b="1" dirty="0">
                <a:latin typeface="楷体" panose="02010609060101010101" pitchFamily="49" charset="-122"/>
                <a:ea typeface="楷体" panose="02010609060101010101" pitchFamily="49" charset="-122"/>
              </a:rPr>
              <a:t>3</a:t>
            </a:r>
            <a:r>
              <a:rPr lang="zh-CN" altLang="en-US" sz="3600" b="1" dirty="0">
                <a:latin typeface="楷体" panose="02010609060101010101" pitchFamily="49" charset="-122"/>
                <a:ea typeface="楷体" panose="02010609060101010101" pitchFamily="49" charset="-122"/>
              </a:rPr>
              <a:t>名学生数据的</a:t>
            </a:r>
            <a:r>
              <a:rPr lang="zh-CN" altLang="en-US" sz="3600" b="1" dirty="0">
                <a:solidFill>
                  <a:srgbClr val="CC0099"/>
                </a:solidFill>
                <a:latin typeface="楷体" panose="02010609060101010101" pitchFamily="49" charset="-122"/>
                <a:ea typeface="楷体" panose="02010609060101010101" pitchFamily="49" charset="-122"/>
              </a:rPr>
              <a:t>单向</a:t>
            </a:r>
            <a:r>
              <a:rPr lang="zh-CN" altLang="en-US" sz="3600" b="1" dirty="0">
                <a:latin typeface="楷体" panose="02010609060101010101" pitchFamily="49" charset="-122"/>
                <a:ea typeface="楷体" panose="02010609060101010101" pitchFamily="49" charset="-122"/>
              </a:rPr>
              <a:t>动态链表。</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1BF739BD-BE1B-4FD0-8274-921A31BBE703}" type="datetime1">
              <a:rPr lang="zh-CN" altLang="en-US"/>
              <a:pPr/>
              <a:t>2023/12/5</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3F5D80CE-EF6A-479F-9FBB-43DAEFF07E39}" type="slidenum">
              <a:rPr lang="zh-CN" altLang="en-US"/>
              <a:pPr/>
              <a:t>18</a:t>
            </a:fld>
            <a:r>
              <a:rPr lang="en-US" altLang="zh-CN"/>
              <a:t>/45</a:t>
            </a:r>
          </a:p>
        </p:txBody>
      </p:sp>
      <p:sp>
        <p:nvSpPr>
          <p:cNvPr id="6848514" name="Rectangle 2"/>
          <p:cNvSpPr>
            <a:spLocks noRot="1" noChangeArrowheads="1"/>
          </p:cNvSpPr>
          <p:nvPr/>
        </p:nvSpPr>
        <p:spPr bwMode="auto">
          <a:xfrm>
            <a:off x="301625" y="762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动态</a:t>
            </a:r>
            <a:r>
              <a:rPr lang="zh-CN" altLang="en-US" dirty="0" smtClean="0">
                <a:solidFill>
                  <a:srgbClr val="0070C0"/>
                </a:solidFill>
                <a:latin typeface="Times New Roman" pitchFamily="18" charset="0"/>
                <a:ea typeface="黑体" pitchFamily="49" charset="-122"/>
              </a:rPr>
              <a:t>链表</a:t>
            </a:r>
            <a:r>
              <a:rPr lang="zh-CN" altLang="en-US" dirty="0" smtClean="0">
                <a:solidFill>
                  <a:srgbClr val="C00000"/>
                </a:solidFill>
                <a:latin typeface="Times New Roman" pitchFamily="18" charset="0"/>
                <a:ea typeface="黑体" pitchFamily="49" charset="-122"/>
              </a:rPr>
              <a:t>链接算法</a:t>
            </a:r>
            <a:endParaRPr lang="zh-CN" altLang="en-US" dirty="0">
              <a:solidFill>
                <a:srgbClr val="C00000"/>
              </a:solidFill>
              <a:latin typeface="Times New Roman" pitchFamily="18" charset="0"/>
              <a:ea typeface="黑体" pitchFamily="49" charset="-122"/>
            </a:endParaRPr>
          </a:p>
        </p:txBody>
      </p:sp>
      <p:sp>
        <p:nvSpPr>
          <p:cNvPr id="6848516" name="Rectangle 4"/>
          <p:cNvSpPr>
            <a:spLocks noChangeArrowheads="1"/>
          </p:cNvSpPr>
          <p:nvPr/>
        </p:nvSpPr>
        <p:spPr bwMode="auto">
          <a:xfrm>
            <a:off x="304800" y="1143000"/>
            <a:ext cx="8458200" cy="5257800"/>
          </a:xfrm>
          <a:prstGeom prst="rect">
            <a:avLst/>
          </a:prstGeom>
          <a:solidFill>
            <a:srgbClr val="FFFF00"/>
          </a:solidFill>
          <a:ln w="9525">
            <a:noFill/>
            <a:miter lim="800000"/>
            <a:headEnd/>
            <a:tailEnd/>
          </a:ln>
          <a:effectLst/>
          <a:extLst/>
        </p:spPr>
        <p:txBody>
          <a:bodyPr/>
          <a:lstStyle/>
          <a:p>
            <a:pPr marL="342900" indent="-342900">
              <a:lnSpc>
                <a:spcPct val="90000"/>
              </a:lnSpc>
              <a:spcBef>
                <a:spcPct val="0"/>
              </a:spcBef>
              <a:buClr>
                <a:srgbClr val="FF3300"/>
              </a:buClr>
              <a:buFont typeface="Wingdings" pitchFamily="2" charset="2"/>
              <a:buNone/>
            </a:pP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开辟一个新结点，并使</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p1</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p2</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指向它</a:t>
            </a:r>
          </a:p>
          <a:p>
            <a:pPr marL="342900" indent="-342900">
              <a:lnSpc>
                <a:spcPct val="90000"/>
              </a:lnSpc>
              <a:spcBef>
                <a:spcPct val="0"/>
              </a:spcBef>
              <a:buClr>
                <a:srgbClr val="FF3300"/>
              </a:buClr>
              <a:buFont typeface="Wingdings" pitchFamily="2" charset="2"/>
              <a:buNone/>
            </a:pP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读入一个学生数据给</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p1</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所指的结点</a:t>
            </a:r>
          </a:p>
          <a:p>
            <a:pPr marL="342900" indent="-342900">
              <a:lnSpc>
                <a:spcPct val="90000"/>
              </a:lnSpc>
              <a:spcBef>
                <a:spcPct val="0"/>
              </a:spcBef>
              <a:buClr>
                <a:srgbClr val="FF3300"/>
              </a:buClr>
              <a:buFont typeface="Wingdings" pitchFamily="2" charset="2"/>
              <a:buNone/>
            </a:pP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head=NULL</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n=0</a:t>
            </a:r>
          </a:p>
          <a:p>
            <a:pPr marL="342900" indent="-342900">
              <a:lnSpc>
                <a:spcPct val="90000"/>
              </a:lnSpc>
              <a:spcBef>
                <a:spcPct val="0"/>
              </a:spcBef>
              <a:buClr>
                <a:srgbClr val="FF3300"/>
              </a:buClr>
              <a:buFont typeface="Wingdings" pitchFamily="2" charset="2"/>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当读入的</a:t>
            </a:r>
            <a:r>
              <a:rPr lang="en-US" altLang="zh-CN" sz="24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p1-&gt;</a:t>
            </a:r>
            <a:r>
              <a:rPr lang="en-US" altLang="zh-CN" sz="2400" b="1" dirty="0" err="1">
                <a:solidFill>
                  <a:srgbClr val="CC0099"/>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num</a:t>
            </a:r>
            <a:r>
              <a:rPr lang="zh-CN" altLang="en-US" sz="24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不是零</a:t>
            </a:r>
          </a:p>
          <a:p>
            <a:pPr marL="342900" indent="-342900">
              <a:lnSpc>
                <a:spcPct val="90000"/>
              </a:lnSpc>
              <a:spcBef>
                <a:spcPct val="0"/>
              </a:spcBef>
              <a:buClr>
                <a:srgbClr val="FF3300"/>
              </a:buClr>
              <a:buFont typeface="Wingdings" pitchFamily="2" charset="2"/>
              <a:buNone/>
            </a:pP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p>
          <a:p>
            <a:pPr marL="342900" indent="-342900">
              <a:lnSpc>
                <a:spcPct val="90000"/>
              </a:lnSpc>
              <a:spcBef>
                <a:spcPct val="0"/>
              </a:spcBef>
              <a:buClr>
                <a:srgbClr val="FF3300"/>
              </a:buClr>
              <a:buFont typeface="Wingdings" pitchFamily="2" charset="2"/>
              <a:buNone/>
            </a:pP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n=n+1</a:t>
            </a:r>
          </a:p>
          <a:p>
            <a:pPr marL="342900" indent="-342900">
              <a:lnSpc>
                <a:spcPct val="90000"/>
              </a:lnSpc>
              <a:spcBef>
                <a:spcPct val="0"/>
              </a:spcBef>
              <a:buClr>
                <a:srgbClr val="FF3300"/>
              </a:buClr>
              <a:buFont typeface="Wingdings" pitchFamily="2" charset="2"/>
              <a:buNone/>
            </a:pP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if(1==</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n</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endParaRPr>
          </a:p>
          <a:p>
            <a:pPr marL="342900" indent="-342900">
              <a:lnSpc>
                <a:spcPct val="90000"/>
              </a:lnSpc>
              <a:spcBef>
                <a:spcPct val="0"/>
              </a:spcBef>
              <a:buClr>
                <a:srgbClr val="FF3300"/>
              </a:buClr>
              <a:buFont typeface="Wingdings" pitchFamily="2" charset="2"/>
              <a:buNone/>
            </a:pP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head=p1</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（把</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p1</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所指的结点作为第</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1</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个结点）</a:t>
            </a:r>
          </a:p>
          <a:p>
            <a:pPr marL="342900" indent="-342900">
              <a:lnSpc>
                <a:spcPct val="90000"/>
              </a:lnSpc>
              <a:spcBef>
                <a:spcPct val="0"/>
              </a:spcBef>
              <a:buClr>
                <a:srgbClr val="FF3300"/>
              </a:buClr>
              <a:buFont typeface="Wingdings" pitchFamily="2" charset="2"/>
              <a:buNone/>
            </a:pP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else</a:t>
            </a:r>
          </a:p>
          <a:p>
            <a:pPr marL="342900" indent="-342900">
              <a:lnSpc>
                <a:spcPct val="90000"/>
              </a:lnSpc>
              <a:spcBef>
                <a:spcPct val="0"/>
              </a:spcBef>
              <a:buClr>
                <a:srgbClr val="FF3300"/>
              </a:buClr>
              <a:buFont typeface="Wingdings" pitchFamily="2" charset="2"/>
              <a:buNone/>
            </a:pP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p2-&gt;next=p1</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（把</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p1</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所指的结点连接到表尾）</a:t>
            </a:r>
          </a:p>
          <a:p>
            <a:pPr marL="342900" indent="-342900">
              <a:lnSpc>
                <a:spcPct val="90000"/>
              </a:lnSpc>
              <a:spcBef>
                <a:spcPct val="0"/>
              </a:spcBef>
              <a:buClr>
                <a:srgbClr val="FF3300"/>
              </a:buClr>
              <a:buFont typeface="Wingdings" pitchFamily="2" charset="2"/>
              <a:buNone/>
            </a:pP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p2=p1</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p2</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移到表尾）</a:t>
            </a:r>
          </a:p>
          <a:p>
            <a:pPr marL="342900" indent="-342900">
              <a:lnSpc>
                <a:spcPct val="90000"/>
              </a:lnSpc>
              <a:spcBef>
                <a:spcPct val="0"/>
              </a:spcBef>
              <a:buClr>
                <a:srgbClr val="FF3300"/>
              </a:buClr>
              <a:buFont typeface="Wingdings" pitchFamily="2" charset="2"/>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再开辟一个新结点，使</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p1</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指向它</a:t>
            </a:r>
          </a:p>
          <a:p>
            <a:pPr marL="342900" indent="-342900">
              <a:lnSpc>
                <a:spcPct val="90000"/>
              </a:lnSpc>
              <a:spcBef>
                <a:spcPct val="0"/>
              </a:spcBef>
              <a:buClr>
                <a:srgbClr val="FF3300"/>
              </a:buClr>
              <a:buFont typeface="Wingdings" pitchFamily="2" charset="2"/>
              <a:buNone/>
            </a:pP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读入一个学生数据给</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p1</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所指结点</a:t>
            </a:r>
          </a:p>
          <a:p>
            <a:pPr marL="342900" indent="-342900">
              <a:lnSpc>
                <a:spcPct val="90000"/>
              </a:lnSpc>
              <a:spcBef>
                <a:spcPct val="0"/>
              </a:spcBef>
              <a:buClr>
                <a:srgbClr val="FF3300"/>
              </a:buClr>
              <a:buFont typeface="Wingdings" pitchFamily="2" charset="2"/>
              <a:buNone/>
            </a:pP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p>
          <a:p>
            <a:pPr marL="342900" indent="-342900">
              <a:lnSpc>
                <a:spcPct val="90000"/>
              </a:lnSpc>
              <a:spcBef>
                <a:spcPct val="0"/>
              </a:spcBef>
              <a:buClr>
                <a:srgbClr val="FF3300"/>
              </a:buClr>
              <a:buFont typeface="Wingdings" pitchFamily="2" charset="2"/>
              <a:buNone/>
            </a:pP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表尾结点的指针置</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NULL</a:t>
            </a:r>
          </a:p>
        </p:txBody>
      </p:sp>
      <p:sp>
        <p:nvSpPr>
          <p:cNvPr id="2" name="矩形 1"/>
          <p:cNvSpPr/>
          <p:nvPr/>
        </p:nvSpPr>
        <p:spPr bwMode="auto">
          <a:xfrm>
            <a:off x="4953000" y="1981200"/>
            <a:ext cx="3657600" cy="1295400"/>
          </a:xfrm>
          <a:prstGeom prst="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None/>
              <a:tabLst/>
            </a:pP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个特殊指针：</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342900" marR="0" indent="-342900" algn="l" defTabSz="914400" rtl="0" eaLnBrk="1" fontAlgn="base" latinLnBrk="0" hangingPunct="1">
              <a:lnSpc>
                <a:spcPct val="80000"/>
              </a:lnSpc>
              <a:spcBef>
                <a:spcPct val="20000"/>
              </a:spcBef>
              <a:spcAft>
                <a:spcPct val="0"/>
              </a:spcAft>
              <a:buClrTx/>
              <a:buSzTx/>
              <a:buFontTx/>
              <a:buNone/>
              <a:tabLst/>
            </a:pP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	p1</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指向“新”结点；</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	p2</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指向“链表”尾结点；</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head</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指向“链表”头结点。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8"/>
          <p:cNvSpPr>
            <a:spLocks noGrp="1" noChangeArrowheads="1"/>
          </p:cNvSpPr>
          <p:nvPr>
            <p:ph type="dt" sz="half" idx="10"/>
          </p:nvPr>
        </p:nvSpPr>
        <p:spPr>
          <a:ln/>
        </p:spPr>
        <p:txBody>
          <a:bodyPr/>
          <a:lstStyle/>
          <a:p>
            <a:fld id="{9EA7E752-15B2-4C70-892B-0B08BBCE813D}" type="datetime1">
              <a:rPr lang="zh-CN" altLang="en-US"/>
              <a:pPr/>
              <a:t>2023/12/5</a:t>
            </a:fld>
            <a:endParaRPr lang="en-US" altLang="zh-CN"/>
          </a:p>
        </p:txBody>
      </p:sp>
      <p:sp>
        <p:nvSpPr>
          <p:cNvPr id="7"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8" name="Rectangle 10"/>
          <p:cNvSpPr>
            <a:spLocks noGrp="1" noChangeArrowheads="1"/>
          </p:cNvSpPr>
          <p:nvPr>
            <p:ph type="sldNum" sz="quarter" idx="12"/>
          </p:nvPr>
        </p:nvSpPr>
        <p:spPr>
          <a:ln/>
        </p:spPr>
        <p:txBody>
          <a:bodyPr/>
          <a:lstStyle/>
          <a:p>
            <a:fld id="{9AB01DF2-822F-4426-8566-85D5E8015134}" type="slidenum">
              <a:rPr lang="zh-CN" altLang="en-US"/>
              <a:pPr/>
              <a:t>19</a:t>
            </a:fld>
            <a:r>
              <a:rPr lang="en-US" altLang="zh-CN"/>
              <a:t>/45</a:t>
            </a:r>
          </a:p>
        </p:txBody>
      </p:sp>
      <p:sp>
        <p:nvSpPr>
          <p:cNvPr id="6850562" name="Rectangle 3"/>
          <p:cNvSpPr>
            <a:spLocks noGrp="1" noChangeArrowheads="1"/>
          </p:cNvSpPr>
          <p:nvPr>
            <p:ph type="body" idx="4294967295"/>
          </p:nvPr>
        </p:nvSpPr>
        <p:spPr>
          <a:xfrm>
            <a:off x="328613" y="1300163"/>
            <a:ext cx="8358187" cy="4643437"/>
          </a:xfrm>
        </p:spPr>
        <p:txBody>
          <a:bodyPr/>
          <a:lstStyle/>
          <a:p>
            <a:pPr eaLnBrk="1" hangingPunct="1">
              <a:lnSpc>
                <a:spcPct val="150000"/>
              </a:lnSpc>
            </a:pPr>
            <a:r>
              <a:rPr lang="zh-CN" altLang="zh-CN" sz="2800" dirty="0" smtClean="0">
                <a:latin typeface="Times New Roman" panose="02020603050405020304" pitchFamily="18" charset="0"/>
                <a:cs typeface="Times New Roman" panose="02020603050405020304" pitchFamily="18" charset="0"/>
              </a:rPr>
              <a:t>定义</a:t>
            </a:r>
            <a:r>
              <a:rPr lang="en-US" altLang="zh-CN" sz="2800" dirty="0" smtClean="0">
                <a:latin typeface="Times New Roman" panose="02020603050405020304" pitchFamily="18" charset="0"/>
                <a:cs typeface="Times New Roman" panose="02020603050405020304" pitchFamily="18" charset="0"/>
              </a:rPr>
              <a:t>3</a:t>
            </a:r>
            <a:r>
              <a:rPr lang="zh-CN" altLang="zh-CN" sz="2800" dirty="0" smtClean="0">
                <a:latin typeface="Times New Roman" panose="02020603050405020304" pitchFamily="18" charset="0"/>
                <a:cs typeface="Times New Roman" panose="02020603050405020304" pitchFamily="18" charset="0"/>
              </a:rPr>
              <a:t>个指针变量：</a:t>
            </a:r>
            <a:r>
              <a:rPr lang="en-US" altLang="zh-CN" sz="2800" dirty="0" smtClean="0">
                <a:latin typeface="Times New Roman" panose="02020603050405020304" pitchFamily="18" charset="0"/>
                <a:cs typeface="Times New Roman" panose="02020603050405020304" pitchFamily="18" charset="0"/>
              </a:rPr>
              <a:t>head,p1</a:t>
            </a:r>
            <a:r>
              <a:rPr lang="zh-CN" altLang="zh-CN" sz="2800" dirty="0" smtClean="0">
                <a:latin typeface="Times New Roman" panose="02020603050405020304" pitchFamily="18" charset="0"/>
                <a:cs typeface="Times New Roman" panose="02020603050405020304" pitchFamily="18" charset="0"/>
              </a:rPr>
              <a:t>和</a:t>
            </a:r>
            <a:r>
              <a:rPr lang="en-US" altLang="zh-CN" sz="2800" dirty="0" smtClean="0">
                <a:latin typeface="Times New Roman" panose="02020603050405020304" pitchFamily="18" charset="0"/>
                <a:cs typeface="Times New Roman" panose="02020603050405020304" pitchFamily="18" charset="0"/>
              </a:rPr>
              <a:t>p2</a:t>
            </a:r>
            <a:r>
              <a:rPr lang="zh-CN" altLang="zh-CN" sz="2800" dirty="0" smtClean="0">
                <a:latin typeface="Times New Roman" panose="02020603050405020304" pitchFamily="18" charset="0"/>
                <a:cs typeface="Times New Roman" panose="02020603050405020304" pitchFamily="18" charset="0"/>
              </a:rPr>
              <a:t>，它们都是用来指向</a:t>
            </a:r>
            <a:r>
              <a:rPr lang="en-US" altLang="zh-CN" sz="2800" dirty="0" err="1" smtClean="0">
                <a:latin typeface="Times New Roman" panose="02020603050405020304" pitchFamily="18" charset="0"/>
                <a:cs typeface="Times New Roman" panose="02020603050405020304" pitchFamily="18" charset="0"/>
              </a:rPr>
              <a:t>struct</a:t>
            </a:r>
            <a:r>
              <a:rPr lang="en-US" altLang="zh-CN" sz="2800" dirty="0" smtClean="0">
                <a:latin typeface="Times New Roman" panose="02020603050405020304" pitchFamily="18" charset="0"/>
                <a:cs typeface="Times New Roman" panose="02020603050405020304" pitchFamily="18" charset="0"/>
              </a:rPr>
              <a:t> Student</a:t>
            </a:r>
            <a:r>
              <a:rPr lang="zh-CN" altLang="zh-CN" sz="2800" dirty="0" smtClean="0">
                <a:latin typeface="Times New Roman" panose="02020603050405020304" pitchFamily="18" charset="0"/>
                <a:cs typeface="Times New Roman" panose="02020603050405020304" pitchFamily="18" charset="0"/>
              </a:rPr>
              <a:t>类型数据</a:t>
            </a:r>
            <a:endParaRPr lang="en-US" altLang="zh-CN" sz="2800" dirty="0" smtClean="0">
              <a:latin typeface="Times New Roman" panose="02020603050405020304" pitchFamily="18" charset="0"/>
              <a:cs typeface="Times New Roman" panose="02020603050405020304" pitchFamily="18" charset="0"/>
            </a:endParaRPr>
          </a:p>
          <a:p>
            <a:pPr lvl="1" eaLnBrk="1" hangingPunct="1">
              <a:lnSpc>
                <a:spcPct val="150000"/>
              </a:lnSpc>
            </a:pPr>
            <a:endParaRPr lang="en-US" altLang="zh-CN" dirty="0" smtClean="0">
              <a:latin typeface="Times New Roman" pitchFamily="18" charset="0"/>
              <a:ea typeface="楷体_GB2312" pitchFamily="49" charset="-122"/>
            </a:endParaRPr>
          </a:p>
        </p:txBody>
      </p:sp>
      <p:sp>
        <p:nvSpPr>
          <p:cNvPr id="5" name="TextBox 4"/>
          <p:cNvSpPr txBox="1"/>
          <p:nvPr/>
        </p:nvSpPr>
        <p:spPr>
          <a:xfrm>
            <a:off x="1114425" y="3228975"/>
            <a:ext cx="6500813" cy="519113"/>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en-US" altLang="zh-CN" sz="2800" b="1">
                <a:solidFill>
                  <a:srgbClr val="CC0099"/>
                </a:solidFill>
                <a:latin typeface="Times New Roman" pitchFamily="18" charset="0"/>
              </a:rPr>
              <a:t>struct Student *head, *p1, *p2;</a:t>
            </a:r>
            <a:endParaRPr kumimoji="1" lang="zh-CN" altLang="en-US" sz="2800" b="1">
              <a:solidFill>
                <a:srgbClr val="CC0099"/>
              </a:solidFill>
              <a:latin typeface="Times New Roman" pitchFamily="18" charset="0"/>
            </a:endParaRPr>
          </a:p>
        </p:txBody>
      </p:sp>
      <p:sp>
        <p:nvSpPr>
          <p:cNvPr id="6850565" name="Rectangle 5"/>
          <p:cNvSpPr>
            <a:spLocks noRot="1" noChangeArrowheads="1"/>
          </p:cNvSpPr>
          <p:nvPr/>
        </p:nvSpPr>
        <p:spPr bwMode="auto">
          <a:xfrm>
            <a:off x="301625" y="762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动态</a:t>
            </a:r>
            <a:r>
              <a:rPr lang="zh-CN" altLang="en-US" dirty="0" smtClean="0">
                <a:solidFill>
                  <a:srgbClr val="0070C0"/>
                </a:solidFill>
                <a:latin typeface="Times New Roman" pitchFamily="18" charset="0"/>
                <a:ea typeface="黑体" pitchFamily="49" charset="-122"/>
              </a:rPr>
              <a:t>链表</a:t>
            </a:r>
            <a:r>
              <a:rPr lang="zh-CN" altLang="en-US" dirty="0" smtClean="0">
                <a:solidFill>
                  <a:srgbClr val="C00000"/>
                </a:solidFill>
                <a:latin typeface="Times New Roman" pitchFamily="18" charset="0"/>
                <a:ea typeface="黑体" pitchFamily="49" charset="-122"/>
              </a:rPr>
              <a:t>操作步骤</a:t>
            </a:r>
            <a:r>
              <a:rPr lang="en-US" altLang="zh-CN" dirty="0" smtClean="0">
                <a:solidFill>
                  <a:srgbClr val="C00000"/>
                </a:solidFill>
                <a:latin typeface="Times New Roman" pitchFamily="18" charset="0"/>
                <a:ea typeface="黑体" pitchFamily="49" charset="-122"/>
              </a:rPr>
              <a:t>-1</a:t>
            </a:r>
            <a:endParaRPr lang="en-US" altLang="zh-CN" dirty="0">
              <a:solidFill>
                <a:srgbClr val="C00000"/>
              </a:solidFill>
              <a:latin typeface="Times New Roman" pitchFamily="18" charset="0"/>
              <a:ea typeface="黑体" pitchFamily="49" charset="-122"/>
            </a:endParaRPr>
          </a:p>
        </p:txBody>
      </p:sp>
    </p:spTree>
    <p:extLst>
      <p:ext uri="{BB962C8B-B14F-4D97-AF65-F5344CB8AC3E}">
        <p14:creationId xmlns:p14="http://schemas.microsoft.com/office/powerpoint/2010/main" val="311651333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50562">
                                            <p:txEl>
                                              <p:pRg st="0" end="0"/>
                                            </p:txEl>
                                          </p:spTgt>
                                        </p:tgtEl>
                                        <p:attrNameLst>
                                          <p:attrName>style.visibility</p:attrName>
                                        </p:attrNameLst>
                                      </p:cBhvr>
                                      <p:to>
                                        <p:strVal val="visible"/>
                                      </p:to>
                                    </p:set>
                                    <p:animEffect transition="in" filter="blinds(horizontal)">
                                      <p:cBhvr>
                                        <p:cTn id="7" dur="500"/>
                                        <p:tgtEl>
                                          <p:spTgt spid="68505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EE1BFB5A-A4D3-4B81-9402-BC92D1915B90}" type="datetime1">
              <a:rPr lang="zh-CN" altLang="en-US"/>
              <a:pPr/>
              <a:t>2023/12/5</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C47A90D-5CE5-4114-ACAB-7341925981F1}" type="slidenum">
              <a:rPr lang="zh-CN" altLang="en-US"/>
              <a:pPr/>
              <a:t>2</a:t>
            </a:fld>
            <a:r>
              <a:rPr lang="en-US" altLang="zh-CN"/>
              <a:t>/45</a:t>
            </a:r>
          </a:p>
        </p:txBody>
      </p:sp>
      <p:sp>
        <p:nvSpPr>
          <p:cNvPr id="6639618"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smtClean="0">
                <a:solidFill>
                  <a:srgbClr val="0000FF"/>
                </a:solidFill>
                <a:latin typeface="黑体" pitchFamily="49" charset="-122"/>
                <a:ea typeface="黑体" pitchFamily="49" charset="-122"/>
              </a:rPr>
              <a:t>本讲内容</a:t>
            </a:r>
          </a:p>
        </p:txBody>
      </p:sp>
      <p:sp>
        <p:nvSpPr>
          <p:cNvPr id="6639619" name="Rectangle 3"/>
          <p:cNvSpPr>
            <a:spLocks noGrp="1" noChangeArrowheads="1"/>
          </p:cNvSpPr>
          <p:nvPr>
            <p:ph type="body" idx="4294967295"/>
          </p:nvPr>
        </p:nvSpPr>
        <p:spPr>
          <a:xfrm>
            <a:off x="304800" y="1168400"/>
            <a:ext cx="8610600" cy="4775200"/>
          </a:xfrm>
        </p:spPr>
        <p:txBody>
          <a:bodyPr/>
          <a:lstStyle/>
          <a:p>
            <a:pPr eaLnBrk="1" hangingPunct="1">
              <a:lnSpc>
                <a:spcPct val="150000"/>
              </a:lnSpc>
              <a:spcBef>
                <a:spcPct val="10000"/>
              </a:spcBef>
              <a:buClr>
                <a:srgbClr val="0000FF"/>
              </a:buClr>
            </a:pPr>
            <a:r>
              <a:rPr lang="zh-CN" altLang="en-US" sz="4000" b="0" u="sng" dirty="0" smtClean="0">
                <a:solidFill>
                  <a:srgbClr val="FF0000"/>
                </a:solidFill>
                <a:latin typeface="Times New Roman" pitchFamily="18" charset="0"/>
                <a:ea typeface="黑体" pitchFamily="49" charset="-122"/>
              </a:rPr>
              <a:t>什么是链表</a:t>
            </a:r>
          </a:p>
          <a:p>
            <a:pPr eaLnBrk="1" hangingPunct="1">
              <a:lnSpc>
                <a:spcPct val="150000"/>
              </a:lnSpc>
              <a:spcBef>
                <a:spcPct val="10000"/>
              </a:spcBef>
              <a:buClr>
                <a:srgbClr val="0000FF"/>
              </a:buClr>
            </a:pPr>
            <a:r>
              <a:rPr lang="zh-CN" altLang="en-US" sz="4000" b="0" dirty="0" smtClean="0">
                <a:latin typeface="Times New Roman" pitchFamily="18" charset="0"/>
                <a:ea typeface="黑体" pitchFamily="49" charset="-122"/>
              </a:rPr>
              <a:t>建立简单的静态链表</a:t>
            </a:r>
          </a:p>
          <a:p>
            <a:pPr eaLnBrk="1" hangingPunct="1">
              <a:lnSpc>
                <a:spcPct val="150000"/>
              </a:lnSpc>
              <a:spcBef>
                <a:spcPct val="10000"/>
              </a:spcBef>
              <a:buClr>
                <a:srgbClr val="0000FF"/>
              </a:buClr>
            </a:pPr>
            <a:r>
              <a:rPr lang="zh-CN" altLang="en-US" sz="4000" b="0" dirty="0" smtClean="0">
                <a:latin typeface="Times New Roman" pitchFamily="18" charset="0"/>
                <a:ea typeface="黑体" pitchFamily="49" charset="-122"/>
              </a:rPr>
              <a:t>使用动态链表</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Rectangle 8"/>
          <p:cNvSpPr>
            <a:spLocks noGrp="1" noChangeArrowheads="1"/>
          </p:cNvSpPr>
          <p:nvPr>
            <p:ph type="dt" sz="half" idx="10"/>
          </p:nvPr>
        </p:nvSpPr>
        <p:spPr>
          <a:ln/>
        </p:spPr>
        <p:txBody>
          <a:bodyPr/>
          <a:lstStyle/>
          <a:p>
            <a:fld id="{BE2A7376-709D-4C66-9696-92CABE965515}" type="datetime1">
              <a:rPr lang="zh-CN" altLang="en-US"/>
              <a:pPr/>
              <a:t>2023/12/5</a:t>
            </a:fld>
            <a:endParaRPr lang="en-US" altLang="zh-CN"/>
          </a:p>
        </p:txBody>
      </p:sp>
      <p:sp>
        <p:nvSpPr>
          <p:cNvPr id="12"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3" name="Rectangle 10"/>
          <p:cNvSpPr>
            <a:spLocks noGrp="1" noChangeArrowheads="1"/>
          </p:cNvSpPr>
          <p:nvPr>
            <p:ph type="sldNum" sz="quarter" idx="12"/>
          </p:nvPr>
        </p:nvSpPr>
        <p:spPr>
          <a:ln/>
        </p:spPr>
        <p:txBody>
          <a:bodyPr/>
          <a:lstStyle/>
          <a:p>
            <a:fld id="{003FF660-5064-489A-A948-252CA25A0375}" type="slidenum">
              <a:rPr lang="zh-CN" altLang="en-US"/>
              <a:pPr/>
              <a:t>20</a:t>
            </a:fld>
            <a:r>
              <a:rPr lang="en-US" altLang="zh-CN"/>
              <a:t>/45</a:t>
            </a:r>
          </a:p>
        </p:txBody>
      </p:sp>
      <p:sp>
        <p:nvSpPr>
          <p:cNvPr id="6851586" name="Rectangle 3"/>
          <p:cNvSpPr>
            <a:spLocks noGrp="1" noChangeArrowheads="1"/>
          </p:cNvSpPr>
          <p:nvPr>
            <p:ph type="body" idx="4294967295"/>
          </p:nvPr>
        </p:nvSpPr>
        <p:spPr>
          <a:xfrm>
            <a:off x="142875" y="1223963"/>
            <a:ext cx="8772525" cy="4643437"/>
          </a:xfrm>
        </p:spPr>
        <p:txBody>
          <a:bodyPr/>
          <a:lstStyle/>
          <a:p>
            <a:pPr eaLnBrk="1" hangingPunct="1">
              <a:lnSpc>
                <a:spcPct val="150000"/>
              </a:lnSpc>
            </a:pPr>
            <a:r>
              <a:rPr lang="zh-CN" altLang="zh-CN" dirty="0" smtClean="0">
                <a:latin typeface="Times New Roman" panose="02020603050405020304" pitchFamily="18" charset="0"/>
                <a:cs typeface="Times New Roman" panose="02020603050405020304" pitchFamily="18" charset="0"/>
              </a:rPr>
              <a:t>用</a:t>
            </a:r>
            <a:r>
              <a:rPr lang="en-US" altLang="zh-CN" dirty="0" err="1" smtClean="0">
                <a:latin typeface="Times New Roman" panose="02020603050405020304" pitchFamily="18" charset="0"/>
                <a:cs typeface="Times New Roman" panose="02020603050405020304" pitchFamily="18" charset="0"/>
              </a:rPr>
              <a:t>malloc</a:t>
            </a:r>
            <a:r>
              <a:rPr lang="zh-CN" altLang="zh-CN" dirty="0" smtClean="0">
                <a:latin typeface="Times New Roman" panose="02020603050405020304" pitchFamily="18" charset="0"/>
                <a:cs typeface="Times New Roman" panose="02020603050405020304" pitchFamily="18" charset="0"/>
              </a:rPr>
              <a:t>函数开辟第一个结点，并使</a:t>
            </a:r>
            <a:r>
              <a:rPr lang="en-US" altLang="zh-CN" dirty="0" smtClean="0">
                <a:latin typeface="Times New Roman" panose="02020603050405020304" pitchFamily="18" charset="0"/>
                <a:cs typeface="Times New Roman" panose="02020603050405020304" pitchFamily="18" charset="0"/>
              </a:rPr>
              <a:t>p1</a:t>
            </a:r>
            <a:r>
              <a:rPr lang="zh-CN" altLang="zh-CN"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p2</a:t>
            </a:r>
            <a:r>
              <a:rPr lang="zh-CN" altLang="zh-CN" dirty="0" smtClean="0">
                <a:latin typeface="Times New Roman" panose="02020603050405020304" pitchFamily="18" charset="0"/>
                <a:cs typeface="Times New Roman" panose="02020603050405020304" pitchFamily="18" charset="0"/>
              </a:rPr>
              <a:t>指向它</a:t>
            </a:r>
            <a:endParaRPr lang="en-US" altLang="zh-CN" dirty="0" smtClean="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1571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29" name="TextBox 28"/>
          <p:cNvSpPr txBox="1"/>
          <p:nvPr/>
        </p:nvSpPr>
        <p:spPr>
          <a:xfrm>
            <a:off x="142875" y="4405313"/>
            <a:ext cx="785813" cy="523875"/>
          </a:xfrm>
          <a:prstGeom prst="rect">
            <a:avLst/>
          </a:prstGeom>
          <a:noFill/>
        </p:spPr>
        <p:txBody>
          <a:bodyPr>
            <a:spAutoFit/>
          </a:bodyPr>
          <a:lstStyle/>
          <a:p>
            <a:pPr>
              <a:lnSpc>
                <a:spcPct val="100000"/>
              </a:lnSpc>
              <a:spcBef>
                <a:spcPct val="0"/>
              </a:spcBef>
              <a:defRPr/>
            </a:pPr>
            <a:r>
              <a:rPr kumimoji="1" lang="en-US" altLang="zh-CN" sz="2800" b="1" dirty="0">
                <a:solidFill>
                  <a:srgbClr val="00B050"/>
                </a:solidFill>
                <a:latin typeface="+mn-lt"/>
                <a:ea typeface="+mn-ea"/>
              </a:rPr>
              <a:t>p1</a:t>
            </a:r>
            <a:endParaRPr kumimoji="1" lang="zh-CN" altLang="en-US" sz="2800" b="1" dirty="0">
              <a:solidFill>
                <a:srgbClr val="00B050"/>
              </a:solidFill>
              <a:latin typeface="+mn-lt"/>
              <a:ea typeface="+mn-ea"/>
            </a:endParaRPr>
          </a:p>
        </p:txBody>
      </p:sp>
      <p:cxnSp>
        <p:nvCxnSpPr>
          <p:cNvPr id="30" name="直接箭头连接符 29"/>
          <p:cNvCxnSpPr>
            <a:cxnSpLocks noChangeShapeType="1"/>
          </p:cNvCxnSpPr>
          <p:nvPr/>
        </p:nvCxnSpPr>
        <p:spPr bwMode="auto">
          <a:xfrm>
            <a:off x="785813" y="4784725"/>
            <a:ext cx="78581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851599" name="TextBox 26"/>
          <p:cNvSpPr txBox="1">
            <a:spLocks noChangeArrowheads="1"/>
          </p:cNvSpPr>
          <p:nvPr/>
        </p:nvSpPr>
        <p:spPr bwMode="auto">
          <a:xfrm>
            <a:off x="1404938" y="2909888"/>
            <a:ext cx="7053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en-US" altLang="zh-CN" sz="2800" b="1">
                <a:solidFill>
                  <a:srgbClr val="CC0099"/>
                </a:solidFill>
                <a:latin typeface="Times New Roman" pitchFamily="18" charset="0"/>
              </a:rPr>
              <a:t>p1=p2=(struct Student*)malloc(LEN);</a:t>
            </a:r>
            <a:endParaRPr kumimoji="1" lang="zh-CN" altLang="en-US" sz="2800" b="1">
              <a:solidFill>
                <a:srgbClr val="CC0099"/>
              </a:solidFill>
              <a:latin typeface="Times New Roman" pitchFamily="18" charset="0"/>
            </a:endParaRPr>
          </a:p>
        </p:txBody>
      </p:sp>
      <p:sp>
        <p:nvSpPr>
          <p:cNvPr id="31" name="TextBox 30"/>
          <p:cNvSpPr txBox="1"/>
          <p:nvPr/>
        </p:nvSpPr>
        <p:spPr>
          <a:xfrm>
            <a:off x="71438" y="5000625"/>
            <a:ext cx="785812" cy="523875"/>
          </a:xfrm>
          <a:prstGeom prst="rect">
            <a:avLst/>
          </a:prstGeom>
          <a:noFill/>
        </p:spPr>
        <p:txBody>
          <a:bodyPr>
            <a:spAutoFit/>
          </a:bodyPr>
          <a:lstStyle/>
          <a:p>
            <a:pPr>
              <a:lnSpc>
                <a:spcPct val="100000"/>
              </a:lnSpc>
              <a:spcBef>
                <a:spcPct val="0"/>
              </a:spcBef>
              <a:defRPr/>
            </a:pPr>
            <a:r>
              <a:rPr kumimoji="1" lang="en-US" altLang="zh-CN" sz="2800" b="1" dirty="0">
                <a:solidFill>
                  <a:srgbClr val="00B0F0"/>
                </a:solidFill>
                <a:latin typeface="+mn-lt"/>
                <a:ea typeface="+mn-ea"/>
              </a:rPr>
              <a:t>p2</a:t>
            </a:r>
            <a:endParaRPr kumimoji="1" lang="zh-CN" altLang="en-US" sz="2800" b="1" dirty="0">
              <a:solidFill>
                <a:srgbClr val="00B0F0"/>
              </a:solidFill>
              <a:latin typeface="+mn-lt"/>
              <a:ea typeface="+mn-ea"/>
            </a:endParaRPr>
          </a:p>
        </p:txBody>
      </p:sp>
      <p:cxnSp>
        <p:nvCxnSpPr>
          <p:cNvPr id="32" name="直接箭头连接符 31"/>
          <p:cNvCxnSpPr>
            <a:cxnSpLocks noChangeShapeType="1"/>
          </p:cNvCxnSpPr>
          <p:nvPr/>
        </p:nvCxnSpPr>
        <p:spPr bwMode="auto">
          <a:xfrm>
            <a:off x="785813" y="4929188"/>
            <a:ext cx="785812" cy="1587"/>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cxnSp>
        <p:nvCxnSpPr>
          <p:cNvPr id="33" name="直接连接符 32"/>
          <p:cNvCxnSpPr>
            <a:cxnSpLocks noChangeShapeType="1"/>
          </p:cNvCxnSpPr>
          <p:nvPr/>
        </p:nvCxnSpPr>
        <p:spPr bwMode="auto">
          <a:xfrm rot="5400000">
            <a:off x="392907" y="5322094"/>
            <a:ext cx="78581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sp>
        <p:nvSpPr>
          <p:cNvPr id="6851604" name="Rectangle 20"/>
          <p:cNvSpPr>
            <a:spLocks noRot="1" noChangeArrowheads="1"/>
          </p:cNvSpPr>
          <p:nvPr/>
        </p:nvSpPr>
        <p:spPr bwMode="auto">
          <a:xfrm>
            <a:off x="301625" y="762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动态链表</a:t>
            </a:r>
            <a:r>
              <a:rPr lang="zh-CN" altLang="en-US" dirty="0">
                <a:solidFill>
                  <a:srgbClr val="C00000"/>
                </a:solidFill>
                <a:latin typeface="Times New Roman" pitchFamily="18" charset="0"/>
                <a:ea typeface="黑体" pitchFamily="49" charset="-122"/>
              </a:rPr>
              <a:t>操作步骤</a:t>
            </a:r>
            <a:r>
              <a:rPr lang="en-US" altLang="zh-CN" dirty="0" smtClean="0">
                <a:solidFill>
                  <a:srgbClr val="C00000"/>
                </a:solidFill>
                <a:latin typeface="Times New Roman" pitchFamily="18" charset="0"/>
                <a:ea typeface="黑体" pitchFamily="49" charset="-122"/>
              </a:rPr>
              <a:t>-2</a:t>
            </a:r>
            <a:endParaRPr lang="en-US" altLang="zh-CN" dirty="0">
              <a:solidFill>
                <a:srgbClr val="C00000"/>
              </a:solidFill>
              <a:latin typeface="Times New Roman" pitchFamily="18" charset="0"/>
              <a:ea typeface="黑体" pitchFamily="49" charset="-122"/>
            </a:endParaRPr>
          </a:p>
        </p:txBody>
      </p:sp>
    </p:spTree>
    <p:extLst>
      <p:ext uri="{BB962C8B-B14F-4D97-AF65-F5344CB8AC3E}">
        <p14:creationId xmlns:p14="http://schemas.microsoft.com/office/powerpoint/2010/main" val="2872092869"/>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851586">
                                            <p:txEl>
                                              <p:pRg st="0" end="0"/>
                                            </p:txEl>
                                          </p:spTgt>
                                        </p:tgtEl>
                                        <p:attrNameLst>
                                          <p:attrName>style.visibility</p:attrName>
                                        </p:attrNameLst>
                                      </p:cBhvr>
                                      <p:to>
                                        <p:strVal val="visible"/>
                                      </p:to>
                                    </p:set>
                                    <p:animEffect transition="in" filter="blinds(horizontal)">
                                      <p:cBhvr>
                                        <p:cTn id="7" dur="500"/>
                                        <p:tgtEl>
                                          <p:spTgt spid="68515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par>
                          <p:cTn id="18" fill="hold" nodeType="afterGroup">
                            <p:stCondLst>
                              <p:cond delay="500"/>
                            </p:stCondLst>
                            <p:childTnLst>
                              <p:par>
                                <p:cTn id="19" presetID="12" presetClass="entr" presetSubtype="4"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slide(fromBottom)">
                                      <p:cBhvr>
                                        <p:cTn id="21" dur="500"/>
                                        <p:tgtEl>
                                          <p:spTgt spid="33"/>
                                        </p:tgtEl>
                                      </p:cBhvr>
                                    </p:animEffect>
                                  </p:childTnLst>
                                </p:cTn>
                              </p:par>
                            </p:childTnLst>
                          </p:cTn>
                        </p:par>
                        <p:par>
                          <p:cTn id="22" fill="hold" nodeType="afterGroup">
                            <p:stCondLst>
                              <p:cond delay="1000"/>
                            </p:stCondLst>
                            <p:childTnLst>
                              <p:par>
                                <p:cTn id="23" presetID="12" presetClass="entr" presetSubtype="8"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slide(fromLeft)">
                                      <p:cBhvr>
                                        <p:cTn id="25" dur="500"/>
                                        <p:tgtEl>
                                          <p:spTgt spid="32"/>
                                        </p:tgtEl>
                                      </p:cBhvr>
                                    </p:animEffect>
                                  </p:childTnLst>
                                </p:cTn>
                              </p:par>
                            </p:childTnLst>
                          </p:cTn>
                        </p:par>
                        <p:par>
                          <p:cTn id="26" fill="hold" nodeType="afterGroup">
                            <p:stCondLst>
                              <p:cond delay="1500"/>
                            </p:stCondLst>
                            <p:childTnLst>
                              <p:par>
                                <p:cTn id="27" presetID="3" presetClass="entr" presetSubtype="1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linds(horizontal)">
                                      <p:cBhvr>
                                        <p:cTn id="29" dur="500"/>
                                        <p:tgtEl>
                                          <p:spTgt spid="29"/>
                                        </p:tgtEl>
                                      </p:cBhvr>
                                    </p:animEffect>
                                  </p:childTnLst>
                                </p:cTn>
                              </p:par>
                            </p:childTnLst>
                          </p:cTn>
                        </p:par>
                        <p:par>
                          <p:cTn id="30" fill="hold" nodeType="afterGroup">
                            <p:stCondLst>
                              <p:cond delay="2000"/>
                            </p:stCondLst>
                            <p:childTnLst>
                              <p:par>
                                <p:cTn id="31" presetID="12" presetClass="entr" presetSubtype="8" fill="hold"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slide(fromLeft)">
                                      <p:cBhvr>
                                        <p:cTn id="33" dur="500"/>
                                        <p:tgtEl>
                                          <p:spTgt spid="3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851599"/>
                                        </p:tgtEl>
                                        <p:attrNameLst>
                                          <p:attrName>style.visibility</p:attrName>
                                        </p:attrNameLst>
                                      </p:cBhvr>
                                      <p:to>
                                        <p:strVal val="visible"/>
                                      </p:to>
                                    </p:set>
                                    <p:animEffect transition="in" filter="blinds(horizontal)">
                                      <p:cBhvr>
                                        <p:cTn id="38" dur="500"/>
                                        <p:tgtEl>
                                          <p:spTgt spid="6851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6851599" grpId="0"/>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Rectangle 8"/>
          <p:cNvSpPr>
            <a:spLocks noGrp="1" noChangeArrowheads="1"/>
          </p:cNvSpPr>
          <p:nvPr>
            <p:ph type="dt" sz="half" idx="10"/>
          </p:nvPr>
        </p:nvSpPr>
        <p:spPr>
          <a:ln/>
        </p:spPr>
        <p:txBody>
          <a:bodyPr/>
          <a:lstStyle/>
          <a:p>
            <a:fld id="{6B493734-3BA0-487D-BC70-CFE2AC84B4D8}" type="datetime1">
              <a:rPr lang="zh-CN" altLang="en-US"/>
              <a:pPr/>
              <a:t>2023/12/5</a:t>
            </a:fld>
            <a:endParaRPr lang="en-US" altLang="zh-CN"/>
          </a:p>
        </p:txBody>
      </p:sp>
      <p:sp>
        <p:nvSpPr>
          <p:cNvPr id="13"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4" name="Rectangle 10"/>
          <p:cNvSpPr>
            <a:spLocks noGrp="1" noChangeArrowheads="1"/>
          </p:cNvSpPr>
          <p:nvPr>
            <p:ph type="sldNum" sz="quarter" idx="12"/>
          </p:nvPr>
        </p:nvSpPr>
        <p:spPr>
          <a:ln/>
        </p:spPr>
        <p:txBody>
          <a:bodyPr/>
          <a:lstStyle/>
          <a:p>
            <a:fld id="{15F1E8DF-E059-4908-9418-C59ED1B3FA90}" type="slidenum">
              <a:rPr lang="zh-CN" altLang="en-US"/>
              <a:pPr/>
              <a:t>21</a:t>
            </a:fld>
            <a:r>
              <a:rPr lang="en-US" altLang="zh-CN"/>
              <a:t>/45</a:t>
            </a:r>
          </a:p>
        </p:txBody>
      </p:sp>
      <p:sp>
        <p:nvSpPr>
          <p:cNvPr id="6852610" name="Rectangle 3"/>
          <p:cNvSpPr>
            <a:spLocks noGrp="1" noChangeArrowheads="1"/>
          </p:cNvSpPr>
          <p:nvPr>
            <p:ph type="body" idx="4294967295"/>
          </p:nvPr>
        </p:nvSpPr>
        <p:spPr>
          <a:xfrm>
            <a:off x="176213" y="1371600"/>
            <a:ext cx="8358187" cy="4419600"/>
          </a:xfrm>
        </p:spPr>
        <p:txBody>
          <a:bodyPr/>
          <a:lstStyle/>
          <a:p>
            <a:pPr eaLnBrk="1" hangingPunct="1"/>
            <a:r>
              <a:rPr lang="zh-CN" altLang="zh-CN" dirty="0" smtClean="0">
                <a:latin typeface="Times New Roman" panose="02020603050405020304" pitchFamily="18" charset="0"/>
                <a:cs typeface="Times New Roman" panose="02020603050405020304" pitchFamily="18" charset="0"/>
              </a:rPr>
              <a:t>读入一个学生的数据给</a:t>
            </a:r>
            <a:r>
              <a:rPr lang="en-US" altLang="zh-CN" dirty="0" smtClean="0">
                <a:latin typeface="Times New Roman" panose="02020603050405020304" pitchFamily="18" charset="0"/>
                <a:cs typeface="Times New Roman" panose="02020603050405020304" pitchFamily="18" charset="0"/>
              </a:rPr>
              <a:t>p1</a:t>
            </a:r>
            <a:r>
              <a:rPr lang="zh-CN" altLang="zh-CN" dirty="0" smtClean="0">
                <a:latin typeface="Times New Roman" panose="02020603050405020304" pitchFamily="18" charset="0"/>
                <a:cs typeface="Times New Roman" panose="02020603050405020304" pitchFamily="18" charset="0"/>
              </a:rPr>
              <a:t>所指的第一个结点</a:t>
            </a:r>
          </a:p>
        </p:txBody>
      </p:sp>
      <p:graphicFrame>
        <p:nvGraphicFramePr>
          <p:cNvPr id="8" name="表格 7"/>
          <p:cNvGraphicFramePr>
            <a:graphicFrameLocks noGrp="1"/>
          </p:cNvGraphicFramePr>
          <p:nvPr/>
        </p:nvGraphicFramePr>
        <p:xfrm>
          <a:off x="1571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29" name="TextBox 28"/>
          <p:cNvSpPr txBox="1"/>
          <p:nvPr/>
        </p:nvSpPr>
        <p:spPr>
          <a:xfrm>
            <a:off x="142875" y="4405313"/>
            <a:ext cx="785813" cy="523875"/>
          </a:xfrm>
          <a:prstGeom prst="rect">
            <a:avLst/>
          </a:prstGeom>
          <a:noFill/>
        </p:spPr>
        <p:txBody>
          <a:bodyPr>
            <a:spAutoFit/>
          </a:bodyPr>
          <a:lstStyle/>
          <a:p>
            <a:pPr>
              <a:lnSpc>
                <a:spcPct val="100000"/>
              </a:lnSpc>
              <a:spcBef>
                <a:spcPct val="0"/>
              </a:spcBef>
              <a:defRPr/>
            </a:pPr>
            <a:r>
              <a:rPr kumimoji="1" lang="en-US" altLang="zh-CN" sz="2800" b="1" dirty="0">
                <a:solidFill>
                  <a:srgbClr val="00B050"/>
                </a:solidFill>
                <a:latin typeface="+mn-lt"/>
                <a:ea typeface="+mn-ea"/>
              </a:rPr>
              <a:t>p1</a:t>
            </a:r>
            <a:endParaRPr kumimoji="1" lang="zh-CN" altLang="en-US" sz="2800" b="1" dirty="0">
              <a:solidFill>
                <a:srgbClr val="00B050"/>
              </a:solidFill>
              <a:latin typeface="+mn-lt"/>
              <a:ea typeface="+mn-ea"/>
            </a:endParaRPr>
          </a:p>
        </p:txBody>
      </p:sp>
      <p:cxnSp>
        <p:nvCxnSpPr>
          <p:cNvPr id="6852622" name="直接箭头连接符 29"/>
          <p:cNvCxnSpPr>
            <a:cxnSpLocks noChangeShapeType="1"/>
          </p:cNvCxnSpPr>
          <p:nvPr/>
        </p:nvCxnSpPr>
        <p:spPr bwMode="auto">
          <a:xfrm>
            <a:off x="785813" y="4784725"/>
            <a:ext cx="78581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852623" name="TextBox 22"/>
          <p:cNvSpPr txBox="1">
            <a:spLocks noChangeArrowheads="1"/>
          </p:cNvSpPr>
          <p:nvPr/>
        </p:nvSpPr>
        <p:spPr bwMode="auto">
          <a:xfrm>
            <a:off x="1295400" y="2833688"/>
            <a:ext cx="7777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en-US" altLang="zh-CN" sz="2800" b="1" dirty="0" err="1">
                <a:solidFill>
                  <a:srgbClr val="CC0099"/>
                </a:solidFill>
                <a:latin typeface="Times New Roman" pitchFamily="18" charset="0"/>
              </a:rPr>
              <a:t>scanf</a:t>
            </a:r>
            <a:r>
              <a:rPr kumimoji="1" lang="en-US" altLang="zh-CN" sz="2800" b="1" dirty="0">
                <a:solidFill>
                  <a:srgbClr val="CC0099"/>
                </a:solidFill>
                <a:latin typeface="Times New Roman" pitchFamily="18" charset="0"/>
              </a:rPr>
              <a:t>("%</a:t>
            </a:r>
            <a:r>
              <a:rPr kumimoji="1" lang="en-US" altLang="zh-CN" sz="2800" b="1" dirty="0" smtClean="0">
                <a:solidFill>
                  <a:srgbClr val="CC0099"/>
                </a:solidFill>
                <a:latin typeface="Times New Roman" pitchFamily="18" charset="0"/>
              </a:rPr>
              <a:t>ld%f</a:t>
            </a:r>
            <a:r>
              <a:rPr kumimoji="1" lang="en-US" altLang="zh-CN" sz="2800" b="1" dirty="0">
                <a:solidFill>
                  <a:srgbClr val="CC0099"/>
                </a:solidFill>
                <a:latin typeface="Times New Roman" pitchFamily="18" charset="0"/>
              </a:rPr>
              <a:t>",&amp;p1-&gt;num,&amp;p1-&gt;score);</a:t>
            </a:r>
            <a:endParaRPr kumimoji="1" lang="zh-CN" altLang="en-US" sz="2800" b="1" dirty="0">
              <a:solidFill>
                <a:srgbClr val="CC0099"/>
              </a:solidFill>
              <a:latin typeface="Times New Roman" pitchFamily="18" charset="0"/>
            </a:endParaRPr>
          </a:p>
        </p:txBody>
      </p:sp>
      <p:sp>
        <p:nvSpPr>
          <p:cNvPr id="26" name="TextBox 25"/>
          <p:cNvSpPr txBox="1"/>
          <p:nvPr/>
        </p:nvSpPr>
        <p:spPr>
          <a:xfrm>
            <a:off x="71438" y="5000625"/>
            <a:ext cx="785812" cy="523875"/>
          </a:xfrm>
          <a:prstGeom prst="rect">
            <a:avLst/>
          </a:prstGeom>
          <a:noFill/>
        </p:spPr>
        <p:txBody>
          <a:bodyPr>
            <a:spAutoFit/>
          </a:bodyPr>
          <a:lstStyle/>
          <a:p>
            <a:pPr>
              <a:lnSpc>
                <a:spcPct val="100000"/>
              </a:lnSpc>
              <a:spcBef>
                <a:spcPct val="0"/>
              </a:spcBef>
              <a:defRPr/>
            </a:pPr>
            <a:r>
              <a:rPr kumimoji="1" lang="en-US" altLang="zh-CN" sz="2800" b="1" dirty="0">
                <a:solidFill>
                  <a:srgbClr val="00B0F0"/>
                </a:solidFill>
                <a:latin typeface="+mn-lt"/>
                <a:ea typeface="+mn-ea"/>
              </a:rPr>
              <a:t>p2</a:t>
            </a:r>
            <a:endParaRPr kumimoji="1" lang="zh-CN" altLang="en-US" sz="2800" b="1" dirty="0">
              <a:solidFill>
                <a:srgbClr val="00B0F0"/>
              </a:solidFill>
              <a:latin typeface="+mn-lt"/>
              <a:ea typeface="+mn-ea"/>
            </a:endParaRPr>
          </a:p>
        </p:txBody>
      </p:sp>
      <p:cxnSp>
        <p:nvCxnSpPr>
          <p:cNvPr id="6852625" name="直接箭头连接符 26"/>
          <p:cNvCxnSpPr>
            <a:cxnSpLocks noChangeShapeType="1"/>
          </p:cNvCxnSpPr>
          <p:nvPr/>
        </p:nvCxnSpPr>
        <p:spPr bwMode="auto">
          <a:xfrm>
            <a:off x="785813" y="4929188"/>
            <a:ext cx="785812" cy="1587"/>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cxnSp>
        <p:nvCxnSpPr>
          <p:cNvPr id="6852626" name="直接连接符 30"/>
          <p:cNvCxnSpPr>
            <a:cxnSpLocks noChangeShapeType="1"/>
          </p:cNvCxnSpPr>
          <p:nvPr/>
        </p:nvCxnSpPr>
        <p:spPr bwMode="auto">
          <a:xfrm rot="5400000">
            <a:off x="392907" y="5322094"/>
            <a:ext cx="78581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sp>
        <p:nvSpPr>
          <p:cNvPr id="10" name="TextBox 9"/>
          <p:cNvSpPr txBox="1"/>
          <p:nvPr/>
        </p:nvSpPr>
        <p:spPr>
          <a:xfrm>
            <a:off x="1643063" y="4572000"/>
            <a:ext cx="1571625" cy="10414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10101</a:t>
            </a:r>
          </a:p>
          <a:p>
            <a:pPr algn="ctr">
              <a:lnSpc>
                <a:spcPts val="3900"/>
              </a:lnSpc>
              <a:spcBef>
                <a:spcPct val="0"/>
              </a:spcBef>
              <a:defRPr/>
            </a:pPr>
            <a:r>
              <a:rPr kumimoji="1" lang="en-US" altLang="zh-CN" sz="2800" b="1" dirty="0">
                <a:solidFill>
                  <a:srgbClr val="0000CC"/>
                </a:solidFill>
                <a:latin typeface="+mn-lt"/>
                <a:ea typeface="+mn-ea"/>
              </a:rPr>
              <a:t>89.5</a:t>
            </a:r>
            <a:endParaRPr kumimoji="1" lang="zh-CN" altLang="en-US" sz="2800" b="1" dirty="0">
              <a:solidFill>
                <a:srgbClr val="0000CC"/>
              </a:solidFill>
              <a:latin typeface="+mn-lt"/>
              <a:ea typeface="+mn-ea"/>
            </a:endParaRPr>
          </a:p>
        </p:txBody>
      </p:sp>
      <p:sp>
        <p:nvSpPr>
          <p:cNvPr id="6852629" name="Rectangle 21"/>
          <p:cNvSpPr>
            <a:spLocks noRot="1" noChangeArrowheads="1"/>
          </p:cNvSpPr>
          <p:nvPr/>
        </p:nvSpPr>
        <p:spPr bwMode="auto">
          <a:xfrm>
            <a:off x="301625" y="762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动态链表</a:t>
            </a:r>
            <a:r>
              <a:rPr lang="zh-CN" altLang="en-US" dirty="0">
                <a:solidFill>
                  <a:srgbClr val="C00000"/>
                </a:solidFill>
                <a:latin typeface="Times New Roman" pitchFamily="18" charset="0"/>
                <a:ea typeface="黑体" pitchFamily="49" charset="-122"/>
              </a:rPr>
              <a:t>操作步骤</a:t>
            </a:r>
            <a:r>
              <a:rPr lang="en-US" altLang="zh-CN" dirty="0" smtClean="0">
                <a:solidFill>
                  <a:srgbClr val="C00000"/>
                </a:solidFill>
                <a:latin typeface="Times New Roman" pitchFamily="18" charset="0"/>
                <a:ea typeface="黑体" pitchFamily="49" charset="-122"/>
              </a:rPr>
              <a:t>-3</a:t>
            </a:r>
            <a:endParaRPr lang="en-US" altLang="zh-CN" dirty="0">
              <a:solidFill>
                <a:srgbClr val="C00000"/>
              </a:solidFill>
              <a:latin typeface="Times New Roman" pitchFamily="18" charset="0"/>
              <a:ea typeface="黑体" pitchFamily="49" charset="-122"/>
            </a:endParaRPr>
          </a:p>
        </p:txBody>
      </p:sp>
    </p:spTree>
    <p:extLst>
      <p:ext uri="{BB962C8B-B14F-4D97-AF65-F5344CB8AC3E}">
        <p14:creationId xmlns:p14="http://schemas.microsoft.com/office/powerpoint/2010/main" val="4046261608"/>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852610">
                                            <p:txEl>
                                              <p:pRg st="0" end="0"/>
                                            </p:txEl>
                                          </p:spTgt>
                                        </p:tgtEl>
                                        <p:attrNameLst>
                                          <p:attrName>style.visibility</p:attrName>
                                        </p:attrNameLst>
                                      </p:cBhvr>
                                      <p:to>
                                        <p:strVal val="visible"/>
                                      </p:to>
                                    </p:set>
                                    <p:animEffect transition="in" filter="blinds(horizontal)">
                                      <p:cBhvr>
                                        <p:cTn id="7" dur="500"/>
                                        <p:tgtEl>
                                          <p:spTgt spid="68526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52623"/>
                                        </p:tgtEl>
                                        <p:attrNameLst>
                                          <p:attrName>style.visibility</p:attrName>
                                        </p:attrNameLst>
                                      </p:cBhvr>
                                      <p:to>
                                        <p:strVal val="visible"/>
                                      </p:to>
                                    </p:set>
                                    <p:animEffect transition="in" filter="blinds(horizontal)">
                                      <p:cBhvr>
                                        <p:cTn id="17" dur="500"/>
                                        <p:tgtEl>
                                          <p:spTgt spid="6852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2623"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Rectangle 8"/>
          <p:cNvSpPr>
            <a:spLocks noGrp="1" noChangeArrowheads="1"/>
          </p:cNvSpPr>
          <p:nvPr>
            <p:ph type="dt" sz="half" idx="10"/>
          </p:nvPr>
        </p:nvSpPr>
        <p:spPr>
          <a:ln/>
        </p:spPr>
        <p:txBody>
          <a:bodyPr/>
          <a:lstStyle/>
          <a:p>
            <a:fld id="{737ED91A-00ED-4837-818C-5EE93C73B9CF}" type="datetime1">
              <a:rPr lang="zh-CN" altLang="en-US"/>
              <a:pPr/>
              <a:t>2023/12/5</a:t>
            </a:fld>
            <a:endParaRPr lang="en-US" altLang="zh-CN"/>
          </a:p>
        </p:txBody>
      </p:sp>
      <p:sp>
        <p:nvSpPr>
          <p:cNvPr id="16"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7" name="Rectangle 10"/>
          <p:cNvSpPr>
            <a:spLocks noGrp="1" noChangeArrowheads="1"/>
          </p:cNvSpPr>
          <p:nvPr>
            <p:ph type="sldNum" sz="quarter" idx="12"/>
          </p:nvPr>
        </p:nvSpPr>
        <p:spPr>
          <a:ln/>
        </p:spPr>
        <p:txBody>
          <a:bodyPr/>
          <a:lstStyle/>
          <a:p>
            <a:fld id="{38C862EA-C22B-45BC-84AB-5303F3912806}" type="slidenum">
              <a:rPr lang="zh-CN" altLang="en-US"/>
              <a:pPr/>
              <a:t>22</a:t>
            </a:fld>
            <a:r>
              <a:rPr lang="en-US" altLang="zh-CN"/>
              <a:t>/45</a:t>
            </a:r>
          </a:p>
        </p:txBody>
      </p:sp>
      <p:sp>
        <p:nvSpPr>
          <p:cNvPr id="6853634" name="Rectangle 3"/>
          <p:cNvSpPr>
            <a:spLocks noGrp="1" noChangeArrowheads="1"/>
          </p:cNvSpPr>
          <p:nvPr>
            <p:ph type="body" idx="4294967295"/>
          </p:nvPr>
        </p:nvSpPr>
        <p:spPr>
          <a:xfrm>
            <a:off x="142874" y="1314450"/>
            <a:ext cx="8848725" cy="2571750"/>
          </a:xfrm>
        </p:spPr>
        <p:txBody>
          <a:bodyPr/>
          <a:lstStyle/>
          <a:p>
            <a:pPr eaLnBrk="1" hangingPunct="1">
              <a:lnSpc>
                <a:spcPct val="150000"/>
              </a:lnSpc>
            </a:pPr>
            <a:r>
              <a:rPr lang="zh-CN" altLang="zh-CN" sz="2800" dirty="0" smtClean="0">
                <a:latin typeface="Times New Roman" panose="02020603050405020304" pitchFamily="18" charset="0"/>
                <a:cs typeface="Times New Roman" panose="02020603050405020304" pitchFamily="18" charset="0"/>
              </a:rPr>
              <a:t>读入一个学生的数据给</a:t>
            </a:r>
            <a:r>
              <a:rPr lang="en-US" altLang="zh-CN" sz="2800" dirty="0" smtClean="0">
                <a:latin typeface="Times New Roman" panose="02020603050405020304" pitchFamily="18" charset="0"/>
                <a:cs typeface="Times New Roman" panose="02020603050405020304" pitchFamily="18" charset="0"/>
              </a:rPr>
              <a:t>p1</a:t>
            </a:r>
            <a:r>
              <a:rPr lang="zh-CN" altLang="zh-CN" sz="2800" dirty="0" smtClean="0">
                <a:latin typeface="Times New Roman" panose="02020603050405020304" pitchFamily="18" charset="0"/>
                <a:cs typeface="Times New Roman" panose="02020603050405020304" pitchFamily="18" charset="0"/>
              </a:rPr>
              <a:t>所指的第一个结点</a:t>
            </a:r>
            <a:endParaRPr lang="en-US" altLang="zh-CN" sz="2800" dirty="0" smtClean="0">
              <a:latin typeface="Times New Roman" panose="02020603050405020304" pitchFamily="18" charset="0"/>
              <a:cs typeface="Times New Roman" panose="02020603050405020304" pitchFamily="18" charset="0"/>
            </a:endParaRPr>
          </a:p>
          <a:p>
            <a:pPr lvl="1" eaLnBrk="1" hangingPunct="1">
              <a:lnSpc>
                <a:spcPct val="150000"/>
              </a:lnSpc>
            </a:pPr>
            <a:endParaRPr lang="en-US" altLang="zh-CN" dirty="0" smtClean="0">
              <a:latin typeface="Times New Roman" panose="02020603050405020304" pitchFamily="18" charset="0"/>
              <a:cs typeface="Times New Roman" panose="02020603050405020304" pitchFamily="18" charset="0"/>
            </a:endParaRPr>
          </a:p>
          <a:p>
            <a:pPr eaLnBrk="1" hangingPunct="1">
              <a:lnSpc>
                <a:spcPct val="150000"/>
              </a:lnSpc>
            </a:pPr>
            <a:r>
              <a:rPr lang="zh-CN" altLang="en-US" sz="2800" dirty="0" smtClean="0">
                <a:latin typeface="Times New Roman" panose="02020603050405020304" pitchFamily="18" charset="0"/>
                <a:cs typeface="Times New Roman" panose="02020603050405020304" pitchFamily="18" charset="0"/>
              </a:rPr>
              <a:t>如果是第</a:t>
            </a: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个结点，那么</a:t>
            </a:r>
            <a:r>
              <a:rPr lang="zh-CN" altLang="zh-CN" sz="2800" dirty="0" smtClean="0">
                <a:latin typeface="Times New Roman" panose="02020603050405020304" pitchFamily="18" charset="0"/>
                <a:cs typeface="Times New Roman" panose="02020603050405020304" pitchFamily="18" charset="0"/>
              </a:rPr>
              <a:t>使</a:t>
            </a:r>
            <a:r>
              <a:rPr lang="en-US" altLang="zh-CN" sz="2800" dirty="0" smtClean="0">
                <a:latin typeface="Times New Roman" panose="02020603050405020304" pitchFamily="18" charset="0"/>
                <a:cs typeface="Times New Roman" panose="02020603050405020304" pitchFamily="18" charset="0"/>
              </a:rPr>
              <a:t>head</a:t>
            </a:r>
            <a:r>
              <a:rPr lang="zh-CN" altLang="zh-CN" sz="2800" dirty="0" smtClean="0">
                <a:latin typeface="Times New Roman" panose="02020603050405020304" pitchFamily="18" charset="0"/>
                <a:cs typeface="Times New Roman" panose="02020603050405020304" pitchFamily="18" charset="0"/>
              </a:rPr>
              <a:t>也指向</a:t>
            </a:r>
            <a:r>
              <a:rPr lang="zh-CN" altLang="zh-CN" sz="2800" u="sng" dirty="0" smtClean="0">
                <a:latin typeface="Times New Roman" panose="02020603050405020304" pitchFamily="18" charset="0"/>
                <a:cs typeface="Times New Roman" panose="02020603050405020304" pitchFamily="18" charset="0"/>
              </a:rPr>
              <a:t>新开辟的结点</a:t>
            </a:r>
          </a:p>
        </p:txBody>
      </p:sp>
      <p:graphicFrame>
        <p:nvGraphicFramePr>
          <p:cNvPr id="8" name="表格 7"/>
          <p:cNvGraphicFramePr>
            <a:graphicFrameLocks noGrp="1"/>
          </p:cNvGraphicFramePr>
          <p:nvPr/>
        </p:nvGraphicFramePr>
        <p:xfrm>
          <a:off x="1571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lnSpc>
                <a:spcPct val="100000"/>
              </a:lnSpc>
              <a:spcBef>
                <a:spcPct val="0"/>
              </a:spcBef>
              <a:defRPr/>
            </a:pPr>
            <a:r>
              <a:rPr kumimoji="1" lang="en-US" altLang="zh-CN" sz="2800" b="1" dirty="0">
                <a:solidFill>
                  <a:srgbClr val="C00000"/>
                </a:solidFill>
                <a:latin typeface="+mn-lt"/>
                <a:ea typeface="+mn-ea"/>
              </a:rPr>
              <a:t>head</a:t>
            </a:r>
            <a:endParaRPr kumimoji="1" lang="zh-CN" altLang="en-US" sz="2800" b="1" dirty="0">
              <a:solidFill>
                <a:srgbClr val="C00000"/>
              </a:solidFill>
              <a:latin typeface="+mn-lt"/>
              <a:ea typeface="+mn-ea"/>
            </a:endParaRPr>
          </a:p>
        </p:txBody>
      </p:sp>
      <p:cxnSp>
        <p:nvCxnSpPr>
          <p:cNvPr id="21"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142875" y="4405313"/>
            <a:ext cx="785813" cy="523875"/>
          </a:xfrm>
          <a:prstGeom prst="rect">
            <a:avLst/>
          </a:prstGeom>
          <a:noFill/>
        </p:spPr>
        <p:txBody>
          <a:bodyPr>
            <a:spAutoFit/>
          </a:bodyPr>
          <a:lstStyle/>
          <a:p>
            <a:pPr>
              <a:lnSpc>
                <a:spcPct val="100000"/>
              </a:lnSpc>
              <a:spcBef>
                <a:spcPct val="0"/>
              </a:spcBef>
              <a:defRPr/>
            </a:pPr>
            <a:r>
              <a:rPr kumimoji="1" lang="en-US" altLang="zh-CN" sz="2800" b="1" dirty="0">
                <a:solidFill>
                  <a:srgbClr val="00B050"/>
                </a:solidFill>
                <a:latin typeface="+mn-lt"/>
                <a:ea typeface="+mn-ea"/>
              </a:rPr>
              <a:t>p1</a:t>
            </a:r>
            <a:endParaRPr kumimoji="1" lang="zh-CN" altLang="en-US" sz="2800" b="1" dirty="0">
              <a:solidFill>
                <a:srgbClr val="00B050"/>
              </a:solidFill>
              <a:latin typeface="+mn-lt"/>
              <a:ea typeface="+mn-ea"/>
            </a:endParaRPr>
          </a:p>
        </p:txBody>
      </p:sp>
      <p:cxnSp>
        <p:nvCxnSpPr>
          <p:cNvPr id="6853648" name="直接箭头连接符 29"/>
          <p:cNvCxnSpPr>
            <a:cxnSpLocks noChangeShapeType="1"/>
          </p:cNvCxnSpPr>
          <p:nvPr/>
        </p:nvCxnSpPr>
        <p:spPr bwMode="auto">
          <a:xfrm>
            <a:off x="785813" y="4784725"/>
            <a:ext cx="78581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71438" y="5000625"/>
            <a:ext cx="785812" cy="523875"/>
          </a:xfrm>
          <a:prstGeom prst="rect">
            <a:avLst/>
          </a:prstGeom>
          <a:noFill/>
        </p:spPr>
        <p:txBody>
          <a:bodyPr>
            <a:spAutoFit/>
          </a:bodyPr>
          <a:lstStyle/>
          <a:p>
            <a:pPr>
              <a:lnSpc>
                <a:spcPct val="100000"/>
              </a:lnSpc>
              <a:spcBef>
                <a:spcPct val="0"/>
              </a:spcBef>
              <a:defRPr/>
            </a:pPr>
            <a:r>
              <a:rPr kumimoji="1" lang="en-US" altLang="zh-CN" sz="2800" b="1" dirty="0">
                <a:solidFill>
                  <a:srgbClr val="00B0F0"/>
                </a:solidFill>
                <a:latin typeface="+mn-lt"/>
                <a:ea typeface="+mn-ea"/>
              </a:rPr>
              <a:t>p2</a:t>
            </a:r>
            <a:endParaRPr kumimoji="1" lang="zh-CN" altLang="en-US" sz="2800" b="1" dirty="0">
              <a:solidFill>
                <a:srgbClr val="00B0F0"/>
              </a:solidFill>
              <a:latin typeface="+mn-lt"/>
              <a:ea typeface="+mn-ea"/>
            </a:endParaRPr>
          </a:p>
        </p:txBody>
      </p:sp>
      <p:cxnSp>
        <p:nvCxnSpPr>
          <p:cNvPr id="6853650" name="直接箭头连接符 24"/>
          <p:cNvCxnSpPr>
            <a:cxnSpLocks noChangeShapeType="1"/>
          </p:cNvCxnSpPr>
          <p:nvPr/>
        </p:nvCxnSpPr>
        <p:spPr bwMode="auto">
          <a:xfrm>
            <a:off x="785813" y="4929188"/>
            <a:ext cx="785812" cy="1587"/>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6853651" name="TextBox 25"/>
          <p:cNvSpPr txBox="1">
            <a:spLocks noChangeArrowheads="1"/>
          </p:cNvSpPr>
          <p:nvPr/>
        </p:nvSpPr>
        <p:spPr bwMode="auto">
          <a:xfrm>
            <a:off x="1271588" y="2133600"/>
            <a:ext cx="7110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en-US" altLang="zh-CN" sz="2800" b="1" dirty="0" err="1">
                <a:solidFill>
                  <a:srgbClr val="CC0099"/>
                </a:solidFill>
                <a:latin typeface="Times New Roman" pitchFamily="18" charset="0"/>
              </a:rPr>
              <a:t>scanf</a:t>
            </a:r>
            <a:r>
              <a:rPr kumimoji="1" lang="en-US" altLang="zh-CN" sz="2800" b="1" dirty="0">
                <a:solidFill>
                  <a:srgbClr val="CC0099"/>
                </a:solidFill>
                <a:latin typeface="Times New Roman" pitchFamily="18" charset="0"/>
              </a:rPr>
              <a:t>("%</a:t>
            </a:r>
            <a:r>
              <a:rPr kumimoji="1" lang="en-US" altLang="zh-CN" sz="2800" b="1" dirty="0" smtClean="0">
                <a:solidFill>
                  <a:srgbClr val="CC0099"/>
                </a:solidFill>
                <a:latin typeface="Times New Roman" pitchFamily="18" charset="0"/>
              </a:rPr>
              <a:t>ld%f</a:t>
            </a:r>
            <a:r>
              <a:rPr kumimoji="1" lang="en-US" altLang="zh-CN" sz="2800" b="1" dirty="0">
                <a:solidFill>
                  <a:srgbClr val="CC0099"/>
                </a:solidFill>
                <a:latin typeface="Times New Roman" pitchFamily="18" charset="0"/>
              </a:rPr>
              <a:t>",&amp;p1-&gt;num,&amp;p1-&gt;score);</a:t>
            </a:r>
            <a:endParaRPr kumimoji="1" lang="zh-CN" altLang="en-US" sz="2800" b="1" dirty="0">
              <a:solidFill>
                <a:srgbClr val="CC0099"/>
              </a:solidFill>
              <a:latin typeface="Times New Roman" pitchFamily="18" charset="0"/>
            </a:endParaRPr>
          </a:p>
        </p:txBody>
      </p:sp>
      <p:cxnSp>
        <p:nvCxnSpPr>
          <p:cNvPr id="6853652" name="直接连接符 31"/>
          <p:cNvCxnSpPr>
            <a:cxnSpLocks noChangeShapeType="1"/>
          </p:cNvCxnSpPr>
          <p:nvPr/>
        </p:nvCxnSpPr>
        <p:spPr bwMode="auto">
          <a:xfrm rot="5400000">
            <a:off x="392907" y="5322094"/>
            <a:ext cx="78581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33"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sp>
        <p:nvSpPr>
          <p:cNvPr id="14" name="TextBox 13"/>
          <p:cNvSpPr txBox="1"/>
          <p:nvPr/>
        </p:nvSpPr>
        <p:spPr>
          <a:xfrm>
            <a:off x="1643063" y="4572000"/>
            <a:ext cx="1571625" cy="10414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10101</a:t>
            </a:r>
          </a:p>
          <a:p>
            <a:pPr algn="ctr">
              <a:lnSpc>
                <a:spcPts val="3900"/>
              </a:lnSpc>
              <a:spcBef>
                <a:spcPct val="0"/>
              </a:spcBef>
              <a:defRPr/>
            </a:pPr>
            <a:r>
              <a:rPr kumimoji="1" lang="en-US" altLang="zh-CN" sz="2800" b="1" dirty="0">
                <a:solidFill>
                  <a:srgbClr val="0000CC"/>
                </a:solidFill>
                <a:latin typeface="+mn-lt"/>
                <a:ea typeface="+mn-ea"/>
              </a:rPr>
              <a:t>89.5</a:t>
            </a:r>
            <a:endParaRPr kumimoji="1" lang="zh-CN" altLang="en-US" sz="2800" b="1" dirty="0">
              <a:solidFill>
                <a:srgbClr val="0000CC"/>
              </a:solidFill>
              <a:latin typeface="+mn-lt"/>
              <a:ea typeface="+mn-ea"/>
            </a:endParaRPr>
          </a:p>
        </p:txBody>
      </p:sp>
      <p:sp>
        <p:nvSpPr>
          <p:cNvPr id="6853656" name="Rectangle 24"/>
          <p:cNvSpPr>
            <a:spLocks noRot="1" noChangeArrowheads="1"/>
          </p:cNvSpPr>
          <p:nvPr/>
        </p:nvSpPr>
        <p:spPr bwMode="auto">
          <a:xfrm>
            <a:off x="301625" y="762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动态链表</a:t>
            </a:r>
            <a:r>
              <a:rPr lang="zh-CN" altLang="en-US" dirty="0">
                <a:solidFill>
                  <a:srgbClr val="C00000"/>
                </a:solidFill>
                <a:latin typeface="Times New Roman" pitchFamily="18" charset="0"/>
                <a:ea typeface="黑体" pitchFamily="49" charset="-122"/>
              </a:rPr>
              <a:t>操作步骤</a:t>
            </a:r>
            <a:r>
              <a:rPr lang="en-US" altLang="zh-CN" dirty="0" smtClean="0">
                <a:solidFill>
                  <a:srgbClr val="C00000"/>
                </a:solidFill>
                <a:latin typeface="Times New Roman" pitchFamily="18" charset="0"/>
                <a:ea typeface="黑体" pitchFamily="49" charset="-122"/>
              </a:rPr>
              <a:t>-4</a:t>
            </a:r>
            <a:endParaRPr lang="en-US" altLang="zh-CN" dirty="0">
              <a:solidFill>
                <a:srgbClr val="C00000"/>
              </a:solidFill>
              <a:latin typeface="Times New Roman" pitchFamily="18" charset="0"/>
              <a:ea typeface="黑体" pitchFamily="49" charset="-122"/>
            </a:endParaRPr>
          </a:p>
        </p:txBody>
      </p:sp>
    </p:spTree>
    <p:extLst>
      <p:ext uri="{BB962C8B-B14F-4D97-AF65-F5344CB8AC3E}">
        <p14:creationId xmlns:p14="http://schemas.microsoft.com/office/powerpoint/2010/main" val="170054400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853634">
                                            <p:txEl>
                                              <p:pRg st="2" end="2"/>
                                            </p:txEl>
                                          </p:spTgt>
                                        </p:tgtEl>
                                        <p:attrNameLst>
                                          <p:attrName>style.visibility</p:attrName>
                                        </p:attrNameLst>
                                      </p:cBhvr>
                                      <p:to>
                                        <p:strVal val="visible"/>
                                      </p:to>
                                    </p:set>
                                    <p:animEffect transition="in" filter="blinds(horizontal)">
                                      <p:cBhvr>
                                        <p:cTn id="7" dur="500"/>
                                        <p:tgtEl>
                                          <p:spTgt spid="685363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par>
                          <p:cTn id="13" fill="hold" nodeType="afterGroup">
                            <p:stCondLst>
                              <p:cond delay="500"/>
                            </p:stCondLst>
                            <p:childTnLst>
                              <p:par>
                                <p:cTn id="14" presetID="12" presetClass="entr" presetSubtype="1"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slide(fromTop)">
                                      <p:cBhvr>
                                        <p:cTn id="16" dur="500"/>
                                        <p:tgtEl>
                                          <p:spTgt spid="33"/>
                                        </p:tgtEl>
                                      </p:cBhvr>
                                    </p:animEffect>
                                  </p:childTnLst>
                                </p:cTn>
                              </p:par>
                            </p:childTnLst>
                          </p:cTn>
                        </p:par>
                        <p:par>
                          <p:cTn id="17" fill="hold" nodeType="afterGroup">
                            <p:stCondLst>
                              <p:cond delay="1000"/>
                            </p:stCondLst>
                            <p:childTnLst>
                              <p:par>
                                <p:cTn id="18" presetID="12" presetClass="entr" presetSubtype="8"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slide(fromLeft)">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Rectangle 8"/>
          <p:cNvSpPr>
            <a:spLocks noGrp="1" noChangeArrowheads="1"/>
          </p:cNvSpPr>
          <p:nvPr>
            <p:ph type="dt" sz="half" idx="10"/>
          </p:nvPr>
        </p:nvSpPr>
        <p:spPr>
          <a:ln/>
        </p:spPr>
        <p:txBody>
          <a:bodyPr/>
          <a:lstStyle/>
          <a:p>
            <a:fld id="{39D5D193-15DE-4FFC-BD61-2F4A317240B3}" type="datetime1">
              <a:rPr lang="zh-CN" altLang="en-US"/>
              <a:pPr/>
              <a:t>2023/12/5</a:t>
            </a:fld>
            <a:endParaRPr lang="en-US" altLang="zh-CN"/>
          </a:p>
        </p:txBody>
      </p:sp>
      <p:sp>
        <p:nvSpPr>
          <p:cNvPr id="16"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7" name="Rectangle 10"/>
          <p:cNvSpPr>
            <a:spLocks noGrp="1" noChangeArrowheads="1"/>
          </p:cNvSpPr>
          <p:nvPr>
            <p:ph type="sldNum" sz="quarter" idx="12"/>
          </p:nvPr>
        </p:nvSpPr>
        <p:spPr>
          <a:ln/>
        </p:spPr>
        <p:txBody>
          <a:bodyPr/>
          <a:lstStyle/>
          <a:p>
            <a:fld id="{AA2D9186-19E0-44C4-AA59-397E86778371}" type="slidenum">
              <a:rPr lang="zh-CN" altLang="en-US"/>
              <a:pPr/>
              <a:t>23</a:t>
            </a:fld>
            <a:r>
              <a:rPr lang="en-US" altLang="zh-CN"/>
              <a:t>/45</a:t>
            </a:r>
          </a:p>
        </p:txBody>
      </p:sp>
      <p:sp>
        <p:nvSpPr>
          <p:cNvPr id="6854658" name="Rectangle 3"/>
          <p:cNvSpPr>
            <a:spLocks noGrp="1" noChangeArrowheads="1"/>
          </p:cNvSpPr>
          <p:nvPr>
            <p:ph type="body" idx="4294967295"/>
          </p:nvPr>
        </p:nvSpPr>
        <p:spPr>
          <a:xfrm>
            <a:off x="328613" y="1343025"/>
            <a:ext cx="8358187" cy="1857375"/>
          </a:xfrm>
        </p:spPr>
        <p:txBody>
          <a:bodyPr/>
          <a:lstStyle/>
          <a:p>
            <a:pPr eaLnBrk="1" hangingPunct="1">
              <a:lnSpc>
                <a:spcPct val="150000"/>
              </a:lnSpc>
            </a:pPr>
            <a:r>
              <a:rPr lang="zh-CN" altLang="zh-CN" dirty="0" smtClean="0">
                <a:latin typeface="Times New Roman" panose="02020603050405020304" pitchFamily="18" charset="0"/>
                <a:cs typeface="Times New Roman" panose="02020603050405020304" pitchFamily="18" charset="0"/>
              </a:rPr>
              <a:t>再开辟另一个结点并使</a:t>
            </a:r>
            <a:r>
              <a:rPr lang="en-US" altLang="zh-CN" dirty="0" smtClean="0">
                <a:latin typeface="Times New Roman" panose="02020603050405020304" pitchFamily="18" charset="0"/>
                <a:cs typeface="Times New Roman" panose="02020603050405020304" pitchFamily="18" charset="0"/>
              </a:rPr>
              <a:t>p1</a:t>
            </a:r>
            <a:r>
              <a:rPr lang="zh-CN" altLang="zh-CN" dirty="0" smtClean="0">
                <a:latin typeface="Times New Roman" panose="02020603050405020304" pitchFamily="18" charset="0"/>
                <a:cs typeface="Times New Roman" panose="02020603050405020304" pitchFamily="18" charset="0"/>
              </a:rPr>
              <a:t>指向它，接着输入该结点的数据</a:t>
            </a:r>
            <a:endParaRPr lang="en-US" altLang="zh-CN" dirty="0" smtClean="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1571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lnSpc>
                <a:spcPct val="100000"/>
              </a:lnSpc>
              <a:spcBef>
                <a:spcPct val="0"/>
              </a:spcBef>
              <a:defRPr/>
            </a:pPr>
            <a:r>
              <a:rPr kumimoji="1" lang="en-US" altLang="zh-CN" sz="2800" b="1" dirty="0">
                <a:solidFill>
                  <a:srgbClr val="C00000"/>
                </a:solidFill>
                <a:latin typeface="+mn-lt"/>
                <a:ea typeface="+mn-ea"/>
              </a:rPr>
              <a:t>head</a:t>
            </a:r>
            <a:endParaRPr kumimoji="1" lang="zh-CN" altLang="en-US" sz="2800" b="1" dirty="0">
              <a:solidFill>
                <a:srgbClr val="C00000"/>
              </a:solidFill>
              <a:latin typeface="+mn-lt"/>
              <a:ea typeface="+mn-ea"/>
            </a:endParaRPr>
          </a:p>
        </p:txBody>
      </p:sp>
      <p:cxnSp>
        <p:nvCxnSpPr>
          <p:cNvPr id="6854670"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142875" y="4405313"/>
            <a:ext cx="785813" cy="523875"/>
          </a:xfrm>
          <a:prstGeom prst="rect">
            <a:avLst/>
          </a:prstGeom>
          <a:noFill/>
        </p:spPr>
        <p:txBody>
          <a:bodyPr>
            <a:spAutoFit/>
          </a:bodyPr>
          <a:lstStyle/>
          <a:p>
            <a:pPr>
              <a:lnSpc>
                <a:spcPct val="100000"/>
              </a:lnSpc>
              <a:spcBef>
                <a:spcPct val="0"/>
              </a:spcBef>
              <a:defRPr/>
            </a:pPr>
            <a:r>
              <a:rPr kumimoji="1" lang="en-US" altLang="zh-CN" sz="2800" b="1" dirty="0">
                <a:solidFill>
                  <a:srgbClr val="00B050"/>
                </a:solidFill>
                <a:latin typeface="+mn-lt"/>
                <a:ea typeface="+mn-ea"/>
              </a:rPr>
              <a:t>p1</a:t>
            </a:r>
            <a:endParaRPr kumimoji="1" lang="zh-CN" altLang="en-US" sz="2800" b="1" dirty="0">
              <a:solidFill>
                <a:srgbClr val="00B050"/>
              </a:solidFill>
              <a:latin typeface="+mn-lt"/>
              <a:ea typeface="+mn-ea"/>
            </a:endParaRPr>
          </a:p>
        </p:txBody>
      </p:sp>
      <p:cxnSp>
        <p:nvCxnSpPr>
          <p:cNvPr id="6854672" name="直接箭头连接符 29"/>
          <p:cNvCxnSpPr>
            <a:cxnSpLocks noChangeShapeType="1"/>
          </p:cNvCxnSpPr>
          <p:nvPr/>
        </p:nvCxnSpPr>
        <p:spPr bwMode="auto">
          <a:xfrm>
            <a:off x="785813" y="4784725"/>
            <a:ext cx="78581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71438" y="5000625"/>
            <a:ext cx="785812" cy="523875"/>
          </a:xfrm>
          <a:prstGeom prst="rect">
            <a:avLst/>
          </a:prstGeom>
          <a:noFill/>
        </p:spPr>
        <p:txBody>
          <a:bodyPr>
            <a:spAutoFit/>
          </a:bodyPr>
          <a:lstStyle/>
          <a:p>
            <a:pPr>
              <a:lnSpc>
                <a:spcPct val="100000"/>
              </a:lnSpc>
              <a:spcBef>
                <a:spcPct val="0"/>
              </a:spcBef>
              <a:defRPr/>
            </a:pPr>
            <a:r>
              <a:rPr kumimoji="1" lang="en-US" altLang="zh-CN" sz="2800" b="1" dirty="0">
                <a:solidFill>
                  <a:srgbClr val="00B0F0"/>
                </a:solidFill>
                <a:latin typeface="+mn-lt"/>
                <a:ea typeface="+mn-ea"/>
              </a:rPr>
              <a:t>p2</a:t>
            </a:r>
            <a:endParaRPr kumimoji="1" lang="zh-CN" altLang="en-US" sz="2800" b="1" dirty="0">
              <a:solidFill>
                <a:srgbClr val="00B0F0"/>
              </a:solidFill>
              <a:latin typeface="+mn-lt"/>
              <a:ea typeface="+mn-ea"/>
            </a:endParaRPr>
          </a:p>
        </p:txBody>
      </p:sp>
      <p:cxnSp>
        <p:nvCxnSpPr>
          <p:cNvPr id="6854674" name="直接箭头连接符 24"/>
          <p:cNvCxnSpPr>
            <a:cxnSpLocks noChangeShapeType="1"/>
          </p:cNvCxnSpPr>
          <p:nvPr/>
        </p:nvCxnSpPr>
        <p:spPr bwMode="auto">
          <a:xfrm>
            <a:off x="785813" y="4929188"/>
            <a:ext cx="785812" cy="1587"/>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10101</a:t>
            </a:r>
          </a:p>
          <a:p>
            <a:pPr algn="ctr">
              <a:lnSpc>
                <a:spcPts val="3900"/>
              </a:lnSpc>
              <a:spcBef>
                <a:spcPct val="0"/>
              </a:spcBef>
              <a:defRPr/>
            </a:pPr>
            <a:r>
              <a:rPr kumimoji="1" lang="en-US" altLang="zh-CN" sz="2800" b="1" dirty="0">
                <a:solidFill>
                  <a:srgbClr val="0000CC"/>
                </a:solidFill>
                <a:latin typeface="+mn-lt"/>
                <a:ea typeface="+mn-ea"/>
              </a:rPr>
              <a:t>89.5</a:t>
            </a:r>
            <a:endParaRPr kumimoji="1" lang="zh-CN" altLang="en-US" sz="2800" b="1" dirty="0">
              <a:solidFill>
                <a:srgbClr val="0000CC"/>
              </a:solidFill>
              <a:latin typeface="+mn-lt"/>
              <a:ea typeface="+mn-ea"/>
            </a:endParaRPr>
          </a:p>
        </p:txBody>
      </p:sp>
      <p:cxnSp>
        <p:nvCxnSpPr>
          <p:cNvPr id="6854676" name="直接连接符 31"/>
          <p:cNvCxnSpPr>
            <a:cxnSpLocks noChangeShapeType="1"/>
          </p:cNvCxnSpPr>
          <p:nvPr/>
        </p:nvCxnSpPr>
        <p:spPr bwMode="auto">
          <a:xfrm rot="5400000">
            <a:off x="392907" y="5322094"/>
            <a:ext cx="78581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54677"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6854689" name="Rectangle 33"/>
          <p:cNvSpPr>
            <a:spLocks noRot="1" noChangeArrowheads="1"/>
          </p:cNvSpPr>
          <p:nvPr/>
        </p:nvSpPr>
        <p:spPr bwMode="auto">
          <a:xfrm>
            <a:off x="301625" y="762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动态链表</a:t>
            </a:r>
            <a:r>
              <a:rPr lang="zh-CN" altLang="en-US" dirty="0">
                <a:solidFill>
                  <a:srgbClr val="C00000"/>
                </a:solidFill>
                <a:latin typeface="Times New Roman" pitchFamily="18" charset="0"/>
                <a:ea typeface="黑体" pitchFamily="49" charset="-122"/>
              </a:rPr>
              <a:t>操作步骤</a:t>
            </a:r>
            <a:r>
              <a:rPr lang="en-US" altLang="zh-CN" dirty="0" smtClean="0">
                <a:solidFill>
                  <a:srgbClr val="C00000"/>
                </a:solidFill>
                <a:latin typeface="Times New Roman" pitchFamily="18" charset="0"/>
                <a:ea typeface="黑体" pitchFamily="49" charset="-122"/>
              </a:rPr>
              <a:t>-5</a:t>
            </a:r>
            <a:endParaRPr lang="en-US" altLang="zh-CN" dirty="0">
              <a:solidFill>
                <a:srgbClr val="C00000"/>
              </a:solidFill>
              <a:latin typeface="Times New Roman" pitchFamily="18" charset="0"/>
              <a:ea typeface="黑体" pitchFamily="49" charset="-122"/>
            </a:endParaRPr>
          </a:p>
        </p:txBody>
      </p:sp>
    </p:spTree>
    <p:extLst>
      <p:ext uri="{BB962C8B-B14F-4D97-AF65-F5344CB8AC3E}">
        <p14:creationId xmlns:p14="http://schemas.microsoft.com/office/powerpoint/2010/main" val="271130651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854658">
                                            <p:txEl>
                                              <p:pRg st="0" end="0"/>
                                            </p:txEl>
                                          </p:spTgt>
                                        </p:tgtEl>
                                        <p:attrNameLst>
                                          <p:attrName>style.visibility</p:attrName>
                                        </p:attrNameLst>
                                      </p:cBhvr>
                                      <p:to>
                                        <p:strVal val="visible"/>
                                      </p:to>
                                    </p:set>
                                    <p:animEffect transition="in" filter="blinds(horizontal)">
                                      <p:cBhvr>
                                        <p:cTn id="7" dur="500"/>
                                        <p:tgtEl>
                                          <p:spTgt spid="68546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Rectangle 8"/>
          <p:cNvSpPr>
            <a:spLocks noGrp="1" noChangeArrowheads="1"/>
          </p:cNvSpPr>
          <p:nvPr>
            <p:ph type="dt" sz="half" idx="10"/>
          </p:nvPr>
        </p:nvSpPr>
        <p:spPr>
          <a:ln/>
        </p:spPr>
        <p:txBody>
          <a:bodyPr/>
          <a:lstStyle/>
          <a:p>
            <a:fld id="{31D043BC-65F8-4567-B610-1214B144CB40}" type="datetime1">
              <a:rPr lang="zh-CN" altLang="en-US"/>
              <a:pPr/>
              <a:t>2023/12/5</a:t>
            </a:fld>
            <a:endParaRPr lang="en-US" altLang="zh-CN"/>
          </a:p>
        </p:txBody>
      </p:sp>
      <p:sp>
        <p:nvSpPr>
          <p:cNvPr id="21"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23" name="Rectangle 10"/>
          <p:cNvSpPr>
            <a:spLocks noGrp="1" noChangeArrowheads="1"/>
          </p:cNvSpPr>
          <p:nvPr>
            <p:ph type="sldNum" sz="quarter" idx="12"/>
          </p:nvPr>
        </p:nvSpPr>
        <p:spPr>
          <a:ln/>
        </p:spPr>
        <p:txBody>
          <a:bodyPr/>
          <a:lstStyle/>
          <a:p>
            <a:fld id="{0E412BFC-DA5B-4622-B429-AFDF9F5169B9}" type="slidenum">
              <a:rPr lang="zh-CN" altLang="en-US"/>
              <a:pPr/>
              <a:t>24</a:t>
            </a:fld>
            <a:r>
              <a:rPr lang="en-US" altLang="zh-CN"/>
              <a:t>/45</a:t>
            </a:r>
          </a:p>
        </p:txBody>
      </p:sp>
      <p:sp>
        <p:nvSpPr>
          <p:cNvPr id="6855682" name="Rectangle 3"/>
          <p:cNvSpPr>
            <a:spLocks noGrp="1" noChangeArrowheads="1"/>
          </p:cNvSpPr>
          <p:nvPr>
            <p:ph type="body" idx="4294967295"/>
          </p:nvPr>
        </p:nvSpPr>
        <p:spPr>
          <a:xfrm>
            <a:off x="280988" y="1047750"/>
            <a:ext cx="8358187" cy="1857375"/>
          </a:xfrm>
        </p:spPr>
        <p:txBody>
          <a:bodyPr/>
          <a:lstStyle/>
          <a:p>
            <a:pPr eaLnBrk="1" hangingPunct="1">
              <a:lnSpc>
                <a:spcPct val="150000"/>
              </a:lnSpc>
            </a:pPr>
            <a:r>
              <a:rPr lang="zh-CN" altLang="zh-CN" sz="2800" dirty="0" smtClean="0">
                <a:latin typeface="Times New Roman" panose="02020603050405020304" pitchFamily="18" charset="0"/>
                <a:cs typeface="Times New Roman" panose="02020603050405020304" pitchFamily="18" charset="0"/>
              </a:rPr>
              <a:t>再开辟另一个结点并使</a:t>
            </a:r>
            <a:r>
              <a:rPr lang="en-US" altLang="zh-CN" sz="2800" dirty="0" smtClean="0">
                <a:latin typeface="Times New Roman" panose="02020603050405020304" pitchFamily="18" charset="0"/>
                <a:cs typeface="Times New Roman" panose="02020603050405020304" pitchFamily="18" charset="0"/>
              </a:rPr>
              <a:t>p1</a:t>
            </a:r>
            <a:r>
              <a:rPr lang="zh-CN" altLang="zh-CN" sz="2800" dirty="0" smtClean="0">
                <a:latin typeface="Times New Roman" panose="02020603050405020304" pitchFamily="18" charset="0"/>
                <a:cs typeface="Times New Roman" panose="02020603050405020304" pitchFamily="18" charset="0"/>
              </a:rPr>
              <a:t>指向它，接着输入该结点的数据</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p:txBody>
      </p:sp>
      <p:graphicFrame>
        <p:nvGraphicFramePr>
          <p:cNvPr id="6855683" name="表格 7"/>
          <p:cNvGraphicFramePr>
            <a:graphicFrameLocks noGrp="1"/>
          </p:cNvGraphicFramePr>
          <p:nvPr/>
        </p:nvGraphicFramePr>
        <p:xfrm>
          <a:off x="1709738" y="4922838"/>
          <a:ext cx="1643062" cy="1555433"/>
        </p:xfrm>
        <a:graphic>
          <a:graphicData uri="http://schemas.openxmlformats.org/drawingml/2006/table">
            <a:tbl>
              <a:tblPr/>
              <a:tblGrid>
                <a:gridCol w="1643062">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20" name="TextBox 19"/>
          <p:cNvSpPr txBox="1"/>
          <p:nvPr/>
        </p:nvSpPr>
        <p:spPr>
          <a:xfrm>
            <a:off x="923925" y="4191000"/>
            <a:ext cx="1214438" cy="519113"/>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en-US" altLang="zh-CN" sz="2800" b="1">
                <a:solidFill>
                  <a:srgbClr val="C00000"/>
                </a:solidFill>
                <a:latin typeface="Times New Roman" pitchFamily="18" charset="0"/>
              </a:rPr>
              <a:t>head</a:t>
            </a:r>
            <a:endParaRPr kumimoji="1" lang="zh-CN" altLang="en-US" sz="2800" b="1">
              <a:solidFill>
                <a:srgbClr val="C00000"/>
              </a:solidFill>
              <a:latin typeface="Times New Roman" pitchFamily="18" charset="0"/>
            </a:endParaRPr>
          </a:p>
        </p:txBody>
      </p:sp>
      <p:cxnSp>
        <p:nvCxnSpPr>
          <p:cNvPr id="6855694" name="直接箭头连接符 20"/>
          <p:cNvCxnSpPr>
            <a:cxnSpLocks noChangeShapeType="1"/>
          </p:cNvCxnSpPr>
          <p:nvPr/>
        </p:nvCxnSpPr>
        <p:spPr bwMode="auto">
          <a:xfrm>
            <a:off x="923925" y="4976813"/>
            <a:ext cx="785813"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2852738" y="4262438"/>
            <a:ext cx="785812" cy="519112"/>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en-US" altLang="zh-CN" sz="2800" b="1">
                <a:solidFill>
                  <a:srgbClr val="00B050"/>
                </a:solidFill>
                <a:latin typeface="Times New Roman" pitchFamily="18" charset="0"/>
              </a:rPr>
              <a:t>p1</a:t>
            </a:r>
            <a:endParaRPr kumimoji="1" lang="zh-CN" altLang="en-US" sz="2800" b="1">
              <a:solidFill>
                <a:srgbClr val="00B050"/>
              </a:solidFill>
              <a:latin typeface="Times New Roman" pitchFamily="18" charset="0"/>
            </a:endParaRPr>
          </a:p>
        </p:txBody>
      </p:sp>
      <p:cxnSp>
        <p:nvCxnSpPr>
          <p:cNvPr id="30" name="直接箭头连接符 29"/>
          <p:cNvCxnSpPr>
            <a:cxnSpLocks noChangeShapeType="1"/>
          </p:cNvCxnSpPr>
          <p:nvPr/>
        </p:nvCxnSpPr>
        <p:spPr bwMode="auto">
          <a:xfrm>
            <a:off x="3567113" y="5189538"/>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209550" y="5334000"/>
            <a:ext cx="785813" cy="519113"/>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en-US" altLang="zh-CN" sz="2800" b="1">
                <a:solidFill>
                  <a:srgbClr val="00B0F0"/>
                </a:solidFill>
                <a:latin typeface="Times New Roman" pitchFamily="18" charset="0"/>
              </a:rPr>
              <a:t>p2</a:t>
            </a:r>
            <a:endParaRPr kumimoji="1" lang="zh-CN" altLang="en-US" sz="2800" b="1">
              <a:solidFill>
                <a:srgbClr val="00B0F0"/>
              </a:solidFill>
              <a:latin typeface="Times New Roman" pitchFamily="18" charset="0"/>
            </a:endParaRPr>
          </a:p>
        </p:txBody>
      </p:sp>
      <p:cxnSp>
        <p:nvCxnSpPr>
          <p:cNvPr id="6855698" name="直接箭头连接符 24"/>
          <p:cNvCxnSpPr>
            <a:cxnSpLocks noChangeShapeType="1"/>
          </p:cNvCxnSpPr>
          <p:nvPr/>
        </p:nvCxnSpPr>
        <p:spPr bwMode="auto">
          <a:xfrm>
            <a:off x="923925" y="5262563"/>
            <a:ext cx="785813" cy="1587"/>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781175" y="4905375"/>
            <a:ext cx="1571625" cy="1082675"/>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ts val="3900"/>
              </a:lnSpc>
              <a:spcBef>
                <a:spcPct val="0"/>
              </a:spcBef>
            </a:pPr>
            <a:r>
              <a:rPr kumimoji="1" lang="en-US" altLang="zh-CN" sz="2800" b="1">
                <a:solidFill>
                  <a:srgbClr val="0000CC"/>
                </a:solidFill>
                <a:latin typeface="Times New Roman" pitchFamily="18" charset="0"/>
              </a:rPr>
              <a:t>10101</a:t>
            </a:r>
          </a:p>
          <a:p>
            <a:pPr algn="ctr" eaLnBrk="1" hangingPunct="1">
              <a:lnSpc>
                <a:spcPts val="3900"/>
              </a:lnSpc>
              <a:spcBef>
                <a:spcPct val="0"/>
              </a:spcBef>
            </a:pPr>
            <a:r>
              <a:rPr kumimoji="1" lang="en-US" altLang="zh-CN" sz="2800" b="1">
                <a:solidFill>
                  <a:srgbClr val="0000CC"/>
                </a:solidFill>
                <a:latin typeface="Times New Roman" pitchFamily="18" charset="0"/>
              </a:rPr>
              <a:t>89.5</a:t>
            </a:r>
            <a:endParaRPr kumimoji="1" lang="zh-CN" altLang="en-US" sz="2800" b="1">
              <a:solidFill>
                <a:srgbClr val="0000CC"/>
              </a:solidFill>
              <a:latin typeface="Times New Roman" pitchFamily="18" charset="0"/>
            </a:endParaRPr>
          </a:p>
        </p:txBody>
      </p:sp>
      <p:sp>
        <p:nvSpPr>
          <p:cNvPr id="6855700" name="TextBox 25"/>
          <p:cNvSpPr txBox="1">
            <a:spLocks noChangeArrowheads="1"/>
          </p:cNvSpPr>
          <p:nvPr/>
        </p:nvSpPr>
        <p:spPr bwMode="auto">
          <a:xfrm>
            <a:off x="1643063" y="2286000"/>
            <a:ext cx="7196137" cy="130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50000"/>
              </a:lnSpc>
              <a:spcBef>
                <a:spcPct val="0"/>
              </a:spcBef>
            </a:pPr>
            <a:r>
              <a:rPr kumimoji="1" lang="en-US" altLang="zh-CN" sz="2800" b="1" dirty="0">
                <a:solidFill>
                  <a:srgbClr val="CC0099"/>
                </a:solidFill>
                <a:latin typeface="Times New Roman" pitchFamily="18" charset="0"/>
              </a:rPr>
              <a:t>p1=(</a:t>
            </a:r>
            <a:r>
              <a:rPr kumimoji="1" lang="en-US" altLang="zh-CN" sz="2800" b="1" dirty="0" err="1">
                <a:solidFill>
                  <a:srgbClr val="CC0099"/>
                </a:solidFill>
                <a:latin typeface="Times New Roman" pitchFamily="18" charset="0"/>
              </a:rPr>
              <a:t>struct</a:t>
            </a:r>
            <a:r>
              <a:rPr kumimoji="1" lang="en-US" altLang="zh-CN" sz="2800" b="1" dirty="0">
                <a:solidFill>
                  <a:srgbClr val="CC0099"/>
                </a:solidFill>
                <a:latin typeface="Times New Roman" pitchFamily="18" charset="0"/>
              </a:rPr>
              <a:t> Student*)</a:t>
            </a:r>
            <a:r>
              <a:rPr kumimoji="1" lang="en-US" altLang="zh-CN" sz="2800" b="1" dirty="0" err="1">
                <a:solidFill>
                  <a:srgbClr val="CC0099"/>
                </a:solidFill>
                <a:latin typeface="Times New Roman" pitchFamily="18" charset="0"/>
              </a:rPr>
              <a:t>malloc</a:t>
            </a:r>
            <a:r>
              <a:rPr kumimoji="1" lang="en-US" altLang="zh-CN" sz="2800" b="1" dirty="0">
                <a:solidFill>
                  <a:srgbClr val="CC0099"/>
                </a:solidFill>
                <a:latin typeface="Times New Roman" pitchFamily="18" charset="0"/>
              </a:rPr>
              <a:t>(LEN);</a:t>
            </a:r>
          </a:p>
          <a:p>
            <a:pPr eaLnBrk="1" hangingPunct="1">
              <a:lnSpc>
                <a:spcPct val="150000"/>
              </a:lnSpc>
              <a:spcBef>
                <a:spcPct val="0"/>
              </a:spcBef>
            </a:pPr>
            <a:r>
              <a:rPr kumimoji="1" lang="en-US" altLang="zh-CN" sz="2800" b="1" dirty="0" err="1">
                <a:solidFill>
                  <a:srgbClr val="CC0099"/>
                </a:solidFill>
                <a:latin typeface="Times New Roman" pitchFamily="18" charset="0"/>
              </a:rPr>
              <a:t>scanf</a:t>
            </a:r>
            <a:r>
              <a:rPr kumimoji="1" lang="en-US" altLang="zh-CN" sz="2800" b="1" dirty="0">
                <a:solidFill>
                  <a:srgbClr val="CC0099"/>
                </a:solidFill>
                <a:latin typeface="Times New Roman" pitchFamily="18" charset="0"/>
              </a:rPr>
              <a:t>("%</a:t>
            </a:r>
            <a:r>
              <a:rPr kumimoji="1" lang="en-US" altLang="zh-CN" sz="2800" b="1" dirty="0" smtClean="0">
                <a:solidFill>
                  <a:srgbClr val="CC0099"/>
                </a:solidFill>
                <a:latin typeface="Times New Roman" pitchFamily="18" charset="0"/>
              </a:rPr>
              <a:t>ld%f</a:t>
            </a:r>
            <a:r>
              <a:rPr kumimoji="1" lang="en-US" altLang="zh-CN" sz="2800" b="1" dirty="0">
                <a:solidFill>
                  <a:srgbClr val="CC0099"/>
                </a:solidFill>
                <a:latin typeface="Times New Roman" pitchFamily="18" charset="0"/>
              </a:rPr>
              <a:t>",&amp;p1-&gt;num,&amp;p1-&gt;score);</a:t>
            </a:r>
            <a:endParaRPr kumimoji="1" lang="zh-CN" altLang="en-US" sz="2800" b="1" dirty="0">
              <a:solidFill>
                <a:srgbClr val="CC0099"/>
              </a:solidFill>
              <a:latin typeface="Times New Roman" pitchFamily="18" charset="0"/>
            </a:endParaRPr>
          </a:p>
        </p:txBody>
      </p:sp>
      <p:cxnSp>
        <p:nvCxnSpPr>
          <p:cNvPr id="6855701" name="直接连接符 31"/>
          <p:cNvCxnSpPr>
            <a:cxnSpLocks noChangeShapeType="1"/>
          </p:cNvCxnSpPr>
          <p:nvPr/>
        </p:nvCxnSpPr>
        <p:spPr bwMode="auto">
          <a:xfrm rot="5400000">
            <a:off x="531019" y="5655469"/>
            <a:ext cx="78581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55702" name="直接连接符 32"/>
          <p:cNvCxnSpPr>
            <a:cxnSpLocks noChangeShapeType="1"/>
          </p:cNvCxnSpPr>
          <p:nvPr/>
        </p:nvCxnSpPr>
        <p:spPr bwMode="auto">
          <a:xfrm rot="5400000">
            <a:off x="531018" y="4583907"/>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6855703" name="表格 13"/>
          <p:cNvGraphicFramePr>
            <a:graphicFrameLocks noGrp="1"/>
          </p:cNvGraphicFramePr>
          <p:nvPr/>
        </p:nvGraphicFramePr>
        <p:xfrm>
          <a:off x="3995738" y="4922838"/>
          <a:ext cx="1643062" cy="1555433"/>
        </p:xfrm>
        <a:graphic>
          <a:graphicData uri="http://schemas.openxmlformats.org/drawingml/2006/table">
            <a:tbl>
              <a:tblPr/>
              <a:tblGrid>
                <a:gridCol w="1643062">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cxnSp>
        <p:nvCxnSpPr>
          <p:cNvPr id="17" name="直接连接符 16"/>
          <p:cNvCxnSpPr>
            <a:cxnSpLocks noChangeShapeType="1"/>
          </p:cNvCxnSpPr>
          <p:nvPr/>
        </p:nvCxnSpPr>
        <p:spPr bwMode="auto">
          <a:xfrm rot="5400000">
            <a:off x="3174207" y="4798219"/>
            <a:ext cx="78581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9" name="TextBox 18"/>
          <p:cNvSpPr txBox="1"/>
          <p:nvPr/>
        </p:nvSpPr>
        <p:spPr>
          <a:xfrm>
            <a:off x="3995738" y="4905375"/>
            <a:ext cx="1571625" cy="1082675"/>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ts val="3900"/>
              </a:lnSpc>
              <a:spcBef>
                <a:spcPct val="0"/>
              </a:spcBef>
            </a:pPr>
            <a:r>
              <a:rPr kumimoji="1" lang="en-US" altLang="zh-CN" sz="2800" b="1">
                <a:solidFill>
                  <a:srgbClr val="0000CC"/>
                </a:solidFill>
                <a:latin typeface="Times New Roman" pitchFamily="18" charset="0"/>
              </a:rPr>
              <a:t>10103</a:t>
            </a:r>
          </a:p>
          <a:p>
            <a:pPr algn="ctr" eaLnBrk="1" hangingPunct="1">
              <a:lnSpc>
                <a:spcPts val="3900"/>
              </a:lnSpc>
              <a:spcBef>
                <a:spcPct val="0"/>
              </a:spcBef>
            </a:pPr>
            <a:r>
              <a:rPr kumimoji="1" lang="en-US" altLang="zh-CN" sz="2800" b="1">
                <a:solidFill>
                  <a:srgbClr val="0000CC"/>
                </a:solidFill>
                <a:latin typeface="Times New Roman" pitchFamily="18" charset="0"/>
              </a:rPr>
              <a:t>90</a:t>
            </a:r>
            <a:endParaRPr kumimoji="1" lang="zh-CN" altLang="en-US" sz="2800" b="1">
              <a:solidFill>
                <a:srgbClr val="0000CC"/>
              </a:solidFill>
              <a:latin typeface="Times New Roman" pitchFamily="18" charset="0"/>
            </a:endParaRPr>
          </a:p>
        </p:txBody>
      </p:sp>
      <p:sp>
        <p:nvSpPr>
          <p:cNvPr id="6855716" name="Rectangle 36"/>
          <p:cNvSpPr>
            <a:spLocks noRot="1" noChangeArrowheads="1"/>
          </p:cNvSpPr>
          <p:nvPr/>
        </p:nvSpPr>
        <p:spPr bwMode="auto">
          <a:xfrm>
            <a:off x="301625" y="762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动态链表</a:t>
            </a:r>
            <a:r>
              <a:rPr lang="zh-CN" altLang="en-US" dirty="0">
                <a:solidFill>
                  <a:srgbClr val="C00000"/>
                </a:solidFill>
                <a:latin typeface="Times New Roman" pitchFamily="18" charset="0"/>
                <a:ea typeface="黑体" pitchFamily="49" charset="-122"/>
              </a:rPr>
              <a:t>操作步骤</a:t>
            </a:r>
            <a:r>
              <a:rPr lang="en-US" altLang="zh-CN" dirty="0">
                <a:solidFill>
                  <a:srgbClr val="C00000"/>
                </a:solidFill>
                <a:latin typeface="Times New Roman" pitchFamily="18" charset="0"/>
                <a:ea typeface="黑体" pitchFamily="49" charset="-122"/>
              </a:rPr>
              <a:t>-5</a:t>
            </a:r>
          </a:p>
        </p:txBody>
      </p:sp>
    </p:spTree>
    <p:extLst>
      <p:ext uri="{BB962C8B-B14F-4D97-AF65-F5344CB8AC3E}">
        <p14:creationId xmlns:p14="http://schemas.microsoft.com/office/powerpoint/2010/main" val="407875396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lide(fromTop)">
                                      <p:cBhvr>
                                        <p:cTn id="11" dur="500"/>
                                        <p:tgtEl>
                                          <p:spTgt spid="17"/>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slide(fromLeft)">
                                      <p:cBhvr>
                                        <p:cTn id="15" dur="500"/>
                                        <p:tgtEl>
                                          <p:spTgt spid="3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linds(horizontal)">
                                      <p:cBhvr>
                                        <p:cTn id="20" dur="500"/>
                                        <p:tgtEl>
                                          <p:spTgt spid="1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855700"/>
                                        </p:tgtEl>
                                        <p:attrNameLst>
                                          <p:attrName>style.visibility</p:attrName>
                                        </p:attrNameLst>
                                      </p:cBhvr>
                                      <p:to>
                                        <p:strVal val="visible"/>
                                      </p:to>
                                    </p:set>
                                    <p:animEffect transition="in" filter="blinds(horizontal)">
                                      <p:cBhvr>
                                        <p:cTn id="25" dur="500"/>
                                        <p:tgtEl>
                                          <p:spTgt spid="6855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6855700"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Rectangle 8"/>
          <p:cNvSpPr>
            <a:spLocks noGrp="1" noChangeArrowheads="1"/>
          </p:cNvSpPr>
          <p:nvPr>
            <p:ph type="dt" sz="half" idx="10"/>
          </p:nvPr>
        </p:nvSpPr>
        <p:spPr>
          <a:ln/>
        </p:spPr>
        <p:txBody>
          <a:bodyPr/>
          <a:lstStyle/>
          <a:p>
            <a:fld id="{C676E166-222F-4210-917D-900EA85DAAFD}" type="datetime1">
              <a:rPr lang="zh-CN" altLang="en-US"/>
              <a:pPr/>
              <a:t>2023/12/5</a:t>
            </a:fld>
            <a:endParaRPr lang="en-US" altLang="zh-CN"/>
          </a:p>
        </p:txBody>
      </p:sp>
      <p:sp>
        <p:nvSpPr>
          <p:cNvPr id="23"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25" name="Rectangle 10"/>
          <p:cNvSpPr>
            <a:spLocks noGrp="1" noChangeArrowheads="1"/>
          </p:cNvSpPr>
          <p:nvPr>
            <p:ph type="sldNum" sz="quarter" idx="12"/>
          </p:nvPr>
        </p:nvSpPr>
        <p:spPr>
          <a:ln/>
        </p:spPr>
        <p:txBody>
          <a:bodyPr/>
          <a:lstStyle/>
          <a:p>
            <a:fld id="{C1209A23-874F-472A-8D7F-CE25B6C020E4}" type="slidenum">
              <a:rPr lang="zh-CN" altLang="en-US"/>
              <a:pPr/>
              <a:t>25</a:t>
            </a:fld>
            <a:r>
              <a:rPr lang="en-US" altLang="zh-CN"/>
              <a:t>/45</a:t>
            </a:r>
          </a:p>
        </p:txBody>
      </p:sp>
      <p:sp>
        <p:nvSpPr>
          <p:cNvPr id="6856706" name="Rectangle 3"/>
          <p:cNvSpPr>
            <a:spLocks noGrp="1" noChangeArrowheads="1"/>
          </p:cNvSpPr>
          <p:nvPr>
            <p:ph type="body" idx="4294967295"/>
          </p:nvPr>
        </p:nvSpPr>
        <p:spPr>
          <a:xfrm>
            <a:off x="404813" y="1038225"/>
            <a:ext cx="8358187" cy="3000375"/>
          </a:xfrm>
        </p:spPr>
        <p:txBody>
          <a:bodyPr/>
          <a:lstStyle/>
          <a:p>
            <a:pPr eaLnBrk="1" hangingPunct="1">
              <a:lnSpc>
                <a:spcPct val="150000"/>
              </a:lnSpc>
            </a:pPr>
            <a:r>
              <a:rPr lang="zh-CN" altLang="zh-CN" sz="2800" dirty="0" smtClean="0">
                <a:latin typeface="Times New Roman" panose="02020603050405020304" pitchFamily="18" charset="0"/>
                <a:cs typeface="Times New Roman" panose="02020603050405020304" pitchFamily="18" charset="0"/>
              </a:rPr>
              <a:t>使第一个结点的</a:t>
            </a:r>
            <a:r>
              <a:rPr lang="en-US" altLang="zh-CN" sz="2800" dirty="0" smtClean="0">
                <a:latin typeface="Times New Roman" panose="02020603050405020304" pitchFamily="18" charset="0"/>
                <a:cs typeface="Times New Roman" panose="02020603050405020304" pitchFamily="18" charset="0"/>
              </a:rPr>
              <a:t>next</a:t>
            </a:r>
            <a:r>
              <a:rPr lang="zh-CN" altLang="zh-CN" sz="2800" dirty="0" smtClean="0">
                <a:latin typeface="Times New Roman" panose="02020603050405020304" pitchFamily="18" charset="0"/>
                <a:cs typeface="Times New Roman" panose="02020603050405020304" pitchFamily="18" charset="0"/>
              </a:rPr>
              <a:t>成员指向第二个结点</a:t>
            </a:r>
            <a:r>
              <a:rPr lang="zh-CN" altLang="en-US" sz="2800" dirty="0" smtClean="0">
                <a:latin typeface="Times New Roman" panose="02020603050405020304" pitchFamily="18" charset="0"/>
                <a:cs typeface="Times New Roman" panose="02020603050405020304" pitchFamily="18" charset="0"/>
              </a:rPr>
              <a:t>，即连接第一个结点与第二个结点：</a:t>
            </a:r>
            <a:endParaRPr lang="en-US" altLang="zh-CN" dirty="0" smtClean="0">
              <a:latin typeface="Times New Roman" panose="02020603050405020304" pitchFamily="18" charset="0"/>
              <a:cs typeface="Times New Roman" panose="02020603050405020304" pitchFamily="18" charset="0"/>
            </a:endParaRPr>
          </a:p>
          <a:p>
            <a:pPr eaLnBrk="1" hangingPunct="1">
              <a:lnSpc>
                <a:spcPct val="150000"/>
              </a:lnSpc>
            </a:pPr>
            <a:r>
              <a:rPr lang="zh-CN" altLang="zh-CN" sz="2800" dirty="0" smtClean="0">
                <a:latin typeface="Times New Roman" panose="02020603050405020304" pitchFamily="18" charset="0"/>
                <a:cs typeface="Times New Roman" panose="02020603050405020304" pitchFamily="18" charset="0"/>
              </a:rPr>
              <a:t>使</a:t>
            </a:r>
            <a:r>
              <a:rPr lang="en-US" altLang="zh-CN" sz="2800" dirty="0" smtClean="0">
                <a:latin typeface="Times New Roman" panose="02020603050405020304" pitchFamily="18" charset="0"/>
                <a:cs typeface="Times New Roman" panose="02020603050405020304" pitchFamily="18" charset="0"/>
              </a:rPr>
              <a:t>p2</a:t>
            </a:r>
            <a:r>
              <a:rPr lang="zh-CN" altLang="zh-CN" sz="2800" dirty="0" smtClean="0">
                <a:latin typeface="Times New Roman" panose="02020603050405020304" pitchFamily="18" charset="0"/>
                <a:cs typeface="Times New Roman" panose="02020603050405020304" pitchFamily="18" charset="0"/>
              </a:rPr>
              <a:t>指向刚才</a:t>
            </a:r>
            <a:r>
              <a:rPr lang="zh-CN" altLang="en-US" sz="2800" dirty="0" smtClean="0">
                <a:latin typeface="Times New Roman" panose="02020603050405020304" pitchFamily="18" charset="0"/>
                <a:cs typeface="Times New Roman" panose="02020603050405020304" pitchFamily="18" charset="0"/>
              </a:rPr>
              <a:t>新</a:t>
            </a:r>
            <a:r>
              <a:rPr lang="zh-CN" altLang="zh-CN" sz="2800" dirty="0" smtClean="0">
                <a:latin typeface="Times New Roman" panose="02020603050405020304" pitchFamily="18" charset="0"/>
                <a:cs typeface="Times New Roman" panose="02020603050405020304" pitchFamily="18" charset="0"/>
              </a:rPr>
              <a:t>建立的结点</a:t>
            </a:r>
            <a:endParaRPr lang="en-US" altLang="zh-CN" sz="2800" dirty="0" smtClean="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1571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lnSpc>
                <a:spcPct val="100000"/>
              </a:lnSpc>
              <a:spcBef>
                <a:spcPct val="0"/>
              </a:spcBef>
              <a:defRPr/>
            </a:pPr>
            <a:r>
              <a:rPr kumimoji="1" lang="en-US" altLang="zh-CN" sz="2800" b="1" dirty="0">
                <a:solidFill>
                  <a:srgbClr val="C00000"/>
                </a:solidFill>
                <a:latin typeface="+mn-lt"/>
                <a:ea typeface="+mn-ea"/>
              </a:rPr>
              <a:t>head</a:t>
            </a:r>
            <a:endParaRPr kumimoji="1" lang="zh-CN" altLang="en-US" sz="2800" b="1" dirty="0">
              <a:solidFill>
                <a:srgbClr val="C00000"/>
              </a:solidFill>
              <a:latin typeface="+mn-lt"/>
              <a:ea typeface="+mn-ea"/>
            </a:endParaRPr>
          </a:p>
        </p:txBody>
      </p:sp>
      <p:cxnSp>
        <p:nvCxnSpPr>
          <p:cNvPr id="6856718"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2714625" y="3929063"/>
            <a:ext cx="785813" cy="523875"/>
          </a:xfrm>
          <a:prstGeom prst="rect">
            <a:avLst/>
          </a:prstGeom>
          <a:noFill/>
        </p:spPr>
        <p:txBody>
          <a:bodyPr>
            <a:spAutoFit/>
          </a:bodyPr>
          <a:lstStyle/>
          <a:p>
            <a:pPr>
              <a:lnSpc>
                <a:spcPct val="100000"/>
              </a:lnSpc>
              <a:spcBef>
                <a:spcPct val="0"/>
              </a:spcBef>
              <a:defRPr/>
            </a:pPr>
            <a:r>
              <a:rPr kumimoji="1" lang="en-US" altLang="zh-CN" sz="2800" b="1" dirty="0">
                <a:solidFill>
                  <a:srgbClr val="00B050"/>
                </a:solidFill>
                <a:latin typeface="+mn-lt"/>
                <a:ea typeface="+mn-ea"/>
              </a:rPr>
              <a:t>p1</a:t>
            </a:r>
            <a:endParaRPr kumimoji="1" lang="zh-CN" altLang="en-US" sz="2800" b="1" dirty="0">
              <a:solidFill>
                <a:srgbClr val="00B050"/>
              </a:solidFill>
              <a:latin typeface="+mn-lt"/>
              <a:ea typeface="+mn-ea"/>
            </a:endParaRPr>
          </a:p>
        </p:txBody>
      </p:sp>
      <p:cxnSp>
        <p:nvCxnSpPr>
          <p:cNvPr id="6856720" name="直接箭头连接符 29"/>
          <p:cNvCxnSpPr>
            <a:cxnSpLocks noChangeShapeType="1"/>
          </p:cNvCxnSpPr>
          <p:nvPr/>
        </p:nvCxnSpPr>
        <p:spPr bwMode="auto">
          <a:xfrm>
            <a:off x="3429000"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71438" y="5000625"/>
            <a:ext cx="785812" cy="523875"/>
          </a:xfrm>
          <a:prstGeom prst="rect">
            <a:avLst/>
          </a:prstGeom>
          <a:noFill/>
        </p:spPr>
        <p:txBody>
          <a:bodyPr>
            <a:spAutoFit/>
          </a:bodyPr>
          <a:lstStyle/>
          <a:p>
            <a:pPr>
              <a:lnSpc>
                <a:spcPct val="100000"/>
              </a:lnSpc>
              <a:spcBef>
                <a:spcPct val="0"/>
              </a:spcBef>
              <a:defRPr/>
            </a:pPr>
            <a:r>
              <a:rPr kumimoji="1" lang="en-US" altLang="zh-CN" sz="2800" b="1" dirty="0">
                <a:solidFill>
                  <a:srgbClr val="00B0F0"/>
                </a:solidFill>
                <a:latin typeface="+mn-lt"/>
                <a:ea typeface="+mn-ea"/>
              </a:rPr>
              <a:t>p2</a:t>
            </a:r>
            <a:endParaRPr kumimoji="1" lang="zh-CN" altLang="en-US" sz="2800" b="1" dirty="0">
              <a:solidFill>
                <a:srgbClr val="00B0F0"/>
              </a:solidFill>
              <a:latin typeface="+mn-lt"/>
              <a:ea typeface="+mn-ea"/>
            </a:endParaRPr>
          </a:p>
        </p:txBody>
      </p:sp>
      <p:cxnSp>
        <p:nvCxnSpPr>
          <p:cNvPr id="6856722" name="直接箭头连接符 24"/>
          <p:cNvCxnSpPr>
            <a:cxnSpLocks noChangeShapeType="1"/>
          </p:cNvCxnSpPr>
          <p:nvPr/>
        </p:nvCxnSpPr>
        <p:spPr bwMode="auto">
          <a:xfrm>
            <a:off x="785813" y="4929188"/>
            <a:ext cx="785812" cy="1587"/>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10101</a:t>
            </a:r>
          </a:p>
          <a:p>
            <a:pPr algn="ctr">
              <a:lnSpc>
                <a:spcPts val="3900"/>
              </a:lnSpc>
              <a:spcBef>
                <a:spcPct val="0"/>
              </a:spcBef>
              <a:defRPr/>
            </a:pPr>
            <a:r>
              <a:rPr kumimoji="1" lang="en-US" altLang="zh-CN" sz="2800" b="1" dirty="0">
                <a:solidFill>
                  <a:srgbClr val="0000CC"/>
                </a:solidFill>
                <a:latin typeface="+mn-lt"/>
                <a:ea typeface="+mn-ea"/>
              </a:rPr>
              <a:t>89.5</a:t>
            </a:r>
            <a:endParaRPr kumimoji="1" lang="zh-CN" altLang="en-US" sz="2800" b="1" dirty="0">
              <a:solidFill>
                <a:srgbClr val="0000CC"/>
              </a:solidFill>
              <a:latin typeface="+mn-lt"/>
              <a:ea typeface="+mn-ea"/>
            </a:endParaRPr>
          </a:p>
        </p:txBody>
      </p:sp>
      <p:sp>
        <p:nvSpPr>
          <p:cNvPr id="26" name="TextBox 25"/>
          <p:cNvSpPr txBox="1"/>
          <p:nvPr/>
        </p:nvSpPr>
        <p:spPr>
          <a:xfrm>
            <a:off x="5257800" y="1752600"/>
            <a:ext cx="2495549" cy="519113"/>
          </a:xfrm>
          <a:prstGeom prst="rect">
            <a:avLst/>
          </a:prstGeom>
          <a:noFill/>
        </p:spPr>
        <p:txBody>
          <a:bodyPr wrap="square">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en-US" altLang="zh-CN" sz="2800" b="1" dirty="0">
                <a:solidFill>
                  <a:srgbClr val="CC0099"/>
                </a:solidFill>
                <a:latin typeface="Times New Roman" pitchFamily="18" charset="0"/>
              </a:rPr>
              <a:t>p2-&gt;next=p1;</a:t>
            </a:r>
          </a:p>
        </p:txBody>
      </p:sp>
      <p:cxnSp>
        <p:nvCxnSpPr>
          <p:cNvPr id="6856725" name="直接连接符 31"/>
          <p:cNvCxnSpPr>
            <a:cxnSpLocks noChangeShapeType="1"/>
          </p:cNvCxnSpPr>
          <p:nvPr/>
        </p:nvCxnSpPr>
        <p:spPr bwMode="auto">
          <a:xfrm rot="5400000">
            <a:off x="392907" y="5322094"/>
            <a:ext cx="78581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56726"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10103</a:t>
            </a:r>
          </a:p>
          <a:p>
            <a:pPr algn="ctr">
              <a:lnSpc>
                <a:spcPts val="3900"/>
              </a:lnSpc>
              <a:spcBef>
                <a:spcPct val="0"/>
              </a:spcBef>
              <a:defRPr/>
            </a:pPr>
            <a:r>
              <a:rPr kumimoji="1" lang="en-US" altLang="zh-CN" sz="2800" b="1" dirty="0">
                <a:solidFill>
                  <a:srgbClr val="0000CC"/>
                </a:solidFill>
                <a:latin typeface="+mn-lt"/>
                <a:ea typeface="+mn-ea"/>
              </a:rPr>
              <a:t>90</a:t>
            </a:r>
            <a:endParaRPr kumimoji="1" lang="zh-CN" altLang="en-US" sz="2800" b="1" dirty="0">
              <a:solidFill>
                <a:srgbClr val="0000CC"/>
              </a:solidFill>
              <a:latin typeface="+mn-lt"/>
              <a:ea typeface="+mn-ea"/>
            </a:endParaRPr>
          </a:p>
        </p:txBody>
      </p:sp>
      <p:cxnSp>
        <p:nvCxnSpPr>
          <p:cNvPr id="6856738" name="直接连接符 16"/>
          <p:cNvCxnSpPr>
            <a:cxnSpLocks noChangeShapeType="1"/>
          </p:cNvCxnSpPr>
          <p:nvPr/>
        </p:nvCxnSpPr>
        <p:spPr bwMode="auto">
          <a:xfrm rot="5400000">
            <a:off x="3036093"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8"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27"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28"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6856743" name="Rectangle 39"/>
          <p:cNvSpPr>
            <a:spLocks noRot="1" noChangeArrowheads="1"/>
          </p:cNvSpPr>
          <p:nvPr/>
        </p:nvSpPr>
        <p:spPr bwMode="auto">
          <a:xfrm>
            <a:off x="301625" y="762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动态链表</a:t>
            </a:r>
            <a:r>
              <a:rPr lang="zh-CN" altLang="en-US" dirty="0">
                <a:solidFill>
                  <a:srgbClr val="C00000"/>
                </a:solidFill>
                <a:latin typeface="Times New Roman" pitchFamily="18" charset="0"/>
                <a:ea typeface="黑体" pitchFamily="49" charset="-122"/>
              </a:rPr>
              <a:t>操作步骤</a:t>
            </a:r>
            <a:r>
              <a:rPr lang="en-US" altLang="zh-CN" dirty="0" smtClean="0">
                <a:solidFill>
                  <a:srgbClr val="C00000"/>
                </a:solidFill>
                <a:latin typeface="Times New Roman" pitchFamily="18" charset="0"/>
                <a:ea typeface="黑体" pitchFamily="49" charset="-122"/>
              </a:rPr>
              <a:t>-6</a:t>
            </a:r>
            <a:endParaRPr lang="en-US" altLang="zh-CN" dirty="0">
              <a:solidFill>
                <a:srgbClr val="C00000"/>
              </a:solidFill>
              <a:latin typeface="Times New Roman" pitchFamily="18" charset="0"/>
              <a:ea typeface="黑体" pitchFamily="49" charset="-122"/>
            </a:endParaRPr>
          </a:p>
        </p:txBody>
      </p:sp>
    </p:spTree>
    <p:extLst>
      <p:ext uri="{BB962C8B-B14F-4D97-AF65-F5344CB8AC3E}">
        <p14:creationId xmlns:p14="http://schemas.microsoft.com/office/powerpoint/2010/main" val="1469076009"/>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856706">
                                            <p:txEl>
                                              <p:pRg st="0" end="0"/>
                                            </p:txEl>
                                          </p:spTgt>
                                        </p:tgtEl>
                                        <p:attrNameLst>
                                          <p:attrName>style.visibility</p:attrName>
                                        </p:attrNameLst>
                                      </p:cBhvr>
                                      <p:to>
                                        <p:strVal val="visible"/>
                                      </p:to>
                                    </p:set>
                                    <p:animEffect transition="in" filter="blinds(horizontal)">
                                      <p:cBhvr>
                                        <p:cTn id="7" dur="500"/>
                                        <p:tgtEl>
                                          <p:spTgt spid="68567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slide(fromLeft)">
                                      <p:cBhvr>
                                        <p:cTn id="12" dur="500"/>
                                        <p:tgtEl>
                                          <p:spTgt spid="18"/>
                                        </p:tgtEl>
                                      </p:cBhvr>
                                    </p:animEffect>
                                  </p:childTnLst>
                                </p:cTn>
                              </p:par>
                            </p:childTnLst>
                          </p:cTn>
                        </p:par>
                        <p:par>
                          <p:cTn id="13" fill="hold" nodeType="afterGroup">
                            <p:stCondLst>
                              <p:cond delay="500"/>
                            </p:stCondLst>
                            <p:childTnLst>
                              <p:par>
                                <p:cTn id="14" presetID="12" presetClass="entr" presetSubtype="4"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slide(fromBottom)">
                                      <p:cBhvr>
                                        <p:cTn id="16" dur="500"/>
                                        <p:tgtEl>
                                          <p:spTgt spid="27"/>
                                        </p:tgtEl>
                                      </p:cBhvr>
                                    </p:animEffect>
                                  </p:childTnLst>
                                </p:cTn>
                              </p:par>
                            </p:childTnLst>
                          </p:cTn>
                        </p:par>
                        <p:par>
                          <p:cTn id="17" fill="hold" nodeType="afterGroup">
                            <p:stCondLst>
                              <p:cond delay="1000"/>
                            </p:stCondLst>
                            <p:childTnLst>
                              <p:par>
                                <p:cTn id="18" presetID="12" presetClass="entr" presetSubtype="8"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slide(fromLeft)">
                                      <p:cBhvr>
                                        <p:cTn id="20" dur="500"/>
                                        <p:tgtEl>
                                          <p:spTgt spid="2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6856706">
                                            <p:txEl>
                                              <p:pRg st="1" end="1"/>
                                            </p:txEl>
                                          </p:spTgt>
                                        </p:tgtEl>
                                        <p:attrNameLst>
                                          <p:attrName>style.visibility</p:attrName>
                                        </p:attrNameLst>
                                      </p:cBhvr>
                                      <p:to>
                                        <p:strVal val="visible"/>
                                      </p:to>
                                    </p:set>
                                    <p:animEffect transition="in" filter="blinds(horizontal)">
                                      <p:cBhvr>
                                        <p:cTn id="30" dur="500"/>
                                        <p:tgtEl>
                                          <p:spTgt spid="68567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Rectangle 8"/>
          <p:cNvSpPr>
            <a:spLocks noGrp="1" noChangeArrowheads="1"/>
          </p:cNvSpPr>
          <p:nvPr>
            <p:ph type="dt" sz="half" idx="10"/>
          </p:nvPr>
        </p:nvSpPr>
        <p:spPr>
          <a:ln/>
        </p:spPr>
        <p:txBody>
          <a:bodyPr/>
          <a:lstStyle/>
          <a:p>
            <a:fld id="{5BD2FEAB-E7FD-49F0-A1F4-F06DB44828B2}" type="datetime1">
              <a:rPr lang="zh-CN" altLang="en-US"/>
              <a:pPr/>
              <a:t>2023/12/5</a:t>
            </a:fld>
            <a:endParaRPr lang="en-US" altLang="zh-CN"/>
          </a:p>
        </p:txBody>
      </p:sp>
      <p:sp>
        <p:nvSpPr>
          <p:cNvPr id="27"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28" name="Rectangle 10"/>
          <p:cNvSpPr>
            <a:spLocks noGrp="1" noChangeArrowheads="1"/>
          </p:cNvSpPr>
          <p:nvPr>
            <p:ph type="sldNum" sz="quarter" idx="12"/>
          </p:nvPr>
        </p:nvSpPr>
        <p:spPr>
          <a:ln/>
        </p:spPr>
        <p:txBody>
          <a:bodyPr/>
          <a:lstStyle/>
          <a:p>
            <a:fld id="{B243DDEB-79C0-4FB7-99C8-805E67ECC9DA}" type="slidenum">
              <a:rPr lang="zh-CN" altLang="en-US"/>
              <a:pPr/>
              <a:t>26</a:t>
            </a:fld>
            <a:r>
              <a:rPr lang="en-US" altLang="zh-CN"/>
              <a:t>/45</a:t>
            </a:r>
          </a:p>
        </p:txBody>
      </p:sp>
      <p:sp>
        <p:nvSpPr>
          <p:cNvPr id="6857730" name="Rectangle 3"/>
          <p:cNvSpPr>
            <a:spLocks noGrp="1" noChangeArrowheads="1"/>
          </p:cNvSpPr>
          <p:nvPr>
            <p:ph type="body" idx="4294967295"/>
          </p:nvPr>
        </p:nvSpPr>
        <p:spPr>
          <a:xfrm>
            <a:off x="176213" y="990600"/>
            <a:ext cx="8358187" cy="3000375"/>
          </a:xfrm>
        </p:spPr>
        <p:txBody>
          <a:bodyPr/>
          <a:lstStyle/>
          <a:p>
            <a:pPr eaLnBrk="1" hangingPunct="1">
              <a:lnSpc>
                <a:spcPct val="150000"/>
              </a:lnSpc>
            </a:pPr>
            <a:r>
              <a:rPr lang="zh-CN" altLang="zh-CN" sz="2800" dirty="0" smtClean="0">
                <a:latin typeface="Times New Roman" panose="02020603050405020304" pitchFamily="18" charset="0"/>
                <a:cs typeface="Times New Roman" panose="02020603050405020304" pitchFamily="18" charset="0"/>
              </a:rPr>
              <a:t>使第一个结点的</a:t>
            </a:r>
            <a:r>
              <a:rPr lang="en-US" altLang="zh-CN" sz="2800" dirty="0" smtClean="0">
                <a:latin typeface="Times New Roman" panose="02020603050405020304" pitchFamily="18" charset="0"/>
                <a:cs typeface="Times New Roman" panose="02020603050405020304" pitchFamily="18" charset="0"/>
              </a:rPr>
              <a:t>next</a:t>
            </a:r>
            <a:r>
              <a:rPr lang="zh-CN" altLang="zh-CN" sz="2800" dirty="0" smtClean="0">
                <a:latin typeface="Times New Roman" panose="02020603050405020304" pitchFamily="18" charset="0"/>
                <a:cs typeface="Times New Roman" panose="02020603050405020304" pitchFamily="18" charset="0"/>
              </a:rPr>
              <a:t>成员指向第二个结点</a:t>
            </a:r>
            <a:r>
              <a:rPr lang="zh-CN" altLang="en-US" sz="2800" dirty="0" smtClean="0">
                <a:latin typeface="Times New Roman" panose="02020603050405020304" pitchFamily="18" charset="0"/>
                <a:cs typeface="Times New Roman" panose="02020603050405020304" pitchFamily="18" charset="0"/>
              </a:rPr>
              <a:t>，即连接第一个结点与第二个结点：</a:t>
            </a:r>
            <a:endParaRPr lang="en-US" altLang="zh-CN" dirty="0" smtClean="0">
              <a:latin typeface="Times New Roman" panose="02020603050405020304" pitchFamily="18" charset="0"/>
              <a:cs typeface="Times New Roman" panose="02020603050405020304" pitchFamily="18" charset="0"/>
            </a:endParaRPr>
          </a:p>
          <a:p>
            <a:pPr eaLnBrk="1" hangingPunct="1">
              <a:lnSpc>
                <a:spcPct val="150000"/>
              </a:lnSpc>
            </a:pPr>
            <a:r>
              <a:rPr lang="zh-CN" altLang="zh-CN" sz="2800" dirty="0" smtClean="0">
                <a:latin typeface="Times New Roman" panose="02020603050405020304" pitchFamily="18" charset="0"/>
                <a:cs typeface="Times New Roman" panose="02020603050405020304" pitchFamily="18" charset="0"/>
              </a:rPr>
              <a:t>使</a:t>
            </a:r>
            <a:r>
              <a:rPr lang="en-US" altLang="zh-CN" sz="2800" dirty="0" smtClean="0">
                <a:latin typeface="Times New Roman" panose="02020603050405020304" pitchFamily="18" charset="0"/>
                <a:cs typeface="Times New Roman" panose="02020603050405020304" pitchFamily="18" charset="0"/>
              </a:rPr>
              <a:t>p2</a:t>
            </a:r>
            <a:r>
              <a:rPr lang="zh-CN" altLang="zh-CN" sz="2800" dirty="0" smtClean="0">
                <a:latin typeface="Times New Roman" panose="02020603050405020304" pitchFamily="18" charset="0"/>
                <a:cs typeface="Times New Roman" panose="02020603050405020304" pitchFamily="18" charset="0"/>
              </a:rPr>
              <a:t>指向刚才建立的结点</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1571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lnSpc>
                <a:spcPct val="100000"/>
              </a:lnSpc>
              <a:spcBef>
                <a:spcPct val="0"/>
              </a:spcBef>
              <a:defRPr/>
            </a:pPr>
            <a:r>
              <a:rPr kumimoji="1" lang="en-US" altLang="zh-CN" sz="2800" b="1" dirty="0">
                <a:solidFill>
                  <a:srgbClr val="C00000"/>
                </a:solidFill>
                <a:latin typeface="+mn-lt"/>
                <a:ea typeface="+mn-ea"/>
              </a:rPr>
              <a:t>head</a:t>
            </a:r>
            <a:endParaRPr kumimoji="1" lang="zh-CN" altLang="en-US" sz="2800" b="1" dirty="0">
              <a:solidFill>
                <a:srgbClr val="C00000"/>
              </a:solidFill>
              <a:latin typeface="+mn-lt"/>
              <a:ea typeface="+mn-ea"/>
            </a:endParaRPr>
          </a:p>
        </p:txBody>
      </p:sp>
      <p:cxnSp>
        <p:nvCxnSpPr>
          <p:cNvPr id="6857742"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2714625" y="3929063"/>
            <a:ext cx="785813" cy="523875"/>
          </a:xfrm>
          <a:prstGeom prst="rect">
            <a:avLst/>
          </a:prstGeom>
          <a:noFill/>
        </p:spPr>
        <p:txBody>
          <a:bodyPr>
            <a:spAutoFit/>
          </a:bodyPr>
          <a:lstStyle/>
          <a:p>
            <a:pPr>
              <a:lnSpc>
                <a:spcPct val="100000"/>
              </a:lnSpc>
              <a:spcBef>
                <a:spcPct val="0"/>
              </a:spcBef>
              <a:defRPr/>
            </a:pPr>
            <a:r>
              <a:rPr kumimoji="1" lang="en-US" altLang="zh-CN" sz="2800" b="1" dirty="0">
                <a:solidFill>
                  <a:srgbClr val="00B050"/>
                </a:solidFill>
                <a:latin typeface="+mn-lt"/>
                <a:ea typeface="+mn-ea"/>
              </a:rPr>
              <a:t>p1</a:t>
            </a:r>
            <a:endParaRPr kumimoji="1" lang="zh-CN" altLang="en-US" sz="2800" b="1" dirty="0">
              <a:solidFill>
                <a:srgbClr val="00B050"/>
              </a:solidFill>
              <a:latin typeface="+mn-lt"/>
              <a:ea typeface="+mn-ea"/>
            </a:endParaRPr>
          </a:p>
        </p:txBody>
      </p:sp>
      <p:cxnSp>
        <p:nvCxnSpPr>
          <p:cNvPr id="6857744" name="直接箭头连接符 29"/>
          <p:cNvCxnSpPr>
            <a:cxnSpLocks noChangeShapeType="1"/>
          </p:cNvCxnSpPr>
          <p:nvPr/>
        </p:nvCxnSpPr>
        <p:spPr bwMode="auto">
          <a:xfrm>
            <a:off x="3429000"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3571875" y="3857625"/>
            <a:ext cx="785813" cy="523875"/>
          </a:xfrm>
          <a:prstGeom prst="rect">
            <a:avLst/>
          </a:prstGeom>
          <a:noFill/>
        </p:spPr>
        <p:txBody>
          <a:bodyPr>
            <a:spAutoFit/>
          </a:bodyPr>
          <a:lstStyle/>
          <a:p>
            <a:pPr>
              <a:lnSpc>
                <a:spcPct val="100000"/>
              </a:lnSpc>
              <a:spcBef>
                <a:spcPct val="0"/>
              </a:spcBef>
              <a:defRPr/>
            </a:pPr>
            <a:r>
              <a:rPr kumimoji="1" lang="en-US" altLang="zh-CN" sz="2800" b="1" dirty="0">
                <a:solidFill>
                  <a:srgbClr val="00B0F0"/>
                </a:solidFill>
                <a:latin typeface="+mn-lt"/>
                <a:ea typeface="+mn-ea"/>
              </a:rPr>
              <a:t>p2</a:t>
            </a:r>
            <a:endParaRPr kumimoji="1" lang="zh-CN" altLang="en-US" sz="2800" b="1" dirty="0">
              <a:solidFill>
                <a:srgbClr val="00B0F0"/>
              </a:solidFill>
              <a:latin typeface="+mn-lt"/>
              <a:ea typeface="+mn-ea"/>
            </a:endParaRPr>
          </a:p>
        </p:txBody>
      </p:sp>
      <p:cxnSp>
        <p:nvCxnSpPr>
          <p:cNvPr id="25" name="直接箭头连接符 24"/>
          <p:cNvCxnSpPr>
            <a:cxnSpLocks noChangeShapeType="1"/>
          </p:cNvCxnSpPr>
          <p:nvPr/>
        </p:nvCxnSpPr>
        <p:spPr bwMode="auto">
          <a:xfrm>
            <a:off x="3571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10101</a:t>
            </a:r>
          </a:p>
          <a:p>
            <a:pPr algn="ctr">
              <a:lnSpc>
                <a:spcPts val="3900"/>
              </a:lnSpc>
              <a:spcBef>
                <a:spcPct val="0"/>
              </a:spcBef>
              <a:defRPr/>
            </a:pPr>
            <a:r>
              <a:rPr kumimoji="1" lang="en-US" altLang="zh-CN" sz="2800" b="1" dirty="0">
                <a:solidFill>
                  <a:srgbClr val="0000CC"/>
                </a:solidFill>
                <a:latin typeface="+mn-lt"/>
                <a:ea typeface="+mn-ea"/>
              </a:rPr>
              <a:t>89.5</a:t>
            </a:r>
            <a:endParaRPr kumimoji="1" lang="zh-CN" altLang="en-US" sz="2800" b="1" dirty="0">
              <a:solidFill>
                <a:srgbClr val="0000CC"/>
              </a:solidFill>
              <a:latin typeface="+mn-lt"/>
              <a:ea typeface="+mn-ea"/>
            </a:endParaRPr>
          </a:p>
        </p:txBody>
      </p:sp>
      <p:sp>
        <p:nvSpPr>
          <p:cNvPr id="26" name="TextBox 25"/>
          <p:cNvSpPr txBox="1"/>
          <p:nvPr/>
        </p:nvSpPr>
        <p:spPr>
          <a:xfrm>
            <a:off x="5038725" y="1766888"/>
            <a:ext cx="3571875" cy="519112"/>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en-US" altLang="zh-CN" sz="2800" b="1">
                <a:solidFill>
                  <a:srgbClr val="CC0099"/>
                </a:solidFill>
                <a:latin typeface="Times New Roman" pitchFamily="18" charset="0"/>
              </a:rPr>
              <a:t>p2-&gt;next=p1;</a:t>
            </a:r>
          </a:p>
        </p:txBody>
      </p:sp>
      <p:cxnSp>
        <p:nvCxnSpPr>
          <p:cNvPr id="32" name="直接连接符 31"/>
          <p:cNvCxnSpPr>
            <a:cxnSpLocks noChangeShapeType="1"/>
          </p:cNvCxnSpPr>
          <p:nvPr/>
        </p:nvCxnSpPr>
        <p:spPr bwMode="auto">
          <a:xfrm rot="5400000">
            <a:off x="3250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57750"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10103</a:t>
            </a:r>
          </a:p>
          <a:p>
            <a:pPr algn="ctr">
              <a:lnSpc>
                <a:spcPts val="3900"/>
              </a:lnSpc>
              <a:spcBef>
                <a:spcPct val="0"/>
              </a:spcBef>
              <a:defRPr/>
            </a:pPr>
            <a:r>
              <a:rPr kumimoji="1" lang="en-US" altLang="zh-CN" sz="2800" b="1" dirty="0">
                <a:solidFill>
                  <a:srgbClr val="0000CC"/>
                </a:solidFill>
                <a:latin typeface="+mn-lt"/>
                <a:ea typeface="+mn-ea"/>
              </a:rPr>
              <a:t>90</a:t>
            </a:r>
            <a:endParaRPr kumimoji="1" lang="zh-CN" altLang="en-US" sz="2800" b="1" dirty="0">
              <a:solidFill>
                <a:srgbClr val="0000CC"/>
              </a:solidFill>
              <a:latin typeface="+mn-lt"/>
              <a:ea typeface="+mn-ea"/>
            </a:endParaRPr>
          </a:p>
        </p:txBody>
      </p:sp>
      <p:cxnSp>
        <p:nvCxnSpPr>
          <p:cNvPr id="6857762" name="直接连接符 16"/>
          <p:cNvCxnSpPr>
            <a:cxnSpLocks noChangeShapeType="1"/>
          </p:cNvCxnSpPr>
          <p:nvPr/>
        </p:nvCxnSpPr>
        <p:spPr bwMode="auto">
          <a:xfrm rot="5400000">
            <a:off x="3036093"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6857763"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57764"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57765"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35" name="TextBox 34"/>
          <p:cNvSpPr txBox="1"/>
          <p:nvPr/>
        </p:nvSpPr>
        <p:spPr>
          <a:xfrm>
            <a:off x="5029200" y="2452688"/>
            <a:ext cx="1928812" cy="519112"/>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en-US" altLang="zh-CN" sz="2800" b="1" dirty="0">
                <a:solidFill>
                  <a:srgbClr val="CC0099"/>
                </a:solidFill>
                <a:latin typeface="Times New Roman" pitchFamily="18" charset="0"/>
              </a:rPr>
              <a:t>p2=p1;</a:t>
            </a:r>
          </a:p>
        </p:txBody>
      </p:sp>
      <p:sp>
        <p:nvSpPr>
          <p:cNvPr id="6857768" name="Rectangle 40"/>
          <p:cNvSpPr>
            <a:spLocks noRot="1" noChangeArrowheads="1"/>
          </p:cNvSpPr>
          <p:nvPr/>
        </p:nvSpPr>
        <p:spPr bwMode="auto">
          <a:xfrm>
            <a:off x="301625" y="762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动态链表</a:t>
            </a:r>
            <a:r>
              <a:rPr lang="zh-CN" altLang="en-US" dirty="0">
                <a:solidFill>
                  <a:srgbClr val="C00000"/>
                </a:solidFill>
                <a:latin typeface="Times New Roman" pitchFamily="18" charset="0"/>
                <a:ea typeface="黑体" pitchFamily="49" charset="-122"/>
              </a:rPr>
              <a:t>操作步骤</a:t>
            </a:r>
            <a:r>
              <a:rPr lang="en-US" altLang="zh-CN" dirty="0" smtClean="0">
                <a:solidFill>
                  <a:srgbClr val="C00000"/>
                </a:solidFill>
                <a:latin typeface="Times New Roman" pitchFamily="18" charset="0"/>
                <a:ea typeface="黑体" pitchFamily="49" charset="-122"/>
              </a:rPr>
              <a:t>-6</a:t>
            </a:r>
            <a:endParaRPr lang="en-US" altLang="zh-CN" dirty="0">
              <a:solidFill>
                <a:srgbClr val="C00000"/>
              </a:solidFill>
              <a:latin typeface="Times New Roman" pitchFamily="18" charset="0"/>
              <a:ea typeface="黑体" pitchFamily="49" charset="-122"/>
            </a:endParaRPr>
          </a:p>
        </p:txBody>
      </p:sp>
    </p:spTree>
    <p:extLst>
      <p:ext uri="{BB962C8B-B14F-4D97-AF65-F5344CB8AC3E}">
        <p14:creationId xmlns:p14="http://schemas.microsoft.com/office/powerpoint/2010/main" val="571272326"/>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slide(fromTop)">
                                      <p:cBhvr>
                                        <p:cTn id="11" dur="500"/>
                                        <p:tgtEl>
                                          <p:spTgt spid="32"/>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slide(fromLeft)">
                                      <p:cBhvr>
                                        <p:cTn id="15" dur="500"/>
                                        <p:tgtEl>
                                          <p:spTgt spid="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blinds(horizontal)">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5"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Rectangle 8"/>
          <p:cNvSpPr>
            <a:spLocks noGrp="1" noChangeArrowheads="1"/>
          </p:cNvSpPr>
          <p:nvPr>
            <p:ph type="dt" sz="half" idx="10"/>
          </p:nvPr>
        </p:nvSpPr>
        <p:spPr>
          <a:ln/>
        </p:spPr>
        <p:txBody>
          <a:bodyPr/>
          <a:lstStyle/>
          <a:p>
            <a:fld id="{249C14E6-4176-44E2-9790-D4A9B3347741}" type="datetime1">
              <a:rPr lang="zh-CN" altLang="en-US"/>
              <a:pPr/>
              <a:t>2023/12/5</a:t>
            </a:fld>
            <a:endParaRPr lang="en-US" altLang="zh-CN"/>
          </a:p>
        </p:txBody>
      </p:sp>
      <p:sp>
        <p:nvSpPr>
          <p:cNvPr id="23"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25" name="Rectangle 10"/>
          <p:cNvSpPr>
            <a:spLocks noGrp="1" noChangeArrowheads="1"/>
          </p:cNvSpPr>
          <p:nvPr>
            <p:ph type="sldNum" sz="quarter" idx="12"/>
          </p:nvPr>
        </p:nvSpPr>
        <p:spPr>
          <a:ln/>
        </p:spPr>
        <p:txBody>
          <a:bodyPr/>
          <a:lstStyle/>
          <a:p>
            <a:fld id="{AF9B909C-D703-4B12-A662-1B8034303796}" type="slidenum">
              <a:rPr lang="zh-CN" altLang="en-US"/>
              <a:pPr/>
              <a:t>27</a:t>
            </a:fld>
            <a:r>
              <a:rPr lang="en-US" altLang="zh-CN"/>
              <a:t>/45</a:t>
            </a:r>
          </a:p>
        </p:txBody>
      </p:sp>
      <p:sp>
        <p:nvSpPr>
          <p:cNvPr id="6858754" name="Rectangle 3"/>
          <p:cNvSpPr>
            <a:spLocks noGrp="1" noChangeArrowheads="1"/>
          </p:cNvSpPr>
          <p:nvPr>
            <p:ph type="body" idx="4294967295"/>
          </p:nvPr>
        </p:nvSpPr>
        <p:spPr>
          <a:xfrm>
            <a:off x="76200" y="1143000"/>
            <a:ext cx="8662987" cy="1800225"/>
          </a:xfrm>
        </p:spPr>
        <p:txBody>
          <a:bodyPr/>
          <a:lstStyle/>
          <a:p>
            <a:pPr eaLnBrk="1" hangingPunct="1">
              <a:lnSpc>
                <a:spcPct val="150000"/>
              </a:lnSpc>
            </a:pPr>
            <a:r>
              <a:rPr lang="zh-CN" altLang="zh-CN" sz="2800" dirty="0" smtClean="0">
                <a:latin typeface="Times New Roman" panose="02020603050405020304" pitchFamily="18" charset="0"/>
                <a:cs typeface="Times New Roman" panose="02020603050405020304" pitchFamily="18" charset="0"/>
              </a:rPr>
              <a:t>再开辟一个</a:t>
            </a:r>
            <a:r>
              <a:rPr lang="zh-CN" altLang="en-US" sz="2800" dirty="0" smtClean="0">
                <a:latin typeface="Times New Roman" panose="02020603050405020304" pitchFamily="18" charset="0"/>
                <a:cs typeface="Times New Roman" panose="02020603050405020304" pitchFamily="18" charset="0"/>
              </a:rPr>
              <a:t>新</a:t>
            </a:r>
            <a:r>
              <a:rPr lang="zh-CN" altLang="zh-CN" sz="2800" dirty="0" smtClean="0">
                <a:latin typeface="Times New Roman" panose="02020603050405020304" pitchFamily="18" charset="0"/>
                <a:cs typeface="Times New Roman" panose="02020603050405020304" pitchFamily="18" charset="0"/>
              </a:rPr>
              <a:t>结点并使</a:t>
            </a:r>
            <a:r>
              <a:rPr lang="en-US" altLang="zh-CN" sz="2800" dirty="0" smtClean="0">
                <a:latin typeface="Times New Roman" panose="02020603050405020304" pitchFamily="18" charset="0"/>
                <a:cs typeface="Times New Roman" panose="02020603050405020304" pitchFamily="18" charset="0"/>
              </a:rPr>
              <a:t>p1</a:t>
            </a:r>
            <a:r>
              <a:rPr lang="zh-CN" altLang="zh-CN" sz="2800" dirty="0" smtClean="0">
                <a:latin typeface="Times New Roman" panose="02020603050405020304" pitchFamily="18" charset="0"/>
                <a:cs typeface="Times New Roman" panose="02020603050405020304" pitchFamily="18" charset="0"/>
              </a:rPr>
              <a:t>指向它，接着输入该结点的数据</a:t>
            </a:r>
            <a:endParaRPr lang="en-US" altLang="zh-CN" sz="2800" dirty="0" smtClean="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1571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lnSpc>
                <a:spcPct val="100000"/>
              </a:lnSpc>
              <a:spcBef>
                <a:spcPct val="0"/>
              </a:spcBef>
              <a:defRPr/>
            </a:pPr>
            <a:r>
              <a:rPr kumimoji="1" lang="en-US" altLang="zh-CN" sz="2800" b="1" dirty="0">
                <a:solidFill>
                  <a:srgbClr val="C00000"/>
                </a:solidFill>
                <a:latin typeface="+mn-lt"/>
                <a:ea typeface="+mn-ea"/>
              </a:rPr>
              <a:t>head</a:t>
            </a:r>
            <a:endParaRPr kumimoji="1" lang="zh-CN" altLang="en-US" sz="2800" b="1" dirty="0">
              <a:solidFill>
                <a:srgbClr val="C00000"/>
              </a:solidFill>
              <a:latin typeface="+mn-lt"/>
              <a:ea typeface="+mn-ea"/>
            </a:endParaRPr>
          </a:p>
        </p:txBody>
      </p:sp>
      <p:cxnSp>
        <p:nvCxnSpPr>
          <p:cNvPr id="6858766"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2714625" y="3929063"/>
            <a:ext cx="785813" cy="523875"/>
          </a:xfrm>
          <a:prstGeom prst="rect">
            <a:avLst/>
          </a:prstGeom>
          <a:noFill/>
        </p:spPr>
        <p:txBody>
          <a:bodyPr>
            <a:spAutoFit/>
          </a:bodyPr>
          <a:lstStyle/>
          <a:p>
            <a:pPr>
              <a:lnSpc>
                <a:spcPct val="100000"/>
              </a:lnSpc>
              <a:spcBef>
                <a:spcPct val="0"/>
              </a:spcBef>
              <a:defRPr/>
            </a:pPr>
            <a:r>
              <a:rPr kumimoji="1" lang="en-US" altLang="zh-CN" sz="2800" b="1" dirty="0">
                <a:solidFill>
                  <a:srgbClr val="00B050"/>
                </a:solidFill>
                <a:latin typeface="+mn-lt"/>
                <a:ea typeface="+mn-ea"/>
              </a:rPr>
              <a:t>p1</a:t>
            </a:r>
            <a:endParaRPr kumimoji="1" lang="zh-CN" altLang="en-US" sz="2800" b="1" dirty="0">
              <a:solidFill>
                <a:srgbClr val="00B050"/>
              </a:solidFill>
              <a:latin typeface="+mn-lt"/>
              <a:ea typeface="+mn-ea"/>
            </a:endParaRPr>
          </a:p>
        </p:txBody>
      </p:sp>
      <p:cxnSp>
        <p:nvCxnSpPr>
          <p:cNvPr id="6858768" name="直接箭头连接符 29"/>
          <p:cNvCxnSpPr>
            <a:cxnSpLocks noChangeShapeType="1"/>
          </p:cNvCxnSpPr>
          <p:nvPr/>
        </p:nvCxnSpPr>
        <p:spPr bwMode="auto">
          <a:xfrm>
            <a:off x="3429000"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3571875" y="3857625"/>
            <a:ext cx="785813" cy="523875"/>
          </a:xfrm>
          <a:prstGeom prst="rect">
            <a:avLst/>
          </a:prstGeom>
          <a:noFill/>
        </p:spPr>
        <p:txBody>
          <a:bodyPr>
            <a:spAutoFit/>
          </a:bodyPr>
          <a:lstStyle/>
          <a:p>
            <a:pPr>
              <a:lnSpc>
                <a:spcPct val="100000"/>
              </a:lnSpc>
              <a:spcBef>
                <a:spcPct val="0"/>
              </a:spcBef>
              <a:defRPr/>
            </a:pPr>
            <a:r>
              <a:rPr kumimoji="1" lang="en-US" altLang="zh-CN" sz="2800" b="1" dirty="0">
                <a:solidFill>
                  <a:srgbClr val="00B0F0"/>
                </a:solidFill>
                <a:latin typeface="+mn-lt"/>
                <a:ea typeface="+mn-ea"/>
              </a:rPr>
              <a:t>p2</a:t>
            </a:r>
            <a:endParaRPr kumimoji="1" lang="zh-CN" altLang="en-US" sz="2800" b="1" dirty="0">
              <a:solidFill>
                <a:srgbClr val="00B0F0"/>
              </a:solidFill>
              <a:latin typeface="+mn-lt"/>
              <a:ea typeface="+mn-ea"/>
            </a:endParaRPr>
          </a:p>
        </p:txBody>
      </p:sp>
      <p:cxnSp>
        <p:nvCxnSpPr>
          <p:cNvPr id="6858770" name="直接箭头连接符 24"/>
          <p:cNvCxnSpPr>
            <a:cxnSpLocks noChangeShapeType="1"/>
          </p:cNvCxnSpPr>
          <p:nvPr/>
        </p:nvCxnSpPr>
        <p:spPr bwMode="auto">
          <a:xfrm>
            <a:off x="3571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10101</a:t>
            </a:r>
          </a:p>
          <a:p>
            <a:pPr algn="ctr">
              <a:lnSpc>
                <a:spcPts val="3900"/>
              </a:lnSpc>
              <a:spcBef>
                <a:spcPct val="0"/>
              </a:spcBef>
              <a:defRPr/>
            </a:pPr>
            <a:r>
              <a:rPr kumimoji="1" lang="en-US" altLang="zh-CN" sz="2800" b="1" dirty="0">
                <a:solidFill>
                  <a:srgbClr val="0000CC"/>
                </a:solidFill>
                <a:latin typeface="+mn-lt"/>
                <a:ea typeface="+mn-ea"/>
              </a:rPr>
              <a:t>89.5</a:t>
            </a:r>
            <a:endParaRPr kumimoji="1" lang="zh-CN" altLang="en-US" sz="2800" b="1" dirty="0">
              <a:solidFill>
                <a:srgbClr val="0000CC"/>
              </a:solidFill>
              <a:latin typeface="+mn-lt"/>
              <a:ea typeface="+mn-ea"/>
            </a:endParaRPr>
          </a:p>
        </p:txBody>
      </p:sp>
      <p:cxnSp>
        <p:nvCxnSpPr>
          <p:cNvPr id="6858772" name="直接连接符 31"/>
          <p:cNvCxnSpPr>
            <a:cxnSpLocks noChangeShapeType="1"/>
          </p:cNvCxnSpPr>
          <p:nvPr/>
        </p:nvCxnSpPr>
        <p:spPr bwMode="auto">
          <a:xfrm rot="5400000">
            <a:off x="3250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58773"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10103</a:t>
            </a:r>
          </a:p>
          <a:p>
            <a:pPr algn="ctr">
              <a:lnSpc>
                <a:spcPts val="3900"/>
              </a:lnSpc>
              <a:spcBef>
                <a:spcPct val="0"/>
              </a:spcBef>
              <a:defRPr/>
            </a:pPr>
            <a:r>
              <a:rPr kumimoji="1" lang="en-US" altLang="zh-CN" sz="2800" b="1" dirty="0">
                <a:solidFill>
                  <a:srgbClr val="0000CC"/>
                </a:solidFill>
                <a:latin typeface="+mn-lt"/>
                <a:ea typeface="+mn-ea"/>
              </a:rPr>
              <a:t>90</a:t>
            </a:r>
            <a:endParaRPr kumimoji="1" lang="zh-CN" altLang="en-US" sz="2800" b="1" dirty="0">
              <a:solidFill>
                <a:srgbClr val="0000CC"/>
              </a:solidFill>
              <a:latin typeface="+mn-lt"/>
              <a:ea typeface="+mn-ea"/>
            </a:endParaRPr>
          </a:p>
        </p:txBody>
      </p:sp>
      <p:cxnSp>
        <p:nvCxnSpPr>
          <p:cNvPr id="6858785" name="直接连接符 16"/>
          <p:cNvCxnSpPr>
            <a:cxnSpLocks noChangeShapeType="1"/>
          </p:cNvCxnSpPr>
          <p:nvPr/>
        </p:nvCxnSpPr>
        <p:spPr bwMode="auto">
          <a:xfrm rot="5400000">
            <a:off x="3036093"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6858786"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58787"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58788"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1" name="表格 30"/>
          <p:cNvGraphicFramePr>
            <a:graphicFrameLocks noGrp="1"/>
          </p:cNvGraphicFramePr>
          <p:nvPr/>
        </p:nvGraphicFramePr>
        <p:xfrm>
          <a:off x="6143625" y="4589463"/>
          <a:ext cx="1571625" cy="1554480"/>
        </p:xfrm>
        <a:graphic>
          <a:graphicData uri="http://schemas.openxmlformats.org/drawingml/2006/table">
            <a:tbl>
              <a:tblPr/>
              <a:tblGrid>
                <a:gridCol w="1571625">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6858800" name="Rectangle 48"/>
          <p:cNvSpPr>
            <a:spLocks noRot="1" noChangeArrowheads="1"/>
          </p:cNvSpPr>
          <p:nvPr/>
        </p:nvSpPr>
        <p:spPr bwMode="auto">
          <a:xfrm>
            <a:off x="301625" y="762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动态链表</a:t>
            </a:r>
            <a:r>
              <a:rPr lang="zh-CN" altLang="en-US" dirty="0">
                <a:solidFill>
                  <a:srgbClr val="C00000"/>
                </a:solidFill>
                <a:latin typeface="Times New Roman" pitchFamily="18" charset="0"/>
                <a:ea typeface="黑体" pitchFamily="49" charset="-122"/>
              </a:rPr>
              <a:t>操作步骤</a:t>
            </a:r>
            <a:r>
              <a:rPr lang="en-US" altLang="zh-CN" dirty="0" smtClean="0">
                <a:solidFill>
                  <a:srgbClr val="C00000"/>
                </a:solidFill>
                <a:latin typeface="Times New Roman" pitchFamily="18" charset="0"/>
                <a:ea typeface="黑体" pitchFamily="49" charset="-122"/>
              </a:rPr>
              <a:t>-7</a:t>
            </a:r>
            <a:endParaRPr lang="en-US" altLang="zh-CN" dirty="0">
              <a:solidFill>
                <a:srgbClr val="C00000"/>
              </a:solidFill>
              <a:latin typeface="Times New Roman" pitchFamily="18" charset="0"/>
              <a:ea typeface="黑体" pitchFamily="49" charset="-122"/>
            </a:endParaRPr>
          </a:p>
        </p:txBody>
      </p:sp>
    </p:spTree>
    <p:extLst>
      <p:ext uri="{BB962C8B-B14F-4D97-AF65-F5344CB8AC3E}">
        <p14:creationId xmlns:p14="http://schemas.microsoft.com/office/powerpoint/2010/main" val="3481498000"/>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858754">
                                            <p:txEl>
                                              <p:pRg st="0" end="0"/>
                                            </p:txEl>
                                          </p:spTgt>
                                        </p:tgtEl>
                                        <p:attrNameLst>
                                          <p:attrName>style.visibility</p:attrName>
                                        </p:attrNameLst>
                                      </p:cBhvr>
                                      <p:to>
                                        <p:strVal val="visible"/>
                                      </p:to>
                                    </p:set>
                                    <p:animEffect transition="in" filter="blinds(horizontal)">
                                      <p:cBhvr>
                                        <p:cTn id="7" dur="500"/>
                                        <p:tgtEl>
                                          <p:spTgt spid="68587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Rectangle 8"/>
          <p:cNvSpPr>
            <a:spLocks noGrp="1" noChangeArrowheads="1"/>
          </p:cNvSpPr>
          <p:nvPr>
            <p:ph type="dt" sz="half" idx="10"/>
          </p:nvPr>
        </p:nvSpPr>
        <p:spPr>
          <a:ln/>
        </p:spPr>
        <p:txBody>
          <a:bodyPr/>
          <a:lstStyle/>
          <a:p>
            <a:fld id="{BAE07560-5BD3-4ACC-AB56-46E1636B198A}" type="datetime1">
              <a:rPr lang="zh-CN" altLang="en-US"/>
              <a:pPr/>
              <a:t>2023/12/5</a:t>
            </a:fld>
            <a:endParaRPr lang="en-US" altLang="zh-CN"/>
          </a:p>
        </p:txBody>
      </p:sp>
      <p:sp>
        <p:nvSpPr>
          <p:cNvPr id="2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26" name="Rectangle 10"/>
          <p:cNvSpPr>
            <a:spLocks noGrp="1" noChangeArrowheads="1"/>
          </p:cNvSpPr>
          <p:nvPr>
            <p:ph type="sldNum" sz="quarter" idx="12"/>
          </p:nvPr>
        </p:nvSpPr>
        <p:spPr>
          <a:ln/>
        </p:spPr>
        <p:txBody>
          <a:bodyPr/>
          <a:lstStyle/>
          <a:p>
            <a:fld id="{13724400-0808-40C0-A4D1-90F29B6D536A}" type="slidenum">
              <a:rPr lang="zh-CN" altLang="en-US"/>
              <a:pPr/>
              <a:t>28</a:t>
            </a:fld>
            <a:r>
              <a:rPr lang="en-US" altLang="zh-CN"/>
              <a:t>/45</a:t>
            </a:r>
          </a:p>
        </p:txBody>
      </p:sp>
      <p:sp>
        <p:nvSpPr>
          <p:cNvPr id="6859778" name="Rectangle 3"/>
          <p:cNvSpPr>
            <a:spLocks noGrp="1" noChangeArrowheads="1"/>
          </p:cNvSpPr>
          <p:nvPr>
            <p:ph type="body" idx="4294967295"/>
          </p:nvPr>
        </p:nvSpPr>
        <p:spPr>
          <a:xfrm>
            <a:off x="152400" y="990600"/>
            <a:ext cx="8613775" cy="2314575"/>
          </a:xfrm>
        </p:spPr>
        <p:txBody>
          <a:bodyPr/>
          <a:lstStyle/>
          <a:p>
            <a:pPr eaLnBrk="1" hangingPunct="1">
              <a:lnSpc>
                <a:spcPct val="150000"/>
              </a:lnSpc>
            </a:pPr>
            <a:r>
              <a:rPr lang="zh-CN" altLang="zh-CN" sz="2800" dirty="0">
                <a:latin typeface="Times New Roman" panose="02020603050405020304" pitchFamily="18" charset="0"/>
                <a:cs typeface="Times New Roman" panose="02020603050405020304" pitchFamily="18" charset="0"/>
              </a:rPr>
              <a:t>再</a:t>
            </a:r>
            <a:r>
              <a:rPr lang="zh-CN" altLang="zh-CN" sz="2800" dirty="0" smtClean="0">
                <a:latin typeface="Times New Roman" panose="02020603050405020304" pitchFamily="18" charset="0"/>
                <a:cs typeface="Times New Roman" panose="02020603050405020304" pitchFamily="18" charset="0"/>
              </a:rPr>
              <a:t>开辟一个</a:t>
            </a:r>
            <a:r>
              <a:rPr lang="zh-CN" altLang="en-US" sz="2800" dirty="0" smtClean="0">
                <a:latin typeface="Times New Roman" panose="02020603050405020304" pitchFamily="18" charset="0"/>
                <a:cs typeface="Times New Roman" panose="02020603050405020304" pitchFamily="18" charset="0"/>
              </a:rPr>
              <a:t>新</a:t>
            </a:r>
            <a:r>
              <a:rPr lang="zh-CN" altLang="zh-CN" sz="2800" dirty="0" smtClean="0">
                <a:latin typeface="Times New Roman" panose="02020603050405020304" pitchFamily="18" charset="0"/>
                <a:cs typeface="Times New Roman" panose="02020603050405020304" pitchFamily="18" charset="0"/>
              </a:rPr>
              <a:t>结点</a:t>
            </a:r>
            <a:r>
              <a:rPr lang="zh-CN" altLang="zh-CN" sz="2800" dirty="0">
                <a:latin typeface="Times New Roman" panose="02020603050405020304" pitchFamily="18" charset="0"/>
                <a:cs typeface="Times New Roman" panose="02020603050405020304" pitchFamily="18" charset="0"/>
              </a:rPr>
              <a:t>并使</a:t>
            </a:r>
            <a:r>
              <a:rPr lang="en-US" altLang="zh-CN" sz="2800" dirty="0">
                <a:latin typeface="Times New Roman" panose="02020603050405020304" pitchFamily="18" charset="0"/>
                <a:cs typeface="Times New Roman" panose="02020603050405020304" pitchFamily="18" charset="0"/>
              </a:rPr>
              <a:t>p1</a:t>
            </a:r>
            <a:r>
              <a:rPr lang="zh-CN" altLang="zh-CN" sz="2800" dirty="0">
                <a:latin typeface="Times New Roman" panose="02020603050405020304" pitchFamily="18" charset="0"/>
                <a:cs typeface="Times New Roman" panose="02020603050405020304" pitchFamily="18" charset="0"/>
              </a:rPr>
              <a:t>指向它，接着输入该结点的</a:t>
            </a:r>
            <a:r>
              <a:rPr lang="zh-CN" altLang="zh-CN" sz="2800" dirty="0" smtClean="0">
                <a:latin typeface="Times New Roman" panose="02020603050405020304" pitchFamily="18" charset="0"/>
                <a:cs typeface="Times New Roman" panose="02020603050405020304" pitchFamily="18" charset="0"/>
              </a:rPr>
              <a:t>数据</a:t>
            </a:r>
            <a:r>
              <a:rPr lang="zh-CN" altLang="en-US" sz="2800" dirty="0" smtClean="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1571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lnSpc>
                <a:spcPct val="100000"/>
              </a:lnSpc>
              <a:spcBef>
                <a:spcPct val="0"/>
              </a:spcBef>
              <a:defRPr/>
            </a:pPr>
            <a:r>
              <a:rPr kumimoji="1" lang="en-US" altLang="zh-CN" sz="2800" b="1" dirty="0">
                <a:solidFill>
                  <a:srgbClr val="C00000"/>
                </a:solidFill>
                <a:latin typeface="+mn-lt"/>
                <a:ea typeface="+mn-ea"/>
              </a:rPr>
              <a:t>head</a:t>
            </a:r>
            <a:endParaRPr kumimoji="1" lang="zh-CN" altLang="en-US" sz="2800" b="1" dirty="0">
              <a:solidFill>
                <a:srgbClr val="C00000"/>
              </a:solidFill>
              <a:latin typeface="+mn-lt"/>
              <a:ea typeface="+mn-ea"/>
            </a:endParaRPr>
          </a:p>
        </p:txBody>
      </p:sp>
      <p:cxnSp>
        <p:nvCxnSpPr>
          <p:cNvPr id="6859790"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5000625" y="3929063"/>
            <a:ext cx="785813" cy="523875"/>
          </a:xfrm>
          <a:prstGeom prst="rect">
            <a:avLst/>
          </a:prstGeom>
          <a:noFill/>
        </p:spPr>
        <p:txBody>
          <a:bodyPr>
            <a:spAutoFit/>
          </a:bodyPr>
          <a:lstStyle/>
          <a:p>
            <a:pPr>
              <a:lnSpc>
                <a:spcPct val="100000"/>
              </a:lnSpc>
              <a:spcBef>
                <a:spcPct val="0"/>
              </a:spcBef>
              <a:defRPr/>
            </a:pPr>
            <a:r>
              <a:rPr kumimoji="1" lang="en-US" altLang="zh-CN" sz="2800" b="1" dirty="0">
                <a:solidFill>
                  <a:srgbClr val="00B050"/>
                </a:solidFill>
                <a:latin typeface="+mn-lt"/>
                <a:ea typeface="+mn-ea"/>
              </a:rPr>
              <a:t>p1</a:t>
            </a:r>
            <a:endParaRPr kumimoji="1" lang="zh-CN" altLang="en-US" sz="2800" b="1" dirty="0">
              <a:solidFill>
                <a:srgbClr val="00B050"/>
              </a:solidFill>
              <a:latin typeface="+mn-lt"/>
              <a:ea typeface="+mn-ea"/>
            </a:endParaRPr>
          </a:p>
        </p:txBody>
      </p:sp>
      <p:cxnSp>
        <p:nvCxnSpPr>
          <p:cNvPr id="30" name="直接箭头连接符 29"/>
          <p:cNvCxnSpPr>
            <a:cxnSpLocks noChangeShapeType="1"/>
          </p:cNvCxnSpPr>
          <p:nvPr/>
        </p:nvCxnSpPr>
        <p:spPr bwMode="auto">
          <a:xfrm>
            <a:off x="5715000"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3571875" y="3857625"/>
            <a:ext cx="785813" cy="523875"/>
          </a:xfrm>
          <a:prstGeom prst="rect">
            <a:avLst/>
          </a:prstGeom>
          <a:noFill/>
        </p:spPr>
        <p:txBody>
          <a:bodyPr>
            <a:spAutoFit/>
          </a:bodyPr>
          <a:lstStyle/>
          <a:p>
            <a:pPr>
              <a:lnSpc>
                <a:spcPct val="100000"/>
              </a:lnSpc>
              <a:spcBef>
                <a:spcPct val="0"/>
              </a:spcBef>
              <a:defRPr/>
            </a:pPr>
            <a:r>
              <a:rPr kumimoji="1" lang="en-US" altLang="zh-CN" sz="2800" b="1" dirty="0">
                <a:solidFill>
                  <a:srgbClr val="00B0F0"/>
                </a:solidFill>
                <a:latin typeface="+mn-lt"/>
                <a:ea typeface="+mn-ea"/>
              </a:rPr>
              <a:t>p2</a:t>
            </a:r>
            <a:endParaRPr kumimoji="1" lang="zh-CN" altLang="en-US" sz="2800" b="1" dirty="0">
              <a:solidFill>
                <a:srgbClr val="00B0F0"/>
              </a:solidFill>
              <a:latin typeface="+mn-lt"/>
              <a:ea typeface="+mn-ea"/>
            </a:endParaRPr>
          </a:p>
        </p:txBody>
      </p:sp>
      <p:cxnSp>
        <p:nvCxnSpPr>
          <p:cNvPr id="6859794" name="直接箭头连接符 24"/>
          <p:cNvCxnSpPr>
            <a:cxnSpLocks noChangeShapeType="1"/>
          </p:cNvCxnSpPr>
          <p:nvPr/>
        </p:nvCxnSpPr>
        <p:spPr bwMode="auto">
          <a:xfrm>
            <a:off x="3571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10101</a:t>
            </a:r>
          </a:p>
          <a:p>
            <a:pPr algn="ctr">
              <a:lnSpc>
                <a:spcPts val="3900"/>
              </a:lnSpc>
              <a:spcBef>
                <a:spcPct val="0"/>
              </a:spcBef>
              <a:defRPr/>
            </a:pPr>
            <a:r>
              <a:rPr kumimoji="1" lang="en-US" altLang="zh-CN" sz="2800" b="1" dirty="0">
                <a:solidFill>
                  <a:srgbClr val="0000CC"/>
                </a:solidFill>
                <a:latin typeface="+mn-lt"/>
                <a:ea typeface="+mn-ea"/>
              </a:rPr>
              <a:t>89.5</a:t>
            </a:r>
            <a:endParaRPr kumimoji="1" lang="zh-CN" altLang="en-US" sz="2800" b="1" dirty="0">
              <a:solidFill>
                <a:srgbClr val="0000CC"/>
              </a:solidFill>
              <a:latin typeface="+mn-lt"/>
              <a:ea typeface="+mn-ea"/>
            </a:endParaRPr>
          </a:p>
        </p:txBody>
      </p:sp>
      <p:cxnSp>
        <p:nvCxnSpPr>
          <p:cNvPr id="6859796" name="直接连接符 31"/>
          <p:cNvCxnSpPr>
            <a:cxnSpLocks noChangeShapeType="1"/>
          </p:cNvCxnSpPr>
          <p:nvPr/>
        </p:nvCxnSpPr>
        <p:spPr bwMode="auto">
          <a:xfrm rot="5400000">
            <a:off x="3250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59797"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10103</a:t>
            </a:r>
          </a:p>
          <a:p>
            <a:pPr algn="ctr">
              <a:lnSpc>
                <a:spcPts val="3900"/>
              </a:lnSpc>
              <a:spcBef>
                <a:spcPct val="0"/>
              </a:spcBef>
              <a:defRPr/>
            </a:pPr>
            <a:r>
              <a:rPr kumimoji="1" lang="en-US" altLang="zh-CN" sz="2800" b="1" dirty="0">
                <a:solidFill>
                  <a:srgbClr val="0000CC"/>
                </a:solidFill>
                <a:latin typeface="+mn-lt"/>
                <a:ea typeface="+mn-ea"/>
              </a:rPr>
              <a:t>90</a:t>
            </a:r>
            <a:endParaRPr kumimoji="1" lang="zh-CN" altLang="en-US" sz="2800" b="1" dirty="0">
              <a:solidFill>
                <a:srgbClr val="0000CC"/>
              </a:solidFill>
              <a:latin typeface="+mn-lt"/>
              <a:ea typeface="+mn-ea"/>
            </a:endParaRPr>
          </a:p>
        </p:txBody>
      </p:sp>
      <p:cxnSp>
        <p:nvCxnSpPr>
          <p:cNvPr id="17" name="直接连接符 16"/>
          <p:cNvCxnSpPr>
            <a:cxnSpLocks noChangeShapeType="1"/>
          </p:cNvCxnSpPr>
          <p:nvPr/>
        </p:nvCxnSpPr>
        <p:spPr bwMode="auto">
          <a:xfrm rot="5400000">
            <a:off x="5322093"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6859810"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59811"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59812"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6859813" name="TextBox 22"/>
          <p:cNvSpPr txBox="1">
            <a:spLocks noChangeArrowheads="1"/>
          </p:cNvSpPr>
          <p:nvPr/>
        </p:nvSpPr>
        <p:spPr bwMode="auto">
          <a:xfrm>
            <a:off x="2024062" y="1891605"/>
            <a:ext cx="673893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50000"/>
              </a:lnSpc>
              <a:spcBef>
                <a:spcPct val="0"/>
              </a:spcBef>
            </a:pPr>
            <a:r>
              <a:rPr kumimoji="1" lang="en-US" altLang="zh-CN" sz="2800" b="1" dirty="0">
                <a:solidFill>
                  <a:srgbClr val="CC0099"/>
                </a:solidFill>
                <a:latin typeface="Times New Roman" pitchFamily="18" charset="0"/>
              </a:rPr>
              <a:t>p1=(</a:t>
            </a:r>
            <a:r>
              <a:rPr kumimoji="1" lang="en-US" altLang="zh-CN" sz="2800" b="1" dirty="0" err="1">
                <a:solidFill>
                  <a:srgbClr val="CC0099"/>
                </a:solidFill>
                <a:latin typeface="Times New Roman" pitchFamily="18" charset="0"/>
              </a:rPr>
              <a:t>struct</a:t>
            </a:r>
            <a:r>
              <a:rPr kumimoji="1" lang="en-US" altLang="zh-CN" sz="2800" b="1" dirty="0">
                <a:solidFill>
                  <a:srgbClr val="CC0099"/>
                </a:solidFill>
                <a:latin typeface="Times New Roman" pitchFamily="18" charset="0"/>
              </a:rPr>
              <a:t> Student*)</a:t>
            </a:r>
            <a:r>
              <a:rPr kumimoji="1" lang="en-US" altLang="zh-CN" sz="2800" b="1" dirty="0" err="1">
                <a:solidFill>
                  <a:srgbClr val="CC0099"/>
                </a:solidFill>
                <a:latin typeface="Times New Roman" pitchFamily="18" charset="0"/>
              </a:rPr>
              <a:t>malloc</a:t>
            </a:r>
            <a:r>
              <a:rPr kumimoji="1" lang="en-US" altLang="zh-CN" sz="2800" b="1" dirty="0">
                <a:solidFill>
                  <a:srgbClr val="CC0099"/>
                </a:solidFill>
                <a:latin typeface="Times New Roman" pitchFamily="18" charset="0"/>
              </a:rPr>
              <a:t>(LEN);</a:t>
            </a:r>
          </a:p>
          <a:p>
            <a:pPr eaLnBrk="1" hangingPunct="1">
              <a:lnSpc>
                <a:spcPct val="150000"/>
              </a:lnSpc>
              <a:spcBef>
                <a:spcPct val="0"/>
              </a:spcBef>
            </a:pPr>
            <a:r>
              <a:rPr kumimoji="1" lang="en-US" altLang="zh-CN" sz="2800" b="1" dirty="0" err="1">
                <a:solidFill>
                  <a:srgbClr val="CC0099"/>
                </a:solidFill>
                <a:latin typeface="Times New Roman" pitchFamily="18" charset="0"/>
              </a:rPr>
              <a:t>scanf</a:t>
            </a:r>
            <a:r>
              <a:rPr kumimoji="1" lang="en-US" altLang="zh-CN" sz="2800" b="1" dirty="0">
                <a:solidFill>
                  <a:srgbClr val="CC0099"/>
                </a:solidFill>
                <a:latin typeface="Times New Roman" pitchFamily="18" charset="0"/>
              </a:rPr>
              <a:t>("%</a:t>
            </a:r>
            <a:r>
              <a:rPr kumimoji="1" lang="en-US" altLang="zh-CN" sz="2800" b="1" dirty="0" smtClean="0">
                <a:solidFill>
                  <a:srgbClr val="CC0099"/>
                </a:solidFill>
                <a:latin typeface="Times New Roman" pitchFamily="18" charset="0"/>
              </a:rPr>
              <a:t>ld%f</a:t>
            </a:r>
            <a:r>
              <a:rPr kumimoji="1" lang="en-US" altLang="zh-CN" sz="2800" b="1" dirty="0">
                <a:solidFill>
                  <a:srgbClr val="CC0099"/>
                </a:solidFill>
                <a:latin typeface="Times New Roman" pitchFamily="18" charset="0"/>
              </a:rPr>
              <a:t>",&amp;p1-&gt;num,&amp;p1-&gt;score);</a:t>
            </a:r>
            <a:endParaRPr kumimoji="1" lang="zh-CN" altLang="en-US" sz="2800" b="1" dirty="0">
              <a:solidFill>
                <a:srgbClr val="CC0099"/>
              </a:solidFill>
              <a:latin typeface="Times New Roman" pitchFamily="18" charset="0"/>
            </a:endParaRPr>
          </a:p>
        </p:txBody>
      </p:sp>
      <p:graphicFrame>
        <p:nvGraphicFramePr>
          <p:cNvPr id="31" name="表格 30"/>
          <p:cNvGraphicFramePr>
            <a:graphicFrameLocks noGrp="1"/>
          </p:cNvGraphicFramePr>
          <p:nvPr/>
        </p:nvGraphicFramePr>
        <p:xfrm>
          <a:off x="6143625" y="4589463"/>
          <a:ext cx="1571625" cy="1554480"/>
        </p:xfrm>
        <a:graphic>
          <a:graphicData uri="http://schemas.openxmlformats.org/drawingml/2006/table">
            <a:tbl>
              <a:tblPr/>
              <a:tblGrid>
                <a:gridCol w="1571625">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38" name="TextBox 37"/>
          <p:cNvSpPr txBox="1"/>
          <p:nvPr/>
        </p:nvSpPr>
        <p:spPr>
          <a:xfrm>
            <a:off x="6143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10107</a:t>
            </a:r>
          </a:p>
          <a:p>
            <a:pPr algn="ctr">
              <a:lnSpc>
                <a:spcPts val="3900"/>
              </a:lnSpc>
              <a:spcBef>
                <a:spcPct val="0"/>
              </a:spcBef>
              <a:defRPr/>
            </a:pPr>
            <a:r>
              <a:rPr kumimoji="1" lang="en-US" altLang="zh-CN" sz="2800" b="1" dirty="0">
                <a:solidFill>
                  <a:srgbClr val="0000CC"/>
                </a:solidFill>
                <a:latin typeface="+mn-lt"/>
                <a:ea typeface="+mn-ea"/>
              </a:rPr>
              <a:t>85</a:t>
            </a:r>
            <a:endParaRPr kumimoji="1" lang="zh-CN" altLang="en-US" sz="2800" b="1" dirty="0">
              <a:solidFill>
                <a:srgbClr val="0000CC"/>
              </a:solidFill>
              <a:latin typeface="+mn-lt"/>
              <a:ea typeface="+mn-ea"/>
            </a:endParaRPr>
          </a:p>
        </p:txBody>
      </p:sp>
      <p:sp>
        <p:nvSpPr>
          <p:cNvPr id="6859826" name="Rectangle 50"/>
          <p:cNvSpPr>
            <a:spLocks noRot="1" noChangeArrowheads="1"/>
          </p:cNvSpPr>
          <p:nvPr/>
        </p:nvSpPr>
        <p:spPr bwMode="auto">
          <a:xfrm>
            <a:off x="301625" y="762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动态链表</a:t>
            </a:r>
            <a:r>
              <a:rPr lang="zh-CN" altLang="en-US" dirty="0">
                <a:solidFill>
                  <a:srgbClr val="C00000"/>
                </a:solidFill>
                <a:latin typeface="Times New Roman" pitchFamily="18" charset="0"/>
                <a:ea typeface="黑体" pitchFamily="49" charset="-122"/>
              </a:rPr>
              <a:t>操作步骤</a:t>
            </a:r>
            <a:r>
              <a:rPr lang="en-US" altLang="zh-CN" dirty="0" smtClean="0">
                <a:solidFill>
                  <a:srgbClr val="C00000"/>
                </a:solidFill>
                <a:latin typeface="Times New Roman" pitchFamily="18" charset="0"/>
                <a:ea typeface="黑体" pitchFamily="49" charset="-122"/>
              </a:rPr>
              <a:t>-7</a:t>
            </a:r>
            <a:endParaRPr lang="en-US" altLang="zh-CN" dirty="0">
              <a:solidFill>
                <a:srgbClr val="C00000"/>
              </a:solidFill>
              <a:latin typeface="Times New Roman" pitchFamily="18" charset="0"/>
              <a:ea typeface="黑体" pitchFamily="49" charset="-122"/>
            </a:endParaRPr>
          </a:p>
        </p:txBody>
      </p:sp>
    </p:spTree>
    <p:extLst>
      <p:ext uri="{BB962C8B-B14F-4D97-AF65-F5344CB8AC3E}">
        <p14:creationId xmlns:p14="http://schemas.microsoft.com/office/powerpoint/2010/main" val="3879973627"/>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lide(fromTop)">
                                      <p:cBhvr>
                                        <p:cTn id="11" dur="500"/>
                                        <p:tgtEl>
                                          <p:spTgt spid="17"/>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slide(fromLeft)">
                                      <p:cBhvr>
                                        <p:cTn id="15" dur="500"/>
                                        <p:tgtEl>
                                          <p:spTgt spid="3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blinds(horizontal)">
                                      <p:cBhvr>
                                        <p:cTn id="20" dur="500"/>
                                        <p:tgtEl>
                                          <p:spTgt spid="3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859813"/>
                                        </p:tgtEl>
                                        <p:attrNameLst>
                                          <p:attrName>style.visibility</p:attrName>
                                        </p:attrNameLst>
                                      </p:cBhvr>
                                      <p:to>
                                        <p:strVal val="visible"/>
                                      </p:to>
                                    </p:set>
                                    <p:animEffect transition="in" filter="blinds(horizontal)">
                                      <p:cBhvr>
                                        <p:cTn id="25" dur="500"/>
                                        <p:tgtEl>
                                          <p:spTgt spid="685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6859813" grpId="0"/>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 name="Rectangle 8"/>
          <p:cNvSpPr>
            <a:spLocks noGrp="1" noChangeArrowheads="1"/>
          </p:cNvSpPr>
          <p:nvPr>
            <p:ph type="dt" sz="half" idx="10"/>
          </p:nvPr>
        </p:nvSpPr>
        <p:spPr>
          <a:ln/>
        </p:spPr>
        <p:txBody>
          <a:bodyPr/>
          <a:lstStyle/>
          <a:p>
            <a:fld id="{8EADDC48-FE87-4BB6-A0FF-5E1A8CDE987B}" type="datetime1">
              <a:rPr lang="zh-CN" altLang="en-US"/>
              <a:pPr/>
              <a:t>2023/12/5</a:t>
            </a:fld>
            <a:endParaRPr lang="en-US" altLang="zh-CN"/>
          </a:p>
        </p:txBody>
      </p:sp>
      <p:sp>
        <p:nvSpPr>
          <p:cNvPr id="28"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30" name="Rectangle 10"/>
          <p:cNvSpPr>
            <a:spLocks noGrp="1" noChangeArrowheads="1"/>
          </p:cNvSpPr>
          <p:nvPr>
            <p:ph type="sldNum" sz="quarter" idx="12"/>
          </p:nvPr>
        </p:nvSpPr>
        <p:spPr>
          <a:ln/>
        </p:spPr>
        <p:txBody>
          <a:bodyPr/>
          <a:lstStyle/>
          <a:p>
            <a:fld id="{51384999-1554-462F-83A8-D48A73667381}" type="slidenum">
              <a:rPr lang="zh-CN" altLang="en-US"/>
              <a:pPr/>
              <a:t>29</a:t>
            </a:fld>
            <a:r>
              <a:rPr lang="en-US" altLang="zh-CN"/>
              <a:t>/45</a:t>
            </a:r>
          </a:p>
        </p:txBody>
      </p:sp>
      <p:sp>
        <p:nvSpPr>
          <p:cNvPr id="6860802" name="Rectangle 3"/>
          <p:cNvSpPr>
            <a:spLocks noGrp="1" noChangeArrowheads="1"/>
          </p:cNvSpPr>
          <p:nvPr>
            <p:ph type="body" idx="4294967295"/>
          </p:nvPr>
        </p:nvSpPr>
        <p:spPr>
          <a:xfrm>
            <a:off x="176213" y="1114425"/>
            <a:ext cx="8358187" cy="3000375"/>
          </a:xfrm>
        </p:spPr>
        <p:txBody>
          <a:bodyPr/>
          <a:lstStyle/>
          <a:p>
            <a:pPr eaLnBrk="1" hangingPunct="1">
              <a:lnSpc>
                <a:spcPct val="150000"/>
              </a:lnSpc>
            </a:pPr>
            <a:r>
              <a:rPr lang="zh-CN" altLang="zh-CN" sz="2800" dirty="0" smtClean="0">
                <a:latin typeface="Times New Roman" panose="02020603050405020304" pitchFamily="18" charset="0"/>
                <a:cs typeface="Times New Roman" panose="02020603050405020304" pitchFamily="18" charset="0"/>
              </a:rPr>
              <a:t>使第</a:t>
            </a:r>
            <a:r>
              <a:rPr lang="zh-CN" altLang="en-US" sz="2800" dirty="0" smtClean="0">
                <a:latin typeface="Times New Roman" panose="02020603050405020304" pitchFamily="18" charset="0"/>
                <a:cs typeface="Times New Roman" panose="02020603050405020304" pitchFamily="18" charset="0"/>
              </a:rPr>
              <a:t>二</a:t>
            </a:r>
            <a:r>
              <a:rPr lang="zh-CN" altLang="zh-CN" sz="2800" dirty="0" smtClean="0">
                <a:latin typeface="Times New Roman" panose="02020603050405020304" pitchFamily="18" charset="0"/>
                <a:cs typeface="Times New Roman" panose="02020603050405020304" pitchFamily="18" charset="0"/>
              </a:rPr>
              <a:t>个结点的</a:t>
            </a:r>
            <a:r>
              <a:rPr lang="en-US" altLang="zh-CN" sz="2800" dirty="0" smtClean="0">
                <a:latin typeface="Times New Roman" panose="02020603050405020304" pitchFamily="18" charset="0"/>
                <a:cs typeface="Times New Roman" panose="02020603050405020304" pitchFamily="18" charset="0"/>
              </a:rPr>
              <a:t>next</a:t>
            </a:r>
            <a:r>
              <a:rPr lang="zh-CN" altLang="zh-CN" sz="2800" dirty="0" smtClean="0">
                <a:latin typeface="Times New Roman" panose="02020603050405020304" pitchFamily="18" charset="0"/>
                <a:cs typeface="Times New Roman" panose="02020603050405020304" pitchFamily="18" charset="0"/>
              </a:rPr>
              <a:t>成员指向第</a:t>
            </a:r>
            <a:r>
              <a:rPr lang="zh-CN" altLang="en-US" sz="2800" dirty="0" smtClean="0">
                <a:latin typeface="Times New Roman" panose="02020603050405020304" pitchFamily="18" charset="0"/>
                <a:cs typeface="Times New Roman" panose="02020603050405020304" pitchFamily="18" charset="0"/>
              </a:rPr>
              <a:t>三</a:t>
            </a:r>
            <a:r>
              <a:rPr lang="zh-CN" altLang="zh-CN" sz="2800" dirty="0" smtClean="0">
                <a:latin typeface="Times New Roman" panose="02020603050405020304" pitchFamily="18" charset="0"/>
                <a:cs typeface="Times New Roman" panose="02020603050405020304" pitchFamily="18" charset="0"/>
              </a:rPr>
              <a:t>个结点</a:t>
            </a:r>
            <a:r>
              <a:rPr lang="zh-CN" altLang="en-US" sz="2800" dirty="0" smtClean="0">
                <a:latin typeface="Times New Roman" panose="02020603050405020304" pitchFamily="18" charset="0"/>
                <a:cs typeface="Times New Roman" panose="02020603050405020304" pitchFamily="18" charset="0"/>
              </a:rPr>
              <a:t>，即连接第二个结点与第三个结点：</a:t>
            </a:r>
            <a:endParaRPr lang="en-US" altLang="zh-CN" dirty="0" smtClean="0">
              <a:latin typeface="Times New Roman" panose="02020603050405020304" pitchFamily="18" charset="0"/>
              <a:cs typeface="Times New Roman" panose="02020603050405020304" pitchFamily="18" charset="0"/>
            </a:endParaRPr>
          </a:p>
          <a:p>
            <a:pPr eaLnBrk="1" hangingPunct="1">
              <a:lnSpc>
                <a:spcPct val="150000"/>
              </a:lnSpc>
            </a:pPr>
            <a:r>
              <a:rPr lang="zh-CN" altLang="zh-CN" sz="2800" dirty="0" smtClean="0">
                <a:latin typeface="Times New Roman" panose="02020603050405020304" pitchFamily="18" charset="0"/>
                <a:cs typeface="Times New Roman" panose="02020603050405020304" pitchFamily="18" charset="0"/>
              </a:rPr>
              <a:t>使</a:t>
            </a:r>
            <a:r>
              <a:rPr lang="en-US" altLang="zh-CN" sz="2800" dirty="0" smtClean="0">
                <a:latin typeface="Times New Roman" panose="02020603050405020304" pitchFamily="18" charset="0"/>
                <a:cs typeface="Times New Roman" panose="02020603050405020304" pitchFamily="18" charset="0"/>
              </a:rPr>
              <a:t>p2</a:t>
            </a:r>
            <a:r>
              <a:rPr lang="zh-CN" altLang="zh-CN" sz="2800" dirty="0" smtClean="0">
                <a:latin typeface="Times New Roman" panose="02020603050405020304" pitchFamily="18" charset="0"/>
                <a:cs typeface="Times New Roman" panose="02020603050405020304" pitchFamily="18" charset="0"/>
              </a:rPr>
              <a:t>指向刚才建立的结点</a:t>
            </a:r>
            <a:endParaRPr lang="en-US" altLang="zh-CN" sz="2800" dirty="0" smtClean="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1571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lnSpc>
                <a:spcPct val="100000"/>
              </a:lnSpc>
              <a:spcBef>
                <a:spcPct val="0"/>
              </a:spcBef>
              <a:defRPr/>
            </a:pPr>
            <a:r>
              <a:rPr kumimoji="1" lang="en-US" altLang="zh-CN" sz="2800" b="1" dirty="0">
                <a:solidFill>
                  <a:srgbClr val="C00000"/>
                </a:solidFill>
                <a:latin typeface="+mn-lt"/>
                <a:ea typeface="+mn-ea"/>
              </a:rPr>
              <a:t>head</a:t>
            </a:r>
            <a:endParaRPr kumimoji="1" lang="zh-CN" altLang="en-US" sz="2800" b="1" dirty="0">
              <a:solidFill>
                <a:srgbClr val="C00000"/>
              </a:solidFill>
              <a:latin typeface="+mn-lt"/>
              <a:ea typeface="+mn-ea"/>
            </a:endParaRPr>
          </a:p>
        </p:txBody>
      </p:sp>
      <p:cxnSp>
        <p:nvCxnSpPr>
          <p:cNvPr id="6860814"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5000625" y="3929063"/>
            <a:ext cx="785813" cy="523875"/>
          </a:xfrm>
          <a:prstGeom prst="rect">
            <a:avLst/>
          </a:prstGeom>
          <a:noFill/>
        </p:spPr>
        <p:txBody>
          <a:bodyPr>
            <a:spAutoFit/>
          </a:bodyPr>
          <a:lstStyle/>
          <a:p>
            <a:pPr>
              <a:lnSpc>
                <a:spcPct val="100000"/>
              </a:lnSpc>
              <a:spcBef>
                <a:spcPct val="0"/>
              </a:spcBef>
              <a:defRPr/>
            </a:pPr>
            <a:r>
              <a:rPr kumimoji="1" lang="en-US" altLang="zh-CN" sz="2800" b="1" dirty="0">
                <a:solidFill>
                  <a:srgbClr val="00B050"/>
                </a:solidFill>
                <a:latin typeface="+mn-lt"/>
                <a:ea typeface="+mn-ea"/>
              </a:rPr>
              <a:t>p1</a:t>
            </a:r>
            <a:endParaRPr kumimoji="1" lang="zh-CN" altLang="en-US" sz="2800" b="1" dirty="0">
              <a:solidFill>
                <a:srgbClr val="00B050"/>
              </a:solidFill>
              <a:latin typeface="+mn-lt"/>
              <a:ea typeface="+mn-ea"/>
            </a:endParaRPr>
          </a:p>
        </p:txBody>
      </p:sp>
      <p:cxnSp>
        <p:nvCxnSpPr>
          <p:cNvPr id="6860816" name="直接箭头连接符 29"/>
          <p:cNvCxnSpPr>
            <a:cxnSpLocks noChangeShapeType="1"/>
          </p:cNvCxnSpPr>
          <p:nvPr/>
        </p:nvCxnSpPr>
        <p:spPr bwMode="auto">
          <a:xfrm>
            <a:off x="5715000"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3571875" y="3857625"/>
            <a:ext cx="785813" cy="523875"/>
          </a:xfrm>
          <a:prstGeom prst="rect">
            <a:avLst/>
          </a:prstGeom>
          <a:noFill/>
        </p:spPr>
        <p:txBody>
          <a:bodyPr>
            <a:spAutoFit/>
          </a:bodyPr>
          <a:lstStyle/>
          <a:p>
            <a:pPr>
              <a:lnSpc>
                <a:spcPct val="100000"/>
              </a:lnSpc>
              <a:spcBef>
                <a:spcPct val="0"/>
              </a:spcBef>
              <a:defRPr/>
            </a:pPr>
            <a:r>
              <a:rPr kumimoji="1" lang="en-US" altLang="zh-CN" sz="2800" b="1" dirty="0">
                <a:solidFill>
                  <a:srgbClr val="00B0F0"/>
                </a:solidFill>
                <a:latin typeface="+mn-lt"/>
                <a:ea typeface="+mn-ea"/>
              </a:rPr>
              <a:t>p2</a:t>
            </a:r>
            <a:endParaRPr kumimoji="1" lang="zh-CN" altLang="en-US" sz="2800" b="1" dirty="0">
              <a:solidFill>
                <a:srgbClr val="00B0F0"/>
              </a:solidFill>
              <a:latin typeface="+mn-lt"/>
              <a:ea typeface="+mn-ea"/>
            </a:endParaRPr>
          </a:p>
        </p:txBody>
      </p:sp>
      <p:cxnSp>
        <p:nvCxnSpPr>
          <p:cNvPr id="6860818" name="直接箭头连接符 24"/>
          <p:cNvCxnSpPr>
            <a:cxnSpLocks noChangeShapeType="1"/>
          </p:cNvCxnSpPr>
          <p:nvPr/>
        </p:nvCxnSpPr>
        <p:spPr bwMode="auto">
          <a:xfrm>
            <a:off x="3571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10101</a:t>
            </a:r>
          </a:p>
          <a:p>
            <a:pPr algn="ctr">
              <a:lnSpc>
                <a:spcPts val="3900"/>
              </a:lnSpc>
              <a:spcBef>
                <a:spcPct val="0"/>
              </a:spcBef>
              <a:defRPr/>
            </a:pPr>
            <a:r>
              <a:rPr kumimoji="1" lang="en-US" altLang="zh-CN" sz="2800" b="1" dirty="0">
                <a:solidFill>
                  <a:srgbClr val="0000CC"/>
                </a:solidFill>
                <a:latin typeface="+mn-lt"/>
                <a:ea typeface="+mn-ea"/>
              </a:rPr>
              <a:t>89.5</a:t>
            </a:r>
            <a:endParaRPr kumimoji="1" lang="zh-CN" altLang="en-US" sz="2800" b="1" dirty="0">
              <a:solidFill>
                <a:srgbClr val="0000CC"/>
              </a:solidFill>
              <a:latin typeface="+mn-lt"/>
              <a:ea typeface="+mn-ea"/>
            </a:endParaRPr>
          </a:p>
        </p:txBody>
      </p:sp>
      <p:cxnSp>
        <p:nvCxnSpPr>
          <p:cNvPr id="6860820" name="直接连接符 31"/>
          <p:cNvCxnSpPr>
            <a:cxnSpLocks noChangeShapeType="1"/>
          </p:cNvCxnSpPr>
          <p:nvPr/>
        </p:nvCxnSpPr>
        <p:spPr bwMode="auto">
          <a:xfrm rot="5400000">
            <a:off x="3250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60821"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10103</a:t>
            </a:r>
          </a:p>
          <a:p>
            <a:pPr algn="ctr">
              <a:lnSpc>
                <a:spcPts val="3900"/>
              </a:lnSpc>
              <a:spcBef>
                <a:spcPct val="0"/>
              </a:spcBef>
              <a:defRPr/>
            </a:pPr>
            <a:r>
              <a:rPr kumimoji="1" lang="en-US" altLang="zh-CN" sz="2800" b="1" dirty="0">
                <a:solidFill>
                  <a:srgbClr val="0000CC"/>
                </a:solidFill>
                <a:latin typeface="+mn-lt"/>
                <a:ea typeface="+mn-ea"/>
              </a:rPr>
              <a:t>90</a:t>
            </a:r>
            <a:endParaRPr kumimoji="1" lang="zh-CN" altLang="en-US" sz="2800" b="1" dirty="0">
              <a:solidFill>
                <a:srgbClr val="0000CC"/>
              </a:solidFill>
              <a:latin typeface="+mn-lt"/>
              <a:ea typeface="+mn-ea"/>
            </a:endParaRPr>
          </a:p>
        </p:txBody>
      </p:sp>
      <p:cxnSp>
        <p:nvCxnSpPr>
          <p:cNvPr id="6860833" name="直接连接符 16"/>
          <p:cNvCxnSpPr>
            <a:cxnSpLocks noChangeShapeType="1"/>
          </p:cNvCxnSpPr>
          <p:nvPr/>
        </p:nvCxnSpPr>
        <p:spPr bwMode="auto">
          <a:xfrm rot="5400000">
            <a:off x="5322093"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6860834"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60835"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60836"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1" name="表格 30"/>
          <p:cNvGraphicFramePr>
            <a:graphicFrameLocks noGrp="1"/>
          </p:cNvGraphicFramePr>
          <p:nvPr/>
        </p:nvGraphicFramePr>
        <p:xfrm>
          <a:off x="6143625" y="4589463"/>
          <a:ext cx="1571625" cy="1554480"/>
        </p:xfrm>
        <a:graphic>
          <a:graphicData uri="http://schemas.openxmlformats.org/drawingml/2006/table">
            <a:tbl>
              <a:tblPr/>
              <a:tblGrid>
                <a:gridCol w="1571625">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38" name="TextBox 37"/>
          <p:cNvSpPr txBox="1"/>
          <p:nvPr/>
        </p:nvSpPr>
        <p:spPr>
          <a:xfrm>
            <a:off x="6143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10107</a:t>
            </a:r>
          </a:p>
          <a:p>
            <a:pPr algn="ctr">
              <a:lnSpc>
                <a:spcPts val="3900"/>
              </a:lnSpc>
              <a:spcBef>
                <a:spcPct val="0"/>
              </a:spcBef>
              <a:defRPr/>
            </a:pPr>
            <a:r>
              <a:rPr kumimoji="1" lang="en-US" altLang="zh-CN" sz="2800" b="1" dirty="0">
                <a:solidFill>
                  <a:srgbClr val="0000CC"/>
                </a:solidFill>
                <a:latin typeface="+mn-lt"/>
                <a:ea typeface="+mn-ea"/>
              </a:rPr>
              <a:t>85</a:t>
            </a:r>
            <a:endParaRPr kumimoji="1" lang="zh-CN" altLang="en-US" sz="2800" b="1" dirty="0">
              <a:solidFill>
                <a:srgbClr val="0000CC"/>
              </a:solidFill>
              <a:latin typeface="+mn-lt"/>
              <a:ea typeface="+mn-ea"/>
            </a:endParaRPr>
          </a:p>
        </p:txBody>
      </p:sp>
      <p:sp>
        <p:nvSpPr>
          <p:cNvPr id="26" name="TextBox 25"/>
          <p:cNvSpPr txBox="1"/>
          <p:nvPr/>
        </p:nvSpPr>
        <p:spPr>
          <a:xfrm>
            <a:off x="5038725" y="1843088"/>
            <a:ext cx="3571875" cy="519112"/>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en-US" altLang="zh-CN" sz="2800" b="1" dirty="0">
                <a:solidFill>
                  <a:srgbClr val="CC0099"/>
                </a:solidFill>
                <a:latin typeface="Times New Roman" pitchFamily="18" charset="0"/>
              </a:rPr>
              <a:t>p2-&gt;next=p1;</a:t>
            </a:r>
          </a:p>
        </p:txBody>
      </p:sp>
      <p:cxnSp>
        <p:nvCxnSpPr>
          <p:cNvPr id="34"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35"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36"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6860853" name="Rectangle 53"/>
          <p:cNvSpPr>
            <a:spLocks noRot="1" noChangeArrowheads="1"/>
          </p:cNvSpPr>
          <p:nvPr/>
        </p:nvSpPr>
        <p:spPr bwMode="auto">
          <a:xfrm>
            <a:off x="301625" y="762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动态链表</a:t>
            </a:r>
            <a:r>
              <a:rPr lang="zh-CN" altLang="en-US" dirty="0">
                <a:solidFill>
                  <a:srgbClr val="C00000"/>
                </a:solidFill>
                <a:latin typeface="Times New Roman" pitchFamily="18" charset="0"/>
                <a:ea typeface="黑体" pitchFamily="49" charset="-122"/>
              </a:rPr>
              <a:t>操作步骤</a:t>
            </a:r>
            <a:r>
              <a:rPr lang="en-US" altLang="zh-CN" dirty="0" smtClean="0">
                <a:solidFill>
                  <a:srgbClr val="C00000"/>
                </a:solidFill>
                <a:latin typeface="Times New Roman" pitchFamily="18" charset="0"/>
                <a:ea typeface="黑体" pitchFamily="49" charset="-122"/>
              </a:rPr>
              <a:t>-8</a:t>
            </a:r>
            <a:endParaRPr lang="en-US" altLang="zh-CN" dirty="0">
              <a:solidFill>
                <a:srgbClr val="C00000"/>
              </a:solidFill>
              <a:latin typeface="Times New Roman" pitchFamily="18" charset="0"/>
              <a:ea typeface="黑体" pitchFamily="49" charset="-122"/>
            </a:endParaRPr>
          </a:p>
        </p:txBody>
      </p:sp>
    </p:spTree>
    <p:extLst>
      <p:ext uri="{BB962C8B-B14F-4D97-AF65-F5344CB8AC3E}">
        <p14:creationId xmlns:p14="http://schemas.microsoft.com/office/powerpoint/2010/main" val="1751726114"/>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860802">
                                            <p:txEl>
                                              <p:pRg st="0" end="0"/>
                                            </p:txEl>
                                          </p:spTgt>
                                        </p:tgtEl>
                                        <p:attrNameLst>
                                          <p:attrName>style.visibility</p:attrName>
                                        </p:attrNameLst>
                                      </p:cBhvr>
                                      <p:to>
                                        <p:strVal val="visible"/>
                                      </p:to>
                                    </p:set>
                                    <p:animEffect transition="in" filter="blinds(horizontal)">
                                      <p:cBhvr>
                                        <p:cTn id="7" dur="500"/>
                                        <p:tgtEl>
                                          <p:spTgt spid="68608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slide(fromLeft)">
                                      <p:cBhvr>
                                        <p:cTn id="12" dur="500"/>
                                        <p:tgtEl>
                                          <p:spTgt spid="34"/>
                                        </p:tgtEl>
                                      </p:cBhvr>
                                    </p:animEffect>
                                  </p:childTnLst>
                                </p:cTn>
                              </p:par>
                            </p:childTnLst>
                          </p:cTn>
                        </p:par>
                        <p:par>
                          <p:cTn id="13" fill="hold" nodeType="afterGroup">
                            <p:stCondLst>
                              <p:cond delay="500"/>
                            </p:stCondLst>
                            <p:childTnLst>
                              <p:par>
                                <p:cTn id="14" presetID="12" presetClass="entr" presetSubtype="4"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slide(fromBottom)">
                                      <p:cBhvr>
                                        <p:cTn id="16" dur="500"/>
                                        <p:tgtEl>
                                          <p:spTgt spid="35"/>
                                        </p:tgtEl>
                                      </p:cBhvr>
                                    </p:animEffect>
                                  </p:childTnLst>
                                </p:cTn>
                              </p:par>
                            </p:childTnLst>
                          </p:cTn>
                        </p:par>
                        <p:par>
                          <p:cTn id="17" fill="hold" nodeType="afterGroup">
                            <p:stCondLst>
                              <p:cond delay="1000"/>
                            </p:stCondLst>
                            <p:childTnLst>
                              <p:par>
                                <p:cTn id="18" presetID="12" presetClass="entr" presetSubtype="8" fill="hold"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slide(fromLeft)">
                                      <p:cBhvr>
                                        <p:cTn id="20" dur="500"/>
                                        <p:tgtEl>
                                          <p:spTgt spid="3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6860802">
                                            <p:txEl>
                                              <p:pRg st="1" end="1"/>
                                            </p:txEl>
                                          </p:spTgt>
                                        </p:tgtEl>
                                        <p:attrNameLst>
                                          <p:attrName>style.visibility</p:attrName>
                                        </p:attrNameLst>
                                      </p:cBhvr>
                                      <p:to>
                                        <p:strVal val="visible"/>
                                      </p:to>
                                    </p:set>
                                    <p:animEffect transition="in" filter="blinds(horizontal)">
                                      <p:cBhvr>
                                        <p:cTn id="30" dur="500"/>
                                        <p:tgtEl>
                                          <p:spTgt spid="68608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3C69D426-908B-47D8-B5C4-94780CB7B6EF}" type="datetime1">
              <a:rPr lang="zh-CN" altLang="en-US"/>
              <a:pPr/>
              <a:t>2023/12/5</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34F9CE86-ABE6-44AA-80EB-2F1C25E8CA1A}" type="slidenum">
              <a:rPr lang="zh-CN" altLang="en-US"/>
              <a:pPr/>
              <a:t>3</a:t>
            </a:fld>
            <a:r>
              <a:rPr lang="en-US" altLang="zh-CN"/>
              <a:t>/45</a:t>
            </a:r>
          </a:p>
        </p:txBody>
      </p:sp>
      <p:sp>
        <p:nvSpPr>
          <p:cNvPr id="6839298" name="Rectangle 2"/>
          <p:cNvSpPr>
            <a:spLocks noGrp="1" noChangeArrowheads="1"/>
          </p:cNvSpPr>
          <p:nvPr>
            <p:ph type="body" idx="4294967295"/>
          </p:nvPr>
        </p:nvSpPr>
        <p:spPr>
          <a:xfrm>
            <a:off x="152400" y="1143000"/>
            <a:ext cx="8686800" cy="4953000"/>
          </a:xfrm>
        </p:spPr>
        <p:txBody>
          <a:bodyPr/>
          <a:lstStyle/>
          <a:p>
            <a:pPr algn="just" eaLnBrk="1" hangingPunct="1">
              <a:lnSpc>
                <a:spcPts val="3200"/>
              </a:lnSpc>
            </a:pPr>
            <a:r>
              <a:rPr lang="zh-CN" altLang="en-US" sz="2400" dirty="0" smtClean="0"/>
              <a:t>数组是计算机根据事先定义好的数据类型与长度自动为其分配一</a:t>
            </a:r>
            <a:r>
              <a:rPr lang="zh-CN" altLang="en-US" sz="2400" dirty="0"/>
              <a:t>组</a:t>
            </a:r>
            <a:r>
              <a:rPr lang="zh-CN" altLang="en-US" sz="2400" dirty="0" smtClean="0"/>
              <a:t>连续的存储单元，相同数据元素的位置和距离都是固定的。</a:t>
            </a:r>
          </a:p>
          <a:p>
            <a:pPr lvl="1" algn="just" eaLnBrk="1" hangingPunct="1">
              <a:lnSpc>
                <a:spcPts val="3200"/>
              </a:lnSpc>
            </a:pPr>
            <a:r>
              <a:rPr lang="zh-CN" altLang="en-US" sz="2000" dirty="0" smtClean="0"/>
              <a:t>也就是说，任何一个数组元素的地址都可以用一个简单的公式计算出来，因此这种结构可以有效地对数组元素进行随机访问。</a:t>
            </a:r>
          </a:p>
          <a:p>
            <a:pPr lvl="1" algn="just" eaLnBrk="1" hangingPunct="1">
              <a:lnSpc>
                <a:spcPts val="3200"/>
              </a:lnSpc>
            </a:pPr>
            <a:r>
              <a:rPr lang="zh-CN" altLang="en-US" sz="2000" dirty="0" smtClean="0"/>
              <a:t>数组存在的问题：</a:t>
            </a:r>
          </a:p>
          <a:p>
            <a:pPr lvl="2" algn="just" eaLnBrk="1" hangingPunct="1">
              <a:lnSpc>
                <a:spcPts val="3200"/>
              </a:lnSpc>
            </a:pPr>
            <a:r>
              <a:rPr lang="zh-CN" altLang="en-US" sz="1800" dirty="0" smtClean="0"/>
              <a:t>数据经常存在大量的内存空间冗余。</a:t>
            </a:r>
          </a:p>
          <a:p>
            <a:pPr lvl="2" algn="just" eaLnBrk="1" hangingPunct="1">
              <a:lnSpc>
                <a:spcPts val="3200"/>
              </a:lnSpc>
            </a:pPr>
            <a:r>
              <a:rPr lang="zh-CN" altLang="en-US" sz="1800" dirty="0" smtClean="0"/>
              <a:t>若对数组元素进行插入和删除操作，则会引起大量数据的移动，从而使简单的数据处理变得非常复杂、低效。</a:t>
            </a:r>
          </a:p>
          <a:p>
            <a:pPr lvl="1" algn="just" eaLnBrk="1" hangingPunct="1">
              <a:lnSpc>
                <a:spcPts val="3200"/>
              </a:lnSpc>
            </a:pPr>
            <a:r>
              <a:rPr lang="zh-CN" altLang="en-US" sz="2000" dirty="0" smtClean="0"/>
              <a:t>为了能有效地解决数组存在的问题，一种称为“链表”的数据结构得到了广泛应用。</a:t>
            </a:r>
          </a:p>
        </p:txBody>
      </p:sp>
      <p:sp>
        <p:nvSpPr>
          <p:cNvPr id="6839299" name="Rectangle 3"/>
          <p:cNvSpPr>
            <a:spLocks noGrp="1" noChangeArrowheads="1"/>
          </p:cNvSpPr>
          <p:nvPr>
            <p:ph type="title" idx="4294967295"/>
          </p:nvPr>
        </p:nvSpPr>
        <p:spPr>
          <a:xfrm>
            <a:off x="457200" y="2286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4000" b="0" smtClean="0">
                <a:latin typeface="黑体" pitchFamily="49" charset="-122"/>
                <a:ea typeface="黑体" pitchFamily="49" charset="-122"/>
              </a:rPr>
              <a:t>一种常用的结构体应用方式</a:t>
            </a:r>
            <a:r>
              <a:rPr lang="en-US" altLang="zh-CN" sz="4000" b="0" smtClean="0">
                <a:latin typeface="仿宋"/>
                <a:ea typeface="黑体" pitchFamily="49" charset="-122"/>
              </a:rPr>
              <a:t>——</a:t>
            </a:r>
            <a:r>
              <a:rPr lang="zh-CN" altLang="en-US" sz="4000" b="0" smtClean="0">
                <a:latin typeface="黑体" pitchFamily="49" charset="-122"/>
                <a:ea typeface="黑体" pitchFamily="49" charset="-122"/>
              </a:rPr>
              <a:t>链表</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 name="Rectangle 8"/>
          <p:cNvSpPr>
            <a:spLocks noGrp="1" noChangeArrowheads="1"/>
          </p:cNvSpPr>
          <p:nvPr>
            <p:ph type="dt" sz="half" idx="10"/>
          </p:nvPr>
        </p:nvSpPr>
        <p:spPr>
          <a:ln/>
        </p:spPr>
        <p:txBody>
          <a:bodyPr/>
          <a:lstStyle/>
          <a:p>
            <a:fld id="{4BDAB7F4-E959-4EE7-85CC-4A726A664FCD}" type="datetime1">
              <a:rPr lang="zh-CN" altLang="en-US"/>
              <a:pPr/>
              <a:t>2023/12/5</a:t>
            </a:fld>
            <a:endParaRPr lang="en-US" altLang="zh-CN"/>
          </a:p>
        </p:txBody>
      </p:sp>
      <p:sp>
        <p:nvSpPr>
          <p:cNvPr id="28"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30" name="Rectangle 10"/>
          <p:cNvSpPr>
            <a:spLocks noGrp="1" noChangeArrowheads="1"/>
          </p:cNvSpPr>
          <p:nvPr>
            <p:ph type="sldNum" sz="quarter" idx="12"/>
          </p:nvPr>
        </p:nvSpPr>
        <p:spPr>
          <a:ln/>
        </p:spPr>
        <p:txBody>
          <a:bodyPr/>
          <a:lstStyle/>
          <a:p>
            <a:fld id="{730291DB-B778-470F-A806-6F88ECB627E4}" type="slidenum">
              <a:rPr lang="zh-CN" altLang="en-US"/>
              <a:pPr/>
              <a:t>30</a:t>
            </a:fld>
            <a:r>
              <a:rPr lang="en-US" altLang="zh-CN"/>
              <a:t>/45</a:t>
            </a:r>
          </a:p>
        </p:txBody>
      </p:sp>
      <p:sp>
        <p:nvSpPr>
          <p:cNvPr id="6861826" name="Rectangle 3"/>
          <p:cNvSpPr>
            <a:spLocks noGrp="1" noChangeArrowheads="1"/>
          </p:cNvSpPr>
          <p:nvPr>
            <p:ph type="body" idx="4294967295"/>
          </p:nvPr>
        </p:nvSpPr>
        <p:spPr>
          <a:xfrm>
            <a:off x="176213" y="1038225"/>
            <a:ext cx="8358187" cy="3000375"/>
          </a:xfrm>
        </p:spPr>
        <p:txBody>
          <a:bodyPr/>
          <a:lstStyle/>
          <a:p>
            <a:pPr eaLnBrk="1" hangingPunct="1">
              <a:lnSpc>
                <a:spcPct val="150000"/>
              </a:lnSpc>
            </a:pPr>
            <a:r>
              <a:rPr lang="zh-CN" altLang="zh-CN" sz="2800" dirty="0" smtClean="0">
                <a:latin typeface="Times New Roman" panose="02020603050405020304" pitchFamily="18" charset="0"/>
                <a:cs typeface="Times New Roman" panose="02020603050405020304" pitchFamily="18" charset="0"/>
              </a:rPr>
              <a:t>使第</a:t>
            </a:r>
            <a:r>
              <a:rPr lang="zh-CN" altLang="en-US" sz="2800" dirty="0" smtClean="0">
                <a:latin typeface="Times New Roman" panose="02020603050405020304" pitchFamily="18" charset="0"/>
                <a:cs typeface="Times New Roman" panose="02020603050405020304" pitchFamily="18" charset="0"/>
              </a:rPr>
              <a:t>二</a:t>
            </a:r>
            <a:r>
              <a:rPr lang="zh-CN" altLang="zh-CN" sz="2800" dirty="0" smtClean="0">
                <a:latin typeface="Times New Roman" panose="02020603050405020304" pitchFamily="18" charset="0"/>
                <a:cs typeface="Times New Roman" panose="02020603050405020304" pitchFamily="18" charset="0"/>
              </a:rPr>
              <a:t>个结点的</a:t>
            </a:r>
            <a:r>
              <a:rPr lang="en-US" altLang="zh-CN" sz="2800" dirty="0" smtClean="0">
                <a:latin typeface="Times New Roman" panose="02020603050405020304" pitchFamily="18" charset="0"/>
                <a:cs typeface="Times New Roman" panose="02020603050405020304" pitchFamily="18" charset="0"/>
              </a:rPr>
              <a:t>next</a:t>
            </a:r>
            <a:r>
              <a:rPr lang="zh-CN" altLang="zh-CN" sz="2800" dirty="0" smtClean="0">
                <a:latin typeface="Times New Roman" panose="02020603050405020304" pitchFamily="18" charset="0"/>
                <a:cs typeface="Times New Roman" panose="02020603050405020304" pitchFamily="18" charset="0"/>
              </a:rPr>
              <a:t>成员指向第</a:t>
            </a:r>
            <a:r>
              <a:rPr lang="zh-CN" altLang="en-US" sz="2800" dirty="0" smtClean="0">
                <a:latin typeface="Times New Roman" panose="02020603050405020304" pitchFamily="18" charset="0"/>
                <a:cs typeface="Times New Roman" panose="02020603050405020304" pitchFamily="18" charset="0"/>
              </a:rPr>
              <a:t>三</a:t>
            </a:r>
            <a:r>
              <a:rPr lang="zh-CN" altLang="zh-CN" sz="2800" dirty="0" smtClean="0">
                <a:latin typeface="Times New Roman" panose="02020603050405020304" pitchFamily="18" charset="0"/>
                <a:cs typeface="Times New Roman" panose="02020603050405020304" pitchFamily="18" charset="0"/>
              </a:rPr>
              <a:t>个结点</a:t>
            </a:r>
            <a:r>
              <a:rPr lang="zh-CN" altLang="en-US" sz="2800" dirty="0" smtClean="0">
                <a:latin typeface="Times New Roman" panose="02020603050405020304" pitchFamily="18" charset="0"/>
                <a:cs typeface="Times New Roman" panose="02020603050405020304" pitchFamily="18" charset="0"/>
              </a:rPr>
              <a:t>，即连接第二个结点与第三个结点：</a:t>
            </a:r>
            <a:endParaRPr lang="en-US" altLang="zh-CN" dirty="0" smtClean="0">
              <a:latin typeface="Times New Roman" panose="02020603050405020304" pitchFamily="18" charset="0"/>
              <a:cs typeface="Times New Roman" panose="02020603050405020304" pitchFamily="18" charset="0"/>
            </a:endParaRPr>
          </a:p>
          <a:p>
            <a:pPr eaLnBrk="1" hangingPunct="1">
              <a:lnSpc>
                <a:spcPct val="150000"/>
              </a:lnSpc>
            </a:pPr>
            <a:r>
              <a:rPr lang="zh-CN" altLang="zh-CN" sz="2800" dirty="0" smtClean="0">
                <a:latin typeface="Times New Roman" panose="02020603050405020304" pitchFamily="18" charset="0"/>
                <a:cs typeface="Times New Roman" panose="02020603050405020304" pitchFamily="18" charset="0"/>
              </a:rPr>
              <a:t>使</a:t>
            </a:r>
            <a:r>
              <a:rPr lang="en-US" altLang="zh-CN" sz="2800" dirty="0" smtClean="0">
                <a:latin typeface="Times New Roman" panose="02020603050405020304" pitchFamily="18" charset="0"/>
                <a:cs typeface="Times New Roman" panose="02020603050405020304" pitchFamily="18" charset="0"/>
              </a:rPr>
              <a:t>p2</a:t>
            </a:r>
            <a:r>
              <a:rPr lang="zh-CN" altLang="zh-CN" sz="2800" dirty="0" smtClean="0">
                <a:latin typeface="Times New Roman" panose="02020603050405020304" pitchFamily="18" charset="0"/>
                <a:cs typeface="Times New Roman" panose="02020603050405020304" pitchFamily="18" charset="0"/>
              </a:rPr>
              <a:t>指向刚才建立的结点</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1571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lnSpc>
                <a:spcPct val="100000"/>
              </a:lnSpc>
              <a:spcBef>
                <a:spcPct val="0"/>
              </a:spcBef>
              <a:defRPr/>
            </a:pPr>
            <a:r>
              <a:rPr kumimoji="1" lang="en-US" altLang="zh-CN" sz="2800" b="1" dirty="0">
                <a:solidFill>
                  <a:srgbClr val="C00000"/>
                </a:solidFill>
                <a:latin typeface="+mn-lt"/>
                <a:ea typeface="+mn-ea"/>
              </a:rPr>
              <a:t>head</a:t>
            </a:r>
            <a:endParaRPr kumimoji="1" lang="zh-CN" altLang="en-US" sz="2800" b="1" dirty="0">
              <a:solidFill>
                <a:srgbClr val="C00000"/>
              </a:solidFill>
              <a:latin typeface="+mn-lt"/>
              <a:ea typeface="+mn-ea"/>
            </a:endParaRPr>
          </a:p>
        </p:txBody>
      </p:sp>
      <p:cxnSp>
        <p:nvCxnSpPr>
          <p:cNvPr id="6861838"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5000625" y="3929063"/>
            <a:ext cx="785813" cy="523875"/>
          </a:xfrm>
          <a:prstGeom prst="rect">
            <a:avLst/>
          </a:prstGeom>
          <a:noFill/>
        </p:spPr>
        <p:txBody>
          <a:bodyPr>
            <a:spAutoFit/>
          </a:bodyPr>
          <a:lstStyle/>
          <a:p>
            <a:pPr>
              <a:lnSpc>
                <a:spcPct val="100000"/>
              </a:lnSpc>
              <a:spcBef>
                <a:spcPct val="0"/>
              </a:spcBef>
              <a:defRPr/>
            </a:pPr>
            <a:r>
              <a:rPr kumimoji="1" lang="en-US" altLang="zh-CN" sz="2800" b="1" dirty="0">
                <a:solidFill>
                  <a:srgbClr val="00B050"/>
                </a:solidFill>
                <a:latin typeface="+mn-lt"/>
                <a:ea typeface="+mn-ea"/>
              </a:rPr>
              <a:t>p1</a:t>
            </a:r>
            <a:endParaRPr kumimoji="1" lang="zh-CN" altLang="en-US" sz="2800" b="1" dirty="0">
              <a:solidFill>
                <a:srgbClr val="00B050"/>
              </a:solidFill>
              <a:latin typeface="+mn-lt"/>
              <a:ea typeface="+mn-ea"/>
            </a:endParaRPr>
          </a:p>
        </p:txBody>
      </p:sp>
      <p:cxnSp>
        <p:nvCxnSpPr>
          <p:cNvPr id="6861840" name="直接箭头连接符 29"/>
          <p:cNvCxnSpPr>
            <a:cxnSpLocks noChangeShapeType="1"/>
          </p:cNvCxnSpPr>
          <p:nvPr/>
        </p:nvCxnSpPr>
        <p:spPr bwMode="auto">
          <a:xfrm>
            <a:off x="5715000"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5857875" y="3857625"/>
            <a:ext cx="785813" cy="523875"/>
          </a:xfrm>
          <a:prstGeom prst="rect">
            <a:avLst/>
          </a:prstGeom>
          <a:noFill/>
        </p:spPr>
        <p:txBody>
          <a:bodyPr>
            <a:spAutoFit/>
          </a:bodyPr>
          <a:lstStyle/>
          <a:p>
            <a:pPr>
              <a:lnSpc>
                <a:spcPct val="100000"/>
              </a:lnSpc>
              <a:spcBef>
                <a:spcPct val="0"/>
              </a:spcBef>
              <a:defRPr/>
            </a:pPr>
            <a:r>
              <a:rPr kumimoji="1" lang="en-US" altLang="zh-CN" sz="2800" b="1" dirty="0">
                <a:solidFill>
                  <a:srgbClr val="00B0F0"/>
                </a:solidFill>
                <a:latin typeface="+mn-lt"/>
                <a:ea typeface="+mn-ea"/>
              </a:rPr>
              <a:t>p2</a:t>
            </a:r>
            <a:endParaRPr kumimoji="1" lang="zh-CN" altLang="en-US" sz="2800" b="1" dirty="0">
              <a:solidFill>
                <a:srgbClr val="00B0F0"/>
              </a:solidFill>
              <a:latin typeface="+mn-lt"/>
              <a:ea typeface="+mn-ea"/>
            </a:endParaRPr>
          </a:p>
        </p:txBody>
      </p:sp>
      <p:cxnSp>
        <p:nvCxnSpPr>
          <p:cNvPr id="25" name="直接箭头连接符 24"/>
          <p:cNvCxnSpPr>
            <a:cxnSpLocks noChangeShapeType="1"/>
          </p:cNvCxnSpPr>
          <p:nvPr/>
        </p:nvCxnSpPr>
        <p:spPr bwMode="auto">
          <a:xfrm>
            <a:off x="5857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10101</a:t>
            </a:r>
          </a:p>
          <a:p>
            <a:pPr algn="ctr">
              <a:lnSpc>
                <a:spcPts val="3900"/>
              </a:lnSpc>
              <a:spcBef>
                <a:spcPct val="0"/>
              </a:spcBef>
              <a:defRPr/>
            </a:pPr>
            <a:r>
              <a:rPr kumimoji="1" lang="en-US" altLang="zh-CN" sz="2800" b="1" dirty="0">
                <a:solidFill>
                  <a:srgbClr val="0000CC"/>
                </a:solidFill>
                <a:latin typeface="+mn-lt"/>
                <a:ea typeface="+mn-ea"/>
              </a:rPr>
              <a:t>89.5</a:t>
            </a:r>
            <a:endParaRPr kumimoji="1" lang="zh-CN" altLang="en-US" sz="2800" b="1" dirty="0">
              <a:solidFill>
                <a:srgbClr val="0000CC"/>
              </a:solidFill>
              <a:latin typeface="+mn-lt"/>
              <a:ea typeface="+mn-ea"/>
            </a:endParaRPr>
          </a:p>
        </p:txBody>
      </p:sp>
      <p:cxnSp>
        <p:nvCxnSpPr>
          <p:cNvPr id="32" name="直接连接符 31"/>
          <p:cNvCxnSpPr>
            <a:cxnSpLocks noChangeShapeType="1"/>
          </p:cNvCxnSpPr>
          <p:nvPr/>
        </p:nvCxnSpPr>
        <p:spPr bwMode="auto">
          <a:xfrm rot="5400000">
            <a:off x="5536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61845"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10103</a:t>
            </a:r>
          </a:p>
          <a:p>
            <a:pPr algn="ctr">
              <a:lnSpc>
                <a:spcPts val="3900"/>
              </a:lnSpc>
              <a:spcBef>
                <a:spcPct val="0"/>
              </a:spcBef>
              <a:defRPr/>
            </a:pPr>
            <a:r>
              <a:rPr kumimoji="1" lang="en-US" altLang="zh-CN" sz="2800" b="1" dirty="0">
                <a:solidFill>
                  <a:srgbClr val="0000CC"/>
                </a:solidFill>
                <a:latin typeface="+mn-lt"/>
                <a:ea typeface="+mn-ea"/>
              </a:rPr>
              <a:t>90</a:t>
            </a:r>
            <a:endParaRPr kumimoji="1" lang="zh-CN" altLang="en-US" sz="2800" b="1" dirty="0">
              <a:solidFill>
                <a:srgbClr val="0000CC"/>
              </a:solidFill>
              <a:latin typeface="+mn-lt"/>
              <a:ea typeface="+mn-ea"/>
            </a:endParaRPr>
          </a:p>
        </p:txBody>
      </p:sp>
      <p:cxnSp>
        <p:nvCxnSpPr>
          <p:cNvPr id="6861857" name="直接连接符 16"/>
          <p:cNvCxnSpPr>
            <a:cxnSpLocks noChangeShapeType="1"/>
          </p:cNvCxnSpPr>
          <p:nvPr/>
        </p:nvCxnSpPr>
        <p:spPr bwMode="auto">
          <a:xfrm rot="5400000">
            <a:off x="5322093"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6861858"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61859"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61860"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1" name="表格 30"/>
          <p:cNvGraphicFramePr>
            <a:graphicFrameLocks noGrp="1"/>
          </p:cNvGraphicFramePr>
          <p:nvPr/>
        </p:nvGraphicFramePr>
        <p:xfrm>
          <a:off x="6143625" y="4589463"/>
          <a:ext cx="1571625" cy="1554480"/>
        </p:xfrm>
        <a:graphic>
          <a:graphicData uri="http://schemas.openxmlformats.org/drawingml/2006/table">
            <a:tbl>
              <a:tblPr/>
              <a:tblGrid>
                <a:gridCol w="1571625">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38" name="TextBox 37"/>
          <p:cNvSpPr txBox="1"/>
          <p:nvPr/>
        </p:nvSpPr>
        <p:spPr>
          <a:xfrm>
            <a:off x="6143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10107</a:t>
            </a:r>
          </a:p>
          <a:p>
            <a:pPr algn="ctr">
              <a:lnSpc>
                <a:spcPts val="3900"/>
              </a:lnSpc>
              <a:spcBef>
                <a:spcPct val="0"/>
              </a:spcBef>
              <a:defRPr/>
            </a:pPr>
            <a:r>
              <a:rPr kumimoji="1" lang="en-US" altLang="zh-CN" sz="2800" b="1" dirty="0">
                <a:solidFill>
                  <a:srgbClr val="0000CC"/>
                </a:solidFill>
                <a:latin typeface="+mn-lt"/>
                <a:ea typeface="+mn-ea"/>
              </a:rPr>
              <a:t>85</a:t>
            </a:r>
            <a:endParaRPr kumimoji="1" lang="zh-CN" altLang="en-US" sz="2800" b="1" dirty="0">
              <a:solidFill>
                <a:srgbClr val="0000CC"/>
              </a:solidFill>
              <a:latin typeface="+mn-lt"/>
              <a:ea typeface="+mn-ea"/>
            </a:endParaRPr>
          </a:p>
        </p:txBody>
      </p:sp>
      <p:sp>
        <p:nvSpPr>
          <p:cNvPr id="26" name="TextBox 25"/>
          <p:cNvSpPr txBox="1"/>
          <p:nvPr/>
        </p:nvSpPr>
        <p:spPr>
          <a:xfrm>
            <a:off x="4714874" y="1752600"/>
            <a:ext cx="3571875" cy="519112"/>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en-US" altLang="zh-CN" sz="2800" b="1">
                <a:solidFill>
                  <a:srgbClr val="CC0099"/>
                </a:solidFill>
                <a:latin typeface="Times New Roman" pitchFamily="18" charset="0"/>
              </a:rPr>
              <a:t>p2-&gt;next=p1;</a:t>
            </a:r>
          </a:p>
        </p:txBody>
      </p:sp>
      <p:cxnSp>
        <p:nvCxnSpPr>
          <p:cNvPr id="6861873"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61874"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61875"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37" name="TextBox 36"/>
          <p:cNvSpPr txBox="1"/>
          <p:nvPr/>
        </p:nvSpPr>
        <p:spPr>
          <a:xfrm>
            <a:off x="4822032" y="2514600"/>
            <a:ext cx="1928812" cy="519112"/>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en-US" altLang="zh-CN" sz="2800" b="1">
                <a:solidFill>
                  <a:srgbClr val="CC0099"/>
                </a:solidFill>
                <a:latin typeface="Times New Roman" pitchFamily="18" charset="0"/>
              </a:rPr>
              <a:t>p2=p1;</a:t>
            </a:r>
          </a:p>
        </p:txBody>
      </p:sp>
      <p:sp>
        <p:nvSpPr>
          <p:cNvPr id="6861878" name="Rectangle 54"/>
          <p:cNvSpPr>
            <a:spLocks noRot="1" noChangeArrowheads="1"/>
          </p:cNvSpPr>
          <p:nvPr/>
        </p:nvSpPr>
        <p:spPr bwMode="auto">
          <a:xfrm>
            <a:off x="301625" y="762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动态链表</a:t>
            </a:r>
            <a:r>
              <a:rPr lang="zh-CN" altLang="en-US" dirty="0">
                <a:solidFill>
                  <a:srgbClr val="C00000"/>
                </a:solidFill>
                <a:latin typeface="Times New Roman" pitchFamily="18" charset="0"/>
                <a:ea typeface="黑体" pitchFamily="49" charset="-122"/>
              </a:rPr>
              <a:t>操作步骤</a:t>
            </a:r>
            <a:r>
              <a:rPr lang="en-US" altLang="zh-CN" dirty="0" smtClean="0">
                <a:solidFill>
                  <a:srgbClr val="C00000"/>
                </a:solidFill>
                <a:latin typeface="Times New Roman" pitchFamily="18" charset="0"/>
                <a:ea typeface="黑体" pitchFamily="49" charset="-122"/>
              </a:rPr>
              <a:t>-8</a:t>
            </a:r>
            <a:endParaRPr lang="en-US" altLang="zh-CN" dirty="0">
              <a:solidFill>
                <a:srgbClr val="C00000"/>
              </a:solidFill>
              <a:latin typeface="Times New Roman" pitchFamily="18" charset="0"/>
              <a:ea typeface="黑体" pitchFamily="49" charset="-122"/>
            </a:endParaRPr>
          </a:p>
        </p:txBody>
      </p:sp>
    </p:spTree>
    <p:extLst>
      <p:ext uri="{BB962C8B-B14F-4D97-AF65-F5344CB8AC3E}">
        <p14:creationId xmlns:p14="http://schemas.microsoft.com/office/powerpoint/2010/main" val="923421009"/>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slide(fromTop)">
                                      <p:cBhvr>
                                        <p:cTn id="11" dur="500"/>
                                        <p:tgtEl>
                                          <p:spTgt spid="32"/>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slide(fromLeft)">
                                      <p:cBhvr>
                                        <p:cTn id="15" dur="500"/>
                                        <p:tgtEl>
                                          <p:spTgt spid="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blinds(horizontal)">
                                      <p:cBhvr>
                                        <p:cTn id="2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7"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 name="Rectangle 8"/>
          <p:cNvSpPr>
            <a:spLocks noGrp="1" noChangeArrowheads="1"/>
          </p:cNvSpPr>
          <p:nvPr>
            <p:ph type="dt" sz="half" idx="10"/>
          </p:nvPr>
        </p:nvSpPr>
        <p:spPr>
          <a:ln/>
        </p:spPr>
        <p:txBody>
          <a:bodyPr/>
          <a:lstStyle/>
          <a:p>
            <a:fld id="{9960C9B9-42FB-403B-ABE9-CFECBF072268}" type="datetime1">
              <a:rPr lang="zh-CN" altLang="en-US"/>
              <a:pPr/>
              <a:t>2023/12/5</a:t>
            </a:fld>
            <a:endParaRPr lang="en-US" altLang="zh-CN"/>
          </a:p>
        </p:txBody>
      </p:sp>
      <p:sp>
        <p:nvSpPr>
          <p:cNvPr id="28"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32" name="Rectangle 10"/>
          <p:cNvSpPr>
            <a:spLocks noGrp="1" noChangeArrowheads="1"/>
          </p:cNvSpPr>
          <p:nvPr>
            <p:ph type="sldNum" sz="quarter" idx="12"/>
          </p:nvPr>
        </p:nvSpPr>
        <p:spPr>
          <a:ln/>
        </p:spPr>
        <p:txBody>
          <a:bodyPr/>
          <a:lstStyle/>
          <a:p>
            <a:fld id="{9003935E-AC1A-465B-ACCF-71736A18A87D}" type="slidenum">
              <a:rPr lang="zh-CN" altLang="en-US"/>
              <a:pPr/>
              <a:t>31</a:t>
            </a:fld>
            <a:r>
              <a:rPr lang="en-US" altLang="zh-CN"/>
              <a:t>/45</a:t>
            </a:r>
          </a:p>
        </p:txBody>
      </p:sp>
      <p:sp>
        <p:nvSpPr>
          <p:cNvPr id="6863874" name="Rectangle 3"/>
          <p:cNvSpPr>
            <a:spLocks noGrp="1" noChangeArrowheads="1"/>
          </p:cNvSpPr>
          <p:nvPr>
            <p:ph type="body" idx="4294967295"/>
          </p:nvPr>
        </p:nvSpPr>
        <p:spPr>
          <a:xfrm>
            <a:off x="142875" y="1119188"/>
            <a:ext cx="8358188" cy="1928812"/>
          </a:xfrm>
        </p:spPr>
        <p:txBody>
          <a:bodyPr/>
          <a:lstStyle/>
          <a:p>
            <a:pPr eaLnBrk="1" hangingPunct="1">
              <a:lnSpc>
                <a:spcPct val="150000"/>
              </a:lnSpc>
            </a:pPr>
            <a:r>
              <a:rPr lang="zh-CN" altLang="zh-CN" sz="2800" dirty="0">
                <a:latin typeface="Times New Roman" panose="02020603050405020304" pitchFamily="18" charset="0"/>
                <a:cs typeface="Times New Roman" panose="02020603050405020304" pitchFamily="18" charset="0"/>
              </a:rPr>
              <a:t>再开辟另一个结点并使</a:t>
            </a:r>
            <a:r>
              <a:rPr lang="en-US" altLang="zh-CN" sz="2800" dirty="0">
                <a:latin typeface="Times New Roman" panose="02020603050405020304" pitchFamily="18" charset="0"/>
                <a:cs typeface="Times New Roman" panose="02020603050405020304" pitchFamily="18" charset="0"/>
              </a:rPr>
              <a:t>p1</a:t>
            </a:r>
            <a:r>
              <a:rPr lang="zh-CN" altLang="zh-CN" sz="2800" dirty="0">
                <a:latin typeface="Times New Roman" panose="02020603050405020304" pitchFamily="18" charset="0"/>
                <a:cs typeface="Times New Roman" panose="02020603050405020304" pitchFamily="18" charset="0"/>
              </a:rPr>
              <a:t>指向它，接着输入该结点的</a:t>
            </a:r>
            <a:r>
              <a:rPr lang="zh-CN" altLang="zh-CN" sz="2800" dirty="0" smtClean="0">
                <a:latin typeface="Times New Roman" panose="02020603050405020304" pitchFamily="18" charset="0"/>
                <a:cs typeface="Times New Roman" panose="02020603050405020304" pitchFamily="18" charset="0"/>
              </a:rPr>
              <a:t>数据</a:t>
            </a:r>
            <a:r>
              <a:rPr lang="zh-CN" altLang="en-US" sz="2800" dirty="0" smtClean="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1571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lnSpc>
                <a:spcPct val="100000"/>
              </a:lnSpc>
              <a:spcBef>
                <a:spcPct val="0"/>
              </a:spcBef>
              <a:defRPr/>
            </a:pPr>
            <a:r>
              <a:rPr kumimoji="1" lang="en-US" altLang="zh-CN" sz="2800" b="1" dirty="0">
                <a:solidFill>
                  <a:srgbClr val="C00000"/>
                </a:solidFill>
                <a:latin typeface="+mn-lt"/>
                <a:ea typeface="+mn-ea"/>
              </a:rPr>
              <a:t>head</a:t>
            </a:r>
            <a:endParaRPr kumimoji="1" lang="zh-CN" altLang="en-US" sz="2800" b="1" dirty="0">
              <a:solidFill>
                <a:srgbClr val="C00000"/>
              </a:solidFill>
              <a:latin typeface="+mn-lt"/>
              <a:ea typeface="+mn-ea"/>
            </a:endParaRPr>
          </a:p>
        </p:txBody>
      </p:sp>
      <p:cxnSp>
        <p:nvCxnSpPr>
          <p:cNvPr id="6863886"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7215188" y="3929063"/>
            <a:ext cx="785812" cy="523875"/>
          </a:xfrm>
          <a:prstGeom prst="rect">
            <a:avLst/>
          </a:prstGeom>
          <a:noFill/>
        </p:spPr>
        <p:txBody>
          <a:bodyPr>
            <a:spAutoFit/>
          </a:bodyPr>
          <a:lstStyle/>
          <a:p>
            <a:pPr>
              <a:lnSpc>
                <a:spcPct val="100000"/>
              </a:lnSpc>
              <a:spcBef>
                <a:spcPct val="0"/>
              </a:spcBef>
              <a:defRPr/>
            </a:pPr>
            <a:r>
              <a:rPr kumimoji="1" lang="en-US" altLang="zh-CN" sz="2800" b="1" dirty="0">
                <a:solidFill>
                  <a:srgbClr val="00B050"/>
                </a:solidFill>
                <a:latin typeface="+mn-lt"/>
                <a:ea typeface="+mn-ea"/>
              </a:rPr>
              <a:t>p1</a:t>
            </a:r>
            <a:endParaRPr kumimoji="1" lang="zh-CN" altLang="en-US" sz="2800" b="1" dirty="0">
              <a:solidFill>
                <a:srgbClr val="00B050"/>
              </a:solidFill>
              <a:latin typeface="+mn-lt"/>
              <a:ea typeface="+mn-ea"/>
            </a:endParaRPr>
          </a:p>
        </p:txBody>
      </p:sp>
      <p:cxnSp>
        <p:nvCxnSpPr>
          <p:cNvPr id="30" name="直接箭头连接符 29"/>
          <p:cNvCxnSpPr>
            <a:cxnSpLocks noChangeShapeType="1"/>
          </p:cNvCxnSpPr>
          <p:nvPr/>
        </p:nvCxnSpPr>
        <p:spPr bwMode="auto">
          <a:xfrm>
            <a:off x="7929563"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5857875" y="3857625"/>
            <a:ext cx="785813" cy="523875"/>
          </a:xfrm>
          <a:prstGeom prst="rect">
            <a:avLst/>
          </a:prstGeom>
          <a:noFill/>
        </p:spPr>
        <p:txBody>
          <a:bodyPr>
            <a:spAutoFit/>
          </a:bodyPr>
          <a:lstStyle/>
          <a:p>
            <a:pPr>
              <a:lnSpc>
                <a:spcPct val="100000"/>
              </a:lnSpc>
              <a:spcBef>
                <a:spcPct val="0"/>
              </a:spcBef>
              <a:defRPr/>
            </a:pPr>
            <a:r>
              <a:rPr kumimoji="1" lang="en-US" altLang="zh-CN" sz="2800" b="1" dirty="0">
                <a:solidFill>
                  <a:srgbClr val="00B0F0"/>
                </a:solidFill>
                <a:latin typeface="+mn-lt"/>
                <a:ea typeface="+mn-ea"/>
              </a:rPr>
              <a:t>p2</a:t>
            </a:r>
            <a:endParaRPr kumimoji="1" lang="zh-CN" altLang="en-US" sz="2800" b="1" dirty="0">
              <a:solidFill>
                <a:srgbClr val="00B0F0"/>
              </a:solidFill>
              <a:latin typeface="+mn-lt"/>
              <a:ea typeface="+mn-ea"/>
            </a:endParaRPr>
          </a:p>
        </p:txBody>
      </p:sp>
      <p:cxnSp>
        <p:nvCxnSpPr>
          <p:cNvPr id="6863890" name="直接箭头连接符 24"/>
          <p:cNvCxnSpPr>
            <a:cxnSpLocks noChangeShapeType="1"/>
          </p:cNvCxnSpPr>
          <p:nvPr/>
        </p:nvCxnSpPr>
        <p:spPr bwMode="auto">
          <a:xfrm>
            <a:off x="5857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10101</a:t>
            </a:r>
          </a:p>
          <a:p>
            <a:pPr algn="ctr">
              <a:lnSpc>
                <a:spcPts val="3900"/>
              </a:lnSpc>
              <a:spcBef>
                <a:spcPct val="0"/>
              </a:spcBef>
              <a:defRPr/>
            </a:pPr>
            <a:r>
              <a:rPr kumimoji="1" lang="en-US" altLang="zh-CN" sz="2800" b="1" dirty="0">
                <a:solidFill>
                  <a:srgbClr val="0000CC"/>
                </a:solidFill>
                <a:latin typeface="+mn-lt"/>
                <a:ea typeface="+mn-ea"/>
              </a:rPr>
              <a:t>89.5</a:t>
            </a:r>
            <a:endParaRPr kumimoji="1" lang="zh-CN" altLang="en-US" sz="2800" b="1" dirty="0">
              <a:solidFill>
                <a:srgbClr val="0000CC"/>
              </a:solidFill>
              <a:latin typeface="+mn-lt"/>
              <a:ea typeface="+mn-ea"/>
            </a:endParaRPr>
          </a:p>
        </p:txBody>
      </p:sp>
      <p:cxnSp>
        <p:nvCxnSpPr>
          <p:cNvPr id="6863892" name="直接连接符 31"/>
          <p:cNvCxnSpPr>
            <a:cxnSpLocks noChangeShapeType="1"/>
          </p:cNvCxnSpPr>
          <p:nvPr/>
        </p:nvCxnSpPr>
        <p:spPr bwMode="auto">
          <a:xfrm rot="5400000">
            <a:off x="5536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63893"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10103</a:t>
            </a:r>
          </a:p>
          <a:p>
            <a:pPr algn="ctr">
              <a:lnSpc>
                <a:spcPts val="3900"/>
              </a:lnSpc>
              <a:spcBef>
                <a:spcPct val="0"/>
              </a:spcBef>
              <a:defRPr/>
            </a:pPr>
            <a:r>
              <a:rPr kumimoji="1" lang="en-US" altLang="zh-CN" sz="2800" b="1" dirty="0">
                <a:solidFill>
                  <a:srgbClr val="0000CC"/>
                </a:solidFill>
                <a:latin typeface="+mn-lt"/>
                <a:ea typeface="+mn-ea"/>
              </a:rPr>
              <a:t>90</a:t>
            </a:r>
            <a:endParaRPr kumimoji="1" lang="zh-CN" altLang="en-US" sz="2800" b="1" dirty="0">
              <a:solidFill>
                <a:srgbClr val="0000CC"/>
              </a:solidFill>
              <a:latin typeface="+mn-lt"/>
              <a:ea typeface="+mn-ea"/>
            </a:endParaRPr>
          </a:p>
        </p:txBody>
      </p:sp>
      <p:cxnSp>
        <p:nvCxnSpPr>
          <p:cNvPr id="17" name="直接连接符 16"/>
          <p:cNvCxnSpPr>
            <a:cxnSpLocks noChangeShapeType="1"/>
          </p:cNvCxnSpPr>
          <p:nvPr/>
        </p:nvCxnSpPr>
        <p:spPr bwMode="auto">
          <a:xfrm rot="5400000">
            <a:off x="7536656"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6863906"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63907"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63908"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1" name="表格 30"/>
          <p:cNvGraphicFramePr>
            <a:graphicFrameLocks noGrp="1"/>
          </p:cNvGraphicFramePr>
          <p:nvPr/>
        </p:nvGraphicFramePr>
        <p:xfrm>
          <a:off x="6143625" y="4589463"/>
          <a:ext cx="1571625" cy="1554480"/>
        </p:xfrm>
        <a:graphic>
          <a:graphicData uri="http://schemas.openxmlformats.org/drawingml/2006/table">
            <a:tbl>
              <a:tblPr/>
              <a:tblGrid>
                <a:gridCol w="1571625">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38" name="TextBox 37"/>
          <p:cNvSpPr txBox="1"/>
          <p:nvPr/>
        </p:nvSpPr>
        <p:spPr>
          <a:xfrm>
            <a:off x="6143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10107</a:t>
            </a:r>
          </a:p>
          <a:p>
            <a:pPr algn="ctr">
              <a:lnSpc>
                <a:spcPts val="3900"/>
              </a:lnSpc>
              <a:spcBef>
                <a:spcPct val="0"/>
              </a:spcBef>
              <a:defRPr/>
            </a:pPr>
            <a:r>
              <a:rPr kumimoji="1" lang="en-US" altLang="zh-CN" sz="2800" b="1" dirty="0">
                <a:solidFill>
                  <a:srgbClr val="0000CC"/>
                </a:solidFill>
                <a:latin typeface="+mn-lt"/>
                <a:ea typeface="+mn-ea"/>
              </a:rPr>
              <a:t>85</a:t>
            </a:r>
            <a:endParaRPr kumimoji="1" lang="zh-CN" altLang="en-US" sz="2800" b="1" dirty="0">
              <a:solidFill>
                <a:srgbClr val="0000CC"/>
              </a:solidFill>
              <a:latin typeface="+mn-lt"/>
              <a:ea typeface="+mn-ea"/>
            </a:endParaRPr>
          </a:p>
        </p:txBody>
      </p:sp>
      <p:cxnSp>
        <p:nvCxnSpPr>
          <p:cNvPr id="6863920"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63921"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63922"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9" name="表格 38"/>
          <p:cNvGraphicFramePr>
            <a:graphicFrameLocks noGrp="1"/>
          </p:cNvGraphicFramePr>
          <p:nvPr/>
        </p:nvGraphicFramePr>
        <p:xfrm>
          <a:off x="8358188" y="4572000"/>
          <a:ext cx="500062" cy="1554480"/>
        </p:xfrm>
        <a:graphic>
          <a:graphicData uri="http://schemas.openxmlformats.org/drawingml/2006/table">
            <a:tbl>
              <a:tblPr/>
              <a:tblGrid>
                <a:gridCol w="500062">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楷体_GB2312" pitchFamily="49" charset="-122"/>
                          <a:ea typeface="楷体_GB2312" pitchFamily="49" charset="-122"/>
                        </a:rPr>
                        <a:t>0</a:t>
                      </a: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楷体"/>
                          <a:ea typeface="楷体_GB2312" pitchFamily="49" charset="-122"/>
                        </a:rPr>
                        <a:t>…</a:t>
                      </a: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6863933" name="TextBox 25"/>
          <p:cNvSpPr txBox="1">
            <a:spLocks noChangeArrowheads="1"/>
          </p:cNvSpPr>
          <p:nvPr/>
        </p:nvSpPr>
        <p:spPr bwMode="auto">
          <a:xfrm>
            <a:off x="1981200" y="2209800"/>
            <a:ext cx="6877050" cy="130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50000"/>
              </a:lnSpc>
              <a:spcBef>
                <a:spcPct val="0"/>
              </a:spcBef>
            </a:pPr>
            <a:r>
              <a:rPr kumimoji="1" lang="en-US" altLang="zh-CN" sz="2800" b="1" dirty="0">
                <a:solidFill>
                  <a:srgbClr val="CC0099"/>
                </a:solidFill>
                <a:latin typeface="Times New Roman" pitchFamily="18" charset="0"/>
              </a:rPr>
              <a:t>p1=(</a:t>
            </a:r>
            <a:r>
              <a:rPr kumimoji="1" lang="en-US" altLang="zh-CN" sz="2800" b="1" dirty="0" err="1">
                <a:solidFill>
                  <a:srgbClr val="CC0099"/>
                </a:solidFill>
                <a:latin typeface="Times New Roman" pitchFamily="18" charset="0"/>
              </a:rPr>
              <a:t>struct</a:t>
            </a:r>
            <a:r>
              <a:rPr kumimoji="1" lang="en-US" altLang="zh-CN" sz="2800" b="1" dirty="0">
                <a:solidFill>
                  <a:srgbClr val="CC0099"/>
                </a:solidFill>
                <a:latin typeface="Times New Roman" pitchFamily="18" charset="0"/>
              </a:rPr>
              <a:t> Student*)</a:t>
            </a:r>
            <a:r>
              <a:rPr kumimoji="1" lang="en-US" altLang="zh-CN" sz="2800" b="1" dirty="0" err="1">
                <a:solidFill>
                  <a:srgbClr val="CC0099"/>
                </a:solidFill>
                <a:latin typeface="Times New Roman" pitchFamily="18" charset="0"/>
              </a:rPr>
              <a:t>malloc</a:t>
            </a:r>
            <a:r>
              <a:rPr kumimoji="1" lang="en-US" altLang="zh-CN" sz="2800" b="1" dirty="0">
                <a:solidFill>
                  <a:srgbClr val="CC0099"/>
                </a:solidFill>
                <a:latin typeface="Times New Roman" pitchFamily="18" charset="0"/>
              </a:rPr>
              <a:t>(LEN);</a:t>
            </a:r>
          </a:p>
          <a:p>
            <a:pPr eaLnBrk="1" hangingPunct="1">
              <a:lnSpc>
                <a:spcPct val="150000"/>
              </a:lnSpc>
              <a:spcBef>
                <a:spcPct val="0"/>
              </a:spcBef>
            </a:pPr>
            <a:r>
              <a:rPr kumimoji="1" lang="en-US" altLang="zh-CN" sz="2800" b="1" dirty="0" err="1">
                <a:solidFill>
                  <a:srgbClr val="CC0099"/>
                </a:solidFill>
                <a:latin typeface="Times New Roman" pitchFamily="18" charset="0"/>
              </a:rPr>
              <a:t>scanf</a:t>
            </a:r>
            <a:r>
              <a:rPr kumimoji="1" lang="en-US" altLang="zh-CN" sz="2800" b="1" dirty="0">
                <a:solidFill>
                  <a:srgbClr val="CC0099"/>
                </a:solidFill>
                <a:latin typeface="Times New Roman" pitchFamily="18" charset="0"/>
              </a:rPr>
              <a:t>("%</a:t>
            </a:r>
            <a:r>
              <a:rPr kumimoji="1" lang="en-US" altLang="zh-CN" sz="2800" b="1" dirty="0" smtClean="0">
                <a:solidFill>
                  <a:srgbClr val="CC0099"/>
                </a:solidFill>
                <a:latin typeface="Times New Roman" pitchFamily="18" charset="0"/>
              </a:rPr>
              <a:t>ld%f</a:t>
            </a:r>
            <a:r>
              <a:rPr kumimoji="1" lang="en-US" altLang="zh-CN" sz="2800" b="1" dirty="0">
                <a:solidFill>
                  <a:srgbClr val="CC0099"/>
                </a:solidFill>
                <a:latin typeface="Times New Roman" pitchFamily="18" charset="0"/>
              </a:rPr>
              <a:t>",&amp;p1-&gt;num,&amp;p1-&gt;score);</a:t>
            </a:r>
            <a:endParaRPr kumimoji="1" lang="zh-CN" altLang="en-US" sz="2800" b="1" dirty="0">
              <a:solidFill>
                <a:srgbClr val="CC0099"/>
              </a:solidFill>
              <a:latin typeface="Times New Roman" pitchFamily="18" charset="0"/>
            </a:endParaRPr>
          </a:p>
        </p:txBody>
      </p:sp>
      <p:sp>
        <p:nvSpPr>
          <p:cNvPr id="6863935" name="Rectangle 63"/>
          <p:cNvSpPr>
            <a:spLocks noRot="1" noChangeArrowheads="1"/>
          </p:cNvSpPr>
          <p:nvPr/>
        </p:nvSpPr>
        <p:spPr bwMode="auto">
          <a:xfrm>
            <a:off x="301625" y="762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动态链表</a:t>
            </a:r>
            <a:r>
              <a:rPr lang="zh-CN" altLang="en-US" dirty="0">
                <a:solidFill>
                  <a:srgbClr val="C00000"/>
                </a:solidFill>
                <a:latin typeface="Times New Roman" pitchFamily="18" charset="0"/>
                <a:ea typeface="黑体" pitchFamily="49" charset="-122"/>
              </a:rPr>
              <a:t>操作步骤</a:t>
            </a:r>
            <a:r>
              <a:rPr lang="en-US" altLang="zh-CN" dirty="0" smtClean="0">
                <a:solidFill>
                  <a:srgbClr val="C00000"/>
                </a:solidFill>
                <a:latin typeface="Times New Roman" pitchFamily="18" charset="0"/>
                <a:ea typeface="黑体" pitchFamily="49" charset="-122"/>
              </a:rPr>
              <a:t>-8</a:t>
            </a:r>
            <a:endParaRPr lang="en-US" altLang="zh-CN" dirty="0">
              <a:solidFill>
                <a:srgbClr val="C00000"/>
              </a:solidFill>
              <a:latin typeface="Times New Roman" pitchFamily="18" charset="0"/>
              <a:ea typeface="黑体" pitchFamily="49" charset="-122"/>
            </a:endParaRPr>
          </a:p>
        </p:txBody>
      </p:sp>
    </p:spTree>
    <p:extLst>
      <p:ext uri="{BB962C8B-B14F-4D97-AF65-F5344CB8AC3E}">
        <p14:creationId xmlns:p14="http://schemas.microsoft.com/office/powerpoint/2010/main" val="382615195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lide(fromTop)">
                                      <p:cBhvr>
                                        <p:cTn id="11" dur="500"/>
                                        <p:tgtEl>
                                          <p:spTgt spid="17"/>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slide(fromLeft)">
                                      <p:cBhvr>
                                        <p:cTn id="15" dur="500"/>
                                        <p:tgtEl>
                                          <p:spTgt spid="3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863933"/>
                                        </p:tgtEl>
                                        <p:attrNameLst>
                                          <p:attrName>style.visibility</p:attrName>
                                        </p:attrNameLst>
                                      </p:cBhvr>
                                      <p:to>
                                        <p:strVal val="visible"/>
                                      </p:to>
                                    </p:set>
                                    <p:animEffect transition="in" filter="blinds(horizontal)">
                                      <p:cBhvr>
                                        <p:cTn id="20" dur="500"/>
                                        <p:tgtEl>
                                          <p:spTgt spid="6863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6863933"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Rectangle 8"/>
          <p:cNvSpPr>
            <a:spLocks noGrp="1" noChangeArrowheads="1"/>
          </p:cNvSpPr>
          <p:nvPr>
            <p:ph type="dt" sz="half" idx="10"/>
          </p:nvPr>
        </p:nvSpPr>
        <p:spPr>
          <a:ln/>
        </p:spPr>
        <p:txBody>
          <a:bodyPr/>
          <a:lstStyle/>
          <a:p>
            <a:fld id="{896F12C6-1BE1-4AF1-BE13-F5A2B832C64A}" type="datetime1">
              <a:rPr lang="zh-CN" altLang="en-US"/>
              <a:pPr/>
              <a:t>2023/12/5</a:t>
            </a:fld>
            <a:endParaRPr lang="en-US" altLang="zh-CN"/>
          </a:p>
        </p:txBody>
      </p:sp>
      <p:sp>
        <p:nvSpPr>
          <p:cNvPr id="30"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32" name="Rectangle 10"/>
          <p:cNvSpPr>
            <a:spLocks noGrp="1" noChangeArrowheads="1"/>
          </p:cNvSpPr>
          <p:nvPr>
            <p:ph type="sldNum" sz="quarter" idx="12"/>
          </p:nvPr>
        </p:nvSpPr>
        <p:spPr>
          <a:ln/>
        </p:spPr>
        <p:txBody>
          <a:bodyPr/>
          <a:lstStyle/>
          <a:p>
            <a:fld id="{CC91933B-3191-4E85-916F-FF5AC3C4807F}" type="slidenum">
              <a:rPr lang="zh-CN" altLang="en-US"/>
              <a:pPr/>
              <a:t>32</a:t>
            </a:fld>
            <a:r>
              <a:rPr lang="en-US" altLang="zh-CN"/>
              <a:t>/45</a:t>
            </a:r>
          </a:p>
        </p:txBody>
      </p:sp>
      <p:sp>
        <p:nvSpPr>
          <p:cNvPr id="6864898" name="Rectangle 3"/>
          <p:cNvSpPr>
            <a:spLocks noGrp="1" noChangeArrowheads="1"/>
          </p:cNvSpPr>
          <p:nvPr>
            <p:ph type="body" idx="4294967295"/>
          </p:nvPr>
        </p:nvSpPr>
        <p:spPr>
          <a:xfrm>
            <a:off x="142875" y="1119188"/>
            <a:ext cx="8358188" cy="1928812"/>
          </a:xfrm>
        </p:spPr>
        <p:txBody>
          <a:bodyPr/>
          <a:lstStyle/>
          <a:p>
            <a:pPr eaLnBrk="1" hangingPunct="1">
              <a:lnSpc>
                <a:spcPct val="150000"/>
              </a:lnSpc>
            </a:pPr>
            <a:r>
              <a:rPr lang="zh-CN" altLang="zh-CN" sz="2800" dirty="0" smtClean="0">
                <a:latin typeface="Times New Roman" panose="02020603050405020304" pitchFamily="18" charset="0"/>
                <a:cs typeface="Times New Roman" panose="02020603050405020304" pitchFamily="18" charset="0"/>
              </a:rPr>
              <a:t>输入的学号为</a:t>
            </a:r>
            <a:r>
              <a:rPr lang="en-US" altLang="zh-CN" sz="2800" dirty="0" smtClean="0">
                <a:latin typeface="Times New Roman" panose="02020603050405020304" pitchFamily="18" charset="0"/>
                <a:cs typeface="Times New Roman" panose="02020603050405020304" pitchFamily="18" charset="0"/>
              </a:rPr>
              <a:t>0</a:t>
            </a:r>
            <a:r>
              <a:rPr lang="zh-CN" altLang="zh-CN" sz="2800" dirty="0" smtClean="0">
                <a:latin typeface="Times New Roman" panose="02020603050405020304" pitchFamily="18" charset="0"/>
                <a:cs typeface="Times New Roman" panose="02020603050405020304" pitchFamily="18" charset="0"/>
              </a:rPr>
              <a:t>，表示建立链表的过程完成，该结点不应连接到链表中</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eaLnBrk="1" hangingPunct="1">
              <a:lnSpc>
                <a:spcPct val="150000"/>
              </a:lnSpc>
            </a:pPr>
            <a:r>
              <a:rPr lang="zh-CN" altLang="en-US" sz="2800" dirty="0" smtClean="0">
                <a:latin typeface="Times New Roman" panose="02020603050405020304" pitchFamily="18" charset="0"/>
                <a:cs typeface="Times New Roman" panose="02020603050405020304" pitchFamily="18" charset="0"/>
              </a:rPr>
              <a:t>链表尾结点指向“空”，表示结束：</a:t>
            </a:r>
            <a:endParaRPr lang="en-US" altLang="zh-CN" sz="2800" dirty="0" smtClean="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1571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lnSpc>
                <a:spcPct val="100000"/>
              </a:lnSpc>
              <a:spcBef>
                <a:spcPct val="0"/>
              </a:spcBef>
              <a:defRPr/>
            </a:pPr>
            <a:r>
              <a:rPr kumimoji="1" lang="en-US" altLang="zh-CN" sz="2800" b="1" dirty="0">
                <a:solidFill>
                  <a:srgbClr val="C00000"/>
                </a:solidFill>
                <a:latin typeface="+mn-lt"/>
                <a:ea typeface="+mn-ea"/>
              </a:rPr>
              <a:t>head</a:t>
            </a:r>
            <a:endParaRPr kumimoji="1" lang="zh-CN" altLang="en-US" sz="2800" b="1" dirty="0">
              <a:solidFill>
                <a:srgbClr val="C00000"/>
              </a:solidFill>
              <a:latin typeface="+mn-lt"/>
              <a:ea typeface="+mn-ea"/>
            </a:endParaRPr>
          </a:p>
        </p:txBody>
      </p:sp>
      <p:cxnSp>
        <p:nvCxnSpPr>
          <p:cNvPr id="6864910"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7215188" y="3929063"/>
            <a:ext cx="785812" cy="523875"/>
          </a:xfrm>
          <a:prstGeom prst="rect">
            <a:avLst/>
          </a:prstGeom>
          <a:noFill/>
        </p:spPr>
        <p:txBody>
          <a:bodyPr>
            <a:spAutoFit/>
          </a:bodyPr>
          <a:lstStyle/>
          <a:p>
            <a:pPr>
              <a:lnSpc>
                <a:spcPct val="100000"/>
              </a:lnSpc>
              <a:spcBef>
                <a:spcPct val="0"/>
              </a:spcBef>
              <a:defRPr/>
            </a:pPr>
            <a:r>
              <a:rPr kumimoji="1" lang="en-US" altLang="zh-CN" sz="2800" b="1" dirty="0">
                <a:solidFill>
                  <a:srgbClr val="00B050"/>
                </a:solidFill>
                <a:latin typeface="+mn-lt"/>
                <a:ea typeface="+mn-ea"/>
              </a:rPr>
              <a:t>p1</a:t>
            </a:r>
            <a:endParaRPr kumimoji="1" lang="zh-CN" altLang="en-US" sz="2800" b="1" dirty="0">
              <a:solidFill>
                <a:srgbClr val="00B050"/>
              </a:solidFill>
              <a:latin typeface="+mn-lt"/>
              <a:ea typeface="+mn-ea"/>
            </a:endParaRPr>
          </a:p>
        </p:txBody>
      </p:sp>
      <p:cxnSp>
        <p:nvCxnSpPr>
          <p:cNvPr id="6864912" name="直接箭头连接符 29"/>
          <p:cNvCxnSpPr>
            <a:cxnSpLocks noChangeShapeType="1"/>
          </p:cNvCxnSpPr>
          <p:nvPr/>
        </p:nvCxnSpPr>
        <p:spPr bwMode="auto">
          <a:xfrm>
            <a:off x="7929563"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5857875" y="3857625"/>
            <a:ext cx="785813" cy="523875"/>
          </a:xfrm>
          <a:prstGeom prst="rect">
            <a:avLst/>
          </a:prstGeom>
          <a:noFill/>
        </p:spPr>
        <p:txBody>
          <a:bodyPr>
            <a:spAutoFit/>
          </a:bodyPr>
          <a:lstStyle/>
          <a:p>
            <a:pPr>
              <a:lnSpc>
                <a:spcPct val="100000"/>
              </a:lnSpc>
              <a:spcBef>
                <a:spcPct val="0"/>
              </a:spcBef>
              <a:defRPr/>
            </a:pPr>
            <a:r>
              <a:rPr kumimoji="1" lang="en-US" altLang="zh-CN" sz="2800" b="1" dirty="0">
                <a:solidFill>
                  <a:srgbClr val="00B0F0"/>
                </a:solidFill>
                <a:latin typeface="+mn-lt"/>
                <a:ea typeface="+mn-ea"/>
              </a:rPr>
              <a:t>p2</a:t>
            </a:r>
            <a:endParaRPr kumimoji="1" lang="zh-CN" altLang="en-US" sz="2800" b="1" dirty="0">
              <a:solidFill>
                <a:srgbClr val="00B0F0"/>
              </a:solidFill>
              <a:latin typeface="+mn-lt"/>
              <a:ea typeface="+mn-ea"/>
            </a:endParaRPr>
          </a:p>
        </p:txBody>
      </p:sp>
      <p:cxnSp>
        <p:nvCxnSpPr>
          <p:cNvPr id="6864914" name="直接箭头连接符 24"/>
          <p:cNvCxnSpPr>
            <a:cxnSpLocks noChangeShapeType="1"/>
          </p:cNvCxnSpPr>
          <p:nvPr/>
        </p:nvCxnSpPr>
        <p:spPr bwMode="auto">
          <a:xfrm>
            <a:off x="5857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10101</a:t>
            </a:r>
          </a:p>
          <a:p>
            <a:pPr algn="ctr">
              <a:lnSpc>
                <a:spcPts val="3900"/>
              </a:lnSpc>
              <a:spcBef>
                <a:spcPct val="0"/>
              </a:spcBef>
              <a:defRPr/>
            </a:pPr>
            <a:r>
              <a:rPr kumimoji="1" lang="en-US" altLang="zh-CN" sz="2800" b="1" dirty="0">
                <a:solidFill>
                  <a:srgbClr val="0000CC"/>
                </a:solidFill>
                <a:latin typeface="+mn-lt"/>
                <a:ea typeface="+mn-ea"/>
              </a:rPr>
              <a:t>89.5</a:t>
            </a:r>
            <a:endParaRPr kumimoji="1" lang="zh-CN" altLang="en-US" sz="2800" b="1" dirty="0">
              <a:solidFill>
                <a:srgbClr val="0000CC"/>
              </a:solidFill>
              <a:latin typeface="+mn-lt"/>
              <a:ea typeface="+mn-ea"/>
            </a:endParaRPr>
          </a:p>
        </p:txBody>
      </p:sp>
      <p:cxnSp>
        <p:nvCxnSpPr>
          <p:cNvPr id="6864916" name="直接连接符 31"/>
          <p:cNvCxnSpPr>
            <a:cxnSpLocks noChangeShapeType="1"/>
          </p:cNvCxnSpPr>
          <p:nvPr/>
        </p:nvCxnSpPr>
        <p:spPr bwMode="auto">
          <a:xfrm rot="5400000">
            <a:off x="5536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64917"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10103</a:t>
            </a:r>
          </a:p>
          <a:p>
            <a:pPr algn="ctr">
              <a:lnSpc>
                <a:spcPts val="3900"/>
              </a:lnSpc>
              <a:spcBef>
                <a:spcPct val="0"/>
              </a:spcBef>
              <a:defRPr/>
            </a:pPr>
            <a:r>
              <a:rPr kumimoji="1" lang="en-US" altLang="zh-CN" sz="2800" b="1" dirty="0">
                <a:solidFill>
                  <a:srgbClr val="0000CC"/>
                </a:solidFill>
                <a:latin typeface="+mn-lt"/>
                <a:ea typeface="+mn-ea"/>
              </a:rPr>
              <a:t>90</a:t>
            </a:r>
            <a:endParaRPr kumimoji="1" lang="zh-CN" altLang="en-US" sz="2800" b="1" dirty="0">
              <a:solidFill>
                <a:srgbClr val="0000CC"/>
              </a:solidFill>
              <a:latin typeface="+mn-lt"/>
              <a:ea typeface="+mn-ea"/>
            </a:endParaRPr>
          </a:p>
        </p:txBody>
      </p:sp>
      <p:cxnSp>
        <p:nvCxnSpPr>
          <p:cNvPr id="6864929" name="直接连接符 16"/>
          <p:cNvCxnSpPr>
            <a:cxnSpLocks noChangeShapeType="1"/>
          </p:cNvCxnSpPr>
          <p:nvPr/>
        </p:nvCxnSpPr>
        <p:spPr bwMode="auto">
          <a:xfrm rot="5400000">
            <a:off x="7536656"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6864930"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64931"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64932"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1" name="表格 30"/>
          <p:cNvGraphicFramePr>
            <a:graphicFrameLocks noGrp="1"/>
          </p:cNvGraphicFramePr>
          <p:nvPr/>
        </p:nvGraphicFramePr>
        <p:xfrm>
          <a:off x="6143625" y="4589463"/>
          <a:ext cx="1571625" cy="1554480"/>
        </p:xfrm>
        <a:graphic>
          <a:graphicData uri="http://schemas.openxmlformats.org/drawingml/2006/table">
            <a:tbl>
              <a:tblPr/>
              <a:tblGrid>
                <a:gridCol w="1571625">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38" name="TextBox 37"/>
          <p:cNvSpPr txBox="1"/>
          <p:nvPr/>
        </p:nvSpPr>
        <p:spPr>
          <a:xfrm>
            <a:off x="6143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10107</a:t>
            </a:r>
          </a:p>
          <a:p>
            <a:pPr algn="ctr">
              <a:lnSpc>
                <a:spcPts val="3900"/>
              </a:lnSpc>
              <a:spcBef>
                <a:spcPct val="0"/>
              </a:spcBef>
              <a:defRPr/>
            </a:pPr>
            <a:r>
              <a:rPr kumimoji="1" lang="en-US" altLang="zh-CN" sz="2800" b="1" dirty="0">
                <a:solidFill>
                  <a:srgbClr val="0000CC"/>
                </a:solidFill>
                <a:latin typeface="+mn-lt"/>
                <a:ea typeface="+mn-ea"/>
              </a:rPr>
              <a:t>85</a:t>
            </a:r>
            <a:endParaRPr kumimoji="1" lang="zh-CN" altLang="en-US" sz="2800" b="1" dirty="0">
              <a:solidFill>
                <a:srgbClr val="0000CC"/>
              </a:solidFill>
              <a:latin typeface="+mn-lt"/>
              <a:ea typeface="+mn-ea"/>
            </a:endParaRPr>
          </a:p>
        </p:txBody>
      </p:sp>
      <p:cxnSp>
        <p:nvCxnSpPr>
          <p:cNvPr id="6864944"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64945"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64946"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9" name="表格 38"/>
          <p:cNvGraphicFramePr>
            <a:graphicFrameLocks noGrp="1"/>
          </p:cNvGraphicFramePr>
          <p:nvPr/>
        </p:nvGraphicFramePr>
        <p:xfrm>
          <a:off x="8358188" y="4572000"/>
          <a:ext cx="500062" cy="1554480"/>
        </p:xfrm>
        <a:graphic>
          <a:graphicData uri="http://schemas.openxmlformats.org/drawingml/2006/table">
            <a:tbl>
              <a:tblPr/>
              <a:tblGrid>
                <a:gridCol w="500062">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楷体_GB2312" pitchFamily="49" charset="-122"/>
                          <a:ea typeface="楷体_GB2312" pitchFamily="49" charset="-122"/>
                        </a:rPr>
                        <a:t>0</a:t>
                      </a: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楷体"/>
                          <a:ea typeface="楷体_GB2312" pitchFamily="49" charset="-122"/>
                        </a:rPr>
                        <a:t>…</a:t>
                      </a: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37" name="TextBox 36"/>
          <p:cNvSpPr txBox="1"/>
          <p:nvPr/>
        </p:nvSpPr>
        <p:spPr>
          <a:xfrm>
            <a:off x="6194425" y="5630863"/>
            <a:ext cx="1500188" cy="522287"/>
          </a:xfrm>
          <a:prstGeom prst="rect">
            <a:avLst/>
          </a:prstGeom>
          <a:noFill/>
        </p:spPr>
        <p:txBody>
          <a:bodyPr>
            <a:spAutoFit/>
          </a:bodyPr>
          <a:lstStyle/>
          <a:p>
            <a:pPr algn="ctr">
              <a:lnSpc>
                <a:spcPct val="100000"/>
              </a:lnSpc>
              <a:spcBef>
                <a:spcPct val="0"/>
              </a:spcBef>
              <a:defRPr/>
            </a:pPr>
            <a:r>
              <a:rPr kumimoji="1" lang="en-US" altLang="zh-CN" sz="2800" b="1" dirty="0">
                <a:solidFill>
                  <a:srgbClr val="C00000"/>
                </a:solidFill>
                <a:latin typeface="Times New Roman" panose="02020603050405020304" pitchFamily="18" charset="0"/>
                <a:ea typeface="+mn-ea"/>
                <a:cs typeface="Times New Roman" panose="02020603050405020304" pitchFamily="18" charset="0"/>
              </a:rPr>
              <a:t>NULL</a:t>
            </a:r>
            <a:endParaRPr kumimoji="1" lang="zh-CN" altLang="en-US" sz="2800" b="1" dirty="0">
              <a:solidFill>
                <a:srgbClr val="C00000"/>
              </a:solidFill>
              <a:latin typeface="Times New Roman" panose="02020603050405020304" pitchFamily="18" charset="0"/>
              <a:ea typeface="+mn-ea"/>
              <a:cs typeface="Times New Roman" panose="02020603050405020304" pitchFamily="18" charset="0"/>
            </a:endParaRPr>
          </a:p>
        </p:txBody>
      </p:sp>
      <p:sp>
        <p:nvSpPr>
          <p:cNvPr id="40" name="矩形 39"/>
          <p:cNvSpPr/>
          <p:nvPr/>
        </p:nvSpPr>
        <p:spPr>
          <a:xfrm>
            <a:off x="6163469" y="2590800"/>
            <a:ext cx="2949574" cy="519112"/>
          </a:xfrm>
          <a:prstGeom prst="rect">
            <a:avLst/>
          </a:prstGeom>
        </p:spPr>
        <p:txBody>
          <a:bodyPr wrap="square">
            <a:spAutoFit/>
          </a:bodyPr>
          <a:lstStyle/>
          <a:p>
            <a:pPr>
              <a:lnSpc>
                <a:spcPct val="100000"/>
              </a:lnSpc>
              <a:spcBef>
                <a:spcPct val="0"/>
              </a:spcBef>
            </a:pPr>
            <a:r>
              <a:rPr kumimoji="1" lang="en-US" altLang="zh-CN" sz="2800" b="1">
                <a:solidFill>
                  <a:srgbClr val="CC0099"/>
                </a:solidFill>
                <a:latin typeface="Times New Roman" pitchFamily="18" charset="0"/>
              </a:rPr>
              <a:t>p2-&gt;next=NULL;</a:t>
            </a:r>
            <a:endParaRPr kumimoji="1" lang="zh-CN" altLang="en-US" sz="2800" b="1">
              <a:solidFill>
                <a:srgbClr val="CC0099"/>
              </a:solidFill>
              <a:latin typeface="Times New Roman" pitchFamily="18" charset="0"/>
            </a:endParaRPr>
          </a:p>
        </p:txBody>
      </p:sp>
      <p:sp>
        <p:nvSpPr>
          <p:cNvPr id="6864960" name="Rectangle 64"/>
          <p:cNvSpPr>
            <a:spLocks noRot="1" noChangeArrowheads="1"/>
          </p:cNvSpPr>
          <p:nvPr/>
        </p:nvSpPr>
        <p:spPr bwMode="auto">
          <a:xfrm>
            <a:off x="301625" y="762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动态链表</a:t>
            </a:r>
            <a:r>
              <a:rPr lang="zh-CN" altLang="en-US" dirty="0">
                <a:solidFill>
                  <a:srgbClr val="C00000"/>
                </a:solidFill>
                <a:latin typeface="Times New Roman" pitchFamily="18" charset="0"/>
                <a:ea typeface="黑体" pitchFamily="49" charset="-122"/>
              </a:rPr>
              <a:t>操作步骤</a:t>
            </a:r>
            <a:r>
              <a:rPr lang="en-US" altLang="zh-CN" dirty="0" smtClean="0">
                <a:solidFill>
                  <a:srgbClr val="C00000"/>
                </a:solidFill>
                <a:latin typeface="Times New Roman" pitchFamily="18" charset="0"/>
                <a:ea typeface="黑体" pitchFamily="49" charset="-122"/>
              </a:rPr>
              <a:t>-8</a:t>
            </a:r>
            <a:endParaRPr lang="en-US" altLang="zh-CN" dirty="0">
              <a:solidFill>
                <a:srgbClr val="C00000"/>
              </a:solidFill>
              <a:latin typeface="Times New Roman" pitchFamily="18" charset="0"/>
              <a:ea typeface="黑体" pitchFamily="49" charset="-122"/>
            </a:endParaRPr>
          </a:p>
        </p:txBody>
      </p:sp>
    </p:spTree>
    <p:extLst>
      <p:ext uri="{BB962C8B-B14F-4D97-AF65-F5344CB8AC3E}">
        <p14:creationId xmlns:p14="http://schemas.microsoft.com/office/powerpoint/2010/main" val="344627235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864898">
                                            <p:txEl>
                                              <p:pRg st="0" end="0"/>
                                            </p:txEl>
                                          </p:spTgt>
                                        </p:tgtEl>
                                        <p:attrNameLst>
                                          <p:attrName>style.visibility</p:attrName>
                                        </p:attrNameLst>
                                      </p:cBhvr>
                                      <p:to>
                                        <p:strVal val="visible"/>
                                      </p:to>
                                    </p:set>
                                    <p:animEffect transition="in" filter="blinds(horizontal)">
                                      <p:cBhvr>
                                        <p:cTn id="7" dur="500"/>
                                        <p:tgtEl>
                                          <p:spTgt spid="6864898">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864898">
                                            <p:txEl>
                                              <p:pRg st="1" end="1"/>
                                            </p:txEl>
                                          </p:spTgt>
                                        </p:tgtEl>
                                        <p:attrNameLst>
                                          <p:attrName>style.visibility</p:attrName>
                                        </p:attrNameLst>
                                      </p:cBhvr>
                                      <p:to>
                                        <p:strVal val="visible"/>
                                      </p:to>
                                    </p:set>
                                    <p:animEffect transition="in" filter="blinds(horizontal)">
                                      <p:cBhvr>
                                        <p:cTn id="11" dur="500"/>
                                        <p:tgtEl>
                                          <p:spTgt spid="6864898">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blinds(horizontal)">
                                      <p:cBhvr>
                                        <p:cTn id="16" dur="500"/>
                                        <p:tgtEl>
                                          <p:spTgt spid="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0">
                                            <p:txEl>
                                              <p:pRg st="0" end="0"/>
                                            </p:txEl>
                                          </p:spTgt>
                                        </p:tgtEl>
                                        <p:attrNameLst>
                                          <p:attrName>style.visibility</p:attrName>
                                        </p:attrNameLst>
                                      </p:cBhvr>
                                      <p:to>
                                        <p:strVal val="visible"/>
                                      </p:to>
                                    </p:set>
                                    <p:animEffect transition="in" filter="blinds(horizontal)">
                                      <p:cBhvr>
                                        <p:cTn id="21" dur="500"/>
                                        <p:tgtEl>
                                          <p:spTgt spid="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Grp="1" noChangeArrowheads="1"/>
          </p:cNvSpPr>
          <p:nvPr>
            <p:ph type="dt" sz="half" idx="10"/>
          </p:nvPr>
        </p:nvSpPr>
        <p:spPr>
          <a:ln/>
        </p:spPr>
        <p:txBody>
          <a:bodyPr/>
          <a:lstStyle/>
          <a:p>
            <a:fld id="{203943C9-61B8-476A-A667-F46175E86ABD}" type="datetime1">
              <a:rPr lang="zh-CN" altLang="en-US"/>
              <a:pPr/>
              <a:t>2023/12/5</a:t>
            </a:fld>
            <a:endParaRPr lang="en-US" altLang="zh-CN"/>
          </a:p>
        </p:txBody>
      </p:sp>
      <p:sp>
        <p:nvSpPr>
          <p:cNvPr id="7"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8" name="Rectangle 10"/>
          <p:cNvSpPr>
            <a:spLocks noGrp="1" noChangeArrowheads="1"/>
          </p:cNvSpPr>
          <p:nvPr>
            <p:ph type="sldNum" sz="quarter" idx="12"/>
          </p:nvPr>
        </p:nvSpPr>
        <p:spPr>
          <a:ln/>
        </p:spPr>
        <p:txBody>
          <a:bodyPr/>
          <a:lstStyle/>
          <a:p>
            <a:fld id="{11AF77F3-4153-412C-BE81-6330FBD4DB1F}" type="slidenum">
              <a:rPr lang="zh-CN" altLang="en-US"/>
              <a:pPr/>
              <a:t>33</a:t>
            </a:fld>
            <a:r>
              <a:rPr lang="en-US" altLang="zh-CN"/>
              <a:t>/45</a:t>
            </a:r>
          </a:p>
        </p:txBody>
      </p:sp>
      <p:sp>
        <p:nvSpPr>
          <p:cNvPr id="6865922" name="Rectangle 2"/>
          <p:cNvSpPr>
            <a:spLocks noRot="1" noChangeArrowheads="1"/>
          </p:cNvSpPr>
          <p:nvPr/>
        </p:nvSpPr>
        <p:spPr bwMode="auto">
          <a:xfrm>
            <a:off x="301625" y="2286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动态链表</a:t>
            </a:r>
            <a:r>
              <a:rPr lang="zh-CN" altLang="en-US" dirty="0">
                <a:solidFill>
                  <a:srgbClr val="C00000"/>
                </a:solidFill>
                <a:latin typeface="Times New Roman" pitchFamily="18" charset="0"/>
                <a:ea typeface="黑体" pitchFamily="49" charset="-122"/>
              </a:rPr>
              <a:t>头文件全局类型、变量 </a:t>
            </a:r>
          </a:p>
        </p:txBody>
      </p:sp>
      <p:sp>
        <p:nvSpPr>
          <p:cNvPr id="6865923" name="Rectangle 3"/>
          <p:cNvSpPr>
            <a:spLocks noChangeArrowheads="1"/>
          </p:cNvSpPr>
          <p:nvPr/>
        </p:nvSpPr>
        <p:spPr bwMode="auto">
          <a:xfrm>
            <a:off x="381000" y="1143000"/>
            <a:ext cx="8540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r>
              <a:rPr lang="zh-CN" altLang="en-US" sz="24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头文件，声明全局的结构体类型</a:t>
            </a:r>
            <a:r>
              <a:rPr lang="en-US" altLang="zh-CN" sz="24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Student</a:t>
            </a:r>
            <a:r>
              <a:rPr lang="zh-CN" altLang="en-US" sz="24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，定义全局变量</a:t>
            </a:r>
            <a:r>
              <a:rPr lang="en-US" altLang="zh-CN" sz="24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n</a:t>
            </a:r>
            <a:r>
              <a:rPr lang="zh-CN" altLang="en-US" sz="24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p>
        </p:txBody>
      </p:sp>
      <p:sp>
        <p:nvSpPr>
          <p:cNvPr id="6865924" name="Rectangle 4"/>
          <p:cNvSpPr>
            <a:spLocks noChangeArrowheads="1"/>
          </p:cNvSpPr>
          <p:nvPr/>
        </p:nvSpPr>
        <p:spPr bwMode="auto">
          <a:xfrm>
            <a:off x="304800" y="1600200"/>
            <a:ext cx="8610600" cy="4648200"/>
          </a:xfrm>
          <a:prstGeom prst="rect">
            <a:avLst/>
          </a:prstGeom>
          <a:solidFill>
            <a:srgbClr val="FFFF00"/>
          </a:solidFill>
          <a:ln w="9525">
            <a:noFill/>
            <a:miter lim="800000"/>
            <a:headEnd/>
            <a:tailEnd/>
          </a:ln>
          <a:effectLst/>
          <a:extLst/>
        </p:spPr>
        <p:txBody>
          <a:bodyPr/>
          <a:lstStyle/>
          <a:p>
            <a:pPr marL="342900" indent="-342900">
              <a:lnSpc>
                <a:spcPct val="12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#include &lt;</a:t>
            </a:r>
            <a:r>
              <a:rPr lang="en-US" altLang="zh-CN" sz="2400" b="1" dirty="0" err="1">
                <a:latin typeface="Times New Roman" pitchFamily="18" charset="0"/>
                <a:ea typeface="楷体_GB2312" pitchFamily="49" charset="-122"/>
                <a:sym typeface="Monotype Sorts" pitchFamily="2" charset="2"/>
              </a:rPr>
              <a:t>stdio.h</a:t>
            </a:r>
            <a:r>
              <a:rPr lang="en-US" altLang="zh-CN" sz="2400" b="1" dirty="0">
                <a:latin typeface="Times New Roman" pitchFamily="18" charset="0"/>
                <a:ea typeface="楷体_GB2312" pitchFamily="49" charset="-122"/>
                <a:sym typeface="Monotype Sorts" pitchFamily="2" charset="2"/>
              </a:rPr>
              <a:t>&gt;</a:t>
            </a:r>
          </a:p>
          <a:p>
            <a:pPr marL="342900" indent="-342900">
              <a:lnSpc>
                <a:spcPct val="12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#include &lt;</a:t>
            </a:r>
            <a:r>
              <a:rPr lang="en-US" altLang="zh-CN" sz="2400" b="1" dirty="0" err="1">
                <a:latin typeface="Times New Roman" pitchFamily="18" charset="0"/>
                <a:ea typeface="楷体_GB2312" pitchFamily="49" charset="-122"/>
                <a:sym typeface="Monotype Sorts" pitchFamily="2" charset="2"/>
              </a:rPr>
              <a:t>stdlib.h</a:t>
            </a:r>
            <a:r>
              <a:rPr lang="en-US" altLang="zh-CN" sz="2400" b="1" dirty="0">
                <a:latin typeface="Times New Roman" pitchFamily="18" charset="0"/>
                <a:ea typeface="楷体_GB2312" pitchFamily="49" charset="-122"/>
                <a:sym typeface="Monotype Sorts" pitchFamily="2" charset="2"/>
              </a:rPr>
              <a:t>&gt;</a:t>
            </a:r>
          </a:p>
          <a:p>
            <a:pPr marL="342900" indent="-342900">
              <a:lnSpc>
                <a:spcPct val="12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#define LEN </a:t>
            </a:r>
            <a:r>
              <a:rPr lang="en-US" altLang="zh-CN" sz="2400" b="1" dirty="0" err="1">
                <a:latin typeface="Times New Roman" pitchFamily="18" charset="0"/>
                <a:ea typeface="楷体_GB2312" pitchFamily="49" charset="-122"/>
                <a:sym typeface="Monotype Sorts" pitchFamily="2" charset="2"/>
              </a:rPr>
              <a:t>sizeof</a:t>
            </a:r>
            <a:r>
              <a:rPr lang="en-US" altLang="zh-CN" sz="2400" b="1" dirty="0">
                <a:latin typeface="Times New Roman" pitchFamily="18" charset="0"/>
                <a:ea typeface="楷体_GB2312" pitchFamily="49" charset="-122"/>
                <a:sym typeface="Monotype Sorts" pitchFamily="2" charset="2"/>
              </a:rPr>
              <a:t>(</a:t>
            </a:r>
            <a:r>
              <a:rPr lang="en-US" altLang="zh-CN" sz="2400" b="1" dirty="0" err="1">
                <a:latin typeface="Times New Roman" pitchFamily="18" charset="0"/>
                <a:ea typeface="楷体_GB2312" pitchFamily="49" charset="-122"/>
                <a:sym typeface="Monotype Sorts" pitchFamily="2" charset="2"/>
              </a:rPr>
              <a:t>struct</a:t>
            </a:r>
            <a:r>
              <a:rPr lang="en-US" altLang="zh-CN" sz="2400" b="1" dirty="0">
                <a:latin typeface="Times New Roman" pitchFamily="18" charset="0"/>
                <a:ea typeface="楷体_GB2312" pitchFamily="49" charset="-122"/>
                <a:sym typeface="Monotype Sorts" pitchFamily="2" charset="2"/>
              </a:rPr>
              <a:t> Student)</a:t>
            </a:r>
          </a:p>
          <a:p>
            <a:pPr marL="342900" indent="-342900">
              <a:lnSpc>
                <a:spcPct val="120000"/>
              </a:lnSpc>
              <a:spcBef>
                <a:spcPct val="0"/>
              </a:spcBef>
              <a:buClr>
                <a:srgbClr val="FF3300"/>
              </a:buClr>
              <a:buFont typeface="Wingdings" pitchFamily="2" charset="2"/>
              <a:buNone/>
            </a:pPr>
            <a:r>
              <a:rPr lang="en-US" altLang="zh-CN" sz="2400" b="1" dirty="0" err="1">
                <a:latin typeface="Times New Roman" pitchFamily="18" charset="0"/>
                <a:ea typeface="楷体_GB2312" pitchFamily="49" charset="-122"/>
                <a:sym typeface="Monotype Sorts" pitchFamily="2" charset="2"/>
              </a:rPr>
              <a:t>struct</a:t>
            </a:r>
            <a:r>
              <a:rPr lang="en-US" altLang="zh-CN" sz="2400" b="1" dirty="0">
                <a:latin typeface="Times New Roman" pitchFamily="18" charset="0"/>
                <a:ea typeface="楷体_GB2312" pitchFamily="49" charset="-122"/>
                <a:sym typeface="Monotype Sorts" pitchFamily="2" charset="2"/>
              </a:rPr>
              <a:t> Student</a:t>
            </a:r>
          </a:p>
          <a:p>
            <a:pPr marL="342900" indent="-342900">
              <a:lnSpc>
                <a:spcPct val="12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a:t>
            </a:r>
          </a:p>
          <a:p>
            <a:pPr marL="342900" indent="-342900">
              <a:lnSpc>
                <a:spcPct val="12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long </a:t>
            </a:r>
            <a:r>
              <a:rPr lang="en-US" altLang="zh-CN" sz="2400" b="1" dirty="0" err="1">
                <a:latin typeface="Times New Roman" pitchFamily="18" charset="0"/>
                <a:ea typeface="楷体_GB2312" pitchFamily="49" charset="-122"/>
                <a:sym typeface="Monotype Sorts" pitchFamily="2" charset="2"/>
              </a:rPr>
              <a:t>num</a:t>
            </a:r>
            <a:r>
              <a:rPr lang="en-US" altLang="zh-CN" sz="2400" b="1" dirty="0">
                <a:latin typeface="Times New Roman" pitchFamily="18" charset="0"/>
                <a:ea typeface="楷体_GB2312" pitchFamily="49" charset="-122"/>
                <a:sym typeface="Monotype Sorts" pitchFamily="2" charset="2"/>
              </a:rPr>
              <a:t>;</a:t>
            </a:r>
          </a:p>
          <a:p>
            <a:pPr marL="342900" indent="-342900">
              <a:lnSpc>
                <a:spcPct val="12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float score;</a:t>
            </a:r>
          </a:p>
          <a:p>
            <a:pPr marL="342900" indent="-342900">
              <a:lnSpc>
                <a:spcPct val="12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a:t>
            </a:r>
            <a:r>
              <a:rPr lang="en-US" altLang="zh-CN" sz="2400" b="1" dirty="0" err="1">
                <a:latin typeface="Times New Roman" pitchFamily="18" charset="0"/>
                <a:ea typeface="楷体_GB2312" pitchFamily="49" charset="-122"/>
                <a:sym typeface="Monotype Sorts" pitchFamily="2" charset="2"/>
              </a:rPr>
              <a:t>struct</a:t>
            </a:r>
            <a:r>
              <a:rPr lang="en-US" altLang="zh-CN" sz="2400" b="1" dirty="0">
                <a:latin typeface="Times New Roman" pitchFamily="18" charset="0"/>
                <a:ea typeface="楷体_GB2312" pitchFamily="49" charset="-122"/>
                <a:sym typeface="Monotype Sorts" pitchFamily="2" charset="2"/>
              </a:rPr>
              <a:t> Student *next;</a:t>
            </a:r>
          </a:p>
          <a:p>
            <a:pPr marL="342900" indent="-342900">
              <a:lnSpc>
                <a:spcPct val="12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a:t>
            </a:r>
          </a:p>
          <a:p>
            <a:pPr marL="342900" indent="-342900">
              <a:lnSpc>
                <a:spcPct val="120000"/>
              </a:lnSpc>
              <a:spcBef>
                <a:spcPct val="0"/>
              </a:spcBef>
              <a:buClr>
                <a:srgbClr val="FF3300"/>
              </a:buClr>
              <a:buFont typeface="Wingdings" pitchFamily="2" charset="2"/>
              <a:buNone/>
            </a:pPr>
            <a:r>
              <a:rPr lang="en-US" altLang="zh-CN" sz="2400" b="1" dirty="0" err="1">
                <a:latin typeface="Times New Roman" pitchFamily="18" charset="0"/>
                <a:ea typeface="楷体_GB2312" pitchFamily="49" charset="-122"/>
                <a:sym typeface="Monotype Sorts" pitchFamily="2" charset="2"/>
              </a:rPr>
              <a:t>int</a:t>
            </a:r>
            <a:r>
              <a:rPr lang="en-US" altLang="zh-CN" sz="2400" b="1" dirty="0">
                <a:latin typeface="Times New Roman" pitchFamily="18" charset="0"/>
                <a:ea typeface="楷体_GB2312" pitchFamily="49" charset="-122"/>
                <a:sym typeface="Monotype Sorts" pitchFamily="2" charset="2"/>
              </a:rPr>
              <a:t> n;		// </a:t>
            </a:r>
            <a:r>
              <a:rPr lang="zh-CN" altLang="en-US" sz="2400" b="1" dirty="0">
                <a:solidFill>
                  <a:srgbClr val="CC0099"/>
                </a:solidFill>
                <a:latin typeface="Times New Roman" pitchFamily="18" charset="0"/>
                <a:ea typeface="楷体_GB2312" pitchFamily="49" charset="-122"/>
                <a:sym typeface="Monotype Sorts" pitchFamily="2" charset="2"/>
              </a:rPr>
              <a:t>用于记录学生人数（结点个数）</a:t>
            </a:r>
          </a:p>
        </p:txBody>
      </p:sp>
      <p:sp>
        <p:nvSpPr>
          <p:cNvPr id="4" name="圆角矩形标注 3"/>
          <p:cNvSpPr>
            <a:spLocks noChangeArrowheads="1"/>
          </p:cNvSpPr>
          <p:nvPr/>
        </p:nvSpPr>
        <p:spPr bwMode="auto">
          <a:xfrm>
            <a:off x="3200400" y="1752600"/>
            <a:ext cx="4800600" cy="533400"/>
          </a:xfrm>
          <a:prstGeom prst="wedgeRoundRectCallout">
            <a:avLst>
              <a:gd name="adj1" fmla="val -75134"/>
              <a:gd name="adj2" fmla="val 118454"/>
              <a:gd name="adj3" fmla="val 16667"/>
            </a:avLst>
          </a:prstGeom>
          <a:solidFill>
            <a:srgbClr val="FFFFCC"/>
          </a:solidFill>
          <a:ln w="9525" algn="ctr">
            <a:solidFill>
              <a:schemeClr val="tx1"/>
            </a:solidFill>
            <a:miter lim="800000"/>
            <a:headEnd/>
            <a:tailEnd/>
          </a:ln>
        </p:spPr>
        <p:txBody>
          <a:bodyPr wrap="none"/>
          <a:lstStyle/>
          <a:p>
            <a:pPr algn="ctr">
              <a:lnSpc>
                <a:spcPct val="100000"/>
              </a:lnSpc>
              <a:spcBef>
                <a:spcPct val="0"/>
              </a:spcBef>
            </a:pPr>
            <a:r>
              <a:rPr kumimoji="1" lang="en-US" altLang="zh-CN" sz="2400" b="1">
                <a:solidFill>
                  <a:srgbClr val="0000FF"/>
                </a:solidFill>
                <a:latin typeface="Times New Roman" pitchFamily="18" charset="0"/>
              </a:rPr>
              <a:t>struct Student</a:t>
            </a:r>
            <a:r>
              <a:rPr kumimoji="1" lang="zh-CN" altLang="zh-CN" sz="2400" b="1">
                <a:solidFill>
                  <a:srgbClr val="0000FF"/>
                </a:solidFill>
                <a:latin typeface="Times New Roman" pitchFamily="18" charset="0"/>
              </a:rPr>
              <a:t>类型数据的长度</a:t>
            </a:r>
            <a:endParaRPr kumimoji="1" lang="zh-CN" altLang="en-US" sz="2400" b="1">
              <a:solidFill>
                <a:srgbClr val="0000FF"/>
              </a:solidFill>
              <a:latin typeface="Times New Roman" pitchFamily="18" charset="0"/>
            </a:endParaRPr>
          </a:p>
        </p:txBody>
      </p:sp>
    </p:spTree>
    <p:extLst>
      <p:ext uri="{BB962C8B-B14F-4D97-AF65-F5344CB8AC3E}">
        <p14:creationId xmlns:p14="http://schemas.microsoft.com/office/powerpoint/2010/main" val="2149145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Grp="1" noChangeArrowheads="1"/>
          </p:cNvSpPr>
          <p:nvPr>
            <p:ph type="dt" sz="half" idx="10"/>
          </p:nvPr>
        </p:nvSpPr>
        <p:spPr>
          <a:ln/>
        </p:spPr>
        <p:txBody>
          <a:bodyPr/>
          <a:lstStyle/>
          <a:p>
            <a:fld id="{EE287A49-1BA5-45DB-A0A9-36ECE331AFCC}" type="datetime1">
              <a:rPr lang="zh-CN" altLang="en-US"/>
              <a:pPr/>
              <a:t>2023/12/5</a:t>
            </a:fld>
            <a:endParaRPr lang="en-US" altLang="zh-CN"/>
          </a:p>
        </p:txBody>
      </p:sp>
      <p:sp>
        <p:nvSpPr>
          <p:cNvPr id="7"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8" name="Rectangle 10"/>
          <p:cNvSpPr>
            <a:spLocks noGrp="1" noChangeArrowheads="1"/>
          </p:cNvSpPr>
          <p:nvPr>
            <p:ph type="sldNum" sz="quarter" idx="12"/>
          </p:nvPr>
        </p:nvSpPr>
        <p:spPr>
          <a:ln/>
        </p:spPr>
        <p:txBody>
          <a:bodyPr/>
          <a:lstStyle/>
          <a:p>
            <a:fld id="{309419A6-0E64-4F88-BC28-D87B45A9640E}" type="slidenum">
              <a:rPr lang="zh-CN" altLang="en-US"/>
              <a:pPr/>
              <a:t>34</a:t>
            </a:fld>
            <a:r>
              <a:rPr lang="en-US" altLang="zh-CN"/>
              <a:t>/45</a:t>
            </a:r>
          </a:p>
        </p:txBody>
      </p:sp>
      <p:sp>
        <p:nvSpPr>
          <p:cNvPr id="6866946" name="Rectangle 2"/>
          <p:cNvSpPr>
            <a:spLocks noRot="1" noChangeArrowheads="1"/>
          </p:cNvSpPr>
          <p:nvPr/>
        </p:nvSpPr>
        <p:spPr bwMode="auto">
          <a:xfrm>
            <a:off x="6858000" y="838200"/>
            <a:ext cx="2133600" cy="1066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lnSpc>
                <a:spcPct val="100000"/>
              </a:lnSpc>
              <a:spcBef>
                <a:spcPct val="0"/>
              </a:spcBef>
            </a:pPr>
            <a:r>
              <a:rPr lang="zh-CN" altLang="en-US" sz="2800" u="sng">
                <a:solidFill>
                  <a:srgbClr val="C00000"/>
                </a:solidFill>
                <a:latin typeface="Times New Roman" pitchFamily="18" charset="0"/>
                <a:ea typeface="黑体" pitchFamily="49" charset="-122"/>
              </a:rPr>
              <a:t>创建链表的函数</a:t>
            </a:r>
            <a:r>
              <a:rPr lang="en-US" altLang="zh-CN" sz="2800" u="sng">
                <a:solidFill>
                  <a:srgbClr val="C00000"/>
                </a:solidFill>
                <a:latin typeface="Times New Roman" pitchFamily="18" charset="0"/>
                <a:ea typeface="黑体" pitchFamily="49" charset="-122"/>
              </a:rPr>
              <a:t>creat</a:t>
            </a:r>
          </a:p>
        </p:txBody>
      </p:sp>
      <p:sp>
        <p:nvSpPr>
          <p:cNvPr id="6866947" name="Rectangle 3"/>
          <p:cNvSpPr>
            <a:spLocks noChangeArrowheads="1"/>
          </p:cNvSpPr>
          <p:nvPr/>
        </p:nvSpPr>
        <p:spPr bwMode="auto">
          <a:xfrm>
            <a:off x="6934200" y="2057400"/>
            <a:ext cx="2057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None/>
            </a:pP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p1</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总是开辟新结点</a:t>
            </a:r>
          </a:p>
          <a:p>
            <a:pPr marL="342900" indent="-342900">
              <a:lnSpc>
                <a:spcPct val="100000"/>
              </a:lnSpc>
              <a:buClr>
                <a:srgbClr val="FF3300"/>
              </a:buClr>
              <a:buFont typeface="Wingdings" pitchFamily="2" charset="2"/>
              <a:buNone/>
            </a:pP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p2</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总是指向最后结点</a:t>
            </a:r>
          </a:p>
          <a:p>
            <a:pPr marL="342900" indent="-342900">
              <a:lnSpc>
                <a:spcPct val="100000"/>
              </a:lnSpc>
              <a:buClr>
                <a:srgbClr val="FF3300"/>
              </a:buClr>
              <a:buFont typeface="Wingdings" pitchFamily="2" charset="2"/>
              <a:buNone/>
            </a:pP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用</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p2</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和</a:t>
            </a:r>
            <a:r>
              <a:rPr lang="en-US" altLang="zh-CN"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p1</a:t>
            </a:r>
            <a:r>
              <a:rPr lang="zh-CN" altLang="en-US"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将“链表”串接起来。</a:t>
            </a:r>
            <a:endPar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endParaRPr>
          </a:p>
        </p:txBody>
      </p:sp>
      <p:sp>
        <p:nvSpPr>
          <p:cNvPr id="6866948" name="Rectangle 4"/>
          <p:cNvSpPr>
            <a:spLocks noChangeArrowheads="1"/>
          </p:cNvSpPr>
          <p:nvPr/>
        </p:nvSpPr>
        <p:spPr bwMode="auto">
          <a:xfrm>
            <a:off x="152400" y="76200"/>
            <a:ext cx="6705600" cy="6705600"/>
          </a:xfrm>
          <a:prstGeom prst="rect">
            <a:avLst/>
          </a:prstGeom>
          <a:solidFill>
            <a:srgbClr val="FFFF00"/>
          </a:solidFill>
          <a:ln w="9525">
            <a:noFill/>
            <a:miter lim="800000"/>
            <a:headEnd/>
            <a:tailEnd/>
          </a:ln>
          <a:effectLst/>
          <a:extLst/>
        </p:spPr>
        <p:txBody>
          <a:bodyPr/>
          <a:lstStyle/>
          <a:p>
            <a:pPr marL="342900" indent="-342900">
              <a:lnSpc>
                <a:spcPct val="90000"/>
              </a:lnSpc>
              <a:spcBef>
                <a:spcPct val="0"/>
              </a:spcBef>
              <a:buClr>
                <a:srgbClr val="FF3300"/>
              </a:buClr>
              <a:buFont typeface="Wingdings" pitchFamily="2" charset="2"/>
              <a:buNone/>
            </a:pPr>
            <a:r>
              <a:rPr lang="en-US" altLang="zh-CN" sz="2400" b="1" dirty="0" err="1">
                <a:latin typeface="Times New Roman" pitchFamily="18" charset="0"/>
                <a:ea typeface="楷体_GB2312" pitchFamily="49" charset="-122"/>
                <a:sym typeface="Monotype Sorts" pitchFamily="2" charset="2"/>
              </a:rPr>
              <a:t>struct</a:t>
            </a:r>
            <a:r>
              <a:rPr lang="en-US" altLang="zh-CN" sz="2400" b="1" dirty="0">
                <a:latin typeface="Times New Roman" pitchFamily="18" charset="0"/>
                <a:ea typeface="楷体_GB2312" pitchFamily="49" charset="-122"/>
                <a:sym typeface="Monotype Sorts" pitchFamily="2" charset="2"/>
              </a:rPr>
              <a:t> Student *</a:t>
            </a:r>
            <a:r>
              <a:rPr lang="en-US" altLang="zh-CN" sz="2400" b="1" dirty="0" err="1">
                <a:latin typeface="Times New Roman" pitchFamily="18" charset="0"/>
                <a:ea typeface="楷体_GB2312" pitchFamily="49" charset="-122"/>
                <a:sym typeface="Monotype Sorts" pitchFamily="2" charset="2"/>
              </a:rPr>
              <a:t>creat</a:t>
            </a:r>
            <a:r>
              <a:rPr lang="en-US" altLang="zh-CN" sz="2400" b="1" dirty="0">
                <a:latin typeface="Times New Roman" pitchFamily="18" charset="0"/>
                <a:ea typeface="楷体_GB2312" pitchFamily="49" charset="-122"/>
                <a:sym typeface="Monotype Sorts" pitchFamily="2" charset="2"/>
              </a:rPr>
              <a:t>(void) { </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a:t>
            </a:r>
            <a:r>
              <a:rPr lang="en-US" altLang="zh-CN" sz="2400" b="1" dirty="0" err="1">
                <a:latin typeface="Times New Roman" pitchFamily="18" charset="0"/>
                <a:ea typeface="楷体_GB2312" pitchFamily="49" charset="-122"/>
                <a:sym typeface="Monotype Sorts" pitchFamily="2" charset="2"/>
              </a:rPr>
              <a:t>struct</a:t>
            </a:r>
            <a:r>
              <a:rPr lang="en-US" altLang="zh-CN" sz="2400" b="1" dirty="0">
                <a:latin typeface="Times New Roman" pitchFamily="18" charset="0"/>
                <a:ea typeface="楷体_GB2312" pitchFamily="49" charset="-122"/>
                <a:sym typeface="Monotype Sorts" pitchFamily="2" charset="2"/>
              </a:rPr>
              <a:t> Student *head, *p1, *p2;  </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n=0;</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a:t>
            </a:r>
            <a:r>
              <a:rPr lang="en-US" altLang="zh-CN" sz="2400" b="1" dirty="0" smtClean="0">
                <a:latin typeface="Times New Roman" pitchFamily="18" charset="0"/>
                <a:ea typeface="楷体_GB2312" pitchFamily="49" charset="-122"/>
                <a:sym typeface="Monotype Sorts" pitchFamily="2" charset="2"/>
              </a:rPr>
              <a:t>p1=(</a:t>
            </a:r>
            <a:r>
              <a:rPr lang="en-US" altLang="zh-CN" sz="2400" b="1" dirty="0" err="1">
                <a:latin typeface="Times New Roman" pitchFamily="18" charset="0"/>
                <a:ea typeface="楷体_GB2312" pitchFamily="49" charset="-122"/>
                <a:sym typeface="Monotype Sorts" pitchFamily="2" charset="2"/>
              </a:rPr>
              <a:t>struct</a:t>
            </a:r>
            <a:r>
              <a:rPr lang="en-US" altLang="zh-CN" sz="2400" b="1" dirty="0">
                <a:latin typeface="Times New Roman" pitchFamily="18" charset="0"/>
                <a:ea typeface="楷体_GB2312" pitchFamily="49" charset="-122"/>
                <a:sym typeface="Monotype Sorts" pitchFamily="2" charset="2"/>
              </a:rPr>
              <a:t> Student*)</a:t>
            </a:r>
            <a:r>
              <a:rPr lang="en-US" altLang="zh-CN" sz="2400" b="1" dirty="0" err="1">
                <a:latin typeface="Times New Roman" pitchFamily="18" charset="0"/>
                <a:ea typeface="楷体_GB2312" pitchFamily="49" charset="-122"/>
                <a:sym typeface="Monotype Sorts" pitchFamily="2" charset="2"/>
              </a:rPr>
              <a:t>malloc</a:t>
            </a:r>
            <a:r>
              <a:rPr lang="en-US" altLang="zh-CN" sz="2400" b="1" dirty="0">
                <a:latin typeface="Times New Roman" pitchFamily="18" charset="0"/>
                <a:ea typeface="楷体_GB2312" pitchFamily="49" charset="-122"/>
                <a:sym typeface="Monotype Sorts" pitchFamily="2" charset="2"/>
              </a:rPr>
              <a:t>(LEN); </a:t>
            </a:r>
            <a:endParaRPr lang="en-US" altLang="zh-CN" sz="2400" b="1" dirty="0" smtClean="0">
              <a:latin typeface="Times New Roman" pitchFamily="18" charset="0"/>
              <a:ea typeface="楷体_GB2312" pitchFamily="49" charset="-122"/>
              <a:sym typeface="Monotype Sorts" pitchFamily="2" charset="2"/>
            </a:endParaRP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a:t>
            </a:r>
            <a:r>
              <a:rPr lang="en-US" altLang="zh-CN" sz="2400" b="1" dirty="0" smtClean="0">
                <a:latin typeface="Times New Roman" pitchFamily="18" charset="0"/>
                <a:ea typeface="楷体_GB2312" pitchFamily="49" charset="-122"/>
                <a:sym typeface="Monotype Sorts" pitchFamily="2" charset="2"/>
              </a:rPr>
              <a:t>p2=p1;</a:t>
            </a:r>
            <a:endParaRPr lang="en-US" altLang="zh-CN" sz="2400" b="1" dirty="0">
              <a:latin typeface="Times New Roman" pitchFamily="18" charset="0"/>
              <a:ea typeface="楷体_GB2312" pitchFamily="49" charset="-122"/>
              <a:sym typeface="Monotype Sorts" pitchFamily="2" charset="2"/>
            </a:endParaRP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a:t>
            </a:r>
            <a:r>
              <a:rPr lang="en-US" altLang="zh-CN" sz="2400" b="1" dirty="0" err="1">
                <a:latin typeface="Times New Roman" pitchFamily="18" charset="0"/>
                <a:ea typeface="楷体_GB2312" pitchFamily="49" charset="-122"/>
                <a:sym typeface="Monotype Sorts" pitchFamily="2" charset="2"/>
              </a:rPr>
              <a:t>scanf</a:t>
            </a:r>
            <a:r>
              <a:rPr lang="en-US" altLang="zh-CN" sz="2400" b="1" dirty="0">
                <a:latin typeface="Times New Roman" pitchFamily="18" charset="0"/>
                <a:ea typeface="楷体_GB2312" pitchFamily="49" charset="-122"/>
                <a:sym typeface="Monotype Sorts" pitchFamily="2" charset="2"/>
              </a:rPr>
              <a:t>("%</a:t>
            </a:r>
            <a:r>
              <a:rPr lang="en-US" altLang="zh-CN" sz="2400" b="1" dirty="0" smtClean="0">
                <a:latin typeface="Times New Roman" pitchFamily="18" charset="0"/>
                <a:ea typeface="楷体_GB2312" pitchFamily="49" charset="-122"/>
                <a:sym typeface="Monotype Sorts" pitchFamily="2" charset="2"/>
              </a:rPr>
              <a:t>ld%f</a:t>
            </a:r>
            <a:r>
              <a:rPr lang="en-US" altLang="zh-CN" sz="2400" b="1" dirty="0">
                <a:latin typeface="Times New Roman" pitchFamily="18" charset="0"/>
                <a:ea typeface="楷体_GB2312" pitchFamily="49" charset="-122"/>
                <a:sym typeface="Monotype Sorts" pitchFamily="2" charset="2"/>
              </a:rPr>
              <a:t>",&amp;p1-&gt;num,&amp;p1-&gt;score); </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head=NULL;</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while(p1-&gt;</a:t>
            </a:r>
            <a:r>
              <a:rPr lang="en-US" altLang="zh-CN" sz="2400" b="1" dirty="0" err="1">
                <a:latin typeface="Times New Roman" pitchFamily="18" charset="0"/>
                <a:ea typeface="楷体_GB2312" pitchFamily="49" charset="-122"/>
                <a:sym typeface="Monotype Sorts" pitchFamily="2" charset="2"/>
              </a:rPr>
              <a:t>num</a:t>
            </a:r>
            <a:r>
              <a:rPr lang="en-US" altLang="zh-CN" sz="2400" b="1" dirty="0">
                <a:latin typeface="Times New Roman" pitchFamily="18" charset="0"/>
                <a:ea typeface="楷体_GB2312" pitchFamily="49" charset="-122"/>
                <a:sym typeface="Monotype Sorts" pitchFamily="2" charset="2"/>
              </a:rPr>
              <a:t>!=0) {</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n=n+1;</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a:t>
            </a:r>
            <a:r>
              <a:rPr lang="en-US" altLang="zh-CN" sz="2400" b="1" dirty="0" smtClean="0">
                <a:latin typeface="Times New Roman" pitchFamily="18" charset="0"/>
                <a:ea typeface="楷体_GB2312" pitchFamily="49" charset="-122"/>
                <a:sym typeface="Monotype Sorts" pitchFamily="2" charset="2"/>
              </a:rPr>
              <a:t>if(1==</a:t>
            </a:r>
            <a:r>
              <a:rPr lang="en-US" altLang="zh-CN" sz="2400" b="1" dirty="0">
                <a:latin typeface="Times New Roman" pitchFamily="18" charset="0"/>
                <a:ea typeface="楷体_GB2312" pitchFamily="49" charset="-122"/>
                <a:sym typeface="Monotype Sorts" pitchFamily="2" charset="2"/>
              </a:rPr>
              <a:t>n</a:t>
            </a:r>
            <a:r>
              <a:rPr lang="en-US" altLang="zh-CN" sz="2400" b="1" dirty="0" smtClean="0">
                <a:latin typeface="Times New Roman" pitchFamily="18" charset="0"/>
                <a:ea typeface="楷体_GB2312" pitchFamily="49" charset="-122"/>
                <a:sym typeface="Monotype Sorts" pitchFamily="2" charset="2"/>
              </a:rPr>
              <a:t>) </a:t>
            </a:r>
            <a:endParaRPr lang="en-US" altLang="zh-CN" sz="2400" b="1" dirty="0">
              <a:latin typeface="Times New Roman" pitchFamily="18" charset="0"/>
              <a:ea typeface="楷体_GB2312" pitchFamily="49" charset="-122"/>
              <a:sym typeface="Monotype Sorts" pitchFamily="2" charset="2"/>
            </a:endParaRP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head=p1;</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else  </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p2-&gt;next=p1;</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p2=p1;</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p1=(</a:t>
            </a:r>
            <a:r>
              <a:rPr lang="en-US" altLang="zh-CN" sz="2400" b="1" dirty="0" err="1">
                <a:latin typeface="Times New Roman" pitchFamily="18" charset="0"/>
                <a:ea typeface="楷体_GB2312" pitchFamily="49" charset="-122"/>
                <a:sym typeface="Monotype Sorts" pitchFamily="2" charset="2"/>
              </a:rPr>
              <a:t>struct</a:t>
            </a:r>
            <a:r>
              <a:rPr lang="en-US" altLang="zh-CN" sz="2400" b="1" dirty="0">
                <a:latin typeface="Times New Roman" pitchFamily="18" charset="0"/>
                <a:ea typeface="楷体_GB2312" pitchFamily="49" charset="-122"/>
                <a:sym typeface="Monotype Sorts" pitchFamily="2" charset="2"/>
              </a:rPr>
              <a:t> Student*)</a:t>
            </a:r>
            <a:r>
              <a:rPr lang="en-US" altLang="zh-CN" sz="2400" b="1" dirty="0" err="1">
                <a:latin typeface="Times New Roman" pitchFamily="18" charset="0"/>
                <a:ea typeface="楷体_GB2312" pitchFamily="49" charset="-122"/>
                <a:sym typeface="Monotype Sorts" pitchFamily="2" charset="2"/>
              </a:rPr>
              <a:t>malloc</a:t>
            </a:r>
            <a:r>
              <a:rPr lang="en-US" altLang="zh-CN" sz="2400" b="1" dirty="0">
                <a:latin typeface="Times New Roman" pitchFamily="18" charset="0"/>
                <a:ea typeface="楷体_GB2312" pitchFamily="49" charset="-122"/>
                <a:sym typeface="Monotype Sorts" pitchFamily="2" charset="2"/>
              </a:rPr>
              <a:t>(LEN); </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a:t>
            </a:r>
            <a:r>
              <a:rPr lang="en-US" altLang="zh-CN" sz="2400" b="1" dirty="0" err="1">
                <a:latin typeface="Times New Roman" pitchFamily="18" charset="0"/>
                <a:ea typeface="楷体_GB2312" pitchFamily="49" charset="-122"/>
                <a:sym typeface="Monotype Sorts" pitchFamily="2" charset="2"/>
              </a:rPr>
              <a:t>scanf</a:t>
            </a:r>
            <a:r>
              <a:rPr lang="en-US" altLang="zh-CN" sz="2400" b="1" dirty="0">
                <a:latin typeface="Times New Roman" pitchFamily="18" charset="0"/>
                <a:ea typeface="楷体_GB2312" pitchFamily="49" charset="-122"/>
                <a:sym typeface="Monotype Sorts" pitchFamily="2" charset="2"/>
              </a:rPr>
              <a:t>("%</a:t>
            </a:r>
            <a:r>
              <a:rPr lang="en-US" altLang="zh-CN" sz="2400" b="1" dirty="0" smtClean="0">
                <a:latin typeface="Times New Roman" pitchFamily="18" charset="0"/>
                <a:ea typeface="楷体_GB2312" pitchFamily="49" charset="-122"/>
                <a:sym typeface="Monotype Sorts" pitchFamily="2" charset="2"/>
              </a:rPr>
              <a:t>ld%f</a:t>
            </a:r>
            <a:r>
              <a:rPr lang="en-US" altLang="zh-CN" sz="2400" b="1" dirty="0">
                <a:latin typeface="Times New Roman" pitchFamily="18" charset="0"/>
                <a:ea typeface="楷体_GB2312" pitchFamily="49" charset="-122"/>
                <a:sym typeface="Monotype Sorts" pitchFamily="2" charset="2"/>
              </a:rPr>
              <a:t>",&amp;p1-&gt;num,&amp;p1-&gt;score);</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p2-&gt;next=NULL;    </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return(head);</a:t>
            </a:r>
          </a:p>
          <a:p>
            <a:pPr marL="342900" indent="-342900">
              <a:lnSpc>
                <a:spcPct val="9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a:t>
            </a:r>
            <a:endParaRPr lang="zh-CN" altLang="en-US" sz="2400" b="1" dirty="0">
              <a:latin typeface="Times New Roman" pitchFamily="18" charset="0"/>
              <a:ea typeface="楷体_GB2312" pitchFamily="49" charset="-122"/>
              <a:sym typeface="Monotype Sorts" pitchFamily="2" charset="2"/>
            </a:endParaRPr>
          </a:p>
        </p:txBody>
      </p:sp>
      <p:sp>
        <p:nvSpPr>
          <p:cNvPr id="4" name="圆角矩形标注 3"/>
          <p:cNvSpPr>
            <a:spLocks noChangeArrowheads="1"/>
          </p:cNvSpPr>
          <p:nvPr/>
        </p:nvSpPr>
        <p:spPr bwMode="auto">
          <a:xfrm>
            <a:off x="5257800" y="228600"/>
            <a:ext cx="3733800" cy="533400"/>
          </a:xfrm>
          <a:prstGeom prst="wedgeRoundRectCallout">
            <a:avLst>
              <a:gd name="adj1" fmla="val -109823"/>
              <a:gd name="adj2" fmla="val 376887"/>
              <a:gd name="adj3" fmla="val 16667"/>
            </a:avLst>
          </a:prstGeom>
          <a:solidFill>
            <a:srgbClr val="FFFFCC"/>
          </a:solidFill>
          <a:ln w="9525" algn="ctr">
            <a:solidFill>
              <a:schemeClr val="tx1"/>
            </a:solidFill>
            <a:miter lim="800000"/>
            <a:headEnd/>
            <a:tailEnd/>
          </a:ln>
        </p:spPr>
        <p:txBody>
          <a:bodyPr wrap="none"/>
          <a:lstStyle/>
          <a:p>
            <a:pPr algn="ctr">
              <a:lnSpc>
                <a:spcPct val="100000"/>
              </a:lnSpc>
              <a:spcBef>
                <a:spcPct val="0"/>
              </a:spcBef>
            </a:pPr>
            <a:r>
              <a:rPr kumimoji="1" lang="zh-CN" altLang="en-US" sz="2400" b="1">
                <a:solidFill>
                  <a:srgbClr val="0000FF"/>
                </a:solidFill>
                <a:latin typeface="Times New Roman" pitchFamily="18" charset="0"/>
              </a:rPr>
              <a:t>输入学号为</a:t>
            </a:r>
            <a:r>
              <a:rPr kumimoji="1" lang="en-US" altLang="zh-CN" sz="2400" b="1">
                <a:solidFill>
                  <a:srgbClr val="0000FF"/>
                </a:solidFill>
                <a:latin typeface="Times New Roman" pitchFamily="18" charset="0"/>
              </a:rPr>
              <a:t>0</a:t>
            </a:r>
            <a:r>
              <a:rPr kumimoji="1" lang="zh-CN" altLang="en-US" sz="2400" b="1">
                <a:solidFill>
                  <a:srgbClr val="0000FF"/>
                </a:solidFill>
                <a:latin typeface="Times New Roman" pitchFamily="18" charset="0"/>
              </a:rPr>
              <a:t>表示结束</a:t>
            </a:r>
          </a:p>
        </p:txBody>
      </p:sp>
    </p:spTree>
    <p:extLst>
      <p:ext uri="{BB962C8B-B14F-4D97-AF65-F5344CB8AC3E}">
        <p14:creationId xmlns:p14="http://schemas.microsoft.com/office/powerpoint/2010/main" val="763414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F406AB48-660C-42E3-B85F-2451561C6986}" type="datetime1">
              <a:rPr lang="zh-CN" altLang="en-US"/>
              <a:pPr/>
              <a:t>2023/12/5</a:t>
            </a:fld>
            <a:endParaRPr lang="en-US" altLang="zh-CN"/>
          </a:p>
        </p:txBody>
      </p:sp>
      <p:sp>
        <p:nvSpPr>
          <p:cNvPr id="6"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ln/>
        </p:spPr>
        <p:txBody>
          <a:bodyPr/>
          <a:lstStyle/>
          <a:p>
            <a:fld id="{B42F68ED-23C4-4F37-97BD-C84432B6C203}" type="slidenum">
              <a:rPr lang="zh-CN" altLang="en-US"/>
              <a:pPr/>
              <a:t>35</a:t>
            </a:fld>
            <a:r>
              <a:rPr lang="en-US" altLang="zh-CN"/>
              <a:t>/45</a:t>
            </a:r>
          </a:p>
        </p:txBody>
      </p:sp>
      <p:sp>
        <p:nvSpPr>
          <p:cNvPr id="6867970" name="Rectangle 2"/>
          <p:cNvSpPr>
            <a:spLocks noRot="1" noChangeArrowheads="1"/>
          </p:cNvSpPr>
          <p:nvPr/>
        </p:nvSpPr>
        <p:spPr bwMode="auto">
          <a:xfrm>
            <a:off x="301625" y="2286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动态链表</a:t>
            </a:r>
            <a:r>
              <a:rPr lang="en-US" altLang="zh-CN" dirty="0" smtClean="0">
                <a:solidFill>
                  <a:srgbClr val="C00000"/>
                </a:solidFill>
                <a:latin typeface="Times New Roman" pitchFamily="18" charset="0"/>
                <a:ea typeface="黑体" pitchFamily="49" charset="-122"/>
              </a:rPr>
              <a:t>main</a:t>
            </a:r>
            <a:r>
              <a:rPr lang="zh-CN" altLang="en-US" dirty="0">
                <a:solidFill>
                  <a:srgbClr val="C00000"/>
                </a:solidFill>
                <a:latin typeface="Times New Roman" pitchFamily="18" charset="0"/>
                <a:ea typeface="黑体" pitchFamily="49" charset="-122"/>
              </a:rPr>
              <a:t>函数</a:t>
            </a:r>
          </a:p>
        </p:txBody>
      </p:sp>
      <p:sp>
        <p:nvSpPr>
          <p:cNvPr id="6867971" name="Rectangle 3"/>
          <p:cNvSpPr>
            <a:spLocks noChangeArrowheads="1"/>
          </p:cNvSpPr>
          <p:nvPr/>
        </p:nvSpPr>
        <p:spPr bwMode="auto">
          <a:xfrm>
            <a:off x="381000" y="1143000"/>
            <a:ext cx="85407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创建结构体指针，用于接收</a:t>
            </a:r>
            <a:r>
              <a:rPr lang="en-US" altLang="zh-CN" sz="2400" b="1" dirty="0" err="1"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creat</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函数返回的链表“头”，并利用这个指针输出链表中</a:t>
            </a:r>
            <a:r>
              <a:rPr lang="zh-CN" altLang="en-US" sz="24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第</a:t>
            </a:r>
            <a:r>
              <a:rPr lang="en-US" altLang="zh-CN" sz="24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1</a:t>
            </a:r>
            <a:r>
              <a:rPr lang="zh-CN" altLang="en-US" sz="24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个结点</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的学号和成绩。</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endParaRPr>
          </a:p>
        </p:txBody>
      </p:sp>
      <p:sp>
        <p:nvSpPr>
          <p:cNvPr id="6867972" name="Rectangle 4"/>
          <p:cNvSpPr>
            <a:spLocks noChangeArrowheads="1"/>
          </p:cNvSpPr>
          <p:nvPr/>
        </p:nvSpPr>
        <p:spPr bwMode="auto">
          <a:xfrm>
            <a:off x="381000" y="2286000"/>
            <a:ext cx="8610600" cy="3200400"/>
          </a:xfrm>
          <a:prstGeom prst="rect">
            <a:avLst/>
          </a:prstGeom>
          <a:solidFill>
            <a:srgbClr val="FFFF00"/>
          </a:solidFill>
          <a:ln w="9525">
            <a:noFill/>
            <a:miter lim="800000"/>
            <a:headEnd/>
            <a:tailEnd/>
          </a:ln>
          <a:effectLst/>
          <a:extLst/>
        </p:spPr>
        <p:txBody>
          <a:bodyPr/>
          <a:lstStyle/>
          <a:p>
            <a:pPr marL="342900" indent="-342900">
              <a:lnSpc>
                <a:spcPct val="120000"/>
              </a:lnSpc>
              <a:spcBef>
                <a:spcPct val="0"/>
              </a:spcBef>
              <a:buClr>
                <a:srgbClr val="FF3300"/>
              </a:buClr>
              <a:buFont typeface="Wingdings" pitchFamily="2" charset="2"/>
              <a:buNone/>
            </a:pPr>
            <a:r>
              <a:rPr lang="en-US" altLang="zh-CN" sz="2400" b="1" dirty="0" err="1">
                <a:latin typeface="Times New Roman" pitchFamily="18" charset="0"/>
                <a:ea typeface="楷体_GB2312" pitchFamily="49" charset="-122"/>
                <a:sym typeface="Monotype Sorts" pitchFamily="2" charset="2"/>
              </a:rPr>
              <a:t>int</a:t>
            </a:r>
            <a:r>
              <a:rPr lang="en-US" altLang="zh-CN" sz="2400" b="1" dirty="0">
                <a:latin typeface="Times New Roman" pitchFamily="18" charset="0"/>
                <a:ea typeface="楷体_GB2312" pitchFamily="49" charset="-122"/>
                <a:sym typeface="Monotype Sorts" pitchFamily="2" charset="2"/>
              </a:rPr>
              <a:t> main()</a:t>
            </a:r>
          </a:p>
          <a:p>
            <a:pPr marL="342900" indent="-342900">
              <a:lnSpc>
                <a:spcPct val="12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a:t>
            </a:r>
          </a:p>
          <a:p>
            <a:pPr marL="342900" indent="-342900">
              <a:lnSpc>
                <a:spcPct val="12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a:t>
            </a:r>
            <a:r>
              <a:rPr lang="en-US" altLang="zh-CN" sz="2400" b="1" dirty="0" err="1">
                <a:latin typeface="Times New Roman" pitchFamily="18" charset="0"/>
                <a:ea typeface="楷体_GB2312" pitchFamily="49" charset="-122"/>
                <a:sym typeface="Monotype Sorts" pitchFamily="2" charset="2"/>
              </a:rPr>
              <a:t>struct</a:t>
            </a:r>
            <a:r>
              <a:rPr lang="en-US" altLang="zh-CN" sz="2400" b="1" dirty="0">
                <a:latin typeface="Times New Roman" pitchFamily="18" charset="0"/>
                <a:ea typeface="楷体_GB2312" pitchFamily="49" charset="-122"/>
                <a:sym typeface="Monotype Sorts" pitchFamily="2" charset="2"/>
              </a:rPr>
              <a:t> Student *</a:t>
            </a:r>
            <a:r>
              <a:rPr lang="en-US" altLang="zh-CN" sz="2400" b="1" dirty="0" err="1">
                <a:latin typeface="Times New Roman" pitchFamily="18" charset="0"/>
                <a:ea typeface="楷体_GB2312" pitchFamily="49" charset="-122"/>
                <a:sym typeface="Monotype Sorts" pitchFamily="2" charset="2"/>
              </a:rPr>
              <a:t>pt</a:t>
            </a:r>
            <a:r>
              <a:rPr lang="en-US" altLang="zh-CN" sz="2400" b="1" dirty="0">
                <a:latin typeface="Times New Roman" pitchFamily="18" charset="0"/>
                <a:ea typeface="楷体_GB2312" pitchFamily="49" charset="-122"/>
                <a:sym typeface="Monotype Sorts" pitchFamily="2" charset="2"/>
              </a:rPr>
              <a:t>;</a:t>
            </a:r>
          </a:p>
          <a:p>
            <a:pPr marL="342900" indent="-342900">
              <a:lnSpc>
                <a:spcPct val="12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a:t>
            </a:r>
            <a:r>
              <a:rPr lang="en-US" altLang="zh-CN" sz="2400" b="1" dirty="0" err="1">
                <a:latin typeface="Times New Roman" pitchFamily="18" charset="0"/>
                <a:ea typeface="楷体_GB2312" pitchFamily="49" charset="-122"/>
                <a:sym typeface="Monotype Sorts" pitchFamily="2" charset="2"/>
              </a:rPr>
              <a:t>pt</a:t>
            </a:r>
            <a:r>
              <a:rPr lang="en-US" altLang="zh-CN" sz="2400" b="1" dirty="0">
                <a:latin typeface="Times New Roman" pitchFamily="18" charset="0"/>
                <a:ea typeface="楷体_GB2312" pitchFamily="49" charset="-122"/>
                <a:sym typeface="Monotype Sorts" pitchFamily="2" charset="2"/>
              </a:rPr>
              <a:t>=</a:t>
            </a:r>
            <a:r>
              <a:rPr lang="en-US" altLang="zh-CN" sz="2400" b="1" dirty="0" err="1">
                <a:latin typeface="Times New Roman" pitchFamily="18" charset="0"/>
                <a:ea typeface="楷体_GB2312" pitchFamily="49" charset="-122"/>
                <a:sym typeface="Monotype Sorts" pitchFamily="2" charset="2"/>
              </a:rPr>
              <a:t>creat</a:t>
            </a:r>
            <a:r>
              <a:rPr lang="en-US" altLang="zh-CN" sz="2400" b="1" dirty="0">
                <a:latin typeface="Times New Roman" pitchFamily="18" charset="0"/>
                <a:ea typeface="楷体_GB2312" pitchFamily="49" charset="-122"/>
                <a:sym typeface="Monotype Sorts" pitchFamily="2" charset="2"/>
              </a:rPr>
              <a:t>();  </a:t>
            </a:r>
          </a:p>
          <a:p>
            <a:pPr marL="342900" indent="-342900">
              <a:lnSpc>
                <a:spcPct val="120000"/>
              </a:lnSpc>
              <a:spcBef>
                <a:spcPct val="0"/>
              </a:spcBef>
              <a:buClr>
                <a:srgbClr val="FF3300"/>
              </a:buClr>
              <a:buFont typeface="Wingdings" pitchFamily="2" charset="2"/>
              <a:buNone/>
            </a:pPr>
            <a:r>
              <a:rPr lang="en-US" altLang="zh-CN" sz="2400" b="1" dirty="0">
                <a:solidFill>
                  <a:srgbClr val="0000FF"/>
                </a:solidFill>
                <a:latin typeface="Times New Roman" pitchFamily="18" charset="0"/>
                <a:ea typeface="楷体_GB2312" pitchFamily="49" charset="-122"/>
                <a:sym typeface="Monotype Sorts" pitchFamily="2" charset="2"/>
              </a:rPr>
              <a:t>	</a:t>
            </a:r>
            <a:r>
              <a:rPr lang="en-US" altLang="zh-CN" sz="2400" b="1" dirty="0" err="1">
                <a:solidFill>
                  <a:srgbClr val="0000FF"/>
                </a:solidFill>
                <a:latin typeface="Times New Roman" pitchFamily="18" charset="0"/>
                <a:ea typeface="楷体_GB2312" pitchFamily="49" charset="-122"/>
                <a:sym typeface="Monotype Sorts" pitchFamily="2" charset="2"/>
              </a:rPr>
              <a:t>printf</a:t>
            </a:r>
            <a:r>
              <a:rPr lang="en-US" altLang="zh-CN" sz="2400" b="1" dirty="0">
                <a:solidFill>
                  <a:srgbClr val="0000FF"/>
                </a:solidFill>
                <a:latin typeface="Times New Roman" pitchFamily="18" charset="0"/>
                <a:ea typeface="楷体_GB2312" pitchFamily="49" charset="-122"/>
                <a:sym typeface="Monotype Sorts" pitchFamily="2" charset="2"/>
              </a:rPr>
              <a:t>("\</a:t>
            </a:r>
            <a:r>
              <a:rPr lang="en-US" altLang="zh-CN" sz="2400" b="1" dirty="0" err="1">
                <a:solidFill>
                  <a:srgbClr val="0000FF"/>
                </a:solidFill>
                <a:latin typeface="Times New Roman" pitchFamily="18" charset="0"/>
                <a:ea typeface="楷体_GB2312" pitchFamily="49" charset="-122"/>
                <a:sym typeface="Monotype Sorts" pitchFamily="2" charset="2"/>
              </a:rPr>
              <a:t>nnum</a:t>
            </a:r>
            <a:r>
              <a:rPr lang="en-US" altLang="zh-CN" sz="2400" b="1" dirty="0">
                <a:solidFill>
                  <a:srgbClr val="0000FF"/>
                </a:solidFill>
                <a:latin typeface="Times New Roman" pitchFamily="18" charset="0"/>
                <a:ea typeface="楷体_GB2312" pitchFamily="49" charset="-122"/>
                <a:sym typeface="Monotype Sorts" pitchFamily="2" charset="2"/>
              </a:rPr>
              <a:t>:%</a:t>
            </a:r>
            <a:r>
              <a:rPr lang="en-US" altLang="zh-CN" sz="2400" b="1" dirty="0" err="1">
                <a:solidFill>
                  <a:srgbClr val="0000FF"/>
                </a:solidFill>
                <a:latin typeface="Times New Roman" pitchFamily="18" charset="0"/>
                <a:ea typeface="楷体_GB2312" pitchFamily="49" charset="-122"/>
                <a:sym typeface="Monotype Sorts" pitchFamily="2" charset="2"/>
              </a:rPr>
              <a:t>ld</a:t>
            </a:r>
            <a:r>
              <a:rPr lang="en-US" altLang="zh-CN" sz="2400" b="1" dirty="0">
                <a:solidFill>
                  <a:srgbClr val="0000FF"/>
                </a:solidFill>
                <a:latin typeface="Times New Roman" pitchFamily="18" charset="0"/>
                <a:ea typeface="楷体_GB2312" pitchFamily="49" charset="-122"/>
                <a:sym typeface="Monotype Sorts" pitchFamily="2" charset="2"/>
              </a:rPr>
              <a:t>\</a:t>
            </a:r>
            <a:r>
              <a:rPr lang="en-US" altLang="zh-CN" sz="2400" b="1" dirty="0" err="1">
                <a:solidFill>
                  <a:srgbClr val="0000FF"/>
                </a:solidFill>
                <a:latin typeface="Times New Roman" pitchFamily="18" charset="0"/>
                <a:ea typeface="楷体_GB2312" pitchFamily="49" charset="-122"/>
                <a:sym typeface="Monotype Sorts" pitchFamily="2" charset="2"/>
              </a:rPr>
              <a:t>nscore</a:t>
            </a:r>
            <a:r>
              <a:rPr lang="en-US" altLang="zh-CN" sz="2400" b="1" dirty="0">
                <a:solidFill>
                  <a:srgbClr val="0000FF"/>
                </a:solidFill>
                <a:latin typeface="Times New Roman" pitchFamily="18" charset="0"/>
                <a:ea typeface="楷体_GB2312" pitchFamily="49" charset="-122"/>
                <a:sym typeface="Monotype Sorts" pitchFamily="2" charset="2"/>
              </a:rPr>
              <a:t>:%5.1f\n</a:t>
            </a:r>
            <a:r>
              <a:rPr lang="en-US" altLang="zh-CN" sz="2400" b="1" dirty="0" smtClean="0">
                <a:solidFill>
                  <a:srgbClr val="0000FF"/>
                </a:solidFill>
                <a:latin typeface="Times New Roman" pitchFamily="18" charset="0"/>
                <a:ea typeface="楷体_GB2312" pitchFamily="49" charset="-122"/>
                <a:sym typeface="Monotype Sorts" pitchFamily="2" charset="2"/>
              </a:rPr>
              <a:t>", </a:t>
            </a:r>
            <a:r>
              <a:rPr lang="en-US" altLang="zh-CN" sz="2400" b="1" dirty="0" err="1" smtClean="0">
                <a:solidFill>
                  <a:srgbClr val="0000FF"/>
                </a:solidFill>
                <a:latin typeface="Times New Roman" pitchFamily="18" charset="0"/>
                <a:ea typeface="楷体_GB2312" pitchFamily="49" charset="-122"/>
                <a:sym typeface="Monotype Sorts" pitchFamily="2" charset="2"/>
              </a:rPr>
              <a:t>pt</a:t>
            </a:r>
            <a:r>
              <a:rPr lang="en-US" altLang="zh-CN" sz="2400" b="1" dirty="0" smtClean="0">
                <a:solidFill>
                  <a:srgbClr val="0000FF"/>
                </a:solidFill>
                <a:latin typeface="Times New Roman" pitchFamily="18" charset="0"/>
                <a:ea typeface="楷体_GB2312" pitchFamily="49" charset="-122"/>
                <a:sym typeface="Monotype Sorts" pitchFamily="2" charset="2"/>
              </a:rPr>
              <a:t>-</a:t>
            </a:r>
            <a:r>
              <a:rPr lang="en-US" altLang="zh-CN" sz="2400" b="1" dirty="0">
                <a:solidFill>
                  <a:srgbClr val="0000FF"/>
                </a:solidFill>
                <a:latin typeface="Times New Roman" pitchFamily="18" charset="0"/>
                <a:ea typeface="楷体_GB2312" pitchFamily="49" charset="-122"/>
                <a:sym typeface="Monotype Sorts" pitchFamily="2" charset="2"/>
              </a:rPr>
              <a:t>&gt;</a:t>
            </a:r>
            <a:r>
              <a:rPr lang="en-US" altLang="zh-CN" sz="2400" b="1" dirty="0" err="1">
                <a:solidFill>
                  <a:srgbClr val="0000FF"/>
                </a:solidFill>
                <a:latin typeface="Times New Roman" pitchFamily="18" charset="0"/>
                <a:ea typeface="楷体_GB2312" pitchFamily="49" charset="-122"/>
                <a:sym typeface="Monotype Sorts" pitchFamily="2" charset="2"/>
              </a:rPr>
              <a:t>num,pt</a:t>
            </a:r>
            <a:r>
              <a:rPr lang="en-US" altLang="zh-CN" sz="2400" b="1" dirty="0">
                <a:solidFill>
                  <a:srgbClr val="0000FF"/>
                </a:solidFill>
                <a:latin typeface="Times New Roman" pitchFamily="18" charset="0"/>
                <a:ea typeface="楷体_GB2312" pitchFamily="49" charset="-122"/>
                <a:sym typeface="Monotype Sorts" pitchFamily="2" charset="2"/>
              </a:rPr>
              <a:t>-&gt;score); </a:t>
            </a:r>
          </a:p>
          <a:p>
            <a:pPr marL="342900" indent="-342900">
              <a:lnSpc>
                <a:spcPct val="12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return 0;</a:t>
            </a:r>
          </a:p>
          <a:p>
            <a:pPr marL="342900" indent="-342900">
              <a:lnSpc>
                <a:spcPct val="12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a:t>
            </a:r>
          </a:p>
        </p:txBody>
      </p:sp>
      <p:pic>
        <p:nvPicPr>
          <p:cNvPr id="68392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68710" b="62670"/>
          <a:stretch/>
        </p:blipFill>
        <p:spPr bwMode="auto">
          <a:xfrm>
            <a:off x="6096000" y="4510728"/>
            <a:ext cx="2971800" cy="2314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906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39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F406AB48-660C-42E3-B85F-2451561C6986}" type="datetime1">
              <a:rPr lang="zh-CN" altLang="en-US"/>
              <a:pPr/>
              <a:t>2023/12/5</a:t>
            </a:fld>
            <a:endParaRPr lang="en-US" altLang="zh-CN"/>
          </a:p>
        </p:txBody>
      </p:sp>
      <p:sp>
        <p:nvSpPr>
          <p:cNvPr id="6"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ln/>
        </p:spPr>
        <p:txBody>
          <a:bodyPr/>
          <a:lstStyle/>
          <a:p>
            <a:fld id="{B42F68ED-23C4-4F37-97BD-C84432B6C203}" type="slidenum">
              <a:rPr lang="zh-CN" altLang="en-US"/>
              <a:pPr/>
              <a:t>36</a:t>
            </a:fld>
            <a:r>
              <a:rPr lang="en-US" altLang="zh-CN"/>
              <a:t>/45</a:t>
            </a:r>
          </a:p>
        </p:txBody>
      </p:sp>
      <p:sp>
        <p:nvSpPr>
          <p:cNvPr id="6867970" name="Rectangle 2"/>
          <p:cNvSpPr>
            <a:spLocks noRot="1" noChangeArrowheads="1"/>
          </p:cNvSpPr>
          <p:nvPr/>
        </p:nvSpPr>
        <p:spPr bwMode="auto">
          <a:xfrm>
            <a:off x="301625" y="2286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动态链表</a:t>
            </a:r>
            <a:r>
              <a:rPr lang="zh-CN" altLang="en-US" dirty="0">
                <a:solidFill>
                  <a:srgbClr val="C00000"/>
                </a:solidFill>
                <a:latin typeface="Times New Roman" pitchFamily="18" charset="0"/>
                <a:ea typeface="黑体" pitchFamily="49" charset="-122"/>
              </a:rPr>
              <a:t>修改</a:t>
            </a:r>
            <a:r>
              <a:rPr lang="en-US" altLang="zh-CN" dirty="0" smtClean="0">
                <a:solidFill>
                  <a:srgbClr val="C00000"/>
                </a:solidFill>
                <a:latin typeface="Times New Roman" pitchFamily="18" charset="0"/>
                <a:ea typeface="黑体" pitchFamily="49" charset="-122"/>
              </a:rPr>
              <a:t>main</a:t>
            </a:r>
            <a:r>
              <a:rPr lang="zh-CN" altLang="en-US" dirty="0">
                <a:solidFill>
                  <a:srgbClr val="C00000"/>
                </a:solidFill>
                <a:latin typeface="Times New Roman" pitchFamily="18" charset="0"/>
                <a:ea typeface="黑体" pitchFamily="49" charset="-122"/>
              </a:rPr>
              <a:t>函数</a:t>
            </a:r>
          </a:p>
        </p:txBody>
      </p:sp>
      <p:sp>
        <p:nvSpPr>
          <p:cNvPr id="6867971" name="Rectangle 3"/>
          <p:cNvSpPr>
            <a:spLocks noChangeArrowheads="1"/>
          </p:cNvSpPr>
          <p:nvPr/>
        </p:nvSpPr>
        <p:spPr bwMode="auto">
          <a:xfrm>
            <a:off x="76200" y="990600"/>
            <a:ext cx="85407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利用</a:t>
            </a:r>
            <a:r>
              <a:rPr lang="zh-CN" altLang="en-US" sz="28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链表“头”，输出整个链表中的各结点的值。</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endParaRPr>
          </a:p>
        </p:txBody>
      </p:sp>
      <p:sp>
        <p:nvSpPr>
          <p:cNvPr id="6867972" name="Rectangle 4"/>
          <p:cNvSpPr>
            <a:spLocks noChangeArrowheads="1"/>
          </p:cNvSpPr>
          <p:nvPr/>
        </p:nvSpPr>
        <p:spPr bwMode="auto">
          <a:xfrm>
            <a:off x="152400" y="1828800"/>
            <a:ext cx="6172200" cy="2057400"/>
          </a:xfrm>
          <a:prstGeom prst="rect">
            <a:avLst/>
          </a:prstGeom>
          <a:solidFill>
            <a:srgbClr val="FFFF00"/>
          </a:solidFill>
          <a:ln w="9525">
            <a:noFill/>
            <a:miter lim="800000"/>
            <a:headEnd/>
            <a:tailEnd/>
          </a:ln>
          <a:effectLst/>
          <a:extLst/>
        </p:spPr>
        <p:txBody>
          <a:bodyPr/>
          <a:lstStyle/>
          <a:p>
            <a:pPr marL="342900" indent="-342900">
              <a:lnSpc>
                <a:spcPct val="120000"/>
              </a:lnSpc>
              <a:spcBef>
                <a:spcPct val="0"/>
              </a:spcBef>
              <a:buClr>
                <a:srgbClr val="FF3300"/>
              </a:buClr>
              <a:buFont typeface="Wingdings" pitchFamily="2" charset="2"/>
              <a:buNone/>
            </a:pPr>
            <a:r>
              <a:rPr lang="en-US" altLang="zh-CN" sz="1800" b="1" dirty="0" err="1">
                <a:latin typeface="Times New Roman" pitchFamily="18" charset="0"/>
                <a:ea typeface="楷体_GB2312" pitchFamily="49" charset="-122"/>
                <a:sym typeface="Monotype Sorts" pitchFamily="2" charset="2"/>
              </a:rPr>
              <a:t>int</a:t>
            </a:r>
            <a:r>
              <a:rPr lang="en-US" altLang="zh-CN" sz="1800" b="1" dirty="0">
                <a:latin typeface="Times New Roman" pitchFamily="18" charset="0"/>
                <a:ea typeface="楷体_GB2312" pitchFamily="49" charset="-122"/>
                <a:sym typeface="Monotype Sorts" pitchFamily="2" charset="2"/>
              </a:rPr>
              <a:t> main</a:t>
            </a:r>
            <a:r>
              <a:rPr lang="en-US" altLang="zh-CN" sz="1800" b="1" dirty="0" smtClean="0">
                <a:latin typeface="Times New Roman" pitchFamily="18" charset="0"/>
                <a:ea typeface="楷体_GB2312" pitchFamily="49" charset="-122"/>
                <a:sym typeface="Monotype Sorts" pitchFamily="2" charset="2"/>
              </a:rPr>
              <a:t>() { </a:t>
            </a:r>
            <a:endParaRPr lang="en-US" altLang="zh-CN" sz="1800" b="1" dirty="0">
              <a:latin typeface="Times New Roman" pitchFamily="18" charset="0"/>
              <a:ea typeface="楷体_GB2312" pitchFamily="49" charset="-122"/>
              <a:sym typeface="Monotype Sorts" pitchFamily="2" charset="2"/>
            </a:endParaRPr>
          </a:p>
          <a:p>
            <a:pPr marL="342900" indent="-342900">
              <a:lnSpc>
                <a:spcPct val="120000"/>
              </a:lnSpc>
              <a:spcBef>
                <a:spcPct val="0"/>
              </a:spcBef>
              <a:buClr>
                <a:srgbClr val="FF3300"/>
              </a:buClr>
              <a:buFont typeface="Wingdings" pitchFamily="2" charset="2"/>
              <a:buNone/>
            </a:pPr>
            <a:r>
              <a:rPr lang="en-US" altLang="zh-CN" sz="1800" b="1" dirty="0">
                <a:latin typeface="Times New Roman" pitchFamily="18" charset="0"/>
                <a:ea typeface="楷体_GB2312" pitchFamily="49" charset="-122"/>
                <a:sym typeface="Monotype Sorts" pitchFamily="2" charset="2"/>
              </a:rPr>
              <a:t>	</a:t>
            </a:r>
            <a:r>
              <a:rPr lang="en-US" altLang="zh-CN" sz="1800" b="1" dirty="0" err="1">
                <a:latin typeface="Times New Roman" pitchFamily="18" charset="0"/>
                <a:ea typeface="楷体_GB2312" pitchFamily="49" charset="-122"/>
                <a:sym typeface="Monotype Sorts" pitchFamily="2" charset="2"/>
              </a:rPr>
              <a:t>struct</a:t>
            </a:r>
            <a:r>
              <a:rPr lang="en-US" altLang="zh-CN" sz="1800" b="1" dirty="0">
                <a:latin typeface="Times New Roman" pitchFamily="18" charset="0"/>
                <a:ea typeface="楷体_GB2312" pitchFamily="49" charset="-122"/>
                <a:sym typeface="Monotype Sorts" pitchFamily="2" charset="2"/>
              </a:rPr>
              <a:t> Student *</a:t>
            </a:r>
            <a:r>
              <a:rPr lang="en-US" altLang="zh-CN" sz="1800" b="1" dirty="0" err="1">
                <a:latin typeface="Times New Roman" pitchFamily="18" charset="0"/>
                <a:ea typeface="楷体_GB2312" pitchFamily="49" charset="-122"/>
                <a:sym typeface="Monotype Sorts" pitchFamily="2" charset="2"/>
              </a:rPr>
              <a:t>pt</a:t>
            </a:r>
            <a:r>
              <a:rPr lang="en-US" altLang="zh-CN" sz="1800" b="1" dirty="0">
                <a:latin typeface="Times New Roman" pitchFamily="18" charset="0"/>
                <a:ea typeface="楷体_GB2312" pitchFamily="49" charset="-122"/>
                <a:sym typeface="Monotype Sorts" pitchFamily="2" charset="2"/>
              </a:rPr>
              <a:t>;</a:t>
            </a:r>
          </a:p>
          <a:p>
            <a:pPr marL="342900" indent="-342900">
              <a:lnSpc>
                <a:spcPct val="120000"/>
              </a:lnSpc>
              <a:spcBef>
                <a:spcPct val="0"/>
              </a:spcBef>
              <a:buClr>
                <a:srgbClr val="FF3300"/>
              </a:buClr>
              <a:buFont typeface="Wingdings" pitchFamily="2" charset="2"/>
              <a:buNone/>
            </a:pPr>
            <a:r>
              <a:rPr lang="en-US" altLang="zh-CN" sz="1800" b="1" dirty="0">
                <a:latin typeface="Times New Roman" pitchFamily="18" charset="0"/>
                <a:ea typeface="楷体_GB2312" pitchFamily="49" charset="-122"/>
                <a:sym typeface="Monotype Sorts" pitchFamily="2" charset="2"/>
              </a:rPr>
              <a:t>	</a:t>
            </a:r>
            <a:r>
              <a:rPr lang="en-US" altLang="zh-CN" sz="1800" b="1" dirty="0" err="1">
                <a:latin typeface="Times New Roman" pitchFamily="18" charset="0"/>
                <a:ea typeface="楷体_GB2312" pitchFamily="49" charset="-122"/>
                <a:sym typeface="Monotype Sorts" pitchFamily="2" charset="2"/>
              </a:rPr>
              <a:t>pt</a:t>
            </a:r>
            <a:r>
              <a:rPr lang="en-US" altLang="zh-CN" sz="1800" b="1" dirty="0">
                <a:latin typeface="Times New Roman" pitchFamily="18" charset="0"/>
                <a:ea typeface="楷体_GB2312" pitchFamily="49" charset="-122"/>
                <a:sym typeface="Monotype Sorts" pitchFamily="2" charset="2"/>
              </a:rPr>
              <a:t>=</a:t>
            </a:r>
            <a:r>
              <a:rPr lang="en-US" altLang="zh-CN" sz="1800" b="1" dirty="0" err="1">
                <a:latin typeface="Times New Roman" pitchFamily="18" charset="0"/>
                <a:ea typeface="楷体_GB2312" pitchFamily="49" charset="-122"/>
                <a:sym typeface="Monotype Sorts" pitchFamily="2" charset="2"/>
              </a:rPr>
              <a:t>creat</a:t>
            </a:r>
            <a:r>
              <a:rPr lang="en-US" altLang="zh-CN" sz="1800" b="1" dirty="0">
                <a:latin typeface="Times New Roman" pitchFamily="18" charset="0"/>
                <a:ea typeface="楷体_GB2312" pitchFamily="49" charset="-122"/>
                <a:sym typeface="Monotype Sorts" pitchFamily="2" charset="2"/>
              </a:rPr>
              <a:t>();  </a:t>
            </a:r>
          </a:p>
          <a:p>
            <a:pPr marL="342900" indent="-342900">
              <a:lnSpc>
                <a:spcPct val="120000"/>
              </a:lnSpc>
              <a:spcBef>
                <a:spcPct val="0"/>
              </a:spcBef>
              <a:buClr>
                <a:srgbClr val="FF3300"/>
              </a:buClr>
              <a:buFont typeface="Wingdings" pitchFamily="2" charset="2"/>
              <a:buNone/>
            </a:pPr>
            <a:r>
              <a:rPr lang="en-US" altLang="zh-CN" sz="1800" b="1" dirty="0">
                <a:latin typeface="Times New Roman" pitchFamily="18" charset="0"/>
                <a:ea typeface="楷体_GB2312" pitchFamily="49" charset="-122"/>
                <a:sym typeface="Monotype Sorts" pitchFamily="2" charset="2"/>
              </a:rPr>
              <a:t>	</a:t>
            </a:r>
            <a:r>
              <a:rPr lang="en-US" altLang="zh-CN" sz="1800" b="1" dirty="0" err="1">
                <a:latin typeface="Times New Roman" pitchFamily="18" charset="0"/>
                <a:ea typeface="楷体_GB2312" pitchFamily="49" charset="-122"/>
                <a:sym typeface="Monotype Sorts" pitchFamily="2" charset="2"/>
              </a:rPr>
              <a:t>printf</a:t>
            </a:r>
            <a:r>
              <a:rPr lang="en-US" altLang="zh-CN" sz="1800" b="1" dirty="0">
                <a:latin typeface="Times New Roman" pitchFamily="18" charset="0"/>
                <a:ea typeface="楷体_GB2312" pitchFamily="49" charset="-122"/>
                <a:sym typeface="Monotype Sorts" pitchFamily="2" charset="2"/>
              </a:rPr>
              <a:t>("\</a:t>
            </a:r>
            <a:r>
              <a:rPr lang="en-US" altLang="zh-CN" sz="1800" b="1" dirty="0" err="1">
                <a:latin typeface="Times New Roman" pitchFamily="18" charset="0"/>
                <a:ea typeface="楷体_GB2312" pitchFamily="49" charset="-122"/>
                <a:sym typeface="Monotype Sorts" pitchFamily="2" charset="2"/>
              </a:rPr>
              <a:t>nnum</a:t>
            </a:r>
            <a:r>
              <a:rPr lang="en-US" altLang="zh-CN" sz="1800" b="1" dirty="0">
                <a:latin typeface="Times New Roman" pitchFamily="18" charset="0"/>
                <a:ea typeface="楷体_GB2312" pitchFamily="49" charset="-122"/>
                <a:sym typeface="Monotype Sorts" pitchFamily="2" charset="2"/>
              </a:rPr>
              <a:t>:%</a:t>
            </a:r>
            <a:r>
              <a:rPr lang="en-US" altLang="zh-CN" sz="1800" b="1" dirty="0" err="1">
                <a:latin typeface="Times New Roman" pitchFamily="18" charset="0"/>
                <a:ea typeface="楷体_GB2312" pitchFamily="49" charset="-122"/>
                <a:sym typeface="Monotype Sorts" pitchFamily="2" charset="2"/>
              </a:rPr>
              <a:t>ld</a:t>
            </a:r>
            <a:r>
              <a:rPr lang="en-US" altLang="zh-CN" sz="1800" b="1" dirty="0">
                <a:latin typeface="Times New Roman" pitchFamily="18" charset="0"/>
                <a:ea typeface="楷体_GB2312" pitchFamily="49" charset="-122"/>
                <a:sym typeface="Monotype Sorts" pitchFamily="2" charset="2"/>
              </a:rPr>
              <a:t>\</a:t>
            </a:r>
            <a:r>
              <a:rPr lang="en-US" altLang="zh-CN" sz="1800" b="1" dirty="0" err="1">
                <a:latin typeface="Times New Roman" pitchFamily="18" charset="0"/>
                <a:ea typeface="楷体_GB2312" pitchFamily="49" charset="-122"/>
                <a:sym typeface="Monotype Sorts" pitchFamily="2" charset="2"/>
              </a:rPr>
              <a:t>nscore</a:t>
            </a:r>
            <a:r>
              <a:rPr lang="en-US" altLang="zh-CN" sz="1800" b="1" dirty="0">
                <a:latin typeface="Times New Roman" pitchFamily="18" charset="0"/>
                <a:ea typeface="楷体_GB2312" pitchFamily="49" charset="-122"/>
                <a:sym typeface="Monotype Sorts" pitchFamily="2" charset="2"/>
              </a:rPr>
              <a:t>:%5.1f\n</a:t>
            </a:r>
            <a:r>
              <a:rPr lang="en-US" altLang="zh-CN" sz="1800" b="1" dirty="0" smtClean="0">
                <a:latin typeface="Times New Roman" pitchFamily="18" charset="0"/>
                <a:ea typeface="楷体_GB2312" pitchFamily="49" charset="-122"/>
                <a:sym typeface="Monotype Sorts" pitchFamily="2" charset="2"/>
              </a:rPr>
              <a:t>", </a:t>
            </a:r>
            <a:r>
              <a:rPr lang="en-US" altLang="zh-CN" sz="1800" b="1" dirty="0" err="1" smtClean="0">
                <a:latin typeface="Times New Roman" pitchFamily="18" charset="0"/>
                <a:ea typeface="楷体_GB2312" pitchFamily="49" charset="-122"/>
                <a:sym typeface="Monotype Sorts" pitchFamily="2" charset="2"/>
              </a:rPr>
              <a:t>pt</a:t>
            </a:r>
            <a:r>
              <a:rPr lang="en-US" altLang="zh-CN" sz="1800" b="1" dirty="0" smtClean="0">
                <a:latin typeface="Times New Roman" pitchFamily="18" charset="0"/>
                <a:ea typeface="楷体_GB2312" pitchFamily="49" charset="-122"/>
                <a:sym typeface="Monotype Sorts" pitchFamily="2" charset="2"/>
              </a:rPr>
              <a:t>-</a:t>
            </a:r>
            <a:r>
              <a:rPr lang="en-US" altLang="zh-CN" sz="1800" b="1" dirty="0">
                <a:latin typeface="Times New Roman" pitchFamily="18" charset="0"/>
                <a:ea typeface="楷体_GB2312" pitchFamily="49" charset="-122"/>
                <a:sym typeface="Monotype Sorts" pitchFamily="2" charset="2"/>
              </a:rPr>
              <a:t>&gt;</a:t>
            </a:r>
            <a:r>
              <a:rPr lang="en-US" altLang="zh-CN" sz="1800" b="1" dirty="0" err="1">
                <a:latin typeface="Times New Roman" pitchFamily="18" charset="0"/>
                <a:ea typeface="楷体_GB2312" pitchFamily="49" charset="-122"/>
                <a:sym typeface="Monotype Sorts" pitchFamily="2" charset="2"/>
              </a:rPr>
              <a:t>num,pt</a:t>
            </a:r>
            <a:r>
              <a:rPr lang="en-US" altLang="zh-CN" sz="1800" b="1" dirty="0">
                <a:latin typeface="Times New Roman" pitchFamily="18" charset="0"/>
                <a:ea typeface="楷体_GB2312" pitchFamily="49" charset="-122"/>
                <a:sym typeface="Monotype Sorts" pitchFamily="2" charset="2"/>
              </a:rPr>
              <a:t>-&gt;score); </a:t>
            </a:r>
          </a:p>
          <a:p>
            <a:pPr marL="342900" indent="-342900">
              <a:lnSpc>
                <a:spcPct val="120000"/>
              </a:lnSpc>
              <a:spcBef>
                <a:spcPct val="0"/>
              </a:spcBef>
              <a:buClr>
                <a:srgbClr val="FF3300"/>
              </a:buClr>
              <a:buFont typeface="Wingdings" pitchFamily="2" charset="2"/>
              <a:buNone/>
            </a:pPr>
            <a:r>
              <a:rPr lang="en-US" altLang="zh-CN" sz="1800" b="1" dirty="0">
                <a:latin typeface="Times New Roman" pitchFamily="18" charset="0"/>
                <a:ea typeface="楷体_GB2312" pitchFamily="49" charset="-122"/>
                <a:sym typeface="Monotype Sorts" pitchFamily="2" charset="2"/>
              </a:rPr>
              <a:t>	return 0;</a:t>
            </a:r>
          </a:p>
          <a:p>
            <a:pPr marL="342900" indent="-342900">
              <a:lnSpc>
                <a:spcPct val="120000"/>
              </a:lnSpc>
              <a:spcBef>
                <a:spcPct val="0"/>
              </a:spcBef>
              <a:buClr>
                <a:srgbClr val="FF3300"/>
              </a:buClr>
              <a:buFont typeface="Wingdings" pitchFamily="2" charset="2"/>
              <a:buNone/>
            </a:pPr>
            <a:r>
              <a:rPr lang="en-US" altLang="zh-CN" sz="1800" b="1" dirty="0">
                <a:latin typeface="Times New Roman" pitchFamily="18" charset="0"/>
                <a:ea typeface="楷体_GB2312" pitchFamily="49" charset="-122"/>
                <a:sym typeface="Monotype Sorts" pitchFamily="2" charset="2"/>
              </a:rPr>
              <a:t>}</a:t>
            </a:r>
          </a:p>
        </p:txBody>
      </p:sp>
      <p:sp>
        <p:nvSpPr>
          <p:cNvPr id="9" name="Rectangle 4"/>
          <p:cNvSpPr>
            <a:spLocks noChangeArrowheads="1"/>
          </p:cNvSpPr>
          <p:nvPr/>
        </p:nvSpPr>
        <p:spPr bwMode="auto">
          <a:xfrm>
            <a:off x="2590800" y="3657600"/>
            <a:ext cx="6477000" cy="3124200"/>
          </a:xfrm>
          <a:prstGeom prst="rect">
            <a:avLst/>
          </a:prstGeom>
          <a:solidFill>
            <a:srgbClr val="92D050"/>
          </a:solidFill>
          <a:ln w="9525">
            <a:noFill/>
            <a:miter lim="800000"/>
            <a:headEnd/>
            <a:tailEnd/>
          </a:ln>
          <a:effectLst/>
          <a:extLst/>
        </p:spPr>
        <p:txBody>
          <a:bodyPr/>
          <a:lstStyle/>
          <a:p>
            <a:pPr marL="342900" indent="-342900">
              <a:lnSpc>
                <a:spcPct val="120000"/>
              </a:lnSpc>
              <a:spcBef>
                <a:spcPct val="0"/>
              </a:spcBef>
              <a:buClr>
                <a:srgbClr val="FF3300"/>
              </a:buClr>
              <a:buFont typeface="Wingdings" pitchFamily="2" charset="2"/>
              <a:buNone/>
            </a:pPr>
            <a:r>
              <a:rPr lang="en-US" altLang="zh-CN" sz="1800" b="1" dirty="0" err="1" smtClean="0">
                <a:latin typeface="Times New Roman" pitchFamily="18" charset="0"/>
                <a:ea typeface="楷体_GB2312" pitchFamily="49" charset="-122"/>
                <a:sym typeface="Monotype Sorts" pitchFamily="2" charset="2"/>
              </a:rPr>
              <a:t>int</a:t>
            </a:r>
            <a:r>
              <a:rPr lang="en-US" altLang="zh-CN" sz="1800" b="1" dirty="0" smtClean="0">
                <a:latin typeface="Times New Roman" pitchFamily="18" charset="0"/>
                <a:ea typeface="楷体_GB2312" pitchFamily="49" charset="-122"/>
                <a:sym typeface="Monotype Sorts" pitchFamily="2" charset="2"/>
              </a:rPr>
              <a:t> </a:t>
            </a:r>
            <a:r>
              <a:rPr lang="en-US" altLang="zh-CN" sz="1800" b="1" dirty="0">
                <a:latin typeface="Times New Roman" pitchFamily="18" charset="0"/>
                <a:ea typeface="楷体_GB2312" pitchFamily="49" charset="-122"/>
                <a:sym typeface="Monotype Sorts" pitchFamily="2" charset="2"/>
              </a:rPr>
              <a:t>main</a:t>
            </a:r>
            <a:r>
              <a:rPr lang="en-US" altLang="zh-CN" sz="1800" b="1" dirty="0" smtClean="0">
                <a:latin typeface="Times New Roman" pitchFamily="18" charset="0"/>
                <a:ea typeface="楷体_GB2312" pitchFamily="49" charset="-122"/>
                <a:sym typeface="Monotype Sorts" pitchFamily="2" charset="2"/>
              </a:rPr>
              <a:t>() { </a:t>
            </a:r>
            <a:endParaRPr lang="en-US" altLang="zh-CN" sz="1800" b="1" dirty="0">
              <a:latin typeface="Times New Roman" pitchFamily="18" charset="0"/>
              <a:ea typeface="楷体_GB2312" pitchFamily="49" charset="-122"/>
              <a:sym typeface="Monotype Sorts" pitchFamily="2" charset="2"/>
            </a:endParaRPr>
          </a:p>
          <a:p>
            <a:pPr marL="342900" indent="-342900">
              <a:lnSpc>
                <a:spcPct val="120000"/>
              </a:lnSpc>
              <a:spcBef>
                <a:spcPct val="0"/>
              </a:spcBef>
              <a:buClr>
                <a:srgbClr val="FF3300"/>
              </a:buClr>
              <a:buFont typeface="Wingdings" pitchFamily="2" charset="2"/>
              <a:buNone/>
            </a:pPr>
            <a:r>
              <a:rPr lang="en-US" altLang="zh-CN" sz="1800" b="1" dirty="0">
                <a:latin typeface="Times New Roman" pitchFamily="18" charset="0"/>
                <a:ea typeface="楷体_GB2312" pitchFamily="49" charset="-122"/>
                <a:sym typeface="Monotype Sorts" pitchFamily="2" charset="2"/>
              </a:rPr>
              <a:t>	</a:t>
            </a:r>
            <a:r>
              <a:rPr lang="en-US" altLang="zh-CN" sz="1800" b="1" dirty="0" err="1">
                <a:latin typeface="Times New Roman" pitchFamily="18" charset="0"/>
                <a:ea typeface="楷体_GB2312" pitchFamily="49" charset="-122"/>
                <a:sym typeface="Monotype Sorts" pitchFamily="2" charset="2"/>
              </a:rPr>
              <a:t>struct</a:t>
            </a:r>
            <a:r>
              <a:rPr lang="en-US" altLang="zh-CN" sz="1800" b="1" dirty="0">
                <a:latin typeface="Times New Roman" pitchFamily="18" charset="0"/>
                <a:ea typeface="楷体_GB2312" pitchFamily="49" charset="-122"/>
                <a:sym typeface="Monotype Sorts" pitchFamily="2" charset="2"/>
              </a:rPr>
              <a:t> Student *</a:t>
            </a:r>
            <a:r>
              <a:rPr lang="en-US" altLang="zh-CN" sz="1800" b="1" dirty="0" err="1">
                <a:latin typeface="Times New Roman" pitchFamily="18" charset="0"/>
                <a:ea typeface="楷体_GB2312" pitchFamily="49" charset="-122"/>
                <a:sym typeface="Monotype Sorts" pitchFamily="2" charset="2"/>
              </a:rPr>
              <a:t>pt</a:t>
            </a:r>
            <a:r>
              <a:rPr lang="en-US" altLang="zh-CN" sz="1800" b="1" dirty="0">
                <a:latin typeface="Times New Roman" pitchFamily="18" charset="0"/>
                <a:ea typeface="楷体_GB2312" pitchFamily="49" charset="-122"/>
                <a:sym typeface="Monotype Sorts" pitchFamily="2" charset="2"/>
              </a:rPr>
              <a:t>;</a:t>
            </a:r>
          </a:p>
          <a:p>
            <a:pPr marL="342900" indent="-342900">
              <a:lnSpc>
                <a:spcPct val="120000"/>
              </a:lnSpc>
              <a:spcBef>
                <a:spcPct val="0"/>
              </a:spcBef>
              <a:buClr>
                <a:srgbClr val="FF3300"/>
              </a:buClr>
              <a:buFont typeface="Wingdings" pitchFamily="2" charset="2"/>
              <a:buNone/>
            </a:pPr>
            <a:r>
              <a:rPr lang="en-US" altLang="zh-CN" sz="1800" b="1" dirty="0">
                <a:latin typeface="Times New Roman" pitchFamily="18" charset="0"/>
                <a:ea typeface="楷体_GB2312" pitchFamily="49" charset="-122"/>
                <a:sym typeface="Monotype Sorts" pitchFamily="2" charset="2"/>
              </a:rPr>
              <a:t>	</a:t>
            </a:r>
            <a:r>
              <a:rPr lang="en-US" altLang="zh-CN" sz="1800" b="1" dirty="0" err="1">
                <a:latin typeface="Times New Roman" pitchFamily="18" charset="0"/>
                <a:ea typeface="楷体_GB2312" pitchFamily="49" charset="-122"/>
                <a:sym typeface="Monotype Sorts" pitchFamily="2" charset="2"/>
              </a:rPr>
              <a:t>pt</a:t>
            </a:r>
            <a:r>
              <a:rPr lang="en-US" altLang="zh-CN" sz="1800" b="1" dirty="0">
                <a:latin typeface="Times New Roman" pitchFamily="18" charset="0"/>
                <a:ea typeface="楷体_GB2312" pitchFamily="49" charset="-122"/>
                <a:sym typeface="Monotype Sorts" pitchFamily="2" charset="2"/>
              </a:rPr>
              <a:t>=</a:t>
            </a:r>
            <a:r>
              <a:rPr lang="en-US" altLang="zh-CN" sz="1800" b="1" dirty="0" err="1">
                <a:latin typeface="Times New Roman" pitchFamily="18" charset="0"/>
                <a:ea typeface="楷体_GB2312" pitchFamily="49" charset="-122"/>
                <a:sym typeface="Monotype Sorts" pitchFamily="2" charset="2"/>
              </a:rPr>
              <a:t>creat</a:t>
            </a:r>
            <a:r>
              <a:rPr lang="en-US" altLang="zh-CN" sz="1800" b="1" dirty="0">
                <a:latin typeface="Times New Roman" pitchFamily="18" charset="0"/>
                <a:ea typeface="楷体_GB2312" pitchFamily="49" charset="-122"/>
                <a:sym typeface="Monotype Sorts" pitchFamily="2" charset="2"/>
              </a:rPr>
              <a:t>(); </a:t>
            </a:r>
          </a:p>
          <a:p>
            <a:pPr marL="342900" indent="-342900">
              <a:lnSpc>
                <a:spcPct val="120000"/>
              </a:lnSpc>
              <a:spcBef>
                <a:spcPct val="0"/>
              </a:spcBef>
              <a:buClr>
                <a:srgbClr val="FF3300"/>
              </a:buClr>
              <a:buFont typeface="Wingdings" pitchFamily="2" charset="2"/>
              <a:buNone/>
            </a:pPr>
            <a:r>
              <a:rPr lang="en-US" altLang="zh-CN" sz="1800" b="1" dirty="0">
                <a:latin typeface="Times New Roman" pitchFamily="18" charset="0"/>
                <a:ea typeface="楷体_GB2312" pitchFamily="49" charset="-122"/>
                <a:sym typeface="Monotype Sorts" pitchFamily="2" charset="2"/>
              </a:rPr>
              <a:t>	while(</a:t>
            </a:r>
            <a:r>
              <a:rPr lang="en-US" altLang="zh-CN" sz="1800" b="1" dirty="0" err="1">
                <a:latin typeface="Times New Roman" pitchFamily="18" charset="0"/>
                <a:ea typeface="楷体_GB2312" pitchFamily="49" charset="-122"/>
                <a:sym typeface="Monotype Sorts" pitchFamily="2" charset="2"/>
              </a:rPr>
              <a:t>pt</a:t>
            </a:r>
            <a:r>
              <a:rPr lang="en-US" altLang="zh-CN" sz="1800" b="1" dirty="0">
                <a:latin typeface="Times New Roman" pitchFamily="18" charset="0"/>
                <a:ea typeface="楷体_GB2312" pitchFamily="49" charset="-122"/>
                <a:sym typeface="Monotype Sorts" pitchFamily="2" charset="2"/>
              </a:rPr>
              <a:t>!=NULL</a:t>
            </a:r>
            <a:r>
              <a:rPr lang="en-US" altLang="zh-CN" sz="1800" b="1" dirty="0" smtClean="0">
                <a:latin typeface="Times New Roman" pitchFamily="18" charset="0"/>
                <a:ea typeface="楷体_GB2312" pitchFamily="49" charset="-122"/>
                <a:sym typeface="Monotype Sorts" pitchFamily="2" charset="2"/>
              </a:rPr>
              <a:t>) {</a:t>
            </a:r>
            <a:endParaRPr lang="en-US" altLang="zh-CN" sz="1800" b="1" dirty="0">
              <a:latin typeface="Times New Roman" pitchFamily="18" charset="0"/>
              <a:ea typeface="楷体_GB2312" pitchFamily="49" charset="-122"/>
              <a:sym typeface="Monotype Sorts" pitchFamily="2" charset="2"/>
            </a:endParaRPr>
          </a:p>
          <a:p>
            <a:pPr marL="342900" indent="-342900">
              <a:lnSpc>
                <a:spcPct val="120000"/>
              </a:lnSpc>
              <a:spcBef>
                <a:spcPct val="0"/>
              </a:spcBef>
              <a:buClr>
                <a:srgbClr val="FF3300"/>
              </a:buClr>
              <a:buFont typeface="Wingdings" pitchFamily="2" charset="2"/>
              <a:buNone/>
            </a:pPr>
            <a:r>
              <a:rPr lang="en-US" altLang="zh-CN" sz="1800" b="1" dirty="0">
                <a:latin typeface="Times New Roman" pitchFamily="18" charset="0"/>
                <a:ea typeface="楷体_GB2312" pitchFamily="49" charset="-122"/>
                <a:sym typeface="Monotype Sorts" pitchFamily="2" charset="2"/>
              </a:rPr>
              <a:t>		</a:t>
            </a:r>
            <a:r>
              <a:rPr lang="en-US" altLang="zh-CN" sz="1800" b="1" dirty="0" err="1">
                <a:latin typeface="Times New Roman" pitchFamily="18" charset="0"/>
                <a:ea typeface="楷体_GB2312" pitchFamily="49" charset="-122"/>
                <a:sym typeface="Monotype Sorts" pitchFamily="2" charset="2"/>
              </a:rPr>
              <a:t>printf</a:t>
            </a:r>
            <a:r>
              <a:rPr lang="en-US" altLang="zh-CN" sz="1800" b="1" dirty="0">
                <a:latin typeface="Times New Roman" pitchFamily="18" charset="0"/>
                <a:ea typeface="楷体_GB2312" pitchFamily="49" charset="-122"/>
                <a:sym typeface="Monotype Sorts" pitchFamily="2" charset="2"/>
              </a:rPr>
              <a:t>("</a:t>
            </a:r>
            <a:r>
              <a:rPr lang="en-US" altLang="zh-CN" sz="1800" b="1" dirty="0" err="1">
                <a:latin typeface="Times New Roman" pitchFamily="18" charset="0"/>
                <a:ea typeface="楷体_GB2312" pitchFamily="49" charset="-122"/>
                <a:sym typeface="Monotype Sorts" pitchFamily="2" charset="2"/>
              </a:rPr>
              <a:t>num</a:t>
            </a:r>
            <a:r>
              <a:rPr lang="en-US" altLang="zh-CN" sz="1800" b="1" dirty="0">
                <a:latin typeface="Times New Roman" pitchFamily="18" charset="0"/>
                <a:ea typeface="楷体_GB2312" pitchFamily="49" charset="-122"/>
                <a:sym typeface="Monotype Sorts" pitchFamily="2" charset="2"/>
              </a:rPr>
              <a:t>:%</a:t>
            </a:r>
            <a:r>
              <a:rPr lang="en-US" altLang="zh-CN" sz="1800" b="1" dirty="0" err="1">
                <a:latin typeface="Times New Roman" pitchFamily="18" charset="0"/>
                <a:ea typeface="楷体_GB2312" pitchFamily="49" charset="-122"/>
                <a:sym typeface="Monotype Sorts" pitchFamily="2" charset="2"/>
              </a:rPr>
              <a:t>ld</a:t>
            </a:r>
            <a:r>
              <a:rPr lang="en-US" altLang="zh-CN" sz="1800" b="1" dirty="0">
                <a:latin typeface="Times New Roman" pitchFamily="18" charset="0"/>
                <a:ea typeface="楷体_GB2312" pitchFamily="49" charset="-122"/>
                <a:sym typeface="Monotype Sorts" pitchFamily="2" charset="2"/>
              </a:rPr>
              <a:t>\</a:t>
            </a:r>
            <a:r>
              <a:rPr lang="en-US" altLang="zh-CN" sz="1800" b="1" dirty="0" err="1">
                <a:latin typeface="Times New Roman" pitchFamily="18" charset="0"/>
                <a:ea typeface="楷体_GB2312" pitchFamily="49" charset="-122"/>
                <a:sym typeface="Monotype Sorts" pitchFamily="2" charset="2"/>
              </a:rPr>
              <a:t>tscore</a:t>
            </a:r>
            <a:r>
              <a:rPr lang="en-US" altLang="zh-CN" sz="1800" b="1" dirty="0">
                <a:latin typeface="Times New Roman" pitchFamily="18" charset="0"/>
                <a:ea typeface="楷体_GB2312" pitchFamily="49" charset="-122"/>
                <a:sym typeface="Monotype Sorts" pitchFamily="2" charset="2"/>
              </a:rPr>
              <a:t>:%5.1f\n", </a:t>
            </a:r>
            <a:r>
              <a:rPr lang="en-US" altLang="zh-CN" sz="1800" b="1" dirty="0" err="1">
                <a:latin typeface="Times New Roman" pitchFamily="18" charset="0"/>
                <a:ea typeface="楷体_GB2312" pitchFamily="49" charset="-122"/>
                <a:sym typeface="Monotype Sorts" pitchFamily="2" charset="2"/>
              </a:rPr>
              <a:t>pt</a:t>
            </a:r>
            <a:r>
              <a:rPr lang="en-US" altLang="zh-CN" sz="1800" b="1" dirty="0">
                <a:latin typeface="Times New Roman" pitchFamily="18" charset="0"/>
                <a:ea typeface="楷体_GB2312" pitchFamily="49" charset="-122"/>
                <a:sym typeface="Monotype Sorts" pitchFamily="2" charset="2"/>
              </a:rPr>
              <a:t>-&gt;</a:t>
            </a:r>
            <a:r>
              <a:rPr lang="en-US" altLang="zh-CN" sz="1800" b="1" dirty="0" err="1">
                <a:latin typeface="Times New Roman" pitchFamily="18" charset="0"/>
                <a:ea typeface="楷体_GB2312" pitchFamily="49" charset="-122"/>
                <a:sym typeface="Monotype Sorts" pitchFamily="2" charset="2"/>
              </a:rPr>
              <a:t>num,pt</a:t>
            </a:r>
            <a:r>
              <a:rPr lang="en-US" altLang="zh-CN" sz="1800" b="1" dirty="0">
                <a:latin typeface="Times New Roman" pitchFamily="18" charset="0"/>
                <a:ea typeface="楷体_GB2312" pitchFamily="49" charset="-122"/>
                <a:sym typeface="Monotype Sorts" pitchFamily="2" charset="2"/>
              </a:rPr>
              <a:t>-&gt;score); </a:t>
            </a:r>
          </a:p>
          <a:p>
            <a:pPr marL="342900" indent="-342900">
              <a:lnSpc>
                <a:spcPct val="120000"/>
              </a:lnSpc>
              <a:spcBef>
                <a:spcPct val="0"/>
              </a:spcBef>
              <a:buClr>
                <a:srgbClr val="FF3300"/>
              </a:buClr>
              <a:buFont typeface="Wingdings" pitchFamily="2" charset="2"/>
              <a:buNone/>
            </a:pPr>
            <a:r>
              <a:rPr lang="en-US" altLang="zh-CN" sz="1800" b="1" dirty="0">
                <a:latin typeface="Times New Roman" pitchFamily="18" charset="0"/>
                <a:ea typeface="楷体_GB2312" pitchFamily="49" charset="-122"/>
                <a:sym typeface="Monotype Sorts" pitchFamily="2" charset="2"/>
              </a:rPr>
              <a:t>		</a:t>
            </a:r>
            <a:r>
              <a:rPr lang="en-US" altLang="zh-CN" sz="1800" b="1" dirty="0" err="1">
                <a:latin typeface="Times New Roman" pitchFamily="18" charset="0"/>
                <a:ea typeface="楷体_GB2312" pitchFamily="49" charset="-122"/>
                <a:sym typeface="Monotype Sorts" pitchFamily="2" charset="2"/>
              </a:rPr>
              <a:t>pt</a:t>
            </a:r>
            <a:r>
              <a:rPr lang="en-US" altLang="zh-CN" sz="1800" b="1" dirty="0">
                <a:latin typeface="Times New Roman" pitchFamily="18" charset="0"/>
                <a:ea typeface="楷体_GB2312" pitchFamily="49" charset="-122"/>
                <a:sym typeface="Monotype Sorts" pitchFamily="2" charset="2"/>
              </a:rPr>
              <a:t>=</a:t>
            </a:r>
            <a:r>
              <a:rPr lang="en-US" altLang="zh-CN" sz="1800" b="1" dirty="0" err="1">
                <a:latin typeface="Times New Roman" pitchFamily="18" charset="0"/>
                <a:ea typeface="楷体_GB2312" pitchFamily="49" charset="-122"/>
                <a:sym typeface="Monotype Sorts" pitchFamily="2" charset="2"/>
              </a:rPr>
              <a:t>pt</a:t>
            </a:r>
            <a:r>
              <a:rPr lang="en-US" altLang="zh-CN" sz="1800" b="1" dirty="0">
                <a:latin typeface="Times New Roman" pitchFamily="18" charset="0"/>
                <a:ea typeface="楷体_GB2312" pitchFamily="49" charset="-122"/>
                <a:sym typeface="Monotype Sorts" pitchFamily="2" charset="2"/>
              </a:rPr>
              <a:t>-&gt;next;</a:t>
            </a:r>
          </a:p>
          <a:p>
            <a:pPr marL="342900" indent="-342900">
              <a:lnSpc>
                <a:spcPct val="120000"/>
              </a:lnSpc>
              <a:spcBef>
                <a:spcPct val="0"/>
              </a:spcBef>
              <a:buClr>
                <a:srgbClr val="FF3300"/>
              </a:buClr>
              <a:buFont typeface="Wingdings" pitchFamily="2" charset="2"/>
              <a:buNone/>
            </a:pPr>
            <a:r>
              <a:rPr lang="en-US" altLang="zh-CN" sz="1800" b="1" dirty="0">
                <a:latin typeface="Times New Roman" pitchFamily="18" charset="0"/>
                <a:ea typeface="楷体_GB2312" pitchFamily="49" charset="-122"/>
                <a:sym typeface="Monotype Sorts" pitchFamily="2" charset="2"/>
              </a:rPr>
              <a:t>	}</a:t>
            </a:r>
          </a:p>
          <a:p>
            <a:pPr marL="342900" indent="-342900">
              <a:lnSpc>
                <a:spcPct val="120000"/>
              </a:lnSpc>
              <a:spcBef>
                <a:spcPct val="0"/>
              </a:spcBef>
              <a:buClr>
                <a:srgbClr val="FF3300"/>
              </a:buClr>
              <a:buFont typeface="Wingdings" pitchFamily="2" charset="2"/>
              <a:buNone/>
            </a:pPr>
            <a:r>
              <a:rPr lang="en-US" altLang="zh-CN" sz="1800" b="1" dirty="0">
                <a:latin typeface="Times New Roman" pitchFamily="18" charset="0"/>
                <a:ea typeface="楷体_GB2312" pitchFamily="49" charset="-122"/>
                <a:sym typeface="Monotype Sorts" pitchFamily="2" charset="2"/>
              </a:rPr>
              <a:t>	return 0;</a:t>
            </a:r>
          </a:p>
          <a:p>
            <a:pPr marL="342900" indent="-342900">
              <a:lnSpc>
                <a:spcPct val="120000"/>
              </a:lnSpc>
              <a:spcBef>
                <a:spcPct val="0"/>
              </a:spcBef>
              <a:buClr>
                <a:srgbClr val="FF3300"/>
              </a:buClr>
              <a:buFont typeface="Wingdings" pitchFamily="2" charset="2"/>
              <a:buNone/>
            </a:pPr>
            <a:r>
              <a:rPr lang="en-US" altLang="zh-CN" sz="1800" b="1" dirty="0">
                <a:latin typeface="Times New Roman" pitchFamily="18" charset="0"/>
                <a:ea typeface="楷体_GB2312" pitchFamily="49" charset="-122"/>
                <a:sym typeface="Monotype Sorts" pitchFamily="2" charset="2"/>
              </a:rPr>
              <a:t>}</a:t>
            </a:r>
          </a:p>
        </p:txBody>
      </p:sp>
      <p:pic>
        <p:nvPicPr>
          <p:cNvPr id="68403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6544" b="48190"/>
          <a:stretch/>
        </p:blipFill>
        <p:spPr bwMode="auto">
          <a:xfrm>
            <a:off x="5334000" y="307153"/>
            <a:ext cx="3733800" cy="377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44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40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988C4F24-1085-493B-8895-166559DB52A2}" type="datetime1">
              <a:rPr lang="zh-CN" altLang="en-US"/>
              <a:pPr/>
              <a:t>2023/12/5</a:t>
            </a:fld>
            <a:endParaRPr lang="en-US" altLang="zh-CN"/>
          </a:p>
        </p:txBody>
      </p:sp>
      <p:sp>
        <p:nvSpPr>
          <p:cNvPr id="5" name="Rectangle 10"/>
          <p:cNvSpPr>
            <a:spLocks noGrp="1" noChangeArrowheads="1"/>
          </p:cNvSpPr>
          <p:nvPr>
            <p:ph type="sldNum" sz="quarter" idx="12"/>
          </p:nvPr>
        </p:nvSpPr>
        <p:spPr>
          <a:ln/>
        </p:spPr>
        <p:txBody>
          <a:bodyPr/>
          <a:lstStyle/>
          <a:p>
            <a:fld id="{0A9D1902-585A-4C87-9CE4-13AC9CC23CD0}" type="slidenum">
              <a:rPr lang="zh-CN" altLang="en-US"/>
              <a:pPr/>
              <a:t>37</a:t>
            </a:fld>
            <a:r>
              <a:rPr lang="en-US" altLang="zh-CN"/>
              <a:t>/45</a:t>
            </a:r>
          </a:p>
        </p:txBody>
      </p:sp>
      <p:sp>
        <p:nvSpPr>
          <p:cNvPr id="6847490" name="Rectangle 2"/>
          <p:cNvSpPr>
            <a:spLocks noRot="1" noChangeArrowheads="1"/>
          </p:cNvSpPr>
          <p:nvPr/>
        </p:nvSpPr>
        <p:spPr bwMode="auto">
          <a:xfrm>
            <a:off x="301625" y="762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smtClean="0">
                <a:solidFill>
                  <a:srgbClr val="0070C0"/>
                </a:solidFill>
                <a:latin typeface="Times New Roman" pitchFamily="18" charset="0"/>
                <a:ea typeface="黑体" pitchFamily="49" charset="-122"/>
              </a:rPr>
              <a:t>课堂</a:t>
            </a:r>
            <a:r>
              <a:rPr lang="zh-CN" altLang="en-US" dirty="0">
                <a:solidFill>
                  <a:srgbClr val="0070C0"/>
                </a:solidFill>
                <a:latin typeface="Times New Roman" pitchFamily="18" charset="0"/>
                <a:ea typeface="黑体" pitchFamily="49" charset="-122"/>
              </a:rPr>
              <a:t>例题：输出</a:t>
            </a:r>
            <a:r>
              <a:rPr lang="zh-CN" altLang="en-US" dirty="0" smtClean="0">
                <a:solidFill>
                  <a:srgbClr val="0070C0"/>
                </a:solidFill>
                <a:latin typeface="Times New Roman" pitchFamily="18" charset="0"/>
                <a:ea typeface="黑体" pitchFamily="49" charset="-122"/>
              </a:rPr>
              <a:t>链表函数</a:t>
            </a:r>
            <a:endParaRPr lang="zh-CN" altLang="en-US" dirty="0">
              <a:solidFill>
                <a:srgbClr val="0070C0"/>
              </a:solidFill>
              <a:latin typeface="Times New Roman" pitchFamily="18" charset="0"/>
              <a:ea typeface="黑体" pitchFamily="49" charset="-122"/>
            </a:endParaRPr>
          </a:p>
        </p:txBody>
      </p:sp>
      <p:sp>
        <p:nvSpPr>
          <p:cNvPr id="6847491" name="Rectangle 3"/>
          <p:cNvSpPr>
            <a:spLocks noChangeArrowheads="1"/>
          </p:cNvSpPr>
          <p:nvPr/>
        </p:nvSpPr>
        <p:spPr bwMode="auto">
          <a:xfrm>
            <a:off x="228600" y="1066800"/>
            <a:ext cx="8763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要求：编写一个输出链表的函数</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print</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a:t>
            </a:r>
          </a:p>
          <a:p>
            <a:pPr marL="342900" indent="-342900">
              <a:lnSpc>
                <a:spcPct val="150000"/>
              </a:lnSpc>
              <a:buClr>
                <a:srgbClr val="FF3300"/>
              </a:buClr>
              <a:buFont typeface="Wingdings" pitchFamily="2" charset="2"/>
              <a:buChar char="Ø"/>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解题思路</a:t>
            </a:r>
          </a:p>
          <a:p>
            <a:pPr marL="742950" lvl="1" indent="-285750">
              <a:lnSpc>
                <a:spcPct val="150000"/>
              </a:lnSpc>
              <a:buClr>
                <a:schemeClr val="accent2"/>
              </a:buClr>
              <a:buFont typeface="Wingdings" pitchFamily="2" charset="2"/>
              <a:buChar char="ü"/>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首先要知道</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head</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的值。</a:t>
            </a:r>
          </a:p>
          <a:p>
            <a:pPr marL="742950" lvl="1" indent="-285750">
              <a:lnSpc>
                <a:spcPct val="150000"/>
              </a:lnSpc>
              <a:buClr>
                <a:schemeClr val="accent2"/>
              </a:buClr>
              <a:buFont typeface="Wingdings" pitchFamily="2" charset="2"/>
              <a:buChar char="ü"/>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然后设一个指针变量</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p</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，先指向第</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个结点，输出</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p</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所指的结点；</a:t>
            </a:r>
          </a:p>
          <a:p>
            <a:pPr marL="1143000" lvl="2" indent="-228600">
              <a:lnSpc>
                <a:spcPct val="150000"/>
              </a:lnSpc>
              <a:buClr>
                <a:schemeClr val="hlink"/>
              </a:buClr>
              <a:buFontTx/>
              <a:buChar char="o"/>
            </a:pPr>
            <a:r>
              <a:rPr lang="zh-CN" altLang="en-US" sz="2400" b="1"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然后使</a:t>
            </a:r>
            <a:r>
              <a:rPr lang="en-US" altLang="zh-CN" sz="2400" b="1"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400" b="1"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后移一个结点，再输出；</a:t>
            </a:r>
          </a:p>
          <a:p>
            <a:pPr marL="1143000" lvl="2" indent="-228600">
              <a:lnSpc>
                <a:spcPct val="150000"/>
              </a:lnSpc>
              <a:buClr>
                <a:schemeClr val="hlink"/>
              </a:buClr>
              <a:buFontTx/>
              <a:buChar char="o"/>
            </a:pPr>
            <a:r>
              <a:rPr lang="zh-CN" altLang="en-US" sz="2400" b="1"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直到链表的尾结点。</a:t>
            </a:r>
          </a:p>
        </p:txBody>
      </p:sp>
    </p:spTree>
    <p:extLst>
      <p:ext uri="{BB962C8B-B14F-4D97-AF65-F5344CB8AC3E}">
        <p14:creationId xmlns:p14="http://schemas.microsoft.com/office/powerpoint/2010/main" val="3213564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Rectangle 8"/>
          <p:cNvSpPr>
            <a:spLocks noGrp="1" noChangeArrowheads="1"/>
          </p:cNvSpPr>
          <p:nvPr>
            <p:ph type="dt" sz="half" idx="10"/>
          </p:nvPr>
        </p:nvSpPr>
        <p:spPr>
          <a:ln/>
        </p:spPr>
        <p:txBody>
          <a:bodyPr/>
          <a:lstStyle/>
          <a:p>
            <a:fld id="{15D92892-A45B-46F7-B903-0D95A8E3D4EB}" type="datetime1">
              <a:rPr lang="zh-CN" altLang="en-US"/>
              <a:pPr/>
              <a:t>2023/12/5</a:t>
            </a:fld>
            <a:endParaRPr lang="en-US" altLang="zh-CN"/>
          </a:p>
        </p:txBody>
      </p:sp>
      <p:sp>
        <p:nvSpPr>
          <p:cNvPr id="23"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24" name="Rectangle 10"/>
          <p:cNvSpPr>
            <a:spLocks noGrp="1" noChangeArrowheads="1"/>
          </p:cNvSpPr>
          <p:nvPr>
            <p:ph type="sldNum" sz="quarter" idx="12"/>
          </p:nvPr>
        </p:nvSpPr>
        <p:spPr>
          <a:ln/>
        </p:spPr>
        <p:txBody>
          <a:bodyPr/>
          <a:lstStyle/>
          <a:p>
            <a:fld id="{617C3795-A1C7-43A6-9C88-A221AF2BA5E2}" type="slidenum">
              <a:rPr lang="zh-CN" altLang="en-US"/>
              <a:pPr/>
              <a:t>38</a:t>
            </a:fld>
            <a:r>
              <a:rPr lang="en-US" altLang="zh-CN"/>
              <a:t>/45</a:t>
            </a:r>
          </a:p>
        </p:txBody>
      </p:sp>
      <p:sp>
        <p:nvSpPr>
          <p:cNvPr id="6868994" name="Rectangle 3"/>
          <p:cNvSpPr>
            <a:spLocks noGrp="1" noChangeArrowheads="1"/>
          </p:cNvSpPr>
          <p:nvPr>
            <p:ph type="body" idx="4294967295"/>
          </p:nvPr>
        </p:nvSpPr>
        <p:spPr>
          <a:xfrm>
            <a:off x="152400" y="1624013"/>
            <a:ext cx="7929563" cy="2643187"/>
          </a:xfrm>
        </p:spPr>
        <p:txBody>
          <a:bodyPr/>
          <a:lstStyle/>
          <a:p>
            <a:pPr eaLnBrk="1" hangingPunct="1"/>
            <a:r>
              <a:rPr lang="zh-CN" altLang="zh-CN" dirty="0" smtClean="0">
                <a:latin typeface="Times New Roman" panose="02020603050405020304" pitchFamily="18" charset="0"/>
                <a:cs typeface="Times New Roman" panose="02020603050405020304" pitchFamily="18" charset="0"/>
              </a:rPr>
              <a:t>输出</a:t>
            </a:r>
            <a:r>
              <a:rPr lang="en-US" altLang="zh-CN" dirty="0" smtClean="0">
                <a:latin typeface="Times New Roman" panose="02020603050405020304" pitchFamily="18" charset="0"/>
                <a:cs typeface="Times New Roman" panose="02020603050405020304" pitchFamily="18" charset="0"/>
              </a:rPr>
              <a:t>p</a:t>
            </a:r>
            <a:r>
              <a:rPr lang="zh-CN" altLang="zh-CN" dirty="0" smtClean="0">
                <a:latin typeface="Times New Roman" panose="02020603050405020304" pitchFamily="18" charset="0"/>
                <a:cs typeface="Times New Roman" panose="02020603050405020304" pitchFamily="18" charset="0"/>
              </a:rPr>
              <a:t>所指的结点</a:t>
            </a:r>
            <a:endParaRPr lang="en-US" altLang="zh-CN" dirty="0" smtClean="0">
              <a:latin typeface="Times New Roman" panose="02020603050405020304" pitchFamily="18" charset="0"/>
              <a:cs typeface="Times New Roman" panose="02020603050405020304" pitchFamily="18" charset="0"/>
            </a:endParaRPr>
          </a:p>
          <a:p>
            <a:pPr lvl="1"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zh-CN" dirty="0" smtClean="0">
                <a:latin typeface="Times New Roman" panose="02020603050405020304" pitchFamily="18" charset="0"/>
                <a:cs typeface="Times New Roman" panose="02020603050405020304" pitchFamily="18" charset="0"/>
              </a:rPr>
              <a:t>使</a:t>
            </a:r>
            <a:r>
              <a:rPr lang="en-US" altLang="zh-CN" dirty="0" smtClean="0">
                <a:latin typeface="Times New Roman" panose="02020603050405020304" pitchFamily="18" charset="0"/>
                <a:cs typeface="Times New Roman" panose="02020603050405020304" pitchFamily="18" charset="0"/>
              </a:rPr>
              <a:t>p</a:t>
            </a:r>
            <a:r>
              <a:rPr lang="zh-CN" altLang="zh-CN" dirty="0" smtClean="0">
                <a:latin typeface="Times New Roman" panose="02020603050405020304" pitchFamily="18" charset="0"/>
                <a:cs typeface="Times New Roman" panose="02020603050405020304" pitchFamily="18" charset="0"/>
              </a:rPr>
              <a:t>后移一个结点</a:t>
            </a:r>
          </a:p>
        </p:txBody>
      </p:sp>
      <p:graphicFrame>
        <p:nvGraphicFramePr>
          <p:cNvPr id="4" name="表格 3"/>
          <p:cNvGraphicFramePr>
            <a:graphicFrameLocks noGrp="1"/>
          </p:cNvGraphicFramePr>
          <p:nvPr/>
        </p:nvGraphicFramePr>
        <p:xfrm>
          <a:off x="1571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5" name="TextBox 4"/>
          <p:cNvSpPr txBox="1"/>
          <p:nvPr/>
        </p:nvSpPr>
        <p:spPr>
          <a:xfrm>
            <a:off x="642938" y="4643438"/>
            <a:ext cx="571500" cy="523875"/>
          </a:xfrm>
          <a:prstGeom prst="rect">
            <a:avLst/>
          </a:prstGeom>
          <a:noFill/>
        </p:spPr>
        <p:txBody>
          <a:bodyPr>
            <a:spAutoFit/>
          </a:bodyPr>
          <a:lstStyle/>
          <a:p>
            <a:pPr>
              <a:lnSpc>
                <a:spcPct val="100000"/>
              </a:lnSpc>
              <a:spcBef>
                <a:spcPct val="0"/>
              </a:spcBef>
              <a:defRPr/>
            </a:pPr>
            <a:r>
              <a:rPr kumimoji="1" lang="en-US" altLang="zh-CN" sz="2800" b="1" dirty="0">
                <a:solidFill>
                  <a:srgbClr val="C00000"/>
                </a:solidFill>
                <a:latin typeface="+mn-lt"/>
                <a:ea typeface="+mn-ea"/>
              </a:rPr>
              <a:t>p</a:t>
            </a:r>
            <a:endParaRPr kumimoji="1" lang="zh-CN" altLang="en-US" sz="2800" b="1" dirty="0">
              <a:solidFill>
                <a:srgbClr val="C00000"/>
              </a:solidFill>
              <a:latin typeface="+mn-lt"/>
              <a:ea typeface="+mn-ea"/>
            </a:endParaRPr>
          </a:p>
        </p:txBody>
      </p:sp>
      <p:cxnSp>
        <p:nvCxnSpPr>
          <p:cNvPr id="6869006" name="直接箭头连接符 20"/>
          <p:cNvCxnSpPr>
            <a:cxnSpLocks noChangeShapeType="1"/>
          </p:cNvCxnSpPr>
          <p:nvPr/>
        </p:nvCxnSpPr>
        <p:spPr bwMode="auto">
          <a:xfrm>
            <a:off x="285750" y="4643438"/>
            <a:ext cx="128587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11" name="TextBox 10"/>
          <p:cNvSpPr txBox="1"/>
          <p:nvPr/>
        </p:nvSpPr>
        <p:spPr>
          <a:xfrm>
            <a:off x="1643063"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1001</a:t>
            </a:r>
          </a:p>
          <a:p>
            <a:pPr algn="ctr">
              <a:lnSpc>
                <a:spcPts val="3900"/>
              </a:lnSpc>
              <a:spcBef>
                <a:spcPct val="0"/>
              </a:spcBef>
              <a:defRPr/>
            </a:pPr>
            <a:r>
              <a:rPr kumimoji="1" lang="en-US" altLang="zh-CN" sz="2800" b="1" dirty="0">
                <a:solidFill>
                  <a:srgbClr val="0000CC"/>
                </a:solidFill>
                <a:latin typeface="+mn-lt"/>
                <a:ea typeface="+mn-ea"/>
              </a:rPr>
              <a:t>67.5</a:t>
            </a:r>
            <a:endParaRPr kumimoji="1" lang="zh-CN" altLang="en-US" sz="2800" b="1" dirty="0">
              <a:solidFill>
                <a:srgbClr val="0000CC"/>
              </a:solidFill>
              <a:latin typeface="+mn-lt"/>
              <a:ea typeface="+mn-ea"/>
            </a:endParaRPr>
          </a:p>
        </p:txBody>
      </p:sp>
      <p:graphicFrame>
        <p:nvGraphicFramePr>
          <p:cNvPr id="14" name="表格 13"/>
          <p:cNvGraphicFramePr>
            <a:graphicFrameLocks noGrp="1"/>
          </p:cNvGraphicFramePr>
          <p:nvPr/>
        </p:nvGraphicFramePr>
        <p:xfrm>
          <a:off x="3857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1003</a:t>
            </a:r>
          </a:p>
          <a:p>
            <a:pPr algn="ctr">
              <a:lnSpc>
                <a:spcPts val="3900"/>
              </a:lnSpc>
              <a:spcBef>
                <a:spcPct val="0"/>
              </a:spcBef>
              <a:defRPr/>
            </a:pPr>
            <a:r>
              <a:rPr kumimoji="1" lang="en-US" altLang="zh-CN" sz="2800" b="1" dirty="0">
                <a:solidFill>
                  <a:srgbClr val="0000CC"/>
                </a:solidFill>
                <a:latin typeface="+mn-lt"/>
                <a:ea typeface="+mn-ea"/>
              </a:rPr>
              <a:t>87</a:t>
            </a:r>
            <a:endParaRPr kumimoji="1" lang="zh-CN" altLang="en-US" sz="2800" b="1" dirty="0">
              <a:solidFill>
                <a:srgbClr val="0000CC"/>
              </a:solidFill>
              <a:latin typeface="+mn-lt"/>
              <a:ea typeface="+mn-ea"/>
            </a:endParaRPr>
          </a:p>
        </p:txBody>
      </p:sp>
      <p:cxnSp>
        <p:nvCxnSpPr>
          <p:cNvPr id="6869019"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69020"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69021"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20" name="表格 19"/>
          <p:cNvGraphicFramePr>
            <a:graphicFrameLocks noGrp="1"/>
          </p:cNvGraphicFramePr>
          <p:nvPr/>
        </p:nvGraphicFramePr>
        <p:xfrm>
          <a:off x="6143625" y="4589463"/>
          <a:ext cx="1571625" cy="1554480"/>
        </p:xfrm>
        <a:graphic>
          <a:graphicData uri="http://schemas.openxmlformats.org/drawingml/2006/table">
            <a:tbl>
              <a:tblPr/>
              <a:tblGrid>
                <a:gridCol w="1571625">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21" name="TextBox 20"/>
          <p:cNvSpPr txBox="1"/>
          <p:nvPr/>
        </p:nvSpPr>
        <p:spPr>
          <a:xfrm>
            <a:off x="6143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1005</a:t>
            </a:r>
          </a:p>
          <a:p>
            <a:pPr algn="ctr">
              <a:lnSpc>
                <a:spcPts val="3900"/>
              </a:lnSpc>
              <a:spcBef>
                <a:spcPct val="0"/>
              </a:spcBef>
              <a:defRPr/>
            </a:pPr>
            <a:r>
              <a:rPr kumimoji="1" lang="en-US" altLang="zh-CN" sz="2800" b="1" dirty="0">
                <a:solidFill>
                  <a:srgbClr val="0000CC"/>
                </a:solidFill>
                <a:latin typeface="+mn-lt"/>
                <a:ea typeface="+mn-ea"/>
              </a:rPr>
              <a:t>99</a:t>
            </a:r>
            <a:endParaRPr kumimoji="1" lang="zh-CN" altLang="en-US" sz="2800" b="1" dirty="0">
              <a:solidFill>
                <a:srgbClr val="0000CC"/>
              </a:solidFill>
              <a:latin typeface="+mn-lt"/>
              <a:ea typeface="+mn-ea"/>
            </a:endParaRPr>
          </a:p>
        </p:txBody>
      </p:sp>
      <p:cxnSp>
        <p:nvCxnSpPr>
          <p:cNvPr id="6869033"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69034"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69035"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5" name="TextBox 24"/>
          <p:cNvSpPr txBox="1"/>
          <p:nvPr/>
        </p:nvSpPr>
        <p:spPr>
          <a:xfrm>
            <a:off x="6194425" y="5630863"/>
            <a:ext cx="1500188" cy="522287"/>
          </a:xfrm>
          <a:prstGeom prst="rect">
            <a:avLst/>
          </a:prstGeom>
          <a:noFill/>
        </p:spPr>
        <p:txBody>
          <a:bodyPr>
            <a:spAutoFit/>
          </a:bodyPr>
          <a:lstStyle/>
          <a:p>
            <a:pPr algn="ctr">
              <a:lnSpc>
                <a:spcPct val="100000"/>
              </a:lnSpc>
              <a:spcBef>
                <a:spcPct val="0"/>
              </a:spcBef>
              <a:defRPr/>
            </a:pPr>
            <a:r>
              <a:rPr kumimoji="1" lang="en-US" altLang="zh-CN" sz="2800" b="1" dirty="0">
                <a:solidFill>
                  <a:srgbClr val="C00000"/>
                </a:solidFill>
                <a:latin typeface="+mn-lt"/>
                <a:ea typeface="+mn-ea"/>
              </a:rPr>
              <a:t>NULL</a:t>
            </a:r>
            <a:endParaRPr kumimoji="1" lang="zh-CN" altLang="en-US" sz="2800" b="1" dirty="0">
              <a:solidFill>
                <a:srgbClr val="C00000"/>
              </a:solidFill>
              <a:latin typeface="+mn-lt"/>
              <a:ea typeface="+mn-ea"/>
            </a:endParaRPr>
          </a:p>
        </p:txBody>
      </p:sp>
      <p:sp>
        <p:nvSpPr>
          <p:cNvPr id="6869037" name="TextBox 26"/>
          <p:cNvSpPr txBox="1">
            <a:spLocks noChangeArrowheads="1"/>
          </p:cNvSpPr>
          <p:nvPr/>
        </p:nvSpPr>
        <p:spPr bwMode="auto">
          <a:xfrm>
            <a:off x="1657350" y="2209800"/>
            <a:ext cx="6648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en-US" altLang="zh-CN" sz="2800" b="1">
                <a:solidFill>
                  <a:srgbClr val="CC0099"/>
                </a:solidFill>
                <a:latin typeface="Times New Roman" pitchFamily="18" charset="0"/>
              </a:rPr>
              <a:t>printf("%ld %5.1f\n",p-&gt;num,p-&gt;score);</a:t>
            </a:r>
          </a:p>
        </p:txBody>
      </p:sp>
      <p:pic>
        <p:nvPicPr>
          <p:cNvPr id="1187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4813" y="762000"/>
            <a:ext cx="21605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9039" name="图片 21" descr="Untitled2.png">
            <a:hlinkClick r:id="" action="ppaction://noaction"/>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9040" name="Rectangle 48"/>
          <p:cNvSpPr>
            <a:spLocks noRot="1" noChangeArrowheads="1"/>
          </p:cNvSpPr>
          <p:nvPr/>
        </p:nvSpPr>
        <p:spPr bwMode="auto">
          <a:xfrm>
            <a:off x="301625" y="152400"/>
            <a:ext cx="85407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输出链表</a:t>
            </a:r>
            <a:r>
              <a:rPr lang="zh-CN" altLang="en-US" dirty="0" smtClean="0">
                <a:solidFill>
                  <a:srgbClr val="0070C0"/>
                </a:solidFill>
                <a:latin typeface="Times New Roman" pitchFamily="18" charset="0"/>
                <a:ea typeface="黑体" pitchFamily="49" charset="-122"/>
              </a:rPr>
              <a:t>函数</a:t>
            </a:r>
            <a:r>
              <a:rPr lang="zh-CN" altLang="en-US" dirty="0" smtClean="0">
                <a:solidFill>
                  <a:srgbClr val="C00000"/>
                </a:solidFill>
                <a:latin typeface="Times New Roman" pitchFamily="18" charset="0"/>
                <a:ea typeface="黑体" pitchFamily="49" charset="-122"/>
              </a:rPr>
              <a:t>步骤</a:t>
            </a:r>
            <a:r>
              <a:rPr lang="en-US" altLang="zh-CN" dirty="0" smtClean="0">
                <a:solidFill>
                  <a:srgbClr val="C00000"/>
                </a:solidFill>
                <a:latin typeface="Times New Roman" pitchFamily="18" charset="0"/>
                <a:ea typeface="黑体" pitchFamily="49" charset="-122"/>
              </a:rPr>
              <a:t>-1</a:t>
            </a:r>
            <a:endParaRPr lang="zh-CN" altLang="en-US" dirty="0">
              <a:solidFill>
                <a:srgbClr val="C00000"/>
              </a:solidFill>
              <a:latin typeface="Times New Roman" pitchFamily="18" charset="0"/>
              <a:ea typeface="黑体" pitchFamily="49" charset="-122"/>
            </a:endParaRPr>
          </a:p>
        </p:txBody>
      </p:sp>
    </p:spTree>
    <p:extLst>
      <p:ext uri="{BB962C8B-B14F-4D97-AF65-F5344CB8AC3E}">
        <p14:creationId xmlns:p14="http://schemas.microsoft.com/office/powerpoint/2010/main" val="389723025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6868994">
                                            <p:txEl>
                                              <p:pRg st="0" end="0"/>
                                            </p:txEl>
                                          </p:spTgt>
                                        </p:tgtEl>
                                        <p:attrNameLst>
                                          <p:attrName>style.visibility</p:attrName>
                                        </p:attrNameLst>
                                      </p:cBhvr>
                                      <p:to>
                                        <p:strVal val="visible"/>
                                      </p:to>
                                    </p:set>
                                    <p:animEffect transition="in" filter="blinds(horizontal)">
                                      <p:cBhvr>
                                        <p:cTn id="7" dur="500"/>
                                        <p:tgtEl>
                                          <p:spTgt spid="68689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69037"/>
                                        </p:tgtEl>
                                        <p:attrNameLst>
                                          <p:attrName>style.visibility</p:attrName>
                                        </p:attrNameLst>
                                      </p:cBhvr>
                                      <p:to>
                                        <p:strVal val="visible"/>
                                      </p:to>
                                    </p:set>
                                    <p:animEffect transition="in" filter="blinds(horizontal)">
                                      <p:cBhvr>
                                        <p:cTn id="12" dur="500"/>
                                        <p:tgtEl>
                                          <p:spTgt spid="68690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8786"/>
                                        </p:tgtEl>
                                        <p:attrNameLst>
                                          <p:attrName>style.visibility</p:attrName>
                                        </p:attrNameLst>
                                      </p:cBhvr>
                                      <p:to>
                                        <p:strVal val="visible"/>
                                      </p:to>
                                    </p:set>
                                    <p:animEffect transition="in" filter="blinds(horizontal)">
                                      <p:cBhvr>
                                        <p:cTn id="17" dur="500"/>
                                        <p:tgtEl>
                                          <p:spTgt spid="1187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868994">
                                            <p:txEl>
                                              <p:pRg st="2" end="2"/>
                                            </p:txEl>
                                          </p:spTgt>
                                        </p:tgtEl>
                                        <p:attrNameLst>
                                          <p:attrName>style.visibility</p:attrName>
                                        </p:attrNameLst>
                                      </p:cBhvr>
                                      <p:to>
                                        <p:strVal val="visible"/>
                                      </p:to>
                                    </p:set>
                                    <p:animEffect transition="in" filter="blinds(horizontal)">
                                      <p:cBhvr>
                                        <p:cTn id="22" dur="500"/>
                                        <p:tgtEl>
                                          <p:spTgt spid="68689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9037"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Rectangle 8"/>
          <p:cNvSpPr>
            <a:spLocks noGrp="1" noChangeArrowheads="1"/>
          </p:cNvSpPr>
          <p:nvPr>
            <p:ph type="dt" sz="half" idx="10"/>
          </p:nvPr>
        </p:nvSpPr>
        <p:spPr>
          <a:ln/>
        </p:spPr>
        <p:txBody>
          <a:bodyPr/>
          <a:lstStyle/>
          <a:p>
            <a:fld id="{89E504AA-FAF6-4A8C-8E15-16A0DDCA6944}" type="datetime1">
              <a:rPr lang="zh-CN" altLang="en-US"/>
              <a:pPr/>
              <a:t>2023/12/5</a:t>
            </a:fld>
            <a:endParaRPr lang="en-US" altLang="zh-CN"/>
          </a:p>
        </p:txBody>
      </p:sp>
      <p:sp>
        <p:nvSpPr>
          <p:cNvPr id="26"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27" name="Rectangle 10"/>
          <p:cNvSpPr>
            <a:spLocks noGrp="1" noChangeArrowheads="1"/>
          </p:cNvSpPr>
          <p:nvPr>
            <p:ph type="sldNum" sz="quarter" idx="12"/>
          </p:nvPr>
        </p:nvSpPr>
        <p:spPr>
          <a:ln/>
        </p:spPr>
        <p:txBody>
          <a:bodyPr/>
          <a:lstStyle/>
          <a:p>
            <a:fld id="{FBA15400-9AE9-436D-8749-EAB604353C02}" type="slidenum">
              <a:rPr lang="zh-CN" altLang="en-US"/>
              <a:pPr/>
              <a:t>39</a:t>
            </a:fld>
            <a:r>
              <a:rPr lang="en-US" altLang="zh-CN"/>
              <a:t>/45</a:t>
            </a:r>
          </a:p>
        </p:txBody>
      </p:sp>
      <p:graphicFrame>
        <p:nvGraphicFramePr>
          <p:cNvPr id="4" name="表格 3"/>
          <p:cNvGraphicFramePr>
            <a:graphicFrameLocks noGrp="1"/>
          </p:cNvGraphicFramePr>
          <p:nvPr/>
        </p:nvGraphicFramePr>
        <p:xfrm>
          <a:off x="1571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11" name="TextBox 10"/>
          <p:cNvSpPr txBox="1"/>
          <p:nvPr/>
        </p:nvSpPr>
        <p:spPr>
          <a:xfrm>
            <a:off x="1643063"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1001</a:t>
            </a:r>
          </a:p>
          <a:p>
            <a:pPr algn="ctr">
              <a:lnSpc>
                <a:spcPts val="3900"/>
              </a:lnSpc>
              <a:spcBef>
                <a:spcPct val="0"/>
              </a:spcBef>
              <a:defRPr/>
            </a:pPr>
            <a:r>
              <a:rPr kumimoji="1" lang="en-US" altLang="zh-CN" sz="2800" b="1" dirty="0">
                <a:solidFill>
                  <a:srgbClr val="0000CC"/>
                </a:solidFill>
                <a:latin typeface="+mn-lt"/>
                <a:ea typeface="+mn-ea"/>
              </a:rPr>
              <a:t>67.5</a:t>
            </a:r>
            <a:endParaRPr kumimoji="1" lang="zh-CN" altLang="en-US" sz="2800" b="1" dirty="0">
              <a:solidFill>
                <a:srgbClr val="0000CC"/>
              </a:solidFill>
              <a:latin typeface="+mn-lt"/>
              <a:ea typeface="+mn-ea"/>
            </a:endParaRPr>
          </a:p>
        </p:txBody>
      </p:sp>
      <p:graphicFrame>
        <p:nvGraphicFramePr>
          <p:cNvPr id="14" name="表格 13"/>
          <p:cNvGraphicFramePr>
            <a:graphicFrameLocks noGrp="1"/>
          </p:cNvGraphicFramePr>
          <p:nvPr/>
        </p:nvGraphicFramePr>
        <p:xfrm>
          <a:off x="3857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1003</a:t>
            </a:r>
          </a:p>
          <a:p>
            <a:pPr algn="ctr">
              <a:lnSpc>
                <a:spcPts val="3900"/>
              </a:lnSpc>
              <a:spcBef>
                <a:spcPct val="0"/>
              </a:spcBef>
              <a:defRPr/>
            </a:pPr>
            <a:r>
              <a:rPr kumimoji="1" lang="en-US" altLang="zh-CN" sz="2800" b="1" dirty="0">
                <a:solidFill>
                  <a:srgbClr val="0000CC"/>
                </a:solidFill>
                <a:latin typeface="+mn-lt"/>
                <a:ea typeface="+mn-ea"/>
              </a:rPr>
              <a:t>87</a:t>
            </a:r>
            <a:endParaRPr kumimoji="1" lang="zh-CN" altLang="en-US" sz="2800" b="1" dirty="0">
              <a:solidFill>
                <a:srgbClr val="0000CC"/>
              </a:solidFill>
              <a:latin typeface="+mn-lt"/>
              <a:ea typeface="+mn-ea"/>
            </a:endParaRPr>
          </a:p>
        </p:txBody>
      </p:sp>
      <p:cxnSp>
        <p:nvCxnSpPr>
          <p:cNvPr id="6870040"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70041"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70042"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20" name="表格 19"/>
          <p:cNvGraphicFramePr>
            <a:graphicFrameLocks noGrp="1"/>
          </p:cNvGraphicFramePr>
          <p:nvPr/>
        </p:nvGraphicFramePr>
        <p:xfrm>
          <a:off x="6143625" y="4589463"/>
          <a:ext cx="1571625" cy="1554480"/>
        </p:xfrm>
        <a:graphic>
          <a:graphicData uri="http://schemas.openxmlformats.org/drawingml/2006/table">
            <a:tbl>
              <a:tblPr/>
              <a:tblGrid>
                <a:gridCol w="1571625">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21" name="TextBox 20"/>
          <p:cNvSpPr txBox="1"/>
          <p:nvPr/>
        </p:nvSpPr>
        <p:spPr>
          <a:xfrm>
            <a:off x="6143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1005</a:t>
            </a:r>
          </a:p>
          <a:p>
            <a:pPr algn="ctr">
              <a:lnSpc>
                <a:spcPts val="3900"/>
              </a:lnSpc>
              <a:spcBef>
                <a:spcPct val="0"/>
              </a:spcBef>
              <a:defRPr/>
            </a:pPr>
            <a:r>
              <a:rPr kumimoji="1" lang="en-US" altLang="zh-CN" sz="2800" b="1" dirty="0">
                <a:solidFill>
                  <a:srgbClr val="0000CC"/>
                </a:solidFill>
                <a:latin typeface="+mn-lt"/>
                <a:ea typeface="+mn-ea"/>
              </a:rPr>
              <a:t>99</a:t>
            </a:r>
            <a:endParaRPr kumimoji="1" lang="zh-CN" altLang="en-US" sz="2800" b="1" dirty="0">
              <a:solidFill>
                <a:srgbClr val="0000CC"/>
              </a:solidFill>
              <a:latin typeface="+mn-lt"/>
              <a:ea typeface="+mn-ea"/>
            </a:endParaRPr>
          </a:p>
        </p:txBody>
      </p:sp>
      <p:cxnSp>
        <p:nvCxnSpPr>
          <p:cNvPr id="6870054"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70055"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70056"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5" name="TextBox 24"/>
          <p:cNvSpPr txBox="1"/>
          <p:nvPr/>
        </p:nvSpPr>
        <p:spPr>
          <a:xfrm>
            <a:off x="6194425" y="5630863"/>
            <a:ext cx="1500188" cy="522287"/>
          </a:xfrm>
          <a:prstGeom prst="rect">
            <a:avLst/>
          </a:prstGeom>
          <a:noFill/>
        </p:spPr>
        <p:txBody>
          <a:bodyPr>
            <a:spAutoFit/>
          </a:bodyPr>
          <a:lstStyle/>
          <a:p>
            <a:pPr algn="ctr">
              <a:lnSpc>
                <a:spcPct val="100000"/>
              </a:lnSpc>
              <a:spcBef>
                <a:spcPct val="0"/>
              </a:spcBef>
              <a:defRPr/>
            </a:pPr>
            <a:r>
              <a:rPr kumimoji="1" lang="en-US" altLang="zh-CN" sz="2800" b="1" dirty="0">
                <a:solidFill>
                  <a:srgbClr val="C00000"/>
                </a:solidFill>
                <a:latin typeface="+mn-lt"/>
                <a:ea typeface="+mn-ea"/>
              </a:rPr>
              <a:t>NULL</a:t>
            </a:r>
            <a:endParaRPr kumimoji="1" lang="zh-CN" altLang="en-US" sz="2800" b="1" dirty="0">
              <a:solidFill>
                <a:srgbClr val="C00000"/>
              </a:solidFill>
              <a:latin typeface="+mn-lt"/>
              <a:ea typeface="+mn-ea"/>
            </a:endParaRPr>
          </a:p>
        </p:txBody>
      </p:sp>
      <p:sp>
        <p:nvSpPr>
          <p:cNvPr id="6870058" name="TextBox 26"/>
          <p:cNvSpPr txBox="1">
            <a:spLocks noChangeArrowheads="1"/>
          </p:cNvSpPr>
          <p:nvPr/>
        </p:nvSpPr>
        <p:spPr bwMode="auto">
          <a:xfrm>
            <a:off x="2133600" y="2971800"/>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en-US" altLang="zh-CN" sz="2800" b="1">
                <a:solidFill>
                  <a:srgbClr val="CC0099"/>
                </a:solidFill>
                <a:latin typeface="Times New Roman" pitchFamily="18" charset="0"/>
              </a:rPr>
              <a:t>p=p-&gt;next;</a:t>
            </a:r>
          </a:p>
        </p:txBody>
      </p:sp>
      <p:sp>
        <p:nvSpPr>
          <p:cNvPr id="28" name="Rectangle 3"/>
          <p:cNvSpPr txBox="1">
            <a:spLocks noChangeArrowheads="1"/>
          </p:cNvSpPr>
          <p:nvPr/>
        </p:nvSpPr>
        <p:spPr bwMode="auto">
          <a:xfrm>
            <a:off x="76200" y="1295400"/>
            <a:ext cx="7929563" cy="2667000"/>
          </a:xfrm>
          <a:prstGeom prst="rect">
            <a:avLst/>
          </a:prstGeom>
          <a:noFill/>
          <a:ln w="9525">
            <a:noFill/>
            <a:miter lim="800000"/>
            <a:headEnd/>
            <a:tailEnd/>
          </a:ln>
        </p:spPr>
        <p:txBody>
          <a:bodyPr/>
          <a:lstStyle>
            <a:lvl1pPr marL="342900" indent="-342900"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buClr>
                <a:srgbClr val="FF3300"/>
              </a:buClr>
              <a:buFont typeface="Wingdings" pitchFamily="2" charset="2"/>
              <a:buChar char="Ø"/>
            </a:pPr>
            <a:r>
              <a:rPr lang="zh-CN" altLang="zh-CN" sz="3200" b="1" dirty="0">
                <a:latin typeface="Times New Roman" panose="02020603050405020304" pitchFamily="18" charset="0"/>
                <a:ea typeface="楷体" panose="02010609060101010101" pitchFamily="49" charset="-122"/>
                <a:cs typeface="Times New Roman" panose="02020603050405020304" pitchFamily="18" charset="0"/>
              </a:rPr>
              <a:t>输出</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p</a:t>
            </a:r>
            <a:r>
              <a:rPr lang="zh-CN" altLang="zh-CN" sz="3200" b="1" dirty="0">
                <a:latin typeface="Times New Roman" panose="02020603050405020304" pitchFamily="18" charset="0"/>
                <a:ea typeface="楷体" panose="02010609060101010101" pitchFamily="49" charset="-122"/>
                <a:cs typeface="Times New Roman" panose="02020603050405020304" pitchFamily="18" charset="0"/>
              </a:rPr>
              <a:t>所指的结点</a:t>
            </a: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100000"/>
              </a:lnSpc>
              <a:buClr>
                <a:srgbClr val="FF3300"/>
              </a:buClr>
              <a:buFont typeface="Wingdings" pitchFamily="2" charset="2"/>
              <a:buChar char="Ø"/>
            </a:pP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100000"/>
              </a:lnSpc>
              <a:buClr>
                <a:srgbClr val="FF3300"/>
              </a:buClr>
              <a:buFont typeface="Wingdings" pitchFamily="2" charset="2"/>
              <a:buChar char="Ø"/>
            </a:pPr>
            <a:r>
              <a:rPr lang="zh-CN" altLang="zh-CN" sz="3200" b="1" dirty="0">
                <a:latin typeface="Times New Roman" panose="02020603050405020304" pitchFamily="18" charset="0"/>
                <a:ea typeface="楷体" panose="02010609060101010101" pitchFamily="49" charset="-122"/>
                <a:cs typeface="Times New Roman" panose="02020603050405020304" pitchFamily="18" charset="0"/>
              </a:rPr>
              <a:t>使</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p</a:t>
            </a:r>
            <a:r>
              <a:rPr lang="zh-CN" altLang="zh-CN" sz="3200" b="1" dirty="0">
                <a:latin typeface="Times New Roman" panose="02020603050405020304" pitchFamily="18" charset="0"/>
                <a:ea typeface="楷体" panose="02010609060101010101" pitchFamily="49" charset="-122"/>
                <a:cs typeface="Times New Roman" panose="02020603050405020304" pitchFamily="18" charset="0"/>
              </a:rPr>
              <a:t>后移一个结点</a:t>
            </a:r>
          </a:p>
        </p:txBody>
      </p:sp>
      <p:sp>
        <p:nvSpPr>
          <p:cNvPr id="6870060" name="TextBox 28"/>
          <p:cNvSpPr txBox="1">
            <a:spLocks noChangeArrowheads="1"/>
          </p:cNvSpPr>
          <p:nvPr/>
        </p:nvSpPr>
        <p:spPr bwMode="auto">
          <a:xfrm>
            <a:off x="2057400" y="1919288"/>
            <a:ext cx="6648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en-US" altLang="zh-CN" sz="2800" b="1">
                <a:solidFill>
                  <a:srgbClr val="CC0099"/>
                </a:solidFill>
                <a:latin typeface="Times New Roman" pitchFamily="18" charset="0"/>
              </a:rPr>
              <a:t>printf("%ld %5.1f\n",p-&gt;num,p-&gt;score);</a:t>
            </a:r>
          </a:p>
        </p:txBody>
      </p:sp>
      <p:sp>
        <p:nvSpPr>
          <p:cNvPr id="30" name="TextBox 29"/>
          <p:cNvSpPr txBox="1"/>
          <p:nvPr/>
        </p:nvSpPr>
        <p:spPr>
          <a:xfrm>
            <a:off x="2928938" y="3929063"/>
            <a:ext cx="571500" cy="523875"/>
          </a:xfrm>
          <a:prstGeom prst="rect">
            <a:avLst/>
          </a:prstGeom>
          <a:noFill/>
        </p:spPr>
        <p:txBody>
          <a:bodyPr>
            <a:spAutoFit/>
          </a:bodyPr>
          <a:lstStyle/>
          <a:p>
            <a:pPr>
              <a:lnSpc>
                <a:spcPct val="100000"/>
              </a:lnSpc>
              <a:spcBef>
                <a:spcPct val="0"/>
              </a:spcBef>
              <a:defRPr/>
            </a:pPr>
            <a:r>
              <a:rPr kumimoji="1" lang="en-US" altLang="zh-CN" sz="2800" b="1" dirty="0">
                <a:solidFill>
                  <a:srgbClr val="C00000"/>
                </a:solidFill>
                <a:latin typeface="+mn-lt"/>
                <a:ea typeface="+mn-ea"/>
              </a:rPr>
              <a:t>p</a:t>
            </a:r>
            <a:endParaRPr kumimoji="1" lang="zh-CN" altLang="en-US" sz="2800" b="1" dirty="0">
              <a:solidFill>
                <a:srgbClr val="C00000"/>
              </a:solidFill>
              <a:latin typeface="+mn-lt"/>
              <a:ea typeface="+mn-ea"/>
            </a:endParaRPr>
          </a:p>
        </p:txBody>
      </p:sp>
      <p:cxnSp>
        <p:nvCxnSpPr>
          <p:cNvPr id="31" name="直接箭头连接符 29"/>
          <p:cNvCxnSpPr>
            <a:cxnSpLocks noChangeShapeType="1"/>
          </p:cNvCxnSpPr>
          <p:nvPr/>
        </p:nvCxnSpPr>
        <p:spPr bwMode="auto">
          <a:xfrm>
            <a:off x="3429000" y="4856163"/>
            <a:ext cx="42862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32" name="直接连接符 16"/>
          <p:cNvCxnSpPr>
            <a:cxnSpLocks noChangeShapeType="1"/>
          </p:cNvCxnSpPr>
          <p:nvPr/>
        </p:nvCxnSpPr>
        <p:spPr bwMode="auto">
          <a:xfrm rot="5400000">
            <a:off x="3036093" y="4463257"/>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pic>
        <p:nvPicPr>
          <p:cNvPr id="68700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813" y="914400"/>
            <a:ext cx="21605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70065" name="图片 21" descr="Untitled2.png">
            <a:hlinkClick r:id="" action="ppaction://noaction"/>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70066" name="Rectangle 50"/>
          <p:cNvSpPr>
            <a:spLocks noRot="1" noChangeArrowheads="1"/>
          </p:cNvSpPr>
          <p:nvPr/>
        </p:nvSpPr>
        <p:spPr bwMode="auto">
          <a:xfrm>
            <a:off x="301625" y="152400"/>
            <a:ext cx="85407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输出链表函数</a:t>
            </a:r>
            <a:r>
              <a:rPr lang="zh-CN" altLang="en-US" dirty="0">
                <a:solidFill>
                  <a:srgbClr val="C00000"/>
                </a:solidFill>
                <a:latin typeface="Times New Roman" pitchFamily="18" charset="0"/>
                <a:ea typeface="黑体" pitchFamily="49" charset="-122"/>
              </a:rPr>
              <a:t>步骤</a:t>
            </a:r>
            <a:r>
              <a:rPr lang="en-US" altLang="zh-CN" dirty="0">
                <a:solidFill>
                  <a:srgbClr val="C00000"/>
                </a:solidFill>
                <a:latin typeface="Times New Roman" pitchFamily="18" charset="0"/>
                <a:ea typeface="黑体" pitchFamily="49" charset="-122"/>
              </a:rPr>
              <a:t>-1</a:t>
            </a:r>
            <a:endParaRPr lang="zh-CN" altLang="en-US" dirty="0">
              <a:solidFill>
                <a:srgbClr val="C00000"/>
              </a:solidFill>
              <a:latin typeface="Times New Roman" pitchFamily="18" charset="0"/>
              <a:ea typeface="黑体" pitchFamily="49" charset="-122"/>
            </a:endParaRPr>
          </a:p>
        </p:txBody>
      </p:sp>
    </p:spTree>
    <p:extLst>
      <p:ext uri="{BB962C8B-B14F-4D97-AF65-F5344CB8AC3E}">
        <p14:creationId xmlns:p14="http://schemas.microsoft.com/office/powerpoint/2010/main" val="190241726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slide(fromTop)">
                                      <p:cBhvr>
                                        <p:cTn id="11" dur="500"/>
                                        <p:tgtEl>
                                          <p:spTgt spid="32"/>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slide(fromLeft)">
                                      <p:cBhvr>
                                        <p:cTn id="15" dur="500"/>
                                        <p:tgtEl>
                                          <p:spTgt spid="3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870058"/>
                                        </p:tgtEl>
                                        <p:attrNameLst>
                                          <p:attrName>style.visibility</p:attrName>
                                        </p:attrNameLst>
                                      </p:cBhvr>
                                      <p:to>
                                        <p:strVal val="visible"/>
                                      </p:to>
                                    </p:set>
                                    <p:animEffect transition="in" filter="blinds(horizontal)">
                                      <p:cBhvr>
                                        <p:cTn id="20" dur="500"/>
                                        <p:tgtEl>
                                          <p:spTgt spid="6870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0058"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Grp="1" noChangeArrowheads="1"/>
          </p:cNvSpPr>
          <p:nvPr>
            <p:ph type="dt" sz="half" idx="10"/>
          </p:nvPr>
        </p:nvSpPr>
        <p:spPr>
          <a:ln/>
        </p:spPr>
        <p:txBody>
          <a:bodyPr/>
          <a:lstStyle/>
          <a:p>
            <a:fld id="{98A4F14C-E85A-4F69-B1E1-AC6B0CBC756B}" type="datetime1">
              <a:rPr lang="zh-CN" altLang="en-US"/>
              <a:pPr/>
              <a:t>2023/12/5</a:t>
            </a:fld>
            <a:endParaRPr lang="en-US" altLang="zh-CN"/>
          </a:p>
        </p:txBody>
      </p:sp>
      <p:sp>
        <p:nvSpPr>
          <p:cNvPr id="7"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8" name="Rectangle 10"/>
          <p:cNvSpPr>
            <a:spLocks noGrp="1" noChangeArrowheads="1"/>
          </p:cNvSpPr>
          <p:nvPr>
            <p:ph type="sldNum" sz="quarter" idx="12"/>
          </p:nvPr>
        </p:nvSpPr>
        <p:spPr>
          <a:ln/>
        </p:spPr>
        <p:txBody>
          <a:bodyPr/>
          <a:lstStyle/>
          <a:p>
            <a:fld id="{D334C20A-DE00-4B37-BD1E-96151D89E044}" type="slidenum">
              <a:rPr lang="zh-CN" altLang="en-US"/>
              <a:pPr/>
              <a:t>4</a:t>
            </a:fld>
            <a:r>
              <a:rPr lang="en-US" altLang="zh-CN"/>
              <a:t>/45</a:t>
            </a:r>
          </a:p>
        </p:txBody>
      </p:sp>
      <p:sp>
        <p:nvSpPr>
          <p:cNvPr id="6838274" name="Rectangle 2"/>
          <p:cNvSpPr>
            <a:spLocks noGrp="1" noChangeArrowheads="1"/>
          </p:cNvSpPr>
          <p:nvPr>
            <p:ph type="body" idx="4294967295"/>
          </p:nvPr>
        </p:nvSpPr>
        <p:spPr>
          <a:xfrm>
            <a:off x="152400" y="1066800"/>
            <a:ext cx="8697913" cy="1219200"/>
          </a:xfrm>
        </p:spPr>
        <p:txBody>
          <a:bodyPr/>
          <a:lstStyle/>
          <a:p>
            <a:pPr algn="just" eaLnBrk="1" hangingPunct="1">
              <a:lnSpc>
                <a:spcPct val="110000"/>
              </a:lnSpc>
            </a:pPr>
            <a:r>
              <a:rPr lang="zh-CN" altLang="en-US" sz="2400" dirty="0" smtClean="0"/>
              <a:t>链表是一种</a:t>
            </a:r>
            <a:r>
              <a:rPr lang="zh-CN" altLang="en-US" sz="2400" dirty="0" smtClean="0">
                <a:solidFill>
                  <a:srgbClr val="C00000"/>
                </a:solidFill>
              </a:rPr>
              <a:t>动态数据结构</a:t>
            </a:r>
            <a:r>
              <a:rPr lang="zh-CN" altLang="en-US" sz="2400" dirty="0" smtClean="0"/>
              <a:t>，它的特点是用一组任意的存储单元</a:t>
            </a:r>
            <a:r>
              <a:rPr lang="en-US" altLang="zh-CN" sz="2400" dirty="0" smtClean="0"/>
              <a:t>(</a:t>
            </a:r>
            <a:r>
              <a:rPr lang="zh-CN" altLang="en-US" sz="2400" dirty="0" smtClean="0"/>
              <a:t>可以是连续的，也可以是不连续的</a:t>
            </a:r>
            <a:r>
              <a:rPr lang="en-US" altLang="zh-CN" sz="2400" dirty="0" smtClean="0"/>
              <a:t>)</a:t>
            </a:r>
            <a:r>
              <a:rPr lang="zh-CN" altLang="en-US" sz="2400" dirty="0" smtClean="0"/>
              <a:t>存放数据元素。一个简单的链表结构形式： </a:t>
            </a:r>
          </a:p>
        </p:txBody>
      </p:sp>
      <p:graphicFrame>
        <p:nvGraphicFramePr>
          <p:cNvPr id="6838275" name="Object 3"/>
          <p:cNvGraphicFramePr>
            <a:graphicFrameLocks noChangeAspect="1"/>
          </p:cNvGraphicFramePr>
          <p:nvPr/>
        </p:nvGraphicFramePr>
        <p:xfrm>
          <a:off x="228600" y="2663825"/>
          <a:ext cx="8763000" cy="1146175"/>
        </p:xfrm>
        <a:graphic>
          <a:graphicData uri="http://schemas.openxmlformats.org/presentationml/2006/ole">
            <mc:AlternateContent xmlns:mc="http://schemas.openxmlformats.org/markup-compatibility/2006">
              <mc:Choice xmlns:v="urn:schemas-microsoft-com:vml" Requires="v">
                <p:oleObj spid="_x0000_s6838311" name="Image" r:id="rId3" imgW="19777959" imgH="2586122" progId="Photoshop.Image.6">
                  <p:embed/>
                </p:oleObj>
              </mc:Choice>
              <mc:Fallback>
                <p:oleObj name="Image" r:id="rId3" imgW="19777959" imgH="2586122" progId="Photoshop.Image.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663825"/>
                        <a:ext cx="876300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38276" name="Rectangle 4"/>
          <p:cNvSpPr>
            <a:spLocks noGrp="1" noChangeArrowheads="1"/>
          </p:cNvSpPr>
          <p:nvPr>
            <p:ph type="title" idx="4294967295"/>
          </p:nvPr>
        </p:nvSpPr>
        <p:spPr>
          <a:xfrm>
            <a:off x="457200" y="152400"/>
            <a:ext cx="8534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4000" b="0" smtClean="0">
                <a:latin typeface="黑体" pitchFamily="49" charset="-122"/>
                <a:ea typeface="黑体" pitchFamily="49" charset="-122"/>
              </a:rPr>
              <a:t>链表概念</a:t>
            </a:r>
          </a:p>
        </p:txBody>
      </p:sp>
      <p:sp>
        <p:nvSpPr>
          <p:cNvPr id="6838277" name="Rectangle 5"/>
          <p:cNvSpPr>
            <a:spLocks noChangeArrowheads="1"/>
          </p:cNvSpPr>
          <p:nvPr/>
        </p:nvSpPr>
        <p:spPr bwMode="auto">
          <a:xfrm>
            <a:off x="150813" y="4191000"/>
            <a:ext cx="8764587"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110000"/>
              </a:lnSpc>
              <a:buClr>
                <a:srgbClr val="FF3300"/>
              </a:buClr>
              <a:buFont typeface="Wingdings" pitchFamily="2" charset="2"/>
              <a:buChar char="Ø"/>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链表中每一个元素称为“结点”，每一个结点都是由</a:t>
            </a:r>
            <a:r>
              <a:rPr lang="zh-CN" altLang="en-US" sz="2400" b="1" u="sng"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rPr>
              <a:t>数据域</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和</a:t>
            </a:r>
            <a:r>
              <a:rPr lang="zh-CN" altLang="en-US" sz="2400" b="1" u="sng"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指针域</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组成的，每个结点中的指针域指向下一个结点。</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head</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是“头指针”，表示链表的开始，用来指向第一个结点，而最后一个结点的指针域应为</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NULL(</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空地址，图</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中用∧表示</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的</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，表示链表的结束。</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Rectangle 8"/>
          <p:cNvSpPr>
            <a:spLocks noGrp="1" noChangeArrowheads="1"/>
          </p:cNvSpPr>
          <p:nvPr>
            <p:ph type="dt" sz="half" idx="10"/>
          </p:nvPr>
        </p:nvSpPr>
        <p:spPr>
          <a:ln/>
        </p:spPr>
        <p:txBody>
          <a:bodyPr/>
          <a:lstStyle/>
          <a:p>
            <a:fld id="{39096869-FC34-4BDC-814F-F835C03290F2}" type="datetime1">
              <a:rPr lang="zh-CN" altLang="en-US"/>
              <a:pPr/>
              <a:t>2023/12/5</a:t>
            </a:fld>
            <a:endParaRPr lang="en-US" altLang="zh-CN"/>
          </a:p>
        </p:txBody>
      </p:sp>
      <p:sp>
        <p:nvSpPr>
          <p:cNvPr id="26"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27" name="Rectangle 10"/>
          <p:cNvSpPr>
            <a:spLocks noGrp="1" noChangeArrowheads="1"/>
          </p:cNvSpPr>
          <p:nvPr>
            <p:ph type="sldNum" sz="quarter" idx="12"/>
          </p:nvPr>
        </p:nvSpPr>
        <p:spPr>
          <a:ln/>
        </p:spPr>
        <p:txBody>
          <a:bodyPr/>
          <a:lstStyle/>
          <a:p>
            <a:fld id="{12C34EF8-44F0-4744-9D95-41F996CF9D06}" type="slidenum">
              <a:rPr lang="zh-CN" altLang="en-US"/>
              <a:pPr/>
              <a:t>40</a:t>
            </a:fld>
            <a:r>
              <a:rPr lang="en-US" altLang="zh-CN"/>
              <a:t>/45</a:t>
            </a:r>
          </a:p>
        </p:txBody>
      </p:sp>
      <p:graphicFrame>
        <p:nvGraphicFramePr>
          <p:cNvPr id="4" name="表格 3"/>
          <p:cNvGraphicFramePr>
            <a:graphicFrameLocks noGrp="1"/>
          </p:cNvGraphicFramePr>
          <p:nvPr/>
        </p:nvGraphicFramePr>
        <p:xfrm>
          <a:off x="1571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11" name="TextBox 10"/>
          <p:cNvSpPr txBox="1"/>
          <p:nvPr/>
        </p:nvSpPr>
        <p:spPr>
          <a:xfrm>
            <a:off x="1643063"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1001</a:t>
            </a:r>
          </a:p>
          <a:p>
            <a:pPr algn="ctr">
              <a:lnSpc>
                <a:spcPts val="3900"/>
              </a:lnSpc>
              <a:spcBef>
                <a:spcPct val="0"/>
              </a:spcBef>
              <a:defRPr/>
            </a:pPr>
            <a:r>
              <a:rPr kumimoji="1" lang="en-US" altLang="zh-CN" sz="2800" b="1" dirty="0">
                <a:solidFill>
                  <a:srgbClr val="0000CC"/>
                </a:solidFill>
                <a:latin typeface="+mn-lt"/>
                <a:ea typeface="+mn-ea"/>
              </a:rPr>
              <a:t>67.5</a:t>
            </a:r>
            <a:endParaRPr kumimoji="1" lang="zh-CN" altLang="en-US" sz="2800" b="1" dirty="0">
              <a:solidFill>
                <a:srgbClr val="0000CC"/>
              </a:solidFill>
              <a:latin typeface="+mn-lt"/>
              <a:ea typeface="+mn-ea"/>
            </a:endParaRPr>
          </a:p>
        </p:txBody>
      </p:sp>
      <p:graphicFrame>
        <p:nvGraphicFramePr>
          <p:cNvPr id="14" name="表格 13"/>
          <p:cNvGraphicFramePr>
            <a:graphicFrameLocks noGrp="1"/>
          </p:cNvGraphicFramePr>
          <p:nvPr/>
        </p:nvGraphicFramePr>
        <p:xfrm>
          <a:off x="3857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1003</a:t>
            </a:r>
          </a:p>
          <a:p>
            <a:pPr algn="ctr">
              <a:lnSpc>
                <a:spcPts val="3900"/>
              </a:lnSpc>
              <a:spcBef>
                <a:spcPct val="0"/>
              </a:spcBef>
              <a:defRPr/>
            </a:pPr>
            <a:r>
              <a:rPr kumimoji="1" lang="en-US" altLang="zh-CN" sz="2800" b="1" dirty="0">
                <a:solidFill>
                  <a:srgbClr val="0000CC"/>
                </a:solidFill>
                <a:latin typeface="+mn-lt"/>
                <a:ea typeface="+mn-ea"/>
              </a:rPr>
              <a:t>87</a:t>
            </a:r>
            <a:endParaRPr kumimoji="1" lang="zh-CN" altLang="en-US" sz="2800" b="1" dirty="0">
              <a:solidFill>
                <a:srgbClr val="0000CC"/>
              </a:solidFill>
              <a:latin typeface="+mn-lt"/>
              <a:ea typeface="+mn-ea"/>
            </a:endParaRPr>
          </a:p>
        </p:txBody>
      </p:sp>
      <p:cxnSp>
        <p:nvCxnSpPr>
          <p:cNvPr id="6874136"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74137"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74138"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20" name="表格 19"/>
          <p:cNvGraphicFramePr>
            <a:graphicFrameLocks noGrp="1"/>
          </p:cNvGraphicFramePr>
          <p:nvPr/>
        </p:nvGraphicFramePr>
        <p:xfrm>
          <a:off x="6143625" y="4589463"/>
          <a:ext cx="1571625" cy="1554480"/>
        </p:xfrm>
        <a:graphic>
          <a:graphicData uri="http://schemas.openxmlformats.org/drawingml/2006/table">
            <a:tbl>
              <a:tblPr/>
              <a:tblGrid>
                <a:gridCol w="1571625">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21" name="TextBox 20"/>
          <p:cNvSpPr txBox="1"/>
          <p:nvPr/>
        </p:nvSpPr>
        <p:spPr>
          <a:xfrm>
            <a:off x="6143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1005</a:t>
            </a:r>
          </a:p>
          <a:p>
            <a:pPr algn="ctr">
              <a:lnSpc>
                <a:spcPts val="3900"/>
              </a:lnSpc>
              <a:spcBef>
                <a:spcPct val="0"/>
              </a:spcBef>
              <a:defRPr/>
            </a:pPr>
            <a:r>
              <a:rPr kumimoji="1" lang="en-US" altLang="zh-CN" sz="2800" b="1" dirty="0">
                <a:solidFill>
                  <a:srgbClr val="0000CC"/>
                </a:solidFill>
                <a:latin typeface="+mn-lt"/>
                <a:ea typeface="+mn-ea"/>
              </a:rPr>
              <a:t>99</a:t>
            </a:r>
            <a:endParaRPr kumimoji="1" lang="zh-CN" altLang="en-US" sz="2800" b="1" dirty="0">
              <a:solidFill>
                <a:srgbClr val="0000CC"/>
              </a:solidFill>
              <a:latin typeface="+mn-lt"/>
              <a:ea typeface="+mn-ea"/>
            </a:endParaRPr>
          </a:p>
        </p:txBody>
      </p:sp>
      <p:cxnSp>
        <p:nvCxnSpPr>
          <p:cNvPr id="6874150"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74151"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74152"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5" name="TextBox 24"/>
          <p:cNvSpPr txBox="1"/>
          <p:nvPr/>
        </p:nvSpPr>
        <p:spPr>
          <a:xfrm>
            <a:off x="6194425" y="5630863"/>
            <a:ext cx="1500188" cy="522287"/>
          </a:xfrm>
          <a:prstGeom prst="rect">
            <a:avLst/>
          </a:prstGeom>
          <a:noFill/>
        </p:spPr>
        <p:txBody>
          <a:bodyPr>
            <a:spAutoFit/>
          </a:bodyPr>
          <a:lstStyle/>
          <a:p>
            <a:pPr algn="ctr">
              <a:lnSpc>
                <a:spcPct val="100000"/>
              </a:lnSpc>
              <a:spcBef>
                <a:spcPct val="0"/>
              </a:spcBef>
              <a:defRPr/>
            </a:pPr>
            <a:r>
              <a:rPr kumimoji="1" lang="en-US" altLang="zh-CN" sz="2800" b="1" dirty="0">
                <a:solidFill>
                  <a:srgbClr val="C00000"/>
                </a:solidFill>
                <a:latin typeface="+mn-lt"/>
                <a:ea typeface="+mn-ea"/>
              </a:rPr>
              <a:t>NULL</a:t>
            </a:r>
            <a:endParaRPr kumimoji="1" lang="zh-CN" altLang="en-US" sz="2800" b="1" dirty="0">
              <a:solidFill>
                <a:srgbClr val="C00000"/>
              </a:solidFill>
              <a:latin typeface="+mn-lt"/>
              <a:ea typeface="+mn-ea"/>
            </a:endParaRPr>
          </a:p>
        </p:txBody>
      </p:sp>
      <p:sp>
        <p:nvSpPr>
          <p:cNvPr id="28" name="Rectangle 3"/>
          <p:cNvSpPr txBox="1">
            <a:spLocks noChangeArrowheads="1"/>
          </p:cNvSpPr>
          <p:nvPr/>
        </p:nvSpPr>
        <p:spPr bwMode="auto">
          <a:xfrm>
            <a:off x="152400" y="1624013"/>
            <a:ext cx="7929563" cy="2643187"/>
          </a:xfrm>
          <a:prstGeom prst="rect">
            <a:avLst/>
          </a:prstGeom>
          <a:noFill/>
          <a:ln w="9525">
            <a:noFill/>
            <a:miter lim="800000"/>
            <a:headEnd/>
            <a:tailEnd/>
          </a:ln>
        </p:spPr>
        <p:txBody>
          <a:bodyPr/>
          <a:lstStyle>
            <a:lvl1pPr marL="342900" indent="-342900"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buClr>
                <a:srgbClr val="FF3300"/>
              </a:buClr>
              <a:buFont typeface="Wingdings" pitchFamily="2" charset="2"/>
              <a:buChar char="Ø"/>
            </a:pPr>
            <a:r>
              <a:rPr lang="zh-CN" altLang="zh-CN" sz="3200" b="1" dirty="0">
                <a:latin typeface="Times New Roman" panose="02020603050405020304" pitchFamily="18" charset="0"/>
                <a:ea typeface="楷体" panose="02010609060101010101" pitchFamily="49" charset="-122"/>
                <a:cs typeface="Times New Roman" panose="02020603050405020304" pitchFamily="18" charset="0"/>
              </a:rPr>
              <a:t>输出</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p</a:t>
            </a:r>
            <a:r>
              <a:rPr lang="zh-CN" altLang="zh-CN" sz="3200" b="1" dirty="0">
                <a:latin typeface="Times New Roman" panose="02020603050405020304" pitchFamily="18" charset="0"/>
                <a:ea typeface="楷体" panose="02010609060101010101" pitchFamily="49" charset="-122"/>
                <a:cs typeface="Times New Roman" panose="02020603050405020304" pitchFamily="18" charset="0"/>
              </a:rPr>
              <a:t>所指的</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新</a:t>
            </a:r>
            <a:r>
              <a:rPr lang="zh-CN" altLang="zh-CN" sz="3200" b="1" dirty="0">
                <a:latin typeface="Times New Roman" panose="02020603050405020304" pitchFamily="18" charset="0"/>
                <a:ea typeface="楷体" panose="02010609060101010101" pitchFamily="49" charset="-122"/>
                <a:cs typeface="Times New Roman" panose="02020603050405020304" pitchFamily="18" charset="0"/>
              </a:rPr>
              <a:t>结点</a:t>
            </a: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100000"/>
              </a:lnSpc>
              <a:buClr>
                <a:srgbClr val="FF3300"/>
              </a:buClr>
              <a:buFont typeface="Wingdings" pitchFamily="2" charset="2"/>
              <a:buChar char="Ø"/>
            </a:pP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100000"/>
              </a:lnSpc>
              <a:buClr>
                <a:srgbClr val="FF3300"/>
              </a:buClr>
              <a:buFont typeface="Wingdings" pitchFamily="2" charset="2"/>
              <a:buChar char="Ø"/>
            </a:pPr>
            <a:r>
              <a:rPr lang="zh-CN" altLang="zh-CN" sz="3200" b="1" dirty="0">
                <a:latin typeface="Times New Roman" panose="02020603050405020304" pitchFamily="18" charset="0"/>
                <a:ea typeface="楷体" panose="02010609060101010101" pitchFamily="49" charset="-122"/>
                <a:cs typeface="Times New Roman" panose="02020603050405020304" pitchFamily="18" charset="0"/>
              </a:rPr>
              <a:t>使</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p</a:t>
            </a:r>
            <a:r>
              <a:rPr lang="zh-CN" altLang="zh-CN" sz="3200" b="1" dirty="0">
                <a:latin typeface="Times New Roman" panose="02020603050405020304" pitchFamily="18" charset="0"/>
                <a:ea typeface="楷体" panose="02010609060101010101" pitchFamily="49" charset="-122"/>
                <a:cs typeface="Times New Roman" panose="02020603050405020304" pitchFamily="18" charset="0"/>
              </a:rPr>
              <a:t>后移一个结点</a:t>
            </a:r>
          </a:p>
        </p:txBody>
      </p:sp>
      <p:sp>
        <p:nvSpPr>
          <p:cNvPr id="6874155" name="TextBox 28"/>
          <p:cNvSpPr txBox="1">
            <a:spLocks noChangeArrowheads="1"/>
          </p:cNvSpPr>
          <p:nvPr/>
        </p:nvSpPr>
        <p:spPr bwMode="auto">
          <a:xfrm>
            <a:off x="1905000" y="2262188"/>
            <a:ext cx="7024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en-US" altLang="zh-CN" sz="2800" b="1">
                <a:solidFill>
                  <a:srgbClr val="CC0099"/>
                </a:solidFill>
                <a:latin typeface="Times New Roman" pitchFamily="18" charset="0"/>
              </a:rPr>
              <a:t>printf("%ld %5.1f\n",p-&gt;num,p-&gt;score);</a:t>
            </a:r>
          </a:p>
        </p:txBody>
      </p:sp>
      <p:sp>
        <p:nvSpPr>
          <p:cNvPr id="30" name="TextBox 29"/>
          <p:cNvSpPr txBox="1"/>
          <p:nvPr/>
        </p:nvSpPr>
        <p:spPr>
          <a:xfrm>
            <a:off x="2928938" y="3929063"/>
            <a:ext cx="571500" cy="523875"/>
          </a:xfrm>
          <a:prstGeom prst="rect">
            <a:avLst/>
          </a:prstGeom>
          <a:noFill/>
        </p:spPr>
        <p:txBody>
          <a:bodyPr>
            <a:spAutoFit/>
          </a:bodyPr>
          <a:lstStyle/>
          <a:p>
            <a:pPr>
              <a:lnSpc>
                <a:spcPct val="100000"/>
              </a:lnSpc>
              <a:spcBef>
                <a:spcPct val="0"/>
              </a:spcBef>
              <a:defRPr/>
            </a:pPr>
            <a:r>
              <a:rPr kumimoji="1" lang="en-US" altLang="zh-CN" sz="2800" b="1" dirty="0">
                <a:solidFill>
                  <a:srgbClr val="C00000"/>
                </a:solidFill>
                <a:latin typeface="+mn-lt"/>
                <a:ea typeface="+mn-ea"/>
              </a:rPr>
              <a:t>p</a:t>
            </a:r>
            <a:endParaRPr kumimoji="1" lang="zh-CN" altLang="en-US" sz="2800" b="1" dirty="0">
              <a:solidFill>
                <a:srgbClr val="C00000"/>
              </a:solidFill>
              <a:latin typeface="+mn-lt"/>
              <a:ea typeface="+mn-ea"/>
            </a:endParaRPr>
          </a:p>
        </p:txBody>
      </p:sp>
      <p:cxnSp>
        <p:nvCxnSpPr>
          <p:cNvPr id="6874157" name="直接箭头连接符 29"/>
          <p:cNvCxnSpPr>
            <a:cxnSpLocks noChangeShapeType="1"/>
          </p:cNvCxnSpPr>
          <p:nvPr/>
        </p:nvCxnSpPr>
        <p:spPr bwMode="auto">
          <a:xfrm>
            <a:off x="3429000" y="4856163"/>
            <a:ext cx="42862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6874158" name="直接连接符 16"/>
          <p:cNvCxnSpPr>
            <a:cxnSpLocks noChangeShapeType="1"/>
          </p:cNvCxnSpPr>
          <p:nvPr/>
        </p:nvCxnSpPr>
        <p:spPr bwMode="auto">
          <a:xfrm rot="5400000">
            <a:off x="3036093" y="4463257"/>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pic>
        <p:nvPicPr>
          <p:cNvPr id="68741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2413" y="642938"/>
            <a:ext cx="21605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2413" y="1071563"/>
            <a:ext cx="21431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74161" name="图片 21" descr="Untitled2.png">
            <a:hlinkClick r:id="" action="ppaction://noaction"/>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74162" name="Rectangle 50"/>
          <p:cNvSpPr>
            <a:spLocks noRot="1" noChangeArrowheads="1"/>
          </p:cNvSpPr>
          <p:nvPr/>
        </p:nvSpPr>
        <p:spPr bwMode="auto">
          <a:xfrm>
            <a:off x="301625" y="152400"/>
            <a:ext cx="85407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输出链表函数</a:t>
            </a:r>
            <a:r>
              <a:rPr lang="zh-CN" altLang="en-US" dirty="0">
                <a:solidFill>
                  <a:srgbClr val="C00000"/>
                </a:solidFill>
                <a:latin typeface="Times New Roman" pitchFamily="18" charset="0"/>
                <a:ea typeface="黑体" pitchFamily="49" charset="-122"/>
              </a:rPr>
              <a:t>步骤</a:t>
            </a:r>
            <a:r>
              <a:rPr lang="en-US" altLang="zh-CN" dirty="0" smtClean="0">
                <a:solidFill>
                  <a:srgbClr val="C00000"/>
                </a:solidFill>
                <a:latin typeface="Times New Roman" pitchFamily="18" charset="0"/>
                <a:ea typeface="黑体" pitchFamily="49" charset="-122"/>
              </a:rPr>
              <a:t>-2</a:t>
            </a:r>
            <a:endParaRPr lang="zh-CN" altLang="en-US" dirty="0">
              <a:solidFill>
                <a:srgbClr val="C00000"/>
              </a:solidFill>
              <a:latin typeface="Times New Roman" pitchFamily="18" charset="0"/>
              <a:ea typeface="黑体" pitchFamily="49" charset="-122"/>
            </a:endParaRPr>
          </a:p>
        </p:txBody>
      </p:sp>
    </p:spTree>
    <p:extLst>
      <p:ext uri="{BB962C8B-B14F-4D97-AF65-F5344CB8AC3E}">
        <p14:creationId xmlns:p14="http://schemas.microsoft.com/office/powerpoint/2010/main" val="1398938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linds(horizontal)">
                                      <p:cBhvr>
                                        <p:cTn id="7" dur="500"/>
                                        <p:tgtEl>
                                          <p:spTgt spid="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74155"/>
                                        </p:tgtEl>
                                        <p:attrNameLst>
                                          <p:attrName>style.visibility</p:attrName>
                                        </p:attrNameLst>
                                      </p:cBhvr>
                                      <p:to>
                                        <p:strVal val="visible"/>
                                      </p:to>
                                    </p:set>
                                    <p:animEffect transition="in" filter="blinds(horizontal)">
                                      <p:cBhvr>
                                        <p:cTn id="12" dur="500"/>
                                        <p:tgtEl>
                                          <p:spTgt spid="68741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9810"/>
                                        </p:tgtEl>
                                        <p:attrNameLst>
                                          <p:attrName>style.visibility</p:attrName>
                                        </p:attrNameLst>
                                      </p:cBhvr>
                                      <p:to>
                                        <p:strVal val="visible"/>
                                      </p:to>
                                    </p:set>
                                    <p:animEffect transition="in" filter="blinds(horizontal)">
                                      <p:cBhvr>
                                        <p:cTn id="17" dur="500"/>
                                        <p:tgtEl>
                                          <p:spTgt spid="1198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
                                            <p:txEl>
                                              <p:pRg st="2" end="2"/>
                                            </p:txEl>
                                          </p:spTgt>
                                        </p:tgtEl>
                                        <p:attrNameLst>
                                          <p:attrName>style.visibility</p:attrName>
                                        </p:attrNameLst>
                                      </p:cBhvr>
                                      <p:to>
                                        <p:strVal val="visible"/>
                                      </p:to>
                                    </p:set>
                                    <p:animEffect transition="in" filter="blinds(horizontal)">
                                      <p:cBhvr>
                                        <p:cTn id="22" dur="500"/>
                                        <p:tgtEl>
                                          <p:spTgt spid="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6874155"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Rectangle 8"/>
          <p:cNvSpPr>
            <a:spLocks noGrp="1" noChangeArrowheads="1"/>
          </p:cNvSpPr>
          <p:nvPr>
            <p:ph type="dt" sz="half" idx="10"/>
          </p:nvPr>
        </p:nvSpPr>
        <p:spPr>
          <a:ln/>
        </p:spPr>
        <p:txBody>
          <a:bodyPr/>
          <a:lstStyle/>
          <a:p>
            <a:fld id="{F7C45C36-A733-40E2-9184-C70443141655}" type="datetime1">
              <a:rPr lang="zh-CN" altLang="en-US"/>
              <a:pPr/>
              <a:t>2023/12/5</a:t>
            </a:fld>
            <a:endParaRPr lang="en-US" altLang="zh-CN"/>
          </a:p>
        </p:txBody>
      </p:sp>
      <p:sp>
        <p:nvSpPr>
          <p:cNvPr id="2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33" name="Rectangle 10"/>
          <p:cNvSpPr>
            <a:spLocks noGrp="1" noChangeArrowheads="1"/>
          </p:cNvSpPr>
          <p:nvPr>
            <p:ph type="sldNum" sz="quarter" idx="12"/>
          </p:nvPr>
        </p:nvSpPr>
        <p:spPr>
          <a:ln/>
        </p:spPr>
        <p:txBody>
          <a:bodyPr/>
          <a:lstStyle/>
          <a:p>
            <a:fld id="{A72D3425-3509-40EF-AB28-9C8378066111}" type="slidenum">
              <a:rPr lang="zh-CN" altLang="en-US"/>
              <a:pPr/>
              <a:t>41</a:t>
            </a:fld>
            <a:r>
              <a:rPr lang="en-US" altLang="zh-CN"/>
              <a:t>/45</a:t>
            </a:r>
          </a:p>
        </p:txBody>
      </p:sp>
      <p:graphicFrame>
        <p:nvGraphicFramePr>
          <p:cNvPr id="4" name="表格 3"/>
          <p:cNvGraphicFramePr>
            <a:graphicFrameLocks noGrp="1"/>
          </p:cNvGraphicFramePr>
          <p:nvPr/>
        </p:nvGraphicFramePr>
        <p:xfrm>
          <a:off x="1571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11" name="TextBox 10"/>
          <p:cNvSpPr txBox="1"/>
          <p:nvPr/>
        </p:nvSpPr>
        <p:spPr>
          <a:xfrm>
            <a:off x="1643063"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1001</a:t>
            </a:r>
          </a:p>
          <a:p>
            <a:pPr algn="ctr">
              <a:lnSpc>
                <a:spcPts val="3900"/>
              </a:lnSpc>
              <a:spcBef>
                <a:spcPct val="0"/>
              </a:spcBef>
              <a:defRPr/>
            </a:pPr>
            <a:r>
              <a:rPr kumimoji="1" lang="en-US" altLang="zh-CN" sz="2800" b="1" dirty="0">
                <a:solidFill>
                  <a:srgbClr val="0000CC"/>
                </a:solidFill>
                <a:latin typeface="+mn-lt"/>
                <a:ea typeface="+mn-ea"/>
              </a:rPr>
              <a:t>67.5</a:t>
            </a:r>
            <a:endParaRPr kumimoji="1" lang="zh-CN" altLang="en-US" sz="2800" b="1" dirty="0">
              <a:solidFill>
                <a:srgbClr val="0000CC"/>
              </a:solidFill>
              <a:latin typeface="+mn-lt"/>
              <a:ea typeface="+mn-ea"/>
            </a:endParaRPr>
          </a:p>
        </p:txBody>
      </p:sp>
      <p:graphicFrame>
        <p:nvGraphicFramePr>
          <p:cNvPr id="14" name="表格 13"/>
          <p:cNvGraphicFramePr>
            <a:graphicFrameLocks noGrp="1"/>
          </p:cNvGraphicFramePr>
          <p:nvPr/>
        </p:nvGraphicFramePr>
        <p:xfrm>
          <a:off x="3857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1003</a:t>
            </a:r>
          </a:p>
          <a:p>
            <a:pPr algn="ctr">
              <a:lnSpc>
                <a:spcPts val="3900"/>
              </a:lnSpc>
              <a:spcBef>
                <a:spcPct val="0"/>
              </a:spcBef>
              <a:defRPr/>
            </a:pPr>
            <a:r>
              <a:rPr kumimoji="1" lang="en-US" altLang="zh-CN" sz="2800" b="1" dirty="0">
                <a:solidFill>
                  <a:srgbClr val="0000CC"/>
                </a:solidFill>
                <a:latin typeface="+mn-lt"/>
                <a:ea typeface="+mn-ea"/>
              </a:rPr>
              <a:t>87</a:t>
            </a:r>
            <a:endParaRPr kumimoji="1" lang="zh-CN" altLang="en-US" sz="2800" b="1" dirty="0">
              <a:solidFill>
                <a:srgbClr val="0000CC"/>
              </a:solidFill>
              <a:latin typeface="+mn-lt"/>
              <a:ea typeface="+mn-ea"/>
            </a:endParaRPr>
          </a:p>
        </p:txBody>
      </p:sp>
      <p:cxnSp>
        <p:nvCxnSpPr>
          <p:cNvPr id="6872088"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72089"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72090"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20" name="表格 19"/>
          <p:cNvGraphicFramePr>
            <a:graphicFrameLocks noGrp="1"/>
          </p:cNvGraphicFramePr>
          <p:nvPr/>
        </p:nvGraphicFramePr>
        <p:xfrm>
          <a:off x="6143625" y="4589463"/>
          <a:ext cx="1571625" cy="1554480"/>
        </p:xfrm>
        <a:graphic>
          <a:graphicData uri="http://schemas.openxmlformats.org/drawingml/2006/table">
            <a:tbl>
              <a:tblPr/>
              <a:tblGrid>
                <a:gridCol w="1571625">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21" name="TextBox 20"/>
          <p:cNvSpPr txBox="1"/>
          <p:nvPr/>
        </p:nvSpPr>
        <p:spPr>
          <a:xfrm>
            <a:off x="6143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1005</a:t>
            </a:r>
          </a:p>
          <a:p>
            <a:pPr algn="ctr">
              <a:lnSpc>
                <a:spcPts val="3900"/>
              </a:lnSpc>
              <a:spcBef>
                <a:spcPct val="0"/>
              </a:spcBef>
              <a:defRPr/>
            </a:pPr>
            <a:r>
              <a:rPr kumimoji="1" lang="en-US" altLang="zh-CN" sz="2800" b="1" dirty="0">
                <a:solidFill>
                  <a:srgbClr val="0000CC"/>
                </a:solidFill>
                <a:latin typeface="+mn-lt"/>
                <a:ea typeface="+mn-ea"/>
              </a:rPr>
              <a:t>99</a:t>
            </a:r>
            <a:endParaRPr kumimoji="1" lang="zh-CN" altLang="en-US" sz="2800" b="1" dirty="0">
              <a:solidFill>
                <a:srgbClr val="0000CC"/>
              </a:solidFill>
              <a:latin typeface="+mn-lt"/>
              <a:ea typeface="+mn-ea"/>
            </a:endParaRPr>
          </a:p>
        </p:txBody>
      </p:sp>
      <p:cxnSp>
        <p:nvCxnSpPr>
          <p:cNvPr id="6872102"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72103"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72104"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5" name="TextBox 24"/>
          <p:cNvSpPr txBox="1"/>
          <p:nvPr/>
        </p:nvSpPr>
        <p:spPr>
          <a:xfrm>
            <a:off x="6194425" y="5630863"/>
            <a:ext cx="1500188" cy="522287"/>
          </a:xfrm>
          <a:prstGeom prst="rect">
            <a:avLst/>
          </a:prstGeom>
          <a:noFill/>
        </p:spPr>
        <p:txBody>
          <a:bodyPr>
            <a:spAutoFit/>
          </a:bodyPr>
          <a:lstStyle/>
          <a:p>
            <a:pPr algn="ctr">
              <a:lnSpc>
                <a:spcPct val="100000"/>
              </a:lnSpc>
              <a:spcBef>
                <a:spcPct val="0"/>
              </a:spcBef>
              <a:defRPr/>
            </a:pPr>
            <a:r>
              <a:rPr kumimoji="1" lang="en-US" altLang="zh-CN" sz="2800" b="1" dirty="0">
                <a:solidFill>
                  <a:srgbClr val="C00000"/>
                </a:solidFill>
                <a:latin typeface="+mn-lt"/>
                <a:ea typeface="+mn-ea"/>
              </a:rPr>
              <a:t>NULL</a:t>
            </a:r>
            <a:endParaRPr kumimoji="1" lang="zh-CN" altLang="en-US" sz="2800" b="1" dirty="0">
              <a:solidFill>
                <a:srgbClr val="C00000"/>
              </a:solidFill>
              <a:latin typeface="+mn-lt"/>
              <a:ea typeface="+mn-ea"/>
            </a:endParaRPr>
          </a:p>
        </p:txBody>
      </p:sp>
      <p:sp>
        <p:nvSpPr>
          <p:cNvPr id="27" name="TextBox 26"/>
          <p:cNvSpPr txBox="1"/>
          <p:nvPr/>
        </p:nvSpPr>
        <p:spPr>
          <a:xfrm>
            <a:off x="2286000" y="3429000"/>
            <a:ext cx="3714750" cy="519113"/>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en-US" altLang="zh-CN" sz="2800" b="1">
                <a:solidFill>
                  <a:srgbClr val="CC0099"/>
                </a:solidFill>
                <a:latin typeface="Times New Roman" pitchFamily="18" charset="0"/>
              </a:rPr>
              <a:t>p=p-&gt;next;</a:t>
            </a:r>
          </a:p>
        </p:txBody>
      </p:sp>
      <p:sp>
        <p:nvSpPr>
          <p:cNvPr id="28" name="Rectangle 3"/>
          <p:cNvSpPr txBox="1">
            <a:spLocks noChangeArrowheads="1"/>
          </p:cNvSpPr>
          <p:nvPr/>
        </p:nvSpPr>
        <p:spPr bwMode="auto">
          <a:xfrm>
            <a:off x="152400" y="1624013"/>
            <a:ext cx="7929563" cy="2643187"/>
          </a:xfrm>
          <a:prstGeom prst="rect">
            <a:avLst/>
          </a:prstGeom>
          <a:noFill/>
          <a:ln w="9525">
            <a:noFill/>
            <a:miter lim="800000"/>
            <a:headEnd/>
            <a:tailEnd/>
          </a:ln>
        </p:spPr>
        <p:txBody>
          <a:bodyPr/>
          <a:lstStyle>
            <a:lvl1pPr marL="342900" indent="-342900"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buClr>
                <a:srgbClr val="FF3300"/>
              </a:buClr>
              <a:buFont typeface="Wingdings" pitchFamily="2" charset="2"/>
              <a:buChar char="Ø"/>
            </a:pPr>
            <a:r>
              <a:rPr lang="zh-CN" altLang="zh-CN" sz="3200" b="1" dirty="0">
                <a:latin typeface="Times New Roman" panose="02020603050405020304" pitchFamily="18" charset="0"/>
                <a:ea typeface="楷体" panose="02010609060101010101" pitchFamily="49" charset="-122"/>
                <a:cs typeface="Times New Roman" panose="02020603050405020304" pitchFamily="18" charset="0"/>
              </a:rPr>
              <a:t>输出</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p</a:t>
            </a:r>
            <a:r>
              <a:rPr lang="zh-CN" altLang="zh-CN" sz="3200" b="1" dirty="0">
                <a:latin typeface="Times New Roman" panose="02020603050405020304" pitchFamily="18" charset="0"/>
                <a:ea typeface="楷体" panose="02010609060101010101" pitchFamily="49" charset="-122"/>
                <a:cs typeface="Times New Roman" panose="02020603050405020304" pitchFamily="18" charset="0"/>
              </a:rPr>
              <a:t>所指的</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新</a:t>
            </a:r>
            <a:r>
              <a:rPr lang="zh-CN" altLang="zh-CN" sz="3200" b="1" dirty="0">
                <a:latin typeface="Times New Roman" panose="02020603050405020304" pitchFamily="18" charset="0"/>
                <a:ea typeface="楷体" panose="02010609060101010101" pitchFamily="49" charset="-122"/>
                <a:cs typeface="Times New Roman" panose="02020603050405020304" pitchFamily="18" charset="0"/>
              </a:rPr>
              <a:t>结点</a:t>
            </a: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100000"/>
              </a:lnSpc>
              <a:buClr>
                <a:srgbClr val="FF3300"/>
              </a:buClr>
              <a:buFont typeface="Wingdings" pitchFamily="2" charset="2"/>
              <a:buChar char="Ø"/>
            </a:pPr>
            <a:endParaRPr lang="zh-CN" altLang="en-US" sz="3200" b="1"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100000"/>
              </a:lnSpc>
              <a:buClr>
                <a:srgbClr val="FF3300"/>
              </a:buClr>
              <a:buFont typeface="Wingdings" pitchFamily="2" charset="2"/>
              <a:buChar char="Ø"/>
            </a:pPr>
            <a:r>
              <a:rPr lang="zh-CN" altLang="zh-CN" sz="3200" b="1" dirty="0">
                <a:latin typeface="Times New Roman" panose="02020603050405020304" pitchFamily="18" charset="0"/>
                <a:ea typeface="楷体" panose="02010609060101010101" pitchFamily="49" charset="-122"/>
                <a:cs typeface="Times New Roman" panose="02020603050405020304" pitchFamily="18" charset="0"/>
              </a:rPr>
              <a:t>使</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p</a:t>
            </a:r>
            <a:r>
              <a:rPr lang="zh-CN" altLang="zh-CN" sz="3200" b="1" dirty="0">
                <a:latin typeface="Times New Roman" panose="02020603050405020304" pitchFamily="18" charset="0"/>
                <a:ea typeface="楷体" panose="02010609060101010101" pitchFamily="49" charset="-122"/>
                <a:cs typeface="Times New Roman" panose="02020603050405020304" pitchFamily="18" charset="0"/>
              </a:rPr>
              <a:t>后移一个结点</a:t>
            </a:r>
          </a:p>
        </p:txBody>
      </p:sp>
      <p:sp>
        <p:nvSpPr>
          <p:cNvPr id="6872108" name="TextBox 28"/>
          <p:cNvSpPr txBox="1">
            <a:spLocks noChangeArrowheads="1"/>
          </p:cNvSpPr>
          <p:nvPr/>
        </p:nvSpPr>
        <p:spPr bwMode="auto">
          <a:xfrm>
            <a:off x="2209800" y="2224088"/>
            <a:ext cx="6719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en-US" altLang="zh-CN" sz="2800" b="1">
                <a:solidFill>
                  <a:srgbClr val="CC0099"/>
                </a:solidFill>
                <a:latin typeface="Times New Roman" pitchFamily="18" charset="0"/>
              </a:rPr>
              <a:t>printf("%ld %5.1f\n",p-&gt;num,p-&gt;score);</a:t>
            </a:r>
          </a:p>
        </p:txBody>
      </p:sp>
      <p:sp>
        <p:nvSpPr>
          <p:cNvPr id="30" name="TextBox 29"/>
          <p:cNvSpPr txBox="1"/>
          <p:nvPr/>
        </p:nvSpPr>
        <p:spPr>
          <a:xfrm>
            <a:off x="5214938" y="3929063"/>
            <a:ext cx="571500" cy="523875"/>
          </a:xfrm>
          <a:prstGeom prst="rect">
            <a:avLst/>
          </a:prstGeom>
          <a:noFill/>
        </p:spPr>
        <p:txBody>
          <a:bodyPr>
            <a:spAutoFit/>
          </a:bodyPr>
          <a:lstStyle/>
          <a:p>
            <a:pPr>
              <a:lnSpc>
                <a:spcPct val="100000"/>
              </a:lnSpc>
              <a:spcBef>
                <a:spcPct val="0"/>
              </a:spcBef>
              <a:defRPr/>
            </a:pPr>
            <a:r>
              <a:rPr kumimoji="1" lang="en-US" altLang="zh-CN" sz="2800" b="1" dirty="0">
                <a:solidFill>
                  <a:srgbClr val="C00000"/>
                </a:solidFill>
                <a:latin typeface="+mn-lt"/>
                <a:ea typeface="+mn-ea"/>
              </a:rPr>
              <a:t>p</a:t>
            </a:r>
            <a:endParaRPr kumimoji="1" lang="zh-CN" altLang="en-US" sz="2800" b="1" dirty="0">
              <a:solidFill>
                <a:srgbClr val="C00000"/>
              </a:solidFill>
              <a:latin typeface="+mn-lt"/>
              <a:ea typeface="+mn-ea"/>
            </a:endParaRPr>
          </a:p>
        </p:txBody>
      </p:sp>
      <p:cxnSp>
        <p:nvCxnSpPr>
          <p:cNvPr id="31" name="直接箭头连接符 29"/>
          <p:cNvCxnSpPr>
            <a:cxnSpLocks noChangeShapeType="1"/>
          </p:cNvCxnSpPr>
          <p:nvPr/>
        </p:nvCxnSpPr>
        <p:spPr bwMode="auto">
          <a:xfrm>
            <a:off x="5715000" y="4856163"/>
            <a:ext cx="42862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32" name="直接连接符 16"/>
          <p:cNvCxnSpPr>
            <a:cxnSpLocks noChangeShapeType="1"/>
          </p:cNvCxnSpPr>
          <p:nvPr/>
        </p:nvCxnSpPr>
        <p:spPr bwMode="auto">
          <a:xfrm rot="5400000">
            <a:off x="5322093" y="4463257"/>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pic>
        <p:nvPicPr>
          <p:cNvPr id="68721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6213" y="642938"/>
            <a:ext cx="21605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72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6213" y="1071563"/>
            <a:ext cx="21431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72114" name="图片 22" descr="Untitled2.png">
            <a:hlinkClick r:id="" action="ppaction://noaction"/>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72115" name="Rectangle 51"/>
          <p:cNvSpPr>
            <a:spLocks noRot="1" noChangeArrowheads="1"/>
          </p:cNvSpPr>
          <p:nvPr/>
        </p:nvSpPr>
        <p:spPr bwMode="auto">
          <a:xfrm>
            <a:off x="301625" y="152400"/>
            <a:ext cx="85407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输出链表函数</a:t>
            </a:r>
            <a:r>
              <a:rPr lang="zh-CN" altLang="en-US" dirty="0">
                <a:solidFill>
                  <a:srgbClr val="C00000"/>
                </a:solidFill>
                <a:latin typeface="Times New Roman" pitchFamily="18" charset="0"/>
                <a:ea typeface="黑体" pitchFamily="49" charset="-122"/>
              </a:rPr>
              <a:t>步骤</a:t>
            </a:r>
            <a:r>
              <a:rPr lang="en-US" altLang="zh-CN" dirty="0">
                <a:solidFill>
                  <a:srgbClr val="C00000"/>
                </a:solidFill>
                <a:latin typeface="Times New Roman" pitchFamily="18" charset="0"/>
                <a:ea typeface="黑体" pitchFamily="49" charset="-122"/>
              </a:rPr>
              <a:t>-2</a:t>
            </a:r>
            <a:endParaRPr lang="zh-CN" altLang="en-US" dirty="0">
              <a:solidFill>
                <a:srgbClr val="C00000"/>
              </a:solidFill>
              <a:latin typeface="Times New Roman" pitchFamily="18" charset="0"/>
              <a:ea typeface="黑体" pitchFamily="49" charset="-122"/>
            </a:endParaRPr>
          </a:p>
        </p:txBody>
      </p:sp>
    </p:spTree>
    <p:extLst>
      <p:ext uri="{BB962C8B-B14F-4D97-AF65-F5344CB8AC3E}">
        <p14:creationId xmlns:p14="http://schemas.microsoft.com/office/powerpoint/2010/main" val="205861327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slide(fromTop)">
                                      <p:cBhvr>
                                        <p:cTn id="11" dur="500"/>
                                        <p:tgtEl>
                                          <p:spTgt spid="32"/>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slide(fromLeft)">
                                      <p:cBhvr>
                                        <p:cTn id="15" dur="500"/>
                                        <p:tgtEl>
                                          <p:spTgt spid="3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linds(horizontal)">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 name="Rectangle 8"/>
          <p:cNvSpPr>
            <a:spLocks noGrp="1" noChangeArrowheads="1"/>
          </p:cNvSpPr>
          <p:nvPr>
            <p:ph type="dt" sz="half" idx="10"/>
          </p:nvPr>
        </p:nvSpPr>
        <p:spPr>
          <a:ln/>
        </p:spPr>
        <p:txBody>
          <a:bodyPr/>
          <a:lstStyle/>
          <a:p>
            <a:fld id="{0F6B2BB4-03A1-480E-8635-81B4B9F61DC9}" type="datetime1">
              <a:rPr lang="zh-CN" altLang="en-US"/>
              <a:pPr/>
              <a:t>2023/12/5</a:t>
            </a:fld>
            <a:endParaRPr lang="en-US" altLang="zh-CN"/>
          </a:p>
        </p:txBody>
      </p:sp>
      <p:sp>
        <p:nvSpPr>
          <p:cNvPr id="31"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32" name="Rectangle 10"/>
          <p:cNvSpPr>
            <a:spLocks noGrp="1" noChangeArrowheads="1"/>
          </p:cNvSpPr>
          <p:nvPr>
            <p:ph type="sldNum" sz="quarter" idx="12"/>
          </p:nvPr>
        </p:nvSpPr>
        <p:spPr>
          <a:ln/>
        </p:spPr>
        <p:txBody>
          <a:bodyPr/>
          <a:lstStyle/>
          <a:p>
            <a:fld id="{A2784894-DD20-4505-89B2-CADF22A3F676}" type="slidenum">
              <a:rPr lang="zh-CN" altLang="en-US"/>
              <a:pPr/>
              <a:t>42</a:t>
            </a:fld>
            <a:r>
              <a:rPr lang="en-US" altLang="zh-CN"/>
              <a:t>/45</a:t>
            </a:r>
          </a:p>
        </p:txBody>
      </p:sp>
      <p:graphicFrame>
        <p:nvGraphicFramePr>
          <p:cNvPr id="4" name="表格 3"/>
          <p:cNvGraphicFramePr>
            <a:graphicFrameLocks noGrp="1"/>
          </p:cNvGraphicFramePr>
          <p:nvPr/>
        </p:nvGraphicFramePr>
        <p:xfrm>
          <a:off x="1571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11" name="TextBox 10"/>
          <p:cNvSpPr txBox="1"/>
          <p:nvPr/>
        </p:nvSpPr>
        <p:spPr>
          <a:xfrm>
            <a:off x="1643063"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1001</a:t>
            </a:r>
          </a:p>
          <a:p>
            <a:pPr algn="ctr">
              <a:lnSpc>
                <a:spcPts val="3900"/>
              </a:lnSpc>
              <a:spcBef>
                <a:spcPct val="0"/>
              </a:spcBef>
              <a:defRPr/>
            </a:pPr>
            <a:r>
              <a:rPr kumimoji="1" lang="en-US" altLang="zh-CN" sz="2800" b="1" dirty="0">
                <a:solidFill>
                  <a:srgbClr val="0000CC"/>
                </a:solidFill>
                <a:latin typeface="+mn-lt"/>
                <a:ea typeface="+mn-ea"/>
              </a:rPr>
              <a:t>67.5</a:t>
            </a:r>
            <a:endParaRPr kumimoji="1" lang="zh-CN" altLang="en-US" sz="2800" b="1" dirty="0">
              <a:solidFill>
                <a:srgbClr val="0000CC"/>
              </a:solidFill>
              <a:latin typeface="+mn-lt"/>
              <a:ea typeface="+mn-ea"/>
            </a:endParaRPr>
          </a:p>
        </p:txBody>
      </p:sp>
      <p:graphicFrame>
        <p:nvGraphicFramePr>
          <p:cNvPr id="14" name="表格 13"/>
          <p:cNvGraphicFramePr>
            <a:graphicFrameLocks noGrp="1"/>
          </p:cNvGraphicFramePr>
          <p:nvPr/>
        </p:nvGraphicFramePr>
        <p:xfrm>
          <a:off x="3857625" y="4589463"/>
          <a:ext cx="1643063" cy="1554480"/>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1003</a:t>
            </a:r>
          </a:p>
          <a:p>
            <a:pPr algn="ctr">
              <a:lnSpc>
                <a:spcPts val="3900"/>
              </a:lnSpc>
              <a:spcBef>
                <a:spcPct val="0"/>
              </a:spcBef>
              <a:defRPr/>
            </a:pPr>
            <a:r>
              <a:rPr kumimoji="1" lang="en-US" altLang="zh-CN" sz="2800" b="1" dirty="0">
                <a:solidFill>
                  <a:srgbClr val="0000CC"/>
                </a:solidFill>
                <a:latin typeface="+mn-lt"/>
                <a:ea typeface="+mn-ea"/>
              </a:rPr>
              <a:t>87</a:t>
            </a:r>
            <a:endParaRPr kumimoji="1" lang="zh-CN" altLang="en-US" sz="2800" b="1" dirty="0">
              <a:solidFill>
                <a:srgbClr val="0000CC"/>
              </a:solidFill>
              <a:latin typeface="+mn-lt"/>
              <a:ea typeface="+mn-ea"/>
            </a:endParaRPr>
          </a:p>
        </p:txBody>
      </p:sp>
      <p:cxnSp>
        <p:nvCxnSpPr>
          <p:cNvPr id="6873112"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73113"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73114"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20" name="表格 19"/>
          <p:cNvGraphicFramePr>
            <a:graphicFrameLocks noGrp="1"/>
          </p:cNvGraphicFramePr>
          <p:nvPr/>
        </p:nvGraphicFramePr>
        <p:xfrm>
          <a:off x="6143625" y="4589463"/>
          <a:ext cx="1571625" cy="1554480"/>
        </p:xfrm>
        <a:graphic>
          <a:graphicData uri="http://schemas.openxmlformats.org/drawingml/2006/table">
            <a:tbl>
              <a:tblPr/>
              <a:tblGrid>
                <a:gridCol w="1571625">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21" name="TextBox 20"/>
          <p:cNvSpPr txBox="1"/>
          <p:nvPr/>
        </p:nvSpPr>
        <p:spPr>
          <a:xfrm>
            <a:off x="6143625" y="4572000"/>
            <a:ext cx="1571625" cy="1092200"/>
          </a:xfrm>
          <a:prstGeom prst="rect">
            <a:avLst/>
          </a:prstGeom>
          <a:noFill/>
        </p:spPr>
        <p:txBody>
          <a:bodyPr>
            <a:spAutoFit/>
          </a:bodyPr>
          <a:lstStyle/>
          <a:p>
            <a:pPr algn="ctr">
              <a:lnSpc>
                <a:spcPts val="3900"/>
              </a:lnSpc>
              <a:spcBef>
                <a:spcPct val="0"/>
              </a:spcBef>
              <a:defRPr/>
            </a:pPr>
            <a:r>
              <a:rPr kumimoji="1" lang="en-US" altLang="zh-CN" sz="2800" b="1" dirty="0">
                <a:solidFill>
                  <a:srgbClr val="0000CC"/>
                </a:solidFill>
                <a:latin typeface="+mn-lt"/>
                <a:ea typeface="+mn-ea"/>
              </a:rPr>
              <a:t>1005</a:t>
            </a:r>
          </a:p>
          <a:p>
            <a:pPr algn="ctr">
              <a:lnSpc>
                <a:spcPts val="3900"/>
              </a:lnSpc>
              <a:spcBef>
                <a:spcPct val="0"/>
              </a:spcBef>
              <a:defRPr/>
            </a:pPr>
            <a:r>
              <a:rPr kumimoji="1" lang="en-US" altLang="zh-CN" sz="2800" b="1" dirty="0">
                <a:solidFill>
                  <a:srgbClr val="0000CC"/>
                </a:solidFill>
                <a:latin typeface="+mn-lt"/>
                <a:ea typeface="+mn-ea"/>
              </a:rPr>
              <a:t>99</a:t>
            </a:r>
            <a:endParaRPr kumimoji="1" lang="zh-CN" altLang="en-US" sz="2800" b="1" dirty="0">
              <a:solidFill>
                <a:srgbClr val="0000CC"/>
              </a:solidFill>
              <a:latin typeface="+mn-lt"/>
              <a:ea typeface="+mn-ea"/>
            </a:endParaRPr>
          </a:p>
        </p:txBody>
      </p:sp>
      <p:cxnSp>
        <p:nvCxnSpPr>
          <p:cNvPr id="6873126"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73127"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873128"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5" name="TextBox 24"/>
          <p:cNvSpPr txBox="1"/>
          <p:nvPr/>
        </p:nvSpPr>
        <p:spPr>
          <a:xfrm>
            <a:off x="6194425" y="5630863"/>
            <a:ext cx="1500188" cy="522287"/>
          </a:xfrm>
          <a:prstGeom prst="rect">
            <a:avLst/>
          </a:prstGeom>
          <a:noFill/>
        </p:spPr>
        <p:txBody>
          <a:bodyPr>
            <a:spAutoFit/>
          </a:bodyPr>
          <a:lstStyle/>
          <a:p>
            <a:pPr algn="ctr">
              <a:lnSpc>
                <a:spcPct val="100000"/>
              </a:lnSpc>
              <a:spcBef>
                <a:spcPct val="0"/>
              </a:spcBef>
              <a:defRPr/>
            </a:pPr>
            <a:r>
              <a:rPr kumimoji="1" lang="en-US" altLang="zh-CN" sz="2800" b="1" dirty="0">
                <a:solidFill>
                  <a:srgbClr val="C00000"/>
                </a:solidFill>
                <a:latin typeface="+mn-lt"/>
                <a:ea typeface="+mn-ea"/>
              </a:rPr>
              <a:t>NULL</a:t>
            </a:r>
            <a:endParaRPr kumimoji="1" lang="zh-CN" altLang="en-US" sz="2800" b="1" dirty="0">
              <a:solidFill>
                <a:srgbClr val="C00000"/>
              </a:solidFill>
              <a:latin typeface="+mn-lt"/>
              <a:ea typeface="+mn-ea"/>
            </a:endParaRPr>
          </a:p>
        </p:txBody>
      </p:sp>
      <p:sp>
        <p:nvSpPr>
          <p:cNvPr id="27" name="TextBox 26"/>
          <p:cNvSpPr txBox="1"/>
          <p:nvPr/>
        </p:nvSpPr>
        <p:spPr>
          <a:xfrm>
            <a:off x="1905000" y="3352800"/>
            <a:ext cx="2857500" cy="519113"/>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en-US" altLang="zh-CN" sz="2800" b="1">
                <a:solidFill>
                  <a:srgbClr val="CC0099"/>
                </a:solidFill>
                <a:latin typeface="Times New Roman" pitchFamily="18" charset="0"/>
              </a:rPr>
              <a:t>p=p-&gt;next;</a:t>
            </a:r>
          </a:p>
        </p:txBody>
      </p:sp>
      <p:sp>
        <p:nvSpPr>
          <p:cNvPr id="28" name="Rectangle 3"/>
          <p:cNvSpPr txBox="1">
            <a:spLocks noChangeArrowheads="1"/>
          </p:cNvSpPr>
          <p:nvPr/>
        </p:nvSpPr>
        <p:spPr bwMode="auto">
          <a:xfrm>
            <a:off x="152400" y="1547813"/>
            <a:ext cx="7929563" cy="2643187"/>
          </a:xfrm>
          <a:prstGeom prst="rect">
            <a:avLst/>
          </a:prstGeom>
          <a:noFill/>
          <a:ln w="9525">
            <a:noFill/>
            <a:miter lim="800000"/>
            <a:headEnd/>
            <a:tailEnd/>
          </a:ln>
        </p:spPr>
        <p:txBody>
          <a:bodyPr/>
          <a:lstStyle>
            <a:lvl1pPr marL="342900" indent="-342900"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buClr>
                <a:srgbClr val="FF3300"/>
              </a:buClr>
              <a:buFont typeface="Wingdings" pitchFamily="2" charset="2"/>
              <a:buChar char="Ø"/>
            </a:pPr>
            <a:r>
              <a:rPr lang="zh-CN" altLang="zh-CN" sz="3200" b="1">
                <a:latin typeface="Times New Roman" panose="02020603050405020304" pitchFamily="18" charset="0"/>
                <a:ea typeface="楷体" panose="02010609060101010101" pitchFamily="49" charset="-122"/>
                <a:cs typeface="Times New Roman" panose="02020603050405020304" pitchFamily="18" charset="0"/>
              </a:rPr>
              <a:t>输出</a:t>
            </a:r>
            <a:r>
              <a:rPr lang="en-US" altLang="zh-CN" sz="3200" b="1">
                <a:latin typeface="Times New Roman" panose="02020603050405020304" pitchFamily="18" charset="0"/>
                <a:ea typeface="楷体" panose="02010609060101010101" pitchFamily="49" charset="-122"/>
                <a:cs typeface="Times New Roman" panose="02020603050405020304" pitchFamily="18" charset="0"/>
              </a:rPr>
              <a:t>p</a:t>
            </a:r>
            <a:r>
              <a:rPr lang="zh-CN" altLang="zh-CN" sz="3200" b="1">
                <a:latin typeface="Times New Roman" panose="02020603050405020304" pitchFamily="18" charset="0"/>
                <a:ea typeface="楷体" panose="02010609060101010101" pitchFamily="49" charset="-122"/>
                <a:cs typeface="Times New Roman" panose="02020603050405020304" pitchFamily="18" charset="0"/>
              </a:rPr>
              <a:t>所指的</a:t>
            </a:r>
            <a:r>
              <a:rPr lang="zh-CN" altLang="en-US" sz="3200" b="1">
                <a:latin typeface="Times New Roman" panose="02020603050405020304" pitchFamily="18" charset="0"/>
                <a:ea typeface="楷体" panose="02010609060101010101" pitchFamily="49" charset="-122"/>
                <a:cs typeface="Times New Roman" panose="02020603050405020304" pitchFamily="18" charset="0"/>
              </a:rPr>
              <a:t>新</a:t>
            </a:r>
            <a:r>
              <a:rPr lang="zh-CN" altLang="zh-CN" sz="3200" b="1">
                <a:latin typeface="Times New Roman" panose="02020603050405020304" pitchFamily="18" charset="0"/>
                <a:ea typeface="楷体" panose="02010609060101010101" pitchFamily="49" charset="-122"/>
                <a:cs typeface="Times New Roman" panose="02020603050405020304" pitchFamily="18" charset="0"/>
              </a:rPr>
              <a:t>结点</a:t>
            </a:r>
            <a:endParaRPr lang="zh-CN" altLang="en-US" sz="3200" b="1">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100000"/>
              </a:lnSpc>
              <a:buClr>
                <a:srgbClr val="FF3300"/>
              </a:buClr>
              <a:buFont typeface="Wingdings" pitchFamily="2" charset="2"/>
              <a:buChar char="Ø"/>
            </a:pPr>
            <a:endParaRPr lang="zh-CN" altLang="en-US" sz="3200" b="1">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100000"/>
              </a:lnSpc>
              <a:buClr>
                <a:srgbClr val="FF3300"/>
              </a:buClr>
              <a:buFont typeface="Wingdings" pitchFamily="2" charset="2"/>
              <a:buChar char="Ø"/>
            </a:pPr>
            <a:r>
              <a:rPr lang="zh-CN" altLang="zh-CN" sz="3200" b="1">
                <a:latin typeface="Times New Roman" panose="02020603050405020304" pitchFamily="18" charset="0"/>
                <a:ea typeface="楷体" panose="02010609060101010101" pitchFamily="49" charset="-122"/>
                <a:cs typeface="Times New Roman" panose="02020603050405020304" pitchFamily="18" charset="0"/>
              </a:rPr>
              <a:t>使</a:t>
            </a:r>
            <a:r>
              <a:rPr lang="en-US" altLang="zh-CN" sz="3200" b="1">
                <a:latin typeface="Times New Roman" panose="02020603050405020304" pitchFamily="18" charset="0"/>
                <a:ea typeface="楷体" panose="02010609060101010101" pitchFamily="49" charset="-122"/>
                <a:cs typeface="Times New Roman" panose="02020603050405020304" pitchFamily="18" charset="0"/>
              </a:rPr>
              <a:t>p</a:t>
            </a:r>
            <a:r>
              <a:rPr lang="zh-CN" altLang="zh-CN" sz="3200" b="1">
                <a:latin typeface="Times New Roman" panose="02020603050405020304" pitchFamily="18" charset="0"/>
                <a:ea typeface="楷体" panose="02010609060101010101" pitchFamily="49" charset="-122"/>
                <a:cs typeface="Times New Roman" panose="02020603050405020304" pitchFamily="18" charset="0"/>
              </a:rPr>
              <a:t>后移一个结点</a:t>
            </a:r>
          </a:p>
        </p:txBody>
      </p:sp>
      <p:sp>
        <p:nvSpPr>
          <p:cNvPr id="6873132" name="TextBox 28"/>
          <p:cNvSpPr txBox="1">
            <a:spLocks noChangeArrowheads="1"/>
          </p:cNvSpPr>
          <p:nvPr/>
        </p:nvSpPr>
        <p:spPr bwMode="auto">
          <a:xfrm>
            <a:off x="1809750" y="2209800"/>
            <a:ext cx="6724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en-US" altLang="zh-CN" sz="2800" b="1">
                <a:solidFill>
                  <a:srgbClr val="CC0099"/>
                </a:solidFill>
                <a:latin typeface="Times New Roman" pitchFamily="18" charset="0"/>
              </a:rPr>
              <a:t>printf("%ld %5.1f\n",p-&gt;num,p-&gt;score);</a:t>
            </a:r>
          </a:p>
        </p:txBody>
      </p:sp>
      <p:sp>
        <p:nvSpPr>
          <p:cNvPr id="30" name="TextBox 29"/>
          <p:cNvSpPr txBox="1"/>
          <p:nvPr/>
        </p:nvSpPr>
        <p:spPr>
          <a:xfrm>
            <a:off x="5214938" y="3929063"/>
            <a:ext cx="571500" cy="523875"/>
          </a:xfrm>
          <a:prstGeom prst="rect">
            <a:avLst/>
          </a:prstGeom>
          <a:noFill/>
        </p:spPr>
        <p:txBody>
          <a:bodyPr>
            <a:spAutoFit/>
          </a:bodyPr>
          <a:lstStyle/>
          <a:p>
            <a:pPr>
              <a:lnSpc>
                <a:spcPct val="100000"/>
              </a:lnSpc>
              <a:spcBef>
                <a:spcPct val="0"/>
              </a:spcBef>
              <a:defRPr/>
            </a:pPr>
            <a:r>
              <a:rPr kumimoji="1" lang="en-US" altLang="zh-CN" sz="2800" b="1" dirty="0">
                <a:solidFill>
                  <a:srgbClr val="C00000"/>
                </a:solidFill>
                <a:latin typeface="+mn-lt"/>
                <a:ea typeface="+mn-ea"/>
              </a:rPr>
              <a:t>p</a:t>
            </a:r>
            <a:endParaRPr kumimoji="1" lang="zh-CN" altLang="en-US" sz="2800" b="1" dirty="0">
              <a:solidFill>
                <a:srgbClr val="C00000"/>
              </a:solidFill>
              <a:latin typeface="+mn-lt"/>
              <a:ea typeface="+mn-ea"/>
            </a:endParaRPr>
          </a:p>
        </p:txBody>
      </p:sp>
      <p:cxnSp>
        <p:nvCxnSpPr>
          <p:cNvPr id="6873134" name="直接箭头连接符 29"/>
          <p:cNvCxnSpPr>
            <a:cxnSpLocks noChangeShapeType="1"/>
          </p:cNvCxnSpPr>
          <p:nvPr/>
        </p:nvCxnSpPr>
        <p:spPr bwMode="auto">
          <a:xfrm>
            <a:off x="5715000" y="4856163"/>
            <a:ext cx="42862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6873135" name="直接连接符 16"/>
          <p:cNvCxnSpPr>
            <a:cxnSpLocks noChangeShapeType="1"/>
          </p:cNvCxnSpPr>
          <p:nvPr/>
        </p:nvCxnSpPr>
        <p:spPr bwMode="auto">
          <a:xfrm rot="5400000">
            <a:off x="5322093" y="4463257"/>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pic>
        <p:nvPicPr>
          <p:cNvPr id="68731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6213" y="642938"/>
            <a:ext cx="21605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731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6213" y="1071563"/>
            <a:ext cx="21431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6213" y="1500188"/>
            <a:ext cx="21431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73139" name="TextBox 25"/>
          <p:cNvSpPr txBox="1">
            <a:spLocks noChangeArrowheads="1"/>
          </p:cNvSpPr>
          <p:nvPr/>
        </p:nvSpPr>
        <p:spPr bwMode="auto">
          <a:xfrm>
            <a:off x="4976813" y="3352800"/>
            <a:ext cx="3357562" cy="5191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zh-CN" altLang="en-US" sz="2800" b="1">
                <a:solidFill>
                  <a:srgbClr val="CC0099"/>
                </a:solidFill>
                <a:latin typeface="Times New Roman" pitchFamily="18" charset="0"/>
              </a:rPr>
              <a:t>相当于</a:t>
            </a:r>
            <a:r>
              <a:rPr kumimoji="1" lang="en-US" altLang="zh-CN" sz="2800" b="1">
                <a:solidFill>
                  <a:srgbClr val="CC0099"/>
                </a:solidFill>
                <a:latin typeface="Times New Roman" pitchFamily="18" charset="0"/>
              </a:rPr>
              <a:t>p=NULL;</a:t>
            </a:r>
          </a:p>
        </p:txBody>
      </p:sp>
      <p:pic>
        <p:nvPicPr>
          <p:cNvPr id="6873140" name="图片 30" descr="Untitled2.png">
            <a:hlinkClick r:id="" action="ppaction://noaction"/>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73141" name="Rectangle 53"/>
          <p:cNvSpPr>
            <a:spLocks noRot="1" noChangeArrowheads="1"/>
          </p:cNvSpPr>
          <p:nvPr/>
        </p:nvSpPr>
        <p:spPr bwMode="auto">
          <a:xfrm>
            <a:off x="301625" y="152400"/>
            <a:ext cx="85407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输出链表函数</a:t>
            </a:r>
            <a:r>
              <a:rPr lang="zh-CN" altLang="en-US" dirty="0">
                <a:solidFill>
                  <a:srgbClr val="C00000"/>
                </a:solidFill>
                <a:latin typeface="Times New Roman" pitchFamily="18" charset="0"/>
                <a:ea typeface="黑体" pitchFamily="49" charset="-122"/>
              </a:rPr>
              <a:t>步骤</a:t>
            </a:r>
            <a:r>
              <a:rPr lang="en-US" altLang="zh-CN" dirty="0" smtClean="0">
                <a:solidFill>
                  <a:srgbClr val="C00000"/>
                </a:solidFill>
                <a:latin typeface="Times New Roman" pitchFamily="18" charset="0"/>
                <a:ea typeface="黑体" pitchFamily="49" charset="-122"/>
              </a:rPr>
              <a:t>-3</a:t>
            </a:r>
            <a:endParaRPr lang="zh-CN" altLang="en-US" dirty="0">
              <a:solidFill>
                <a:srgbClr val="C00000"/>
              </a:solidFill>
              <a:latin typeface="Times New Roman" pitchFamily="18" charset="0"/>
              <a:ea typeface="黑体" pitchFamily="49" charset="-122"/>
            </a:endParaRPr>
          </a:p>
        </p:txBody>
      </p:sp>
    </p:spTree>
    <p:extLst>
      <p:ext uri="{BB962C8B-B14F-4D97-AF65-F5344CB8AC3E}">
        <p14:creationId xmlns:p14="http://schemas.microsoft.com/office/powerpoint/2010/main" val="311897212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linds(horizontal)">
                                      <p:cBhvr>
                                        <p:cTn id="7" dur="500"/>
                                        <p:tgtEl>
                                          <p:spTgt spid="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73132"/>
                                        </p:tgtEl>
                                        <p:attrNameLst>
                                          <p:attrName>style.visibility</p:attrName>
                                        </p:attrNameLst>
                                      </p:cBhvr>
                                      <p:to>
                                        <p:strVal val="visible"/>
                                      </p:to>
                                    </p:set>
                                    <p:animEffect transition="in" filter="blinds(horizontal)">
                                      <p:cBhvr>
                                        <p:cTn id="12" dur="500"/>
                                        <p:tgtEl>
                                          <p:spTgt spid="68731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0834"/>
                                        </p:tgtEl>
                                        <p:attrNameLst>
                                          <p:attrName>style.visibility</p:attrName>
                                        </p:attrNameLst>
                                      </p:cBhvr>
                                      <p:to>
                                        <p:strVal val="visible"/>
                                      </p:to>
                                    </p:set>
                                    <p:animEffect transition="in" filter="blinds(horizontal)">
                                      <p:cBhvr>
                                        <p:cTn id="17" dur="500"/>
                                        <p:tgtEl>
                                          <p:spTgt spid="1208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
                                            <p:txEl>
                                              <p:pRg st="2" end="2"/>
                                            </p:txEl>
                                          </p:spTgt>
                                        </p:tgtEl>
                                        <p:attrNameLst>
                                          <p:attrName>style.visibility</p:attrName>
                                        </p:attrNameLst>
                                      </p:cBhvr>
                                      <p:to>
                                        <p:strVal val="visible"/>
                                      </p:to>
                                    </p:set>
                                    <p:animEffect transition="in" filter="blinds(horizontal)">
                                      <p:cBhvr>
                                        <p:cTn id="22" dur="500"/>
                                        <p:tgtEl>
                                          <p:spTgt spid="2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linds(horizontal)">
                                      <p:cBhvr>
                                        <p:cTn id="27" dur="500"/>
                                        <p:tgtEl>
                                          <p:spTgt spid="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873139"/>
                                        </p:tgtEl>
                                        <p:attrNameLst>
                                          <p:attrName>style.visibility</p:attrName>
                                        </p:attrNameLst>
                                      </p:cBhvr>
                                      <p:to>
                                        <p:strVal val="visible"/>
                                      </p:to>
                                    </p:set>
                                    <p:animEffect transition="in" filter="blinds(horizontal)">
                                      <p:cBhvr>
                                        <p:cTn id="32" dur="500"/>
                                        <p:tgtEl>
                                          <p:spTgt spid="6873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build="p"/>
      <p:bldP spid="6873132" grpId="0"/>
      <p:bldP spid="687313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276E5239-4065-4042-916A-746D5FB5AB6D}" type="datetime1">
              <a:rPr lang="zh-CN" altLang="en-US"/>
              <a:pPr/>
              <a:t>2023/12/5</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8417270-B3EC-4440-9EC9-FE6AE977E709}" type="slidenum">
              <a:rPr lang="zh-CN" altLang="en-US"/>
              <a:pPr/>
              <a:t>43</a:t>
            </a:fld>
            <a:r>
              <a:rPr lang="en-US" altLang="zh-CN"/>
              <a:t>/45</a:t>
            </a:r>
          </a:p>
        </p:txBody>
      </p:sp>
      <p:sp>
        <p:nvSpPr>
          <p:cNvPr id="6875138" name="Rectangle 2"/>
          <p:cNvSpPr>
            <a:spLocks noRot="1" noChangeArrowheads="1"/>
          </p:cNvSpPr>
          <p:nvPr/>
        </p:nvSpPr>
        <p:spPr bwMode="auto">
          <a:xfrm>
            <a:off x="301625" y="2286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输出链表函数</a:t>
            </a:r>
            <a:r>
              <a:rPr lang="en-US" altLang="zh-CN" dirty="0" smtClean="0">
                <a:solidFill>
                  <a:srgbClr val="C00000"/>
                </a:solidFill>
                <a:latin typeface="Times New Roman" pitchFamily="18" charset="0"/>
                <a:ea typeface="黑体" pitchFamily="49" charset="-122"/>
              </a:rPr>
              <a:t>print</a:t>
            </a:r>
            <a:r>
              <a:rPr lang="zh-CN" altLang="en-US" dirty="0" smtClean="0">
                <a:solidFill>
                  <a:srgbClr val="C00000"/>
                </a:solidFill>
                <a:latin typeface="Times New Roman" pitchFamily="18" charset="0"/>
                <a:ea typeface="黑体" pitchFamily="49" charset="-122"/>
              </a:rPr>
              <a:t>函数源代码</a:t>
            </a:r>
            <a:endParaRPr lang="en-US" altLang="zh-CN" dirty="0">
              <a:solidFill>
                <a:srgbClr val="C00000"/>
              </a:solidFill>
              <a:latin typeface="Times New Roman" pitchFamily="18" charset="0"/>
              <a:ea typeface="黑体" pitchFamily="49" charset="-122"/>
            </a:endParaRPr>
          </a:p>
        </p:txBody>
      </p:sp>
      <p:sp>
        <p:nvSpPr>
          <p:cNvPr id="6875140" name="Rectangle 4"/>
          <p:cNvSpPr>
            <a:spLocks noChangeArrowheads="1"/>
          </p:cNvSpPr>
          <p:nvPr/>
        </p:nvSpPr>
        <p:spPr bwMode="auto">
          <a:xfrm>
            <a:off x="304800" y="1143000"/>
            <a:ext cx="8610600" cy="5638800"/>
          </a:xfrm>
          <a:prstGeom prst="rect">
            <a:avLst/>
          </a:prstGeom>
          <a:solidFill>
            <a:srgbClr val="FFFF00"/>
          </a:solidFill>
          <a:ln w="9525">
            <a:noFill/>
            <a:miter lim="800000"/>
            <a:headEnd/>
            <a:tailEnd/>
          </a:ln>
          <a:effectLst/>
          <a:extLst/>
        </p:spPr>
        <p:txBody>
          <a:bodyPr/>
          <a:lstStyle/>
          <a:p>
            <a:pPr marL="342900" indent="-342900">
              <a:lnSpc>
                <a:spcPct val="120000"/>
              </a:lnSpc>
              <a:spcBef>
                <a:spcPct val="0"/>
              </a:spcBef>
              <a:buClr>
                <a:srgbClr val="FF3300"/>
              </a:buClr>
              <a:buFont typeface="Wingdings" pitchFamily="2" charset="2"/>
              <a:buNone/>
            </a:pPr>
            <a:r>
              <a:rPr lang="en-US" altLang="zh-CN" sz="2800" b="1" dirty="0">
                <a:latin typeface="Times New Roman" pitchFamily="18" charset="0"/>
                <a:ea typeface="楷体_GB2312" pitchFamily="49" charset="-122"/>
                <a:sym typeface="Monotype Sorts" pitchFamily="2" charset="2"/>
              </a:rPr>
              <a:t>void print(</a:t>
            </a:r>
            <a:r>
              <a:rPr lang="en-US" altLang="zh-CN" sz="2800" b="1" dirty="0" err="1">
                <a:latin typeface="Times New Roman" pitchFamily="18" charset="0"/>
                <a:ea typeface="楷体_GB2312" pitchFamily="49" charset="-122"/>
                <a:sym typeface="Monotype Sorts" pitchFamily="2" charset="2"/>
              </a:rPr>
              <a:t>struct</a:t>
            </a:r>
            <a:r>
              <a:rPr lang="en-US" altLang="zh-CN" sz="2800" b="1" dirty="0">
                <a:latin typeface="Times New Roman" pitchFamily="18" charset="0"/>
                <a:ea typeface="楷体_GB2312" pitchFamily="49" charset="-122"/>
                <a:sym typeface="Monotype Sorts" pitchFamily="2" charset="2"/>
              </a:rPr>
              <a:t> Student *p)  </a:t>
            </a:r>
          </a:p>
          <a:p>
            <a:pPr marL="342900" indent="-342900">
              <a:lnSpc>
                <a:spcPct val="120000"/>
              </a:lnSpc>
              <a:spcBef>
                <a:spcPct val="0"/>
              </a:spcBef>
              <a:buClr>
                <a:srgbClr val="FF3300"/>
              </a:buClr>
              <a:buFont typeface="Wingdings" pitchFamily="2" charset="2"/>
              <a:buNone/>
            </a:pPr>
            <a:r>
              <a:rPr lang="en-US" altLang="zh-CN" sz="2800" b="1" dirty="0">
                <a:latin typeface="Times New Roman" pitchFamily="18" charset="0"/>
                <a:ea typeface="楷体_GB2312" pitchFamily="49" charset="-122"/>
                <a:sym typeface="Monotype Sorts" pitchFamily="2" charset="2"/>
              </a:rPr>
              <a:t>{</a:t>
            </a:r>
          </a:p>
          <a:p>
            <a:pPr marL="342900" indent="-342900">
              <a:lnSpc>
                <a:spcPct val="120000"/>
              </a:lnSpc>
              <a:spcBef>
                <a:spcPct val="0"/>
              </a:spcBef>
              <a:buClr>
                <a:srgbClr val="FF3300"/>
              </a:buClr>
              <a:buFont typeface="Wingdings" pitchFamily="2" charset="2"/>
              <a:buNone/>
            </a:pPr>
            <a:r>
              <a:rPr lang="en-US" altLang="zh-CN" sz="2800" b="1" dirty="0">
                <a:latin typeface="Times New Roman" pitchFamily="18" charset="0"/>
                <a:ea typeface="楷体_GB2312" pitchFamily="49" charset="-122"/>
                <a:sym typeface="Monotype Sorts" pitchFamily="2" charset="2"/>
              </a:rPr>
              <a:t>	</a:t>
            </a:r>
            <a:r>
              <a:rPr lang="en-US" altLang="zh-CN" sz="2800" b="1" dirty="0" err="1">
                <a:latin typeface="Times New Roman" pitchFamily="18" charset="0"/>
                <a:ea typeface="楷体_GB2312" pitchFamily="49" charset="-122"/>
                <a:sym typeface="Monotype Sorts" pitchFamily="2" charset="2"/>
              </a:rPr>
              <a:t>printf</a:t>
            </a:r>
            <a:r>
              <a:rPr lang="en-US" altLang="zh-CN" sz="2800" b="1" dirty="0">
                <a:latin typeface="Times New Roman" pitchFamily="18" charset="0"/>
                <a:ea typeface="楷体_GB2312" pitchFamily="49" charset="-122"/>
                <a:sym typeface="Monotype Sorts" pitchFamily="2" charset="2"/>
              </a:rPr>
              <a:t>("\</a:t>
            </a:r>
            <a:r>
              <a:rPr lang="en-US" altLang="zh-CN" sz="2800" b="1" dirty="0" err="1">
                <a:latin typeface="Times New Roman" pitchFamily="18" charset="0"/>
                <a:ea typeface="楷体_GB2312" pitchFamily="49" charset="-122"/>
                <a:sym typeface="Monotype Sorts" pitchFamily="2" charset="2"/>
              </a:rPr>
              <a:t>nThese</a:t>
            </a:r>
            <a:r>
              <a:rPr lang="en-US" altLang="zh-CN" sz="2800" b="1" dirty="0">
                <a:latin typeface="Times New Roman" pitchFamily="18" charset="0"/>
                <a:ea typeface="楷体_GB2312" pitchFamily="49" charset="-122"/>
                <a:sym typeface="Monotype Sorts" pitchFamily="2" charset="2"/>
              </a:rPr>
              <a:t> %d records are:\</a:t>
            </a:r>
            <a:r>
              <a:rPr lang="en-US" altLang="zh-CN" sz="2800" b="1" dirty="0" err="1">
                <a:latin typeface="Times New Roman" pitchFamily="18" charset="0"/>
                <a:ea typeface="楷体_GB2312" pitchFamily="49" charset="-122"/>
                <a:sym typeface="Monotype Sorts" pitchFamily="2" charset="2"/>
              </a:rPr>
              <a:t>n",n</a:t>
            </a:r>
            <a:r>
              <a:rPr lang="en-US" altLang="zh-CN" sz="2800" b="1" dirty="0">
                <a:latin typeface="Times New Roman" pitchFamily="18" charset="0"/>
                <a:ea typeface="楷体_GB2312" pitchFamily="49" charset="-122"/>
                <a:sym typeface="Monotype Sorts" pitchFamily="2" charset="2"/>
              </a:rPr>
              <a:t>);   </a:t>
            </a:r>
          </a:p>
          <a:p>
            <a:pPr marL="342900" indent="-342900">
              <a:lnSpc>
                <a:spcPct val="120000"/>
              </a:lnSpc>
              <a:spcBef>
                <a:spcPct val="0"/>
              </a:spcBef>
              <a:buClr>
                <a:srgbClr val="FF3300"/>
              </a:buClr>
              <a:buFont typeface="Wingdings" pitchFamily="2" charset="2"/>
              <a:buNone/>
            </a:pPr>
            <a:r>
              <a:rPr lang="en-US" altLang="zh-CN" sz="2800" b="1" dirty="0">
                <a:latin typeface="Times New Roman" pitchFamily="18" charset="0"/>
                <a:ea typeface="楷体_GB2312" pitchFamily="49" charset="-122"/>
                <a:sym typeface="Monotype Sorts" pitchFamily="2" charset="2"/>
              </a:rPr>
              <a:t>	</a:t>
            </a:r>
            <a:r>
              <a:rPr lang="en-US" altLang="zh-CN" sz="2800" b="1" dirty="0">
                <a:solidFill>
                  <a:srgbClr val="FF0000"/>
                </a:solidFill>
                <a:latin typeface="Times New Roman" pitchFamily="18" charset="0"/>
                <a:ea typeface="楷体_GB2312" pitchFamily="49" charset="-122"/>
                <a:sym typeface="Monotype Sorts" pitchFamily="2" charset="2"/>
              </a:rPr>
              <a:t>if(p!=NULL)</a:t>
            </a:r>
          </a:p>
          <a:p>
            <a:pPr marL="342900" indent="-342900">
              <a:lnSpc>
                <a:spcPct val="120000"/>
              </a:lnSpc>
              <a:spcBef>
                <a:spcPct val="0"/>
              </a:spcBef>
              <a:buClr>
                <a:srgbClr val="FF3300"/>
              </a:buClr>
              <a:buFont typeface="Wingdings" pitchFamily="2" charset="2"/>
              <a:buNone/>
            </a:pPr>
            <a:r>
              <a:rPr lang="en-US" altLang="zh-CN" sz="2800" b="1" dirty="0">
                <a:solidFill>
                  <a:srgbClr val="FF0000"/>
                </a:solidFill>
                <a:latin typeface="Times New Roman" pitchFamily="18" charset="0"/>
                <a:ea typeface="楷体_GB2312" pitchFamily="49" charset="-122"/>
                <a:sym typeface="Monotype Sorts" pitchFamily="2" charset="2"/>
              </a:rPr>
              <a:t>		do</a:t>
            </a:r>
          </a:p>
          <a:p>
            <a:pPr marL="342900" indent="-342900">
              <a:lnSpc>
                <a:spcPct val="120000"/>
              </a:lnSpc>
              <a:spcBef>
                <a:spcPct val="0"/>
              </a:spcBef>
              <a:buClr>
                <a:srgbClr val="FF3300"/>
              </a:buClr>
              <a:buFont typeface="Wingdings" pitchFamily="2" charset="2"/>
              <a:buNone/>
            </a:pPr>
            <a:r>
              <a:rPr lang="en-US" altLang="zh-CN" sz="2800" b="1" dirty="0">
                <a:latin typeface="Times New Roman" pitchFamily="18" charset="0"/>
                <a:ea typeface="楷体_GB2312" pitchFamily="49" charset="-122"/>
                <a:sym typeface="Monotype Sorts" pitchFamily="2" charset="2"/>
              </a:rPr>
              <a:t>		{ </a:t>
            </a:r>
          </a:p>
          <a:p>
            <a:pPr marL="342900" indent="-342900">
              <a:lnSpc>
                <a:spcPct val="120000"/>
              </a:lnSpc>
              <a:spcBef>
                <a:spcPct val="0"/>
              </a:spcBef>
              <a:buClr>
                <a:srgbClr val="FF3300"/>
              </a:buClr>
              <a:buFont typeface="Wingdings" pitchFamily="2" charset="2"/>
              <a:buNone/>
            </a:pPr>
            <a:r>
              <a:rPr lang="en-US" altLang="zh-CN" sz="2800" b="1" dirty="0">
                <a:latin typeface="Times New Roman" pitchFamily="18" charset="0"/>
                <a:ea typeface="楷体_GB2312" pitchFamily="49" charset="-122"/>
                <a:sym typeface="Monotype Sorts" pitchFamily="2" charset="2"/>
              </a:rPr>
              <a:t>			</a:t>
            </a:r>
            <a:r>
              <a:rPr lang="en-US" altLang="zh-CN" sz="2800" b="1" dirty="0" err="1">
                <a:latin typeface="Times New Roman" pitchFamily="18" charset="0"/>
                <a:ea typeface="楷体_GB2312" pitchFamily="49" charset="-122"/>
                <a:sym typeface="Monotype Sorts" pitchFamily="2" charset="2"/>
              </a:rPr>
              <a:t>printf</a:t>
            </a:r>
            <a:r>
              <a:rPr lang="en-US" altLang="zh-CN" sz="2800" b="1" dirty="0">
                <a:latin typeface="Times New Roman" pitchFamily="18" charset="0"/>
                <a:ea typeface="楷体_GB2312" pitchFamily="49" charset="-122"/>
                <a:sym typeface="Monotype Sorts" pitchFamily="2" charset="2"/>
              </a:rPr>
              <a:t>("%</a:t>
            </a:r>
            <a:r>
              <a:rPr lang="en-US" altLang="zh-CN" sz="2800" b="1" dirty="0" err="1">
                <a:latin typeface="Times New Roman" pitchFamily="18" charset="0"/>
                <a:ea typeface="楷体_GB2312" pitchFamily="49" charset="-122"/>
                <a:sym typeface="Monotype Sorts" pitchFamily="2" charset="2"/>
              </a:rPr>
              <a:t>ld</a:t>
            </a:r>
            <a:r>
              <a:rPr lang="en-US" altLang="zh-CN" sz="2800" b="1" dirty="0">
                <a:latin typeface="Times New Roman" pitchFamily="18" charset="0"/>
                <a:ea typeface="楷体_GB2312" pitchFamily="49" charset="-122"/>
                <a:sym typeface="Monotype Sorts" pitchFamily="2" charset="2"/>
              </a:rPr>
              <a:t> %5.1f\n", p-&gt;</a:t>
            </a:r>
            <a:r>
              <a:rPr lang="en-US" altLang="zh-CN" sz="2800" b="1" dirty="0" err="1">
                <a:latin typeface="Times New Roman" pitchFamily="18" charset="0"/>
                <a:ea typeface="楷体_GB2312" pitchFamily="49" charset="-122"/>
                <a:sym typeface="Monotype Sorts" pitchFamily="2" charset="2"/>
              </a:rPr>
              <a:t>num,p</a:t>
            </a:r>
            <a:r>
              <a:rPr lang="en-US" altLang="zh-CN" sz="2800" b="1" dirty="0">
                <a:latin typeface="Times New Roman" pitchFamily="18" charset="0"/>
                <a:ea typeface="楷体_GB2312" pitchFamily="49" charset="-122"/>
                <a:sym typeface="Monotype Sorts" pitchFamily="2" charset="2"/>
              </a:rPr>
              <a:t>-&gt;score);</a:t>
            </a:r>
          </a:p>
          <a:p>
            <a:pPr marL="342900" indent="-342900">
              <a:lnSpc>
                <a:spcPct val="120000"/>
              </a:lnSpc>
              <a:spcBef>
                <a:spcPct val="0"/>
              </a:spcBef>
              <a:buClr>
                <a:srgbClr val="FF3300"/>
              </a:buClr>
              <a:buFont typeface="Wingdings" pitchFamily="2" charset="2"/>
              <a:buNone/>
            </a:pPr>
            <a:r>
              <a:rPr lang="en-US" altLang="zh-CN" sz="2800" b="1" dirty="0">
                <a:latin typeface="Times New Roman" pitchFamily="18" charset="0"/>
                <a:ea typeface="楷体_GB2312" pitchFamily="49" charset="-122"/>
                <a:sym typeface="Monotype Sorts" pitchFamily="2" charset="2"/>
              </a:rPr>
              <a:t>			p=p-&gt;next;</a:t>
            </a:r>
          </a:p>
          <a:p>
            <a:pPr marL="342900" indent="-342900">
              <a:lnSpc>
                <a:spcPct val="120000"/>
              </a:lnSpc>
              <a:spcBef>
                <a:spcPct val="0"/>
              </a:spcBef>
              <a:buClr>
                <a:srgbClr val="FF3300"/>
              </a:buClr>
              <a:buFont typeface="Wingdings" pitchFamily="2" charset="2"/>
              <a:buNone/>
            </a:pPr>
            <a:r>
              <a:rPr lang="en-US" altLang="zh-CN" sz="2800" b="1" dirty="0">
                <a:latin typeface="Times New Roman" pitchFamily="18" charset="0"/>
                <a:ea typeface="楷体_GB2312" pitchFamily="49" charset="-122"/>
                <a:sym typeface="Monotype Sorts" pitchFamily="2" charset="2"/>
              </a:rPr>
              <a:t>		}</a:t>
            </a:r>
            <a:r>
              <a:rPr lang="en-US" altLang="zh-CN" sz="2800" b="1" dirty="0">
                <a:solidFill>
                  <a:srgbClr val="FF0000"/>
                </a:solidFill>
                <a:latin typeface="Times New Roman" pitchFamily="18" charset="0"/>
                <a:ea typeface="楷体_GB2312" pitchFamily="49" charset="-122"/>
                <a:sym typeface="Monotype Sorts" pitchFamily="2" charset="2"/>
              </a:rPr>
              <a:t>while(p!=NULL);</a:t>
            </a:r>
          </a:p>
          <a:p>
            <a:pPr marL="342900" indent="-342900">
              <a:lnSpc>
                <a:spcPct val="120000"/>
              </a:lnSpc>
              <a:spcBef>
                <a:spcPct val="0"/>
              </a:spcBef>
              <a:buClr>
                <a:srgbClr val="FF3300"/>
              </a:buClr>
              <a:buFont typeface="Wingdings" pitchFamily="2" charset="2"/>
              <a:buNone/>
            </a:pPr>
            <a:r>
              <a:rPr lang="en-US" altLang="zh-CN" sz="2800" b="1" dirty="0">
                <a:latin typeface="Times New Roman" pitchFamily="18" charset="0"/>
                <a:ea typeface="楷体_GB2312" pitchFamily="49" charset="-122"/>
                <a:sym typeface="Monotype Sorts" pitchFamily="2" charset="2"/>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1AC415C6-BC10-4A98-99CA-DFADE28BE147}" type="datetime1">
              <a:rPr lang="zh-CN" altLang="en-US"/>
              <a:pPr/>
              <a:t>2023/12/5</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E1ACCC4E-6D5E-4E3C-AC5D-994E3196421D}" type="slidenum">
              <a:rPr lang="zh-CN" altLang="en-US"/>
              <a:pPr/>
              <a:t>44</a:t>
            </a:fld>
            <a:r>
              <a:rPr lang="en-US" altLang="zh-CN"/>
              <a:t>/45</a:t>
            </a:r>
          </a:p>
        </p:txBody>
      </p:sp>
      <p:sp>
        <p:nvSpPr>
          <p:cNvPr id="6646786"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smtClean="0">
                <a:solidFill>
                  <a:srgbClr val="0070C0"/>
                </a:solidFill>
                <a:latin typeface="Times New Roman" panose="02020603050405020304" pitchFamily="18" charset="0"/>
                <a:ea typeface="黑体" pitchFamily="49" charset="-122"/>
                <a:cs typeface="Times New Roman" panose="02020603050405020304" pitchFamily="18" charset="0"/>
              </a:rPr>
              <a:t>将</a:t>
            </a:r>
            <a:r>
              <a:rPr lang="en-US" altLang="zh-CN" dirty="0" smtClean="0">
                <a:solidFill>
                  <a:srgbClr val="0070C0"/>
                </a:solidFill>
                <a:latin typeface="Times New Roman" panose="02020603050405020304" pitchFamily="18" charset="0"/>
                <a:ea typeface="黑体" pitchFamily="49" charset="-122"/>
                <a:cs typeface="Times New Roman" panose="02020603050405020304" pitchFamily="18" charset="0"/>
              </a:rPr>
              <a:t>print</a:t>
            </a:r>
            <a:r>
              <a:rPr lang="zh-CN" altLang="en-US" dirty="0" smtClean="0">
                <a:solidFill>
                  <a:srgbClr val="0070C0"/>
                </a:solidFill>
                <a:latin typeface="Times New Roman" panose="02020603050405020304" pitchFamily="18" charset="0"/>
                <a:ea typeface="黑体" pitchFamily="49" charset="-122"/>
                <a:cs typeface="Times New Roman" panose="02020603050405020304" pitchFamily="18" charset="0"/>
              </a:rPr>
              <a:t>函数集成到</a:t>
            </a:r>
            <a:r>
              <a:rPr lang="zh-CN" altLang="en-US" dirty="0">
                <a:solidFill>
                  <a:srgbClr val="C00000"/>
                </a:solidFill>
                <a:latin typeface="Times New Roman" pitchFamily="18" charset="0"/>
                <a:ea typeface="黑体" pitchFamily="49" charset="-122"/>
              </a:rPr>
              <a:t>动态</a:t>
            </a:r>
            <a:r>
              <a:rPr lang="zh-CN" altLang="en-US" dirty="0" smtClean="0">
                <a:solidFill>
                  <a:srgbClr val="C00000"/>
                </a:solidFill>
                <a:latin typeface="Times New Roman" pitchFamily="18" charset="0"/>
                <a:ea typeface="黑体" pitchFamily="49" charset="-122"/>
              </a:rPr>
              <a:t>链表</a:t>
            </a:r>
            <a:r>
              <a:rPr lang="zh-CN" altLang="en-US" dirty="0" smtClean="0">
                <a:solidFill>
                  <a:srgbClr val="0070C0"/>
                </a:solidFill>
                <a:latin typeface="Times New Roman" panose="02020603050405020304" pitchFamily="18" charset="0"/>
                <a:ea typeface="黑体" pitchFamily="49" charset="-122"/>
                <a:cs typeface="Times New Roman" panose="02020603050405020304" pitchFamily="18" charset="0"/>
              </a:rPr>
              <a:t>程序中</a:t>
            </a:r>
            <a:endParaRPr lang="zh-CN" altLang="en-US" dirty="0">
              <a:solidFill>
                <a:srgbClr val="0070C0"/>
              </a:solidFill>
              <a:latin typeface="Times New Roman" panose="02020603050405020304" pitchFamily="18" charset="0"/>
              <a:ea typeface="黑体" pitchFamily="49" charset="-122"/>
              <a:cs typeface="Times New Roman" panose="02020603050405020304" pitchFamily="18" charset="0"/>
            </a:endParaRPr>
          </a:p>
        </p:txBody>
      </p:sp>
      <p:sp>
        <p:nvSpPr>
          <p:cNvPr id="6646787" name="Rectangle 3"/>
          <p:cNvSpPr>
            <a:spLocks noChangeArrowheads="1"/>
          </p:cNvSpPr>
          <p:nvPr/>
        </p:nvSpPr>
        <p:spPr bwMode="auto">
          <a:xfrm>
            <a:off x="381000" y="1066800"/>
            <a:ext cx="854075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6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将</a:t>
            </a:r>
            <a:r>
              <a:rPr lang="en-US" altLang="zh-CN" sz="36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print</a:t>
            </a:r>
            <a:r>
              <a:rPr lang="zh-CN" altLang="en-US" sz="36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函数与前面创建链表的</a:t>
            </a:r>
            <a:r>
              <a:rPr lang="en-US" altLang="zh-CN" sz="36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C</a:t>
            </a:r>
            <a:r>
              <a:rPr lang="zh-CN" altLang="en-US" sz="36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文件合并，使之成为一个整体：</a:t>
            </a:r>
          </a:p>
          <a:p>
            <a:pPr marL="742950" lvl="1" indent="-285750">
              <a:lnSpc>
                <a:spcPct val="150000"/>
              </a:lnSpc>
              <a:buClr>
                <a:schemeClr val="accent2"/>
              </a:buClr>
              <a:buFont typeface="Wingdings" pitchFamily="2" charset="2"/>
              <a:buChar char="ü"/>
            </a:pPr>
            <a:r>
              <a:rPr lang="zh-CN" altLang="en-US" sz="32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建立有可存放</a:t>
            </a:r>
            <a:r>
              <a:rPr lang="en-US" altLang="zh-CN" sz="32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3</a:t>
            </a:r>
            <a:r>
              <a:rPr lang="zh-CN" altLang="en-US" sz="32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名学生数据的动态链表</a:t>
            </a:r>
          </a:p>
          <a:p>
            <a:pPr marL="742950" lvl="1" indent="-285750">
              <a:lnSpc>
                <a:spcPct val="150000"/>
              </a:lnSpc>
              <a:buClr>
                <a:schemeClr val="accent2"/>
              </a:buClr>
              <a:buFont typeface="Wingdings" pitchFamily="2" charset="2"/>
              <a:buChar char="ü"/>
            </a:pPr>
            <a:r>
              <a:rPr lang="zh-CN" altLang="en-US" sz="32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输入</a:t>
            </a:r>
            <a:r>
              <a:rPr lang="en-US" altLang="zh-CN" sz="32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3</a:t>
            </a:r>
            <a:r>
              <a:rPr lang="zh-CN" altLang="en-US" sz="32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名学生的数据</a:t>
            </a:r>
          </a:p>
          <a:p>
            <a:pPr marL="742950" lvl="1" indent="-285750">
              <a:lnSpc>
                <a:spcPct val="150000"/>
              </a:lnSpc>
              <a:buClr>
                <a:schemeClr val="accent2"/>
              </a:buClr>
              <a:buFont typeface="Wingdings" pitchFamily="2" charset="2"/>
              <a:buChar char="ü"/>
            </a:pPr>
            <a:r>
              <a:rPr lang="zh-CN" altLang="en-US" sz="32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将链表中的学生数据输出</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F406AB48-660C-42E3-B85F-2451561C6986}" type="datetime1">
              <a:rPr lang="zh-CN" altLang="en-US"/>
              <a:pPr/>
              <a:t>2023/12/5</a:t>
            </a:fld>
            <a:endParaRPr lang="en-US" altLang="zh-CN"/>
          </a:p>
        </p:txBody>
      </p:sp>
      <p:sp>
        <p:nvSpPr>
          <p:cNvPr id="6"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ln/>
        </p:spPr>
        <p:txBody>
          <a:bodyPr/>
          <a:lstStyle/>
          <a:p>
            <a:fld id="{B42F68ED-23C4-4F37-97BD-C84432B6C203}" type="slidenum">
              <a:rPr lang="zh-CN" altLang="en-US"/>
              <a:pPr/>
              <a:t>45</a:t>
            </a:fld>
            <a:r>
              <a:rPr lang="en-US" altLang="zh-CN"/>
              <a:t>/45</a:t>
            </a:r>
          </a:p>
        </p:txBody>
      </p:sp>
      <p:sp>
        <p:nvSpPr>
          <p:cNvPr id="6867970" name="Rectangle 2"/>
          <p:cNvSpPr>
            <a:spLocks noRot="1" noChangeArrowheads="1"/>
          </p:cNvSpPr>
          <p:nvPr/>
        </p:nvSpPr>
        <p:spPr bwMode="auto">
          <a:xfrm>
            <a:off x="301625" y="2286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smtClean="0">
                <a:solidFill>
                  <a:srgbClr val="0070C0"/>
                </a:solidFill>
                <a:latin typeface="Times New Roman" pitchFamily="18" charset="0"/>
                <a:ea typeface="黑体" pitchFamily="49" charset="-122"/>
              </a:rPr>
              <a:t>集成后的</a:t>
            </a:r>
            <a:r>
              <a:rPr lang="en-US" altLang="zh-CN" dirty="0" smtClean="0">
                <a:solidFill>
                  <a:srgbClr val="0070C0"/>
                </a:solidFill>
                <a:latin typeface="Times New Roman" pitchFamily="18" charset="0"/>
                <a:ea typeface="黑体" pitchFamily="49" charset="-122"/>
              </a:rPr>
              <a:t>main</a:t>
            </a:r>
            <a:r>
              <a:rPr lang="zh-CN" altLang="en-US" dirty="0" smtClean="0">
                <a:solidFill>
                  <a:srgbClr val="0070C0"/>
                </a:solidFill>
                <a:latin typeface="Times New Roman" pitchFamily="18" charset="0"/>
                <a:ea typeface="黑体" pitchFamily="49" charset="-122"/>
              </a:rPr>
              <a:t>函数与运行结果</a:t>
            </a:r>
            <a:endParaRPr lang="zh-CN" altLang="en-US" dirty="0">
              <a:solidFill>
                <a:srgbClr val="0070C0"/>
              </a:solidFill>
              <a:latin typeface="Times New Roman" pitchFamily="18" charset="0"/>
              <a:ea typeface="黑体" pitchFamily="49" charset="-122"/>
            </a:endParaRPr>
          </a:p>
        </p:txBody>
      </p:sp>
      <p:sp>
        <p:nvSpPr>
          <p:cNvPr id="6867971" name="Rectangle 3"/>
          <p:cNvSpPr>
            <a:spLocks noChangeArrowheads="1"/>
          </p:cNvSpPr>
          <p:nvPr/>
        </p:nvSpPr>
        <p:spPr bwMode="auto">
          <a:xfrm>
            <a:off x="76200" y="990600"/>
            <a:ext cx="85407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en-US" altLang="zh-CN" sz="28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print</a:t>
            </a:r>
            <a:r>
              <a:rPr lang="zh-CN" altLang="en-US" sz="28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函数集成到“动态链表”之后的</a:t>
            </a:r>
            <a:r>
              <a:rPr lang="en-US" altLang="zh-CN" sz="28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main</a:t>
            </a:r>
            <a:r>
              <a:rPr lang="zh-CN" altLang="en-US" sz="2800" b="1" dirty="0" smtClean="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函数：</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endParaRPr>
          </a:p>
        </p:txBody>
      </p:sp>
      <p:sp>
        <p:nvSpPr>
          <p:cNvPr id="6867972" name="Rectangle 4"/>
          <p:cNvSpPr>
            <a:spLocks noChangeArrowheads="1"/>
          </p:cNvSpPr>
          <p:nvPr/>
        </p:nvSpPr>
        <p:spPr bwMode="auto">
          <a:xfrm>
            <a:off x="152400" y="1828800"/>
            <a:ext cx="3200400" cy="3200400"/>
          </a:xfrm>
          <a:prstGeom prst="rect">
            <a:avLst/>
          </a:prstGeom>
          <a:solidFill>
            <a:srgbClr val="FFFF00"/>
          </a:solidFill>
          <a:ln w="9525">
            <a:noFill/>
            <a:miter lim="800000"/>
            <a:headEnd/>
            <a:tailEnd/>
          </a:ln>
          <a:effectLst/>
          <a:extLst/>
        </p:spPr>
        <p:txBody>
          <a:bodyPr/>
          <a:lstStyle/>
          <a:p>
            <a:pPr marL="342900" indent="-342900">
              <a:lnSpc>
                <a:spcPct val="120000"/>
              </a:lnSpc>
              <a:spcBef>
                <a:spcPct val="0"/>
              </a:spcBef>
              <a:buClr>
                <a:srgbClr val="FF3300"/>
              </a:buClr>
              <a:buFont typeface="Wingdings" pitchFamily="2" charset="2"/>
              <a:buNone/>
            </a:pPr>
            <a:r>
              <a:rPr lang="en-US" altLang="zh-CN" sz="2400" b="1" dirty="0" err="1" smtClean="0">
                <a:latin typeface="Times New Roman" pitchFamily="18" charset="0"/>
                <a:ea typeface="楷体_GB2312" pitchFamily="49" charset="-122"/>
                <a:sym typeface="Monotype Sorts" pitchFamily="2" charset="2"/>
              </a:rPr>
              <a:t>int</a:t>
            </a:r>
            <a:r>
              <a:rPr lang="en-US" altLang="zh-CN" sz="2400" b="1" dirty="0" smtClean="0">
                <a:latin typeface="Times New Roman" pitchFamily="18" charset="0"/>
                <a:ea typeface="楷体_GB2312" pitchFamily="49" charset="-122"/>
                <a:sym typeface="Monotype Sorts" pitchFamily="2" charset="2"/>
              </a:rPr>
              <a:t> </a:t>
            </a:r>
            <a:r>
              <a:rPr lang="en-US" altLang="zh-CN" sz="2400" b="1" dirty="0">
                <a:latin typeface="Times New Roman" pitchFamily="18" charset="0"/>
                <a:ea typeface="楷体_GB2312" pitchFamily="49" charset="-122"/>
                <a:sym typeface="Monotype Sorts" pitchFamily="2" charset="2"/>
              </a:rPr>
              <a:t>main()</a:t>
            </a:r>
          </a:p>
          <a:p>
            <a:pPr marL="342900" indent="-342900">
              <a:lnSpc>
                <a:spcPct val="12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a:t>
            </a:r>
          </a:p>
          <a:p>
            <a:pPr marL="342900" indent="-342900">
              <a:lnSpc>
                <a:spcPct val="12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a:t>
            </a:r>
            <a:r>
              <a:rPr lang="en-US" altLang="zh-CN" sz="2400" b="1" dirty="0" err="1">
                <a:latin typeface="Times New Roman" pitchFamily="18" charset="0"/>
                <a:ea typeface="楷体_GB2312" pitchFamily="49" charset="-122"/>
                <a:sym typeface="Monotype Sorts" pitchFamily="2" charset="2"/>
              </a:rPr>
              <a:t>struct</a:t>
            </a:r>
            <a:r>
              <a:rPr lang="en-US" altLang="zh-CN" sz="2400" b="1" dirty="0">
                <a:latin typeface="Times New Roman" pitchFamily="18" charset="0"/>
                <a:ea typeface="楷体_GB2312" pitchFamily="49" charset="-122"/>
                <a:sym typeface="Monotype Sorts" pitchFamily="2" charset="2"/>
              </a:rPr>
              <a:t> Student *</a:t>
            </a:r>
            <a:r>
              <a:rPr lang="en-US" altLang="zh-CN" sz="2400" b="1" dirty="0" err="1">
                <a:latin typeface="Times New Roman" pitchFamily="18" charset="0"/>
                <a:ea typeface="楷体_GB2312" pitchFamily="49" charset="-122"/>
                <a:sym typeface="Monotype Sorts" pitchFamily="2" charset="2"/>
              </a:rPr>
              <a:t>pt</a:t>
            </a:r>
            <a:r>
              <a:rPr lang="en-US" altLang="zh-CN" sz="2400" b="1" dirty="0">
                <a:latin typeface="Times New Roman" pitchFamily="18" charset="0"/>
                <a:ea typeface="楷体_GB2312" pitchFamily="49" charset="-122"/>
                <a:sym typeface="Monotype Sorts" pitchFamily="2" charset="2"/>
              </a:rPr>
              <a:t>;</a:t>
            </a:r>
          </a:p>
          <a:p>
            <a:pPr marL="342900" indent="-342900">
              <a:lnSpc>
                <a:spcPct val="12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a:t>
            </a:r>
            <a:r>
              <a:rPr lang="en-US" altLang="zh-CN" sz="2400" b="1" dirty="0" err="1">
                <a:latin typeface="Times New Roman" pitchFamily="18" charset="0"/>
                <a:ea typeface="楷体_GB2312" pitchFamily="49" charset="-122"/>
                <a:sym typeface="Monotype Sorts" pitchFamily="2" charset="2"/>
              </a:rPr>
              <a:t>pt</a:t>
            </a:r>
            <a:r>
              <a:rPr lang="en-US" altLang="zh-CN" sz="2400" b="1" dirty="0">
                <a:latin typeface="Times New Roman" pitchFamily="18" charset="0"/>
                <a:ea typeface="楷体_GB2312" pitchFamily="49" charset="-122"/>
                <a:sym typeface="Monotype Sorts" pitchFamily="2" charset="2"/>
              </a:rPr>
              <a:t>=</a:t>
            </a:r>
            <a:r>
              <a:rPr lang="en-US" altLang="zh-CN" sz="2400" b="1" dirty="0" err="1">
                <a:latin typeface="Times New Roman" pitchFamily="18" charset="0"/>
                <a:ea typeface="楷体_GB2312" pitchFamily="49" charset="-122"/>
                <a:sym typeface="Monotype Sorts" pitchFamily="2" charset="2"/>
              </a:rPr>
              <a:t>creat</a:t>
            </a:r>
            <a:r>
              <a:rPr lang="en-US" altLang="zh-CN" sz="2400" b="1" dirty="0">
                <a:latin typeface="Times New Roman" pitchFamily="18" charset="0"/>
                <a:ea typeface="楷体_GB2312" pitchFamily="49" charset="-122"/>
                <a:sym typeface="Monotype Sorts" pitchFamily="2" charset="2"/>
              </a:rPr>
              <a:t>();  </a:t>
            </a:r>
          </a:p>
          <a:p>
            <a:pPr marL="342900" indent="-342900">
              <a:lnSpc>
                <a:spcPct val="12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print(</a:t>
            </a:r>
            <a:r>
              <a:rPr lang="en-US" altLang="zh-CN" sz="2400" b="1" dirty="0" err="1">
                <a:latin typeface="Times New Roman" pitchFamily="18" charset="0"/>
                <a:ea typeface="楷体_GB2312" pitchFamily="49" charset="-122"/>
                <a:sym typeface="Monotype Sorts" pitchFamily="2" charset="2"/>
              </a:rPr>
              <a:t>pt</a:t>
            </a:r>
            <a:r>
              <a:rPr lang="en-US" altLang="zh-CN" sz="2400" b="1" dirty="0">
                <a:latin typeface="Times New Roman" pitchFamily="18" charset="0"/>
                <a:ea typeface="楷体_GB2312" pitchFamily="49" charset="-122"/>
                <a:sym typeface="Monotype Sorts" pitchFamily="2" charset="2"/>
              </a:rPr>
              <a:t>); </a:t>
            </a:r>
          </a:p>
          <a:p>
            <a:pPr marL="342900" indent="-342900">
              <a:lnSpc>
                <a:spcPct val="12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return 0;</a:t>
            </a:r>
          </a:p>
          <a:p>
            <a:pPr marL="342900" indent="-342900">
              <a:lnSpc>
                <a:spcPct val="120000"/>
              </a:lnSpc>
              <a:spcBef>
                <a:spcPct val="0"/>
              </a:spcBef>
              <a:buClr>
                <a:srgbClr val="FF3300"/>
              </a:buClr>
              <a:buFont typeface="Wingdings" pitchFamily="2" charset="2"/>
              <a:buNone/>
            </a:pPr>
            <a:r>
              <a:rPr lang="en-US" altLang="zh-CN" sz="2400" b="1" dirty="0" smtClean="0">
                <a:latin typeface="Times New Roman" pitchFamily="18" charset="0"/>
                <a:ea typeface="楷体_GB2312" pitchFamily="49" charset="-122"/>
                <a:sym typeface="Monotype Sorts" pitchFamily="2" charset="2"/>
              </a:rPr>
              <a:t>}</a:t>
            </a:r>
            <a:endParaRPr lang="en-US" altLang="zh-CN" sz="2400" b="1" dirty="0">
              <a:latin typeface="Times New Roman" pitchFamily="18" charset="0"/>
              <a:ea typeface="楷体_GB2312" pitchFamily="49" charset="-122"/>
              <a:sym typeface="Monotype Sorts" pitchFamily="2" charset="2"/>
            </a:endParaRPr>
          </a:p>
        </p:txBody>
      </p:sp>
      <p:sp>
        <p:nvSpPr>
          <p:cNvPr id="9" name="Rectangle 4"/>
          <p:cNvSpPr>
            <a:spLocks noChangeArrowheads="1"/>
          </p:cNvSpPr>
          <p:nvPr/>
        </p:nvSpPr>
        <p:spPr bwMode="auto">
          <a:xfrm>
            <a:off x="1828800" y="4343400"/>
            <a:ext cx="2514600" cy="2438400"/>
          </a:xfrm>
          <a:prstGeom prst="rect">
            <a:avLst/>
          </a:prstGeom>
          <a:solidFill>
            <a:srgbClr val="92D050"/>
          </a:solidFill>
          <a:ln w="9525">
            <a:noFill/>
            <a:miter lim="800000"/>
            <a:headEnd/>
            <a:tailEnd/>
          </a:ln>
          <a:effectLst/>
          <a:extLst/>
        </p:spPr>
        <p:txBody>
          <a:bodyPr/>
          <a:lstStyle/>
          <a:p>
            <a:pPr marL="342900" indent="-342900">
              <a:lnSpc>
                <a:spcPct val="120000"/>
              </a:lnSpc>
              <a:spcBef>
                <a:spcPct val="0"/>
              </a:spcBef>
              <a:buClr>
                <a:srgbClr val="FF3300"/>
              </a:buClr>
              <a:buFont typeface="Wingdings" pitchFamily="2" charset="2"/>
              <a:buNone/>
            </a:pPr>
            <a:r>
              <a:rPr lang="en-US" altLang="zh-CN" sz="2400" b="1" dirty="0" err="1">
                <a:latin typeface="Times New Roman" pitchFamily="18" charset="0"/>
                <a:ea typeface="楷体_GB2312" pitchFamily="49" charset="-122"/>
                <a:sym typeface="Monotype Sorts" pitchFamily="2" charset="2"/>
              </a:rPr>
              <a:t>int</a:t>
            </a:r>
            <a:r>
              <a:rPr lang="en-US" altLang="zh-CN" sz="2400" b="1" dirty="0">
                <a:latin typeface="Times New Roman" pitchFamily="18" charset="0"/>
                <a:ea typeface="楷体_GB2312" pitchFamily="49" charset="-122"/>
                <a:sym typeface="Monotype Sorts" pitchFamily="2" charset="2"/>
              </a:rPr>
              <a:t> main()</a:t>
            </a:r>
          </a:p>
          <a:p>
            <a:pPr marL="342900" indent="-342900">
              <a:lnSpc>
                <a:spcPct val="12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a:t>
            </a:r>
          </a:p>
          <a:p>
            <a:pPr marL="342900" indent="-342900">
              <a:lnSpc>
                <a:spcPct val="12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print(</a:t>
            </a:r>
            <a:r>
              <a:rPr lang="en-US" altLang="zh-CN" sz="2400" b="1" dirty="0" err="1">
                <a:solidFill>
                  <a:srgbClr val="C00000"/>
                </a:solidFill>
                <a:latin typeface="Times New Roman" pitchFamily="18" charset="0"/>
                <a:ea typeface="楷体_GB2312" pitchFamily="49" charset="-122"/>
                <a:sym typeface="Monotype Sorts" pitchFamily="2" charset="2"/>
              </a:rPr>
              <a:t>creat</a:t>
            </a:r>
            <a:r>
              <a:rPr lang="en-US" altLang="zh-CN" sz="2400" b="1" dirty="0">
                <a:solidFill>
                  <a:srgbClr val="C00000"/>
                </a:solidFill>
                <a:latin typeface="Times New Roman" pitchFamily="18" charset="0"/>
                <a:ea typeface="楷体_GB2312" pitchFamily="49" charset="-122"/>
                <a:sym typeface="Monotype Sorts" pitchFamily="2" charset="2"/>
              </a:rPr>
              <a:t>()</a:t>
            </a:r>
            <a:r>
              <a:rPr lang="en-US" altLang="zh-CN" sz="2400" b="1" dirty="0">
                <a:latin typeface="Times New Roman" pitchFamily="18" charset="0"/>
                <a:ea typeface="楷体_GB2312" pitchFamily="49" charset="-122"/>
                <a:sym typeface="Monotype Sorts" pitchFamily="2" charset="2"/>
              </a:rPr>
              <a:t>); </a:t>
            </a:r>
          </a:p>
          <a:p>
            <a:pPr marL="342900" indent="-342900">
              <a:lnSpc>
                <a:spcPct val="120000"/>
              </a:lnSpc>
              <a:spcBef>
                <a:spcPct val="0"/>
              </a:spcBef>
              <a:buClr>
                <a:srgbClr val="FF3300"/>
              </a:buClr>
              <a:buFont typeface="Wingdings" pitchFamily="2" charset="2"/>
              <a:buNone/>
            </a:pPr>
            <a:r>
              <a:rPr lang="en-US" altLang="zh-CN" sz="2400" b="1" dirty="0">
                <a:latin typeface="Times New Roman" pitchFamily="18" charset="0"/>
                <a:ea typeface="楷体_GB2312" pitchFamily="49" charset="-122"/>
                <a:sym typeface="Monotype Sorts" pitchFamily="2" charset="2"/>
              </a:rPr>
              <a:t>	return 0;</a:t>
            </a:r>
          </a:p>
          <a:p>
            <a:pPr marL="342900" indent="-342900">
              <a:lnSpc>
                <a:spcPct val="120000"/>
              </a:lnSpc>
              <a:spcBef>
                <a:spcPct val="0"/>
              </a:spcBef>
              <a:buClr>
                <a:srgbClr val="FF3300"/>
              </a:buClr>
              <a:buFont typeface="Wingdings" pitchFamily="2" charset="2"/>
              <a:buNone/>
            </a:pPr>
            <a:r>
              <a:rPr lang="en-US" altLang="zh-CN" sz="2400" b="1" dirty="0" smtClean="0">
                <a:latin typeface="Times New Roman" pitchFamily="18" charset="0"/>
                <a:ea typeface="楷体_GB2312" pitchFamily="49" charset="-122"/>
                <a:sym typeface="Monotype Sorts" pitchFamily="2" charset="2"/>
              </a:rPr>
              <a:t>}</a:t>
            </a:r>
            <a:endParaRPr lang="en-US" altLang="zh-CN" sz="2400" b="1" dirty="0">
              <a:latin typeface="Times New Roman" pitchFamily="18" charset="0"/>
              <a:ea typeface="楷体_GB2312" pitchFamily="49" charset="-122"/>
              <a:sym typeface="Monotype Sorts" pitchFamily="2" charset="2"/>
            </a:endParaRPr>
          </a:p>
        </p:txBody>
      </p:sp>
      <p:pic>
        <p:nvPicPr>
          <p:cNvPr id="68392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7134" b="55731"/>
          <a:stretch/>
        </p:blipFill>
        <p:spPr bwMode="auto">
          <a:xfrm>
            <a:off x="4346575" y="1803400"/>
            <a:ext cx="4706937" cy="4139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171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839298"/>
                                        </p:tgtEl>
                                        <p:attrNameLst>
                                          <p:attrName>style.visibility</p:attrName>
                                        </p:attrNameLst>
                                      </p:cBhvr>
                                      <p:to>
                                        <p:strVal val="visible"/>
                                      </p:to>
                                    </p:set>
                                    <p:anim calcmode="lin" valueType="num">
                                      <p:cBhvr additive="base">
                                        <p:cTn id="11" dur="500" fill="hold"/>
                                        <p:tgtEl>
                                          <p:spTgt spid="6839298"/>
                                        </p:tgtEl>
                                        <p:attrNameLst>
                                          <p:attrName>ppt_x</p:attrName>
                                        </p:attrNameLst>
                                      </p:cBhvr>
                                      <p:tavLst>
                                        <p:tav tm="0">
                                          <p:val>
                                            <p:strVal val="#ppt_x"/>
                                          </p:val>
                                        </p:tav>
                                        <p:tav tm="100000">
                                          <p:val>
                                            <p:strVal val="#ppt_x"/>
                                          </p:val>
                                        </p:tav>
                                      </p:tavLst>
                                    </p:anim>
                                    <p:anim calcmode="lin" valueType="num">
                                      <p:cBhvr additive="base">
                                        <p:cTn id="12" dur="500" fill="hold"/>
                                        <p:tgtEl>
                                          <p:spTgt spid="68392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2384411F-E0FD-46DD-A50F-371FBCD0E667}" type="datetime1">
              <a:rPr lang="zh-CN" altLang="en-US"/>
              <a:pPr/>
              <a:t>2023/12/5</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1FF0C20-1818-48F6-8FB0-C423E340B874}" type="slidenum">
              <a:rPr lang="zh-CN" altLang="en-US"/>
              <a:pPr/>
              <a:t>46</a:t>
            </a:fld>
            <a:r>
              <a:rPr lang="en-US" altLang="zh-CN"/>
              <a:t>/23</a:t>
            </a:r>
          </a:p>
        </p:txBody>
      </p:sp>
      <p:sp>
        <p:nvSpPr>
          <p:cNvPr id="6225922" name="Rectangle 2" descr="白色大理石"/>
          <p:cNvSpPr>
            <a:spLocks noGrp="1" noChangeArrowheads="1"/>
          </p:cNvSpPr>
          <p:nvPr>
            <p:ph type="title" idx="4294967295"/>
          </p:nvPr>
        </p:nvSpPr>
        <p:spPr>
          <a:xfrm>
            <a:off x="457200" y="304800"/>
            <a:ext cx="8534400" cy="609600"/>
          </a:xfrm>
        </p:spPr>
        <p:txBody>
          <a:bodyPr/>
          <a:lstStyle/>
          <a:p>
            <a:r>
              <a:rPr lang="zh-CN" altLang="en-US" sz="4000" b="0" smtClean="0">
                <a:solidFill>
                  <a:srgbClr val="CC0099"/>
                </a:solidFill>
                <a:latin typeface="黑体" pitchFamily="49" charset="-122"/>
                <a:ea typeface="黑体" pitchFamily="49" charset="-122"/>
              </a:rPr>
              <a:t>教材阅读</a:t>
            </a:r>
          </a:p>
        </p:txBody>
      </p:sp>
      <p:sp>
        <p:nvSpPr>
          <p:cNvPr id="6225923" name="Rectangle 3"/>
          <p:cNvSpPr>
            <a:spLocks noGrp="1" noChangeArrowheads="1"/>
          </p:cNvSpPr>
          <p:nvPr>
            <p:ph type="body" idx="4294967295"/>
          </p:nvPr>
        </p:nvSpPr>
        <p:spPr>
          <a:xfrm>
            <a:off x="457200" y="1108075"/>
            <a:ext cx="8280400" cy="5064125"/>
          </a:xfrm>
        </p:spPr>
        <p:txBody>
          <a:bodyPr/>
          <a:lstStyle/>
          <a:p>
            <a:pPr defTabSz="927100" eaLnBrk="1" hangingPunct="1">
              <a:lnSpc>
                <a:spcPct val="150000"/>
              </a:lnSpc>
            </a:pPr>
            <a:r>
              <a:rPr lang="zh-CN" altLang="en-US" sz="3600" dirty="0" smtClean="0">
                <a:latin typeface="Times New Roman" panose="02020603050405020304" pitchFamily="18" charset="0"/>
                <a:cs typeface="Times New Roman" panose="02020603050405020304" pitchFamily="18" charset="0"/>
              </a:rPr>
              <a:t>第</a:t>
            </a:r>
            <a:r>
              <a:rPr lang="en-US" altLang="zh-CN" sz="3600" dirty="0" smtClean="0">
                <a:latin typeface="Times New Roman" panose="02020603050405020304" pitchFamily="18" charset="0"/>
                <a:cs typeface="Times New Roman" panose="02020603050405020304" pitchFamily="18" charset="0"/>
              </a:rPr>
              <a:t>9</a:t>
            </a:r>
            <a:r>
              <a:rPr lang="zh-CN" altLang="en-US" sz="3600" dirty="0" smtClean="0">
                <a:latin typeface="Times New Roman" panose="02020603050405020304" pitchFamily="18" charset="0"/>
                <a:cs typeface="Times New Roman" panose="02020603050405020304" pitchFamily="18" charset="0"/>
              </a:rPr>
              <a:t>章：</a:t>
            </a:r>
            <a:r>
              <a:rPr lang="en-US" altLang="zh-CN" sz="3600" dirty="0">
                <a:latin typeface="Times New Roman" panose="02020603050405020304" pitchFamily="18" charset="0"/>
                <a:cs typeface="Times New Roman" panose="02020603050405020304" pitchFamily="18" charset="0"/>
              </a:rPr>
              <a:t>9.4 </a:t>
            </a:r>
            <a:r>
              <a:rPr lang="zh-CN" altLang="en-US" sz="3600" dirty="0">
                <a:latin typeface="Times New Roman" panose="02020603050405020304" pitchFamily="18" charset="0"/>
                <a:cs typeface="Times New Roman" panose="02020603050405020304" pitchFamily="18" charset="0"/>
              </a:rPr>
              <a:t>用指针处理</a:t>
            </a:r>
            <a:r>
              <a:rPr lang="zh-CN" altLang="en-US" sz="3600" dirty="0" smtClean="0">
                <a:latin typeface="Times New Roman" panose="02020603050405020304" pitchFamily="18" charset="0"/>
                <a:cs typeface="Times New Roman" panose="02020603050405020304" pitchFamily="18" charset="0"/>
              </a:rPr>
              <a:t>链表</a:t>
            </a:r>
            <a:endParaRPr lang="en-US" altLang="zh-CN" sz="3600" dirty="0" smtClean="0">
              <a:latin typeface="Times New Roman" panose="02020603050405020304" pitchFamily="18" charset="0"/>
              <a:cs typeface="Times New Roman" panose="02020603050405020304" pitchFamily="18" charset="0"/>
            </a:endParaRPr>
          </a:p>
          <a:p>
            <a:pPr defTabSz="927100" eaLnBrk="1" hangingPunct="1">
              <a:lnSpc>
                <a:spcPct val="150000"/>
              </a:lnSpc>
            </a:pPr>
            <a:r>
              <a:rPr lang="zh-CN" altLang="en-US" sz="3600" dirty="0" smtClean="0">
                <a:latin typeface="Times New Roman" panose="02020603050405020304" pitchFamily="18" charset="0"/>
                <a:cs typeface="Times New Roman" panose="02020603050405020304" pitchFamily="18" charset="0"/>
              </a:rPr>
              <a:t>第</a:t>
            </a:r>
            <a:r>
              <a:rPr lang="en-US" altLang="zh-CN" sz="3600" dirty="0" smtClean="0">
                <a:latin typeface="Times New Roman" panose="02020603050405020304" pitchFamily="18" charset="0"/>
                <a:cs typeface="Times New Roman" panose="02020603050405020304" pitchFamily="18" charset="0"/>
              </a:rPr>
              <a:t>8</a:t>
            </a:r>
            <a:r>
              <a:rPr lang="zh-CN" altLang="en-US" sz="3600" dirty="0" smtClean="0">
                <a:latin typeface="Times New Roman" panose="02020603050405020304" pitchFamily="18" charset="0"/>
                <a:cs typeface="Times New Roman" panose="02020603050405020304" pitchFamily="18" charset="0"/>
              </a:rPr>
              <a:t>章：</a:t>
            </a:r>
            <a:r>
              <a:rPr lang="en-US" altLang="zh-CN" sz="3600" dirty="0" smtClean="0">
                <a:latin typeface="Times New Roman" panose="02020603050405020304" pitchFamily="18" charset="0"/>
                <a:cs typeface="Times New Roman" panose="02020603050405020304" pitchFamily="18" charset="0"/>
              </a:rPr>
              <a:t>8.8 </a:t>
            </a:r>
            <a:r>
              <a:rPr lang="zh-CN" altLang="en-US" sz="3600" dirty="0">
                <a:latin typeface="Times New Roman" panose="02020603050405020304" pitchFamily="18" charset="0"/>
                <a:cs typeface="Times New Roman" panose="02020603050405020304" pitchFamily="18" charset="0"/>
              </a:rPr>
              <a:t>动态内存分配与指向它的指针变量</a:t>
            </a:r>
          </a:p>
          <a:p>
            <a:pPr defTabSz="927100" eaLnBrk="1" hangingPunct="1">
              <a:lnSpc>
                <a:spcPct val="150000"/>
              </a:lnSpc>
            </a:pP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5003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814DE26-5B97-4326-9A9B-11FE9E928CD5}" type="datetime1">
              <a:rPr lang="zh-CN" altLang="en-US"/>
              <a:pPr/>
              <a:t>2023/12/5</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0E362AD-DBF9-44B7-9901-79DDDC129375}" type="slidenum">
              <a:rPr lang="zh-CN" altLang="en-US"/>
              <a:pPr/>
              <a:t>47</a:t>
            </a:fld>
            <a:r>
              <a:rPr lang="en-US" altLang="zh-CN"/>
              <a:t>/35</a:t>
            </a:r>
          </a:p>
        </p:txBody>
      </p:sp>
      <p:sp>
        <p:nvSpPr>
          <p:cNvPr id="6116354" name="Rectangle 2" descr="白色大理石"/>
          <p:cNvSpPr>
            <a:spLocks noGrp="1" noChangeArrowheads="1"/>
          </p:cNvSpPr>
          <p:nvPr>
            <p:ph type="title" idx="4294967295"/>
          </p:nvPr>
        </p:nvSpPr>
        <p:spPr>
          <a:xfrm>
            <a:off x="457200" y="304800"/>
            <a:ext cx="8534400" cy="609600"/>
          </a:xfrm>
        </p:spPr>
        <p:txBody>
          <a:bodyPr/>
          <a:lstStyle/>
          <a:p>
            <a:r>
              <a:rPr lang="zh-CN" altLang="en-US" sz="4000" dirty="0">
                <a:solidFill>
                  <a:srgbClr val="FF0000"/>
                </a:solidFill>
                <a:latin typeface="Times New Roman" panose="02020603050405020304" pitchFamily="18" charset="0"/>
                <a:ea typeface="黑体" pitchFamily="49" charset="-122"/>
                <a:cs typeface="Times New Roman" panose="02020603050405020304" pitchFamily="18" charset="0"/>
              </a:rPr>
              <a:t>上机</a:t>
            </a:r>
            <a:r>
              <a:rPr lang="zh-CN" altLang="en-US" sz="4000" dirty="0" smtClean="0">
                <a:solidFill>
                  <a:srgbClr val="FF0000"/>
                </a:solidFill>
                <a:latin typeface="Times New Roman" panose="02020603050405020304" pitchFamily="18" charset="0"/>
                <a:ea typeface="黑体" pitchFamily="49" charset="-122"/>
                <a:cs typeface="Times New Roman" panose="02020603050405020304" pitchFamily="18" charset="0"/>
              </a:rPr>
              <a:t>实验：</a:t>
            </a:r>
            <a:r>
              <a:rPr lang="zh-CN" altLang="en-US" sz="4000" dirty="0" smtClean="0">
                <a:solidFill>
                  <a:srgbClr val="FF0000"/>
                </a:solidFill>
                <a:latin typeface="Times New Roman" panose="02020603050405020304" pitchFamily="18" charset="0"/>
                <a:ea typeface="黑体" pitchFamily="49" charset="-122"/>
                <a:cs typeface="Times New Roman" panose="02020603050405020304" pitchFamily="18" charset="0"/>
              </a:rPr>
              <a:t>教材第</a:t>
            </a:r>
            <a:r>
              <a:rPr lang="en-US" altLang="zh-CN" sz="4000" dirty="0" smtClean="0">
                <a:solidFill>
                  <a:srgbClr val="FF0000"/>
                </a:solidFill>
                <a:latin typeface="Times New Roman" panose="02020603050405020304" pitchFamily="18" charset="0"/>
                <a:ea typeface="黑体" pitchFamily="49" charset="-122"/>
                <a:cs typeface="Times New Roman" panose="02020603050405020304" pitchFamily="18" charset="0"/>
              </a:rPr>
              <a:t>9</a:t>
            </a:r>
            <a:r>
              <a:rPr lang="zh-CN" altLang="en-US" sz="4000" dirty="0" smtClean="0">
                <a:solidFill>
                  <a:srgbClr val="FF0000"/>
                </a:solidFill>
                <a:latin typeface="Times New Roman" panose="02020603050405020304" pitchFamily="18" charset="0"/>
                <a:ea typeface="黑体" pitchFamily="49" charset="-122"/>
                <a:cs typeface="Times New Roman" panose="02020603050405020304" pitchFamily="18" charset="0"/>
              </a:rPr>
              <a:t>章例题</a:t>
            </a:r>
            <a:endParaRPr lang="en-US" altLang="zh-CN" sz="4800" dirty="0" smtClean="0">
              <a:solidFill>
                <a:srgbClr val="C00000"/>
              </a:solidFill>
              <a:latin typeface="Times New Roman" pitchFamily="18" charset="0"/>
              <a:ea typeface="黑体" pitchFamily="49" charset="-122"/>
            </a:endParaRPr>
          </a:p>
        </p:txBody>
      </p:sp>
      <p:sp>
        <p:nvSpPr>
          <p:cNvPr id="6116355" name="Rectangle 3"/>
          <p:cNvSpPr>
            <a:spLocks noGrp="1" noChangeArrowheads="1"/>
          </p:cNvSpPr>
          <p:nvPr>
            <p:ph type="body" idx="4294967295"/>
          </p:nvPr>
        </p:nvSpPr>
        <p:spPr>
          <a:xfrm>
            <a:off x="76200" y="1066800"/>
            <a:ext cx="8991600" cy="5029200"/>
          </a:xfrm>
        </p:spPr>
        <p:txBody>
          <a:bodyPr/>
          <a:lstStyle/>
          <a:p>
            <a:pPr marL="609600" lvl="0" indent="-609600" eaLnBrk="1" hangingPunct="1">
              <a:lnSpc>
                <a:spcPct val="150000"/>
              </a:lnSpc>
              <a:buClr>
                <a:srgbClr val="FF0066"/>
              </a:buClr>
              <a:buFont typeface="Wingdings" pitchFamily="2" charset="2"/>
              <a:buAutoNum type="arabicPeriod"/>
            </a:pPr>
            <a:r>
              <a:rPr lang="zh-CN" altLang="en-US" sz="2400" dirty="0" smtClean="0">
                <a:solidFill>
                  <a:srgbClr val="000000"/>
                </a:solidFill>
                <a:latin typeface="Times New Roman" panose="02020603050405020304" pitchFamily="18" charset="0"/>
                <a:cs typeface="Times New Roman" panose="02020603050405020304" pitchFamily="18" charset="0"/>
              </a:rPr>
              <a:t>例</a:t>
            </a:r>
            <a:r>
              <a:rPr lang="en-US" altLang="zh-CN" sz="2400" dirty="0" smtClean="0">
                <a:solidFill>
                  <a:srgbClr val="000000"/>
                </a:solidFill>
                <a:latin typeface="Times New Roman" panose="02020603050405020304" pitchFamily="18" charset="0"/>
                <a:cs typeface="Times New Roman" panose="02020603050405020304" pitchFamily="18" charset="0"/>
              </a:rPr>
              <a:t>9.8</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FF"/>
                </a:solidFill>
                <a:latin typeface="Times New Roman" panose="02020603050405020304" pitchFamily="18" charset="0"/>
                <a:cs typeface="Times New Roman" panose="02020603050405020304" pitchFamily="18" charset="0"/>
              </a:rPr>
              <a:t>建立一个由</a:t>
            </a:r>
            <a:r>
              <a:rPr lang="en-US" altLang="zh-CN" sz="2400" dirty="0" smtClean="0">
                <a:solidFill>
                  <a:srgbClr val="0000FF"/>
                </a:solidFill>
                <a:latin typeface="Times New Roman" panose="02020603050405020304" pitchFamily="18" charset="0"/>
                <a:cs typeface="Times New Roman" panose="02020603050405020304" pitchFamily="18" charset="0"/>
              </a:rPr>
              <a:t>3</a:t>
            </a:r>
            <a:r>
              <a:rPr lang="zh-CN" altLang="en-US" sz="2400" dirty="0" smtClean="0">
                <a:solidFill>
                  <a:srgbClr val="0000FF"/>
                </a:solidFill>
                <a:latin typeface="Times New Roman" panose="02020603050405020304" pitchFamily="18" charset="0"/>
                <a:cs typeface="Times New Roman" panose="02020603050405020304" pitchFamily="18" charset="0"/>
              </a:rPr>
              <a:t>个学生数据的结点组成的简单链表，输出各结点为的信息。学生</a:t>
            </a:r>
            <a:r>
              <a:rPr lang="zh-CN" altLang="en-US" sz="2400" dirty="0">
                <a:solidFill>
                  <a:srgbClr val="0000FF"/>
                </a:solidFill>
                <a:latin typeface="Times New Roman" panose="02020603050405020304" pitchFamily="18" charset="0"/>
                <a:cs typeface="Times New Roman" panose="02020603050405020304" pitchFamily="18" charset="0"/>
              </a:rPr>
              <a:t>结点由学号</a:t>
            </a:r>
            <a:r>
              <a:rPr lang="zh-CN" altLang="en-US" sz="2400" dirty="0" smtClean="0">
                <a:solidFill>
                  <a:srgbClr val="0000FF"/>
                </a:solidFill>
                <a:latin typeface="Times New Roman" panose="02020603050405020304" pitchFamily="18" charset="0"/>
                <a:cs typeface="Times New Roman" panose="02020603050405020304" pitchFamily="18" charset="0"/>
              </a:rPr>
              <a:t>、成绩、下个结点指针等</a:t>
            </a:r>
            <a:r>
              <a:rPr lang="en-US" altLang="zh-CN" sz="2400" dirty="0" smtClean="0">
                <a:solidFill>
                  <a:srgbClr val="0000FF"/>
                </a:solidFill>
                <a:latin typeface="Times New Roman" panose="02020603050405020304" pitchFamily="18" charset="0"/>
                <a:cs typeface="Times New Roman" panose="02020603050405020304" pitchFamily="18" charset="0"/>
              </a:rPr>
              <a:t>3</a:t>
            </a:r>
            <a:r>
              <a:rPr lang="zh-CN" altLang="en-US" sz="2400" dirty="0" smtClean="0">
                <a:solidFill>
                  <a:srgbClr val="0000FF"/>
                </a:solidFill>
                <a:latin typeface="Times New Roman" panose="02020603050405020304" pitchFamily="18" charset="0"/>
                <a:cs typeface="Times New Roman" panose="02020603050405020304" pitchFamily="18" charset="0"/>
              </a:rPr>
              <a:t>个成员组成。</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marL="609600" indent="-609600" eaLnBrk="1" hangingPunct="1">
              <a:lnSpc>
                <a:spcPct val="150000"/>
              </a:lnSpc>
              <a:buClr>
                <a:srgbClr val="FF0066"/>
              </a:buClr>
              <a:buFont typeface="Wingdings" pitchFamily="2" charset="2"/>
              <a:buAutoNum type="arabicPeriod"/>
            </a:pPr>
            <a:r>
              <a:rPr lang="zh-CN" altLang="en-US" sz="2400" dirty="0" smtClean="0">
                <a:solidFill>
                  <a:srgbClr val="000000"/>
                </a:solidFill>
                <a:latin typeface="Times New Roman" panose="02020603050405020304" pitchFamily="18" charset="0"/>
                <a:cs typeface="Times New Roman" panose="02020603050405020304" pitchFamily="18" charset="0"/>
              </a:rPr>
              <a:t>例</a:t>
            </a:r>
            <a:r>
              <a:rPr lang="en-US" altLang="zh-CN" sz="2400" dirty="0" smtClean="0">
                <a:solidFill>
                  <a:srgbClr val="000000"/>
                </a:solidFill>
                <a:latin typeface="Times New Roman" panose="02020603050405020304" pitchFamily="18" charset="0"/>
                <a:cs typeface="Times New Roman" panose="02020603050405020304" pitchFamily="18" charset="0"/>
              </a:rPr>
              <a:t>9.9</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FF"/>
                </a:solidFill>
                <a:latin typeface="Times New Roman" panose="02020603050405020304" pitchFamily="18" charset="0"/>
                <a:cs typeface="Times New Roman" panose="02020603050405020304" pitchFamily="18" charset="0"/>
              </a:rPr>
              <a:t>建立一个</a:t>
            </a:r>
            <a:r>
              <a:rPr lang="zh-CN" altLang="en-US" sz="2400" dirty="0" smtClean="0">
                <a:solidFill>
                  <a:srgbClr val="0000FF"/>
                </a:solidFill>
                <a:latin typeface="Times New Roman" panose="02020603050405020304" pitchFamily="18" charset="0"/>
                <a:cs typeface="Times New Roman" panose="02020603050405020304" pitchFamily="18" charset="0"/>
              </a:rPr>
              <a:t>由</a:t>
            </a:r>
            <a:r>
              <a:rPr lang="en-US" altLang="zh-CN" sz="2400" dirty="0">
                <a:solidFill>
                  <a:srgbClr val="0000FF"/>
                </a:solidFill>
                <a:latin typeface="Times New Roman" panose="02020603050405020304" pitchFamily="18" charset="0"/>
                <a:cs typeface="Times New Roman" panose="02020603050405020304" pitchFamily="18" charset="0"/>
              </a:rPr>
              <a:t>3</a:t>
            </a:r>
            <a:r>
              <a:rPr lang="zh-CN" altLang="en-US" sz="2400" dirty="0" smtClean="0">
                <a:solidFill>
                  <a:srgbClr val="0000FF"/>
                </a:solidFill>
                <a:latin typeface="Times New Roman" panose="02020603050405020304" pitchFamily="18" charset="0"/>
                <a:cs typeface="Times New Roman" panose="02020603050405020304" pitchFamily="18" charset="0"/>
              </a:rPr>
              <a:t>个</a:t>
            </a:r>
            <a:r>
              <a:rPr lang="zh-CN" altLang="en-US" sz="2400" dirty="0" smtClean="0">
                <a:solidFill>
                  <a:srgbClr val="0000FF"/>
                </a:solidFill>
                <a:latin typeface="Times New Roman" panose="02020603050405020304" pitchFamily="18" charset="0"/>
                <a:cs typeface="Times New Roman" panose="02020603050405020304" pitchFamily="18" charset="0"/>
              </a:rPr>
              <a:t>学生的信息（学号、成绩、结点指针）组成的单向动态</a:t>
            </a:r>
            <a:r>
              <a:rPr lang="zh-CN" altLang="en-US" sz="2400" dirty="0">
                <a:solidFill>
                  <a:srgbClr val="0000FF"/>
                </a:solidFill>
                <a:latin typeface="Times New Roman" panose="02020603050405020304" pitchFamily="18" charset="0"/>
                <a:cs typeface="Times New Roman" panose="02020603050405020304" pitchFamily="18" charset="0"/>
              </a:rPr>
              <a:t>链表。向每个点输入学生的数据（包括学号、姓名、成绩），然后逐个输出各结点的信息</a:t>
            </a:r>
            <a:r>
              <a:rPr lang="zh-CN" altLang="en-US" sz="2400" dirty="0" smtClean="0">
                <a:solidFill>
                  <a:srgbClr val="0000FF"/>
                </a:solidFill>
                <a:latin typeface="Times New Roman" panose="02020603050405020304" pitchFamily="18" charset="0"/>
                <a:cs typeface="Times New Roman" panose="02020603050405020304" pitchFamily="18" charset="0"/>
              </a:rPr>
              <a:t>。</a:t>
            </a:r>
            <a:endParaRPr lang="en-US" altLang="zh-CN" sz="2400" dirty="0" smtClean="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7849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814DE26-5B97-4326-9A9B-11FE9E928CD5}" type="datetime1">
              <a:rPr lang="zh-CN" altLang="en-US"/>
              <a:pPr/>
              <a:t>2023/12/5</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0E362AD-DBF9-44B7-9901-79DDDC129375}" type="slidenum">
              <a:rPr lang="zh-CN" altLang="en-US"/>
              <a:pPr/>
              <a:t>48</a:t>
            </a:fld>
            <a:r>
              <a:rPr lang="en-US" altLang="zh-CN"/>
              <a:t>/35</a:t>
            </a:r>
          </a:p>
        </p:txBody>
      </p:sp>
      <p:sp>
        <p:nvSpPr>
          <p:cNvPr id="6116354" name="Rectangle 2" descr="白色大理石"/>
          <p:cNvSpPr>
            <a:spLocks noGrp="1" noChangeArrowheads="1"/>
          </p:cNvSpPr>
          <p:nvPr>
            <p:ph type="title" idx="4294967295"/>
          </p:nvPr>
        </p:nvSpPr>
        <p:spPr>
          <a:xfrm>
            <a:off x="457200" y="304800"/>
            <a:ext cx="8534400" cy="609600"/>
          </a:xfrm>
        </p:spPr>
        <p:txBody>
          <a:bodyPr/>
          <a:lstStyle/>
          <a:p>
            <a:r>
              <a:rPr lang="zh-CN" altLang="en-US" sz="4000" dirty="0">
                <a:solidFill>
                  <a:srgbClr val="FF0000"/>
                </a:solidFill>
                <a:latin typeface="Times New Roman" panose="02020603050405020304" pitchFamily="18" charset="0"/>
                <a:ea typeface="黑体" pitchFamily="49" charset="-122"/>
                <a:cs typeface="Times New Roman" panose="02020603050405020304" pitchFamily="18" charset="0"/>
              </a:rPr>
              <a:t>上机</a:t>
            </a:r>
            <a:r>
              <a:rPr lang="zh-CN" altLang="en-US" sz="4000" dirty="0" smtClean="0">
                <a:solidFill>
                  <a:srgbClr val="FF0000"/>
                </a:solidFill>
                <a:latin typeface="Times New Roman" panose="02020603050405020304" pitchFamily="18" charset="0"/>
                <a:ea typeface="黑体" pitchFamily="49" charset="-122"/>
                <a:cs typeface="Times New Roman" panose="02020603050405020304" pitchFamily="18" charset="0"/>
              </a:rPr>
              <a:t>实验：</a:t>
            </a:r>
            <a:r>
              <a:rPr lang="zh-CN" altLang="en-US" sz="4000" dirty="0" smtClean="0">
                <a:solidFill>
                  <a:srgbClr val="FF0000"/>
                </a:solidFill>
                <a:latin typeface="Times New Roman" panose="02020603050405020304" pitchFamily="18" charset="0"/>
                <a:ea typeface="黑体" pitchFamily="49" charset="-122"/>
                <a:cs typeface="Times New Roman" panose="02020603050405020304" pitchFamily="18" charset="0"/>
              </a:rPr>
              <a:t>教材第</a:t>
            </a:r>
            <a:r>
              <a:rPr lang="en-US" altLang="zh-CN" sz="4000" dirty="0" smtClean="0">
                <a:solidFill>
                  <a:srgbClr val="FF0000"/>
                </a:solidFill>
                <a:latin typeface="Times New Roman" panose="02020603050405020304" pitchFamily="18" charset="0"/>
                <a:ea typeface="黑体" pitchFamily="49" charset="-122"/>
                <a:cs typeface="Times New Roman" panose="02020603050405020304" pitchFamily="18" charset="0"/>
              </a:rPr>
              <a:t>9</a:t>
            </a:r>
            <a:r>
              <a:rPr lang="zh-CN" altLang="en-US" sz="4000" dirty="0" smtClean="0">
                <a:solidFill>
                  <a:srgbClr val="FF0000"/>
                </a:solidFill>
                <a:latin typeface="Times New Roman" panose="02020603050405020304" pitchFamily="18" charset="0"/>
                <a:ea typeface="黑体" pitchFamily="49" charset="-122"/>
                <a:cs typeface="Times New Roman" panose="02020603050405020304" pitchFamily="18" charset="0"/>
              </a:rPr>
              <a:t>章习题</a:t>
            </a:r>
            <a:endParaRPr lang="en-US" altLang="zh-CN" sz="4800" dirty="0" smtClean="0">
              <a:solidFill>
                <a:srgbClr val="C00000"/>
              </a:solidFill>
              <a:latin typeface="Times New Roman" pitchFamily="18" charset="0"/>
              <a:ea typeface="黑体" pitchFamily="49" charset="-122"/>
            </a:endParaRPr>
          </a:p>
        </p:txBody>
      </p:sp>
      <p:sp>
        <p:nvSpPr>
          <p:cNvPr id="6116355" name="Rectangle 3"/>
          <p:cNvSpPr>
            <a:spLocks noGrp="1" noChangeArrowheads="1"/>
          </p:cNvSpPr>
          <p:nvPr>
            <p:ph type="body" idx="4294967295"/>
          </p:nvPr>
        </p:nvSpPr>
        <p:spPr>
          <a:xfrm>
            <a:off x="76200" y="1066800"/>
            <a:ext cx="8991600" cy="5029200"/>
          </a:xfrm>
        </p:spPr>
        <p:txBody>
          <a:bodyPr/>
          <a:lstStyle/>
          <a:p>
            <a:pPr marL="609600" indent="-609600" eaLnBrk="1" hangingPunct="1">
              <a:lnSpc>
                <a:spcPct val="150000"/>
              </a:lnSpc>
              <a:buClr>
                <a:srgbClr val="FF0066"/>
              </a:buClr>
              <a:buFont typeface="Wingdings" pitchFamily="2" charset="2"/>
              <a:buAutoNum type="arabicPeriod"/>
            </a:pPr>
            <a:r>
              <a:rPr lang="zh-CN" altLang="en-US" sz="2400" dirty="0" smtClean="0">
                <a:solidFill>
                  <a:srgbClr val="000000"/>
                </a:solidFill>
                <a:latin typeface="Times New Roman" panose="02020603050405020304" pitchFamily="18" charset="0"/>
                <a:cs typeface="Times New Roman" panose="02020603050405020304" pitchFamily="18" charset="0"/>
              </a:rPr>
              <a:t>习题</a:t>
            </a:r>
            <a:r>
              <a:rPr lang="en-US" altLang="zh-CN" sz="2400" dirty="0" smtClean="0">
                <a:solidFill>
                  <a:srgbClr val="000000"/>
                </a:solidFill>
                <a:latin typeface="Times New Roman" panose="02020603050405020304" pitchFamily="18" charset="0"/>
                <a:cs typeface="Times New Roman" panose="02020603050405020304" pitchFamily="18" charset="0"/>
              </a:rPr>
              <a:t>6</a:t>
            </a:r>
            <a:r>
              <a:rPr lang="zh-CN" altLang="en-US"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FF"/>
                </a:solidFill>
                <a:latin typeface="Times New Roman" panose="02020603050405020304" pitchFamily="18" charset="0"/>
                <a:cs typeface="Times New Roman" panose="02020603050405020304" pitchFamily="18" charset="0"/>
              </a:rPr>
              <a:t>有</a:t>
            </a:r>
            <a:r>
              <a:rPr lang="en-US" altLang="zh-CN" sz="2400" dirty="0">
                <a:solidFill>
                  <a:srgbClr val="0000FF"/>
                </a:solidFill>
                <a:latin typeface="Times New Roman" panose="02020603050405020304" pitchFamily="18" charset="0"/>
                <a:cs typeface="Times New Roman" panose="02020603050405020304" pitchFamily="18" charset="0"/>
              </a:rPr>
              <a:t>13</a:t>
            </a:r>
            <a:r>
              <a:rPr lang="zh-CN" altLang="en-US" sz="2400" dirty="0">
                <a:solidFill>
                  <a:srgbClr val="0000FF"/>
                </a:solidFill>
                <a:latin typeface="Times New Roman" panose="02020603050405020304" pitchFamily="18" charset="0"/>
                <a:cs typeface="Times New Roman" panose="02020603050405020304" pitchFamily="18" charset="0"/>
              </a:rPr>
              <a:t>个人围成一圈，从第</a:t>
            </a:r>
            <a:r>
              <a:rPr lang="en-US" altLang="zh-CN" sz="2400" dirty="0">
                <a:solidFill>
                  <a:srgbClr val="0000FF"/>
                </a:solidFill>
                <a:latin typeface="Times New Roman" panose="02020603050405020304" pitchFamily="18" charset="0"/>
                <a:cs typeface="Times New Roman" panose="02020603050405020304" pitchFamily="18" charset="0"/>
              </a:rPr>
              <a:t>1</a:t>
            </a:r>
            <a:r>
              <a:rPr lang="zh-CN" altLang="en-US" sz="2400" dirty="0">
                <a:solidFill>
                  <a:srgbClr val="0000FF"/>
                </a:solidFill>
                <a:latin typeface="Times New Roman" panose="02020603050405020304" pitchFamily="18" charset="0"/>
                <a:cs typeface="Times New Roman" panose="02020603050405020304" pitchFamily="18" charset="0"/>
              </a:rPr>
              <a:t>个人开始顺序报号</a:t>
            </a:r>
            <a:r>
              <a:rPr lang="en-US" altLang="zh-CN" sz="2400" dirty="0">
                <a:solidFill>
                  <a:srgbClr val="0000FF"/>
                </a:solidFill>
                <a:latin typeface="Times New Roman" panose="02020603050405020304" pitchFamily="18" charset="0"/>
                <a:cs typeface="Times New Roman" panose="02020603050405020304" pitchFamily="18" charset="0"/>
              </a:rPr>
              <a:t>1</a:t>
            </a:r>
            <a:r>
              <a:rPr lang="zh-CN" altLang="en-US" sz="2400" dirty="0">
                <a:solidFill>
                  <a:srgbClr val="0000FF"/>
                </a:solidFill>
                <a:latin typeface="Times New Roman" panose="02020603050405020304" pitchFamily="18" charset="0"/>
                <a:cs typeface="Times New Roman" panose="02020603050405020304" pitchFamily="18" charset="0"/>
              </a:rPr>
              <a:t>、</a:t>
            </a:r>
            <a:r>
              <a:rPr lang="en-US" altLang="zh-CN" sz="2400" dirty="0">
                <a:solidFill>
                  <a:srgbClr val="0000FF"/>
                </a:solidFill>
                <a:latin typeface="Times New Roman" panose="02020603050405020304" pitchFamily="18" charset="0"/>
                <a:cs typeface="Times New Roman" panose="02020603050405020304" pitchFamily="18" charset="0"/>
              </a:rPr>
              <a:t>2</a:t>
            </a:r>
            <a:r>
              <a:rPr lang="zh-CN" altLang="en-US" sz="2400" dirty="0">
                <a:solidFill>
                  <a:srgbClr val="0000FF"/>
                </a:solidFill>
                <a:latin typeface="Times New Roman" panose="02020603050405020304" pitchFamily="18" charset="0"/>
                <a:cs typeface="Times New Roman" panose="02020603050405020304" pitchFamily="18" charset="0"/>
              </a:rPr>
              <a:t>、</a:t>
            </a:r>
            <a:r>
              <a:rPr lang="en-US" altLang="zh-CN" sz="2400" dirty="0">
                <a:solidFill>
                  <a:srgbClr val="0000FF"/>
                </a:solidFill>
                <a:latin typeface="Times New Roman" panose="02020603050405020304" pitchFamily="18" charset="0"/>
                <a:cs typeface="Times New Roman" panose="02020603050405020304" pitchFamily="18" charset="0"/>
              </a:rPr>
              <a:t>3</a:t>
            </a:r>
            <a:r>
              <a:rPr lang="zh-CN" altLang="en-US" sz="2400" dirty="0">
                <a:solidFill>
                  <a:srgbClr val="0000FF"/>
                </a:solidFill>
                <a:latin typeface="Times New Roman" panose="02020603050405020304" pitchFamily="18" charset="0"/>
                <a:cs typeface="Times New Roman" panose="02020603050405020304" pitchFamily="18" charset="0"/>
              </a:rPr>
              <a:t>，凡报到“</a:t>
            </a:r>
            <a:r>
              <a:rPr lang="en-US" altLang="zh-CN" sz="2400" dirty="0">
                <a:solidFill>
                  <a:srgbClr val="0000FF"/>
                </a:solidFill>
                <a:latin typeface="Times New Roman" panose="02020603050405020304" pitchFamily="18" charset="0"/>
                <a:cs typeface="Times New Roman" panose="02020603050405020304" pitchFamily="18" charset="0"/>
              </a:rPr>
              <a:t>3</a:t>
            </a:r>
            <a:r>
              <a:rPr lang="zh-CN" altLang="en-US" sz="2400" dirty="0">
                <a:solidFill>
                  <a:srgbClr val="0000FF"/>
                </a:solidFill>
                <a:latin typeface="Times New Roman" panose="02020603050405020304" pitchFamily="18" charset="0"/>
                <a:cs typeface="Times New Roman" panose="02020603050405020304" pitchFamily="18" charset="0"/>
              </a:rPr>
              <a:t>”者退出圈子。找出最后留在圈子中的人原来的序号</a:t>
            </a:r>
            <a:r>
              <a:rPr lang="zh-CN" altLang="en-US" sz="2400" dirty="0" smtClean="0">
                <a:solidFill>
                  <a:srgbClr val="0000FF"/>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609600" indent="-609600" eaLnBrk="1" hangingPunct="1">
              <a:lnSpc>
                <a:spcPct val="150000"/>
              </a:lnSpc>
              <a:buClr>
                <a:srgbClr val="FF0066"/>
              </a:buClr>
              <a:buFont typeface="Wingdings" pitchFamily="2" charset="2"/>
              <a:buAutoNum type="arabicPeriod"/>
            </a:pPr>
            <a:r>
              <a:rPr lang="zh-CN" altLang="en-US" sz="2400" dirty="0" smtClean="0">
                <a:solidFill>
                  <a:srgbClr val="000000"/>
                </a:solidFill>
                <a:latin typeface="Times New Roman" panose="02020603050405020304" pitchFamily="18" charset="0"/>
                <a:cs typeface="Times New Roman" panose="02020603050405020304" pitchFamily="18" charset="0"/>
              </a:rPr>
              <a:t>习题</a:t>
            </a:r>
            <a:r>
              <a:rPr lang="en-US" altLang="zh-CN" sz="2400" dirty="0" smtClean="0">
                <a:solidFill>
                  <a:srgbClr val="000000"/>
                </a:solidFill>
                <a:latin typeface="Times New Roman" panose="02020603050405020304" pitchFamily="18" charset="0"/>
                <a:cs typeface="Times New Roman" panose="02020603050405020304" pitchFamily="18" charset="0"/>
              </a:rPr>
              <a:t>7</a:t>
            </a:r>
            <a:endParaRPr lang="en-US" altLang="zh-CN" sz="2400" dirty="0" smtClean="0">
              <a:solidFill>
                <a:srgbClr val="0000FF"/>
              </a:solidFill>
              <a:latin typeface="Times New Roman" panose="02020603050405020304" pitchFamily="18" charset="0"/>
              <a:cs typeface="Times New Roman" panose="02020603050405020304" pitchFamily="18" charset="0"/>
            </a:endParaRPr>
          </a:p>
          <a:p>
            <a:pPr marL="1009650" lvl="1" indent="-609600" eaLnBrk="1" hangingPunct="1">
              <a:lnSpc>
                <a:spcPct val="150000"/>
              </a:lnSpc>
              <a:buClr>
                <a:srgbClr val="FF0066"/>
              </a:buClr>
              <a:buFont typeface="+mj-ea"/>
              <a:buAutoNum type="circleNumDbPlain"/>
            </a:pPr>
            <a:r>
              <a:rPr lang="zh-CN" altLang="en-US" sz="2000" dirty="0">
                <a:solidFill>
                  <a:srgbClr val="0000FF"/>
                </a:solidFill>
                <a:latin typeface="Times New Roman" panose="02020603050405020304" pitchFamily="18" charset="0"/>
                <a:cs typeface="Times New Roman" panose="02020603050405020304" pitchFamily="18" charset="0"/>
              </a:rPr>
              <a:t>建立由</a:t>
            </a:r>
            <a:r>
              <a:rPr lang="en-US" altLang="zh-CN" sz="2000" dirty="0">
                <a:solidFill>
                  <a:srgbClr val="0000FF"/>
                </a:solidFill>
                <a:latin typeface="Times New Roman" panose="02020603050405020304" pitchFamily="18" charset="0"/>
                <a:cs typeface="Times New Roman" panose="02020603050405020304" pitchFamily="18" charset="0"/>
              </a:rPr>
              <a:t>3</a:t>
            </a:r>
            <a:r>
              <a:rPr lang="zh-CN" altLang="en-US" sz="2000" dirty="0">
                <a:solidFill>
                  <a:srgbClr val="0000FF"/>
                </a:solidFill>
                <a:latin typeface="Times New Roman" panose="02020603050405020304" pitchFamily="18" charset="0"/>
                <a:cs typeface="Times New Roman" panose="02020603050405020304" pitchFamily="18" charset="0"/>
              </a:rPr>
              <a:t>个学生数据结点构成的单向动态链表，向每个点输入学生的数据（包括学号、姓名、成绩）</a:t>
            </a:r>
            <a:r>
              <a:rPr lang="en-US" altLang="zh-CN" sz="2000" dirty="0">
                <a:solidFill>
                  <a:srgbClr val="0000FF"/>
                </a:solidFill>
                <a:latin typeface="Times New Roman" panose="02020603050405020304" pitchFamily="18" charset="0"/>
                <a:cs typeface="Times New Roman" panose="02020603050405020304" pitchFamily="18" charset="0"/>
              </a:rPr>
              <a:t>——</a:t>
            </a:r>
            <a:r>
              <a:rPr lang="zh-CN" altLang="en-US" sz="2000" dirty="0">
                <a:solidFill>
                  <a:srgbClr val="FF0000"/>
                </a:solidFill>
                <a:latin typeface="Times New Roman" panose="02020603050405020304" pitchFamily="18" charset="0"/>
                <a:cs typeface="Times New Roman" panose="02020603050405020304" pitchFamily="18" charset="0"/>
              </a:rPr>
              <a:t>例</a:t>
            </a:r>
            <a:r>
              <a:rPr lang="en-US" altLang="zh-CN" sz="2000" dirty="0">
                <a:solidFill>
                  <a:srgbClr val="FF0000"/>
                </a:solidFill>
                <a:latin typeface="Times New Roman" panose="02020603050405020304" pitchFamily="18" charset="0"/>
                <a:cs typeface="Times New Roman" panose="02020603050405020304" pitchFamily="18" charset="0"/>
              </a:rPr>
              <a:t>9.9</a:t>
            </a:r>
            <a:r>
              <a:rPr lang="zh-CN" altLang="en-US" sz="2000" dirty="0">
                <a:solidFill>
                  <a:srgbClr val="0000FF"/>
                </a:solidFill>
                <a:latin typeface="Times New Roman" panose="02020603050405020304" pitchFamily="18" charset="0"/>
                <a:cs typeface="Times New Roman" panose="02020603050405020304" pitchFamily="18" charset="0"/>
              </a:rPr>
              <a:t>；</a:t>
            </a:r>
            <a:endParaRPr lang="en-US" altLang="zh-CN" sz="2000" dirty="0">
              <a:solidFill>
                <a:srgbClr val="0000FF"/>
              </a:solidFill>
              <a:latin typeface="Times New Roman" panose="02020603050405020304" pitchFamily="18" charset="0"/>
              <a:cs typeface="Times New Roman" panose="02020603050405020304" pitchFamily="18" charset="0"/>
            </a:endParaRPr>
          </a:p>
          <a:p>
            <a:pPr marL="1009650" lvl="1" indent="-609600" eaLnBrk="1" hangingPunct="1">
              <a:lnSpc>
                <a:spcPct val="150000"/>
              </a:lnSpc>
              <a:buClr>
                <a:srgbClr val="FF0066"/>
              </a:buClr>
              <a:buFont typeface="+mj-ea"/>
              <a:buAutoNum type="circleNumDbPlain"/>
            </a:pPr>
            <a:r>
              <a:rPr lang="zh-CN" altLang="en-US" sz="2000" dirty="0">
                <a:solidFill>
                  <a:srgbClr val="0000FF"/>
                </a:solidFill>
                <a:latin typeface="Times New Roman" panose="02020603050405020304" pitchFamily="18" charset="0"/>
                <a:cs typeface="Times New Roman" panose="02020603050405020304" pitchFamily="18" charset="0"/>
              </a:rPr>
              <a:t>用输入链表的函数</a:t>
            </a:r>
            <a:r>
              <a:rPr lang="en-US" altLang="zh-CN" sz="2000" dirty="0">
                <a:solidFill>
                  <a:srgbClr val="0000FF"/>
                </a:solidFill>
                <a:latin typeface="Times New Roman" panose="02020603050405020304" pitchFamily="18" charset="0"/>
                <a:cs typeface="Times New Roman" panose="02020603050405020304" pitchFamily="18" charset="0"/>
              </a:rPr>
              <a:t>print</a:t>
            </a:r>
            <a:r>
              <a:rPr lang="zh-CN" altLang="en-US" sz="2000" dirty="0">
                <a:solidFill>
                  <a:srgbClr val="0000FF"/>
                </a:solidFill>
                <a:latin typeface="Times New Roman" panose="02020603050405020304" pitchFamily="18" charset="0"/>
                <a:cs typeface="Times New Roman" panose="02020603050405020304" pitchFamily="18" charset="0"/>
              </a:rPr>
              <a:t>逐个输出各结点的信息</a:t>
            </a:r>
            <a:r>
              <a:rPr lang="en-US" altLang="zh-CN" sz="2000" dirty="0">
                <a:solidFill>
                  <a:srgbClr val="0000FF"/>
                </a:solidFill>
                <a:latin typeface="Times New Roman" panose="02020603050405020304" pitchFamily="18" charset="0"/>
                <a:cs typeface="Times New Roman" panose="02020603050405020304" pitchFamily="18" charset="0"/>
              </a:rPr>
              <a:t>——</a:t>
            </a:r>
            <a:r>
              <a:rPr lang="zh-CN" altLang="en-US" sz="2000" dirty="0">
                <a:solidFill>
                  <a:srgbClr val="FF0000"/>
                </a:solidFill>
                <a:latin typeface="Times New Roman" panose="02020603050405020304" pitchFamily="18" charset="0"/>
                <a:cs typeface="Times New Roman" panose="02020603050405020304" pitchFamily="18" charset="0"/>
              </a:rPr>
              <a:t>例</a:t>
            </a:r>
            <a:r>
              <a:rPr lang="en-US" altLang="zh-CN" sz="2000" dirty="0">
                <a:solidFill>
                  <a:srgbClr val="FF0000"/>
                </a:solidFill>
                <a:latin typeface="Times New Roman" panose="02020603050405020304" pitchFamily="18" charset="0"/>
                <a:cs typeface="Times New Roman" panose="02020603050405020304" pitchFamily="18" charset="0"/>
              </a:rPr>
              <a:t>9.10</a:t>
            </a:r>
            <a:r>
              <a:rPr lang="zh-CN" altLang="en-US" sz="2000" dirty="0">
                <a:solidFill>
                  <a:srgbClr val="0000FF"/>
                </a:solidFill>
                <a:latin typeface="Times New Roman" panose="02020603050405020304" pitchFamily="18" charset="0"/>
                <a:cs typeface="Times New Roman" panose="02020603050405020304" pitchFamily="18" charset="0"/>
              </a:rPr>
              <a:t>；</a:t>
            </a:r>
            <a:endParaRPr lang="en-US" altLang="zh-CN" sz="2000" dirty="0">
              <a:solidFill>
                <a:srgbClr val="0000FF"/>
              </a:solidFill>
              <a:latin typeface="Times New Roman" panose="02020603050405020304" pitchFamily="18" charset="0"/>
              <a:cs typeface="Times New Roman" panose="02020603050405020304" pitchFamily="18" charset="0"/>
            </a:endParaRPr>
          </a:p>
          <a:p>
            <a:pPr marL="1009650" lvl="1" indent="-609600" eaLnBrk="1" hangingPunct="1">
              <a:lnSpc>
                <a:spcPct val="150000"/>
              </a:lnSpc>
              <a:buClr>
                <a:srgbClr val="FF0066"/>
              </a:buClr>
              <a:buFont typeface="+mj-ea"/>
              <a:buAutoNum type="circleNumDbPlain"/>
            </a:pPr>
            <a:r>
              <a:rPr lang="zh-CN" altLang="en-US" sz="2000" dirty="0">
                <a:solidFill>
                  <a:srgbClr val="0000FF"/>
                </a:solidFill>
                <a:latin typeface="Times New Roman" panose="02020603050405020304" pitchFamily="18" charset="0"/>
                <a:cs typeface="Times New Roman" panose="02020603050405020304" pitchFamily="18" charset="0"/>
              </a:rPr>
              <a:t>在两个例题的基础上，写一个函数</a:t>
            </a:r>
            <a:r>
              <a:rPr lang="en-US" altLang="zh-CN" sz="2000" dirty="0">
                <a:solidFill>
                  <a:srgbClr val="0000FF"/>
                </a:solidFill>
                <a:latin typeface="Times New Roman" panose="02020603050405020304" pitchFamily="18" charset="0"/>
                <a:cs typeface="Times New Roman" panose="02020603050405020304" pitchFamily="18" charset="0"/>
              </a:rPr>
              <a:t>del</a:t>
            </a:r>
            <a:r>
              <a:rPr lang="zh-CN" altLang="en-US" sz="2000" dirty="0">
                <a:solidFill>
                  <a:srgbClr val="0000FF"/>
                </a:solidFill>
                <a:latin typeface="Times New Roman" panose="02020603050405020304" pitchFamily="18" charset="0"/>
                <a:cs typeface="Times New Roman" panose="02020603050405020304" pitchFamily="18" charset="0"/>
              </a:rPr>
              <a:t>，用来删除动态链表中指定的结点。</a:t>
            </a:r>
            <a:endParaRPr lang="en-US" altLang="zh-CN" sz="28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3837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814DE26-5B97-4326-9A9B-11FE9E928CD5}" type="datetime1">
              <a:rPr lang="zh-CN" altLang="en-US"/>
              <a:pPr/>
              <a:t>2023/12/5</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0E362AD-DBF9-44B7-9901-79DDDC129375}" type="slidenum">
              <a:rPr lang="zh-CN" altLang="en-US"/>
              <a:pPr/>
              <a:t>49</a:t>
            </a:fld>
            <a:r>
              <a:rPr lang="en-US" altLang="zh-CN"/>
              <a:t>/35</a:t>
            </a:r>
          </a:p>
        </p:txBody>
      </p:sp>
      <p:sp>
        <p:nvSpPr>
          <p:cNvPr id="6116354" name="Rectangle 2" descr="白色大理石"/>
          <p:cNvSpPr>
            <a:spLocks noGrp="1" noChangeArrowheads="1"/>
          </p:cNvSpPr>
          <p:nvPr>
            <p:ph type="title" idx="4294967295"/>
          </p:nvPr>
        </p:nvSpPr>
        <p:spPr>
          <a:xfrm>
            <a:off x="457200" y="304800"/>
            <a:ext cx="8534400" cy="609600"/>
          </a:xfrm>
        </p:spPr>
        <p:txBody>
          <a:bodyPr/>
          <a:lstStyle/>
          <a:p>
            <a:r>
              <a:rPr lang="zh-CN" altLang="en-US" sz="4000" dirty="0">
                <a:solidFill>
                  <a:srgbClr val="FF0000"/>
                </a:solidFill>
                <a:latin typeface="Times New Roman" panose="02020603050405020304" pitchFamily="18" charset="0"/>
                <a:ea typeface="黑体" pitchFamily="49" charset="-122"/>
                <a:cs typeface="Times New Roman" panose="02020603050405020304" pitchFamily="18" charset="0"/>
              </a:rPr>
              <a:t>上机</a:t>
            </a:r>
            <a:r>
              <a:rPr lang="zh-CN" altLang="en-US" sz="4000" dirty="0" smtClean="0">
                <a:solidFill>
                  <a:srgbClr val="FF0000"/>
                </a:solidFill>
                <a:latin typeface="Times New Roman" panose="02020603050405020304" pitchFamily="18" charset="0"/>
                <a:ea typeface="黑体" pitchFamily="49" charset="-122"/>
                <a:cs typeface="Times New Roman" panose="02020603050405020304" pitchFamily="18" charset="0"/>
              </a:rPr>
              <a:t>实验：基于课程内容编程</a:t>
            </a:r>
            <a:endParaRPr lang="en-US" altLang="zh-CN" sz="4800" dirty="0" smtClean="0">
              <a:solidFill>
                <a:srgbClr val="C00000"/>
              </a:solidFill>
              <a:latin typeface="Times New Roman" pitchFamily="18" charset="0"/>
              <a:ea typeface="黑体" pitchFamily="49" charset="-122"/>
            </a:endParaRPr>
          </a:p>
        </p:txBody>
      </p:sp>
      <p:sp>
        <p:nvSpPr>
          <p:cNvPr id="6116355" name="Rectangle 3"/>
          <p:cNvSpPr>
            <a:spLocks noGrp="1" noChangeArrowheads="1"/>
          </p:cNvSpPr>
          <p:nvPr>
            <p:ph type="body" idx="4294967295"/>
          </p:nvPr>
        </p:nvSpPr>
        <p:spPr>
          <a:xfrm>
            <a:off x="76200" y="1143000"/>
            <a:ext cx="8991600" cy="5029200"/>
          </a:xfrm>
        </p:spPr>
        <p:txBody>
          <a:bodyPr/>
          <a:lstStyle/>
          <a:p>
            <a:pPr marL="609600" lvl="0" indent="-609600" eaLnBrk="1" hangingPunct="1">
              <a:lnSpc>
                <a:spcPct val="150000"/>
              </a:lnSpc>
              <a:buClr>
                <a:srgbClr val="FF0066"/>
              </a:buClr>
              <a:buFont typeface="Wingdings" pitchFamily="2" charset="2"/>
              <a:buAutoNum type="arabicPeriod"/>
            </a:pPr>
            <a:r>
              <a:rPr lang="zh-CN" altLang="en-US" sz="2400" dirty="0" smtClean="0">
                <a:solidFill>
                  <a:srgbClr val="000000"/>
                </a:solidFill>
                <a:latin typeface="Times New Roman" panose="02020603050405020304" pitchFamily="18" charset="0"/>
                <a:cs typeface="Times New Roman" panose="02020603050405020304" pitchFamily="18" charset="0"/>
              </a:rPr>
              <a:t>利用动态数组完成：从键盘输入任意多个学生的成绩，然后输出其中不及格的学生成绩。</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609600" lvl="0" indent="-609600" eaLnBrk="1" hangingPunct="1">
              <a:lnSpc>
                <a:spcPct val="150000"/>
              </a:lnSpc>
              <a:buClr>
                <a:srgbClr val="FF0066"/>
              </a:buClr>
              <a:buFont typeface="Wingdings" pitchFamily="2" charset="2"/>
              <a:buAutoNum type="arabicPeriod"/>
            </a:pPr>
            <a:r>
              <a:rPr lang="zh-CN" altLang="en-US" sz="2400" dirty="0" smtClean="0">
                <a:solidFill>
                  <a:srgbClr val="000000"/>
                </a:solidFill>
                <a:latin typeface="Times New Roman" panose="02020603050405020304" pitchFamily="18" charset="0"/>
                <a:cs typeface="Times New Roman" panose="02020603050405020304" pitchFamily="18" charset="0"/>
              </a:rPr>
              <a:t>利用动态链表完成：从键盘输入任意多个学生的信息（包括：学号、姓名、</a:t>
            </a:r>
            <a:r>
              <a:rPr lang="en-US" altLang="zh-CN" sz="2400" dirty="0" smtClean="0">
                <a:solidFill>
                  <a:srgbClr val="000000"/>
                </a:solidFill>
                <a:latin typeface="Times New Roman" panose="02020603050405020304" pitchFamily="18" charset="0"/>
                <a:cs typeface="Times New Roman" panose="02020603050405020304" pitchFamily="18" charset="0"/>
              </a:rPr>
              <a:t>3</a:t>
            </a:r>
            <a:r>
              <a:rPr lang="zh-CN" altLang="en-US" sz="2400" dirty="0" smtClean="0">
                <a:solidFill>
                  <a:srgbClr val="000000"/>
                </a:solidFill>
                <a:latin typeface="Times New Roman" panose="02020603050405020304" pitchFamily="18" charset="0"/>
                <a:cs typeface="Times New Roman" panose="02020603050405020304" pitchFamily="18" charset="0"/>
              </a:rPr>
              <a:t>门课程的成绩），然后将学生信息按平均成绩降序排列并输出。要求，使用自定义函数完成如下功能：</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1009650" lvl="1" indent="-609600" eaLnBrk="1" hangingPunct="1">
              <a:lnSpc>
                <a:spcPct val="150000"/>
              </a:lnSpc>
              <a:buClr>
                <a:srgbClr val="0000FF"/>
              </a:buClr>
              <a:buFont typeface="+mj-ea"/>
              <a:buAutoNum type="circleNumDbPlain"/>
            </a:pPr>
            <a:r>
              <a:rPr lang="zh-CN" altLang="en-US" sz="2000" dirty="0" smtClean="0">
                <a:solidFill>
                  <a:srgbClr val="000000"/>
                </a:solidFill>
                <a:latin typeface="Times New Roman" panose="02020603050405020304" pitchFamily="18" charset="0"/>
                <a:cs typeface="Times New Roman" panose="02020603050405020304" pitchFamily="18" charset="0"/>
              </a:rPr>
              <a:t>创建学生信息链表</a:t>
            </a:r>
            <a:endParaRPr lang="en-US" altLang="zh-CN" sz="2000" dirty="0" smtClean="0">
              <a:solidFill>
                <a:srgbClr val="000000"/>
              </a:solidFill>
              <a:latin typeface="Times New Roman" panose="02020603050405020304" pitchFamily="18" charset="0"/>
              <a:cs typeface="Times New Roman" panose="02020603050405020304" pitchFamily="18" charset="0"/>
            </a:endParaRPr>
          </a:p>
          <a:p>
            <a:pPr marL="1009650" lvl="1" indent="-609600" eaLnBrk="1" hangingPunct="1">
              <a:lnSpc>
                <a:spcPct val="150000"/>
              </a:lnSpc>
              <a:buClr>
                <a:srgbClr val="0000FF"/>
              </a:buClr>
              <a:buFont typeface="+mj-ea"/>
              <a:buAutoNum type="circleNumDbPlain"/>
            </a:pPr>
            <a:r>
              <a:rPr lang="zh-CN" altLang="en-US" sz="2000" dirty="0" smtClean="0">
                <a:solidFill>
                  <a:srgbClr val="000000"/>
                </a:solidFill>
                <a:latin typeface="Times New Roman" panose="02020603050405020304" pitchFamily="18" charset="0"/>
                <a:cs typeface="Times New Roman" panose="02020603050405020304" pitchFamily="18" charset="0"/>
              </a:rPr>
              <a:t>将学生信息链表按平均成绩降序排列</a:t>
            </a:r>
            <a:endParaRPr lang="en-US" altLang="zh-CN" sz="2000" dirty="0" smtClean="0">
              <a:solidFill>
                <a:srgbClr val="000000"/>
              </a:solidFill>
              <a:latin typeface="Times New Roman" panose="02020603050405020304" pitchFamily="18" charset="0"/>
              <a:cs typeface="Times New Roman" panose="02020603050405020304" pitchFamily="18" charset="0"/>
            </a:endParaRPr>
          </a:p>
          <a:p>
            <a:pPr marL="1009650" lvl="1" indent="-609600" eaLnBrk="1" hangingPunct="1">
              <a:lnSpc>
                <a:spcPct val="150000"/>
              </a:lnSpc>
              <a:buClr>
                <a:srgbClr val="0000FF"/>
              </a:buClr>
              <a:buFont typeface="+mj-ea"/>
              <a:buAutoNum type="circleNumDbPlain"/>
            </a:pPr>
            <a:r>
              <a:rPr lang="zh-CN" altLang="en-US" sz="2000" dirty="0" smtClean="0">
                <a:solidFill>
                  <a:srgbClr val="000000"/>
                </a:solidFill>
                <a:latin typeface="Times New Roman" panose="02020603050405020304" pitchFamily="18" charset="0"/>
                <a:cs typeface="Times New Roman" panose="02020603050405020304" pitchFamily="18" charset="0"/>
              </a:rPr>
              <a:t>输出所有学生信息</a:t>
            </a:r>
            <a:endParaRPr lang="en-US" altLang="zh-CN" sz="2000"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072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8"/>
          <p:cNvSpPr>
            <a:spLocks noGrp="1" noChangeArrowheads="1"/>
          </p:cNvSpPr>
          <p:nvPr>
            <p:ph type="dt" sz="half" idx="10"/>
          </p:nvPr>
        </p:nvSpPr>
        <p:spPr>
          <a:ln/>
        </p:spPr>
        <p:txBody>
          <a:bodyPr/>
          <a:lstStyle/>
          <a:p>
            <a:fld id="{69409E44-50B0-4128-864A-97E89773C334}" type="datetime1">
              <a:rPr lang="zh-CN" altLang="en-US" b="1">
                <a:latin typeface="Times New Roman" panose="02020603050405020304" pitchFamily="18" charset="0"/>
                <a:cs typeface="Times New Roman" panose="02020603050405020304" pitchFamily="18" charset="0"/>
              </a:rPr>
              <a:pPr/>
              <a:t>2023/12/5</a:t>
            </a:fld>
            <a:endParaRPr lang="en-US" altLang="zh-CN" b="1">
              <a:latin typeface="Times New Roman" panose="02020603050405020304" pitchFamily="18" charset="0"/>
              <a:cs typeface="Times New Roman" panose="02020603050405020304" pitchFamily="18" charset="0"/>
            </a:endParaRPr>
          </a:p>
        </p:txBody>
      </p:sp>
      <p:sp>
        <p:nvSpPr>
          <p:cNvPr id="47" name="Rectangle 9"/>
          <p:cNvSpPr>
            <a:spLocks noGrp="1" noChangeArrowheads="1"/>
          </p:cNvSpPr>
          <p:nvPr>
            <p:ph type="ftr" sz="quarter" idx="11"/>
          </p:nvPr>
        </p:nvSpPr>
        <p:spPr>
          <a:ln/>
        </p:spPr>
        <p:txBody>
          <a:bodyPr/>
          <a:lstStyle/>
          <a:p>
            <a:r>
              <a:rPr lang="zh-CN" altLang="en-US" b="1">
                <a:latin typeface="Times New Roman" panose="02020603050405020304" pitchFamily="18" charset="0"/>
                <a:cs typeface="Times New Roman" panose="02020603050405020304" pitchFamily="18" charset="0"/>
              </a:rPr>
              <a:t>王化雨 whuayu000@163.com 13306442222</a:t>
            </a:r>
            <a:endParaRPr lang="en-US" altLang="zh-CN" b="1">
              <a:latin typeface="Times New Roman" panose="02020603050405020304" pitchFamily="18" charset="0"/>
              <a:cs typeface="Times New Roman" panose="02020603050405020304" pitchFamily="18" charset="0"/>
            </a:endParaRPr>
          </a:p>
        </p:txBody>
      </p:sp>
      <p:sp>
        <p:nvSpPr>
          <p:cNvPr id="48" name="Rectangle 10"/>
          <p:cNvSpPr>
            <a:spLocks noGrp="1" noChangeArrowheads="1"/>
          </p:cNvSpPr>
          <p:nvPr>
            <p:ph type="sldNum" sz="quarter" idx="12"/>
          </p:nvPr>
        </p:nvSpPr>
        <p:spPr>
          <a:ln/>
        </p:spPr>
        <p:txBody>
          <a:bodyPr/>
          <a:lstStyle/>
          <a:p>
            <a:fld id="{D6AA9CC9-6D6F-4262-90A9-4E38BE688EDA}" type="slidenum">
              <a:rPr lang="zh-CN" altLang="en-US" b="1">
                <a:latin typeface="Times New Roman" panose="02020603050405020304" pitchFamily="18" charset="0"/>
                <a:cs typeface="Times New Roman" panose="02020603050405020304" pitchFamily="18" charset="0"/>
              </a:rPr>
              <a:pPr/>
              <a:t>5</a:t>
            </a:fld>
            <a:r>
              <a:rPr lang="en-US" altLang="zh-CN" b="1">
                <a:latin typeface="Times New Roman" panose="02020603050405020304" pitchFamily="18" charset="0"/>
                <a:cs typeface="Times New Roman" panose="02020603050405020304" pitchFamily="18" charset="0"/>
              </a:rPr>
              <a:t>/45</a:t>
            </a:r>
          </a:p>
        </p:txBody>
      </p:sp>
      <p:sp>
        <p:nvSpPr>
          <p:cNvPr id="6685698"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b="1">
                <a:solidFill>
                  <a:srgbClr val="0070C0"/>
                </a:solidFill>
                <a:latin typeface="Times New Roman" panose="02020603050405020304" pitchFamily="18" charset="0"/>
                <a:ea typeface="黑体" pitchFamily="49" charset="-122"/>
                <a:cs typeface="Times New Roman" panose="02020603050405020304" pitchFamily="18" charset="0"/>
              </a:rPr>
              <a:t>链表的表现形态</a:t>
            </a:r>
          </a:p>
        </p:txBody>
      </p:sp>
      <p:sp>
        <p:nvSpPr>
          <p:cNvPr id="6685699" name="Rectangle 3"/>
          <p:cNvSpPr>
            <a:spLocks noChangeArrowheads="1"/>
          </p:cNvSpPr>
          <p:nvPr/>
        </p:nvSpPr>
        <p:spPr bwMode="auto">
          <a:xfrm>
            <a:off x="381000" y="1066800"/>
            <a:ext cx="854075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r>
              <a:rPr lang="zh-CN" altLang="en-US" sz="3600" b="1">
                <a:latin typeface="楷体" panose="02010609060101010101" pitchFamily="49" charset="-122"/>
                <a:ea typeface="楷体" panose="02010609060101010101" pitchFamily="49" charset="-122"/>
                <a:cs typeface="Times New Roman" panose="02020603050405020304" pitchFamily="18" charset="0"/>
                <a:sym typeface="Monotype Sorts" pitchFamily="2" charset="2"/>
              </a:rPr>
              <a:t>如图给出了</a:t>
            </a:r>
            <a:r>
              <a:rPr lang="zh-CN" altLang="zh-CN" sz="3600" b="1">
                <a:latin typeface="楷体" panose="02010609060101010101" pitchFamily="49" charset="-122"/>
                <a:ea typeface="楷体" panose="02010609060101010101" pitchFamily="49" charset="-122"/>
                <a:cs typeface="Times New Roman" panose="02020603050405020304" pitchFamily="18" charset="0"/>
                <a:sym typeface="Monotype Sorts" pitchFamily="2" charset="2"/>
              </a:rPr>
              <a:t>链表</a:t>
            </a:r>
            <a:r>
              <a:rPr lang="zh-CN" altLang="en-US" sz="3600" b="1">
                <a:latin typeface="楷体" panose="02010609060101010101" pitchFamily="49" charset="-122"/>
                <a:ea typeface="楷体" panose="02010609060101010101" pitchFamily="49" charset="-122"/>
                <a:cs typeface="Times New Roman" panose="02020603050405020304" pitchFamily="18" charset="0"/>
                <a:sym typeface="Monotype Sorts" pitchFamily="2" charset="2"/>
              </a:rPr>
              <a:t>的表现形态：</a:t>
            </a:r>
          </a:p>
        </p:txBody>
      </p:sp>
      <p:sp>
        <p:nvSpPr>
          <p:cNvPr id="4" name="矩形 3"/>
          <p:cNvSpPr>
            <a:spLocks noChangeArrowheads="1"/>
          </p:cNvSpPr>
          <p:nvPr/>
        </p:nvSpPr>
        <p:spPr bwMode="auto">
          <a:xfrm>
            <a:off x="142875" y="3333750"/>
            <a:ext cx="1214438" cy="1071563"/>
          </a:xfrm>
          <a:prstGeom prst="rect">
            <a:avLst/>
          </a:prstGeom>
          <a:solidFill>
            <a:schemeClr val="accent1"/>
          </a:solidFill>
          <a:ln w="38100" algn="ctr">
            <a:solidFill>
              <a:srgbClr val="0000CC"/>
            </a:solidFill>
            <a:miter lim="800000"/>
            <a:headEnd/>
            <a:tailEnd/>
          </a:ln>
        </p:spPr>
        <p:txBody>
          <a:bodyPr wrap="none"/>
          <a:lstStyle/>
          <a:p>
            <a:pPr>
              <a:lnSpc>
                <a:spcPct val="100000"/>
              </a:lnSpc>
              <a:spcBef>
                <a:spcPct val="0"/>
              </a:spcBef>
            </a:pPr>
            <a:endParaRPr kumimoji="1" lang="zh-CN" altLang="en-US" b="1">
              <a:latin typeface="Times New Roman" panose="02020603050405020304" pitchFamily="18" charset="0"/>
              <a:cs typeface="Times New Roman" panose="02020603050405020304" pitchFamily="18" charset="0"/>
            </a:endParaRPr>
          </a:p>
        </p:txBody>
      </p:sp>
      <p:graphicFrame>
        <p:nvGraphicFramePr>
          <p:cNvPr id="6685701" name="表格 4"/>
          <p:cNvGraphicFramePr>
            <a:graphicFrameLocks noGrp="1"/>
          </p:cNvGraphicFramePr>
          <p:nvPr>
            <p:extLst>
              <p:ext uri="{D42A27DB-BD31-4B8C-83A1-F6EECF244321}">
                <p14:modId xmlns:p14="http://schemas.microsoft.com/office/powerpoint/2010/main" val="1617678879"/>
              </p:ext>
            </p:extLst>
          </p:nvPr>
        </p:nvGraphicFramePr>
        <p:xfrm>
          <a:off x="2000250" y="3333750"/>
          <a:ext cx="1214438" cy="1037273"/>
        </p:xfrm>
        <a:graphic>
          <a:graphicData uri="http://schemas.openxmlformats.org/drawingml/2006/table">
            <a:tbl>
              <a:tblPr/>
              <a:tblGrid>
                <a:gridCol w="1214438">
                  <a:extLst>
                    <a:ext uri="{9D8B030D-6E8A-4147-A177-3AD203B41FA5}">
                      <a16:colId xmlns:a16="http://schemas.microsoft.com/office/drawing/2014/main" val="20000"/>
                    </a:ext>
                  </a:extLst>
                </a:gridCol>
              </a:tblGrid>
              <a:tr h="371475">
                <a:tc>
                  <a:txBody>
                    <a:bodyPr/>
                    <a:lstStyle/>
                    <a:p>
                      <a:pPr marL="0" marR="0" lvl="0" indent="0" algn="l"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F3672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l"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00"/>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6685709" name="表格 5"/>
          <p:cNvGraphicFramePr>
            <a:graphicFrameLocks noGrp="1"/>
          </p:cNvGraphicFramePr>
          <p:nvPr>
            <p:extLst>
              <p:ext uri="{D42A27DB-BD31-4B8C-83A1-F6EECF244321}">
                <p14:modId xmlns:p14="http://schemas.microsoft.com/office/powerpoint/2010/main" val="3152379658"/>
              </p:ext>
            </p:extLst>
          </p:nvPr>
        </p:nvGraphicFramePr>
        <p:xfrm>
          <a:off x="3857625" y="3333750"/>
          <a:ext cx="1214438" cy="1037273"/>
        </p:xfrm>
        <a:graphic>
          <a:graphicData uri="http://schemas.openxmlformats.org/drawingml/2006/table">
            <a:tbl>
              <a:tblPr/>
              <a:tblGrid>
                <a:gridCol w="1214438">
                  <a:extLst>
                    <a:ext uri="{9D8B030D-6E8A-4147-A177-3AD203B41FA5}">
                      <a16:colId xmlns:a16="http://schemas.microsoft.com/office/drawing/2014/main" val="20000"/>
                    </a:ext>
                  </a:extLst>
                </a:gridCol>
              </a:tblGrid>
              <a:tr h="371475">
                <a:tc>
                  <a:txBody>
                    <a:bodyPr/>
                    <a:lstStyle/>
                    <a:p>
                      <a:pPr marL="0" marR="0" lvl="0" indent="0" algn="l"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F3672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l"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00"/>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6685717" name="表格 6"/>
          <p:cNvGraphicFramePr>
            <a:graphicFrameLocks noGrp="1"/>
          </p:cNvGraphicFramePr>
          <p:nvPr>
            <p:extLst>
              <p:ext uri="{D42A27DB-BD31-4B8C-83A1-F6EECF244321}">
                <p14:modId xmlns:p14="http://schemas.microsoft.com/office/powerpoint/2010/main" val="2841243304"/>
              </p:ext>
            </p:extLst>
          </p:nvPr>
        </p:nvGraphicFramePr>
        <p:xfrm>
          <a:off x="5715000" y="3333750"/>
          <a:ext cx="1214438" cy="1037273"/>
        </p:xfrm>
        <a:graphic>
          <a:graphicData uri="http://schemas.openxmlformats.org/drawingml/2006/table">
            <a:tbl>
              <a:tblPr/>
              <a:tblGrid>
                <a:gridCol w="1214438">
                  <a:extLst>
                    <a:ext uri="{9D8B030D-6E8A-4147-A177-3AD203B41FA5}">
                      <a16:colId xmlns:a16="http://schemas.microsoft.com/office/drawing/2014/main" val="20000"/>
                    </a:ext>
                  </a:extLst>
                </a:gridCol>
              </a:tblGrid>
              <a:tr h="371475">
                <a:tc>
                  <a:txBody>
                    <a:bodyPr/>
                    <a:lstStyle/>
                    <a:p>
                      <a:pPr marL="0" marR="0" lvl="0" indent="0" algn="l"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F3672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l"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00"/>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6685725" name="表格 7"/>
          <p:cNvGraphicFramePr>
            <a:graphicFrameLocks noGrp="1"/>
          </p:cNvGraphicFramePr>
          <p:nvPr>
            <p:extLst>
              <p:ext uri="{D42A27DB-BD31-4B8C-83A1-F6EECF244321}">
                <p14:modId xmlns:p14="http://schemas.microsoft.com/office/powerpoint/2010/main" val="3439671427"/>
              </p:ext>
            </p:extLst>
          </p:nvPr>
        </p:nvGraphicFramePr>
        <p:xfrm>
          <a:off x="7572375" y="3333750"/>
          <a:ext cx="1214438" cy="1037273"/>
        </p:xfrm>
        <a:graphic>
          <a:graphicData uri="http://schemas.openxmlformats.org/drawingml/2006/table">
            <a:tbl>
              <a:tblPr/>
              <a:tblGrid>
                <a:gridCol w="1214438">
                  <a:extLst>
                    <a:ext uri="{9D8B030D-6E8A-4147-A177-3AD203B41FA5}">
                      <a16:colId xmlns:a16="http://schemas.microsoft.com/office/drawing/2014/main" val="20000"/>
                    </a:ext>
                  </a:extLst>
                </a:gridCol>
              </a:tblGrid>
              <a:tr h="371475">
                <a:tc>
                  <a:txBody>
                    <a:bodyPr/>
                    <a:lstStyle/>
                    <a:p>
                      <a:pPr marL="0" marR="0" lvl="0" indent="0" algn="l"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dirty="0" smtClean="0">
                        <a:ln>
                          <a:noFill/>
                        </a:ln>
                        <a:solidFill>
                          <a:srgbClr val="F3672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l"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rgbClr val="000000"/>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sp>
        <p:nvSpPr>
          <p:cNvPr id="9" name="TextBox 8"/>
          <p:cNvSpPr txBox="1"/>
          <p:nvPr/>
        </p:nvSpPr>
        <p:spPr>
          <a:xfrm>
            <a:off x="142875" y="2809875"/>
            <a:ext cx="1214438" cy="519113"/>
          </a:xfrm>
          <a:prstGeom prst="rect">
            <a:avLst/>
          </a:prstGeom>
          <a:noFill/>
        </p:spPr>
        <p:txBody>
          <a:bodyPr>
            <a:spAutoFit/>
          </a:bodyPr>
          <a:lstStyle/>
          <a:p>
            <a:pPr algn="ctr">
              <a:lnSpc>
                <a:spcPct val="100000"/>
              </a:lnSpc>
              <a:spcBef>
                <a:spcPct val="0"/>
              </a:spcBef>
              <a:defRPr/>
            </a:pPr>
            <a:r>
              <a:rPr kumimoji="1" lang="en-US" altLang="zh-CN" sz="2800" b="1" dirty="0">
                <a:solidFill>
                  <a:srgbClr val="C00000"/>
                </a:solidFill>
                <a:latin typeface="Times New Roman" panose="02020603050405020304" pitchFamily="18" charset="0"/>
                <a:ea typeface="+mn-ea"/>
                <a:cs typeface="Times New Roman" panose="02020603050405020304" pitchFamily="18" charset="0"/>
              </a:rPr>
              <a:t>head</a:t>
            </a:r>
            <a:endParaRPr kumimoji="1" lang="zh-CN" altLang="en-US" sz="2800" b="1" dirty="0">
              <a:solidFill>
                <a:srgbClr val="C00000"/>
              </a:solidFill>
              <a:latin typeface="Times New Roman" panose="02020603050405020304" pitchFamily="18" charset="0"/>
              <a:ea typeface="+mn-ea"/>
              <a:cs typeface="Times New Roman" panose="02020603050405020304" pitchFamily="18" charset="0"/>
            </a:endParaRPr>
          </a:p>
        </p:txBody>
      </p:sp>
      <p:cxnSp>
        <p:nvCxnSpPr>
          <p:cNvPr id="11" name="直接箭头连接符 10"/>
          <p:cNvCxnSpPr>
            <a:cxnSpLocks noChangeShapeType="1"/>
          </p:cNvCxnSpPr>
          <p:nvPr/>
        </p:nvCxnSpPr>
        <p:spPr bwMode="auto">
          <a:xfrm>
            <a:off x="1357313" y="3619500"/>
            <a:ext cx="642937"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12" name="TextBox 11"/>
          <p:cNvSpPr txBox="1"/>
          <p:nvPr/>
        </p:nvSpPr>
        <p:spPr>
          <a:xfrm>
            <a:off x="2000250" y="2809875"/>
            <a:ext cx="1214438" cy="519113"/>
          </a:xfrm>
          <a:prstGeom prst="rect">
            <a:avLst/>
          </a:prstGeom>
          <a:noFill/>
        </p:spPr>
        <p:txBody>
          <a:bodyPr>
            <a:spAutoFit/>
          </a:bodyPr>
          <a:lstStyle/>
          <a:p>
            <a:pPr algn="ctr">
              <a:lnSpc>
                <a:spcPct val="100000"/>
              </a:lnSpc>
              <a:spcBef>
                <a:spcPct val="0"/>
              </a:spcBef>
              <a:defRPr/>
            </a:pPr>
            <a:r>
              <a:rPr kumimoji="1" lang="en-US" altLang="zh-CN" sz="2800" b="1" dirty="0">
                <a:latin typeface="Times New Roman" panose="02020603050405020304" pitchFamily="18" charset="0"/>
                <a:ea typeface="+mn-ea"/>
                <a:cs typeface="Times New Roman" panose="02020603050405020304" pitchFamily="18" charset="0"/>
              </a:rPr>
              <a:t>1249</a:t>
            </a:r>
            <a:endParaRPr kumimoji="1" lang="zh-CN" altLang="en-US" sz="2800" b="1" dirty="0">
              <a:latin typeface="Times New Roman" panose="02020603050405020304" pitchFamily="18" charset="0"/>
              <a:ea typeface="+mn-ea"/>
              <a:cs typeface="Times New Roman" panose="02020603050405020304" pitchFamily="18" charset="0"/>
            </a:endParaRPr>
          </a:p>
        </p:txBody>
      </p:sp>
      <p:sp>
        <p:nvSpPr>
          <p:cNvPr id="13" name="TextBox 12"/>
          <p:cNvSpPr txBox="1"/>
          <p:nvPr/>
        </p:nvSpPr>
        <p:spPr>
          <a:xfrm>
            <a:off x="142875" y="3548063"/>
            <a:ext cx="1214438" cy="519112"/>
          </a:xfrm>
          <a:prstGeom prst="rect">
            <a:avLst/>
          </a:prstGeom>
          <a:noFill/>
        </p:spPr>
        <p:txBody>
          <a:bodyPr>
            <a:spAutoFit/>
          </a:bodyPr>
          <a:lstStyle/>
          <a:p>
            <a:pPr algn="ctr">
              <a:lnSpc>
                <a:spcPct val="100000"/>
              </a:lnSpc>
              <a:spcBef>
                <a:spcPct val="0"/>
              </a:spcBef>
              <a:defRPr/>
            </a:pPr>
            <a:r>
              <a:rPr kumimoji="1" lang="en-US" altLang="zh-CN" sz="2800" b="1" dirty="0">
                <a:solidFill>
                  <a:srgbClr val="0000FF"/>
                </a:solidFill>
                <a:latin typeface="Times New Roman" panose="02020603050405020304" pitchFamily="18" charset="0"/>
                <a:ea typeface="+mn-ea"/>
                <a:cs typeface="Times New Roman" panose="02020603050405020304" pitchFamily="18" charset="0"/>
              </a:rPr>
              <a:t>1249</a:t>
            </a:r>
            <a:endParaRPr kumimoji="1" lang="zh-CN" altLang="en-US" sz="2800" b="1" dirty="0">
              <a:solidFill>
                <a:srgbClr val="0000FF"/>
              </a:solidFill>
              <a:latin typeface="Times New Roman" panose="02020603050405020304" pitchFamily="18" charset="0"/>
              <a:ea typeface="+mn-ea"/>
              <a:cs typeface="Times New Roman" panose="02020603050405020304" pitchFamily="18" charset="0"/>
            </a:endParaRPr>
          </a:p>
        </p:txBody>
      </p:sp>
      <p:sp>
        <p:nvSpPr>
          <p:cNvPr id="14" name="TextBox 13"/>
          <p:cNvSpPr txBox="1"/>
          <p:nvPr/>
        </p:nvSpPr>
        <p:spPr>
          <a:xfrm>
            <a:off x="2000250" y="3333750"/>
            <a:ext cx="1214438" cy="519113"/>
          </a:xfrm>
          <a:prstGeom prst="rect">
            <a:avLst/>
          </a:prstGeom>
          <a:noFill/>
        </p:spPr>
        <p:txBody>
          <a:bodyPr>
            <a:spAutoFit/>
          </a:bodyPr>
          <a:lstStyle/>
          <a:p>
            <a:pPr algn="ctr">
              <a:lnSpc>
                <a:spcPct val="100000"/>
              </a:lnSpc>
              <a:spcBef>
                <a:spcPct val="0"/>
              </a:spcBef>
              <a:defRPr/>
            </a:pPr>
            <a:r>
              <a:rPr kumimoji="1" lang="en-US" altLang="zh-CN" sz="2800" b="1" dirty="0">
                <a:solidFill>
                  <a:srgbClr val="9D138D"/>
                </a:solidFill>
                <a:latin typeface="Times New Roman" panose="02020603050405020304" pitchFamily="18" charset="0"/>
                <a:ea typeface="+mn-ea"/>
                <a:cs typeface="Times New Roman" panose="02020603050405020304" pitchFamily="18" charset="0"/>
              </a:rPr>
              <a:t>A</a:t>
            </a:r>
            <a:endParaRPr kumimoji="1" lang="zh-CN" altLang="en-US" sz="2800" b="1" dirty="0">
              <a:solidFill>
                <a:srgbClr val="9D138D"/>
              </a:solidFill>
              <a:latin typeface="Times New Roman" panose="02020603050405020304" pitchFamily="18" charset="0"/>
              <a:ea typeface="+mn-ea"/>
              <a:cs typeface="Times New Roman" panose="02020603050405020304" pitchFamily="18" charset="0"/>
            </a:endParaRPr>
          </a:p>
        </p:txBody>
      </p:sp>
      <p:sp>
        <p:nvSpPr>
          <p:cNvPr id="15" name="TextBox 14"/>
          <p:cNvSpPr txBox="1"/>
          <p:nvPr/>
        </p:nvSpPr>
        <p:spPr>
          <a:xfrm>
            <a:off x="3857625" y="2833688"/>
            <a:ext cx="1214438" cy="519112"/>
          </a:xfrm>
          <a:prstGeom prst="rect">
            <a:avLst/>
          </a:prstGeom>
          <a:noFill/>
        </p:spPr>
        <p:txBody>
          <a:bodyPr>
            <a:spAutoFit/>
          </a:bodyPr>
          <a:lstStyle/>
          <a:p>
            <a:pPr algn="ctr">
              <a:lnSpc>
                <a:spcPct val="100000"/>
              </a:lnSpc>
              <a:spcBef>
                <a:spcPct val="0"/>
              </a:spcBef>
              <a:defRPr/>
            </a:pPr>
            <a:r>
              <a:rPr kumimoji="1" lang="en-US" altLang="zh-CN" sz="2800" b="1" dirty="0">
                <a:latin typeface="Times New Roman" panose="02020603050405020304" pitchFamily="18" charset="0"/>
                <a:ea typeface="+mn-ea"/>
                <a:cs typeface="Times New Roman" panose="02020603050405020304" pitchFamily="18" charset="0"/>
              </a:rPr>
              <a:t>1356</a:t>
            </a:r>
            <a:endParaRPr kumimoji="1" lang="zh-CN" altLang="en-US" sz="2800" b="1" dirty="0">
              <a:latin typeface="Times New Roman" panose="02020603050405020304" pitchFamily="18" charset="0"/>
              <a:ea typeface="+mn-ea"/>
              <a:cs typeface="Times New Roman" panose="02020603050405020304" pitchFamily="18" charset="0"/>
            </a:endParaRPr>
          </a:p>
        </p:txBody>
      </p:sp>
      <p:sp>
        <p:nvSpPr>
          <p:cNvPr id="16" name="TextBox 15"/>
          <p:cNvSpPr txBox="1"/>
          <p:nvPr/>
        </p:nvSpPr>
        <p:spPr>
          <a:xfrm>
            <a:off x="2000250" y="3833813"/>
            <a:ext cx="1214438" cy="519112"/>
          </a:xfrm>
          <a:prstGeom prst="rect">
            <a:avLst/>
          </a:prstGeom>
          <a:noFill/>
        </p:spPr>
        <p:txBody>
          <a:bodyPr>
            <a:spAutoFit/>
          </a:bodyPr>
          <a:lstStyle/>
          <a:p>
            <a:pPr algn="ctr">
              <a:lnSpc>
                <a:spcPct val="100000"/>
              </a:lnSpc>
              <a:spcBef>
                <a:spcPct val="0"/>
              </a:spcBef>
              <a:defRPr/>
            </a:pPr>
            <a:r>
              <a:rPr kumimoji="1" lang="en-US" altLang="zh-CN" sz="2800" b="1" dirty="0">
                <a:solidFill>
                  <a:srgbClr val="0000FF"/>
                </a:solidFill>
                <a:latin typeface="Times New Roman" panose="02020603050405020304" pitchFamily="18" charset="0"/>
                <a:ea typeface="+mn-ea"/>
                <a:cs typeface="Times New Roman" panose="02020603050405020304" pitchFamily="18" charset="0"/>
              </a:rPr>
              <a:t>1356</a:t>
            </a:r>
            <a:endParaRPr kumimoji="1" lang="zh-CN" altLang="en-US" sz="2800" b="1" dirty="0">
              <a:solidFill>
                <a:srgbClr val="0000FF"/>
              </a:solidFill>
              <a:latin typeface="Times New Roman" panose="02020603050405020304" pitchFamily="18" charset="0"/>
              <a:ea typeface="+mn-ea"/>
              <a:cs typeface="Times New Roman" panose="02020603050405020304" pitchFamily="18" charset="0"/>
            </a:endParaRPr>
          </a:p>
        </p:txBody>
      </p:sp>
      <p:cxnSp>
        <p:nvCxnSpPr>
          <p:cNvPr id="17" name="直接箭头连接符 16"/>
          <p:cNvCxnSpPr>
            <a:cxnSpLocks noChangeShapeType="1"/>
          </p:cNvCxnSpPr>
          <p:nvPr/>
        </p:nvCxnSpPr>
        <p:spPr bwMode="auto">
          <a:xfrm>
            <a:off x="3571875" y="3619500"/>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24" name="直接连接符 23"/>
          <p:cNvCxnSpPr>
            <a:cxnSpLocks noChangeShapeType="1"/>
          </p:cNvCxnSpPr>
          <p:nvPr/>
        </p:nvCxnSpPr>
        <p:spPr bwMode="auto">
          <a:xfrm>
            <a:off x="3214688" y="4119563"/>
            <a:ext cx="35718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25" name="直接连接符 24"/>
          <p:cNvCxnSpPr>
            <a:cxnSpLocks noChangeShapeType="1"/>
          </p:cNvCxnSpPr>
          <p:nvPr/>
        </p:nvCxnSpPr>
        <p:spPr bwMode="auto">
          <a:xfrm rot="5400000" flipH="1" flipV="1">
            <a:off x="3321843" y="3869532"/>
            <a:ext cx="500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28" name="TextBox 27"/>
          <p:cNvSpPr txBox="1"/>
          <p:nvPr/>
        </p:nvSpPr>
        <p:spPr>
          <a:xfrm>
            <a:off x="5715000" y="2833688"/>
            <a:ext cx="1214438" cy="519112"/>
          </a:xfrm>
          <a:prstGeom prst="rect">
            <a:avLst/>
          </a:prstGeom>
          <a:noFill/>
        </p:spPr>
        <p:txBody>
          <a:bodyPr>
            <a:spAutoFit/>
          </a:bodyPr>
          <a:lstStyle/>
          <a:p>
            <a:pPr algn="ctr">
              <a:lnSpc>
                <a:spcPct val="100000"/>
              </a:lnSpc>
              <a:spcBef>
                <a:spcPct val="0"/>
              </a:spcBef>
              <a:defRPr/>
            </a:pPr>
            <a:r>
              <a:rPr kumimoji="1" lang="en-US" altLang="zh-CN" sz="2800" b="1" dirty="0">
                <a:latin typeface="Times New Roman" panose="02020603050405020304" pitchFamily="18" charset="0"/>
                <a:ea typeface="+mn-ea"/>
                <a:cs typeface="Times New Roman" panose="02020603050405020304" pitchFamily="18" charset="0"/>
              </a:rPr>
              <a:t>1475</a:t>
            </a:r>
            <a:endParaRPr kumimoji="1" lang="zh-CN" altLang="en-US" sz="2800" b="1" dirty="0">
              <a:latin typeface="Times New Roman" panose="02020603050405020304" pitchFamily="18" charset="0"/>
              <a:ea typeface="+mn-ea"/>
              <a:cs typeface="Times New Roman" panose="02020603050405020304" pitchFamily="18" charset="0"/>
            </a:endParaRPr>
          </a:p>
        </p:txBody>
      </p:sp>
      <p:sp>
        <p:nvSpPr>
          <p:cNvPr id="29" name="TextBox 28"/>
          <p:cNvSpPr txBox="1"/>
          <p:nvPr/>
        </p:nvSpPr>
        <p:spPr>
          <a:xfrm>
            <a:off x="3857625" y="3333750"/>
            <a:ext cx="1214438" cy="519113"/>
          </a:xfrm>
          <a:prstGeom prst="rect">
            <a:avLst/>
          </a:prstGeom>
          <a:noFill/>
        </p:spPr>
        <p:txBody>
          <a:bodyPr>
            <a:spAutoFit/>
          </a:bodyPr>
          <a:lstStyle/>
          <a:p>
            <a:pPr algn="ctr">
              <a:lnSpc>
                <a:spcPct val="100000"/>
              </a:lnSpc>
              <a:spcBef>
                <a:spcPct val="0"/>
              </a:spcBef>
              <a:defRPr/>
            </a:pPr>
            <a:r>
              <a:rPr kumimoji="1" lang="en-US" altLang="zh-CN" sz="2800" b="1" dirty="0">
                <a:solidFill>
                  <a:srgbClr val="9D138D"/>
                </a:solidFill>
                <a:latin typeface="Times New Roman" panose="02020603050405020304" pitchFamily="18" charset="0"/>
                <a:ea typeface="+mn-ea"/>
                <a:cs typeface="Times New Roman" panose="02020603050405020304" pitchFamily="18" charset="0"/>
              </a:rPr>
              <a:t>B</a:t>
            </a:r>
            <a:endParaRPr kumimoji="1" lang="zh-CN" altLang="en-US" sz="2800" b="1" dirty="0">
              <a:solidFill>
                <a:srgbClr val="9D138D"/>
              </a:solidFill>
              <a:latin typeface="Times New Roman" panose="02020603050405020304" pitchFamily="18" charset="0"/>
              <a:ea typeface="+mn-ea"/>
              <a:cs typeface="Times New Roman" panose="02020603050405020304" pitchFamily="18" charset="0"/>
            </a:endParaRPr>
          </a:p>
        </p:txBody>
      </p:sp>
      <p:sp>
        <p:nvSpPr>
          <p:cNvPr id="30" name="TextBox 29"/>
          <p:cNvSpPr txBox="1"/>
          <p:nvPr/>
        </p:nvSpPr>
        <p:spPr>
          <a:xfrm>
            <a:off x="3857625" y="3833813"/>
            <a:ext cx="1214438" cy="519112"/>
          </a:xfrm>
          <a:prstGeom prst="rect">
            <a:avLst/>
          </a:prstGeom>
          <a:noFill/>
        </p:spPr>
        <p:txBody>
          <a:bodyPr>
            <a:spAutoFit/>
          </a:bodyPr>
          <a:lstStyle/>
          <a:p>
            <a:pPr algn="ctr">
              <a:lnSpc>
                <a:spcPct val="100000"/>
              </a:lnSpc>
              <a:spcBef>
                <a:spcPct val="0"/>
              </a:spcBef>
              <a:defRPr/>
            </a:pPr>
            <a:r>
              <a:rPr kumimoji="1" lang="en-US" altLang="zh-CN" sz="2800" b="1" dirty="0">
                <a:solidFill>
                  <a:srgbClr val="0000FF"/>
                </a:solidFill>
                <a:latin typeface="Times New Roman" panose="02020603050405020304" pitchFamily="18" charset="0"/>
                <a:ea typeface="+mn-ea"/>
                <a:cs typeface="Times New Roman" panose="02020603050405020304" pitchFamily="18" charset="0"/>
              </a:rPr>
              <a:t>1475</a:t>
            </a:r>
            <a:endParaRPr kumimoji="1" lang="zh-CN" altLang="en-US" sz="2800" b="1" dirty="0">
              <a:solidFill>
                <a:srgbClr val="0000FF"/>
              </a:solidFill>
              <a:latin typeface="Times New Roman" panose="02020603050405020304" pitchFamily="18" charset="0"/>
              <a:ea typeface="+mn-ea"/>
              <a:cs typeface="Times New Roman" panose="02020603050405020304" pitchFamily="18" charset="0"/>
            </a:endParaRPr>
          </a:p>
        </p:txBody>
      </p:sp>
      <p:cxnSp>
        <p:nvCxnSpPr>
          <p:cNvPr id="31" name="直接箭头连接符 30"/>
          <p:cNvCxnSpPr>
            <a:cxnSpLocks noChangeShapeType="1"/>
          </p:cNvCxnSpPr>
          <p:nvPr/>
        </p:nvCxnSpPr>
        <p:spPr bwMode="auto">
          <a:xfrm>
            <a:off x="5429250" y="3619500"/>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32" name="直接连接符 31"/>
          <p:cNvCxnSpPr>
            <a:cxnSpLocks noChangeShapeType="1"/>
          </p:cNvCxnSpPr>
          <p:nvPr/>
        </p:nvCxnSpPr>
        <p:spPr bwMode="auto">
          <a:xfrm>
            <a:off x="5072063" y="4119563"/>
            <a:ext cx="35718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33" name="直接连接符 32"/>
          <p:cNvCxnSpPr>
            <a:cxnSpLocks noChangeShapeType="1"/>
          </p:cNvCxnSpPr>
          <p:nvPr/>
        </p:nvCxnSpPr>
        <p:spPr bwMode="auto">
          <a:xfrm rot="5400000" flipH="1" flipV="1">
            <a:off x="5179218" y="3869532"/>
            <a:ext cx="500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34" name="TextBox 33"/>
          <p:cNvSpPr txBox="1"/>
          <p:nvPr/>
        </p:nvSpPr>
        <p:spPr>
          <a:xfrm>
            <a:off x="5715000" y="3333750"/>
            <a:ext cx="1214438" cy="519113"/>
          </a:xfrm>
          <a:prstGeom prst="rect">
            <a:avLst/>
          </a:prstGeom>
          <a:noFill/>
        </p:spPr>
        <p:txBody>
          <a:bodyPr>
            <a:spAutoFit/>
          </a:bodyPr>
          <a:lstStyle/>
          <a:p>
            <a:pPr algn="ctr">
              <a:lnSpc>
                <a:spcPct val="100000"/>
              </a:lnSpc>
              <a:spcBef>
                <a:spcPct val="0"/>
              </a:spcBef>
              <a:defRPr/>
            </a:pPr>
            <a:r>
              <a:rPr kumimoji="1" lang="en-US" altLang="zh-CN" sz="2800" b="1" dirty="0">
                <a:solidFill>
                  <a:srgbClr val="9D138D"/>
                </a:solidFill>
                <a:latin typeface="Times New Roman" panose="02020603050405020304" pitchFamily="18" charset="0"/>
                <a:ea typeface="+mn-ea"/>
                <a:cs typeface="Times New Roman" panose="02020603050405020304" pitchFamily="18" charset="0"/>
              </a:rPr>
              <a:t>C</a:t>
            </a:r>
            <a:endParaRPr kumimoji="1" lang="zh-CN" altLang="en-US" sz="2800" b="1" dirty="0">
              <a:solidFill>
                <a:srgbClr val="9D138D"/>
              </a:solidFill>
              <a:latin typeface="Times New Roman" panose="02020603050405020304" pitchFamily="18" charset="0"/>
              <a:ea typeface="+mn-ea"/>
              <a:cs typeface="Times New Roman" panose="02020603050405020304" pitchFamily="18" charset="0"/>
            </a:endParaRPr>
          </a:p>
        </p:txBody>
      </p:sp>
      <p:sp>
        <p:nvSpPr>
          <p:cNvPr id="35" name="TextBox 34"/>
          <p:cNvSpPr txBox="1"/>
          <p:nvPr/>
        </p:nvSpPr>
        <p:spPr>
          <a:xfrm>
            <a:off x="7572375" y="2833688"/>
            <a:ext cx="1214438" cy="519112"/>
          </a:xfrm>
          <a:prstGeom prst="rect">
            <a:avLst/>
          </a:prstGeom>
          <a:noFill/>
        </p:spPr>
        <p:txBody>
          <a:bodyPr>
            <a:spAutoFit/>
          </a:bodyPr>
          <a:lstStyle/>
          <a:p>
            <a:pPr algn="ctr">
              <a:lnSpc>
                <a:spcPct val="100000"/>
              </a:lnSpc>
              <a:spcBef>
                <a:spcPct val="0"/>
              </a:spcBef>
              <a:defRPr/>
            </a:pPr>
            <a:r>
              <a:rPr kumimoji="1" lang="en-US" altLang="zh-CN" sz="2800" b="1" dirty="0">
                <a:latin typeface="Times New Roman" panose="02020603050405020304" pitchFamily="18" charset="0"/>
                <a:ea typeface="+mn-ea"/>
                <a:cs typeface="Times New Roman" panose="02020603050405020304" pitchFamily="18" charset="0"/>
              </a:rPr>
              <a:t>1021</a:t>
            </a:r>
            <a:endParaRPr kumimoji="1" lang="zh-CN" altLang="en-US" sz="2800" b="1" dirty="0">
              <a:latin typeface="Times New Roman" panose="02020603050405020304" pitchFamily="18" charset="0"/>
              <a:ea typeface="+mn-ea"/>
              <a:cs typeface="Times New Roman" panose="02020603050405020304" pitchFamily="18" charset="0"/>
            </a:endParaRPr>
          </a:p>
        </p:txBody>
      </p:sp>
      <p:sp>
        <p:nvSpPr>
          <p:cNvPr id="36" name="TextBox 35"/>
          <p:cNvSpPr txBox="1"/>
          <p:nvPr/>
        </p:nvSpPr>
        <p:spPr>
          <a:xfrm>
            <a:off x="5715000" y="3833813"/>
            <a:ext cx="1214438" cy="519112"/>
          </a:xfrm>
          <a:prstGeom prst="rect">
            <a:avLst/>
          </a:prstGeom>
          <a:noFill/>
        </p:spPr>
        <p:txBody>
          <a:bodyPr>
            <a:spAutoFit/>
          </a:bodyPr>
          <a:lstStyle/>
          <a:p>
            <a:pPr algn="ctr">
              <a:lnSpc>
                <a:spcPct val="100000"/>
              </a:lnSpc>
              <a:spcBef>
                <a:spcPct val="0"/>
              </a:spcBef>
              <a:defRPr/>
            </a:pPr>
            <a:r>
              <a:rPr kumimoji="1" lang="en-US" altLang="zh-CN" sz="2800" b="1" dirty="0">
                <a:solidFill>
                  <a:srgbClr val="0000FF"/>
                </a:solidFill>
                <a:latin typeface="Times New Roman" panose="02020603050405020304" pitchFamily="18" charset="0"/>
                <a:ea typeface="+mn-ea"/>
                <a:cs typeface="Times New Roman" panose="02020603050405020304" pitchFamily="18" charset="0"/>
              </a:rPr>
              <a:t>1021</a:t>
            </a:r>
            <a:endParaRPr kumimoji="1" lang="zh-CN" altLang="en-US" sz="2800" b="1" dirty="0">
              <a:solidFill>
                <a:srgbClr val="0000FF"/>
              </a:solidFill>
              <a:latin typeface="Times New Roman" panose="02020603050405020304" pitchFamily="18" charset="0"/>
              <a:ea typeface="+mn-ea"/>
              <a:cs typeface="Times New Roman" panose="02020603050405020304" pitchFamily="18" charset="0"/>
            </a:endParaRPr>
          </a:p>
        </p:txBody>
      </p:sp>
      <p:cxnSp>
        <p:nvCxnSpPr>
          <p:cNvPr id="37" name="直接箭头连接符 36"/>
          <p:cNvCxnSpPr>
            <a:cxnSpLocks noChangeShapeType="1"/>
          </p:cNvCxnSpPr>
          <p:nvPr/>
        </p:nvCxnSpPr>
        <p:spPr bwMode="auto">
          <a:xfrm>
            <a:off x="7286625" y="3619500"/>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38" name="直接连接符 37"/>
          <p:cNvCxnSpPr>
            <a:cxnSpLocks noChangeShapeType="1"/>
          </p:cNvCxnSpPr>
          <p:nvPr/>
        </p:nvCxnSpPr>
        <p:spPr bwMode="auto">
          <a:xfrm>
            <a:off x="6929438" y="4119563"/>
            <a:ext cx="35718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39" name="直接连接符 38"/>
          <p:cNvCxnSpPr>
            <a:cxnSpLocks noChangeShapeType="1"/>
          </p:cNvCxnSpPr>
          <p:nvPr/>
        </p:nvCxnSpPr>
        <p:spPr bwMode="auto">
          <a:xfrm rot="5400000" flipH="1" flipV="1">
            <a:off x="7036593" y="3869532"/>
            <a:ext cx="500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40" name="TextBox 39"/>
          <p:cNvSpPr txBox="1"/>
          <p:nvPr/>
        </p:nvSpPr>
        <p:spPr>
          <a:xfrm>
            <a:off x="7572375" y="3333750"/>
            <a:ext cx="1214438" cy="519113"/>
          </a:xfrm>
          <a:prstGeom prst="rect">
            <a:avLst/>
          </a:prstGeom>
          <a:noFill/>
        </p:spPr>
        <p:txBody>
          <a:bodyPr>
            <a:spAutoFit/>
          </a:bodyPr>
          <a:lstStyle/>
          <a:p>
            <a:pPr algn="ctr">
              <a:lnSpc>
                <a:spcPct val="100000"/>
              </a:lnSpc>
              <a:spcBef>
                <a:spcPct val="0"/>
              </a:spcBef>
              <a:defRPr/>
            </a:pPr>
            <a:r>
              <a:rPr kumimoji="1" lang="en-US" altLang="zh-CN" sz="2800" b="1" dirty="0">
                <a:solidFill>
                  <a:srgbClr val="9D138D"/>
                </a:solidFill>
                <a:latin typeface="Times New Roman" panose="02020603050405020304" pitchFamily="18" charset="0"/>
                <a:ea typeface="+mn-ea"/>
                <a:cs typeface="Times New Roman" panose="02020603050405020304" pitchFamily="18" charset="0"/>
              </a:rPr>
              <a:t>D</a:t>
            </a:r>
            <a:endParaRPr kumimoji="1" lang="zh-CN" altLang="en-US" sz="2800" b="1" dirty="0">
              <a:solidFill>
                <a:srgbClr val="9D138D"/>
              </a:solidFill>
              <a:latin typeface="Times New Roman" panose="02020603050405020304" pitchFamily="18" charset="0"/>
              <a:ea typeface="+mn-ea"/>
              <a:cs typeface="Times New Roman" panose="02020603050405020304" pitchFamily="18" charset="0"/>
            </a:endParaRPr>
          </a:p>
        </p:txBody>
      </p:sp>
      <p:sp>
        <p:nvSpPr>
          <p:cNvPr id="41" name="TextBox 40"/>
          <p:cNvSpPr txBox="1"/>
          <p:nvPr/>
        </p:nvSpPr>
        <p:spPr>
          <a:xfrm>
            <a:off x="7572375" y="3833813"/>
            <a:ext cx="1214438" cy="519112"/>
          </a:xfrm>
          <a:prstGeom prst="rect">
            <a:avLst/>
          </a:prstGeom>
          <a:noFill/>
        </p:spPr>
        <p:txBody>
          <a:bodyPr>
            <a:spAutoFit/>
          </a:bodyPr>
          <a:lstStyle/>
          <a:p>
            <a:pPr algn="ctr">
              <a:lnSpc>
                <a:spcPct val="100000"/>
              </a:lnSpc>
              <a:spcBef>
                <a:spcPct val="0"/>
              </a:spcBef>
              <a:defRPr/>
            </a:pPr>
            <a:r>
              <a:rPr kumimoji="1" lang="en-US" altLang="zh-CN" sz="2800" b="1" dirty="0" smtClean="0">
                <a:solidFill>
                  <a:srgbClr val="FF0000"/>
                </a:solidFill>
                <a:latin typeface="Times New Roman" panose="02020603050405020304" pitchFamily="18" charset="0"/>
                <a:ea typeface="+mn-ea"/>
                <a:cs typeface="Times New Roman" panose="02020603050405020304" pitchFamily="18" charset="0"/>
              </a:rPr>
              <a:t>NULL</a:t>
            </a:r>
            <a:endParaRPr kumimoji="1" lang="zh-CN" altLang="en-US" sz="2800" b="1" dirty="0">
              <a:solidFill>
                <a:srgbClr val="FF0000"/>
              </a:solidFill>
              <a:latin typeface="Times New Roman" panose="02020603050405020304" pitchFamily="18" charset="0"/>
              <a:ea typeface="+mn-ea"/>
              <a:cs typeface="Times New Roman" panose="02020603050405020304" pitchFamily="18" charset="0"/>
            </a:endParaRPr>
          </a:p>
        </p:txBody>
      </p:sp>
      <p:sp>
        <p:nvSpPr>
          <p:cNvPr id="42" name="圆角矩形标注 41"/>
          <p:cNvSpPr/>
          <p:nvPr/>
        </p:nvSpPr>
        <p:spPr bwMode="auto">
          <a:xfrm>
            <a:off x="428625" y="4762500"/>
            <a:ext cx="1357313" cy="571500"/>
          </a:xfrm>
          <a:prstGeom prst="wedgeRoundRectCallout">
            <a:avLst>
              <a:gd name="adj1" fmla="val -31831"/>
              <a:gd name="adj2" fmla="val -10880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lnSpc>
                <a:spcPct val="100000"/>
              </a:lnSpc>
              <a:spcBef>
                <a:spcPct val="0"/>
              </a:spcBef>
              <a:defRPr/>
            </a:pPr>
            <a:r>
              <a:rPr kumimoji="1" lang="zh-CN" altLang="en-US" sz="2800" b="1" dirty="0">
                <a:solidFill>
                  <a:srgbClr val="C00000"/>
                </a:solidFill>
                <a:latin typeface="Times New Roman" panose="02020603050405020304" pitchFamily="18" charset="0"/>
                <a:ea typeface="+mn-ea"/>
                <a:cs typeface="Times New Roman" panose="02020603050405020304" pitchFamily="18" charset="0"/>
              </a:rPr>
              <a:t>头指针</a:t>
            </a:r>
          </a:p>
        </p:txBody>
      </p:sp>
      <p:sp>
        <p:nvSpPr>
          <p:cNvPr id="43" name="圆角矩形标注 42"/>
          <p:cNvSpPr/>
          <p:nvPr/>
        </p:nvSpPr>
        <p:spPr bwMode="auto">
          <a:xfrm>
            <a:off x="4786313" y="2262188"/>
            <a:ext cx="3214687" cy="571500"/>
          </a:xfrm>
          <a:prstGeom prst="wedgeRoundRectCallout">
            <a:avLst>
              <a:gd name="adj1" fmla="val -43656"/>
              <a:gd name="adj2" fmla="val 105993"/>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lnSpc>
                <a:spcPct val="100000"/>
              </a:lnSpc>
              <a:spcBef>
                <a:spcPct val="0"/>
              </a:spcBef>
              <a:defRPr/>
            </a:pPr>
            <a:r>
              <a:rPr kumimoji="1" lang="zh-CN" altLang="en-US" sz="2800" b="1" dirty="0">
                <a:solidFill>
                  <a:srgbClr val="C00000"/>
                </a:solidFill>
                <a:latin typeface="Times New Roman" panose="02020603050405020304" pitchFamily="18" charset="0"/>
                <a:ea typeface="+mn-ea"/>
                <a:cs typeface="Times New Roman" panose="02020603050405020304" pitchFamily="18" charset="0"/>
              </a:rPr>
              <a:t>各结点地址不连续</a:t>
            </a:r>
          </a:p>
        </p:txBody>
      </p:sp>
      <p:sp>
        <p:nvSpPr>
          <p:cNvPr id="44" name="圆角矩形标注 43"/>
          <p:cNvSpPr/>
          <p:nvPr/>
        </p:nvSpPr>
        <p:spPr bwMode="auto">
          <a:xfrm>
            <a:off x="2214563" y="4762500"/>
            <a:ext cx="3571875" cy="571500"/>
          </a:xfrm>
          <a:prstGeom prst="wedgeRoundRectCallout">
            <a:avLst>
              <a:gd name="adj1" fmla="val -31831"/>
              <a:gd name="adj2" fmla="val -10880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lnSpc>
                <a:spcPct val="100000"/>
              </a:lnSpc>
              <a:spcBef>
                <a:spcPct val="0"/>
              </a:spcBef>
              <a:defRPr/>
            </a:pPr>
            <a:r>
              <a:rPr kumimoji="1" lang="zh-CN" altLang="en-US" sz="2800" b="1" dirty="0">
                <a:solidFill>
                  <a:srgbClr val="C00000"/>
                </a:solidFill>
                <a:latin typeface="Times New Roman" panose="02020603050405020304" pitchFamily="18" charset="0"/>
                <a:ea typeface="+mn-ea"/>
                <a:cs typeface="Times New Roman" panose="02020603050405020304" pitchFamily="18" charset="0"/>
              </a:rPr>
              <a:t>各结点含有两个部分</a:t>
            </a:r>
          </a:p>
        </p:txBody>
      </p:sp>
      <p:sp>
        <p:nvSpPr>
          <p:cNvPr id="45" name="圆角矩形标注 44"/>
          <p:cNvSpPr/>
          <p:nvPr/>
        </p:nvSpPr>
        <p:spPr bwMode="auto">
          <a:xfrm>
            <a:off x="7715250" y="4691063"/>
            <a:ext cx="1285875" cy="571500"/>
          </a:xfrm>
          <a:prstGeom prst="wedgeRoundRectCallout">
            <a:avLst>
              <a:gd name="adj1" fmla="val -31831"/>
              <a:gd name="adj2" fmla="val -10880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lnSpc>
                <a:spcPct val="100000"/>
              </a:lnSpc>
              <a:spcBef>
                <a:spcPct val="0"/>
              </a:spcBef>
              <a:defRPr/>
            </a:pPr>
            <a:r>
              <a:rPr kumimoji="1" lang="zh-CN" altLang="en-US" sz="2800" b="1" dirty="0">
                <a:solidFill>
                  <a:srgbClr val="C00000"/>
                </a:solidFill>
                <a:latin typeface="Times New Roman" panose="02020603050405020304" pitchFamily="18" charset="0"/>
                <a:ea typeface="+mn-ea"/>
                <a:cs typeface="Times New Roman" panose="02020603050405020304" pitchFamily="18" charset="0"/>
              </a:rPr>
              <a:t>表尾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6685701"/>
                                        </p:tgtEl>
                                        <p:attrNameLst>
                                          <p:attrName>style.visibility</p:attrName>
                                        </p:attrNameLst>
                                      </p:cBhvr>
                                      <p:to>
                                        <p:strVal val="visible"/>
                                      </p:to>
                                    </p:set>
                                    <p:animEffect transition="in" filter="blinds(horizontal)">
                                      <p:cBhvr>
                                        <p:cTn id="16" dur="500"/>
                                        <p:tgtEl>
                                          <p:spTgt spid="6685701"/>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par>
                          <p:cTn id="26" fill="hold" nodeType="afterGroup">
                            <p:stCondLst>
                              <p:cond delay="500"/>
                            </p:stCondLst>
                            <p:childTnLst>
                              <p:par>
                                <p:cTn id="27" presetID="1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slide(fromLeft)">
                                      <p:cBhvr>
                                        <p:cTn id="29" dur="500"/>
                                        <p:tgtEl>
                                          <p:spTgt spid="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6685709"/>
                                        </p:tgtEl>
                                        <p:attrNameLst>
                                          <p:attrName>style.visibility</p:attrName>
                                        </p:attrNameLst>
                                      </p:cBhvr>
                                      <p:to>
                                        <p:strVal val="visible"/>
                                      </p:to>
                                    </p:set>
                                    <p:animEffect transition="in" filter="blinds(horizontal)">
                                      <p:cBhvr>
                                        <p:cTn id="39" dur="500"/>
                                        <p:tgtEl>
                                          <p:spTgt spid="6685709"/>
                                        </p:tgtEl>
                                      </p:cBhvr>
                                    </p:animEffect>
                                  </p:childTnLst>
                                </p:cTn>
                              </p:par>
                            </p:childTnLst>
                          </p:cTn>
                        </p:par>
                        <p:par>
                          <p:cTn id="40" fill="hold" nodeType="afterGroup">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linds(horizontal)">
                                      <p:cBhvr>
                                        <p:cTn id="48" dur="500"/>
                                        <p:tgtEl>
                                          <p:spTgt spid="16"/>
                                        </p:tgtEl>
                                      </p:cBhvr>
                                    </p:animEffect>
                                  </p:childTnLst>
                                </p:cTn>
                              </p:par>
                            </p:childTnLst>
                          </p:cTn>
                        </p:par>
                        <p:par>
                          <p:cTn id="49" fill="hold" nodeType="afterGroup">
                            <p:stCondLst>
                              <p:cond delay="500"/>
                            </p:stCondLst>
                            <p:childTnLst>
                              <p:par>
                                <p:cTn id="50" presetID="12" presetClass="entr" presetSubtype="8" fill="hold" nodeType="after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slide(fromLeft)">
                                      <p:cBhvr>
                                        <p:cTn id="52" dur="500"/>
                                        <p:tgtEl>
                                          <p:spTgt spid="24"/>
                                        </p:tgtEl>
                                      </p:cBhvr>
                                    </p:animEffect>
                                  </p:childTnLst>
                                </p:cTn>
                              </p:par>
                            </p:childTnLst>
                          </p:cTn>
                        </p:par>
                        <p:par>
                          <p:cTn id="53" fill="hold" nodeType="afterGroup">
                            <p:stCondLst>
                              <p:cond delay="1000"/>
                            </p:stCondLst>
                            <p:childTnLst>
                              <p:par>
                                <p:cTn id="54" presetID="12" presetClass="entr" presetSubtype="4"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slide(fromBottom)">
                                      <p:cBhvr>
                                        <p:cTn id="56" dur="500"/>
                                        <p:tgtEl>
                                          <p:spTgt spid="25"/>
                                        </p:tgtEl>
                                      </p:cBhvr>
                                    </p:animEffect>
                                  </p:childTnLst>
                                </p:cTn>
                              </p:par>
                            </p:childTnLst>
                          </p:cTn>
                        </p:par>
                        <p:par>
                          <p:cTn id="57" fill="hold" nodeType="afterGroup">
                            <p:stCondLst>
                              <p:cond delay="1500"/>
                            </p:stCondLst>
                            <p:childTnLst>
                              <p:par>
                                <p:cTn id="58" presetID="12" presetClass="entr" presetSubtype="8"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slide(fromLeft)">
                                      <p:cBhvr>
                                        <p:cTn id="60" dur="500"/>
                                        <p:tgtEl>
                                          <p:spTgt spid="1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blinds(horizontal)">
                                      <p:cBhvr>
                                        <p:cTn id="65" dur="500"/>
                                        <p:tgtEl>
                                          <p:spTgt spid="2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6685717"/>
                                        </p:tgtEl>
                                        <p:attrNameLst>
                                          <p:attrName>style.visibility</p:attrName>
                                        </p:attrNameLst>
                                      </p:cBhvr>
                                      <p:to>
                                        <p:strVal val="visible"/>
                                      </p:to>
                                    </p:set>
                                    <p:animEffect transition="in" filter="blinds(horizontal)">
                                      <p:cBhvr>
                                        <p:cTn id="70" dur="500"/>
                                        <p:tgtEl>
                                          <p:spTgt spid="6685717"/>
                                        </p:tgtEl>
                                      </p:cBhvr>
                                    </p:animEffect>
                                  </p:childTnLst>
                                </p:cTn>
                              </p:par>
                            </p:childTnLst>
                          </p:cTn>
                        </p:par>
                        <p:par>
                          <p:cTn id="71" fill="hold" nodeType="afterGroup">
                            <p:stCondLst>
                              <p:cond delay="500"/>
                            </p:stCondLst>
                            <p:childTnLst>
                              <p:par>
                                <p:cTn id="72" presetID="3" presetClass="entr" presetSubtype="10" fill="hold" grpId="0" nodeType="after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blinds(horizontal)">
                                      <p:cBhvr>
                                        <p:cTn id="74" dur="500"/>
                                        <p:tgtEl>
                                          <p:spTgt spid="2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blinds(horizontal)">
                                      <p:cBhvr>
                                        <p:cTn id="79" dur="500"/>
                                        <p:tgtEl>
                                          <p:spTgt spid="30"/>
                                        </p:tgtEl>
                                      </p:cBhvr>
                                    </p:animEffect>
                                  </p:childTnLst>
                                </p:cTn>
                              </p:par>
                            </p:childTnLst>
                          </p:cTn>
                        </p:par>
                        <p:par>
                          <p:cTn id="80" fill="hold" nodeType="afterGroup">
                            <p:stCondLst>
                              <p:cond delay="500"/>
                            </p:stCondLst>
                            <p:childTnLst>
                              <p:par>
                                <p:cTn id="81" presetID="12" presetClass="entr" presetSubtype="8" fill="hold" nodeType="after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slide(fromLeft)">
                                      <p:cBhvr>
                                        <p:cTn id="83" dur="500"/>
                                        <p:tgtEl>
                                          <p:spTgt spid="32"/>
                                        </p:tgtEl>
                                      </p:cBhvr>
                                    </p:animEffect>
                                  </p:childTnLst>
                                </p:cTn>
                              </p:par>
                            </p:childTnLst>
                          </p:cTn>
                        </p:par>
                        <p:par>
                          <p:cTn id="84" fill="hold" nodeType="afterGroup">
                            <p:stCondLst>
                              <p:cond delay="1000"/>
                            </p:stCondLst>
                            <p:childTnLst>
                              <p:par>
                                <p:cTn id="85" presetID="12" presetClass="entr" presetSubtype="4" fill="hold" nodeType="after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slide(fromBottom)">
                                      <p:cBhvr>
                                        <p:cTn id="87" dur="500"/>
                                        <p:tgtEl>
                                          <p:spTgt spid="33"/>
                                        </p:tgtEl>
                                      </p:cBhvr>
                                    </p:animEffect>
                                  </p:childTnLst>
                                </p:cTn>
                              </p:par>
                            </p:childTnLst>
                          </p:cTn>
                        </p:par>
                        <p:par>
                          <p:cTn id="88" fill="hold" nodeType="afterGroup">
                            <p:stCondLst>
                              <p:cond delay="1500"/>
                            </p:stCondLst>
                            <p:childTnLst>
                              <p:par>
                                <p:cTn id="89" presetID="12" presetClass="entr" presetSubtype="8" fill="hold" nodeType="after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slide(fromLeft)">
                                      <p:cBhvr>
                                        <p:cTn id="91" dur="500"/>
                                        <p:tgtEl>
                                          <p:spTgt spid="3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blinds(horizontal)">
                                      <p:cBhvr>
                                        <p:cTn id="96" dur="500"/>
                                        <p:tgtEl>
                                          <p:spTgt spid="3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nodeType="clickEffect">
                                  <p:stCondLst>
                                    <p:cond delay="0"/>
                                  </p:stCondLst>
                                  <p:childTnLst>
                                    <p:set>
                                      <p:cBhvr>
                                        <p:cTn id="100" dur="1" fill="hold">
                                          <p:stCondLst>
                                            <p:cond delay="0"/>
                                          </p:stCondLst>
                                        </p:cTn>
                                        <p:tgtEl>
                                          <p:spTgt spid="6685725"/>
                                        </p:tgtEl>
                                        <p:attrNameLst>
                                          <p:attrName>style.visibility</p:attrName>
                                        </p:attrNameLst>
                                      </p:cBhvr>
                                      <p:to>
                                        <p:strVal val="visible"/>
                                      </p:to>
                                    </p:set>
                                    <p:animEffect transition="in" filter="blinds(horizontal)">
                                      <p:cBhvr>
                                        <p:cTn id="101" dur="500"/>
                                        <p:tgtEl>
                                          <p:spTgt spid="6685725"/>
                                        </p:tgtEl>
                                      </p:cBhvr>
                                    </p:animEffect>
                                  </p:childTnLst>
                                </p:cTn>
                              </p:par>
                            </p:childTnLst>
                          </p:cTn>
                        </p:par>
                        <p:par>
                          <p:cTn id="102" fill="hold" nodeType="afterGroup">
                            <p:stCondLst>
                              <p:cond delay="500"/>
                            </p:stCondLst>
                            <p:childTnLst>
                              <p:par>
                                <p:cTn id="103" presetID="3" presetClass="entr" presetSubtype="10" fill="hold" grpId="0" nodeType="after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blinds(horizontal)">
                                      <p:cBhvr>
                                        <p:cTn id="105" dur="500"/>
                                        <p:tgtEl>
                                          <p:spTgt spid="35"/>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blinds(horizontal)">
                                      <p:cBhvr>
                                        <p:cTn id="110" dur="500"/>
                                        <p:tgtEl>
                                          <p:spTgt spid="36"/>
                                        </p:tgtEl>
                                      </p:cBhvr>
                                    </p:animEffect>
                                  </p:childTnLst>
                                </p:cTn>
                              </p:par>
                            </p:childTnLst>
                          </p:cTn>
                        </p:par>
                        <p:par>
                          <p:cTn id="111" fill="hold" nodeType="afterGroup">
                            <p:stCondLst>
                              <p:cond delay="500"/>
                            </p:stCondLst>
                            <p:childTnLst>
                              <p:par>
                                <p:cTn id="112" presetID="12" presetClass="entr" presetSubtype="8" fill="hold" nodeType="after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slide(fromLeft)">
                                      <p:cBhvr>
                                        <p:cTn id="114" dur="500"/>
                                        <p:tgtEl>
                                          <p:spTgt spid="38"/>
                                        </p:tgtEl>
                                      </p:cBhvr>
                                    </p:animEffect>
                                  </p:childTnLst>
                                </p:cTn>
                              </p:par>
                            </p:childTnLst>
                          </p:cTn>
                        </p:par>
                        <p:par>
                          <p:cTn id="115" fill="hold" nodeType="afterGroup">
                            <p:stCondLst>
                              <p:cond delay="1000"/>
                            </p:stCondLst>
                            <p:childTnLst>
                              <p:par>
                                <p:cTn id="116" presetID="12" presetClass="entr" presetSubtype="4" fill="hold" nodeType="afterEffect">
                                  <p:stCondLst>
                                    <p:cond delay="0"/>
                                  </p:stCondLst>
                                  <p:childTnLst>
                                    <p:set>
                                      <p:cBhvr>
                                        <p:cTn id="117" dur="1" fill="hold">
                                          <p:stCondLst>
                                            <p:cond delay="0"/>
                                          </p:stCondLst>
                                        </p:cTn>
                                        <p:tgtEl>
                                          <p:spTgt spid="39"/>
                                        </p:tgtEl>
                                        <p:attrNameLst>
                                          <p:attrName>style.visibility</p:attrName>
                                        </p:attrNameLst>
                                      </p:cBhvr>
                                      <p:to>
                                        <p:strVal val="visible"/>
                                      </p:to>
                                    </p:set>
                                    <p:animEffect transition="in" filter="slide(fromBottom)">
                                      <p:cBhvr>
                                        <p:cTn id="118" dur="500"/>
                                        <p:tgtEl>
                                          <p:spTgt spid="39"/>
                                        </p:tgtEl>
                                      </p:cBhvr>
                                    </p:animEffect>
                                  </p:childTnLst>
                                </p:cTn>
                              </p:par>
                            </p:childTnLst>
                          </p:cTn>
                        </p:par>
                        <p:par>
                          <p:cTn id="119" fill="hold" nodeType="afterGroup">
                            <p:stCondLst>
                              <p:cond delay="1500"/>
                            </p:stCondLst>
                            <p:childTnLst>
                              <p:par>
                                <p:cTn id="120" presetID="12" presetClass="entr" presetSubtype="8" fill="hold" nodeType="after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slide(fromLeft)">
                                      <p:cBhvr>
                                        <p:cTn id="122" dur="500"/>
                                        <p:tgtEl>
                                          <p:spTgt spid="3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40"/>
                                        </p:tgtEl>
                                        <p:attrNameLst>
                                          <p:attrName>style.visibility</p:attrName>
                                        </p:attrNameLst>
                                      </p:cBhvr>
                                      <p:to>
                                        <p:strVal val="visible"/>
                                      </p:to>
                                    </p:set>
                                    <p:animEffect transition="in" filter="blinds(horizontal)">
                                      <p:cBhvr>
                                        <p:cTn id="127" dur="500"/>
                                        <p:tgtEl>
                                          <p:spTgt spid="40"/>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41"/>
                                        </p:tgtEl>
                                        <p:attrNameLst>
                                          <p:attrName>style.visibility</p:attrName>
                                        </p:attrNameLst>
                                      </p:cBhvr>
                                      <p:to>
                                        <p:strVal val="visible"/>
                                      </p:to>
                                    </p:set>
                                    <p:animEffect transition="in" filter="blinds(horizontal)">
                                      <p:cBhvr>
                                        <p:cTn id="132" dur="500"/>
                                        <p:tgtEl>
                                          <p:spTgt spid="4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42"/>
                                        </p:tgtEl>
                                        <p:attrNameLst>
                                          <p:attrName>style.visibility</p:attrName>
                                        </p:attrNameLst>
                                      </p:cBhvr>
                                      <p:to>
                                        <p:strVal val="visible"/>
                                      </p:to>
                                    </p:set>
                                    <p:animEffect transition="in" filter="blinds(horizontal)">
                                      <p:cBhvr>
                                        <p:cTn id="137" dur="500"/>
                                        <p:tgtEl>
                                          <p:spTgt spid="42"/>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43"/>
                                        </p:tgtEl>
                                        <p:attrNameLst>
                                          <p:attrName>style.visibility</p:attrName>
                                        </p:attrNameLst>
                                      </p:cBhvr>
                                      <p:to>
                                        <p:strVal val="visible"/>
                                      </p:to>
                                    </p:set>
                                    <p:animEffect transition="in" filter="blinds(horizontal)">
                                      <p:cBhvr>
                                        <p:cTn id="142" dur="500"/>
                                        <p:tgtEl>
                                          <p:spTgt spid="43"/>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44"/>
                                        </p:tgtEl>
                                        <p:attrNameLst>
                                          <p:attrName>style.visibility</p:attrName>
                                        </p:attrNameLst>
                                      </p:cBhvr>
                                      <p:to>
                                        <p:strVal val="visible"/>
                                      </p:to>
                                    </p:set>
                                    <p:animEffect transition="in" filter="blinds(horizontal)">
                                      <p:cBhvr>
                                        <p:cTn id="147" dur="500"/>
                                        <p:tgtEl>
                                          <p:spTgt spid="44"/>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45"/>
                                        </p:tgtEl>
                                        <p:attrNameLst>
                                          <p:attrName>style.visibility</p:attrName>
                                        </p:attrNameLst>
                                      </p:cBhvr>
                                      <p:to>
                                        <p:strVal val="visible"/>
                                      </p:to>
                                    </p:set>
                                    <p:animEffect transition="in" filter="blinds(horizontal)">
                                      <p:cBhvr>
                                        <p:cTn id="15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2" grpId="0"/>
      <p:bldP spid="13" grpId="0"/>
      <p:bldP spid="14" grpId="0"/>
      <p:bldP spid="15" grpId="0"/>
      <p:bldP spid="16" grpId="0"/>
      <p:bldP spid="28" grpId="0"/>
      <p:bldP spid="29" grpId="0"/>
      <p:bldP spid="30" grpId="0"/>
      <p:bldP spid="34" grpId="0"/>
      <p:bldP spid="35" grpId="0"/>
      <p:bldP spid="36" grpId="0"/>
      <p:bldP spid="40" grpId="0"/>
      <p:bldP spid="41" grpId="0"/>
      <p:bldP spid="42" grpId="0" animBg="1"/>
      <p:bldP spid="43" grpId="0" animBg="1"/>
      <p:bldP spid="44" grpId="0" animBg="1"/>
      <p:bldP spid="4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descr="白色大理石"/>
          <p:cNvSpPr>
            <a:spLocks noGrp="1" noChangeArrowheads="1"/>
          </p:cNvSpPr>
          <p:nvPr>
            <p:ph type="ctrTitle"/>
          </p:nvPr>
        </p:nvSpPr>
        <p:spPr>
          <a:xfrm>
            <a:off x="1600200" y="1524000"/>
            <a:ext cx="5943600" cy="2743200"/>
          </a:xfrm>
        </p:spPr>
        <p:txBody>
          <a:bodyPr/>
          <a:lstStyle/>
          <a:p>
            <a:pPr algn="l" eaLnBrk="1" hangingPunct="1"/>
            <a:r>
              <a:rPr lang="zh-CN" altLang="en-US" sz="7200" smtClean="0">
                <a:solidFill>
                  <a:srgbClr val="FF3300"/>
                </a:solidFill>
                <a:latin typeface="楷体_GB2312" pitchFamily="49" charset="-122"/>
                <a:ea typeface="楷体_GB2312" pitchFamily="49" charset="-122"/>
              </a:rPr>
              <a:t>谢谢大家</a:t>
            </a:r>
            <a:br>
              <a:rPr lang="zh-CN" altLang="en-US" sz="7200" smtClean="0">
                <a:solidFill>
                  <a:srgbClr val="FF3300"/>
                </a:solidFill>
                <a:latin typeface="楷体_GB2312" pitchFamily="49" charset="-122"/>
                <a:ea typeface="楷体_GB2312" pitchFamily="49" charset="-122"/>
              </a:rPr>
            </a:br>
            <a:r>
              <a:rPr lang="zh-CN" altLang="en-US" sz="7200" smtClean="0">
                <a:solidFill>
                  <a:srgbClr val="FF3300"/>
                </a:solidFill>
                <a:latin typeface="楷体_GB2312" pitchFamily="49" charset="-122"/>
                <a:ea typeface="楷体_GB2312" pitchFamily="49" charset="-122"/>
              </a:rPr>
              <a:t>    欢迎指教</a:t>
            </a:r>
          </a:p>
        </p:txBody>
      </p:sp>
      <p:sp>
        <p:nvSpPr>
          <p:cNvPr id="53251" name="Rectangle 3"/>
          <p:cNvSpPr>
            <a:spLocks noGrp="1" noChangeArrowheads="1"/>
          </p:cNvSpPr>
          <p:nvPr>
            <p:ph type="subTitle" idx="1"/>
          </p:nvPr>
        </p:nvSpPr>
        <p:spPr>
          <a:xfrm>
            <a:off x="1066800" y="4876800"/>
            <a:ext cx="7543800" cy="1524000"/>
          </a:xfrm>
          <a:noFill/>
        </p:spPr>
        <p:txBody>
          <a:bodyPr/>
          <a:lstStyle/>
          <a:p>
            <a:pPr algn="l" eaLnBrk="1" hangingPunct="1"/>
            <a:r>
              <a:rPr lang="zh-CN" altLang="en-US" sz="3200" smtClean="0"/>
              <a:t>电    话：13306442222</a:t>
            </a:r>
          </a:p>
          <a:p>
            <a:pPr algn="l" eaLnBrk="1" hangingPunct="1"/>
            <a:r>
              <a:rPr lang="zh-CN" altLang="en-US" sz="3200" smtClean="0"/>
              <a:t>电子信箱：</a:t>
            </a:r>
            <a:r>
              <a:rPr lang="en-US" altLang="zh-CN" sz="3200" smtClean="0">
                <a:latin typeface="Times New Roman" pitchFamily="18" charset="0"/>
              </a:rPr>
              <a:t>whuayu000@163.com</a:t>
            </a:r>
          </a:p>
        </p:txBody>
      </p:sp>
      <p:pic>
        <p:nvPicPr>
          <p:cNvPr id="53252" name="Picture 4" descr="Boy6"/>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304800"/>
            <a:ext cx="104616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15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8"/>
          <p:cNvSpPr>
            <a:spLocks noGrp="1" noChangeArrowheads="1"/>
          </p:cNvSpPr>
          <p:nvPr>
            <p:ph type="dt" sz="half" idx="10"/>
          </p:nvPr>
        </p:nvSpPr>
        <p:spPr>
          <a:ln/>
        </p:spPr>
        <p:txBody>
          <a:bodyPr/>
          <a:lstStyle/>
          <a:p>
            <a:fld id="{0E1177B4-ADEE-4245-957E-D906D84D3A95}" type="datetime1">
              <a:rPr lang="zh-CN" altLang="en-US"/>
              <a:pPr/>
              <a:t>2023/12/5</a:t>
            </a:fld>
            <a:endParaRPr lang="en-US" altLang="zh-CN"/>
          </a:p>
        </p:txBody>
      </p:sp>
      <p:sp>
        <p:nvSpPr>
          <p:cNvPr id="22" name="Rectangle 10"/>
          <p:cNvSpPr>
            <a:spLocks noGrp="1" noChangeArrowheads="1"/>
          </p:cNvSpPr>
          <p:nvPr>
            <p:ph type="sldNum" sz="quarter" idx="12"/>
          </p:nvPr>
        </p:nvSpPr>
        <p:spPr>
          <a:ln/>
        </p:spPr>
        <p:txBody>
          <a:bodyPr/>
          <a:lstStyle/>
          <a:p>
            <a:fld id="{610AEACB-BB88-46E4-897C-62469CA8780E}" type="slidenum">
              <a:rPr lang="zh-CN" altLang="en-US"/>
              <a:pPr/>
              <a:t>6</a:t>
            </a:fld>
            <a:r>
              <a:rPr lang="en-US" altLang="zh-CN"/>
              <a:t>/45</a:t>
            </a:r>
          </a:p>
        </p:txBody>
      </p:sp>
      <p:sp>
        <p:nvSpPr>
          <p:cNvPr id="6686722"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实现链表的数据结构</a:t>
            </a:r>
          </a:p>
        </p:txBody>
      </p:sp>
      <p:sp>
        <p:nvSpPr>
          <p:cNvPr id="6686724" name="Rectangle 3"/>
          <p:cNvSpPr>
            <a:spLocks noChangeArrowheads="1"/>
          </p:cNvSpPr>
          <p:nvPr/>
        </p:nvSpPr>
        <p:spPr bwMode="auto">
          <a:xfrm>
            <a:off x="1600200" y="1143000"/>
            <a:ext cx="5410200" cy="2667000"/>
          </a:xfrm>
          <a:prstGeom prst="rect">
            <a:avLst/>
          </a:prstGeom>
          <a:solidFill>
            <a:srgbClr val="FFFF00"/>
          </a:solidFill>
          <a:ln w="9525">
            <a:noFill/>
            <a:miter lim="800000"/>
            <a:headEnd/>
            <a:tailEnd/>
          </a:ln>
          <a:extLst/>
        </p:spPr>
        <p:txBody>
          <a:bodyPr/>
          <a:lstStyle/>
          <a:p>
            <a:pPr marL="342900" indent="-342900">
              <a:lnSpc>
                <a:spcPct val="100000"/>
              </a:lnSpc>
              <a:spcBef>
                <a:spcPct val="0"/>
              </a:spcBef>
              <a:buClr>
                <a:srgbClr val="FF3300"/>
              </a:buClr>
              <a:buFont typeface="Wingdings" pitchFamily="2" charset="2"/>
              <a:buNone/>
            </a:pPr>
            <a:r>
              <a:rPr lang="en-US" altLang="zh-CN" sz="2800" b="1" dirty="0" err="1">
                <a:solidFill>
                  <a:srgbClr val="FF0000"/>
                </a:solidFill>
                <a:latin typeface="Times New Roman" pitchFamily="18" charset="0"/>
                <a:ea typeface="楷体_GB2312" pitchFamily="49" charset="-122"/>
              </a:rPr>
              <a:t>struct</a:t>
            </a:r>
            <a:r>
              <a:rPr lang="en-US" altLang="zh-CN" sz="2800" b="1" dirty="0">
                <a:solidFill>
                  <a:srgbClr val="FF0000"/>
                </a:solidFill>
                <a:latin typeface="Times New Roman" pitchFamily="18" charset="0"/>
                <a:ea typeface="楷体_GB2312" pitchFamily="49" charset="-122"/>
              </a:rPr>
              <a:t> Student</a:t>
            </a:r>
          </a:p>
          <a:p>
            <a:pPr marL="342900" indent="-342900">
              <a:lnSpc>
                <a:spcPct val="100000"/>
              </a:lnSpc>
              <a:spcBef>
                <a:spcPct val="0"/>
              </a:spcBef>
              <a:buClr>
                <a:srgbClr val="FF3300"/>
              </a:buClr>
              <a:buFont typeface="Wingdings" pitchFamily="2" charset="2"/>
              <a:buNone/>
            </a:pPr>
            <a:r>
              <a:rPr lang="en-US" altLang="zh-CN" sz="2800" b="1" dirty="0">
                <a:latin typeface="Times New Roman" pitchFamily="18" charset="0"/>
                <a:ea typeface="楷体_GB2312" pitchFamily="49" charset="-122"/>
              </a:rPr>
              <a:t>{  </a:t>
            </a:r>
          </a:p>
          <a:p>
            <a:pPr marL="342900" indent="-342900">
              <a:lnSpc>
                <a:spcPct val="100000"/>
              </a:lnSpc>
              <a:spcBef>
                <a:spcPct val="0"/>
              </a:spcBef>
              <a:buClr>
                <a:srgbClr val="FF3300"/>
              </a:buClr>
              <a:buFont typeface="Wingdings" pitchFamily="2" charset="2"/>
              <a:buNone/>
            </a:pPr>
            <a:r>
              <a:rPr lang="en-US" altLang="zh-CN" sz="2800" b="1" dirty="0">
                <a:latin typeface="Times New Roman" pitchFamily="18" charset="0"/>
                <a:ea typeface="楷体_GB2312" pitchFamily="49" charset="-122"/>
              </a:rPr>
              <a:t>		</a:t>
            </a:r>
            <a:r>
              <a:rPr lang="en-US" altLang="zh-CN" sz="2800" b="1" dirty="0" err="1">
                <a:latin typeface="Times New Roman" pitchFamily="18" charset="0"/>
                <a:ea typeface="楷体_GB2312" pitchFamily="49" charset="-122"/>
              </a:rPr>
              <a:t>int</a:t>
            </a:r>
            <a:r>
              <a:rPr lang="en-US" altLang="zh-CN" sz="2800" b="1" dirty="0">
                <a:latin typeface="Times New Roman" pitchFamily="18" charset="0"/>
                <a:ea typeface="楷体_GB2312" pitchFamily="49" charset="-122"/>
              </a:rPr>
              <a:t> </a:t>
            </a:r>
            <a:r>
              <a:rPr lang="en-US" altLang="zh-CN" sz="2800" b="1" dirty="0" err="1">
                <a:latin typeface="Times New Roman" pitchFamily="18" charset="0"/>
                <a:ea typeface="楷体_GB2312" pitchFamily="49" charset="-122"/>
              </a:rPr>
              <a:t>num</a:t>
            </a:r>
            <a:r>
              <a:rPr lang="en-US" altLang="zh-CN" sz="2800" b="1" dirty="0">
                <a:latin typeface="Times New Roman" pitchFamily="18" charset="0"/>
                <a:ea typeface="楷体_GB2312" pitchFamily="49" charset="-122"/>
              </a:rPr>
              <a:t>;</a:t>
            </a:r>
          </a:p>
          <a:p>
            <a:pPr marL="342900" indent="-342900">
              <a:lnSpc>
                <a:spcPct val="100000"/>
              </a:lnSpc>
              <a:spcBef>
                <a:spcPct val="0"/>
              </a:spcBef>
              <a:buClr>
                <a:srgbClr val="FF3300"/>
              </a:buClr>
              <a:buFont typeface="Wingdings" pitchFamily="2" charset="2"/>
              <a:buNone/>
            </a:pPr>
            <a:r>
              <a:rPr lang="zh-CN" altLang="en-US" sz="2800" b="1" dirty="0">
                <a:latin typeface="Times New Roman" pitchFamily="18" charset="0"/>
                <a:ea typeface="楷体_GB2312" pitchFamily="49" charset="-122"/>
              </a:rPr>
              <a:t>　 	</a:t>
            </a:r>
            <a:r>
              <a:rPr lang="en-US" altLang="zh-CN" sz="2800" b="1" dirty="0">
                <a:latin typeface="Times New Roman" pitchFamily="18" charset="0"/>
                <a:ea typeface="楷体_GB2312" pitchFamily="49" charset="-122"/>
              </a:rPr>
              <a:t>float score;</a:t>
            </a:r>
          </a:p>
          <a:p>
            <a:pPr marL="342900" indent="-342900">
              <a:lnSpc>
                <a:spcPct val="100000"/>
              </a:lnSpc>
              <a:spcBef>
                <a:spcPct val="0"/>
              </a:spcBef>
              <a:buClr>
                <a:srgbClr val="FF3300"/>
              </a:buClr>
              <a:buFont typeface="Wingdings" pitchFamily="2" charset="2"/>
              <a:buNone/>
            </a:pPr>
            <a:r>
              <a:rPr lang="zh-CN" altLang="en-US" sz="2800" b="1" dirty="0">
                <a:latin typeface="Times New Roman" pitchFamily="18" charset="0"/>
                <a:ea typeface="楷体_GB2312" pitchFamily="49" charset="-122"/>
              </a:rPr>
              <a:t>　 	</a:t>
            </a:r>
            <a:r>
              <a:rPr lang="en-US" altLang="zh-CN" sz="2800" b="1" dirty="0" err="1">
                <a:solidFill>
                  <a:srgbClr val="FF0000"/>
                </a:solidFill>
                <a:latin typeface="Times New Roman" pitchFamily="18" charset="0"/>
                <a:ea typeface="楷体_GB2312" pitchFamily="49" charset="-122"/>
              </a:rPr>
              <a:t>struct</a:t>
            </a:r>
            <a:r>
              <a:rPr lang="en-US" altLang="zh-CN" sz="2800" b="1" dirty="0">
                <a:solidFill>
                  <a:srgbClr val="FF0000"/>
                </a:solidFill>
                <a:latin typeface="Times New Roman" pitchFamily="18" charset="0"/>
                <a:ea typeface="楷体_GB2312" pitchFamily="49" charset="-122"/>
              </a:rPr>
              <a:t> Student </a:t>
            </a:r>
            <a:r>
              <a:rPr lang="en-US" altLang="zh-CN" sz="2800" b="1" dirty="0">
                <a:latin typeface="Times New Roman" pitchFamily="18" charset="0"/>
                <a:ea typeface="楷体_GB2312" pitchFamily="49" charset="-122"/>
              </a:rPr>
              <a:t>*next; </a:t>
            </a:r>
          </a:p>
          <a:p>
            <a:pPr marL="342900" indent="-342900">
              <a:lnSpc>
                <a:spcPct val="100000"/>
              </a:lnSpc>
              <a:spcBef>
                <a:spcPct val="0"/>
              </a:spcBef>
              <a:buClr>
                <a:srgbClr val="FF3300"/>
              </a:buClr>
              <a:buFont typeface="Wingdings" pitchFamily="2" charset="2"/>
              <a:buNone/>
            </a:pPr>
            <a:r>
              <a:rPr lang="en-US" altLang="zh-CN" sz="2800" b="1" dirty="0">
                <a:latin typeface="Times New Roman" pitchFamily="18" charset="0"/>
                <a:ea typeface="楷体_GB2312" pitchFamily="49" charset="-122"/>
              </a:rPr>
              <a:t>}a, b, c;</a:t>
            </a:r>
          </a:p>
        </p:txBody>
      </p:sp>
      <p:graphicFrame>
        <p:nvGraphicFramePr>
          <p:cNvPr id="6686725" name="表格 3"/>
          <p:cNvGraphicFramePr>
            <a:graphicFrameLocks noGrp="1"/>
          </p:cNvGraphicFramePr>
          <p:nvPr/>
        </p:nvGraphicFramePr>
        <p:xfrm>
          <a:off x="2152650" y="4448175"/>
          <a:ext cx="1643063" cy="1555433"/>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楷体_GB2312" pitchFamily="49" charset="-122"/>
                          <a:ea typeface="楷体_GB2312" pitchFamily="49" charset="-122"/>
                        </a:rPr>
                        <a:t>10101</a:t>
                      </a: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楷体_GB2312" pitchFamily="49" charset="-122"/>
                          <a:ea typeface="楷体_GB2312" pitchFamily="49" charset="-122"/>
                        </a:rPr>
                        <a:t>89.5</a:t>
                      </a: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graphicFrame>
        <p:nvGraphicFramePr>
          <p:cNvPr id="6686735" name="表格 4"/>
          <p:cNvGraphicFramePr>
            <a:graphicFrameLocks noGrp="1"/>
          </p:cNvGraphicFramePr>
          <p:nvPr/>
        </p:nvGraphicFramePr>
        <p:xfrm>
          <a:off x="4438650" y="4448175"/>
          <a:ext cx="1643063" cy="1555433"/>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dirty="0" smtClean="0">
                          <a:ln>
                            <a:noFill/>
                          </a:ln>
                          <a:solidFill>
                            <a:srgbClr val="0000CC"/>
                          </a:solidFill>
                          <a:effectLst/>
                          <a:latin typeface="楷体_GB2312" pitchFamily="49" charset="-122"/>
                          <a:ea typeface="楷体_GB2312" pitchFamily="49" charset="-122"/>
                        </a:rPr>
                        <a:t>10103</a:t>
                      </a:r>
                      <a:endParaRPr kumimoji="0" lang="zh-CN" altLang="en-US" sz="2800" b="1" i="0" u="none" strike="noStrike" cap="none" normalizeH="0" baseline="0" dirty="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楷体_GB2312" pitchFamily="49" charset="-122"/>
                          <a:ea typeface="楷体_GB2312" pitchFamily="49" charset="-122"/>
                        </a:rPr>
                        <a:t>90</a:t>
                      </a: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dirty="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graphicFrame>
        <p:nvGraphicFramePr>
          <p:cNvPr id="6686745" name="表格 5"/>
          <p:cNvGraphicFramePr>
            <a:graphicFrameLocks noGrp="1"/>
          </p:cNvGraphicFramePr>
          <p:nvPr/>
        </p:nvGraphicFramePr>
        <p:xfrm>
          <a:off x="6581775" y="4448175"/>
          <a:ext cx="1571625" cy="1555433"/>
        </p:xfrm>
        <a:graphic>
          <a:graphicData uri="http://schemas.openxmlformats.org/drawingml/2006/table">
            <a:tbl>
              <a:tblPr/>
              <a:tblGrid>
                <a:gridCol w="1571625">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dirty="0" smtClean="0">
                          <a:ln>
                            <a:noFill/>
                          </a:ln>
                          <a:solidFill>
                            <a:srgbClr val="0000CC"/>
                          </a:solidFill>
                          <a:effectLst/>
                          <a:latin typeface="楷体_GB2312" pitchFamily="49" charset="-122"/>
                          <a:ea typeface="楷体_GB2312" pitchFamily="49" charset="-122"/>
                        </a:rPr>
                        <a:t>10107</a:t>
                      </a:r>
                      <a:endParaRPr kumimoji="0" lang="zh-CN" altLang="en-US" sz="2800" b="1" i="0" u="none" strike="noStrike" cap="none" normalizeH="0" baseline="0" dirty="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楷体_GB2312" pitchFamily="49" charset="-122"/>
                          <a:ea typeface="楷体_GB2312" pitchFamily="49" charset="-122"/>
                        </a:rPr>
                        <a:t>85</a:t>
                      </a:r>
                      <a:endParaRPr kumimoji="0" lang="zh-CN" altLang="en-US" sz="2800" b="1" i="0" u="none" strike="noStrike" cap="none" normalizeH="0" baseline="0" smtClean="0">
                        <a:ln>
                          <a:noFill/>
                        </a:ln>
                        <a:solidFill>
                          <a:srgbClr val="0000CC"/>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dirty="0" smtClean="0">
                        <a:ln>
                          <a:noFill/>
                        </a:ln>
                        <a:solidFill>
                          <a:schemeClr val="tx1"/>
                        </a:solidFill>
                        <a:effectLst/>
                        <a:latin typeface="楷体_GB2312" pitchFamily="49" charset="-122"/>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7" name="TextBox 6"/>
          <p:cNvSpPr txBox="1"/>
          <p:nvPr/>
        </p:nvSpPr>
        <p:spPr>
          <a:xfrm>
            <a:off x="2224088" y="3948113"/>
            <a:ext cx="1571625" cy="519112"/>
          </a:xfrm>
          <a:prstGeom prst="rect">
            <a:avLst/>
          </a:prstGeom>
          <a:noFill/>
        </p:spPr>
        <p:txBody>
          <a:bodyPr>
            <a:spAutoFit/>
          </a:bodyPr>
          <a:lstStyle/>
          <a:p>
            <a:pPr algn="ctr">
              <a:lnSpc>
                <a:spcPct val="100000"/>
              </a:lnSpc>
              <a:spcBef>
                <a:spcPct val="0"/>
              </a:spcBef>
              <a:defRPr/>
            </a:pPr>
            <a:r>
              <a:rPr kumimoji="1" lang="en-US" altLang="zh-CN" sz="2800" b="1" dirty="0">
                <a:solidFill>
                  <a:srgbClr val="C00000"/>
                </a:solidFill>
                <a:latin typeface="+mn-lt"/>
                <a:ea typeface="+mn-ea"/>
              </a:rPr>
              <a:t>a</a:t>
            </a:r>
            <a:r>
              <a:rPr kumimoji="1" lang="zh-CN" altLang="en-US" sz="2800" b="1" dirty="0">
                <a:solidFill>
                  <a:srgbClr val="C00000"/>
                </a:solidFill>
                <a:latin typeface="+mn-lt"/>
                <a:ea typeface="+mn-ea"/>
              </a:rPr>
              <a:t>结点</a:t>
            </a:r>
          </a:p>
        </p:txBody>
      </p:sp>
      <p:sp>
        <p:nvSpPr>
          <p:cNvPr id="9" name="TextBox 8"/>
          <p:cNvSpPr txBox="1"/>
          <p:nvPr/>
        </p:nvSpPr>
        <p:spPr>
          <a:xfrm>
            <a:off x="4438650" y="3948113"/>
            <a:ext cx="1500188" cy="519112"/>
          </a:xfrm>
          <a:prstGeom prst="rect">
            <a:avLst/>
          </a:prstGeom>
          <a:noFill/>
        </p:spPr>
        <p:txBody>
          <a:bodyPr>
            <a:spAutoFit/>
          </a:bodyPr>
          <a:lstStyle/>
          <a:p>
            <a:pPr algn="ctr">
              <a:lnSpc>
                <a:spcPct val="100000"/>
              </a:lnSpc>
              <a:spcBef>
                <a:spcPct val="0"/>
              </a:spcBef>
              <a:defRPr/>
            </a:pPr>
            <a:r>
              <a:rPr kumimoji="1" lang="en-US" altLang="zh-CN" sz="2800" b="1" dirty="0">
                <a:solidFill>
                  <a:srgbClr val="C00000"/>
                </a:solidFill>
                <a:latin typeface="+mn-lt"/>
                <a:ea typeface="+mn-ea"/>
              </a:rPr>
              <a:t>b</a:t>
            </a:r>
            <a:r>
              <a:rPr kumimoji="1" lang="zh-CN" altLang="en-US" sz="2800" b="1" dirty="0">
                <a:solidFill>
                  <a:srgbClr val="C00000"/>
                </a:solidFill>
                <a:latin typeface="+mn-lt"/>
                <a:ea typeface="+mn-ea"/>
              </a:rPr>
              <a:t>结点</a:t>
            </a:r>
          </a:p>
        </p:txBody>
      </p:sp>
      <p:cxnSp>
        <p:nvCxnSpPr>
          <p:cNvPr id="11" name="直接箭头连接符 10"/>
          <p:cNvCxnSpPr>
            <a:cxnSpLocks noChangeShapeType="1"/>
          </p:cNvCxnSpPr>
          <p:nvPr/>
        </p:nvCxnSpPr>
        <p:spPr bwMode="auto">
          <a:xfrm>
            <a:off x="4152900" y="473392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2" name="直接连接符 11"/>
          <p:cNvCxnSpPr>
            <a:cxnSpLocks noChangeShapeType="1"/>
          </p:cNvCxnSpPr>
          <p:nvPr/>
        </p:nvCxnSpPr>
        <p:spPr bwMode="auto">
          <a:xfrm>
            <a:off x="2938463" y="5805488"/>
            <a:ext cx="121443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3" name="直接连接符 12"/>
          <p:cNvCxnSpPr>
            <a:cxnSpLocks noChangeShapeType="1"/>
          </p:cNvCxnSpPr>
          <p:nvPr/>
        </p:nvCxnSpPr>
        <p:spPr bwMode="auto">
          <a:xfrm rot="5400000" flipH="1" flipV="1">
            <a:off x="3617118" y="526970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4" name="TextBox 13"/>
          <p:cNvSpPr txBox="1"/>
          <p:nvPr/>
        </p:nvSpPr>
        <p:spPr>
          <a:xfrm>
            <a:off x="6724650" y="3925888"/>
            <a:ext cx="1357313" cy="519112"/>
          </a:xfrm>
          <a:prstGeom prst="rect">
            <a:avLst/>
          </a:prstGeom>
          <a:noFill/>
        </p:spPr>
        <p:txBody>
          <a:bodyPr>
            <a:spAutoFit/>
          </a:bodyPr>
          <a:lstStyle/>
          <a:p>
            <a:pPr algn="ctr">
              <a:lnSpc>
                <a:spcPct val="100000"/>
              </a:lnSpc>
              <a:spcBef>
                <a:spcPct val="0"/>
              </a:spcBef>
              <a:defRPr/>
            </a:pPr>
            <a:r>
              <a:rPr kumimoji="1" lang="en-US" altLang="zh-CN" sz="2800" b="1" dirty="0">
                <a:solidFill>
                  <a:srgbClr val="C00000"/>
                </a:solidFill>
                <a:latin typeface="+mn-lt"/>
                <a:ea typeface="+mn-ea"/>
              </a:rPr>
              <a:t>c</a:t>
            </a:r>
            <a:r>
              <a:rPr kumimoji="1" lang="zh-CN" altLang="en-US" sz="2800" b="1" dirty="0">
                <a:solidFill>
                  <a:srgbClr val="C00000"/>
                </a:solidFill>
                <a:latin typeface="+mn-lt"/>
                <a:ea typeface="+mn-ea"/>
              </a:rPr>
              <a:t>结点</a:t>
            </a:r>
          </a:p>
        </p:txBody>
      </p:sp>
      <p:cxnSp>
        <p:nvCxnSpPr>
          <p:cNvPr id="17" name="直接箭头连接符 16"/>
          <p:cNvCxnSpPr>
            <a:cxnSpLocks noChangeShapeType="1"/>
          </p:cNvCxnSpPr>
          <p:nvPr/>
        </p:nvCxnSpPr>
        <p:spPr bwMode="auto">
          <a:xfrm>
            <a:off x="6296025" y="473392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8" name="直接连接符 17"/>
          <p:cNvCxnSpPr>
            <a:cxnSpLocks noChangeShapeType="1"/>
          </p:cNvCxnSpPr>
          <p:nvPr/>
        </p:nvCxnSpPr>
        <p:spPr bwMode="auto">
          <a:xfrm>
            <a:off x="5295900" y="5805488"/>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9" name="直接连接符 18"/>
          <p:cNvCxnSpPr>
            <a:cxnSpLocks noChangeShapeType="1"/>
          </p:cNvCxnSpPr>
          <p:nvPr/>
        </p:nvCxnSpPr>
        <p:spPr bwMode="auto">
          <a:xfrm rot="5400000" flipH="1" flipV="1">
            <a:off x="5760243" y="526970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29" name="TextBox 28"/>
          <p:cNvSpPr txBox="1"/>
          <p:nvPr/>
        </p:nvSpPr>
        <p:spPr>
          <a:xfrm>
            <a:off x="1938338" y="6186488"/>
            <a:ext cx="2786062" cy="519112"/>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00B050"/>
                </a:solidFill>
                <a:latin typeface="Times New Roman" pitchFamily="18" charset="0"/>
              </a:rPr>
              <a:t>a.next=&amp;b;</a:t>
            </a:r>
            <a:endParaRPr kumimoji="1" lang="zh-CN" altLang="en-US" sz="2800" b="1">
              <a:solidFill>
                <a:srgbClr val="00B050"/>
              </a:solidFill>
              <a:latin typeface="Times New Roman" pitchFamily="18" charset="0"/>
            </a:endParaRPr>
          </a:p>
        </p:txBody>
      </p:sp>
      <p:sp>
        <p:nvSpPr>
          <p:cNvPr id="30" name="TextBox 29"/>
          <p:cNvSpPr txBox="1"/>
          <p:nvPr/>
        </p:nvSpPr>
        <p:spPr>
          <a:xfrm>
            <a:off x="5295900" y="6186488"/>
            <a:ext cx="2786063" cy="519112"/>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00B050"/>
                </a:solidFill>
                <a:latin typeface="Times New Roman" pitchFamily="18" charset="0"/>
              </a:rPr>
              <a:t>b.next=&amp;c;</a:t>
            </a:r>
            <a:endParaRPr kumimoji="1" lang="zh-CN" altLang="en-US" sz="2800" b="1">
              <a:solidFill>
                <a:srgbClr val="00B050"/>
              </a:solidFill>
              <a:latin typeface="Times New Roman" pitchFamily="18" charset="0"/>
            </a:endParaRPr>
          </a:p>
        </p:txBody>
      </p:sp>
      <p:sp>
        <p:nvSpPr>
          <p:cNvPr id="6686766" name="TextBox 30"/>
          <p:cNvSpPr txBox="1">
            <a:spLocks noChangeArrowheads="1"/>
          </p:cNvSpPr>
          <p:nvPr/>
        </p:nvSpPr>
        <p:spPr bwMode="auto">
          <a:xfrm>
            <a:off x="1143000" y="4400550"/>
            <a:ext cx="1009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FF0000"/>
                </a:solidFill>
                <a:latin typeface="Times New Roman" pitchFamily="18" charset="0"/>
              </a:rPr>
              <a:t>num</a:t>
            </a:r>
            <a:endParaRPr kumimoji="1" lang="zh-CN" altLang="en-US" sz="2800" b="1">
              <a:solidFill>
                <a:srgbClr val="FF0000"/>
              </a:solidFill>
              <a:latin typeface="Times New Roman" pitchFamily="18" charset="0"/>
            </a:endParaRPr>
          </a:p>
        </p:txBody>
      </p:sp>
      <p:sp>
        <p:nvSpPr>
          <p:cNvPr id="6686767" name="TextBox 31"/>
          <p:cNvSpPr txBox="1">
            <a:spLocks noChangeArrowheads="1"/>
          </p:cNvSpPr>
          <p:nvPr/>
        </p:nvSpPr>
        <p:spPr bwMode="auto">
          <a:xfrm>
            <a:off x="1143000" y="4900613"/>
            <a:ext cx="1009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FF0000"/>
                </a:solidFill>
                <a:latin typeface="Times New Roman" pitchFamily="18" charset="0"/>
              </a:rPr>
              <a:t>score</a:t>
            </a:r>
            <a:endParaRPr kumimoji="1" lang="zh-CN" altLang="en-US" sz="2800" b="1">
              <a:solidFill>
                <a:srgbClr val="FF0000"/>
              </a:solidFill>
              <a:latin typeface="Times New Roman" pitchFamily="18" charset="0"/>
            </a:endParaRPr>
          </a:p>
        </p:txBody>
      </p:sp>
      <p:sp>
        <p:nvSpPr>
          <p:cNvPr id="6686768" name="TextBox 32"/>
          <p:cNvSpPr txBox="1">
            <a:spLocks noChangeArrowheads="1"/>
          </p:cNvSpPr>
          <p:nvPr/>
        </p:nvSpPr>
        <p:spPr bwMode="auto">
          <a:xfrm>
            <a:off x="1143000" y="5400675"/>
            <a:ext cx="1009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FF0000"/>
                </a:solidFill>
                <a:latin typeface="Times New Roman" pitchFamily="18" charset="0"/>
              </a:rPr>
              <a:t>next</a:t>
            </a:r>
            <a:endParaRPr kumimoji="1" lang="zh-CN" altLang="en-US" sz="2800" b="1">
              <a:solidFill>
                <a:srgbClr val="FF0000"/>
              </a:solidFill>
              <a:latin typeface="Times New Roman" pitchFamily="18" charset="0"/>
            </a:endParaRPr>
          </a:p>
        </p:txBody>
      </p:sp>
      <p:sp>
        <p:nvSpPr>
          <p:cNvPr id="23" name="TextBox 22"/>
          <p:cNvSpPr txBox="1"/>
          <p:nvPr/>
        </p:nvSpPr>
        <p:spPr>
          <a:xfrm>
            <a:off x="6719887" y="5495925"/>
            <a:ext cx="1357313" cy="523875"/>
          </a:xfrm>
          <a:prstGeom prst="rect">
            <a:avLst/>
          </a:prstGeom>
          <a:noFill/>
        </p:spPr>
        <p:txBody>
          <a:bodyPr>
            <a:spAutoFit/>
          </a:bodyPr>
          <a:lstStyle/>
          <a:p>
            <a:pPr algn="ctr">
              <a:lnSpc>
                <a:spcPct val="100000"/>
              </a:lnSpc>
              <a:spcBef>
                <a:spcPct val="0"/>
              </a:spcBef>
              <a:defRPr/>
            </a:pPr>
            <a:r>
              <a:rPr kumimoji="1" lang="en-US" altLang="zh-CN" sz="2800" b="1" dirty="0">
                <a:solidFill>
                  <a:srgbClr val="C00000"/>
                </a:solidFill>
                <a:latin typeface="+mn-lt"/>
                <a:ea typeface="+mn-ea"/>
              </a:rPr>
              <a:t>NULL</a:t>
            </a:r>
            <a:endParaRPr kumimoji="1" lang="zh-CN" altLang="en-US" sz="2800" b="1" dirty="0">
              <a:solidFill>
                <a:srgbClr val="C00000"/>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86725"/>
                                        </p:tgtEl>
                                        <p:attrNameLst>
                                          <p:attrName>style.visibility</p:attrName>
                                        </p:attrNameLst>
                                      </p:cBhvr>
                                      <p:to>
                                        <p:strVal val="visible"/>
                                      </p:to>
                                    </p:set>
                                    <p:animEffect transition="in" filter="blinds(horizontal)">
                                      <p:cBhvr>
                                        <p:cTn id="7" dur="500"/>
                                        <p:tgtEl>
                                          <p:spTgt spid="668672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686766"/>
                                        </p:tgtEl>
                                        <p:attrNameLst>
                                          <p:attrName>style.visibility</p:attrName>
                                        </p:attrNameLst>
                                      </p:cBhvr>
                                      <p:to>
                                        <p:strVal val="visible"/>
                                      </p:to>
                                    </p:set>
                                    <p:animEffect transition="in" filter="blinds(horizontal)">
                                      <p:cBhvr>
                                        <p:cTn id="15" dur="500"/>
                                        <p:tgtEl>
                                          <p:spTgt spid="6686766"/>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686767"/>
                                        </p:tgtEl>
                                        <p:attrNameLst>
                                          <p:attrName>style.visibility</p:attrName>
                                        </p:attrNameLst>
                                      </p:cBhvr>
                                      <p:to>
                                        <p:strVal val="visible"/>
                                      </p:to>
                                    </p:set>
                                    <p:animEffect transition="in" filter="blinds(horizontal)">
                                      <p:cBhvr>
                                        <p:cTn id="19" dur="500"/>
                                        <p:tgtEl>
                                          <p:spTgt spid="6686767"/>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6686768"/>
                                        </p:tgtEl>
                                        <p:attrNameLst>
                                          <p:attrName>style.visibility</p:attrName>
                                        </p:attrNameLst>
                                      </p:cBhvr>
                                      <p:to>
                                        <p:strVal val="visible"/>
                                      </p:to>
                                    </p:set>
                                    <p:animEffect transition="in" filter="blinds(horizontal)">
                                      <p:cBhvr>
                                        <p:cTn id="23" dur="500"/>
                                        <p:tgtEl>
                                          <p:spTgt spid="668676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6686735"/>
                                        </p:tgtEl>
                                        <p:attrNameLst>
                                          <p:attrName>style.visibility</p:attrName>
                                        </p:attrNameLst>
                                      </p:cBhvr>
                                      <p:to>
                                        <p:strVal val="visible"/>
                                      </p:to>
                                    </p:set>
                                    <p:animEffect transition="in" filter="blinds(horizontal)">
                                      <p:cBhvr>
                                        <p:cTn id="28" dur="500"/>
                                        <p:tgtEl>
                                          <p:spTgt spid="6686735"/>
                                        </p:tgtEl>
                                      </p:cBhvr>
                                    </p:animEffect>
                                  </p:childTnLst>
                                </p:cTn>
                              </p:par>
                            </p:childTnLst>
                          </p:cTn>
                        </p:par>
                        <p:par>
                          <p:cTn id="29" fill="hold" nodeType="afterGroup">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lide(fromLeft)">
                                      <p:cBhvr>
                                        <p:cTn id="37" dur="500"/>
                                        <p:tgtEl>
                                          <p:spTgt spid="12"/>
                                        </p:tgtEl>
                                      </p:cBhvr>
                                    </p:animEffect>
                                  </p:childTnLst>
                                </p:cTn>
                              </p:par>
                            </p:childTnLst>
                          </p:cTn>
                        </p:par>
                        <p:par>
                          <p:cTn id="38" fill="hold" nodeType="afterGroup">
                            <p:stCondLst>
                              <p:cond delay="500"/>
                            </p:stCondLst>
                            <p:childTnLst>
                              <p:par>
                                <p:cTn id="39" presetID="12" presetClass="entr" presetSubtype="4"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slide(fromBottom)">
                                      <p:cBhvr>
                                        <p:cTn id="41" dur="500"/>
                                        <p:tgtEl>
                                          <p:spTgt spid="13"/>
                                        </p:tgtEl>
                                      </p:cBhvr>
                                    </p:animEffect>
                                  </p:childTnLst>
                                </p:cTn>
                              </p:par>
                            </p:childTnLst>
                          </p:cTn>
                        </p:par>
                        <p:par>
                          <p:cTn id="42" fill="hold" nodeType="afterGroup">
                            <p:stCondLst>
                              <p:cond delay="1000"/>
                            </p:stCondLst>
                            <p:childTnLst>
                              <p:par>
                                <p:cTn id="43" presetID="12" presetClass="entr" presetSubtype="8"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slide(fromLeft)">
                                      <p:cBhvr>
                                        <p:cTn id="45" dur="500"/>
                                        <p:tgtEl>
                                          <p:spTgt spid="1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blinds(horizontal)">
                                      <p:cBhvr>
                                        <p:cTn id="50" dur="500"/>
                                        <p:tgtEl>
                                          <p:spTgt spid="2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6686745"/>
                                        </p:tgtEl>
                                        <p:attrNameLst>
                                          <p:attrName>style.visibility</p:attrName>
                                        </p:attrNameLst>
                                      </p:cBhvr>
                                      <p:to>
                                        <p:strVal val="visible"/>
                                      </p:to>
                                    </p:set>
                                    <p:animEffect transition="in" filter="blinds(horizontal)">
                                      <p:cBhvr>
                                        <p:cTn id="55" dur="500"/>
                                        <p:tgtEl>
                                          <p:spTgt spid="6686745"/>
                                        </p:tgtEl>
                                      </p:cBhvr>
                                    </p:animEffect>
                                  </p:childTnLst>
                                </p:cTn>
                              </p:par>
                            </p:childTnLst>
                          </p:cTn>
                        </p:par>
                        <p:par>
                          <p:cTn id="56" fill="hold" nodeType="afterGroup">
                            <p:stCondLst>
                              <p:cond delay="500"/>
                            </p:stCondLst>
                            <p:childTnLst>
                              <p:par>
                                <p:cTn id="57" presetID="3" presetClass="entr" presetSubtype="10"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blinds(horizontal)">
                                      <p:cBhvr>
                                        <p:cTn id="59" dur="500"/>
                                        <p:tgtEl>
                                          <p:spTgt spid="1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8"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slide(fromLeft)">
                                      <p:cBhvr>
                                        <p:cTn id="64" dur="500"/>
                                        <p:tgtEl>
                                          <p:spTgt spid="18"/>
                                        </p:tgtEl>
                                      </p:cBhvr>
                                    </p:animEffect>
                                  </p:childTnLst>
                                </p:cTn>
                              </p:par>
                            </p:childTnLst>
                          </p:cTn>
                        </p:par>
                        <p:par>
                          <p:cTn id="65" fill="hold" nodeType="afterGroup">
                            <p:stCondLst>
                              <p:cond delay="500"/>
                            </p:stCondLst>
                            <p:childTnLst>
                              <p:par>
                                <p:cTn id="66" presetID="12" presetClass="entr" presetSubtype="4" fill="hold"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slide(fromBottom)">
                                      <p:cBhvr>
                                        <p:cTn id="68" dur="500"/>
                                        <p:tgtEl>
                                          <p:spTgt spid="19"/>
                                        </p:tgtEl>
                                      </p:cBhvr>
                                    </p:animEffect>
                                  </p:childTnLst>
                                </p:cTn>
                              </p:par>
                            </p:childTnLst>
                          </p:cTn>
                        </p:par>
                        <p:par>
                          <p:cTn id="69" fill="hold" nodeType="afterGroup">
                            <p:stCondLst>
                              <p:cond delay="1000"/>
                            </p:stCondLst>
                            <p:childTnLst>
                              <p:par>
                                <p:cTn id="70" presetID="12" presetClass="entr" presetSubtype="8" fill="hold" nodeType="after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slide(fromLeft)">
                                      <p:cBhvr>
                                        <p:cTn id="72" dur="500"/>
                                        <p:tgtEl>
                                          <p:spTgt spid="1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blinds(horizontal)">
                                      <p:cBhvr>
                                        <p:cTn id="77" dur="500"/>
                                        <p:tgtEl>
                                          <p:spTgt spid="3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blinds(horizontal)">
                                      <p:cBhvr>
                                        <p:cTn id="8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4" grpId="0"/>
      <p:bldP spid="29" grpId="0"/>
      <p:bldP spid="30" grpId="0"/>
      <p:bldP spid="6686766" grpId="0"/>
      <p:bldP spid="6686767" grpId="0"/>
      <p:bldP spid="6686768"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2CCB3235-9C36-4171-BB16-368A5DD7BA16}" type="datetime1">
              <a:rPr lang="zh-CN" altLang="en-US"/>
              <a:pPr/>
              <a:t>2023/12/5</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6E3928C8-9927-4763-A229-50A799B4B016}" type="slidenum">
              <a:rPr lang="zh-CN" altLang="en-US"/>
              <a:pPr/>
              <a:t>7</a:t>
            </a:fld>
            <a:r>
              <a:rPr lang="en-US" altLang="zh-CN"/>
              <a:t>/45</a:t>
            </a:r>
          </a:p>
        </p:txBody>
      </p:sp>
      <p:sp>
        <p:nvSpPr>
          <p:cNvPr id="6835202"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smtClean="0">
                <a:solidFill>
                  <a:srgbClr val="0000FF"/>
                </a:solidFill>
                <a:latin typeface="黑体" pitchFamily="49" charset="-122"/>
                <a:ea typeface="黑体" pitchFamily="49" charset="-122"/>
              </a:rPr>
              <a:t>本讲内容</a:t>
            </a:r>
          </a:p>
        </p:txBody>
      </p:sp>
      <p:sp>
        <p:nvSpPr>
          <p:cNvPr id="6835203" name="Rectangle 3"/>
          <p:cNvSpPr>
            <a:spLocks noGrp="1" noChangeArrowheads="1"/>
          </p:cNvSpPr>
          <p:nvPr>
            <p:ph type="body" idx="4294967295"/>
          </p:nvPr>
        </p:nvSpPr>
        <p:spPr>
          <a:xfrm>
            <a:off x="304800" y="1168400"/>
            <a:ext cx="8610600" cy="4775200"/>
          </a:xfrm>
        </p:spPr>
        <p:txBody>
          <a:bodyPr/>
          <a:lstStyle/>
          <a:p>
            <a:pPr eaLnBrk="1" hangingPunct="1">
              <a:lnSpc>
                <a:spcPct val="150000"/>
              </a:lnSpc>
              <a:spcBef>
                <a:spcPct val="10000"/>
              </a:spcBef>
              <a:buClr>
                <a:srgbClr val="0000FF"/>
              </a:buClr>
            </a:pPr>
            <a:r>
              <a:rPr lang="zh-CN" altLang="en-US" sz="4000" b="0" smtClean="0">
                <a:solidFill>
                  <a:srgbClr val="FF0000"/>
                </a:solidFill>
                <a:latin typeface="Times New Roman" pitchFamily="18" charset="0"/>
                <a:ea typeface="黑体" pitchFamily="49" charset="-122"/>
              </a:rPr>
              <a:t>什么是链表</a:t>
            </a:r>
          </a:p>
          <a:p>
            <a:pPr eaLnBrk="1" hangingPunct="1">
              <a:lnSpc>
                <a:spcPct val="150000"/>
              </a:lnSpc>
              <a:spcBef>
                <a:spcPct val="10000"/>
              </a:spcBef>
              <a:buClr>
                <a:srgbClr val="0000FF"/>
              </a:buClr>
            </a:pPr>
            <a:r>
              <a:rPr lang="zh-CN" altLang="en-US" sz="4000" b="0" u="sng" smtClean="0">
                <a:solidFill>
                  <a:srgbClr val="FF0000"/>
                </a:solidFill>
                <a:latin typeface="Times New Roman" pitchFamily="18" charset="0"/>
                <a:ea typeface="黑体" pitchFamily="49" charset="-122"/>
              </a:rPr>
              <a:t>建立简单的静态链表</a:t>
            </a:r>
          </a:p>
          <a:p>
            <a:pPr eaLnBrk="1" hangingPunct="1">
              <a:lnSpc>
                <a:spcPct val="150000"/>
              </a:lnSpc>
              <a:spcBef>
                <a:spcPct val="10000"/>
              </a:spcBef>
              <a:buClr>
                <a:srgbClr val="0000FF"/>
              </a:buClr>
            </a:pPr>
            <a:r>
              <a:rPr lang="zh-CN" altLang="en-US" sz="4000" b="0" smtClean="0">
                <a:latin typeface="Times New Roman" pitchFamily="18" charset="0"/>
                <a:ea typeface="黑体" pitchFamily="49" charset="-122"/>
              </a:rPr>
              <a:t>使用动态链表</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Grp="1" noChangeArrowheads="1"/>
          </p:cNvSpPr>
          <p:nvPr>
            <p:ph type="dt" sz="half" idx="10"/>
          </p:nvPr>
        </p:nvSpPr>
        <p:spPr>
          <a:ln/>
        </p:spPr>
        <p:txBody>
          <a:bodyPr/>
          <a:lstStyle/>
          <a:p>
            <a:fld id="{47042596-905F-41C4-83F9-ABC56BD919FB}" type="datetime1">
              <a:rPr lang="zh-CN" altLang="en-US"/>
              <a:pPr/>
              <a:t>2023/12/5</a:t>
            </a:fld>
            <a:endParaRPr lang="en-US" altLang="zh-CN"/>
          </a:p>
        </p:txBody>
      </p:sp>
      <p:sp>
        <p:nvSpPr>
          <p:cNvPr id="32"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33" name="Rectangle 10"/>
          <p:cNvSpPr>
            <a:spLocks noGrp="1" noChangeArrowheads="1"/>
          </p:cNvSpPr>
          <p:nvPr>
            <p:ph type="sldNum" sz="quarter" idx="12"/>
          </p:nvPr>
        </p:nvSpPr>
        <p:spPr>
          <a:ln/>
        </p:spPr>
        <p:txBody>
          <a:bodyPr/>
          <a:lstStyle/>
          <a:p>
            <a:fld id="{7767E720-2EF0-435A-80FE-B2A92FC9B9B8}" type="slidenum">
              <a:rPr lang="zh-CN" altLang="en-US"/>
              <a:pPr/>
              <a:t>8</a:t>
            </a:fld>
            <a:r>
              <a:rPr lang="en-US" altLang="zh-CN"/>
              <a:t>/45</a:t>
            </a:r>
          </a:p>
        </p:txBody>
      </p:sp>
      <p:sp>
        <p:nvSpPr>
          <p:cNvPr id="6643714" name="Rectangle 2"/>
          <p:cNvSpPr>
            <a:spLocks noRot="1" noChangeArrowheads="1"/>
          </p:cNvSpPr>
          <p:nvPr/>
        </p:nvSpPr>
        <p:spPr bwMode="auto">
          <a:xfrm>
            <a:off x="301625" y="762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smtClean="0">
                <a:solidFill>
                  <a:srgbClr val="0070C0"/>
                </a:solidFill>
                <a:latin typeface="Times New Roman" pitchFamily="18" charset="0"/>
                <a:ea typeface="黑体" pitchFamily="49" charset="-122"/>
              </a:rPr>
              <a:t>课堂例题：简单链表</a:t>
            </a:r>
            <a:endParaRPr lang="zh-CN" altLang="en-US" dirty="0">
              <a:solidFill>
                <a:srgbClr val="0070C0"/>
              </a:solidFill>
              <a:latin typeface="Times New Roman" pitchFamily="18" charset="0"/>
              <a:ea typeface="黑体" pitchFamily="49" charset="-122"/>
            </a:endParaRPr>
          </a:p>
        </p:txBody>
      </p:sp>
      <p:sp>
        <p:nvSpPr>
          <p:cNvPr id="6643715" name="Rectangle 3"/>
          <p:cNvSpPr>
            <a:spLocks noChangeArrowheads="1"/>
          </p:cNvSpPr>
          <p:nvPr/>
        </p:nvSpPr>
        <p:spPr bwMode="auto">
          <a:xfrm>
            <a:off x="228600" y="1143000"/>
            <a:ext cx="85407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建立一个如图所示的简单链表，它由</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个学生数据的结点组成，要求输出各结点中的数据。</a:t>
            </a:r>
          </a:p>
        </p:txBody>
      </p:sp>
      <p:graphicFrame>
        <p:nvGraphicFramePr>
          <p:cNvPr id="6643760" name="Group 48"/>
          <p:cNvGraphicFramePr>
            <a:graphicFrameLocks noGrp="1"/>
          </p:cNvGraphicFramePr>
          <p:nvPr/>
        </p:nvGraphicFramePr>
        <p:xfrm>
          <a:off x="2305050" y="3990975"/>
          <a:ext cx="1643063" cy="1555433"/>
        </p:xfrm>
        <a:graphic>
          <a:graphicData uri="http://schemas.openxmlformats.org/drawingml/2006/table">
            <a:tbl>
              <a:tblPr/>
              <a:tblGrid>
                <a:gridCol w="1643063">
                  <a:extLst>
                    <a:ext uri="{9D8B030D-6E8A-4147-A177-3AD203B41FA5}">
                      <a16:colId xmlns:a16="http://schemas.microsoft.com/office/drawing/2014/main" val="20000"/>
                    </a:ext>
                  </a:extLst>
                </a:gridCol>
              </a:tblGrid>
              <a:tr h="50482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dirty="0" smtClean="0">
                          <a:ln>
                            <a:noFill/>
                          </a:ln>
                          <a:solidFill>
                            <a:srgbClr val="0000CC"/>
                          </a:solidFill>
                          <a:effectLst/>
                          <a:latin typeface="Times New Roman" pitchFamily="18" charset="0"/>
                          <a:ea typeface="楷体_GB2312" pitchFamily="49" charset="-122"/>
                        </a:rPr>
                        <a:t>10101</a:t>
                      </a:r>
                      <a:endParaRPr kumimoji="0" lang="zh-CN" altLang="en-US" sz="2800" b="1" i="0" u="none" strike="noStrike" cap="none" normalizeH="0" baseline="0" dirty="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Times New Roman" pitchFamily="18" charset="0"/>
                          <a:ea typeface="楷体_GB2312" pitchFamily="49" charset="-122"/>
                        </a:rPr>
                        <a:t>89.5</a:t>
                      </a: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graphicFrame>
        <p:nvGraphicFramePr>
          <p:cNvPr id="6643726" name="表格 4"/>
          <p:cNvGraphicFramePr>
            <a:graphicFrameLocks noGrp="1"/>
          </p:cNvGraphicFramePr>
          <p:nvPr/>
        </p:nvGraphicFramePr>
        <p:xfrm>
          <a:off x="4591050" y="3990975"/>
          <a:ext cx="1643063" cy="1555433"/>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Times New Roman" pitchFamily="18" charset="0"/>
                          <a:ea typeface="楷体_GB2312" pitchFamily="49" charset="-122"/>
                        </a:rPr>
                        <a:t>10103</a:t>
                      </a: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Times New Roman" pitchFamily="18" charset="0"/>
                          <a:ea typeface="楷体_GB2312" pitchFamily="49" charset="-122"/>
                        </a:rPr>
                        <a:t>90</a:t>
                      </a: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graphicFrame>
        <p:nvGraphicFramePr>
          <p:cNvPr id="6643736" name="表格 5"/>
          <p:cNvGraphicFramePr>
            <a:graphicFrameLocks noGrp="1"/>
          </p:cNvGraphicFramePr>
          <p:nvPr/>
        </p:nvGraphicFramePr>
        <p:xfrm>
          <a:off x="6734175" y="3990975"/>
          <a:ext cx="1571625" cy="1555433"/>
        </p:xfrm>
        <a:graphic>
          <a:graphicData uri="http://schemas.openxmlformats.org/drawingml/2006/table">
            <a:tbl>
              <a:tblPr/>
              <a:tblGrid>
                <a:gridCol w="1571625">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Times New Roman" pitchFamily="18" charset="0"/>
                          <a:ea typeface="楷体_GB2312" pitchFamily="49" charset="-122"/>
                        </a:rPr>
                        <a:t>10107</a:t>
                      </a: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Times New Roman" pitchFamily="18" charset="0"/>
                          <a:ea typeface="楷体_GB2312" pitchFamily="49" charset="-122"/>
                        </a:rPr>
                        <a:t>85</a:t>
                      </a: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7" name="TextBox 6"/>
          <p:cNvSpPr txBox="1"/>
          <p:nvPr/>
        </p:nvSpPr>
        <p:spPr>
          <a:xfrm>
            <a:off x="2376488" y="3490913"/>
            <a:ext cx="1571625" cy="519112"/>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C00000"/>
                </a:solidFill>
                <a:latin typeface="Times New Roman" pitchFamily="18" charset="0"/>
              </a:rPr>
              <a:t>a</a:t>
            </a:r>
            <a:r>
              <a:rPr kumimoji="1" lang="zh-CN" altLang="en-US" sz="2800" b="1">
                <a:solidFill>
                  <a:srgbClr val="C00000"/>
                </a:solidFill>
                <a:latin typeface="Times New Roman" pitchFamily="18" charset="0"/>
              </a:rPr>
              <a:t>结点</a:t>
            </a:r>
          </a:p>
        </p:txBody>
      </p:sp>
      <p:sp>
        <p:nvSpPr>
          <p:cNvPr id="9" name="TextBox 8"/>
          <p:cNvSpPr txBox="1"/>
          <p:nvPr/>
        </p:nvSpPr>
        <p:spPr>
          <a:xfrm>
            <a:off x="4591050" y="3490913"/>
            <a:ext cx="1500188" cy="519112"/>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C00000"/>
                </a:solidFill>
                <a:latin typeface="Times New Roman" pitchFamily="18" charset="0"/>
              </a:rPr>
              <a:t>b</a:t>
            </a:r>
            <a:r>
              <a:rPr kumimoji="1" lang="zh-CN" altLang="en-US" sz="2800" b="1">
                <a:solidFill>
                  <a:srgbClr val="C00000"/>
                </a:solidFill>
                <a:latin typeface="Times New Roman" pitchFamily="18" charset="0"/>
              </a:rPr>
              <a:t>结点</a:t>
            </a:r>
          </a:p>
        </p:txBody>
      </p:sp>
      <p:cxnSp>
        <p:nvCxnSpPr>
          <p:cNvPr id="11" name="直接箭头连接符 10"/>
          <p:cNvCxnSpPr>
            <a:cxnSpLocks noChangeShapeType="1"/>
          </p:cNvCxnSpPr>
          <p:nvPr/>
        </p:nvCxnSpPr>
        <p:spPr bwMode="auto">
          <a:xfrm>
            <a:off x="4305300" y="427672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2" name="直接连接符 11"/>
          <p:cNvCxnSpPr>
            <a:cxnSpLocks noChangeShapeType="1"/>
          </p:cNvCxnSpPr>
          <p:nvPr/>
        </p:nvCxnSpPr>
        <p:spPr bwMode="auto">
          <a:xfrm>
            <a:off x="3090863" y="5348288"/>
            <a:ext cx="121443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3" name="直接连接符 12"/>
          <p:cNvCxnSpPr>
            <a:cxnSpLocks noChangeShapeType="1"/>
          </p:cNvCxnSpPr>
          <p:nvPr/>
        </p:nvCxnSpPr>
        <p:spPr bwMode="auto">
          <a:xfrm rot="5400000" flipH="1" flipV="1">
            <a:off x="3769518" y="481250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4" name="TextBox 13"/>
          <p:cNvSpPr txBox="1"/>
          <p:nvPr/>
        </p:nvSpPr>
        <p:spPr>
          <a:xfrm>
            <a:off x="6877050" y="3468688"/>
            <a:ext cx="1357313" cy="519112"/>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C00000"/>
                </a:solidFill>
                <a:latin typeface="Times New Roman" pitchFamily="18" charset="0"/>
              </a:rPr>
              <a:t>c</a:t>
            </a:r>
            <a:r>
              <a:rPr kumimoji="1" lang="zh-CN" altLang="en-US" sz="2800" b="1">
                <a:solidFill>
                  <a:srgbClr val="C00000"/>
                </a:solidFill>
                <a:latin typeface="Times New Roman" pitchFamily="18" charset="0"/>
              </a:rPr>
              <a:t>结点</a:t>
            </a:r>
          </a:p>
        </p:txBody>
      </p:sp>
      <p:cxnSp>
        <p:nvCxnSpPr>
          <p:cNvPr id="17" name="直接箭头连接符 16"/>
          <p:cNvCxnSpPr>
            <a:cxnSpLocks noChangeShapeType="1"/>
          </p:cNvCxnSpPr>
          <p:nvPr/>
        </p:nvCxnSpPr>
        <p:spPr bwMode="auto">
          <a:xfrm>
            <a:off x="6448425" y="427672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8" name="直接连接符 17"/>
          <p:cNvCxnSpPr>
            <a:cxnSpLocks noChangeShapeType="1"/>
          </p:cNvCxnSpPr>
          <p:nvPr/>
        </p:nvCxnSpPr>
        <p:spPr bwMode="auto">
          <a:xfrm>
            <a:off x="5448300" y="5348288"/>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9" name="直接连接符 18"/>
          <p:cNvCxnSpPr>
            <a:cxnSpLocks noChangeShapeType="1"/>
          </p:cNvCxnSpPr>
          <p:nvPr/>
        </p:nvCxnSpPr>
        <p:spPr bwMode="auto">
          <a:xfrm rot="5400000" flipH="1" flipV="1">
            <a:off x="5912643" y="481250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29" name="TextBox 28"/>
          <p:cNvSpPr txBox="1"/>
          <p:nvPr/>
        </p:nvSpPr>
        <p:spPr>
          <a:xfrm>
            <a:off x="2090738" y="5729288"/>
            <a:ext cx="2786062" cy="519112"/>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00B050"/>
                </a:solidFill>
                <a:latin typeface="Times New Roman" pitchFamily="18" charset="0"/>
              </a:rPr>
              <a:t>a.next=&amp;b;</a:t>
            </a:r>
            <a:endParaRPr kumimoji="1" lang="zh-CN" altLang="en-US" sz="2800" b="1">
              <a:solidFill>
                <a:srgbClr val="00B050"/>
              </a:solidFill>
              <a:latin typeface="Times New Roman" pitchFamily="18" charset="0"/>
            </a:endParaRPr>
          </a:p>
        </p:txBody>
      </p:sp>
      <p:sp>
        <p:nvSpPr>
          <p:cNvPr id="30" name="TextBox 29"/>
          <p:cNvSpPr txBox="1"/>
          <p:nvPr/>
        </p:nvSpPr>
        <p:spPr>
          <a:xfrm>
            <a:off x="5448300" y="5729288"/>
            <a:ext cx="2786063" cy="519112"/>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00B050"/>
                </a:solidFill>
                <a:latin typeface="Times New Roman" pitchFamily="18" charset="0"/>
              </a:rPr>
              <a:t>b.next=&amp;c;</a:t>
            </a:r>
            <a:endParaRPr kumimoji="1" lang="zh-CN" altLang="en-US" sz="2800" b="1">
              <a:solidFill>
                <a:srgbClr val="00B050"/>
              </a:solidFill>
              <a:latin typeface="Times New Roman" pitchFamily="18" charset="0"/>
            </a:endParaRPr>
          </a:p>
        </p:txBody>
      </p:sp>
      <p:sp>
        <p:nvSpPr>
          <p:cNvPr id="6643757" name="TextBox 30"/>
          <p:cNvSpPr txBox="1">
            <a:spLocks noChangeArrowheads="1"/>
          </p:cNvSpPr>
          <p:nvPr/>
        </p:nvSpPr>
        <p:spPr bwMode="auto">
          <a:xfrm>
            <a:off x="1295400" y="3943350"/>
            <a:ext cx="1009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FF0000"/>
                </a:solidFill>
                <a:latin typeface="Times New Roman" pitchFamily="18" charset="0"/>
              </a:rPr>
              <a:t>num</a:t>
            </a:r>
            <a:endParaRPr kumimoji="1" lang="zh-CN" altLang="en-US" sz="2800" b="1">
              <a:solidFill>
                <a:srgbClr val="FF0000"/>
              </a:solidFill>
              <a:latin typeface="Times New Roman" pitchFamily="18" charset="0"/>
            </a:endParaRPr>
          </a:p>
        </p:txBody>
      </p:sp>
      <p:sp>
        <p:nvSpPr>
          <p:cNvPr id="6643758" name="TextBox 31"/>
          <p:cNvSpPr txBox="1">
            <a:spLocks noChangeArrowheads="1"/>
          </p:cNvSpPr>
          <p:nvPr/>
        </p:nvSpPr>
        <p:spPr bwMode="auto">
          <a:xfrm>
            <a:off x="1295400" y="4443413"/>
            <a:ext cx="1009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FF0000"/>
                </a:solidFill>
                <a:latin typeface="Times New Roman" pitchFamily="18" charset="0"/>
              </a:rPr>
              <a:t>score</a:t>
            </a:r>
            <a:endParaRPr kumimoji="1" lang="zh-CN" altLang="en-US" sz="2800" b="1">
              <a:solidFill>
                <a:srgbClr val="FF0000"/>
              </a:solidFill>
              <a:latin typeface="Times New Roman" pitchFamily="18" charset="0"/>
            </a:endParaRPr>
          </a:p>
        </p:txBody>
      </p:sp>
      <p:sp>
        <p:nvSpPr>
          <p:cNvPr id="6643759" name="TextBox 32"/>
          <p:cNvSpPr txBox="1">
            <a:spLocks noChangeArrowheads="1"/>
          </p:cNvSpPr>
          <p:nvPr/>
        </p:nvSpPr>
        <p:spPr bwMode="auto">
          <a:xfrm>
            <a:off x="1295400" y="4943475"/>
            <a:ext cx="1009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FF0000"/>
                </a:solidFill>
                <a:latin typeface="Times New Roman" pitchFamily="18" charset="0"/>
              </a:rPr>
              <a:t>next</a:t>
            </a:r>
            <a:endParaRPr kumimoji="1" lang="zh-CN" altLang="en-US" sz="2800" b="1">
              <a:solidFill>
                <a:srgbClr val="FF0000"/>
              </a:solidFill>
              <a:latin typeface="Times New Roman" pitchFamily="18" charset="0"/>
            </a:endParaRPr>
          </a:p>
        </p:txBody>
      </p:sp>
    </p:spTree>
    <p:extLst>
      <p:ext uri="{BB962C8B-B14F-4D97-AF65-F5344CB8AC3E}">
        <p14:creationId xmlns:p14="http://schemas.microsoft.com/office/powerpoint/2010/main" val="2416067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Grp="1" noChangeArrowheads="1"/>
          </p:cNvSpPr>
          <p:nvPr>
            <p:ph type="dt" sz="half" idx="10"/>
          </p:nvPr>
        </p:nvSpPr>
        <p:spPr>
          <a:ln/>
        </p:spPr>
        <p:txBody>
          <a:bodyPr/>
          <a:lstStyle/>
          <a:p>
            <a:fld id="{4A59CEA9-4E66-4144-A6A1-E0C9798C8F1F}" type="datetime1">
              <a:rPr lang="zh-CN" altLang="en-US"/>
              <a:pPr/>
              <a:t>2023/12/5</a:t>
            </a:fld>
            <a:endParaRPr lang="en-US" altLang="zh-CN"/>
          </a:p>
        </p:txBody>
      </p:sp>
      <p:sp>
        <p:nvSpPr>
          <p:cNvPr id="32" name="Rectangle 10"/>
          <p:cNvSpPr>
            <a:spLocks noGrp="1" noChangeArrowheads="1"/>
          </p:cNvSpPr>
          <p:nvPr>
            <p:ph type="sldNum" sz="quarter" idx="12"/>
          </p:nvPr>
        </p:nvSpPr>
        <p:spPr>
          <a:ln/>
        </p:spPr>
        <p:txBody>
          <a:bodyPr/>
          <a:lstStyle/>
          <a:p>
            <a:fld id="{9FE594B9-3665-4CDB-99D8-5E9EB44FF32F}" type="slidenum">
              <a:rPr lang="zh-CN" altLang="en-US"/>
              <a:pPr/>
              <a:t>9</a:t>
            </a:fld>
            <a:r>
              <a:rPr lang="en-US" altLang="zh-CN"/>
              <a:t>/45</a:t>
            </a:r>
          </a:p>
        </p:txBody>
      </p:sp>
      <p:sp>
        <p:nvSpPr>
          <p:cNvPr id="6837250" name="Rectangle 2"/>
          <p:cNvSpPr>
            <a:spLocks noRot="1" noChangeArrowheads="1"/>
          </p:cNvSpPr>
          <p:nvPr/>
        </p:nvSpPr>
        <p:spPr bwMode="auto">
          <a:xfrm>
            <a:off x="301625" y="76200"/>
            <a:ext cx="8540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a:solidFill>
                  <a:srgbClr val="0070C0"/>
                </a:solidFill>
                <a:latin typeface="Times New Roman" pitchFamily="18" charset="0"/>
                <a:ea typeface="黑体" pitchFamily="49" charset="-122"/>
              </a:rPr>
              <a:t>简单链表</a:t>
            </a:r>
            <a:r>
              <a:rPr lang="zh-CN" altLang="en-US" dirty="0">
                <a:solidFill>
                  <a:srgbClr val="C00000"/>
                </a:solidFill>
                <a:latin typeface="Times New Roman" pitchFamily="18" charset="0"/>
                <a:ea typeface="黑体" pitchFamily="49" charset="-122"/>
              </a:rPr>
              <a:t>解题思路</a:t>
            </a:r>
            <a:r>
              <a:rPr lang="zh-CN" altLang="en-US" dirty="0">
                <a:solidFill>
                  <a:srgbClr val="0070C0"/>
                </a:solidFill>
                <a:latin typeface="Times New Roman" pitchFamily="18" charset="0"/>
                <a:ea typeface="黑体" pitchFamily="49" charset="-122"/>
              </a:rPr>
              <a:t> </a:t>
            </a:r>
          </a:p>
        </p:txBody>
      </p:sp>
      <p:sp>
        <p:nvSpPr>
          <p:cNvPr id="6837251" name="Rectangle 3"/>
          <p:cNvSpPr>
            <a:spLocks noChangeArrowheads="1"/>
          </p:cNvSpPr>
          <p:nvPr/>
        </p:nvSpPr>
        <p:spPr bwMode="auto">
          <a:xfrm>
            <a:off x="228600" y="1143000"/>
            <a:ext cx="854075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声明一个结构体类型，其成员包括</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num</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（学号）、</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score</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（成绩）和</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next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（指针变量）。</a:t>
            </a:r>
          </a:p>
          <a:p>
            <a:pPr marL="742950" lvl="1" indent="-285750">
              <a:lnSpc>
                <a:spcPct val="100000"/>
              </a:lnSpc>
              <a:buClr>
                <a:schemeClr val="accent2"/>
              </a:buClr>
              <a:buFont typeface="Wingdings" pitchFamily="2" charset="2"/>
              <a:buChar char="ü"/>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将第</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个结点的起始地址赋给指针</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head</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a:t>
            </a:r>
          </a:p>
          <a:p>
            <a:pPr marL="742950" lvl="1" indent="-285750">
              <a:lnSpc>
                <a:spcPct val="100000"/>
              </a:lnSpc>
              <a:buClr>
                <a:schemeClr val="accent2"/>
              </a:buClr>
              <a:buFont typeface="Wingdings" pitchFamily="2" charset="2"/>
              <a:buChar char="ü"/>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将第</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个结点的起始地址赋给第</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个结点的</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next</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成员；</a:t>
            </a:r>
          </a:p>
          <a:p>
            <a:pPr marL="742950" lvl="1" indent="-285750">
              <a:lnSpc>
                <a:spcPct val="100000"/>
              </a:lnSpc>
              <a:buClr>
                <a:schemeClr val="accent2"/>
              </a:buClr>
              <a:buFont typeface="Wingdings" pitchFamily="2" charset="2"/>
              <a:buChar char="ü"/>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将第</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个结点的起始地址赋给第</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个结点的</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next</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成员；</a:t>
            </a:r>
          </a:p>
          <a:p>
            <a:pPr marL="742950" lvl="1" indent="-285750">
              <a:lnSpc>
                <a:spcPct val="100000"/>
              </a:lnSpc>
              <a:buClr>
                <a:schemeClr val="accent2"/>
              </a:buClr>
              <a:buFont typeface="Wingdings" pitchFamily="2" charset="2"/>
              <a:buChar char="ü"/>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将第</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个结点的</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next</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成员赋值</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NULL</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a:t>
            </a:r>
          </a:p>
          <a:p>
            <a:pPr marL="342900" indent="-342900">
              <a:lnSpc>
                <a:spcPct val="100000"/>
              </a:lnSpc>
              <a:buClr>
                <a:srgbClr val="FF3300"/>
              </a:buClr>
              <a:buFont typeface="Wingdings" pitchFamily="2" charset="2"/>
              <a:buChar char="Ø"/>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如此即形成链表。</a:t>
            </a:r>
          </a:p>
        </p:txBody>
      </p:sp>
      <p:graphicFrame>
        <p:nvGraphicFramePr>
          <p:cNvPr id="6837252" name="Group 4"/>
          <p:cNvGraphicFramePr>
            <a:graphicFrameLocks noGrp="1"/>
          </p:cNvGraphicFramePr>
          <p:nvPr/>
        </p:nvGraphicFramePr>
        <p:xfrm>
          <a:off x="2305050" y="4524375"/>
          <a:ext cx="1643063" cy="1555433"/>
        </p:xfrm>
        <a:graphic>
          <a:graphicData uri="http://schemas.openxmlformats.org/drawingml/2006/table">
            <a:tbl>
              <a:tblPr/>
              <a:tblGrid>
                <a:gridCol w="1643063">
                  <a:extLst>
                    <a:ext uri="{9D8B030D-6E8A-4147-A177-3AD203B41FA5}">
                      <a16:colId xmlns:a16="http://schemas.microsoft.com/office/drawing/2014/main" val="20000"/>
                    </a:ext>
                  </a:extLst>
                </a:gridCol>
              </a:tblGrid>
              <a:tr h="50482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Times New Roman" pitchFamily="18" charset="0"/>
                          <a:ea typeface="楷体_GB2312" pitchFamily="49" charset="-122"/>
                        </a:rPr>
                        <a:t>10101</a:t>
                      </a: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Times New Roman" pitchFamily="18" charset="0"/>
                          <a:ea typeface="楷体_GB2312" pitchFamily="49" charset="-122"/>
                        </a:rPr>
                        <a:t>89.5</a:t>
                      </a: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graphicFrame>
        <p:nvGraphicFramePr>
          <p:cNvPr id="6837262" name="表格 4"/>
          <p:cNvGraphicFramePr>
            <a:graphicFrameLocks noGrp="1"/>
          </p:cNvGraphicFramePr>
          <p:nvPr/>
        </p:nvGraphicFramePr>
        <p:xfrm>
          <a:off x="4591050" y="4524375"/>
          <a:ext cx="1643063" cy="1555433"/>
        </p:xfrm>
        <a:graphic>
          <a:graphicData uri="http://schemas.openxmlformats.org/drawingml/2006/table">
            <a:tbl>
              <a:tblPr/>
              <a:tblGrid>
                <a:gridCol w="1643063">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Times New Roman" pitchFamily="18" charset="0"/>
                          <a:ea typeface="楷体_GB2312" pitchFamily="49" charset="-122"/>
                        </a:rPr>
                        <a:t>10103</a:t>
                      </a: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Times New Roman" pitchFamily="18" charset="0"/>
                          <a:ea typeface="楷体_GB2312" pitchFamily="49" charset="-122"/>
                        </a:rPr>
                        <a:t>90</a:t>
                      </a: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graphicFrame>
        <p:nvGraphicFramePr>
          <p:cNvPr id="6837272" name="表格 5"/>
          <p:cNvGraphicFramePr>
            <a:graphicFrameLocks noGrp="1"/>
          </p:cNvGraphicFramePr>
          <p:nvPr/>
        </p:nvGraphicFramePr>
        <p:xfrm>
          <a:off x="6734175" y="4524375"/>
          <a:ext cx="1571625" cy="1555433"/>
        </p:xfrm>
        <a:graphic>
          <a:graphicData uri="http://schemas.openxmlformats.org/drawingml/2006/table">
            <a:tbl>
              <a:tblPr/>
              <a:tblGrid>
                <a:gridCol w="1571625">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Times New Roman" pitchFamily="18" charset="0"/>
                          <a:ea typeface="楷体_GB2312" pitchFamily="49" charset="-122"/>
                        </a:rPr>
                        <a:t>10107</a:t>
                      </a: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r>
                        <a:rPr kumimoji="0" lang="en-US" altLang="zh-CN" sz="2800" b="1" i="0" u="none" strike="noStrike" cap="none" normalizeH="0" baseline="0" smtClean="0">
                          <a:ln>
                            <a:noFill/>
                          </a:ln>
                          <a:solidFill>
                            <a:srgbClr val="0000CC"/>
                          </a:solidFill>
                          <a:effectLst/>
                          <a:latin typeface="Times New Roman" pitchFamily="18" charset="0"/>
                          <a:ea typeface="楷体_GB2312" pitchFamily="49" charset="-122"/>
                        </a:rPr>
                        <a:t>85</a:t>
                      </a:r>
                      <a:endParaRPr kumimoji="0" lang="zh-CN" altLang="en-US" sz="2800" b="1" i="0" u="none" strike="noStrike" cap="none" normalizeH="0" baseline="0" smtClean="0">
                        <a:ln>
                          <a:noFill/>
                        </a:ln>
                        <a:solidFill>
                          <a:srgbClr val="0000CC"/>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3300"/>
                        </a:buClr>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7" name="TextBox 6"/>
          <p:cNvSpPr txBox="1"/>
          <p:nvPr/>
        </p:nvSpPr>
        <p:spPr>
          <a:xfrm>
            <a:off x="2376488" y="4024313"/>
            <a:ext cx="1571625" cy="519112"/>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C00000"/>
                </a:solidFill>
                <a:latin typeface="Times New Roman" pitchFamily="18" charset="0"/>
              </a:rPr>
              <a:t>a</a:t>
            </a:r>
            <a:r>
              <a:rPr kumimoji="1" lang="zh-CN" altLang="en-US" sz="2800" b="1">
                <a:solidFill>
                  <a:srgbClr val="C00000"/>
                </a:solidFill>
                <a:latin typeface="Times New Roman" pitchFamily="18" charset="0"/>
              </a:rPr>
              <a:t>结点</a:t>
            </a:r>
          </a:p>
        </p:txBody>
      </p:sp>
      <p:sp>
        <p:nvSpPr>
          <p:cNvPr id="9" name="TextBox 8"/>
          <p:cNvSpPr txBox="1"/>
          <p:nvPr/>
        </p:nvSpPr>
        <p:spPr>
          <a:xfrm>
            <a:off x="4591050" y="4024313"/>
            <a:ext cx="1500188" cy="519112"/>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C00000"/>
                </a:solidFill>
                <a:latin typeface="Times New Roman" pitchFamily="18" charset="0"/>
              </a:rPr>
              <a:t>b</a:t>
            </a:r>
            <a:r>
              <a:rPr kumimoji="1" lang="zh-CN" altLang="en-US" sz="2800" b="1">
                <a:solidFill>
                  <a:srgbClr val="C00000"/>
                </a:solidFill>
                <a:latin typeface="Times New Roman" pitchFamily="18" charset="0"/>
              </a:rPr>
              <a:t>结点</a:t>
            </a:r>
          </a:p>
        </p:txBody>
      </p:sp>
      <p:cxnSp>
        <p:nvCxnSpPr>
          <p:cNvPr id="11" name="直接箭头连接符 10"/>
          <p:cNvCxnSpPr>
            <a:cxnSpLocks noChangeShapeType="1"/>
          </p:cNvCxnSpPr>
          <p:nvPr/>
        </p:nvCxnSpPr>
        <p:spPr bwMode="auto">
          <a:xfrm>
            <a:off x="4305300" y="481012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2" name="直接连接符 11"/>
          <p:cNvCxnSpPr>
            <a:cxnSpLocks noChangeShapeType="1"/>
          </p:cNvCxnSpPr>
          <p:nvPr/>
        </p:nvCxnSpPr>
        <p:spPr bwMode="auto">
          <a:xfrm>
            <a:off x="3090863" y="5881688"/>
            <a:ext cx="121443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3" name="直接连接符 12"/>
          <p:cNvCxnSpPr>
            <a:cxnSpLocks noChangeShapeType="1"/>
          </p:cNvCxnSpPr>
          <p:nvPr/>
        </p:nvCxnSpPr>
        <p:spPr bwMode="auto">
          <a:xfrm rot="5400000" flipH="1" flipV="1">
            <a:off x="3769518" y="534590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4" name="TextBox 13"/>
          <p:cNvSpPr txBox="1"/>
          <p:nvPr/>
        </p:nvSpPr>
        <p:spPr>
          <a:xfrm>
            <a:off x="6877050" y="4002088"/>
            <a:ext cx="1357313" cy="519112"/>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C00000"/>
                </a:solidFill>
                <a:latin typeface="Times New Roman" pitchFamily="18" charset="0"/>
              </a:rPr>
              <a:t>c</a:t>
            </a:r>
            <a:r>
              <a:rPr kumimoji="1" lang="zh-CN" altLang="en-US" sz="2800" b="1">
                <a:solidFill>
                  <a:srgbClr val="C00000"/>
                </a:solidFill>
                <a:latin typeface="Times New Roman" pitchFamily="18" charset="0"/>
              </a:rPr>
              <a:t>结点</a:t>
            </a:r>
          </a:p>
        </p:txBody>
      </p:sp>
      <p:cxnSp>
        <p:nvCxnSpPr>
          <p:cNvPr id="17" name="直接箭头连接符 16"/>
          <p:cNvCxnSpPr>
            <a:cxnSpLocks noChangeShapeType="1"/>
          </p:cNvCxnSpPr>
          <p:nvPr/>
        </p:nvCxnSpPr>
        <p:spPr bwMode="auto">
          <a:xfrm>
            <a:off x="6448425" y="481012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8" name="直接连接符 17"/>
          <p:cNvCxnSpPr>
            <a:cxnSpLocks noChangeShapeType="1"/>
          </p:cNvCxnSpPr>
          <p:nvPr/>
        </p:nvCxnSpPr>
        <p:spPr bwMode="auto">
          <a:xfrm>
            <a:off x="5448300" y="5881688"/>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9" name="直接连接符 18"/>
          <p:cNvCxnSpPr>
            <a:cxnSpLocks noChangeShapeType="1"/>
          </p:cNvCxnSpPr>
          <p:nvPr/>
        </p:nvCxnSpPr>
        <p:spPr bwMode="auto">
          <a:xfrm rot="5400000" flipH="1" flipV="1">
            <a:off x="5912643" y="534590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29" name="TextBox 28"/>
          <p:cNvSpPr txBox="1"/>
          <p:nvPr/>
        </p:nvSpPr>
        <p:spPr>
          <a:xfrm>
            <a:off x="2090738" y="6262688"/>
            <a:ext cx="2786062" cy="519112"/>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00B050"/>
                </a:solidFill>
                <a:latin typeface="Times New Roman" pitchFamily="18" charset="0"/>
              </a:rPr>
              <a:t>a.next=&amp;b;</a:t>
            </a:r>
            <a:endParaRPr kumimoji="1" lang="zh-CN" altLang="en-US" sz="2800" b="1">
              <a:solidFill>
                <a:srgbClr val="00B050"/>
              </a:solidFill>
              <a:latin typeface="Times New Roman" pitchFamily="18" charset="0"/>
            </a:endParaRPr>
          </a:p>
        </p:txBody>
      </p:sp>
      <p:sp>
        <p:nvSpPr>
          <p:cNvPr id="30" name="TextBox 29"/>
          <p:cNvSpPr txBox="1"/>
          <p:nvPr/>
        </p:nvSpPr>
        <p:spPr>
          <a:xfrm>
            <a:off x="5448300" y="6262688"/>
            <a:ext cx="2786063" cy="519112"/>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00B050"/>
                </a:solidFill>
                <a:latin typeface="Times New Roman" pitchFamily="18" charset="0"/>
              </a:rPr>
              <a:t>b.next=&amp;c;</a:t>
            </a:r>
            <a:endParaRPr kumimoji="1" lang="zh-CN" altLang="en-US" sz="2800" b="1">
              <a:solidFill>
                <a:srgbClr val="00B050"/>
              </a:solidFill>
              <a:latin typeface="Times New Roman" pitchFamily="18" charset="0"/>
            </a:endParaRPr>
          </a:p>
        </p:txBody>
      </p:sp>
      <p:sp>
        <p:nvSpPr>
          <p:cNvPr id="6837293" name="TextBox 30"/>
          <p:cNvSpPr txBox="1">
            <a:spLocks noChangeArrowheads="1"/>
          </p:cNvSpPr>
          <p:nvPr/>
        </p:nvSpPr>
        <p:spPr bwMode="auto">
          <a:xfrm>
            <a:off x="1295400" y="4476750"/>
            <a:ext cx="1009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FF0000"/>
                </a:solidFill>
                <a:latin typeface="Times New Roman" pitchFamily="18" charset="0"/>
              </a:rPr>
              <a:t>num</a:t>
            </a:r>
            <a:endParaRPr kumimoji="1" lang="zh-CN" altLang="en-US" sz="2800" b="1">
              <a:solidFill>
                <a:srgbClr val="FF0000"/>
              </a:solidFill>
              <a:latin typeface="Times New Roman" pitchFamily="18" charset="0"/>
            </a:endParaRPr>
          </a:p>
        </p:txBody>
      </p:sp>
      <p:sp>
        <p:nvSpPr>
          <p:cNvPr id="6837294" name="TextBox 31"/>
          <p:cNvSpPr txBox="1">
            <a:spLocks noChangeArrowheads="1"/>
          </p:cNvSpPr>
          <p:nvPr/>
        </p:nvSpPr>
        <p:spPr bwMode="auto">
          <a:xfrm>
            <a:off x="1295400" y="4976813"/>
            <a:ext cx="1009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FF0000"/>
                </a:solidFill>
                <a:latin typeface="Times New Roman" pitchFamily="18" charset="0"/>
              </a:rPr>
              <a:t>score</a:t>
            </a:r>
            <a:endParaRPr kumimoji="1" lang="zh-CN" altLang="en-US" sz="2800" b="1">
              <a:solidFill>
                <a:srgbClr val="FF0000"/>
              </a:solidFill>
              <a:latin typeface="Times New Roman" pitchFamily="18" charset="0"/>
            </a:endParaRPr>
          </a:p>
        </p:txBody>
      </p:sp>
      <p:sp>
        <p:nvSpPr>
          <p:cNvPr id="6837295" name="TextBox 32"/>
          <p:cNvSpPr txBox="1">
            <a:spLocks noChangeArrowheads="1"/>
          </p:cNvSpPr>
          <p:nvPr/>
        </p:nvSpPr>
        <p:spPr bwMode="auto">
          <a:xfrm>
            <a:off x="1295400" y="5476875"/>
            <a:ext cx="1009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kumimoji="1" lang="en-US" altLang="zh-CN" sz="2800" b="1">
                <a:solidFill>
                  <a:srgbClr val="FF0000"/>
                </a:solidFill>
                <a:latin typeface="Times New Roman" pitchFamily="18" charset="0"/>
              </a:rPr>
              <a:t>next</a:t>
            </a:r>
            <a:endParaRPr kumimoji="1" lang="zh-CN" altLang="en-US" sz="2800" b="1">
              <a:solidFill>
                <a:srgbClr val="FF0000"/>
              </a:solidFill>
              <a:latin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模板">
  <a:themeElements>
    <a:clrScheme name="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Settings\yanbo.zhang\Application Data\Microsoft\Templates\PPT-模板.pot</Template>
  <TotalTime>47219</TotalTime>
  <Words>3488</Words>
  <Application>Microsoft Office PowerPoint</Application>
  <PresentationFormat>全屏显示(4:3)</PresentationFormat>
  <Paragraphs>699</Paragraphs>
  <Slides>50</Slides>
  <Notes>5</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66" baseType="lpstr">
      <vt:lpstr>Monotype Sorts</vt:lpstr>
      <vt:lpstr>方正舒体</vt:lpstr>
      <vt:lpstr>仿宋</vt:lpstr>
      <vt:lpstr>仿宋_GB2312</vt:lpstr>
      <vt:lpstr>黑体</vt:lpstr>
      <vt:lpstr>华文中宋</vt:lpstr>
      <vt:lpstr>楷体</vt:lpstr>
      <vt:lpstr>楷体_GB2312</vt:lpstr>
      <vt:lpstr>宋体</vt:lpstr>
      <vt:lpstr>Arial</vt:lpstr>
      <vt:lpstr>Arial Narrow</vt:lpstr>
      <vt:lpstr>Gill Sans MT</vt:lpstr>
      <vt:lpstr>Times New Roman</vt:lpstr>
      <vt:lpstr>Wingdings</vt:lpstr>
      <vt:lpstr>PPT-模板</vt:lpstr>
      <vt:lpstr>Image</vt:lpstr>
      <vt:lpstr>PowerPoint 演示文稿</vt:lpstr>
      <vt:lpstr>本讲内容</vt:lpstr>
      <vt:lpstr>一种常用的结构体应用方式——链表</vt:lpstr>
      <vt:lpstr>链表概念</vt:lpstr>
      <vt:lpstr>PowerPoint 演示文稿</vt:lpstr>
      <vt:lpstr>PowerPoint 演示文稿</vt:lpstr>
      <vt:lpstr>本讲内容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本讲内容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教材阅读</vt:lpstr>
      <vt:lpstr>上机实验：教材第9章例题</vt:lpstr>
      <vt:lpstr>上机实验：教材第9章习题</vt:lpstr>
      <vt:lpstr>上机实验：基于课程内容编程</vt:lpstr>
      <vt:lpstr>谢谢大家     欢迎指教</vt:lpstr>
    </vt:vector>
  </TitlesOfParts>
  <Company>Aptech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Sindhu</dc:creator>
  <cp:lastModifiedBy>WHY</cp:lastModifiedBy>
  <cp:revision>816</cp:revision>
  <dcterms:created xsi:type="dcterms:W3CDTF">2001-09-11T11:00:57Z</dcterms:created>
  <dcterms:modified xsi:type="dcterms:W3CDTF">2023-12-05T04:15:20Z</dcterms:modified>
</cp:coreProperties>
</file>