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52"/>
  </p:notesMasterIdLst>
  <p:handoutMasterIdLst>
    <p:handoutMasterId r:id="rId53"/>
  </p:handoutMasterIdLst>
  <p:sldIdLst>
    <p:sldId id="584" r:id="rId2"/>
    <p:sldId id="2967" r:id="rId3"/>
    <p:sldId id="2968" r:id="rId4"/>
    <p:sldId id="2969" r:id="rId5"/>
    <p:sldId id="2970" r:id="rId6"/>
    <p:sldId id="2971" r:id="rId7"/>
    <p:sldId id="2972" r:id="rId8"/>
    <p:sldId id="2973" r:id="rId9"/>
    <p:sldId id="2974" r:id="rId10"/>
    <p:sldId id="2991" r:id="rId11"/>
    <p:sldId id="2992" r:id="rId12"/>
    <p:sldId id="2993" r:id="rId13"/>
    <p:sldId id="2994" r:id="rId14"/>
    <p:sldId id="2975" r:id="rId15"/>
    <p:sldId id="2996" r:id="rId16"/>
    <p:sldId id="2995" r:id="rId17"/>
    <p:sldId id="2997" r:id="rId18"/>
    <p:sldId id="3011" r:id="rId19"/>
    <p:sldId id="2998" r:id="rId20"/>
    <p:sldId id="2979" r:id="rId21"/>
    <p:sldId id="2980" r:id="rId22"/>
    <p:sldId id="2981" r:id="rId23"/>
    <p:sldId id="2982" r:id="rId24"/>
    <p:sldId id="2983" r:id="rId25"/>
    <p:sldId id="2999" r:id="rId26"/>
    <p:sldId id="2984" r:id="rId27"/>
    <p:sldId id="2985" r:id="rId28"/>
    <p:sldId id="3000" r:id="rId29"/>
    <p:sldId id="3012" r:id="rId30"/>
    <p:sldId id="3002" r:id="rId31"/>
    <p:sldId id="3013" r:id="rId32"/>
    <p:sldId id="3014" r:id="rId33"/>
    <p:sldId id="3027" r:id="rId34"/>
    <p:sldId id="3028" r:id="rId35"/>
    <p:sldId id="3006" r:id="rId36"/>
    <p:sldId id="3016" r:id="rId37"/>
    <p:sldId id="3030" r:id="rId38"/>
    <p:sldId id="3029" r:id="rId39"/>
    <p:sldId id="3021" r:id="rId40"/>
    <p:sldId id="3018" r:id="rId41"/>
    <p:sldId id="3023" r:id="rId42"/>
    <p:sldId id="3024" r:id="rId43"/>
    <p:sldId id="3025" r:id="rId44"/>
    <p:sldId id="3003" r:id="rId45"/>
    <p:sldId id="2987" r:id="rId46"/>
    <p:sldId id="3005" r:id="rId47"/>
    <p:sldId id="2988" r:id="rId48"/>
    <p:sldId id="2989" r:id="rId49"/>
    <p:sldId id="3026" r:id="rId50"/>
    <p:sldId id="257" r:id="rId51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1536">
          <p15:clr>
            <a:srgbClr val="A4A3A4"/>
          </p15:clr>
        </p15:guide>
        <p15:guide id="4" pos="2880">
          <p15:clr>
            <a:srgbClr val="A4A3A4"/>
          </p15:clr>
        </p15:guide>
        <p15:guide id="5" pos="384">
          <p15:clr>
            <a:srgbClr val="A4A3A4"/>
          </p15:clr>
        </p15:guide>
        <p15:guide id="6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99"/>
    <a:srgbClr val="003366"/>
    <a:srgbClr val="CCECFF"/>
    <a:srgbClr val="FF0000"/>
    <a:srgbClr val="CC0066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5" autoAdjust="0"/>
    <p:restoredTop sz="98716" autoAdjust="0"/>
  </p:normalViewPr>
  <p:slideViewPr>
    <p:cSldViewPr>
      <p:cViewPr varScale="1">
        <p:scale>
          <a:sx n="73" d="100"/>
          <a:sy n="73" d="100"/>
        </p:scale>
        <p:origin x="1560" y="60"/>
      </p:cViewPr>
      <p:guideLst>
        <p:guide orient="horz" pos="2160"/>
        <p:guide orient="horz" pos="816"/>
        <p:guide orient="horz" pos="1536"/>
        <p:guide pos="2880"/>
        <p:guide pos="384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08"/>
    </p:cViewPr>
  </p:sorterViewPr>
  <p:notesViewPr>
    <p:cSldViewPr>
      <p:cViewPr varScale="1">
        <p:scale>
          <a:sx n="55" d="100"/>
          <a:sy n="55" d="100"/>
        </p:scale>
        <p:origin x="-26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AC05DF6-F5A9-487C-8066-1936E59F9703}" type="datetimeFigureOut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CN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A409121-037D-4882-B785-DBCDCCE9A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026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96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C3AFFEAE-BCA0-48C7-96AB-C539632ED2D4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66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19E1321A-BB87-4D46-850A-9D355891F063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44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726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26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10896D4A-7D33-478D-8057-27FB161185CA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50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06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40C95FE9-C36B-4131-A3F0-D5EFDFFFDCD8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6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40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100" smtClean="0">
                <a:sym typeface="Monotype Sorts" pitchFamily="2" charset="2"/>
              </a:rPr>
              <a:t>两个不能和一个可以：</a:t>
            </a:r>
          </a:p>
          <a:p>
            <a:pPr lvl="1"/>
            <a:r>
              <a:rPr lang="zh-CN" altLang="en-US" sz="2100" smtClean="0">
                <a:sym typeface="Monotype Sorts" pitchFamily="2" charset="2"/>
              </a:rPr>
              <a:t>不能把公用体变量作为函数参数；</a:t>
            </a:r>
          </a:p>
          <a:p>
            <a:pPr lvl="1"/>
            <a:r>
              <a:rPr lang="zh-CN" altLang="en-US" sz="2100" smtClean="0">
                <a:sym typeface="Monotype Sorts" pitchFamily="2" charset="2"/>
              </a:rPr>
              <a:t>不能使函数带回共用体变量；</a:t>
            </a:r>
          </a:p>
          <a:p>
            <a:pPr lvl="1"/>
            <a:r>
              <a:rPr lang="zh-CN" altLang="en-US" sz="2100" smtClean="0">
                <a:sym typeface="Monotype Sorts" pitchFamily="2" charset="2"/>
              </a:rPr>
              <a:t>可以使用指向共用体变量的指针（与结构体类似）。</a:t>
            </a:r>
          </a:p>
          <a:p>
            <a:r>
              <a:rPr lang="zh-CN" altLang="en-US" sz="2100" smtClean="0">
                <a:sym typeface="Monotype Sorts" pitchFamily="2" charset="2"/>
              </a:rPr>
              <a:t>共用体类型可以出现在结构体类型定义中，也可以定义共用体数组；</a:t>
            </a:r>
          </a:p>
          <a:p>
            <a:r>
              <a:rPr lang="zh-CN" altLang="en-US" sz="2100" smtClean="0">
                <a:sym typeface="Monotype Sorts" pitchFamily="2" charset="2"/>
              </a:rPr>
              <a:t>结构体可以出现在共用体类型定义中，数组也可以作为共用体的成员。</a:t>
            </a:r>
          </a:p>
          <a:p>
            <a:pPr lvl="1"/>
            <a:endParaRPr lang="zh-CN" altLang="en-US" sz="2100" smtClean="0">
              <a:sym typeface="Monotype Sorts" pitchFamily="2" charset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谭</a:t>
            </a:r>
            <a:r>
              <a:rPr lang="en-US" altLang="zh-CN" sz="1400" smtClean="0">
                <a:sym typeface="Monotype Sorts" pitchFamily="2" charset="2"/>
              </a:rPr>
              <a:t>P289 </a:t>
            </a:r>
            <a:r>
              <a:rPr lang="zh-CN" altLang="en-US" sz="1400" smtClean="0">
                <a:sym typeface="Monotype Sorts" pitchFamily="2" charset="2"/>
              </a:rPr>
              <a:t>例</a:t>
            </a:r>
            <a:r>
              <a:rPr lang="en-US" altLang="zh-CN" sz="1400" smtClean="0">
                <a:sym typeface="Monotype Sorts" pitchFamily="2" charset="2"/>
              </a:rPr>
              <a:t>11.12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05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71172898-B42D-46C8-B88B-C7504375CBD2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19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720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20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谭：</a:t>
            </a:r>
            <a:r>
              <a:rPr lang="en-US" altLang="zh-CN" smtClean="0"/>
              <a:t>P292 </a:t>
            </a:r>
            <a:r>
              <a:rPr lang="zh-CN" altLang="en-US" sz="900" smtClean="0">
                <a:ea typeface="楷体_GB2312" pitchFamily="49" charset="-122"/>
              </a:rPr>
              <a:t>例</a:t>
            </a:r>
            <a:r>
              <a:rPr lang="en-US" altLang="zh-CN" sz="900" smtClean="0">
                <a:ea typeface="楷体_GB2312" pitchFamily="49" charset="-122"/>
              </a:rPr>
              <a:t>11.13</a:t>
            </a:r>
            <a:endParaRPr lang="zh-CN" altLang="en-US" sz="900" smtClean="0"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谭：</a:t>
            </a:r>
            <a:r>
              <a:rPr lang="en-US" altLang="zh-CN" smtClean="0"/>
              <a:t>P292 </a:t>
            </a:r>
            <a:r>
              <a:rPr lang="zh-CN" altLang="en-US" sz="900" smtClean="0">
                <a:ea typeface="楷体_GB2312" pitchFamily="49" charset="-122"/>
              </a:rPr>
              <a:t>例</a:t>
            </a:r>
            <a:r>
              <a:rPr lang="en-US" altLang="zh-CN" sz="900" smtClean="0">
                <a:ea typeface="楷体_GB2312" pitchFamily="49" charset="-122"/>
              </a:rPr>
              <a:t>11.13</a:t>
            </a:r>
            <a:endParaRPr lang="zh-CN" altLang="en-US" sz="900" smtClean="0"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谭：</a:t>
            </a:r>
            <a:r>
              <a:rPr lang="en-US" altLang="zh-CN" smtClean="0"/>
              <a:t>P292 </a:t>
            </a:r>
            <a:r>
              <a:rPr lang="zh-CN" altLang="en-US" sz="900" smtClean="0">
                <a:ea typeface="楷体_GB2312" pitchFamily="49" charset="-122"/>
              </a:rPr>
              <a:t>例</a:t>
            </a:r>
            <a:r>
              <a:rPr lang="en-US" altLang="zh-CN" sz="900" smtClean="0">
                <a:ea typeface="楷体_GB2312" pitchFamily="49" charset="-122"/>
              </a:rPr>
              <a:t>11.13</a:t>
            </a:r>
            <a:endParaRPr lang="zh-CN" altLang="en-US" sz="900" smtClean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8765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7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1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53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3"/>
          <p:cNvPicPr>
            <a:picLocks noChangeAspect="1" noChangeArrowheads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y2"/>
          <p:cNvPicPr>
            <a:picLocks noChangeAspect="1" noChangeArrowheads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45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10"/>
          <p:cNvSpPr>
            <a:spLocks noChangeArrowheads="1" noChangeShapeType="1" noTextEdit="1"/>
          </p:cNvSpPr>
          <p:nvPr userDrawn="1"/>
        </p:nvSpPr>
        <p:spPr bwMode="auto">
          <a:xfrm>
            <a:off x="1066800" y="304800"/>
            <a:ext cx="1295400" cy="6096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11014"/>
              </a:avLst>
            </a:prstTxWarp>
          </a:bodyPr>
          <a:lstStyle/>
          <a:p>
            <a:pPr algn="ctr"/>
            <a:r>
              <a:rPr lang="zh-CN" altLang="en-US" sz="44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方正舒体"/>
                <a:ea typeface="方正舒体"/>
              </a:rPr>
              <a:t>王化雨</a:t>
            </a: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708275"/>
            <a:ext cx="7772400" cy="1470025"/>
          </a:xfrm>
        </p:spPr>
        <p:txBody>
          <a:bodyPr/>
          <a:lstStyle>
            <a:lvl1pPr algn="ctr">
              <a:defRPr sz="4800"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1700213"/>
            <a:ext cx="6400800" cy="86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 b="0">
                <a:ea typeface="仿宋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63730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DA9E8-38DA-48F0-98E7-0A7EEFD4B73B}" type="datetime1">
              <a:rPr lang="zh-CN" altLang="en-US"/>
              <a:pPr>
                <a:defRPr/>
              </a:pPr>
              <a:t>2023/12/12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D141F-CE7A-4EB6-8DBC-C4173890E19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303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27000"/>
            <a:ext cx="2133600" cy="6156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"/>
            <a:ext cx="6248400" cy="6156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AC174-19F6-4485-AFD0-99EB06C71CB3}" type="datetime1">
              <a:rPr lang="zh-CN" altLang="en-US"/>
              <a:pPr>
                <a:defRPr/>
              </a:pPr>
              <a:t>2023/12/12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49DA8-6675-43A4-858F-666BE03C044B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966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 flipV="1">
            <a:off x="374650" y="1011238"/>
            <a:ext cx="8693150" cy="555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2133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 smtClean="0">
                <a:latin typeface="Arial" pitchFamily="34" charset="0"/>
              </a:defRPr>
            </a:lvl1pPr>
          </a:lstStyle>
          <a:p>
            <a:fld id="{FAE1E146-35CB-4648-A00D-78256B8684A5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553200"/>
            <a:ext cx="4419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>
                <a:latin typeface="Arial" pitchFamily="34" charset="0"/>
              </a:defRPr>
            </a:lvl1pPr>
          </a:lstStyle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553200"/>
            <a:ext cx="1752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 smtClean="0">
                <a:latin typeface="Arial" pitchFamily="34" charset="0"/>
              </a:defRPr>
            </a:lvl1pPr>
          </a:lstStyle>
          <a:p>
            <a:fld id="{C2A0705A-59E7-4F07-9530-32E436A24CF4}" type="slidenum">
              <a:rPr lang="zh-CN" altLang="en-US"/>
              <a:pPr/>
              <a:t>‹#›</a:t>
            </a:fld>
            <a:r>
              <a:rPr lang="en-US" altLang="zh-CN"/>
              <a:t>/36</a:t>
            </a:r>
          </a:p>
        </p:txBody>
      </p:sp>
    </p:spTree>
    <p:extLst>
      <p:ext uri="{BB962C8B-B14F-4D97-AF65-F5344CB8AC3E}">
        <p14:creationId xmlns:p14="http://schemas.microsoft.com/office/powerpoint/2010/main" val="49426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239C6-B7D7-461E-92A5-41D87B536E65}" type="datetime1">
              <a:rPr lang="zh-CN" altLang="en-US"/>
              <a:pPr>
                <a:defRPr/>
              </a:pPr>
              <a:t>2023/12/12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86C8A-FC98-40B8-9F96-9AE4EAC2D75C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194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90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6FA50-04CD-48A0-BE16-910DB774AFC8}" type="datetime1">
              <a:rPr lang="zh-CN" altLang="en-US"/>
              <a:pPr>
                <a:defRPr/>
              </a:pPr>
              <a:t>2023/12/12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53436-772B-47F2-B3E3-E44A80D831EA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944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0D128-1579-4BF0-B30B-AB7CE6D97265}" type="datetime1">
              <a:rPr lang="zh-CN" altLang="en-US"/>
              <a:pPr>
                <a:defRPr/>
              </a:pPr>
              <a:t>2023/12/12</a:t>
            </a:fld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50E2C-ADCC-4DA0-8248-62EFBDC73295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9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168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1C92D-B3D3-47CF-B14F-4379E8E104C7}" type="datetime1">
              <a:rPr lang="zh-CN" altLang="en-US"/>
              <a:pPr>
                <a:defRPr/>
              </a:pPr>
              <a:t>2023/12/12</a:t>
            </a:fld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FC838-AA41-4744-B45E-6DE35ADFD23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169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303EE-0494-4C44-9087-EB874C59A942}" type="datetime1">
              <a:rPr lang="zh-CN" altLang="en-US"/>
              <a:pPr>
                <a:defRPr/>
              </a:pPr>
              <a:t>2023/12/12</a:t>
            </a:fld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F027A-0D5E-41F2-BE19-FD16FBB4EA84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273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3A5B9-F472-48D3-A160-5F3B320727F8}" type="datetime1">
              <a:rPr lang="zh-CN" altLang="en-US"/>
              <a:pPr>
                <a:defRPr/>
              </a:pPr>
              <a:t>2023/12/12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3AA0E-8F6E-4119-988D-FA0061B324A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85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236CE-CDB3-4EE7-BBB7-0C6A671BC899}" type="datetime1">
              <a:rPr lang="zh-CN" altLang="en-US"/>
              <a:pPr>
                <a:defRPr/>
              </a:pPr>
              <a:t>2023/12/12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EFFFC-EC12-42CF-8A81-BC02F62D490C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730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371600"/>
            <a:ext cx="82804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第一级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第三组</a:t>
            </a:r>
          </a:p>
        </p:txBody>
      </p:sp>
      <p:sp>
        <p:nvSpPr>
          <p:cNvPr id="2051" name="Rectangle 15" descr="白色大理石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7000"/>
            <a:ext cx="85344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06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CEB3A26E-C98E-489E-91B1-40F9C09FE6CA}" type="datetime1">
              <a:rPr lang="zh-CN" altLang="en-US"/>
              <a:pPr>
                <a:defRPr/>
              </a:pPr>
              <a:t>2023/12/12</a:t>
            </a:fld>
            <a:endParaRPr lang="en-US" altLang="zh-CN"/>
          </a:p>
        </p:txBody>
      </p:sp>
      <p:sp>
        <p:nvSpPr>
          <p:cNvPr id="240657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1143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EE195CCA-7C45-479F-9887-0B45D5299E4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240658" name="Rectangle 18"/>
          <p:cNvSpPr>
            <a:spLocks noChangeArrowheads="1"/>
          </p:cNvSpPr>
          <p:nvPr userDrawn="1"/>
        </p:nvSpPr>
        <p:spPr bwMode="auto">
          <a:xfrm flipV="1">
            <a:off x="374650" y="1143000"/>
            <a:ext cx="8693150" cy="555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240662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4770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699" r:id="rId3"/>
    <p:sldLayoutId id="2147483698" r:id="rId4"/>
    <p:sldLayoutId id="2147483697" r:id="rId5"/>
    <p:sldLayoutId id="2147483696" r:id="rId6"/>
    <p:sldLayoutId id="2147483695" r:id="rId7"/>
    <p:sldLayoutId id="2147483694" r:id="rId8"/>
    <p:sldLayoutId id="2147483693" r:id="rId9"/>
    <p:sldLayoutId id="2147483692" r:id="rId10"/>
    <p:sldLayoutId id="214748369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仿宋" pitchFamily="49" charset="-122"/>
          <a:ea typeface="仿宋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Ø"/>
        <a:defRPr sz="32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ü"/>
        <a:defRPr sz="2800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2400" b="1">
          <a:solidFill>
            <a:schemeClr val="accent2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1"/>
          <p:cNvSpPr txBox="1">
            <a:spLocks noChangeArrowheads="1"/>
          </p:cNvSpPr>
          <p:nvPr/>
        </p:nvSpPr>
        <p:spPr bwMode="auto">
          <a:xfrm>
            <a:off x="304800" y="2057400"/>
            <a:ext cx="84582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48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48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9</a:t>
            </a:r>
            <a:r>
              <a:rPr lang="zh-CN" altLang="en-US" sz="48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章 用户自定义数据类型</a:t>
            </a:r>
            <a:endParaRPr lang="en-US" altLang="zh-CN" sz="4800" dirty="0">
              <a:solidFill>
                <a:schemeClr val="accent2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685800" y="5486400"/>
            <a:ext cx="77724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山东师范大学信息科学与工程学院 王化雨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838200" y="5943600"/>
            <a:ext cx="7772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月</a:t>
            </a:r>
          </a:p>
        </p:txBody>
      </p:sp>
      <p:sp>
        <p:nvSpPr>
          <p:cNvPr id="5130" name="Text Box 15"/>
          <p:cNvSpPr txBox="1">
            <a:spLocks noChangeArrowheads="1"/>
          </p:cNvSpPr>
          <p:nvPr/>
        </p:nvSpPr>
        <p:spPr bwMode="auto">
          <a:xfrm>
            <a:off x="381000" y="3505200"/>
            <a:ext cx="845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5400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四</a:t>
            </a:r>
            <a:r>
              <a:rPr lang="zh-CN" altLang="en-US" sz="5400" dirty="0" smtClean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</a:t>
            </a:r>
            <a:r>
              <a:rPr lang="zh-CN" altLang="en-US" sz="5400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共用体、枚举、</a:t>
            </a:r>
            <a:r>
              <a:rPr lang="en-US" altLang="zh-CN" sz="5400" dirty="0" err="1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typedef</a:t>
            </a:r>
            <a:endParaRPr lang="en-US" altLang="zh-CN" sz="5400" dirty="0">
              <a:solidFill>
                <a:srgbClr val="FF33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90800" y="130175"/>
            <a:ext cx="6477000" cy="9906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dist"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计算机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2301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语言程序设计”</a:t>
            </a:r>
          </a:p>
          <a:p>
            <a:pPr algn="dist">
              <a:lnSpc>
                <a:spcPct val="9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谭浩强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《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程序设计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第五版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)》</a:t>
            </a:r>
            <a:endParaRPr lang="zh-CN" altLang="en-US" sz="2800" b="1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556237CF-D894-4293-BD69-3A66BCCD4285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C1B427D-6BEA-47E6-8056-F48535AA7261}" type="slidenum">
              <a:rPr lang="zh-CN" altLang="en-US"/>
              <a:pPr/>
              <a:t>10</a:t>
            </a:fld>
            <a:r>
              <a:rPr lang="en-US" altLang="zh-CN"/>
              <a:t>/36</a:t>
            </a:r>
          </a:p>
        </p:txBody>
      </p:sp>
      <p:sp>
        <p:nvSpPr>
          <p:cNvPr id="6712322" name="Rectangle 2"/>
          <p:cNvSpPr>
            <a:spLocks noRot="1" noChangeArrowheads="1"/>
          </p:cNvSpPr>
          <p:nvPr/>
        </p:nvSpPr>
        <p:spPr bwMode="auto">
          <a:xfrm>
            <a:off x="228600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共用体</a:t>
            </a:r>
            <a:r>
              <a:rPr lang="zh-CN" altLang="en-US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应用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解题思路</a:t>
            </a: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-2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12323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如果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job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项为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，则第５项为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class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。即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Li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是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501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班的。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如果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job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项是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，则第５项为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position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Wang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是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prof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（教授）。</a:t>
            </a:r>
          </a:p>
        </p:txBody>
      </p:sp>
      <p:pic>
        <p:nvPicPr>
          <p:cNvPr id="67123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3124200"/>
            <a:ext cx="7346950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A8EEC9E4-939E-48CD-B388-E96798B61642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FC859EB-AF45-4B56-A937-D15A8F449406}" type="slidenum">
              <a:rPr lang="zh-CN" altLang="en-US"/>
              <a:pPr/>
              <a:t>11</a:t>
            </a:fld>
            <a:r>
              <a:rPr lang="en-US" altLang="zh-CN"/>
              <a:t>/36</a:t>
            </a:r>
          </a:p>
        </p:txBody>
      </p:sp>
      <p:sp>
        <p:nvSpPr>
          <p:cNvPr id="6713346" name="Rectangle 2"/>
          <p:cNvSpPr>
            <a:spLocks noRot="1" noChangeArrowheads="1"/>
          </p:cNvSpPr>
          <p:nvPr/>
        </p:nvSpPr>
        <p:spPr bwMode="auto">
          <a:xfrm>
            <a:off x="228600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共用体</a:t>
            </a:r>
            <a:r>
              <a:rPr lang="zh-CN" altLang="en-US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应用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解题思路</a:t>
            </a: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-3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13347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对第</a:t>
            </a: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5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项可以用共用体来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处理，将</a:t>
            </a: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class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和</a:t>
            </a: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position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放在同一段存储单元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中。</a:t>
            </a:r>
            <a:endParaRPr lang="zh-CN" altLang="en-US" sz="3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pic>
        <p:nvPicPr>
          <p:cNvPr id="67133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3124200"/>
            <a:ext cx="7346950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2E03E86-DC31-4EC1-9F35-C8AF0A77DC32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F4F97A8-2D3E-421B-8C71-48497819CF88}" type="slidenum">
              <a:rPr lang="zh-CN" altLang="en-US"/>
              <a:pPr/>
              <a:t>12</a:t>
            </a:fld>
            <a:r>
              <a:rPr lang="en-US" altLang="zh-CN"/>
              <a:t>/36</a:t>
            </a:r>
          </a:p>
        </p:txBody>
      </p:sp>
      <p:sp>
        <p:nvSpPr>
          <p:cNvPr id="6714370" name="Rectangle 2"/>
          <p:cNvSpPr>
            <a:spLocks noRot="1" noChangeArrowheads="1"/>
          </p:cNvSpPr>
          <p:nvPr/>
        </p:nvSpPr>
        <p:spPr bwMode="auto">
          <a:xfrm>
            <a:off x="228600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共用体</a:t>
            </a:r>
            <a:r>
              <a:rPr lang="zh-CN" altLang="en-US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应用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数据定义</a:t>
            </a: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-1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14371" name="Rectangle 3"/>
          <p:cNvSpPr>
            <a:spLocks noChangeArrowheads="1"/>
          </p:cNvSpPr>
          <p:nvPr/>
        </p:nvSpPr>
        <p:spPr bwMode="auto">
          <a:xfrm>
            <a:off x="304800" y="1143000"/>
            <a:ext cx="3581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800" b="1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外部结构体数组的定义：</a:t>
            </a:r>
          </a:p>
        </p:txBody>
      </p:sp>
      <p:sp>
        <p:nvSpPr>
          <p:cNvPr id="6714372" name="Rectangle 4"/>
          <p:cNvSpPr>
            <a:spLocks noChangeArrowheads="1"/>
          </p:cNvSpPr>
          <p:nvPr/>
        </p:nvSpPr>
        <p:spPr bwMode="auto">
          <a:xfrm>
            <a:off x="4038600" y="1219200"/>
            <a:ext cx="4800600" cy="4953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#include &lt;</a:t>
            </a:r>
            <a:r>
              <a:rPr kumimoji="1" lang="en-US" altLang="zh-CN" sz="2400" b="1" dirty="0" err="1">
                <a:latin typeface="Times New Roman" pitchFamily="18" charset="0"/>
                <a:sym typeface="Monotype Sorts" pitchFamily="2" charset="2"/>
              </a:rPr>
              <a:t>stdio.h</a:t>
            </a: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&gt;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 err="1">
                <a:latin typeface="Times New Roman" pitchFamily="18" charset="0"/>
                <a:sym typeface="Monotype Sorts" pitchFamily="2" charset="2"/>
              </a:rPr>
              <a:t>struct</a:t>
            </a: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                        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{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	</a:t>
            </a:r>
            <a:r>
              <a:rPr kumimoji="1" lang="en-US" altLang="zh-CN" sz="2400" b="1" dirty="0" err="1">
                <a:latin typeface="Times New Roman" pitchFamily="18" charset="0"/>
                <a:sym typeface="Monotype Sorts" pitchFamily="2" charset="2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  <a:sym typeface="Monotype Sorts" pitchFamily="2" charset="2"/>
              </a:rPr>
              <a:t>num</a:t>
            </a: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	char name[10];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	char sex;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	char job;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	union                       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	{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		</a:t>
            </a:r>
            <a:r>
              <a:rPr kumimoji="1" lang="en-US" altLang="zh-CN" sz="2400" b="1" dirty="0" err="1">
                <a:latin typeface="Times New Roman" pitchFamily="18" charset="0"/>
                <a:sym typeface="Monotype Sorts" pitchFamily="2" charset="2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clas</a:t>
            </a: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		char position[10];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	}category;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}person[2]; </a:t>
            </a:r>
          </a:p>
        </p:txBody>
      </p:sp>
      <p:sp>
        <p:nvSpPr>
          <p:cNvPr id="4" name="圆角矩形标注 3"/>
          <p:cNvSpPr>
            <a:spLocks noChangeArrowheads="1"/>
          </p:cNvSpPr>
          <p:nvPr/>
        </p:nvSpPr>
        <p:spPr bwMode="auto">
          <a:xfrm>
            <a:off x="152400" y="6172200"/>
            <a:ext cx="3571875" cy="642938"/>
          </a:xfrm>
          <a:prstGeom prst="wedgeRoundRectCallout">
            <a:avLst>
              <a:gd name="adj1" fmla="val 83287"/>
              <a:gd name="adj2" fmla="val -7494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800" b="1">
                <a:solidFill>
                  <a:srgbClr val="CC0099"/>
                </a:solidFill>
                <a:latin typeface="Verdana" pitchFamily="34" charset="0"/>
              </a:rPr>
              <a:t>外部的结构体数组</a:t>
            </a:r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1066800" y="3810000"/>
            <a:ext cx="2428875" cy="642938"/>
          </a:xfrm>
          <a:prstGeom prst="wedgeRoundRectCallout">
            <a:avLst>
              <a:gd name="adj1" fmla="val 119542"/>
              <a:gd name="adj2" fmla="val 186051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800" b="1">
                <a:solidFill>
                  <a:srgbClr val="CC0099"/>
                </a:solidFill>
                <a:latin typeface="Verdana" pitchFamily="34" charset="0"/>
              </a:rPr>
              <a:t>共用体变量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7ABDF68-D040-47C6-AA0B-67BDC9501576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7E088E4-3E0F-45D8-903C-D7F62D49537E}" type="slidenum">
              <a:rPr lang="zh-CN" altLang="en-US"/>
              <a:pPr/>
              <a:t>13</a:t>
            </a:fld>
            <a:r>
              <a:rPr lang="en-US" altLang="zh-CN"/>
              <a:t>/36</a:t>
            </a:r>
          </a:p>
        </p:txBody>
      </p:sp>
      <p:sp>
        <p:nvSpPr>
          <p:cNvPr id="6715394" name="Rectangle 2"/>
          <p:cNvSpPr>
            <a:spLocks noRot="1" noChangeArrowheads="1"/>
          </p:cNvSpPr>
          <p:nvPr/>
        </p:nvSpPr>
        <p:spPr bwMode="auto">
          <a:xfrm>
            <a:off x="228600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共用体</a:t>
            </a:r>
            <a:r>
              <a:rPr lang="zh-CN" altLang="en-US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应用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数据定义</a:t>
            </a: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-2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15395" name="Rectangle 3"/>
          <p:cNvSpPr>
            <a:spLocks noChangeArrowheads="1"/>
          </p:cNvSpPr>
          <p:nvPr/>
        </p:nvSpPr>
        <p:spPr bwMode="auto">
          <a:xfrm>
            <a:off x="304800" y="1143000"/>
            <a:ext cx="3581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800" b="1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外部结构体数组</a:t>
            </a:r>
            <a:r>
              <a:rPr lang="en-US" altLang="zh-CN" sz="3800" b="1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——</a:t>
            </a:r>
            <a:r>
              <a:rPr lang="zh-CN" altLang="en-US" sz="3800" b="1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另一种定义方式：</a:t>
            </a:r>
          </a:p>
        </p:txBody>
      </p:sp>
      <p:sp>
        <p:nvSpPr>
          <p:cNvPr id="6715396" name="Rectangle 4"/>
          <p:cNvSpPr>
            <a:spLocks noChangeArrowheads="1"/>
          </p:cNvSpPr>
          <p:nvPr/>
        </p:nvSpPr>
        <p:spPr bwMode="auto">
          <a:xfrm>
            <a:off x="4038600" y="1143000"/>
            <a:ext cx="4800600" cy="5486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#include &lt;</a:t>
            </a:r>
            <a:r>
              <a:rPr kumimoji="1" lang="en-US" altLang="zh-CN" sz="2400" b="1" dirty="0" err="1">
                <a:latin typeface="Times New Roman" pitchFamily="18" charset="0"/>
                <a:sym typeface="Monotype Sorts" pitchFamily="2" charset="2"/>
              </a:rPr>
              <a:t>stdio.h</a:t>
            </a: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&gt;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union  </a:t>
            </a:r>
            <a:r>
              <a:rPr kumimoji="1" lang="en-US" altLang="zh-CN" sz="2400" b="1" dirty="0" err="1">
                <a:latin typeface="Times New Roman" pitchFamily="18" charset="0"/>
                <a:sym typeface="Monotype Sorts" pitchFamily="2" charset="2"/>
              </a:rPr>
              <a:t>Categ</a:t>
            </a:r>
            <a:endParaRPr kumimoji="1" lang="en-US" altLang="zh-CN" sz="2400" b="1" dirty="0">
              <a:latin typeface="Times New Roman" pitchFamily="18" charset="0"/>
              <a:sym typeface="Monotype Sort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{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	</a:t>
            </a:r>
            <a:r>
              <a:rPr kumimoji="1" lang="en-US" altLang="zh-CN" sz="2400" b="1" dirty="0" err="1">
                <a:latin typeface="Times New Roman" pitchFamily="18" charset="0"/>
                <a:sym typeface="Monotype Sorts" pitchFamily="2" charset="2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  <a:sym typeface="Monotype Sorts" pitchFamily="2" charset="2"/>
              </a:rPr>
              <a:t>clas</a:t>
            </a: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    	char position[10];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};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 err="1">
                <a:latin typeface="Times New Roman" pitchFamily="18" charset="0"/>
                <a:sym typeface="Monotype Sorts" pitchFamily="2" charset="2"/>
              </a:rPr>
              <a:t>struct</a:t>
            </a: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                        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{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	</a:t>
            </a:r>
            <a:r>
              <a:rPr kumimoji="1" lang="en-US" altLang="zh-CN" sz="2400" b="1" dirty="0" err="1">
                <a:latin typeface="Times New Roman" pitchFamily="18" charset="0"/>
                <a:sym typeface="Monotype Sorts" pitchFamily="2" charset="2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  <a:sym typeface="Monotype Sorts" pitchFamily="2" charset="2"/>
              </a:rPr>
              <a:t>num</a:t>
            </a: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	char name[10];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	char sex;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	char job;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	union  </a:t>
            </a:r>
            <a:r>
              <a:rPr kumimoji="1" lang="en-US" altLang="zh-CN" sz="2400" b="1" dirty="0" err="1">
                <a:latin typeface="Times New Roman" pitchFamily="18" charset="0"/>
                <a:sym typeface="Monotype Sorts" pitchFamily="2" charset="2"/>
              </a:rPr>
              <a:t>Categ</a:t>
            </a: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  category;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}person[2]; </a:t>
            </a:r>
          </a:p>
        </p:txBody>
      </p:sp>
      <p:sp>
        <p:nvSpPr>
          <p:cNvPr id="4" name="圆角矩形标注 3"/>
          <p:cNvSpPr>
            <a:spLocks noChangeArrowheads="1"/>
          </p:cNvSpPr>
          <p:nvPr/>
        </p:nvSpPr>
        <p:spPr bwMode="auto">
          <a:xfrm>
            <a:off x="228600" y="4724400"/>
            <a:ext cx="2819400" cy="642938"/>
          </a:xfrm>
          <a:prstGeom prst="wedgeRoundRectCallout">
            <a:avLst>
              <a:gd name="adj1" fmla="val 183727"/>
              <a:gd name="adj2" fmla="val 12259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800" b="1">
                <a:solidFill>
                  <a:srgbClr val="CC0099"/>
                </a:solidFill>
                <a:latin typeface="Verdana" pitchFamily="34" charset="0"/>
              </a:rPr>
              <a:t>定义共用体变量</a:t>
            </a:r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609600" y="3810000"/>
            <a:ext cx="2886075" cy="642938"/>
          </a:xfrm>
          <a:prstGeom prst="wedgeRoundRectCallout">
            <a:avLst>
              <a:gd name="adj1" fmla="val 110727"/>
              <a:gd name="adj2" fmla="val -327532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800" b="1">
                <a:solidFill>
                  <a:srgbClr val="CC0099"/>
                </a:solidFill>
                <a:latin typeface="Verdana" pitchFamily="34" charset="0"/>
              </a:rPr>
              <a:t>声明共用体类型</a:t>
            </a:r>
          </a:p>
        </p:txBody>
      </p:sp>
      <p:sp>
        <p:nvSpPr>
          <p:cNvPr id="2" name="圆角矩形标注 3"/>
          <p:cNvSpPr>
            <a:spLocks noChangeArrowheads="1"/>
          </p:cNvSpPr>
          <p:nvPr/>
        </p:nvSpPr>
        <p:spPr bwMode="auto">
          <a:xfrm>
            <a:off x="76200" y="6138863"/>
            <a:ext cx="3048000" cy="642937"/>
          </a:xfrm>
          <a:prstGeom prst="wedgeRoundRectCallout">
            <a:avLst>
              <a:gd name="adj1" fmla="val 95366"/>
              <a:gd name="adj2" fmla="val -1111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800" b="1">
                <a:solidFill>
                  <a:srgbClr val="CC0099"/>
                </a:solidFill>
                <a:latin typeface="Verdana" pitchFamily="34" charset="0"/>
              </a:rPr>
              <a:t>外部的结构体数组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656118FA-B5B3-4336-9C0E-1DE31C6FD739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B64B23F-9A2F-410B-8EE3-EAF743CDE8CA}" type="slidenum">
              <a:rPr lang="zh-CN" altLang="en-US"/>
              <a:pPr/>
              <a:t>14</a:t>
            </a:fld>
            <a:r>
              <a:rPr lang="en-US" altLang="zh-CN"/>
              <a:t>/36</a:t>
            </a:r>
          </a:p>
        </p:txBody>
      </p:sp>
      <p:sp>
        <p:nvSpPr>
          <p:cNvPr id="6694914" name="Rectangle 2"/>
          <p:cNvSpPr>
            <a:spLocks noRot="1" noChangeArrowheads="1"/>
          </p:cNvSpPr>
          <p:nvPr/>
        </p:nvSpPr>
        <p:spPr bwMode="auto">
          <a:xfrm>
            <a:off x="228600" y="2286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共用体</a:t>
            </a:r>
            <a:r>
              <a:rPr lang="zh-CN" altLang="en-US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应用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输入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流程</a:t>
            </a:r>
          </a:p>
        </p:txBody>
      </p:sp>
      <p:sp>
        <p:nvSpPr>
          <p:cNvPr id="6694915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输入：循环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n(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人数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次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依次输入每个人的号码、姓名、性别、职业；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利用职业的值，如果是学生则输入班号、是教师则输入职务。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22F443D7-ABE4-4B48-A4CB-D946A8793BEB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E905DCF-4CBD-4319-BAC6-E6AA2C527CA0}" type="slidenum">
              <a:rPr lang="zh-CN" altLang="en-US"/>
              <a:pPr/>
              <a:t>15</a:t>
            </a:fld>
            <a:r>
              <a:rPr lang="en-US" altLang="zh-CN"/>
              <a:t>/36</a:t>
            </a:r>
          </a:p>
        </p:txBody>
      </p:sp>
      <p:sp>
        <p:nvSpPr>
          <p:cNvPr id="6717442" name="Rectangle 2"/>
          <p:cNvSpPr>
            <a:spLocks noRot="1" noChangeArrowheads="1"/>
          </p:cNvSpPr>
          <p:nvPr/>
        </p:nvSpPr>
        <p:spPr bwMode="auto">
          <a:xfrm>
            <a:off x="381000" y="152400"/>
            <a:ext cx="7391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共用体</a:t>
            </a:r>
            <a:r>
              <a:rPr lang="zh-CN" altLang="en-US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应用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输入部分源代码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17443" name="Rectangle 3"/>
          <p:cNvSpPr>
            <a:spLocks noChangeArrowheads="1"/>
          </p:cNvSpPr>
          <p:nvPr/>
        </p:nvSpPr>
        <p:spPr bwMode="auto">
          <a:xfrm>
            <a:off x="381000" y="1143000"/>
            <a:ext cx="8458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循环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n(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人数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次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依次输入每个人的号码、姓名、性别、职业；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利用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job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值，如果是学生则输入班号、是教师则输入职务。</a:t>
            </a:r>
          </a:p>
        </p:txBody>
      </p:sp>
      <p:sp>
        <p:nvSpPr>
          <p:cNvPr id="6717444" name="Rectangle 4"/>
          <p:cNvSpPr>
            <a:spLocks noChangeArrowheads="1"/>
          </p:cNvSpPr>
          <p:nvPr/>
        </p:nvSpPr>
        <p:spPr bwMode="auto">
          <a:xfrm>
            <a:off x="152400" y="2971800"/>
            <a:ext cx="8915400" cy="3429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for(i=0;i&lt;2;i++)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 </a:t>
            </a: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       </a:t>
            </a:r>
            <a:r>
              <a:rPr kumimoji="1" lang="en-US" altLang="zh-CN" sz="2000" b="1" dirty="0" err="1" smtClean="0">
                <a:latin typeface="Times New Roman" pitchFamily="18" charset="0"/>
                <a:sym typeface="Monotype Sorts" pitchFamily="2" charset="2"/>
              </a:rPr>
              <a:t>scanf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("%d %s %c %c</a:t>
            </a: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",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	</a:t>
            </a: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    &amp;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person[i].</a:t>
            </a:r>
            <a:r>
              <a:rPr kumimoji="1" lang="en-US" altLang="zh-CN" sz="2000" b="1" dirty="0" err="1" smtClean="0">
                <a:latin typeface="Times New Roman" pitchFamily="18" charset="0"/>
                <a:sym typeface="Monotype Sorts" pitchFamily="2" charset="2"/>
              </a:rPr>
              <a:t>num</a:t>
            </a: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, person[i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].name, </a:t>
            </a: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&amp;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person[i].sex</a:t>
            </a: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, &amp;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person[i].job);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     </a:t>
            </a: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   if(person[i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].job == 's')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        	</a:t>
            </a:r>
            <a:r>
              <a:rPr kumimoji="1" lang="en-US" altLang="zh-CN" sz="2000" b="1" dirty="0" err="1" smtClean="0">
                <a:latin typeface="Times New Roman" pitchFamily="18" charset="0"/>
                <a:sym typeface="Monotype Sorts" pitchFamily="2" charset="2"/>
              </a:rPr>
              <a:t>scanf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("%d</a:t>
            </a: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", &amp;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person[i].</a:t>
            </a:r>
            <a:r>
              <a:rPr kumimoji="1" lang="en-US" altLang="zh-CN" sz="2000" b="1" dirty="0" err="1">
                <a:latin typeface="Times New Roman" pitchFamily="18" charset="0"/>
                <a:sym typeface="Monotype Sorts" pitchFamily="2" charset="2"/>
              </a:rPr>
              <a:t>category.clas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    </a:t>
            </a: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    else 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if(person[i].job == 't')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        	</a:t>
            </a:r>
            <a:r>
              <a:rPr kumimoji="1" lang="en-US" altLang="zh-CN" sz="2000" b="1" dirty="0" err="1">
                <a:latin typeface="Times New Roman" pitchFamily="18" charset="0"/>
                <a:sym typeface="Monotype Sorts" pitchFamily="2" charset="2"/>
              </a:rPr>
              <a:t>scanf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("%s</a:t>
            </a: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", person[i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].</a:t>
            </a:r>
            <a:r>
              <a:rPr kumimoji="1" lang="en-US" altLang="zh-CN" sz="2000" b="1" dirty="0" err="1">
                <a:latin typeface="Times New Roman" pitchFamily="18" charset="0"/>
                <a:sym typeface="Monotype Sorts" pitchFamily="2" charset="2"/>
              </a:rPr>
              <a:t>category.position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); 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    </a:t>
            </a: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    else   </a:t>
            </a:r>
            <a:endParaRPr kumimoji="1" lang="en-US" altLang="zh-CN" sz="2000" b="1" dirty="0">
              <a:latin typeface="Times New Roman" pitchFamily="18" charset="0"/>
              <a:sym typeface="Monotype Sort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	</a:t>
            </a:r>
            <a:r>
              <a:rPr kumimoji="1" lang="en-US" altLang="zh-CN" sz="2000" b="1" dirty="0" err="1">
                <a:latin typeface="Times New Roman" pitchFamily="18" charset="0"/>
                <a:sym typeface="Monotype Sorts" pitchFamily="2" charset="2"/>
              </a:rPr>
              <a:t>printf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("Input error!");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A8205A68-0F8B-4BDC-AD0C-987AB3251F69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11E28790-4986-41BF-8107-DE70210523B7}" type="slidenum">
              <a:rPr lang="zh-CN" altLang="en-US"/>
              <a:pPr/>
              <a:t>16</a:t>
            </a:fld>
            <a:r>
              <a:rPr lang="en-US" altLang="zh-CN"/>
              <a:t>/36</a:t>
            </a:r>
          </a:p>
        </p:txBody>
      </p:sp>
      <p:sp>
        <p:nvSpPr>
          <p:cNvPr id="6716418" name="Rectangle 2"/>
          <p:cNvSpPr>
            <a:spLocks noRot="1" noChangeArrowheads="1"/>
          </p:cNvSpPr>
          <p:nvPr/>
        </p:nvSpPr>
        <p:spPr bwMode="auto">
          <a:xfrm>
            <a:off x="228600" y="2286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共用体</a:t>
            </a:r>
            <a:r>
              <a:rPr lang="zh-CN" altLang="en-US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应用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输出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流程</a:t>
            </a:r>
          </a:p>
        </p:txBody>
      </p:sp>
      <p:sp>
        <p:nvSpPr>
          <p:cNvPr id="6716419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输出：循环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n(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人数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次</a:t>
            </a:r>
          </a:p>
          <a:p>
            <a:pPr marL="742950" lvl="1" indent="-285750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如果是学生则输出姓名、性别、职业和班号；</a:t>
            </a:r>
          </a:p>
          <a:p>
            <a:pPr marL="742950" lvl="1" indent="-285750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如果是教师则输出姓名、性别、职业和职务。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7D77B63-1CF3-434F-8A84-9CE11766FA2E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196A09C-2876-40A6-939E-8C296EF6E655}" type="slidenum">
              <a:rPr lang="zh-CN" altLang="en-US"/>
              <a:pPr/>
              <a:t>17</a:t>
            </a:fld>
            <a:r>
              <a:rPr lang="en-US" altLang="zh-CN"/>
              <a:t>/36</a:t>
            </a:r>
          </a:p>
        </p:txBody>
      </p:sp>
      <p:sp>
        <p:nvSpPr>
          <p:cNvPr id="6718466" name="Rectangle 2"/>
          <p:cNvSpPr>
            <a:spLocks noRot="1" noChangeArrowheads="1"/>
          </p:cNvSpPr>
          <p:nvPr/>
        </p:nvSpPr>
        <p:spPr bwMode="auto">
          <a:xfrm>
            <a:off x="152400" y="609600"/>
            <a:ext cx="3505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共用体</a:t>
            </a:r>
            <a:r>
              <a:rPr lang="zh-CN" altLang="en-US" sz="28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应用</a:t>
            </a:r>
            <a:r>
              <a:rPr lang="en-US" altLang="zh-CN" sz="2800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/>
            </a:r>
            <a:br>
              <a:rPr lang="en-US" altLang="zh-CN" sz="2800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</a:b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输出部分</a:t>
            </a:r>
            <a:b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源代码</a:t>
            </a:r>
          </a:p>
        </p:txBody>
      </p:sp>
      <p:sp>
        <p:nvSpPr>
          <p:cNvPr id="6718467" name="Rectangle 3"/>
          <p:cNvSpPr>
            <a:spLocks noChangeArrowheads="1"/>
          </p:cNvSpPr>
          <p:nvPr/>
        </p:nvSpPr>
        <p:spPr bwMode="auto">
          <a:xfrm>
            <a:off x="152400" y="1981200"/>
            <a:ext cx="2057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循环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n(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人数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次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如果是学生则输出姓名、性别、职业和班号；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如果是教师则输出姓名、性别、职业和职务。</a:t>
            </a:r>
          </a:p>
        </p:txBody>
      </p:sp>
      <p:sp>
        <p:nvSpPr>
          <p:cNvPr id="6718468" name="Rectangle 4"/>
          <p:cNvSpPr>
            <a:spLocks noChangeArrowheads="1"/>
          </p:cNvSpPr>
          <p:nvPr/>
        </p:nvSpPr>
        <p:spPr bwMode="auto">
          <a:xfrm>
            <a:off x="2362200" y="304800"/>
            <a:ext cx="6629400" cy="640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for(i=0;i&lt;2;i++)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    if (person[i].job == 's')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	</a:t>
            </a:r>
            <a:r>
              <a:rPr kumimoji="1" lang="en-US" altLang="zh-CN" sz="2400" b="1" dirty="0" err="1">
                <a:latin typeface="Times New Roman" pitchFamily="18" charset="0"/>
                <a:sym typeface="Monotype Sorts" pitchFamily="2" charset="2"/>
              </a:rPr>
              <a:t>printf</a:t>
            </a: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("%-6d%-10s%-4c%-4c%-10d\n",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		person[i].</a:t>
            </a:r>
            <a:r>
              <a:rPr kumimoji="1" lang="en-US" altLang="zh-CN" sz="2400" b="1" dirty="0" err="1">
                <a:latin typeface="Times New Roman" pitchFamily="18" charset="0"/>
                <a:sym typeface="Monotype Sorts" pitchFamily="2" charset="2"/>
              </a:rPr>
              <a:t>num</a:t>
            </a: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,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		person[i].name,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		person[i].sex,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		person[i].job,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		person[i].</a:t>
            </a:r>
            <a:r>
              <a:rPr kumimoji="1" lang="en-US" altLang="zh-CN" sz="2400" b="1" dirty="0" err="1">
                <a:latin typeface="Times New Roman" pitchFamily="18" charset="0"/>
                <a:sym typeface="Monotype Sorts" pitchFamily="2" charset="2"/>
              </a:rPr>
              <a:t>category.clas</a:t>
            </a: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  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    else                                          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	</a:t>
            </a:r>
            <a:r>
              <a:rPr kumimoji="1" lang="en-US" altLang="zh-CN" sz="2400" b="1" dirty="0" err="1">
                <a:latin typeface="Times New Roman" pitchFamily="18" charset="0"/>
                <a:sym typeface="Monotype Sorts" pitchFamily="2" charset="2"/>
              </a:rPr>
              <a:t>printf</a:t>
            </a: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("%-6d%-10s%-4c%-4c%-10s\n",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		person[i].</a:t>
            </a:r>
            <a:r>
              <a:rPr kumimoji="1" lang="en-US" altLang="zh-CN" sz="2400" b="1" dirty="0" err="1">
                <a:latin typeface="Times New Roman" pitchFamily="18" charset="0"/>
                <a:sym typeface="Monotype Sorts" pitchFamily="2" charset="2"/>
              </a:rPr>
              <a:t>num</a:t>
            </a: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,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		person[i].name,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		person[i].sex,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		person[i].job,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		person[i].</a:t>
            </a:r>
            <a:r>
              <a:rPr kumimoji="1" lang="en-US" altLang="zh-CN" sz="2400" b="1" dirty="0" err="1">
                <a:latin typeface="Times New Roman" pitchFamily="18" charset="0"/>
                <a:sym typeface="Monotype Sorts" pitchFamily="2" charset="2"/>
              </a:rPr>
              <a:t>category.position</a:t>
            </a: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  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7D77B63-1CF3-434F-8A84-9CE11766FA2E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196A09C-2876-40A6-939E-8C296EF6E655}" type="slidenum">
              <a:rPr lang="zh-CN" altLang="en-US"/>
              <a:pPr/>
              <a:t>18</a:t>
            </a:fld>
            <a:r>
              <a:rPr lang="en-US" altLang="zh-CN"/>
              <a:t>/36</a:t>
            </a:r>
          </a:p>
        </p:txBody>
      </p:sp>
      <p:sp>
        <p:nvSpPr>
          <p:cNvPr id="6718466" name="Rectangle 2"/>
          <p:cNvSpPr>
            <a:spLocks noRot="1" noChangeArrowheads="1"/>
          </p:cNvSpPr>
          <p:nvPr/>
        </p:nvSpPr>
        <p:spPr bwMode="auto">
          <a:xfrm>
            <a:off x="152400" y="228600"/>
            <a:ext cx="8153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共用体</a:t>
            </a:r>
            <a:r>
              <a:rPr lang="zh-CN" altLang="en-US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应用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程序运行结果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18467" name="Rectangle 3"/>
          <p:cNvSpPr>
            <a:spLocks noChangeArrowheads="1"/>
          </p:cNvSpPr>
          <p:nvPr/>
        </p:nvSpPr>
        <p:spPr bwMode="auto">
          <a:xfrm>
            <a:off x="381000" y="1143000"/>
            <a:ext cx="83820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下面的运行结果与教材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P321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不同：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76" b="52413"/>
          <a:stretch/>
        </p:blipFill>
        <p:spPr bwMode="auto">
          <a:xfrm>
            <a:off x="385354" y="1156063"/>
            <a:ext cx="7010400" cy="4497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752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2D1A363B-37EF-4D7D-AB8A-A201FC0BE439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388C9A5-9660-4718-9B9F-1425E6C2B0BA}" type="slidenum">
              <a:rPr lang="zh-CN" altLang="en-US"/>
              <a:pPr/>
              <a:t>19</a:t>
            </a:fld>
            <a:r>
              <a:rPr lang="en-US" altLang="zh-CN"/>
              <a:t>/36</a:t>
            </a:r>
          </a:p>
        </p:txBody>
      </p:sp>
      <p:sp>
        <p:nvSpPr>
          <p:cNvPr id="671949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719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440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共用体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4400" u="sng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枚举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en-US" altLang="zh-CN" sz="4400" smtClean="0">
                <a:latin typeface="Times New Roman" pitchFamily="18" charset="0"/>
                <a:ea typeface="黑体" pitchFamily="49" charset="-122"/>
              </a:rPr>
              <a:t>typedef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4F1FFEF6-B157-4D9A-9651-DB77055E903C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17ADE2F5-AE39-4019-92F4-AB05065C784B}" type="slidenum">
              <a:rPr lang="zh-CN" altLang="en-US"/>
              <a:pPr/>
              <a:t>2</a:t>
            </a:fld>
            <a:r>
              <a:rPr lang="en-US" altLang="zh-CN"/>
              <a:t>/36</a:t>
            </a:r>
          </a:p>
        </p:txBody>
      </p:sp>
      <p:sp>
        <p:nvSpPr>
          <p:cNvPr id="663961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639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4400" u="sng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共用体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4400" smtClean="0">
                <a:latin typeface="Times New Roman" pitchFamily="18" charset="0"/>
                <a:ea typeface="黑体" pitchFamily="49" charset="-122"/>
              </a:rPr>
              <a:t>枚举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en-US" altLang="zh-CN" sz="4400" smtClean="0">
                <a:latin typeface="Times New Roman" pitchFamily="18" charset="0"/>
                <a:ea typeface="黑体" pitchFamily="49" charset="-122"/>
              </a:rPr>
              <a:t>typedef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23C6D35F-ABA7-47E8-80DF-B8E03D62447F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55C16B2-6F1E-45B8-B182-590D38B60642}" type="slidenum">
              <a:rPr lang="zh-CN" altLang="en-US"/>
              <a:pPr/>
              <a:t>20</a:t>
            </a:fld>
            <a:r>
              <a:rPr lang="en-US" altLang="zh-CN"/>
              <a:t>/36</a:t>
            </a:r>
          </a:p>
        </p:txBody>
      </p:sp>
      <p:sp>
        <p:nvSpPr>
          <p:cNvPr id="6699010" name="Rectangle 2"/>
          <p:cNvSpPr>
            <a:spLocks noRot="1" noChangeArrowheads="1"/>
          </p:cNvSpPr>
          <p:nvPr/>
        </p:nvSpPr>
        <p:spPr bwMode="auto">
          <a:xfrm>
            <a:off x="228600" y="2286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枚举类型的意义</a:t>
            </a:r>
          </a:p>
        </p:txBody>
      </p:sp>
      <p:sp>
        <p:nvSpPr>
          <p:cNvPr id="6699011" name="Rectangle 3"/>
          <p:cNvSpPr>
            <a:spLocks noChangeArrowheads="1"/>
          </p:cNvSpPr>
          <p:nvPr/>
        </p:nvSpPr>
        <p:spPr bwMode="auto">
          <a:xfrm>
            <a:off x="381000" y="1219200"/>
            <a:ext cx="85407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如果一个变量只有几种可能的值，可以定义为枚举类型。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所谓“枚举”是指将变量的值一一列举出来，变量的值只限于列举出来的值的范围。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7014BF7D-8A38-4FA0-9333-A085122272B3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E7C7AF8-FE49-4DB5-9A07-79AD898759CC}" type="slidenum">
              <a:rPr lang="zh-CN" altLang="en-US"/>
              <a:pPr/>
              <a:t>21</a:t>
            </a:fld>
            <a:r>
              <a:rPr lang="en-US" altLang="zh-CN"/>
              <a:t>/36</a:t>
            </a:r>
          </a:p>
        </p:txBody>
      </p:sp>
      <p:sp>
        <p:nvSpPr>
          <p:cNvPr id="6700034" name="Rectangle 2"/>
          <p:cNvSpPr>
            <a:spLocks noRot="1" noChangeArrowheads="1"/>
          </p:cNvSpPr>
          <p:nvPr/>
        </p:nvSpPr>
        <p:spPr bwMode="auto">
          <a:xfrm>
            <a:off x="228600" y="2286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声明枚举类型、定义枚举变量</a:t>
            </a:r>
          </a:p>
        </p:txBody>
      </p:sp>
      <p:sp>
        <p:nvSpPr>
          <p:cNvPr id="6700035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声明枚举类型：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80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enum</a:t>
            </a:r>
            <a:r>
              <a:rPr lang="en-US" altLang="zh-CN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weekday {sun,mon,tue,wed,thu,fri,sat};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定义枚举类型的变量：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enum weekday 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workday</a:t>
            </a:r>
            <a:r>
              <a:rPr lang="en-US" altLang="zh-CN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,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week_end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；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为枚举类型变量赋值：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workday=mon; 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或 </a:t>
            </a:r>
            <a:r>
              <a:rPr lang="en-US" altLang="zh-CN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week_end=sun;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也可以直接定义枚举变量：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enum {sun,mon,tue,wed,thu,fri,sat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		}workday,week_end;</a:t>
            </a:r>
          </a:p>
        </p:txBody>
      </p:sp>
      <p:sp>
        <p:nvSpPr>
          <p:cNvPr id="4" name="圆角矩形标注 3"/>
          <p:cNvSpPr>
            <a:spLocks noChangeArrowheads="1"/>
          </p:cNvSpPr>
          <p:nvPr/>
        </p:nvSpPr>
        <p:spPr bwMode="auto">
          <a:xfrm>
            <a:off x="6019800" y="685800"/>
            <a:ext cx="2071688" cy="642938"/>
          </a:xfrm>
          <a:prstGeom prst="wedgeRoundRectCallout">
            <a:avLst>
              <a:gd name="adj1" fmla="val -63639"/>
              <a:gd name="adj2" fmla="val 118394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kumimoji="1" lang="zh-CN" altLang="zh-CN" sz="2800" b="1" dirty="0">
                <a:solidFill>
                  <a:srgbClr val="0000CC"/>
                </a:solidFill>
                <a:latin typeface="+mn-lt"/>
                <a:ea typeface="+mn-ea"/>
              </a:rPr>
              <a:t>枚举</a:t>
            </a:r>
            <a:r>
              <a:rPr kumimoji="1" lang="zh-CN" altLang="en-US" sz="2800" b="1" dirty="0">
                <a:solidFill>
                  <a:srgbClr val="0000CC"/>
                </a:solidFill>
                <a:latin typeface="+mn-lt"/>
                <a:ea typeface="+mn-ea"/>
              </a:rPr>
              <a:t>元素</a:t>
            </a:r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5638800" y="3429000"/>
            <a:ext cx="3352800" cy="533400"/>
          </a:xfrm>
          <a:prstGeom prst="wedgeRoundRectCallout">
            <a:avLst>
              <a:gd name="adj1" fmla="val -78931"/>
              <a:gd name="adj2" fmla="val -77977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800" b="1">
                <a:solidFill>
                  <a:srgbClr val="0000CC"/>
                </a:solidFill>
                <a:latin typeface="Verdana" pitchFamily="34" charset="0"/>
              </a:rPr>
              <a:t>定义了两个</a:t>
            </a:r>
            <a:r>
              <a:rPr kumimoji="1" lang="zh-CN" altLang="zh-CN" sz="2800" b="1">
                <a:solidFill>
                  <a:srgbClr val="0000CC"/>
                </a:solidFill>
                <a:latin typeface="Verdana" pitchFamily="34" charset="0"/>
              </a:rPr>
              <a:t>枚举</a:t>
            </a:r>
            <a:r>
              <a:rPr kumimoji="1" lang="zh-CN" altLang="en-US" sz="2800" b="1">
                <a:solidFill>
                  <a:srgbClr val="0000CC"/>
                </a:solidFill>
                <a:latin typeface="Verdana" pitchFamily="34" charset="0"/>
              </a:rPr>
              <a:t>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A6913F51-44B1-4D4C-83B5-17A5ED9A46D9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A61E3850-9D1A-4388-A5EF-4210268760D5}" type="slidenum">
              <a:rPr lang="zh-CN" altLang="en-US"/>
              <a:pPr/>
              <a:t>22</a:t>
            </a:fld>
            <a:r>
              <a:rPr lang="en-US" altLang="zh-CN"/>
              <a:t>/36</a:t>
            </a:r>
          </a:p>
        </p:txBody>
      </p:sp>
      <p:sp>
        <p:nvSpPr>
          <p:cNvPr id="6701058" name="Rectangle 2"/>
          <p:cNvSpPr>
            <a:spLocks noRot="1" noChangeArrowheads="1"/>
          </p:cNvSpPr>
          <p:nvPr/>
        </p:nvSpPr>
        <p:spPr bwMode="auto">
          <a:xfrm>
            <a:off x="533400" y="228600"/>
            <a:ext cx="82359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枚举元素不是变量</a:t>
            </a:r>
            <a:endParaRPr lang="en-US" altLang="zh-CN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01059" name="Rectangle 3"/>
          <p:cNvSpPr>
            <a:spLocks noChangeArrowheads="1"/>
          </p:cNvSpPr>
          <p:nvPr/>
        </p:nvSpPr>
        <p:spPr bwMode="auto">
          <a:xfrm>
            <a:off x="381000" y="1219200"/>
            <a:ext cx="85407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上面例子中的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sun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mon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等称为枚举元素或枚举常量，它们只是用户自行定义的标识符，并不自动代表什么含义。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用什么标识符代表什么含义，完全由程序员决定，并在程序中作相应处理。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在</a:t>
            </a: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编译中，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对枚举元素按</a:t>
            </a:r>
            <a:r>
              <a:rPr lang="zh-CN" altLang="en-US" sz="3200" b="1" u="sng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常量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处理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。它们不是变量，不能对它们赋值。如：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sun=0;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和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mon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=1;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都是错误的。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7F4BA9FC-A28C-491B-89BE-4EABDF4C7EE8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2C56F9A-E1BB-4484-B253-7A20E18CB2FA}" type="slidenum">
              <a:rPr lang="zh-CN" altLang="en-US"/>
              <a:pPr/>
              <a:t>23</a:t>
            </a:fld>
            <a:r>
              <a:rPr lang="en-US" altLang="zh-CN"/>
              <a:t>/36</a:t>
            </a:r>
          </a:p>
        </p:txBody>
      </p:sp>
      <p:sp>
        <p:nvSpPr>
          <p:cNvPr id="6702082" name="Rectangle 2"/>
          <p:cNvSpPr>
            <a:spLocks noRot="1" noChangeArrowheads="1"/>
          </p:cNvSpPr>
          <p:nvPr/>
        </p:nvSpPr>
        <p:spPr bwMode="auto">
          <a:xfrm>
            <a:off x="228600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每个枚举元素代表一个整数</a:t>
            </a:r>
            <a:endParaRPr lang="en-US" altLang="zh-CN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02083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枚举元素作为常量，它们是有值的，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语言编译按定义时的顺序使它们的值为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0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1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2…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上例中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sun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的值为</a:t>
            </a:r>
            <a:r>
              <a:rPr lang="en-US" altLang="zh-CN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0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mon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的值为</a:t>
            </a:r>
            <a:r>
              <a:rPr lang="en-US" altLang="zh-CN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1…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sat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的值为</a:t>
            </a:r>
            <a:r>
              <a:rPr lang="en-US" altLang="zh-CN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6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如果有赋值语句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workday=mon;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则变量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workday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的值为</a:t>
            </a:r>
            <a:r>
              <a:rPr lang="en-US" altLang="zh-CN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。这个整数是可以输出的。如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printf(“%d”,workday);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将输出整数</a:t>
            </a:r>
            <a:r>
              <a:rPr lang="en-US" altLang="zh-CN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也可以改变枚举元素的值，如：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enum weekday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	   {sun=7,mon=1,tue,wed,thu,fri,sat}workday;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定义</a:t>
            </a:r>
            <a:r>
              <a:rPr lang="en-US" altLang="zh-CN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sun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为</a:t>
            </a:r>
            <a:r>
              <a:rPr lang="en-US" altLang="zh-CN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7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mon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为</a:t>
            </a:r>
            <a:r>
              <a:rPr lang="en-US" altLang="zh-CN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，以后顺序加</a:t>
            </a:r>
            <a:r>
              <a:rPr lang="en-US" altLang="zh-CN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sat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为</a:t>
            </a:r>
            <a:r>
              <a:rPr lang="en-US" altLang="zh-CN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6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4840E4A-EFD4-47FD-904B-9BBB45A71982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F989FA2-4039-4522-9E63-F9338AEBD8F7}" type="slidenum">
              <a:rPr lang="zh-CN" altLang="en-US"/>
              <a:pPr/>
              <a:t>24</a:t>
            </a:fld>
            <a:r>
              <a:rPr lang="en-US" altLang="zh-CN"/>
              <a:t>/36</a:t>
            </a:r>
          </a:p>
        </p:txBody>
      </p:sp>
      <p:sp>
        <p:nvSpPr>
          <p:cNvPr id="6703106" name="Rectangle 2"/>
          <p:cNvSpPr>
            <a:spLocks noRot="1" noChangeArrowheads="1"/>
          </p:cNvSpPr>
          <p:nvPr/>
        </p:nvSpPr>
        <p:spPr bwMode="auto">
          <a:xfrm>
            <a:off x="228600" y="2286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枚举元素可以用作判断比较</a:t>
            </a:r>
            <a:endParaRPr lang="en-US" altLang="zh-CN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03107" name="Rectangle 3"/>
          <p:cNvSpPr>
            <a:spLocks noChangeArrowheads="1"/>
          </p:cNvSpPr>
          <p:nvPr/>
        </p:nvSpPr>
        <p:spPr bwMode="auto">
          <a:xfrm>
            <a:off x="381000" y="1219200"/>
            <a:ext cx="85407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枚举值可以用来做判断比较。如：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if(workday==mon)…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和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if(workday&gt;sun)…</a:t>
            </a:r>
          </a:p>
          <a:p>
            <a:pPr marL="742950" lvl="1" indent="-28575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枚举值的比较规则是按其在定义时的顺序号比较。</a:t>
            </a:r>
          </a:p>
          <a:p>
            <a:pPr marL="742950" lvl="1" indent="-28575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如果定义时未人为指定，则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第一个枚举元素的值是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，以此类推，后面的元素值分别是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3…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C8EB80F2-2ED3-4E27-9142-2C9E4FEFB652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9B97644-00F3-4EE2-A410-3D29783D997C}" type="slidenum">
              <a:rPr lang="zh-CN" altLang="en-US"/>
              <a:pPr/>
              <a:t>25</a:t>
            </a:fld>
            <a:r>
              <a:rPr lang="en-US" altLang="zh-CN"/>
              <a:t>/36</a:t>
            </a:r>
          </a:p>
        </p:txBody>
      </p:sp>
      <p:sp>
        <p:nvSpPr>
          <p:cNvPr id="6721538" name="Rectangle 2"/>
          <p:cNvSpPr>
            <a:spLocks noRot="1" noChangeArrowheads="1"/>
          </p:cNvSpPr>
          <p:nvPr/>
        </p:nvSpPr>
        <p:spPr bwMode="auto">
          <a:xfrm>
            <a:off x="228600" y="2286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不能将整数直接赋给枚举变量</a:t>
            </a:r>
            <a:endParaRPr lang="en-US" altLang="zh-CN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21539" name="Rectangle 3"/>
          <p:cNvSpPr>
            <a:spLocks noChangeArrowheads="1"/>
          </p:cNvSpPr>
          <p:nvPr/>
        </p:nvSpPr>
        <p:spPr bwMode="auto">
          <a:xfrm>
            <a:off x="381000" y="1219200"/>
            <a:ext cx="85407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一个整数不能直接赋给一个枚举变量。</a:t>
            </a:r>
          </a:p>
          <a:p>
            <a:pPr marL="342900" indent="-342900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如：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workday=2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；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是不对的，它们属于不同的类型。</a:t>
            </a:r>
          </a:p>
          <a:p>
            <a:pPr marL="342900" indent="-342900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应进行强制类型转换才能赋值。如：</a:t>
            </a:r>
          </a:p>
          <a:p>
            <a:pPr marL="742950" lvl="1" indent="-28575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3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workday=(enum weekday)2;</a:t>
            </a:r>
          </a:p>
          <a:p>
            <a:pPr marL="742950" lvl="1" indent="-28575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它相当于将顺序号为</a:t>
            </a:r>
            <a:r>
              <a:rPr lang="en-US" altLang="zh-CN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2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的枚举元素赋给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workday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，即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workday=tue;</a:t>
            </a:r>
            <a:endParaRPr lang="zh-CN" altLang="en-US" sz="280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73B3B98-3E91-4339-AF91-92C09E7F3E73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28B323B-8601-4866-91A9-3D35318E6EBB}" type="slidenum">
              <a:rPr lang="zh-CN" altLang="en-US"/>
              <a:pPr/>
              <a:t>26</a:t>
            </a:fld>
            <a:r>
              <a:rPr lang="en-US" altLang="zh-CN"/>
              <a:t>/36</a:t>
            </a:r>
          </a:p>
        </p:txBody>
      </p:sp>
      <p:sp>
        <p:nvSpPr>
          <p:cNvPr id="6704130" name="Rectangle 2"/>
          <p:cNvSpPr>
            <a:spLocks noRot="1" noChangeArrowheads="1"/>
          </p:cNvSpPr>
          <p:nvPr/>
        </p:nvSpPr>
        <p:spPr bwMode="auto">
          <a:xfrm>
            <a:off x="374650" y="1524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课堂例题：</a:t>
            </a:r>
            <a:r>
              <a:rPr lang="en-US" altLang="zh-CN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色球取</a:t>
            </a:r>
            <a:r>
              <a:rPr lang="en-US" altLang="zh-CN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3</a:t>
            </a:r>
            <a:endParaRPr lang="en-US" altLang="zh-CN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04131" name="Rectangle 3"/>
          <p:cNvSpPr>
            <a:spLocks noChangeArrowheads="1"/>
          </p:cNvSpPr>
          <p:nvPr/>
        </p:nvSpPr>
        <p:spPr bwMode="auto">
          <a:xfrm>
            <a:off x="381000" y="1219200"/>
            <a:ext cx="85407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题意：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口袋中有红、黄、蓝、白、黑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种颜色的球若干。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每次从口袋中依次取出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个球；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求得到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种不同色的球的取法，打印出每种排列的情况。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思路：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定义枚举类型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color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，其中有红、黄、蓝、白、黑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个枚举元素。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个球需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个枚举变量；分别从“红”到“黑”，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只要“颜色”不一样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就将结果打出来。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用一个计数器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整型变量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记忆取出</a:t>
            </a:r>
            <a:r>
              <a:rPr lang="zh-CN" altLang="en-US" sz="24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不同色球组合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次数。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C8FBCA7-8252-48D5-89E0-92B401059A95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960AD8E-6253-400D-A2A5-BD5445F192AE}" type="slidenum">
              <a:rPr lang="zh-CN" altLang="en-US"/>
              <a:pPr/>
              <a:t>27</a:t>
            </a:fld>
            <a:r>
              <a:rPr lang="en-US" altLang="zh-CN"/>
              <a:t>/36</a:t>
            </a:r>
          </a:p>
        </p:txBody>
      </p:sp>
      <p:sp>
        <p:nvSpPr>
          <p:cNvPr id="6706178" name="Rectangle 2"/>
          <p:cNvSpPr>
            <a:spLocks noRot="1" noChangeArrowheads="1"/>
          </p:cNvSpPr>
          <p:nvPr/>
        </p:nvSpPr>
        <p:spPr bwMode="auto">
          <a:xfrm>
            <a:off x="228600" y="685800"/>
            <a:ext cx="854075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u="sng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u="sng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色球取</a:t>
            </a:r>
            <a:r>
              <a:rPr lang="en-US" altLang="zh-CN" u="sng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3</a:t>
            </a:r>
            <a:br>
              <a:rPr lang="en-US" altLang="zh-CN" u="sng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u="sng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解题算法</a:t>
            </a:r>
            <a:endParaRPr lang="en-US" altLang="zh-CN" sz="3600" u="sng" dirty="0">
              <a:solidFill>
                <a:srgbClr val="CC0099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7061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422275"/>
            <a:ext cx="5500687" cy="635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4205F49-A618-415C-AA67-C5E14DB3BD2D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8CD58F4-5EB2-41AD-B57E-B68C0504AFDE}" type="slidenum">
              <a:rPr lang="zh-CN" altLang="en-US"/>
              <a:pPr/>
              <a:t>28</a:t>
            </a:fld>
            <a:r>
              <a:rPr lang="en-US" altLang="zh-CN"/>
              <a:t>/36</a:t>
            </a:r>
          </a:p>
        </p:txBody>
      </p:sp>
      <p:sp>
        <p:nvSpPr>
          <p:cNvPr id="6722562" name="Rectangle 2"/>
          <p:cNvSpPr>
            <a:spLocks noRot="1" noChangeArrowheads="1"/>
          </p:cNvSpPr>
          <p:nvPr/>
        </p:nvSpPr>
        <p:spPr bwMode="auto">
          <a:xfrm>
            <a:off x="146050" y="304800"/>
            <a:ext cx="854075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sz="3200" u="sng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3200" u="sng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色球取</a:t>
            </a:r>
            <a:r>
              <a:rPr lang="en-US" altLang="zh-CN" sz="3200" u="sng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3</a:t>
            </a:r>
            <a:br>
              <a:rPr lang="en-US" altLang="zh-CN" sz="3200" u="sng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3200" u="sng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源程序</a:t>
            </a:r>
            <a:endParaRPr lang="en-US" altLang="zh-CN" sz="3200" u="sng" dirty="0">
              <a:solidFill>
                <a:srgbClr val="CC009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22564" name="Rectangle 4"/>
          <p:cNvSpPr>
            <a:spLocks noChangeArrowheads="1"/>
          </p:cNvSpPr>
          <p:nvPr/>
        </p:nvSpPr>
        <p:spPr bwMode="auto">
          <a:xfrm>
            <a:off x="2514600" y="228600"/>
            <a:ext cx="6553200" cy="65532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 err="1">
                <a:latin typeface="Times New Roman" pitchFamily="18" charset="0"/>
                <a:sym typeface="Monotype Sorts" pitchFamily="2" charset="2"/>
              </a:rPr>
              <a:t>int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 main()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    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enum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 Color{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red,yellow,blue,white,black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}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     </a:t>
            </a:r>
            <a:r>
              <a:rPr kumimoji="1" lang="en-US" altLang="zh-CN" sz="2000" b="1" dirty="0" err="1">
                <a:solidFill>
                  <a:srgbClr val="CC0099"/>
                </a:solidFill>
                <a:latin typeface="Times New Roman" pitchFamily="18" charset="0"/>
                <a:sym typeface="Monotype Sorts" pitchFamily="2" charset="2"/>
              </a:rPr>
              <a:t>enum</a:t>
            </a:r>
            <a:r>
              <a:rPr kumimoji="1" lang="en-US" altLang="zh-CN" sz="2000" b="1" dirty="0">
                <a:solidFill>
                  <a:srgbClr val="CC0099"/>
                </a:solidFill>
                <a:latin typeface="Times New Roman" pitchFamily="18" charset="0"/>
                <a:sym typeface="Monotype Sorts" pitchFamily="2" charset="2"/>
              </a:rPr>
              <a:t> Color </a:t>
            </a:r>
            <a:r>
              <a:rPr kumimoji="1" lang="en-US" altLang="zh-CN" sz="2000" b="1" dirty="0" err="1">
                <a:solidFill>
                  <a:srgbClr val="CC0099"/>
                </a:solidFill>
                <a:latin typeface="Times New Roman" pitchFamily="18" charset="0"/>
                <a:sym typeface="Monotype Sorts" pitchFamily="2" charset="2"/>
              </a:rPr>
              <a:t>i,j,k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     </a:t>
            </a:r>
            <a:r>
              <a:rPr kumimoji="1" lang="en-US" altLang="zh-CN" sz="2000" b="1" dirty="0" err="1">
                <a:latin typeface="Times New Roman" pitchFamily="18" charset="0"/>
                <a:sym typeface="Monotype Sorts" pitchFamily="2" charset="2"/>
              </a:rPr>
              <a:t>int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 </a:t>
            </a:r>
            <a:r>
              <a:rPr kumimoji="1" lang="en-US" altLang="zh-CN" sz="2000" b="1" dirty="0" err="1">
                <a:latin typeface="Times New Roman" pitchFamily="18" charset="0"/>
                <a:sym typeface="Monotype Sorts" pitchFamily="2" charset="2"/>
              </a:rPr>
              <a:t>n,loop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     n=0;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     for (i=</a:t>
            </a:r>
            <a:r>
              <a:rPr kumimoji="1" lang="en-US" altLang="zh-CN" sz="2000" b="1" dirty="0" err="1">
                <a:latin typeface="Times New Roman" pitchFamily="18" charset="0"/>
                <a:sym typeface="Monotype Sorts" pitchFamily="2" charset="2"/>
              </a:rPr>
              <a:t>red;i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&lt;=</a:t>
            </a:r>
            <a:r>
              <a:rPr kumimoji="1" lang="en-US" altLang="zh-CN" sz="2000" b="1" dirty="0" err="1">
                <a:latin typeface="Times New Roman" pitchFamily="18" charset="0"/>
                <a:sym typeface="Monotype Sorts" pitchFamily="2" charset="2"/>
              </a:rPr>
              <a:t>black;i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++)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          for (j=</a:t>
            </a:r>
            <a:r>
              <a:rPr kumimoji="1" lang="en-US" altLang="zh-CN" sz="2000" b="1" dirty="0" err="1">
                <a:latin typeface="Times New Roman" pitchFamily="18" charset="0"/>
                <a:sym typeface="Monotype Sorts" pitchFamily="2" charset="2"/>
              </a:rPr>
              <a:t>red;j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&lt;=</a:t>
            </a:r>
            <a:r>
              <a:rPr kumimoji="1" lang="en-US" altLang="zh-CN" sz="2000" b="1" dirty="0" err="1">
                <a:latin typeface="Times New Roman" pitchFamily="18" charset="0"/>
                <a:sym typeface="Monotype Sorts" pitchFamily="2" charset="2"/>
              </a:rPr>
              <a:t>black;j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++)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               if (i!=j)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	{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	     for (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k=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red;k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&lt;=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black;k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++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)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	          if ((k!=i) &amp;&amp; (k!=j))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	          {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	               n=n+1;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		</a:t>
            </a:r>
            <a:r>
              <a:rPr kumimoji="1" lang="en-US" altLang="zh-CN" sz="2000" b="1" dirty="0" err="1">
                <a:latin typeface="Times New Roman" pitchFamily="18" charset="0"/>
                <a:sym typeface="Monotype Sorts" pitchFamily="2" charset="2"/>
              </a:rPr>
              <a:t>printf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("%-4d",n);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		</a:t>
            </a:r>
            <a:r>
              <a:rPr kumimoji="1" lang="en-US" altLang="zh-CN" sz="2800" b="1" dirty="0" err="1">
                <a:solidFill>
                  <a:srgbClr val="CC0066"/>
                </a:solidFill>
                <a:latin typeface="Times New Roman" pitchFamily="18" charset="0"/>
                <a:sym typeface="Monotype Sorts" pitchFamily="2" charset="2"/>
              </a:rPr>
              <a:t>printf</a:t>
            </a:r>
            <a:r>
              <a:rPr kumimoji="1" lang="en-US" altLang="zh-CN" sz="2800" b="1" dirty="0">
                <a:solidFill>
                  <a:srgbClr val="CC0066"/>
                </a:solidFill>
                <a:latin typeface="Times New Roman" pitchFamily="18" charset="0"/>
                <a:sym typeface="Monotype Sorts" pitchFamily="2" charset="2"/>
              </a:rPr>
              <a:t>("%</a:t>
            </a:r>
            <a:r>
              <a:rPr kumimoji="1" lang="en-US" altLang="zh-CN" sz="2800" b="1" dirty="0" err="1">
                <a:solidFill>
                  <a:srgbClr val="CC0066"/>
                </a:solidFill>
                <a:latin typeface="Times New Roman" pitchFamily="18" charset="0"/>
                <a:sym typeface="Monotype Sorts" pitchFamily="2" charset="2"/>
              </a:rPr>
              <a:t>d,%d,%d</a:t>
            </a:r>
            <a:r>
              <a:rPr kumimoji="1" lang="en-US" altLang="zh-CN" sz="2800" b="1" dirty="0">
                <a:solidFill>
                  <a:srgbClr val="CC0066"/>
                </a:solidFill>
                <a:latin typeface="Times New Roman" pitchFamily="18" charset="0"/>
                <a:sym typeface="Monotype Sorts" pitchFamily="2" charset="2"/>
              </a:rPr>
              <a:t>\n",</a:t>
            </a:r>
            <a:r>
              <a:rPr kumimoji="1" lang="en-US" altLang="zh-CN" sz="2800" b="1" dirty="0" err="1">
                <a:solidFill>
                  <a:srgbClr val="CC0066"/>
                </a:solidFill>
                <a:latin typeface="Times New Roman" pitchFamily="18" charset="0"/>
                <a:sym typeface="Monotype Sorts" pitchFamily="2" charset="2"/>
              </a:rPr>
              <a:t>i,j,k</a:t>
            </a:r>
            <a:r>
              <a:rPr kumimoji="1" lang="en-US" altLang="zh-CN" sz="2800" b="1" dirty="0">
                <a:solidFill>
                  <a:srgbClr val="CC0066"/>
                </a:solidFill>
                <a:latin typeface="Times New Roman" pitchFamily="18" charset="0"/>
                <a:sym typeface="Monotype Sorts" pitchFamily="2" charset="2"/>
              </a:rPr>
              <a:t>)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	           }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	}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pt-BR" altLang="zh-CN" sz="2000" b="1" dirty="0">
                <a:latin typeface="Times New Roman" pitchFamily="18" charset="0"/>
                <a:sym typeface="Monotype Sorts" pitchFamily="2" charset="2"/>
              </a:rPr>
              <a:t> </a:t>
            </a:r>
            <a:r>
              <a:rPr kumimoji="1" lang="pt-BR" altLang="zh-CN" sz="2000" b="1" dirty="0" smtClean="0">
                <a:latin typeface="Times New Roman" pitchFamily="18" charset="0"/>
                <a:sym typeface="Monotype Sorts" pitchFamily="2" charset="2"/>
              </a:rPr>
              <a:t>   printf</a:t>
            </a:r>
            <a:r>
              <a:rPr kumimoji="1" lang="pt-BR" altLang="zh-CN" sz="2000" b="1" dirty="0">
                <a:latin typeface="Times New Roman" pitchFamily="18" charset="0"/>
                <a:sym typeface="Monotype Sorts" pitchFamily="2" charset="2"/>
              </a:rPr>
              <a:t>("\ntotal:%5d\n",n);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pt-BR" altLang="zh-CN" sz="2000" b="1" dirty="0">
                <a:latin typeface="Times New Roman" pitchFamily="18" charset="0"/>
                <a:sym typeface="Monotype Sorts" pitchFamily="2" charset="2"/>
              </a:rPr>
              <a:t> </a:t>
            </a:r>
            <a:r>
              <a:rPr kumimoji="1" lang="pt-BR" altLang="zh-CN" sz="2000" b="1" dirty="0" smtClean="0">
                <a:latin typeface="Times New Roman" pitchFamily="18" charset="0"/>
                <a:sym typeface="Monotype Sorts" pitchFamily="2" charset="2"/>
              </a:rPr>
              <a:t>   return </a:t>
            </a:r>
            <a:r>
              <a:rPr kumimoji="1" lang="pt-BR" altLang="zh-CN" sz="2000" b="1" dirty="0">
                <a:latin typeface="Times New Roman" pitchFamily="18" charset="0"/>
                <a:sym typeface="Monotype Sorts" pitchFamily="2" charset="2"/>
              </a:rPr>
              <a:t>0;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pt-BR" altLang="zh-CN" sz="2000" b="1" dirty="0">
                <a:latin typeface="Times New Roman" pitchFamily="18" charset="0"/>
                <a:sym typeface="Monotype Sorts" pitchFamily="2" charset="2"/>
              </a:rPr>
              <a:t>}</a:t>
            </a:r>
            <a:endParaRPr kumimoji="1" lang="en-US" altLang="zh-CN" sz="2000" b="1" dirty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6722566" name="Rectangle 6"/>
          <p:cNvSpPr>
            <a:spLocks noChangeArrowheads="1"/>
          </p:cNvSpPr>
          <p:nvPr/>
        </p:nvSpPr>
        <p:spPr bwMode="auto">
          <a:xfrm>
            <a:off x="228600" y="2057400"/>
            <a:ext cx="2133600" cy="472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Pct val="75000"/>
              <a:buFont typeface="+mj-lt"/>
              <a:buAutoNum type="arabicPeriod"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0,1,2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Pct val="75000"/>
              <a:buFont typeface="+mj-lt"/>
              <a:buAutoNum type="arabicPeriod"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0,1,3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Pct val="75000"/>
              <a:buFont typeface="+mj-lt"/>
              <a:buAutoNum type="arabicPeriod"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0,1,4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Pct val="75000"/>
              <a:buFont typeface="+mj-lt"/>
              <a:buAutoNum type="arabicPeriod"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0,2,1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Pct val="75000"/>
              <a:buFont typeface="+mj-lt"/>
              <a:buAutoNum type="arabicPeriod"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0,2,3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Pct val="75000"/>
              <a:buFont typeface="+mj-lt"/>
              <a:buAutoNum type="arabicPeriod"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0,2,4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Pct val="75000"/>
              <a:buFont typeface="+mj-lt"/>
              <a:buAutoNum type="arabicPeriod"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0,3,1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Pct val="75000"/>
              <a:buFont typeface="+mj-lt"/>
              <a:buAutoNum type="arabicPeriod"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0,3,2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Pct val="75000"/>
              <a:buFont typeface="+mj-lt"/>
              <a:buAutoNum type="arabicPeriod"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0,3,4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Pct val="75000"/>
              <a:buFont typeface="+mj-lt"/>
              <a:buAutoNum type="arabicPeriod"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0,4,1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Pct val="75000"/>
              <a:buFont typeface="+mj-lt"/>
              <a:buAutoNum type="arabicPeriod"/>
            </a:pP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...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Pct val="75000"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 </a:t>
            </a: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      ...</a:t>
            </a:r>
            <a:endParaRPr kumimoji="1" lang="en-US" altLang="zh-CN" sz="2000" b="1" dirty="0">
              <a:latin typeface="Times New Roman" pitchFamily="18" charset="0"/>
              <a:sym typeface="Monotype Sorts" pitchFamily="2" charset="2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Pct val="75000"/>
              <a:buFont typeface="+mj-lt"/>
              <a:buAutoNum type="arabicPeriod" startAt="60"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4,3,2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endParaRPr kumimoji="1" lang="en-US" altLang="zh-CN" sz="2000" b="1" dirty="0">
              <a:latin typeface="Times New Roman" pitchFamily="18" charset="0"/>
              <a:sym typeface="Monotype Sorts" pitchFamily="2" charset="2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total:  60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256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4205F49-A618-415C-AA67-C5E14DB3BD2D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8CD58F4-5EB2-41AD-B57E-B68C0504AFDE}" type="slidenum">
              <a:rPr lang="zh-CN" altLang="en-US"/>
              <a:pPr/>
              <a:t>29</a:t>
            </a:fld>
            <a:r>
              <a:rPr lang="en-US" altLang="zh-CN"/>
              <a:t>/36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2" r="84269" b="45440"/>
          <a:stretch/>
        </p:blipFill>
        <p:spPr bwMode="auto">
          <a:xfrm>
            <a:off x="304800" y="228600"/>
            <a:ext cx="2133600" cy="652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1" r="85254" b="45283"/>
          <a:stretch/>
        </p:blipFill>
        <p:spPr bwMode="auto">
          <a:xfrm>
            <a:off x="2438400" y="241300"/>
            <a:ext cx="1981200" cy="648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7" r="68710" b="38102"/>
          <a:stretch/>
        </p:blipFill>
        <p:spPr bwMode="auto">
          <a:xfrm>
            <a:off x="4419599" y="299224"/>
            <a:ext cx="3658567" cy="6424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24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1C721F7-C5FA-44A3-A0FA-0D922DBA4E9D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ECB7AA1-437A-4115-A353-B45083E0742B}" type="slidenum">
              <a:rPr lang="zh-CN" altLang="en-US"/>
              <a:pPr/>
              <a:t>3</a:t>
            </a:fld>
            <a:r>
              <a:rPr lang="en-US" altLang="zh-CN"/>
              <a:t>/36</a:t>
            </a:r>
          </a:p>
        </p:txBody>
      </p:sp>
      <p:sp>
        <p:nvSpPr>
          <p:cNvPr id="6685698" name="Rectangle 2"/>
          <p:cNvSpPr>
            <a:spLocks noRot="1" noChangeArrowheads="1"/>
          </p:cNvSpPr>
          <p:nvPr/>
        </p:nvSpPr>
        <p:spPr bwMode="auto">
          <a:xfrm>
            <a:off x="228600" y="2286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共用体的概念</a:t>
            </a:r>
            <a:endParaRPr lang="zh-CN" altLang="en-US"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685699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有时需要使几种不同类型的变量存放到同一段内存单元中。这就要用到共用体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共用体实际上使用了覆盖技术，同一共用体中的几个变量互相覆盖。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可把一个整型变量、一个字符型变量、一个实型变量放在同一个地址开始的内存单元中，则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3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个变量在内存中占的字节数不同，但都从同一地址开始存放。如：</a:t>
            </a:r>
          </a:p>
        </p:txBody>
      </p:sp>
      <p:grpSp>
        <p:nvGrpSpPr>
          <p:cNvPr id="6685700" name="Group 4"/>
          <p:cNvGrpSpPr>
            <a:grpSpLocks/>
          </p:cNvGrpSpPr>
          <p:nvPr/>
        </p:nvGrpSpPr>
        <p:grpSpPr bwMode="auto">
          <a:xfrm>
            <a:off x="914400" y="4114800"/>
            <a:ext cx="7848600" cy="2057400"/>
            <a:chOff x="624" y="2400"/>
            <a:chExt cx="5136" cy="1296"/>
          </a:xfrm>
        </p:grpSpPr>
        <p:sp>
          <p:nvSpPr>
            <p:cNvPr id="6685701" name="Rectangle 5"/>
            <p:cNvSpPr>
              <a:spLocks noChangeArrowheads="1"/>
            </p:cNvSpPr>
            <p:nvPr/>
          </p:nvSpPr>
          <p:spPr bwMode="auto">
            <a:xfrm>
              <a:off x="624" y="2400"/>
              <a:ext cx="2592" cy="43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 b="1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整型变量 </a:t>
              </a:r>
              <a:r>
                <a:rPr kumimoji="1" lang="en-US" altLang="zh-CN" sz="2400" b="1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i</a:t>
              </a:r>
            </a:p>
          </p:txBody>
        </p:sp>
        <p:sp>
          <p:nvSpPr>
            <p:cNvPr id="6685702" name="Rectangle 6"/>
            <p:cNvSpPr>
              <a:spLocks noChangeArrowheads="1"/>
            </p:cNvSpPr>
            <p:nvPr/>
          </p:nvSpPr>
          <p:spPr bwMode="auto">
            <a:xfrm>
              <a:off x="624" y="3264"/>
              <a:ext cx="5136" cy="43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 b="1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实型变量 </a:t>
              </a:r>
              <a:r>
                <a:rPr kumimoji="1" lang="en-US" altLang="zh-CN" sz="2400" b="1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f</a:t>
              </a:r>
            </a:p>
          </p:txBody>
        </p:sp>
        <p:sp>
          <p:nvSpPr>
            <p:cNvPr id="6685703" name="Rectangle 7"/>
            <p:cNvSpPr>
              <a:spLocks noChangeArrowheads="1"/>
            </p:cNvSpPr>
            <p:nvPr/>
          </p:nvSpPr>
          <p:spPr bwMode="auto">
            <a:xfrm>
              <a:off x="624" y="2832"/>
              <a:ext cx="1296" cy="43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 b="1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字符变量 </a:t>
              </a:r>
              <a:r>
                <a:rPr kumimoji="1" lang="en-US" altLang="zh-CN" sz="2400" b="1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ch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ACC40523-03D2-45E6-A678-AF66C1706DAE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FC2A5D8-FA85-42E9-A9CB-B645101DD82C}" type="slidenum">
              <a:rPr lang="zh-CN" altLang="en-US"/>
              <a:pPr/>
              <a:t>30</a:t>
            </a:fld>
            <a:r>
              <a:rPr lang="en-US" altLang="zh-CN"/>
              <a:t>/36</a:t>
            </a:r>
          </a:p>
        </p:txBody>
      </p:sp>
      <p:sp>
        <p:nvSpPr>
          <p:cNvPr id="6724610" name="Rectangle 2"/>
          <p:cNvSpPr>
            <a:spLocks noRot="1" noChangeArrowheads="1"/>
          </p:cNvSpPr>
          <p:nvPr/>
        </p:nvSpPr>
        <p:spPr bwMode="auto">
          <a:xfrm>
            <a:off x="228600" y="609600"/>
            <a:ext cx="854075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u="sng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5</a:t>
            </a:r>
            <a:r>
              <a:rPr lang="zh-CN" altLang="en-US" u="sng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色球取</a:t>
            </a:r>
            <a:r>
              <a:rPr lang="en-US" altLang="zh-CN" u="sng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3</a:t>
            </a:r>
            <a:br>
              <a:rPr lang="en-US" altLang="zh-CN" u="sng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</a:br>
            <a:r>
              <a:rPr lang="zh-CN" altLang="en-US" u="sng" dirty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</a:rPr>
              <a:t>使输出更直观</a:t>
            </a:r>
          </a:p>
        </p:txBody>
      </p:sp>
      <p:sp>
        <p:nvSpPr>
          <p:cNvPr id="6724611" name="Rectangle 3"/>
          <p:cNvSpPr>
            <a:spLocks noChangeArrowheads="1"/>
          </p:cNvSpPr>
          <p:nvPr/>
        </p:nvSpPr>
        <p:spPr bwMode="auto">
          <a:xfrm>
            <a:off x="76200" y="1828800"/>
            <a:ext cx="4572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kumimoji="1"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将程序中“输出结果”的源代码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printf(“%d,%d,%d\n”,i,j,k);</a:t>
            </a:r>
            <a:r>
              <a:rPr kumimoji="1"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用以下语句替代：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kumimoji="1"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switch(i)...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kumimoji="1"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switch(j)...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kumimoji="1"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switch(k)...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kumimoji="1"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其中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switch(i)...</a:t>
            </a:r>
            <a:r>
              <a:rPr kumimoji="1"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的代码如右所示。</a:t>
            </a:r>
          </a:p>
        </p:txBody>
      </p:sp>
      <p:sp>
        <p:nvSpPr>
          <p:cNvPr id="6724612" name="Rectangle 4"/>
          <p:cNvSpPr>
            <a:spLocks noChangeArrowheads="1"/>
          </p:cNvSpPr>
          <p:nvPr/>
        </p:nvSpPr>
        <p:spPr bwMode="auto">
          <a:xfrm>
            <a:off x="4572000" y="304800"/>
            <a:ext cx="4419600" cy="617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switch (i)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     case red: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          </a:t>
            </a:r>
            <a:r>
              <a:rPr kumimoji="1" lang="en-US" altLang="zh-CN" sz="2400" b="1" dirty="0" err="1">
                <a:latin typeface="Times New Roman" pitchFamily="18" charset="0"/>
                <a:sym typeface="Monotype Sorts" pitchFamily="2" charset="2"/>
              </a:rPr>
              <a:t>printf</a:t>
            </a: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("%-10s","red");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          break;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     case yellow: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          </a:t>
            </a:r>
            <a:r>
              <a:rPr kumimoji="1" lang="en-US" altLang="zh-CN" sz="2400" b="1" dirty="0" err="1">
                <a:latin typeface="Times New Roman" pitchFamily="18" charset="0"/>
                <a:sym typeface="Monotype Sorts" pitchFamily="2" charset="2"/>
              </a:rPr>
              <a:t>printf</a:t>
            </a: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("%-10s","yellow");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          break;   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     case blue: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          </a:t>
            </a:r>
            <a:r>
              <a:rPr kumimoji="1" lang="en-US" altLang="zh-CN" sz="2400" b="1" dirty="0" err="1">
                <a:latin typeface="Times New Roman" pitchFamily="18" charset="0"/>
                <a:sym typeface="Monotype Sorts" pitchFamily="2" charset="2"/>
              </a:rPr>
              <a:t>printf</a:t>
            </a: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("%-10s","blue");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          break;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     case white: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          </a:t>
            </a:r>
            <a:r>
              <a:rPr kumimoji="1" lang="en-US" altLang="zh-CN" sz="2400" b="1" dirty="0" err="1">
                <a:latin typeface="Times New Roman" pitchFamily="18" charset="0"/>
                <a:sym typeface="Monotype Sorts" pitchFamily="2" charset="2"/>
              </a:rPr>
              <a:t>printf</a:t>
            </a: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("%-10s","white");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          break;    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     case black: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          </a:t>
            </a:r>
            <a:r>
              <a:rPr kumimoji="1" lang="en-US" altLang="zh-CN" sz="2400" b="1" dirty="0" err="1">
                <a:latin typeface="Times New Roman" pitchFamily="18" charset="0"/>
                <a:sym typeface="Monotype Sorts" pitchFamily="2" charset="2"/>
              </a:rPr>
              <a:t>printf</a:t>
            </a: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("%-10s","black");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          break;    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4610" name="Rectangle 2"/>
          <p:cNvSpPr>
            <a:spLocks noRot="1" noChangeArrowheads="1"/>
          </p:cNvSpPr>
          <p:nvPr/>
        </p:nvSpPr>
        <p:spPr bwMode="auto">
          <a:xfrm>
            <a:off x="4495800" y="457200"/>
            <a:ext cx="4267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sz="3600" u="sng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5</a:t>
            </a:r>
            <a:r>
              <a:rPr lang="zh-CN" altLang="en-US" sz="3600" u="sng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色球取</a:t>
            </a:r>
            <a:r>
              <a:rPr lang="en-US" altLang="zh-CN" sz="3600" u="sng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sz="360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改进版</a:t>
            </a:r>
            <a:endParaRPr lang="zh-CN" altLang="en-US" sz="3600" u="sng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ACC40523-03D2-45E6-A678-AF66C1706DAE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FC2A5D8-FA85-42E9-A9CB-B645101DD82C}" type="slidenum">
              <a:rPr lang="zh-CN" altLang="en-US"/>
              <a:pPr/>
              <a:t>31</a:t>
            </a:fld>
            <a:r>
              <a:rPr lang="en-US" altLang="zh-CN"/>
              <a:t>/36</a:t>
            </a:r>
          </a:p>
        </p:txBody>
      </p:sp>
      <p:sp>
        <p:nvSpPr>
          <p:cNvPr id="6724612" name="Rectangle 4"/>
          <p:cNvSpPr>
            <a:spLocks noChangeArrowheads="1"/>
          </p:cNvSpPr>
          <p:nvPr/>
        </p:nvSpPr>
        <p:spPr bwMode="auto">
          <a:xfrm>
            <a:off x="4572000" y="1371600"/>
            <a:ext cx="4419600" cy="5410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void 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print(</a:t>
            </a:r>
            <a:r>
              <a:rPr kumimoji="1" lang="en-US" altLang="zh-CN" sz="1800" b="1" dirty="0" err="1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enum</a:t>
            </a:r>
            <a:r>
              <a:rPr kumimoji="1" lang="en-US" altLang="zh-CN" sz="1800" b="1" dirty="0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 Color x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      switch 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(x)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      {</a:t>
            </a:r>
            <a:endParaRPr kumimoji="1" lang="en-US" altLang="zh-CN" sz="1800" b="1" dirty="0">
              <a:latin typeface="Times New Roman" pitchFamily="18" charset="0"/>
              <a:sym typeface="Monotype Sorts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	case red: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	</a:t>
            </a: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      </a:t>
            </a:r>
            <a:r>
              <a:rPr kumimoji="1" lang="en-US" altLang="zh-CN" sz="1800" b="1" dirty="0" err="1" smtClean="0">
                <a:latin typeface="Times New Roman" pitchFamily="18" charset="0"/>
                <a:sym typeface="Monotype Sorts" pitchFamily="2" charset="2"/>
              </a:rPr>
              <a:t>printf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("%-10s","red");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	</a:t>
            </a: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      break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;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	case yellow: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	</a:t>
            </a: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      </a:t>
            </a:r>
            <a:r>
              <a:rPr kumimoji="1" lang="en-US" altLang="zh-CN" sz="1800" b="1" dirty="0" err="1" smtClean="0">
                <a:latin typeface="Times New Roman" pitchFamily="18" charset="0"/>
                <a:sym typeface="Monotype Sorts" pitchFamily="2" charset="2"/>
              </a:rPr>
              <a:t>printf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("%-10s","yellow");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	</a:t>
            </a: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      break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;   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	case blue: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	</a:t>
            </a: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      </a:t>
            </a:r>
            <a:r>
              <a:rPr kumimoji="1" lang="en-US" altLang="zh-CN" sz="1800" b="1" dirty="0" err="1" smtClean="0">
                <a:latin typeface="Times New Roman" pitchFamily="18" charset="0"/>
                <a:sym typeface="Monotype Sorts" pitchFamily="2" charset="2"/>
              </a:rPr>
              <a:t>printf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("%-10s","blue");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	</a:t>
            </a: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      break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	case white: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	</a:t>
            </a: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      </a:t>
            </a:r>
            <a:r>
              <a:rPr kumimoji="1" lang="en-US" altLang="zh-CN" sz="1800" b="1" dirty="0" err="1" smtClean="0">
                <a:latin typeface="Times New Roman" pitchFamily="18" charset="0"/>
                <a:sym typeface="Monotype Sorts" pitchFamily="2" charset="2"/>
              </a:rPr>
              <a:t>printf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("%-10s","white");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	</a:t>
            </a: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      break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;    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	case black: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	</a:t>
            </a: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      </a:t>
            </a:r>
            <a:r>
              <a:rPr kumimoji="1" lang="en-US" altLang="zh-CN" sz="1800" b="1" dirty="0" err="1" smtClean="0">
                <a:latin typeface="Times New Roman" pitchFamily="18" charset="0"/>
                <a:sym typeface="Monotype Sorts" pitchFamily="2" charset="2"/>
              </a:rPr>
              <a:t>printf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("%-10s","black");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	</a:t>
            </a: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      break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      }</a:t>
            </a:r>
            <a:endParaRPr kumimoji="1" lang="en-US" altLang="zh-CN" sz="1800" b="1" dirty="0">
              <a:latin typeface="Times New Roman" pitchFamily="18" charset="0"/>
              <a:sym typeface="Monotype Sorts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200" y="76200"/>
            <a:ext cx="4419600" cy="6705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lnSpc>
                <a:spcPts val="22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#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include &lt;</a:t>
            </a:r>
            <a:r>
              <a:rPr kumimoji="1" lang="en-US" altLang="zh-CN" sz="1800" b="1" dirty="0" err="1">
                <a:latin typeface="Times New Roman" pitchFamily="18" charset="0"/>
                <a:sym typeface="Monotype Sorts" pitchFamily="2" charset="2"/>
              </a:rPr>
              <a:t>stdio.h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&gt;</a:t>
            </a:r>
          </a:p>
          <a:p>
            <a:pPr>
              <a:lnSpc>
                <a:spcPts val="22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 err="1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enum</a:t>
            </a:r>
            <a:r>
              <a:rPr kumimoji="1" lang="en-US" altLang="zh-CN" sz="1800" b="1" dirty="0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 Color{</a:t>
            </a:r>
            <a:r>
              <a:rPr kumimoji="1" lang="en-US" altLang="zh-CN" sz="1800" b="1" dirty="0" err="1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red,yellow,blue,white,black</a:t>
            </a:r>
            <a:r>
              <a:rPr kumimoji="1" lang="en-US" altLang="zh-CN" sz="1800" b="1" dirty="0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};</a:t>
            </a:r>
          </a:p>
          <a:p>
            <a:pPr>
              <a:lnSpc>
                <a:spcPts val="22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 err="1">
                <a:latin typeface="Times New Roman" pitchFamily="18" charset="0"/>
                <a:sym typeface="Monotype Sorts" pitchFamily="2" charset="2"/>
              </a:rPr>
              <a:t>int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 main() </a:t>
            </a:r>
          </a:p>
          <a:p>
            <a:pPr>
              <a:lnSpc>
                <a:spcPts val="22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{</a:t>
            </a:r>
          </a:p>
          <a:p>
            <a:pPr>
              <a:lnSpc>
                <a:spcPts val="22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    </a:t>
            </a:r>
            <a:r>
              <a:rPr kumimoji="1" lang="en-US" altLang="zh-CN" sz="1800" b="1" dirty="0" err="1" smtClean="0">
                <a:latin typeface="Times New Roman" pitchFamily="18" charset="0"/>
                <a:sym typeface="Monotype Sorts" pitchFamily="2" charset="2"/>
              </a:rPr>
              <a:t>enum</a:t>
            </a: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 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Color </a:t>
            </a:r>
            <a:r>
              <a:rPr kumimoji="1" lang="en-US" altLang="zh-CN" sz="1800" b="1" dirty="0" err="1">
                <a:latin typeface="Times New Roman" pitchFamily="18" charset="0"/>
                <a:sym typeface="Monotype Sorts" pitchFamily="2" charset="2"/>
              </a:rPr>
              <a:t>i,j,k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;</a:t>
            </a:r>
          </a:p>
          <a:p>
            <a:pPr>
              <a:lnSpc>
                <a:spcPts val="22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    void 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print(</a:t>
            </a:r>
            <a:r>
              <a:rPr kumimoji="1" lang="en-US" altLang="zh-CN" sz="1800" b="1" dirty="0" err="1">
                <a:latin typeface="Times New Roman" pitchFamily="18" charset="0"/>
                <a:sym typeface="Monotype Sorts" pitchFamily="2" charset="2"/>
              </a:rPr>
              <a:t>enum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 Color);</a:t>
            </a:r>
          </a:p>
          <a:p>
            <a:pPr>
              <a:lnSpc>
                <a:spcPts val="22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    </a:t>
            </a:r>
            <a:r>
              <a:rPr kumimoji="1" lang="en-US" altLang="zh-CN" sz="1800" b="1" dirty="0" err="1">
                <a:latin typeface="Times New Roman" pitchFamily="18" charset="0"/>
                <a:sym typeface="Monotype Sorts" pitchFamily="2" charset="2"/>
              </a:rPr>
              <a:t>int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 n;</a:t>
            </a:r>
          </a:p>
          <a:p>
            <a:pPr>
              <a:lnSpc>
                <a:spcPts val="22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    n=0;</a:t>
            </a:r>
          </a:p>
          <a:p>
            <a:pPr>
              <a:lnSpc>
                <a:spcPts val="22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    for(i=</a:t>
            </a:r>
            <a:r>
              <a:rPr kumimoji="1" lang="en-US" altLang="zh-CN" sz="1800" b="1" dirty="0" err="1">
                <a:latin typeface="Times New Roman" pitchFamily="18" charset="0"/>
                <a:sym typeface="Monotype Sorts" pitchFamily="2" charset="2"/>
              </a:rPr>
              <a:t>red;i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&lt;=</a:t>
            </a:r>
            <a:r>
              <a:rPr kumimoji="1" lang="en-US" altLang="zh-CN" sz="1800" b="1" dirty="0" err="1">
                <a:latin typeface="Times New Roman" pitchFamily="18" charset="0"/>
                <a:sym typeface="Monotype Sorts" pitchFamily="2" charset="2"/>
              </a:rPr>
              <a:t>black;i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++)</a:t>
            </a:r>
          </a:p>
          <a:p>
            <a:pPr>
              <a:lnSpc>
                <a:spcPts val="22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        for(j=</a:t>
            </a:r>
            <a:r>
              <a:rPr kumimoji="1" lang="en-US" altLang="zh-CN" sz="1800" b="1" dirty="0" err="1" smtClean="0">
                <a:latin typeface="Times New Roman" pitchFamily="18" charset="0"/>
                <a:sym typeface="Monotype Sorts" pitchFamily="2" charset="2"/>
              </a:rPr>
              <a:t>red;j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&lt;=</a:t>
            </a:r>
            <a:r>
              <a:rPr kumimoji="1" lang="en-US" altLang="zh-CN" sz="1800" b="1" dirty="0" err="1">
                <a:latin typeface="Times New Roman" pitchFamily="18" charset="0"/>
                <a:sym typeface="Monotype Sorts" pitchFamily="2" charset="2"/>
              </a:rPr>
              <a:t>black;j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++)</a:t>
            </a:r>
          </a:p>
          <a:p>
            <a:pPr>
              <a:lnSpc>
                <a:spcPts val="22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            if(i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!=j)</a:t>
            </a:r>
          </a:p>
          <a:p>
            <a:pPr>
              <a:lnSpc>
                <a:spcPts val="22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            {</a:t>
            </a:r>
            <a:endParaRPr kumimoji="1" lang="en-US" altLang="zh-CN" sz="1800" b="1" dirty="0">
              <a:latin typeface="Times New Roman" pitchFamily="18" charset="0"/>
              <a:sym typeface="Monotype Sorts" pitchFamily="2" charset="2"/>
            </a:endParaRPr>
          </a:p>
          <a:p>
            <a:pPr>
              <a:lnSpc>
                <a:spcPts val="22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	</a:t>
            </a: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    for(k=</a:t>
            </a:r>
            <a:r>
              <a:rPr kumimoji="1" lang="en-US" altLang="zh-CN" sz="1800" b="1" dirty="0" err="1" smtClean="0">
                <a:latin typeface="Times New Roman" pitchFamily="18" charset="0"/>
                <a:sym typeface="Monotype Sorts" pitchFamily="2" charset="2"/>
              </a:rPr>
              <a:t>red;k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&lt;=</a:t>
            </a:r>
            <a:r>
              <a:rPr kumimoji="1" lang="en-US" altLang="zh-CN" sz="1800" b="1" dirty="0" err="1">
                <a:latin typeface="Times New Roman" pitchFamily="18" charset="0"/>
                <a:sym typeface="Monotype Sorts" pitchFamily="2" charset="2"/>
              </a:rPr>
              <a:t>black;k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++)</a:t>
            </a:r>
          </a:p>
          <a:p>
            <a:pPr>
              <a:lnSpc>
                <a:spcPts val="22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	</a:t>
            </a: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        if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((k!=i) &amp;&amp; (k!=j))</a:t>
            </a:r>
          </a:p>
          <a:p>
            <a:pPr>
              <a:lnSpc>
                <a:spcPts val="22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	</a:t>
            </a: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       {</a:t>
            </a:r>
            <a:endParaRPr kumimoji="1" lang="en-US" altLang="zh-CN" sz="1800" b="1" dirty="0">
              <a:latin typeface="Times New Roman" pitchFamily="18" charset="0"/>
              <a:sym typeface="Monotype Sorts" pitchFamily="2" charset="2"/>
            </a:endParaRPr>
          </a:p>
          <a:p>
            <a:pPr>
              <a:lnSpc>
                <a:spcPts val="22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	</a:t>
            </a: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                n=n+1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;</a:t>
            </a:r>
          </a:p>
          <a:p>
            <a:pPr>
              <a:lnSpc>
                <a:spcPts val="22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		</a:t>
            </a:r>
            <a:r>
              <a:rPr kumimoji="1" lang="en-US" altLang="zh-CN" sz="1800" b="1" dirty="0" err="1" smtClean="0">
                <a:latin typeface="Times New Roman" pitchFamily="18" charset="0"/>
                <a:sym typeface="Monotype Sorts" pitchFamily="2" charset="2"/>
              </a:rPr>
              <a:t>printf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("%-4d",n);</a:t>
            </a:r>
          </a:p>
          <a:p>
            <a:pPr>
              <a:lnSpc>
                <a:spcPts val="22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		</a:t>
            </a:r>
            <a:r>
              <a:rPr kumimoji="1" lang="en-US" altLang="zh-CN" sz="1800" b="1" dirty="0" smtClean="0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print(i</a:t>
            </a:r>
            <a:r>
              <a:rPr kumimoji="1" lang="en-US" altLang="zh-CN" sz="1800" b="1" dirty="0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)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;</a:t>
            </a:r>
            <a:r>
              <a:rPr kumimoji="1" lang="en-US" altLang="zh-CN" sz="1800" b="1" dirty="0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print(j)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;</a:t>
            </a:r>
            <a:r>
              <a:rPr kumimoji="1" lang="en-US" altLang="zh-CN" sz="1800" b="1" dirty="0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print(k</a:t>
            </a:r>
            <a:r>
              <a:rPr kumimoji="1" lang="en-US" altLang="zh-CN" sz="1800" b="1" dirty="0" smtClean="0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)</a:t>
            </a: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;</a:t>
            </a:r>
          </a:p>
          <a:p>
            <a:pPr>
              <a:lnSpc>
                <a:spcPts val="22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	</a:t>
            </a: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	</a:t>
            </a:r>
            <a:r>
              <a:rPr kumimoji="1" lang="en-US" altLang="zh-CN" sz="1800" b="1" dirty="0" err="1" smtClean="0">
                <a:latin typeface="Times New Roman" pitchFamily="18" charset="0"/>
                <a:sym typeface="Monotype Sorts" pitchFamily="2" charset="2"/>
              </a:rPr>
              <a:t>printf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("\n");</a:t>
            </a:r>
          </a:p>
          <a:p>
            <a:pPr>
              <a:lnSpc>
                <a:spcPts val="22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	 </a:t>
            </a: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       }</a:t>
            </a:r>
            <a:endParaRPr kumimoji="1" lang="en-US" altLang="zh-CN" sz="1800" b="1" dirty="0">
              <a:latin typeface="Times New Roman" pitchFamily="18" charset="0"/>
              <a:sym typeface="Monotype Sorts" pitchFamily="2" charset="2"/>
            </a:endParaRPr>
          </a:p>
          <a:p>
            <a:pPr>
              <a:lnSpc>
                <a:spcPts val="22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            }</a:t>
            </a:r>
            <a:endParaRPr kumimoji="1" lang="en-US" altLang="zh-CN" sz="1800" b="1" dirty="0">
              <a:latin typeface="Times New Roman" pitchFamily="18" charset="0"/>
              <a:sym typeface="Monotype Sorts" pitchFamily="2" charset="2"/>
            </a:endParaRPr>
          </a:p>
          <a:p>
            <a:pPr>
              <a:lnSpc>
                <a:spcPts val="22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    </a:t>
            </a:r>
            <a:r>
              <a:rPr kumimoji="1" lang="en-US" altLang="zh-CN" sz="1800" b="1" dirty="0" err="1" smtClean="0">
                <a:latin typeface="Times New Roman" pitchFamily="18" charset="0"/>
                <a:sym typeface="Monotype Sorts" pitchFamily="2" charset="2"/>
              </a:rPr>
              <a:t>printf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("\</a:t>
            </a:r>
            <a:r>
              <a:rPr kumimoji="1" lang="en-US" altLang="zh-CN" sz="1800" b="1" dirty="0" err="1">
                <a:latin typeface="Times New Roman" pitchFamily="18" charset="0"/>
                <a:sym typeface="Monotype Sorts" pitchFamily="2" charset="2"/>
              </a:rPr>
              <a:t>ntotal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:%5d\</a:t>
            </a:r>
            <a:r>
              <a:rPr kumimoji="1" lang="en-US" altLang="zh-CN" sz="1800" b="1" dirty="0" err="1">
                <a:latin typeface="Times New Roman" pitchFamily="18" charset="0"/>
                <a:sym typeface="Monotype Sorts" pitchFamily="2" charset="2"/>
              </a:rPr>
              <a:t>n",n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);</a:t>
            </a:r>
          </a:p>
          <a:p>
            <a:pPr>
              <a:lnSpc>
                <a:spcPts val="22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    return 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0;</a:t>
            </a:r>
          </a:p>
          <a:p>
            <a:pPr>
              <a:lnSpc>
                <a:spcPts val="22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363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4610" name="Rectangle 2"/>
          <p:cNvSpPr>
            <a:spLocks noRot="1" noChangeArrowheads="1"/>
          </p:cNvSpPr>
          <p:nvPr/>
        </p:nvSpPr>
        <p:spPr bwMode="auto">
          <a:xfrm>
            <a:off x="381000" y="228600"/>
            <a:ext cx="64008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sz="3600" u="sng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5</a:t>
            </a:r>
            <a:r>
              <a:rPr lang="zh-CN" altLang="en-US" sz="3600" u="sng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色球取</a:t>
            </a:r>
            <a:r>
              <a:rPr lang="en-US" altLang="zh-CN" sz="3600" u="sng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sz="3600" u="sng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改进版：</a:t>
            </a:r>
            <a:r>
              <a:rPr lang="zh-CN" altLang="en-US" sz="3600" u="sng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运行结果</a:t>
            </a:r>
            <a:endParaRPr lang="zh-CN" altLang="en-US" sz="3600" u="sng" dirty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ACC40523-03D2-45E6-A678-AF66C1706DAE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FC2A5D8-FA85-42E9-A9CB-B645101DD82C}" type="slidenum">
              <a:rPr lang="zh-CN" altLang="en-US"/>
              <a:pPr/>
              <a:t>32</a:t>
            </a:fld>
            <a:r>
              <a:rPr lang="en-US" altLang="zh-CN"/>
              <a:t>/36</a:t>
            </a:r>
          </a:p>
        </p:txBody>
      </p:sp>
      <p:pic>
        <p:nvPicPr>
          <p:cNvPr id="9" name="图片 8"/>
          <p:cNvPicPr/>
          <p:nvPr/>
        </p:nvPicPr>
        <p:blipFill rotWithShape="1">
          <a:blip r:embed="rId2"/>
          <a:srcRect r="61474"/>
          <a:stretch/>
        </p:blipFill>
        <p:spPr bwMode="auto">
          <a:xfrm>
            <a:off x="228600" y="1219201"/>
            <a:ext cx="3886200" cy="5486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图片 9"/>
          <p:cNvPicPr/>
          <p:nvPr/>
        </p:nvPicPr>
        <p:blipFill rotWithShape="1">
          <a:blip r:embed="rId3"/>
          <a:srcRect r="68357"/>
          <a:stretch/>
        </p:blipFill>
        <p:spPr bwMode="auto">
          <a:xfrm>
            <a:off x="4343400" y="1219201"/>
            <a:ext cx="2971800" cy="5486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0932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4205F49-A618-415C-AA67-C5E14DB3BD2D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8CD58F4-5EB2-41AD-B57E-B68C0504AFDE}" type="slidenum">
              <a:rPr lang="zh-CN" altLang="en-US"/>
              <a:pPr/>
              <a:t>33</a:t>
            </a:fld>
            <a:r>
              <a:rPr lang="en-US" altLang="zh-CN"/>
              <a:t>/36</a:t>
            </a:r>
          </a:p>
        </p:txBody>
      </p:sp>
      <p:sp>
        <p:nvSpPr>
          <p:cNvPr id="6722562" name="Rectangle 2"/>
          <p:cNvSpPr>
            <a:spLocks noRot="1" noChangeArrowheads="1"/>
          </p:cNvSpPr>
          <p:nvPr/>
        </p:nvSpPr>
        <p:spPr bwMode="auto">
          <a:xfrm>
            <a:off x="146050" y="304800"/>
            <a:ext cx="854075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u="sng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再回到：</a:t>
            </a:r>
            <a:endParaRPr lang="en-US" altLang="zh-CN" sz="3200" u="sng" dirty="0" smtClean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u="sng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源程序</a:t>
            </a:r>
            <a:endParaRPr lang="en-US" altLang="zh-CN" sz="3200" u="sng" dirty="0">
              <a:solidFill>
                <a:srgbClr val="CC009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22564" name="Rectangle 4"/>
          <p:cNvSpPr>
            <a:spLocks noChangeArrowheads="1"/>
          </p:cNvSpPr>
          <p:nvPr/>
        </p:nvSpPr>
        <p:spPr bwMode="auto">
          <a:xfrm>
            <a:off x="2514600" y="228600"/>
            <a:ext cx="6553200" cy="65532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 err="1">
                <a:latin typeface="Times New Roman" pitchFamily="18" charset="0"/>
                <a:sym typeface="Monotype Sorts" pitchFamily="2" charset="2"/>
              </a:rPr>
              <a:t>int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 main()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    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enum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 Color{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red,yellow,blue,white,black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}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     </a:t>
            </a:r>
            <a:r>
              <a:rPr kumimoji="1" lang="en-US" altLang="zh-CN" sz="2000" b="1" dirty="0" err="1">
                <a:solidFill>
                  <a:srgbClr val="CC0099"/>
                </a:solidFill>
                <a:latin typeface="Times New Roman" pitchFamily="18" charset="0"/>
                <a:sym typeface="Monotype Sorts" pitchFamily="2" charset="2"/>
              </a:rPr>
              <a:t>enum</a:t>
            </a:r>
            <a:r>
              <a:rPr kumimoji="1" lang="en-US" altLang="zh-CN" sz="2000" b="1" dirty="0">
                <a:solidFill>
                  <a:srgbClr val="CC0099"/>
                </a:solidFill>
                <a:latin typeface="Times New Roman" pitchFamily="18" charset="0"/>
                <a:sym typeface="Monotype Sorts" pitchFamily="2" charset="2"/>
              </a:rPr>
              <a:t> Color </a:t>
            </a:r>
            <a:r>
              <a:rPr kumimoji="1" lang="en-US" altLang="zh-CN" sz="2000" b="1" dirty="0" err="1">
                <a:solidFill>
                  <a:srgbClr val="CC0099"/>
                </a:solidFill>
                <a:latin typeface="Times New Roman" pitchFamily="18" charset="0"/>
                <a:sym typeface="Monotype Sorts" pitchFamily="2" charset="2"/>
              </a:rPr>
              <a:t>i,j,k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     </a:t>
            </a:r>
            <a:r>
              <a:rPr kumimoji="1" lang="en-US" altLang="zh-CN" sz="2000" b="1" dirty="0" err="1">
                <a:latin typeface="Times New Roman" pitchFamily="18" charset="0"/>
                <a:sym typeface="Monotype Sorts" pitchFamily="2" charset="2"/>
              </a:rPr>
              <a:t>int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 </a:t>
            </a:r>
            <a:r>
              <a:rPr kumimoji="1" lang="en-US" altLang="zh-CN" sz="2000" b="1" dirty="0" err="1">
                <a:latin typeface="Times New Roman" pitchFamily="18" charset="0"/>
                <a:sym typeface="Monotype Sorts" pitchFamily="2" charset="2"/>
              </a:rPr>
              <a:t>n,loop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     n=0;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     for (i=</a:t>
            </a:r>
            <a:r>
              <a:rPr kumimoji="1" lang="en-US" altLang="zh-CN" sz="2000" b="1" dirty="0" err="1">
                <a:latin typeface="Times New Roman" pitchFamily="18" charset="0"/>
                <a:sym typeface="Monotype Sorts" pitchFamily="2" charset="2"/>
              </a:rPr>
              <a:t>red;i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&lt;=</a:t>
            </a:r>
            <a:r>
              <a:rPr kumimoji="1" lang="en-US" altLang="zh-CN" sz="2000" b="1" dirty="0" err="1">
                <a:latin typeface="Times New Roman" pitchFamily="18" charset="0"/>
                <a:sym typeface="Monotype Sorts" pitchFamily="2" charset="2"/>
              </a:rPr>
              <a:t>black;i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++)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          for (j=</a:t>
            </a:r>
            <a:r>
              <a:rPr kumimoji="1" lang="en-US" altLang="zh-CN" sz="2000" b="1" dirty="0" err="1">
                <a:latin typeface="Times New Roman" pitchFamily="18" charset="0"/>
                <a:sym typeface="Monotype Sorts" pitchFamily="2" charset="2"/>
              </a:rPr>
              <a:t>red;j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&lt;=</a:t>
            </a:r>
            <a:r>
              <a:rPr kumimoji="1" lang="en-US" altLang="zh-CN" sz="2000" b="1" dirty="0" err="1">
                <a:latin typeface="Times New Roman" pitchFamily="18" charset="0"/>
                <a:sym typeface="Monotype Sorts" pitchFamily="2" charset="2"/>
              </a:rPr>
              <a:t>black;j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++)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               if (i!=j)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	{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	     for (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k=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red;k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&lt;=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black;k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++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)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	          if ((k!=i) &amp;&amp; (k!=j))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	          {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	               n=n+1;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		</a:t>
            </a:r>
            <a:r>
              <a:rPr kumimoji="1" lang="en-US" altLang="zh-CN" sz="2000" b="1" dirty="0" err="1">
                <a:latin typeface="Times New Roman" pitchFamily="18" charset="0"/>
                <a:sym typeface="Monotype Sorts" pitchFamily="2" charset="2"/>
              </a:rPr>
              <a:t>printf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("%-4d",n);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		</a:t>
            </a:r>
            <a:r>
              <a:rPr kumimoji="1" lang="en-US" altLang="zh-CN" sz="2800" b="1" dirty="0" err="1">
                <a:solidFill>
                  <a:srgbClr val="CC0066"/>
                </a:solidFill>
                <a:latin typeface="Times New Roman" pitchFamily="18" charset="0"/>
                <a:sym typeface="Monotype Sorts" pitchFamily="2" charset="2"/>
              </a:rPr>
              <a:t>printf</a:t>
            </a:r>
            <a:r>
              <a:rPr kumimoji="1" lang="en-US" altLang="zh-CN" sz="2800" b="1" dirty="0">
                <a:solidFill>
                  <a:srgbClr val="CC0066"/>
                </a:solidFill>
                <a:latin typeface="Times New Roman" pitchFamily="18" charset="0"/>
                <a:sym typeface="Monotype Sorts" pitchFamily="2" charset="2"/>
              </a:rPr>
              <a:t>("%</a:t>
            </a:r>
            <a:r>
              <a:rPr kumimoji="1" lang="en-US" altLang="zh-CN" sz="2800" b="1" dirty="0" err="1">
                <a:solidFill>
                  <a:srgbClr val="CC0066"/>
                </a:solidFill>
                <a:latin typeface="Times New Roman" pitchFamily="18" charset="0"/>
                <a:sym typeface="Monotype Sorts" pitchFamily="2" charset="2"/>
              </a:rPr>
              <a:t>d,%d,%d</a:t>
            </a:r>
            <a:r>
              <a:rPr kumimoji="1" lang="en-US" altLang="zh-CN" sz="2800" b="1" dirty="0">
                <a:solidFill>
                  <a:srgbClr val="CC0066"/>
                </a:solidFill>
                <a:latin typeface="Times New Roman" pitchFamily="18" charset="0"/>
                <a:sym typeface="Monotype Sorts" pitchFamily="2" charset="2"/>
              </a:rPr>
              <a:t>\n",</a:t>
            </a:r>
            <a:r>
              <a:rPr kumimoji="1" lang="en-US" altLang="zh-CN" sz="2800" b="1" dirty="0" err="1">
                <a:solidFill>
                  <a:srgbClr val="CC0066"/>
                </a:solidFill>
                <a:latin typeface="Times New Roman" pitchFamily="18" charset="0"/>
                <a:sym typeface="Monotype Sorts" pitchFamily="2" charset="2"/>
              </a:rPr>
              <a:t>i,j,k</a:t>
            </a:r>
            <a:r>
              <a:rPr kumimoji="1" lang="en-US" altLang="zh-CN" sz="2800" b="1" dirty="0">
                <a:solidFill>
                  <a:srgbClr val="CC0066"/>
                </a:solidFill>
                <a:latin typeface="Times New Roman" pitchFamily="18" charset="0"/>
                <a:sym typeface="Monotype Sorts" pitchFamily="2" charset="2"/>
              </a:rPr>
              <a:t>)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	           }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	}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pt-BR" altLang="zh-CN" sz="2000" b="1" dirty="0">
                <a:latin typeface="Times New Roman" pitchFamily="18" charset="0"/>
                <a:sym typeface="Monotype Sorts" pitchFamily="2" charset="2"/>
              </a:rPr>
              <a:t> </a:t>
            </a:r>
            <a:r>
              <a:rPr kumimoji="1" lang="pt-BR" altLang="zh-CN" sz="2000" b="1" dirty="0" smtClean="0">
                <a:latin typeface="Times New Roman" pitchFamily="18" charset="0"/>
                <a:sym typeface="Monotype Sorts" pitchFamily="2" charset="2"/>
              </a:rPr>
              <a:t>   printf</a:t>
            </a:r>
            <a:r>
              <a:rPr kumimoji="1" lang="pt-BR" altLang="zh-CN" sz="2000" b="1" dirty="0">
                <a:latin typeface="Times New Roman" pitchFamily="18" charset="0"/>
                <a:sym typeface="Monotype Sorts" pitchFamily="2" charset="2"/>
              </a:rPr>
              <a:t>("\ntotal:%5d\n",n);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pt-BR" altLang="zh-CN" sz="2000" b="1" dirty="0">
                <a:latin typeface="Times New Roman" pitchFamily="18" charset="0"/>
                <a:sym typeface="Monotype Sorts" pitchFamily="2" charset="2"/>
              </a:rPr>
              <a:t> </a:t>
            </a:r>
            <a:r>
              <a:rPr kumimoji="1" lang="pt-BR" altLang="zh-CN" sz="2000" b="1" dirty="0" smtClean="0">
                <a:latin typeface="Times New Roman" pitchFamily="18" charset="0"/>
                <a:sym typeface="Monotype Sorts" pitchFamily="2" charset="2"/>
              </a:rPr>
              <a:t>   return </a:t>
            </a:r>
            <a:r>
              <a:rPr kumimoji="1" lang="pt-BR" altLang="zh-CN" sz="2000" b="1" dirty="0">
                <a:latin typeface="Times New Roman" pitchFamily="18" charset="0"/>
                <a:sym typeface="Monotype Sorts" pitchFamily="2" charset="2"/>
              </a:rPr>
              <a:t>0;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pt-BR" altLang="zh-CN" sz="2000" b="1" dirty="0">
                <a:latin typeface="Times New Roman" pitchFamily="18" charset="0"/>
                <a:sym typeface="Monotype Sorts" pitchFamily="2" charset="2"/>
              </a:rPr>
              <a:t>}</a:t>
            </a:r>
            <a:endParaRPr kumimoji="1" lang="en-US" altLang="zh-CN" sz="2000" b="1" dirty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6722566" name="Rectangle 6"/>
          <p:cNvSpPr>
            <a:spLocks noChangeArrowheads="1"/>
          </p:cNvSpPr>
          <p:nvPr/>
        </p:nvSpPr>
        <p:spPr bwMode="auto">
          <a:xfrm>
            <a:off x="228600" y="2057400"/>
            <a:ext cx="2133600" cy="472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Pct val="75000"/>
              <a:buFont typeface="+mj-lt"/>
              <a:buAutoNum type="arabicPeriod"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0,1,2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Pct val="75000"/>
              <a:buFont typeface="+mj-lt"/>
              <a:buAutoNum type="arabicPeriod"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0,1,3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Pct val="75000"/>
              <a:buFont typeface="+mj-lt"/>
              <a:buAutoNum type="arabicPeriod"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0,1,4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Pct val="75000"/>
              <a:buFont typeface="+mj-lt"/>
              <a:buAutoNum type="arabicPeriod"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0,2,1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Pct val="75000"/>
              <a:buFont typeface="+mj-lt"/>
              <a:buAutoNum type="arabicPeriod"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0,2,3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Pct val="75000"/>
              <a:buFont typeface="+mj-lt"/>
              <a:buAutoNum type="arabicPeriod"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0,2,4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Pct val="75000"/>
              <a:buFont typeface="+mj-lt"/>
              <a:buAutoNum type="arabicPeriod"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0,3,1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Pct val="75000"/>
              <a:buFont typeface="+mj-lt"/>
              <a:buAutoNum type="arabicPeriod"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0,3,2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Pct val="75000"/>
              <a:buFont typeface="+mj-lt"/>
              <a:buAutoNum type="arabicPeriod"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0,3,4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Pct val="75000"/>
              <a:buFont typeface="+mj-lt"/>
              <a:buAutoNum type="arabicPeriod"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0,4,1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Pct val="75000"/>
              <a:buFont typeface="+mj-lt"/>
              <a:buAutoNum type="arabicPeriod"/>
            </a:pP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...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Pct val="75000"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 </a:t>
            </a: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      ...</a:t>
            </a:r>
            <a:endParaRPr kumimoji="1" lang="en-US" altLang="zh-CN" sz="2000" b="1" dirty="0">
              <a:latin typeface="Times New Roman" pitchFamily="18" charset="0"/>
              <a:sym typeface="Monotype Sorts" pitchFamily="2" charset="2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Pct val="75000"/>
              <a:buFont typeface="+mj-lt"/>
              <a:buAutoNum type="arabicPeriod" startAt="60"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4,3,2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endParaRPr kumimoji="1" lang="en-US" altLang="zh-CN" sz="2000" b="1" dirty="0">
              <a:latin typeface="Times New Roman" pitchFamily="18" charset="0"/>
              <a:sym typeface="Monotype Sorts" pitchFamily="2" charset="2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total:  60</a:t>
            </a:r>
          </a:p>
        </p:txBody>
      </p:sp>
    </p:spTree>
    <p:extLst>
      <p:ext uri="{BB962C8B-B14F-4D97-AF65-F5344CB8AC3E}">
        <p14:creationId xmlns:p14="http://schemas.microsoft.com/office/powerpoint/2010/main" val="174560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256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ACC40523-03D2-45E6-A678-AF66C1706DAE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FC2A5D8-FA85-42E9-A9CB-B645101DD82C}" type="slidenum">
              <a:rPr lang="zh-CN" altLang="en-US"/>
              <a:pPr/>
              <a:t>34</a:t>
            </a:fld>
            <a:r>
              <a:rPr lang="en-US" altLang="zh-CN"/>
              <a:t>/36</a:t>
            </a:r>
          </a:p>
        </p:txBody>
      </p:sp>
      <p:sp>
        <p:nvSpPr>
          <p:cNvPr id="6724610" name="Rectangle 2"/>
          <p:cNvSpPr>
            <a:spLocks noRot="1" noChangeArrowheads="1"/>
          </p:cNvSpPr>
          <p:nvPr/>
        </p:nvSpPr>
        <p:spPr bwMode="auto">
          <a:xfrm>
            <a:off x="228600" y="76200"/>
            <a:ext cx="854075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sz="3600" u="sng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5</a:t>
            </a:r>
            <a:r>
              <a:rPr lang="zh-CN" altLang="en-US" sz="3600" u="sng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色球取</a:t>
            </a:r>
            <a:r>
              <a:rPr lang="en-US" altLang="zh-CN" sz="3600" u="sng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sz="360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“教材法”：</a:t>
            </a:r>
            <a:r>
              <a:rPr lang="zh-CN" altLang="en-US" sz="3600" u="sng" dirty="0" smtClean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</a:rPr>
              <a:t>使</a:t>
            </a:r>
            <a:r>
              <a:rPr lang="zh-CN" altLang="en-US" sz="3600" u="sng" dirty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</a:rPr>
              <a:t>输出更直观</a:t>
            </a:r>
          </a:p>
        </p:txBody>
      </p:sp>
      <p:sp>
        <p:nvSpPr>
          <p:cNvPr id="6724611" name="Rectangle 3"/>
          <p:cNvSpPr>
            <a:spLocks noChangeArrowheads="1"/>
          </p:cNvSpPr>
          <p:nvPr/>
        </p:nvSpPr>
        <p:spPr bwMode="auto">
          <a:xfrm>
            <a:off x="76200" y="838200"/>
            <a:ext cx="8693150" cy="411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将程序中“输出结果”的源代码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printf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(“%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d,%d,%d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\n”,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i,j,k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);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用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以下方法替代：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将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j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k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的值赋给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pri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；利用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switch/case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语句针对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pri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的不同值，输出“颜色”的名称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  <a:endParaRPr kumimoji="1"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7148513" cy="4531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91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84051BA-5535-4F0A-AC9B-2AA66F81F288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BB5DA2A-72B7-4384-AFC6-571F565379CB}" type="slidenum">
              <a:rPr lang="zh-CN" altLang="en-US"/>
              <a:pPr/>
              <a:t>35</a:t>
            </a:fld>
            <a:r>
              <a:rPr lang="en-US" altLang="zh-CN"/>
              <a:t>/36</a:t>
            </a:r>
          </a:p>
        </p:txBody>
      </p:sp>
      <p:sp>
        <p:nvSpPr>
          <p:cNvPr id="6729730" name="Rectangle 2"/>
          <p:cNvSpPr>
            <a:spLocks noRot="1" noChangeArrowheads="1"/>
          </p:cNvSpPr>
          <p:nvPr/>
        </p:nvSpPr>
        <p:spPr bwMode="auto">
          <a:xfrm>
            <a:off x="228600" y="228600"/>
            <a:ext cx="854075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5</a:t>
            </a: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色球取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“教材法”</a:t>
            </a:r>
            <a:r>
              <a:rPr lang="zh-CN" altLang="en-US" dirty="0" smtClean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</a:rPr>
              <a:t>源代码</a:t>
            </a:r>
            <a:endParaRPr lang="zh-CN" altLang="en-US" dirty="0">
              <a:solidFill>
                <a:srgbClr val="CC009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729732" name="Rectangle 4"/>
          <p:cNvSpPr>
            <a:spLocks noChangeArrowheads="1"/>
          </p:cNvSpPr>
          <p:nvPr/>
        </p:nvSpPr>
        <p:spPr bwMode="auto">
          <a:xfrm>
            <a:off x="152400" y="1143000"/>
            <a:ext cx="6934200" cy="5715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for(loop=1;loop&lt;=3;loop++)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{   </a:t>
            </a:r>
            <a:endParaRPr kumimoji="1" lang="en-US" altLang="zh-CN" sz="2000" b="1" dirty="0">
              <a:latin typeface="Times New Roman" pitchFamily="18" charset="0"/>
              <a:sym typeface="Monotype Sorts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 </a:t>
            </a: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     switch 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(loop)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      {   </a:t>
            </a:r>
            <a:endParaRPr kumimoji="1" lang="en-US" altLang="zh-CN" sz="2000" b="1" dirty="0">
              <a:latin typeface="Times New Roman" pitchFamily="18" charset="0"/>
              <a:sym typeface="Monotype Sorts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	case 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1: </a:t>
            </a:r>
            <a:r>
              <a:rPr kumimoji="1" lang="en-US" altLang="zh-CN" sz="2000" b="1" dirty="0" err="1">
                <a:latin typeface="Times New Roman" pitchFamily="18" charset="0"/>
                <a:sym typeface="Monotype Sorts" pitchFamily="2" charset="2"/>
              </a:rPr>
              <a:t>pri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=</a:t>
            </a:r>
            <a:r>
              <a:rPr kumimoji="1" lang="en-US" altLang="zh-CN" sz="2000" b="1" dirty="0" err="1">
                <a:latin typeface="Times New Roman" pitchFamily="18" charset="0"/>
                <a:sym typeface="Monotype Sorts" pitchFamily="2" charset="2"/>
              </a:rPr>
              <a:t>i;break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; 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	</a:t>
            </a: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case 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2: </a:t>
            </a:r>
            <a:r>
              <a:rPr kumimoji="1" lang="en-US" altLang="zh-CN" sz="2000" b="1" dirty="0" err="1">
                <a:latin typeface="Times New Roman" pitchFamily="18" charset="0"/>
                <a:sym typeface="Monotype Sorts" pitchFamily="2" charset="2"/>
              </a:rPr>
              <a:t>pri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=</a:t>
            </a:r>
            <a:r>
              <a:rPr kumimoji="1" lang="en-US" altLang="zh-CN" sz="2000" b="1" dirty="0" err="1">
                <a:latin typeface="Times New Roman" pitchFamily="18" charset="0"/>
                <a:sym typeface="Monotype Sorts" pitchFamily="2" charset="2"/>
              </a:rPr>
              <a:t>j;break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;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	</a:t>
            </a: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case 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3: </a:t>
            </a:r>
            <a:r>
              <a:rPr kumimoji="1" lang="en-US" altLang="zh-CN" sz="2000" b="1" dirty="0" err="1">
                <a:latin typeface="Times New Roman" pitchFamily="18" charset="0"/>
                <a:sym typeface="Monotype Sorts" pitchFamily="2" charset="2"/>
              </a:rPr>
              <a:t>pri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=</a:t>
            </a:r>
            <a:r>
              <a:rPr kumimoji="1" lang="en-US" altLang="zh-CN" sz="2000" b="1" dirty="0" err="1">
                <a:latin typeface="Times New Roman" pitchFamily="18" charset="0"/>
                <a:sym typeface="Monotype Sorts" pitchFamily="2" charset="2"/>
              </a:rPr>
              <a:t>k;break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;    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	</a:t>
            </a:r>
            <a:r>
              <a:rPr kumimoji="1" lang="en-US" altLang="zh-CN" sz="2000" b="1" dirty="0" err="1" smtClean="0">
                <a:latin typeface="Times New Roman" pitchFamily="18" charset="0"/>
                <a:sym typeface="Monotype Sorts" pitchFamily="2" charset="2"/>
              </a:rPr>
              <a:t>default:break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      }</a:t>
            </a:r>
            <a:endParaRPr kumimoji="1" lang="en-US" altLang="zh-CN" sz="2000" b="1" dirty="0">
              <a:latin typeface="Times New Roman" pitchFamily="18" charset="0"/>
              <a:sym typeface="Monotype Sorts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      switch(</a:t>
            </a:r>
            <a:r>
              <a:rPr kumimoji="1" lang="en-US" altLang="zh-CN" sz="2000" b="1" dirty="0" err="1" smtClean="0">
                <a:latin typeface="Times New Roman" pitchFamily="18" charset="0"/>
                <a:sym typeface="Monotype Sorts" pitchFamily="2" charset="2"/>
              </a:rPr>
              <a:t>pri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)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      {   </a:t>
            </a:r>
            <a:endParaRPr kumimoji="1" lang="en-US" altLang="zh-CN" sz="2000" b="1" dirty="0">
              <a:latin typeface="Times New Roman" pitchFamily="18" charset="0"/>
              <a:sym typeface="Monotype Sorts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	case </a:t>
            </a: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red: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 </a:t>
            </a: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     </a:t>
            </a:r>
            <a:r>
              <a:rPr kumimoji="1" lang="en-US" altLang="zh-CN" sz="2000" b="1" dirty="0" err="1" smtClean="0">
                <a:latin typeface="Times New Roman" pitchFamily="18" charset="0"/>
                <a:sym typeface="Monotype Sorts" pitchFamily="2" charset="2"/>
              </a:rPr>
              <a:t>printf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("%-10s","red</a:t>
            </a: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"); break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;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	</a:t>
            </a: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case yellow: </a:t>
            </a:r>
            <a:r>
              <a:rPr kumimoji="1" lang="en-US" altLang="zh-CN" sz="2000" b="1" dirty="0" err="1" smtClean="0">
                <a:latin typeface="Times New Roman" pitchFamily="18" charset="0"/>
                <a:sym typeface="Monotype Sorts" pitchFamily="2" charset="2"/>
              </a:rPr>
              <a:t>printf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("%-10s","yellow</a:t>
            </a: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"); break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;   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	</a:t>
            </a: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case blue:     </a:t>
            </a:r>
            <a:r>
              <a:rPr kumimoji="1" lang="en-US" altLang="zh-CN" sz="2000" b="1" dirty="0" err="1" smtClean="0">
                <a:latin typeface="Times New Roman" pitchFamily="18" charset="0"/>
                <a:sym typeface="Monotype Sorts" pitchFamily="2" charset="2"/>
              </a:rPr>
              <a:t>printf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("%-10s","blue</a:t>
            </a: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"); break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;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	</a:t>
            </a: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case 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white:  </a:t>
            </a: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 </a:t>
            </a:r>
            <a:r>
              <a:rPr kumimoji="1" lang="en-US" altLang="zh-CN" sz="2000" b="1" dirty="0" err="1" smtClean="0">
                <a:latin typeface="Times New Roman" pitchFamily="18" charset="0"/>
                <a:sym typeface="Monotype Sorts" pitchFamily="2" charset="2"/>
              </a:rPr>
              <a:t>printf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("%-10s","white</a:t>
            </a: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"); break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;    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	</a:t>
            </a: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case 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black:  </a:t>
            </a: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 </a:t>
            </a:r>
            <a:r>
              <a:rPr kumimoji="1" lang="en-US" altLang="zh-CN" sz="2000" b="1" dirty="0" err="1" smtClean="0">
                <a:latin typeface="Times New Roman" pitchFamily="18" charset="0"/>
                <a:sym typeface="Monotype Sorts" pitchFamily="2" charset="2"/>
              </a:rPr>
              <a:t>printf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("%-10s","black</a:t>
            </a: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"); break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;    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      }</a:t>
            </a:r>
            <a:endParaRPr kumimoji="1" lang="en-US" altLang="zh-CN" sz="2000" b="1" dirty="0">
              <a:latin typeface="Times New Roman" pitchFamily="18" charset="0"/>
              <a:sym typeface="Monotype Sorts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}</a:t>
            </a:r>
            <a:endParaRPr kumimoji="1" lang="en-US" altLang="zh-CN" sz="2000" b="1" dirty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6729731" name="Rectangle 3"/>
          <p:cNvSpPr>
            <a:spLocks noChangeArrowheads="1"/>
          </p:cNvSpPr>
          <p:nvPr/>
        </p:nvSpPr>
        <p:spPr bwMode="auto">
          <a:xfrm>
            <a:off x="3581400" y="1066800"/>
            <a:ext cx="5187950" cy="228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kumimoji="1"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对于</a:t>
            </a:r>
            <a:r>
              <a:rPr kumimoji="1" lang="pt-BR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printf</a:t>
            </a:r>
            <a:r>
              <a:rPr kumimoji="1" lang="pt-BR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("%d,%d,%d\n",i,j,k</a:t>
            </a:r>
            <a:r>
              <a:rPr kumimoji="1" lang="pt-BR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);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将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j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k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统一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于变量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pri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，然后利用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switch(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pri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语句，根据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pri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的不同值，输出对应的颜色。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73B3B98-3E91-4339-AF91-92C09E7F3E73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28B323B-8601-4866-91A9-3D35318E6EBB}" type="slidenum">
              <a:rPr lang="zh-CN" altLang="en-US"/>
              <a:pPr/>
              <a:t>36</a:t>
            </a:fld>
            <a:r>
              <a:rPr lang="en-US" altLang="zh-CN"/>
              <a:t>/36</a:t>
            </a:r>
          </a:p>
        </p:txBody>
      </p:sp>
      <p:sp>
        <p:nvSpPr>
          <p:cNvPr id="6704130" name="Rectangle 2"/>
          <p:cNvSpPr>
            <a:spLocks noRot="1" noChangeArrowheads="1"/>
          </p:cNvSpPr>
          <p:nvPr/>
        </p:nvSpPr>
        <p:spPr bwMode="auto">
          <a:xfrm>
            <a:off x="374650" y="1524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回顾：第</a:t>
            </a:r>
            <a:r>
              <a:rPr lang="en-US" altLang="zh-CN" sz="36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36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章习题</a:t>
            </a:r>
            <a:r>
              <a:rPr lang="en-US" altLang="zh-CN" sz="36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17</a:t>
            </a:r>
            <a:r>
              <a:rPr lang="zh-CN" altLang="en-US" sz="3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乒乓球比赛对阵名单</a:t>
            </a:r>
            <a:endParaRPr lang="en-US" altLang="zh-CN" sz="36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04131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两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个乒乓球队进行比赛，各出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人：甲队为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三位队员，乙队为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Z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三位队员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抽签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决定比赛名单。已知：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不和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比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不和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Z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比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编程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找出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对赛手名单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9365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84051BA-5535-4F0A-AC9B-2AA66F81F288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BB5DA2A-72B7-4384-AFC6-571F565379CB}" type="slidenum">
              <a:rPr lang="zh-CN" altLang="en-US"/>
              <a:pPr/>
              <a:t>37</a:t>
            </a:fld>
            <a:r>
              <a:rPr lang="en-US" altLang="zh-CN"/>
              <a:t>/36</a:t>
            </a:r>
          </a:p>
        </p:txBody>
      </p:sp>
      <p:sp>
        <p:nvSpPr>
          <p:cNvPr id="6729730" name="Rectangle 2"/>
          <p:cNvSpPr>
            <a:spLocks noRot="1" noChangeArrowheads="1"/>
          </p:cNvSpPr>
          <p:nvPr/>
        </p:nvSpPr>
        <p:spPr bwMode="auto">
          <a:xfrm>
            <a:off x="228600" y="228600"/>
            <a:ext cx="854075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章习题</a:t>
            </a:r>
            <a:r>
              <a:rPr lang="en-US" altLang="zh-CN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17</a:t>
            </a: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乒乓球比赛对阵名单</a:t>
            </a:r>
            <a:endParaRPr lang="en-US" altLang="zh-CN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29732" name="Rectangle 4"/>
          <p:cNvSpPr>
            <a:spLocks noChangeArrowheads="1"/>
          </p:cNvSpPr>
          <p:nvPr/>
        </p:nvSpPr>
        <p:spPr bwMode="auto">
          <a:xfrm>
            <a:off x="152400" y="1143000"/>
            <a:ext cx="8763000" cy="4953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#include &lt;</a:t>
            </a:r>
            <a:r>
              <a:rPr kumimoji="1" lang="en-US" altLang="zh-CN" sz="2000" b="1" dirty="0" err="1">
                <a:latin typeface="Times New Roman" pitchFamily="18" charset="0"/>
                <a:sym typeface="Monotype Sorts" pitchFamily="2" charset="2"/>
              </a:rPr>
              <a:t>stdio.h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&gt; 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 err="1">
                <a:latin typeface="Times New Roman" pitchFamily="18" charset="0"/>
                <a:sym typeface="Monotype Sorts" pitchFamily="2" charset="2"/>
              </a:rPr>
              <a:t>int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 main()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    char </a:t>
            </a:r>
            <a:r>
              <a:rPr kumimoji="1" lang="en-US" altLang="zh-CN" sz="2000" b="1" dirty="0" err="1">
                <a:latin typeface="Times New Roman" pitchFamily="18" charset="0"/>
                <a:sym typeface="Monotype Sorts" pitchFamily="2" charset="2"/>
              </a:rPr>
              <a:t>i,j,k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    for(</a:t>
            </a:r>
            <a:r>
              <a:rPr kumimoji="1" lang="en-US" altLang="zh-CN" sz="2000" b="1" dirty="0" err="1">
                <a:latin typeface="Times New Roman" pitchFamily="18" charset="0"/>
                <a:sym typeface="Monotype Sorts" pitchFamily="2" charset="2"/>
              </a:rPr>
              <a:t>i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='X';</a:t>
            </a:r>
            <a:r>
              <a:rPr kumimoji="1" lang="en-US" altLang="zh-CN" sz="2000" b="1" dirty="0" err="1">
                <a:latin typeface="Times New Roman" pitchFamily="18" charset="0"/>
                <a:sym typeface="Monotype Sorts" pitchFamily="2" charset="2"/>
              </a:rPr>
              <a:t>i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&lt;='Z';</a:t>
            </a:r>
            <a:r>
              <a:rPr kumimoji="1" lang="en-US" altLang="zh-CN" sz="2000" b="1" dirty="0" err="1">
                <a:latin typeface="Times New Roman" pitchFamily="18" charset="0"/>
                <a:sym typeface="Monotype Sorts" pitchFamily="2" charset="2"/>
              </a:rPr>
              <a:t>i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++)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    {</a:t>
            </a:r>
            <a:endParaRPr kumimoji="1" lang="en-US" altLang="zh-CN" sz="2000" b="1" dirty="0">
              <a:latin typeface="Times New Roman" pitchFamily="18" charset="0"/>
              <a:sym typeface="Monotype Sorts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        for(j='</a:t>
            </a:r>
            <a:r>
              <a:rPr kumimoji="1" lang="en-US" altLang="zh-CN" sz="2000" b="1" dirty="0" err="1">
                <a:latin typeface="Times New Roman" pitchFamily="18" charset="0"/>
                <a:sym typeface="Monotype Sorts" pitchFamily="2" charset="2"/>
              </a:rPr>
              <a:t>X';j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&lt;='</a:t>
            </a:r>
            <a:r>
              <a:rPr kumimoji="1" lang="en-US" altLang="zh-CN" sz="2000" b="1" dirty="0" err="1">
                <a:latin typeface="Times New Roman" pitchFamily="18" charset="0"/>
                <a:sym typeface="Monotype Sorts" pitchFamily="2" charset="2"/>
              </a:rPr>
              <a:t>Z';j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++)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 </a:t>
            </a: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       {</a:t>
            </a:r>
            <a:endParaRPr kumimoji="1" lang="en-US" altLang="zh-CN" sz="2000" b="1" dirty="0">
              <a:latin typeface="Times New Roman" pitchFamily="18" charset="0"/>
              <a:sym typeface="Monotype Sorts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	</a:t>
            </a: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for(k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='</a:t>
            </a:r>
            <a:r>
              <a:rPr kumimoji="1" lang="en-US" altLang="zh-CN" sz="2000" b="1" dirty="0" err="1">
                <a:latin typeface="Times New Roman" pitchFamily="18" charset="0"/>
                <a:sym typeface="Monotype Sorts" pitchFamily="2" charset="2"/>
              </a:rPr>
              <a:t>X';k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&lt;='</a:t>
            </a:r>
            <a:r>
              <a:rPr kumimoji="1" lang="en-US" altLang="zh-CN" sz="2000" b="1" dirty="0" err="1">
                <a:latin typeface="Times New Roman" pitchFamily="18" charset="0"/>
                <a:sym typeface="Monotype Sorts" pitchFamily="2" charset="2"/>
              </a:rPr>
              <a:t>Z';k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++)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	</a:t>
            </a: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{</a:t>
            </a:r>
            <a:endParaRPr kumimoji="1" lang="en-US" altLang="zh-CN" sz="2000" b="1" dirty="0">
              <a:latin typeface="Times New Roman" pitchFamily="18" charset="0"/>
              <a:sym typeface="Monotype Sorts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	</a:t>
            </a: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       if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((</a:t>
            </a:r>
            <a:r>
              <a:rPr kumimoji="1" lang="en-US" altLang="zh-CN" sz="2000" b="1" dirty="0" err="1">
                <a:latin typeface="Times New Roman" pitchFamily="18" charset="0"/>
                <a:sym typeface="Monotype Sorts" pitchFamily="2" charset="2"/>
              </a:rPr>
              <a:t>i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!=j &amp;&amp; j!=k &amp;&amp; </a:t>
            </a:r>
            <a:r>
              <a:rPr kumimoji="1" lang="en-US" altLang="zh-CN" sz="2000" b="1" dirty="0" err="1">
                <a:latin typeface="Times New Roman" pitchFamily="18" charset="0"/>
                <a:sym typeface="Monotype Sorts" pitchFamily="2" charset="2"/>
              </a:rPr>
              <a:t>i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!=k) &amp;&amp; </a:t>
            </a:r>
            <a:r>
              <a:rPr kumimoji="1" lang="en-US" altLang="zh-CN" sz="2000" b="1" dirty="0" err="1">
                <a:latin typeface="Times New Roman" pitchFamily="18" charset="0"/>
                <a:sym typeface="Monotype Sorts" pitchFamily="2" charset="2"/>
              </a:rPr>
              <a:t>i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!='X' &amp;&amp; k!='X' &amp;&amp; k!='Z')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	</a:t>
            </a: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	</a:t>
            </a:r>
            <a:r>
              <a:rPr kumimoji="1" lang="en-US" altLang="zh-CN" sz="2000" b="1" dirty="0" err="1" smtClean="0">
                <a:latin typeface="Times New Roman" pitchFamily="18" charset="0"/>
                <a:sym typeface="Monotype Sorts" pitchFamily="2" charset="2"/>
              </a:rPr>
              <a:t>printf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("\n\</a:t>
            </a:r>
            <a:r>
              <a:rPr kumimoji="1" lang="en-US" altLang="zh-CN" sz="2000" b="1" dirty="0" err="1">
                <a:latin typeface="Times New Roman" pitchFamily="18" charset="0"/>
                <a:sym typeface="Monotype Sorts" pitchFamily="2" charset="2"/>
              </a:rPr>
              <a:t>tA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--%c\n\</a:t>
            </a:r>
            <a:r>
              <a:rPr kumimoji="1" lang="en-US" altLang="zh-CN" sz="2000" b="1" dirty="0" err="1">
                <a:latin typeface="Times New Roman" pitchFamily="18" charset="0"/>
                <a:sym typeface="Monotype Sorts" pitchFamily="2" charset="2"/>
              </a:rPr>
              <a:t>tB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--%c\n\</a:t>
            </a:r>
            <a:r>
              <a:rPr kumimoji="1" lang="en-US" altLang="zh-CN" sz="2000" b="1" dirty="0" err="1">
                <a:latin typeface="Times New Roman" pitchFamily="18" charset="0"/>
                <a:sym typeface="Monotype Sorts" pitchFamily="2" charset="2"/>
              </a:rPr>
              <a:t>tC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--%c\n", </a:t>
            </a:r>
            <a:r>
              <a:rPr kumimoji="1" lang="en-US" altLang="zh-CN" sz="2000" b="1" dirty="0" err="1">
                <a:latin typeface="Times New Roman" pitchFamily="18" charset="0"/>
                <a:sym typeface="Monotype Sorts" pitchFamily="2" charset="2"/>
              </a:rPr>
              <a:t>i,j,k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	</a:t>
            </a: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}</a:t>
            </a:r>
            <a:endParaRPr kumimoji="1" lang="en-US" altLang="zh-CN" sz="2000" b="1" dirty="0">
              <a:latin typeface="Times New Roman" pitchFamily="18" charset="0"/>
              <a:sym typeface="Monotype Sorts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        }</a:t>
            </a:r>
            <a:endParaRPr kumimoji="1" lang="en-US" altLang="zh-CN" sz="2000" b="1" dirty="0">
              <a:latin typeface="Times New Roman" pitchFamily="18" charset="0"/>
              <a:sym typeface="Monotype Sorts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    }</a:t>
            </a:r>
            <a:endParaRPr kumimoji="1" lang="en-US" altLang="zh-CN" sz="2000" b="1" dirty="0">
              <a:latin typeface="Times New Roman" pitchFamily="18" charset="0"/>
              <a:sym typeface="Monotype Sorts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 smtClean="0">
                <a:latin typeface="Times New Roman" pitchFamily="18" charset="0"/>
                <a:sym typeface="Monotype Sorts" pitchFamily="2" charset="2"/>
              </a:rPr>
              <a:t>    return </a:t>
            </a: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0;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000" b="1" dirty="0">
                <a:latin typeface="Times New Roman" pitchFamily="18" charset="0"/>
                <a:sym typeface="Monotype Sorts" pitchFamily="2" charset="2"/>
              </a:rPr>
              <a:t>}</a:t>
            </a:r>
          </a:p>
        </p:txBody>
      </p:sp>
      <p:pic>
        <p:nvPicPr>
          <p:cNvPr id="8" name="图片 7"/>
          <p:cNvPicPr/>
          <p:nvPr/>
        </p:nvPicPr>
        <p:blipFill rotWithShape="1">
          <a:blip r:embed="rId2"/>
          <a:srcRect r="68841" b="74288"/>
          <a:stretch/>
        </p:blipFill>
        <p:spPr bwMode="auto">
          <a:xfrm>
            <a:off x="4381500" y="1143000"/>
            <a:ext cx="4533900" cy="21177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9425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73B3B98-3E91-4339-AF91-92C09E7F3E73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28B323B-8601-4866-91A9-3D35318E6EBB}" type="slidenum">
              <a:rPr lang="zh-CN" altLang="en-US"/>
              <a:pPr/>
              <a:t>38</a:t>
            </a:fld>
            <a:r>
              <a:rPr lang="en-US" altLang="zh-CN"/>
              <a:t>/36</a:t>
            </a:r>
          </a:p>
        </p:txBody>
      </p:sp>
      <p:sp>
        <p:nvSpPr>
          <p:cNvPr id="6704130" name="Rectangle 2"/>
          <p:cNvSpPr>
            <a:spLocks noRot="1" noChangeArrowheads="1"/>
          </p:cNvSpPr>
          <p:nvPr/>
        </p:nvSpPr>
        <p:spPr bwMode="auto">
          <a:xfrm>
            <a:off x="374650" y="1524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枚举</a:t>
            </a:r>
            <a:r>
              <a:rPr lang="zh-CN" altLang="en-US" sz="36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类型应用</a:t>
            </a:r>
            <a:r>
              <a:rPr lang="zh-CN" altLang="en-US" sz="36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举例：乒乓球比赛对阵名单</a:t>
            </a:r>
            <a:endParaRPr lang="en-US" altLang="zh-CN" sz="3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04131" name="Rectangle 3"/>
          <p:cNvSpPr>
            <a:spLocks noChangeArrowheads="1"/>
          </p:cNvSpPr>
          <p:nvPr/>
        </p:nvSpPr>
        <p:spPr bwMode="auto">
          <a:xfrm>
            <a:off x="381000" y="1219200"/>
            <a:ext cx="85407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5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题意：</a:t>
            </a:r>
          </a:p>
          <a:p>
            <a:pPr marL="742950" lvl="1" indent="-285750">
              <a:lnSpc>
                <a:spcPts val="35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α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β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两个乒乓球队进行比赛，各出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人。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ts val="35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α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队的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位队员为赵美丽（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ZhaoMeili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）、钱漂亮（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QianPiaoliang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）和孙好看（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SunHaokan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），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β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队的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位队员为周银行（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ZhouYinhang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）、吴富贵（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WuFugui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）和郑有钱（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ZhengYouqian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）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。抽签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决定比赛名单。</a:t>
            </a:r>
          </a:p>
          <a:p>
            <a:pPr marL="742950" lvl="1" indent="-285750">
              <a:lnSpc>
                <a:spcPts val="35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已知：赵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美丽（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ZhaoMeili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）不和周银行（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ZhouYinhang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）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比，孙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好看（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SunHaokan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）不和周银行（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ZhouYinhang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）和郑有钱（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ZhengYouqian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）比。</a:t>
            </a:r>
          </a:p>
          <a:p>
            <a:pPr marL="742950" lvl="1" indent="-285750">
              <a:lnSpc>
                <a:spcPts val="35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编程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找出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对赛手的对阵形式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9377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AEEBD766-5304-493D-B0CE-F9C5D93D1497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C393564-085D-4CF7-8E3E-E6974E390D75}" type="slidenum">
              <a:rPr lang="zh-CN" altLang="en-US"/>
              <a:pPr/>
              <a:t>39</a:t>
            </a:fld>
            <a:r>
              <a:rPr lang="en-US" altLang="zh-CN"/>
              <a:t>/32</a:t>
            </a:r>
          </a:p>
        </p:txBody>
      </p:sp>
      <p:sp>
        <p:nvSpPr>
          <p:cNvPr id="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534400" cy="609600"/>
          </a:xfrm>
        </p:spPr>
        <p:txBody>
          <a:bodyPr/>
          <a:lstStyle/>
          <a:p>
            <a:r>
              <a:rPr lang="zh-CN" altLang="en-US" b="0" dirty="0" smtClean="0">
                <a:latin typeface="Times New Roman" pitchFamily="18" charset="0"/>
                <a:ea typeface="黑体" pitchFamily="49" charset="-122"/>
              </a:rPr>
              <a:t>乒乓球</a:t>
            </a:r>
            <a:r>
              <a:rPr lang="zh-CN" altLang="en-US" b="0" dirty="0">
                <a:latin typeface="Times New Roman" pitchFamily="18" charset="0"/>
                <a:ea typeface="黑体" pitchFamily="49" charset="-122"/>
              </a:rPr>
              <a:t>比赛对阵名单：解题</a:t>
            </a:r>
            <a:r>
              <a:rPr lang="zh-CN" altLang="en-US" b="0" dirty="0" smtClean="0">
                <a:latin typeface="Times New Roman" pitchFamily="18" charset="0"/>
                <a:ea typeface="黑体" pitchFamily="49" charset="-122"/>
              </a:rPr>
              <a:t>思路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1219200"/>
            <a:ext cx="8839200" cy="487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ts val="32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建立两个枚举类型</a:t>
            </a:r>
          </a:p>
          <a:p>
            <a:pPr lvl="1">
              <a:lnSpc>
                <a:spcPts val="3200"/>
              </a:lnSpc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alpha {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ZhaoMeili,QianPiaoliang,SunHaokan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};——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实际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没用到。</a:t>
            </a:r>
          </a:p>
          <a:p>
            <a:pPr lvl="1">
              <a:lnSpc>
                <a:spcPts val="3200"/>
              </a:lnSpc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beta {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ZhouYinhang,WuFugui,ZhengYouqian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队的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ZhaoMeili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QianPiaoliang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SunHaokan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的对手。则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是枚举类型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的变量。</a:t>
            </a:r>
          </a:p>
          <a:p>
            <a:pPr>
              <a:lnSpc>
                <a:spcPts val="32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采取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穷举法：令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分别遍历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的枚举元素，找到所有符合如下条件的对阵形式： </a:t>
            </a:r>
          </a:p>
          <a:p>
            <a:pPr lvl="1">
              <a:lnSpc>
                <a:spcPts val="32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彼此不能相等，因为两队的任一队员不可能上场两次。</a:t>
            </a:r>
          </a:p>
          <a:p>
            <a:pPr lvl="1">
              <a:lnSpc>
                <a:spcPts val="32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ZhaoMeili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对手，所以不能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ZhouYinhang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赵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美丽不和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周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银行比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2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SunHaokan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对手，所以不能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ZhouYinhang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ZhengYouqian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孙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好看不和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周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银行和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郑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有钱比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77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F818B35-5766-4DA1-B123-D1553483263F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0A6CB5D-CCE6-486B-9D2F-804B1D25DE70}" type="slidenum">
              <a:rPr lang="zh-CN" altLang="en-US"/>
              <a:pPr/>
              <a:t>4</a:t>
            </a:fld>
            <a:r>
              <a:rPr lang="en-US" altLang="zh-CN"/>
              <a:t>/36</a:t>
            </a:r>
          </a:p>
        </p:txBody>
      </p:sp>
      <p:sp>
        <p:nvSpPr>
          <p:cNvPr id="6686722" name="Rectangle 2"/>
          <p:cNvSpPr>
            <a:spLocks noRot="1" noChangeArrowheads="1"/>
          </p:cNvSpPr>
          <p:nvPr/>
        </p:nvSpPr>
        <p:spPr bwMode="auto">
          <a:xfrm>
            <a:off x="228600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定义共用体类型变量</a:t>
            </a:r>
          </a:p>
        </p:txBody>
      </p:sp>
      <p:sp>
        <p:nvSpPr>
          <p:cNvPr id="6686723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一般形式是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：</a:t>
            </a: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  <a:ea typeface="楷体_GB2312" pitchFamily="49" charset="-122"/>
                <a:sym typeface="Monotype Sorts" pitchFamily="2" charset="2"/>
              </a:rPr>
              <a:t>union </a:t>
            </a: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  <a:ea typeface="楷体_GB2312" pitchFamily="49" charset="-122"/>
                <a:sym typeface="Monotype Sorts" pitchFamily="2" charset="2"/>
              </a:rPr>
              <a:t>共用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  <a:ea typeface="楷体_GB2312" pitchFamily="49" charset="-122"/>
                <a:sym typeface="Monotype Sorts" pitchFamily="2" charset="2"/>
              </a:rPr>
              <a:t>体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  <a:ea typeface="楷体_GB2312" pitchFamily="49" charset="-122"/>
                <a:sym typeface="Monotype Sorts" pitchFamily="2" charset="2"/>
              </a:rPr>
              <a:t>(</a:t>
            </a: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  <a:ea typeface="楷体_GB2312" pitchFamily="49" charset="-122"/>
                <a:sym typeface="Monotype Sorts" pitchFamily="2" charset="2"/>
              </a:rPr>
              <a:t>类型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  <a:ea typeface="楷体_GB2312" pitchFamily="49" charset="-122"/>
                <a:sym typeface="Monotype Sorts" pitchFamily="2" charset="2"/>
              </a:rPr>
              <a:t>)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  <a:ea typeface="楷体_GB2312" pitchFamily="49" charset="-122"/>
                <a:sym typeface="Monotype Sorts" pitchFamily="2" charset="2"/>
              </a:rPr>
              <a:t>名 </a:t>
            </a:r>
            <a:endParaRPr lang="en-US" altLang="zh-CN" sz="2400" b="1" dirty="0" smtClean="0">
              <a:solidFill>
                <a:schemeClr val="accent2"/>
              </a:solidFill>
              <a:latin typeface="宋体" pitchFamily="2" charset="-122"/>
              <a:ea typeface="楷体_GB2312" pitchFamily="49" charset="-122"/>
              <a:sym typeface="Monotype Sorts" pitchFamily="2" charset="2"/>
            </a:endParaRPr>
          </a:p>
          <a:p>
            <a:pPr>
              <a:lnSpc>
                <a:spcPct val="100000"/>
              </a:lnSpc>
              <a:buClr>
                <a:srgbClr val="FF3300"/>
              </a:buClr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  <a:ea typeface="楷体_GB2312" pitchFamily="49" charset="-122"/>
                <a:sym typeface="Monotype Sorts" pitchFamily="2" charset="2"/>
              </a:rPr>
              <a:t>	    {</a:t>
            </a:r>
            <a:endParaRPr lang="en-US" altLang="zh-CN" sz="2400" b="1" dirty="0">
              <a:solidFill>
                <a:schemeClr val="accent2"/>
              </a:solidFill>
              <a:latin typeface="宋体" pitchFamily="2" charset="-122"/>
              <a:ea typeface="楷体_GB2312" pitchFamily="49" charset="-122"/>
              <a:sym typeface="Monotype Sorts" pitchFamily="2" charset="2"/>
            </a:endParaRPr>
          </a:p>
          <a:p>
            <a:pPr marL="2057400" lvl="4" indent="-228600" eaLnBrk="0" hangingPunct="0">
              <a:lnSpc>
                <a:spcPct val="10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  </a:t>
            </a:r>
            <a:r>
              <a:rPr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    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成员表列</a:t>
            </a:r>
          </a:p>
          <a:p>
            <a:pPr marL="2057400" lvl="4" indent="-228600" eaLnBrk="0" hangingPunct="0">
              <a:lnSpc>
                <a:spcPct val="10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     </a:t>
            </a:r>
            <a:r>
              <a:rPr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}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变量表列；</a:t>
            </a:r>
          </a:p>
        </p:txBody>
      </p:sp>
      <p:sp>
        <p:nvSpPr>
          <p:cNvPr id="6686724" name="Rectangle 4"/>
          <p:cNvSpPr>
            <a:spLocks noChangeArrowheads="1"/>
          </p:cNvSpPr>
          <p:nvPr/>
        </p:nvSpPr>
        <p:spPr bwMode="auto">
          <a:xfrm>
            <a:off x="1752600" y="3200400"/>
            <a:ext cx="2209800" cy="2819400"/>
          </a:xfrm>
          <a:prstGeom prst="rect">
            <a:avLst/>
          </a:prstGeom>
          <a:solidFill>
            <a:srgbClr val="92D05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lnSpc>
                <a:spcPct val="100000"/>
              </a:lnSpc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union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data</a:t>
            </a: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 </a:t>
            </a:r>
          </a:p>
          <a:p>
            <a:pPr>
              <a:lnSpc>
                <a:spcPct val="100000"/>
              </a:lnSpc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{ </a:t>
            </a:r>
          </a:p>
          <a:p>
            <a:pPr>
              <a:lnSpc>
                <a:spcPct val="100000"/>
              </a:lnSpc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	</a:t>
            </a:r>
            <a:r>
              <a:rPr kumimoji="1" lang="en-US" altLang="zh-CN" sz="2400" b="1" dirty="0" err="1">
                <a:latin typeface="Times New Roman" pitchFamily="18" charset="0"/>
                <a:sym typeface="Monotype Sorts" pitchFamily="2" charset="2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 i ; </a:t>
            </a:r>
          </a:p>
          <a:p>
            <a:pPr lvl="1">
              <a:lnSpc>
                <a:spcPct val="100000"/>
              </a:lnSpc>
              <a:buClr>
                <a:schemeClr val="folHlink"/>
              </a:buClr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	char </a:t>
            </a:r>
            <a:r>
              <a:rPr kumimoji="1" lang="en-US" altLang="zh-CN" sz="2400" b="1" dirty="0" err="1">
                <a:latin typeface="Times New Roman" pitchFamily="18" charset="0"/>
                <a:sym typeface="Monotype Sorts" pitchFamily="2" charset="2"/>
              </a:rPr>
              <a:t>ch</a:t>
            </a: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 ; </a:t>
            </a:r>
          </a:p>
          <a:p>
            <a:pPr lvl="1">
              <a:lnSpc>
                <a:spcPct val="100000"/>
              </a:lnSpc>
              <a:buClr>
                <a:schemeClr val="folHlink"/>
              </a:buClr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	float f ;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} a, b, c;</a:t>
            </a:r>
          </a:p>
        </p:txBody>
      </p:sp>
      <p:sp>
        <p:nvSpPr>
          <p:cNvPr id="6686725" name="Rectangle 5"/>
          <p:cNvSpPr>
            <a:spLocks noChangeArrowheads="1"/>
          </p:cNvSpPr>
          <p:nvPr/>
        </p:nvSpPr>
        <p:spPr bwMode="auto">
          <a:xfrm>
            <a:off x="4267200" y="3200400"/>
            <a:ext cx="2133600" cy="2819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lnSpc>
                <a:spcPct val="100000"/>
              </a:lnSpc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>
                <a:latin typeface="Times New Roman" pitchFamily="18" charset="0"/>
                <a:sym typeface="Monotype Sorts" pitchFamily="2" charset="2"/>
              </a:rPr>
              <a:t>union </a:t>
            </a:r>
          </a:p>
          <a:p>
            <a:pPr>
              <a:lnSpc>
                <a:spcPct val="100000"/>
              </a:lnSpc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>
                <a:latin typeface="Times New Roman" pitchFamily="18" charset="0"/>
                <a:sym typeface="Monotype Sorts" pitchFamily="2" charset="2"/>
              </a:rPr>
              <a:t>{ </a:t>
            </a:r>
          </a:p>
          <a:p>
            <a:pPr>
              <a:lnSpc>
                <a:spcPct val="100000"/>
              </a:lnSpc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>
                <a:latin typeface="Times New Roman" pitchFamily="18" charset="0"/>
                <a:sym typeface="Monotype Sorts" pitchFamily="2" charset="2"/>
              </a:rPr>
              <a:t>	int i ;</a:t>
            </a:r>
          </a:p>
          <a:p>
            <a:pPr>
              <a:lnSpc>
                <a:spcPct val="100000"/>
              </a:lnSpc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>
                <a:latin typeface="Times New Roman" pitchFamily="18" charset="0"/>
                <a:sym typeface="Monotype Sorts" pitchFamily="2" charset="2"/>
              </a:rPr>
              <a:t>	char ch; </a:t>
            </a:r>
          </a:p>
          <a:p>
            <a:pPr>
              <a:lnSpc>
                <a:spcPct val="100000"/>
              </a:lnSpc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>
                <a:latin typeface="Times New Roman" pitchFamily="18" charset="0"/>
                <a:sym typeface="Monotype Sorts" pitchFamily="2" charset="2"/>
              </a:rPr>
              <a:t>	float f ;</a:t>
            </a:r>
          </a:p>
          <a:p>
            <a:pPr>
              <a:lnSpc>
                <a:spcPct val="100000"/>
              </a:lnSpc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>
                <a:latin typeface="Times New Roman" pitchFamily="18" charset="0"/>
                <a:sym typeface="Monotype Sorts" pitchFamily="2" charset="2"/>
              </a:rPr>
              <a:t>} a,b,c;</a:t>
            </a:r>
            <a:endParaRPr kumimoji="1" lang="zh-CN" altLang="en-US" sz="24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86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86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86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86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724" grpId="0" animBg="1" autoUpdateAnimBg="0"/>
      <p:bldP spid="6686725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4205F49-A618-415C-AA67-C5E14DB3BD2D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8CD58F4-5EB2-41AD-B57E-B68C0504AFDE}" type="slidenum">
              <a:rPr lang="zh-CN" altLang="en-US"/>
              <a:pPr/>
              <a:t>40</a:t>
            </a:fld>
            <a:r>
              <a:rPr lang="en-US" altLang="zh-CN"/>
              <a:t>/36</a:t>
            </a:r>
          </a:p>
        </p:txBody>
      </p:sp>
      <p:sp>
        <p:nvSpPr>
          <p:cNvPr id="6722562" name="Rectangle 2"/>
          <p:cNvSpPr>
            <a:spLocks noRot="1" noChangeArrowheads="1"/>
          </p:cNvSpPr>
          <p:nvPr/>
        </p:nvSpPr>
        <p:spPr bwMode="auto">
          <a:xfrm>
            <a:off x="298450" y="152400"/>
            <a:ext cx="8540750" cy="914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对阵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名单</a:t>
            </a:r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dirty="0" smtClean="0">
                <a:solidFill>
                  <a:srgbClr val="CC0099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预处理与</a:t>
            </a:r>
            <a:r>
              <a:rPr lang="en-US" altLang="zh-CN" dirty="0" smtClean="0">
                <a:solidFill>
                  <a:srgbClr val="CC0099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main</a:t>
            </a:r>
            <a:r>
              <a:rPr lang="zh-CN" altLang="en-US" dirty="0" smtClean="0">
                <a:solidFill>
                  <a:srgbClr val="CC0099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函数的变量</a:t>
            </a:r>
            <a:endParaRPr lang="en-US" altLang="zh-CN" dirty="0">
              <a:solidFill>
                <a:srgbClr val="CC0099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22564" name="Rectangle 4"/>
          <p:cNvSpPr>
            <a:spLocks noChangeArrowheads="1"/>
          </p:cNvSpPr>
          <p:nvPr/>
        </p:nvSpPr>
        <p:spPr bwMode="auto">
          <a:xfrm>
            <a:off x="152400" y="1219200"/>
            <a:ext cx="8686800" cy="502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#include &lt;</a:t>
            </a:r>
            <a:r>
              <a:rPr kumimoji="1" lang="en-US" altLang="zh-CN" sz="2400" b="1" dirty="0" err="1">
                <a:latin typeface="Times New Roman" pitchFamily="18" charset="0"/>
                <a:sym typeface="Monotype Sorts" pitchFamily="2" charset="2"/>
              </a:rPr>
              <a:t>stdio.h</a:t>
            </a: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&gt; </a:t>
            </a:r>
            <a:endParaRPr kumimoji="1" lang="en-US" altLang="zh-CN" sz="2400" b="1" dirty="0" smtClean="0">
              <a:latin typeface="Times New Roman" pitchFamily="18" charset="0"/>
              <a:sym typeface="Monotype Sorts" pitchFamily="2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//</a:t>
            </a:r>
            <a:r>
              <a:rPr kumimoji="1" lang="en-US" altLang="zh-CN" sz="2400" b="1" dirty="0" err="1">
                <a:latin typeface="Times New Roman" pitchFamily="18" charset="0"/>
                <a:sym typeface="Monotype Sorts" pitchFamily="2" charset="2"/>
              </a:rPr>
              <a:t>enum</a:t>
            </a: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 alpha {</a:t>
            </a:r>
            <a:r>
              <a:rPr kumimoji="1" lang="en-US" altLang="zh-CN" sz="2400" b="1" dirty="0" err="1">
                <a:latin typeface="Times New Roman" pitchFamily="18" charset="0"/>
                <a:sym typeface="Monotype Sorts" pitchFamily="2" charset="2"/>
              </a:rPr>
              <a:t>ZhaoMeili,QianPiaoliang,SunHaokan</a:t>
            </a:r>
            <a:r>
              <a:rPr kumimoji="1" lang="en-US" altLang="zh-CN" sz="2400" b="1" dirty="0" smtClean="0">
                <a:latin typeface="Times New Roman" pitchFamily="18" charset="0"/>
                <a:sym typeface="Monotype Sorts" pitchFamily="2" charset="2"/>
              </a:rPr>
              <a:t>};</a:t>
            </a:r>
            <a:endParaRPr kumimoji="1" lang="en-US" altLang="zh-CN" sz="2400" b="1" dirty="0">
              <a:latin typeface="Times New Roman" pitchFamily="18" charset="0"/>
              <a:sym typeface="Monotype Sorts" pitchFamily="2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 err="1" smtClean="0">
                <a:latin typeface="Times New Roman" pitchFamily="18" charset="0"/>
                <a:sym typeface="Monotype Sorts" pitchFamily="2" charset="2"/>
              </a:rPr>
              <a:t>enum</a:t>
            </a:r>
            <a:r>
              <a:rPr kumimoji="1" lang="en-US" altLang="zh-CN" sz="2400" b="1" dirty="0" smtClean="0">
                <a:latin typeface="Times New Roman" pitchFamily="18" charset="0"/>
                <a:sym typeface="Monotype Sorts" pitchFamily="2" charset="2"/>
              </a:rPr>
              <a:t> </a:t>
            </a: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beta {</a:t>
            </a:r>
            <a:r>
              <a:rPr kumimoji="1" lang="en-US" altLang="zh-CN" sz="2400" b="1" dirty="0" err="1">
                <a:latin typeface="Times New Roman" pitchFamily="18" charset="0"/>
                <a:sym typeface="Monotype Sorts" pitchFamily="2" charset="2"/>
              </a:rPr>
              <a:t>ZhouYinhang,WuFugui,ZhengYouqian</a:t>
            </a: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};	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 err="1">
                <a:latin typeface="Times New Roman" pitchFamily="18" charset="0"/>
                <a:sym typeface="Monotype Sorts" pitchFamily="2" charset="2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 main()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{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 smtClean="0">
                <a:latin typeface="Times New Roman" pitchFamily="18" charset="0"/>
                <a:sym typeface="Monotype Sorts" pitchFamily="2" charset="2"/>
              </a:rPr>
              <a:t>	</a:t>
            </a:r>
            <a:r>
              <a:rPr kumimoji="1" lang="en-US" altLang="zh-CN" sz="2400" b="1" dirty="0" err="1" smtClean="0">
                <a:latin typeface="Times New Roman" pitchFamily="18" charset="0"/>
                <a:sym typeface="Monotype Sorts" pitchFamily="2" charset="2"/>
              </a:rPr>
              <a:t>enum</a:t>
            </a:r>
            <a:r>
              <a:rPr kumimoji="1" lang="en-US" altLang="zh-CN" sz="2400" b="1" dirty="0" smtClean="0">
                <a:latin typeface="Times New Roman" pitchFamily="18" charset="0"/>
                <a:sym typeface="Monotype Sorts" pitchFamily="2" charset="2"/>
              </a:rPr>
              <a:t> </a:t>
            </a: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beta </a:t>
            </a:r>
            <a:r>
              <a:rPr kumimoji="1" lang="en-US" altLang="zh-CN" sz="2400" b="1" dirty="0" err="1">
                <a:latin typeface="Times New Roman" pitchFamily="18" charset="0"/>
                <a:sym typeface="Monotype Sorts" pitchFamily="2" charset="2"/>
              </a:rPr>
              <a:t>i,j,k</a:t>
            </a: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;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	void </a:t>
            </a:r>
            <a:r>
              <a:rPr kumimoji="1" lang="en-US" altLang="zh-CN" sz="2400" b="1" dirty="0" err="1">
                <a:latin typeface="Times New Roman" pitchFamily="18" charset="0"/>
                <a:sym typeface="Monotype Sorts" pitchFamily="2" charset="2"/>
              </a:rPr>
              <a:t>printName</a:t>
            </a: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(</a:t>
            </a:r>
            <a:r>
              <a:rPr kumimoji="1" lang="en-US" altLang="zh-CN" sz="2400" b="1" dirty="0" err="1">
                <a:latin typeface="Times New Roman" pitchFamily="18" charset="0"/>
                <a:sym typeface="Monotype Sorts" pitchFamily="2" charset="2"/>
              </a:rPr>
              <a:t>enum</a:t>
            </a: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 Beta</a:t>
            </a:r>
            <a:r>
              <a:rPr kumimoji="1" lang="en-US" altLang="zh-CN" sz="2400" b="1" dirty="0" smtClean="0">
                <a:latin typeface="Times New Roman" pitchFamily="18" charset="0"/>
                <a:sym typeface="Monotype Sorts" pitchFamily="2" charset="2"/>
              </a:rPr>
              <a:t>);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	</a:t>
            </a:r>
            <a:r>
              <a:rPr kumimoji="1" lang="en-US" altLang="zh-CN" sz="2400" b="1" dirty="0" smtClean="0">
                <a:latin typeface="Times New Roman" pitchFamily="18" charset="0"/>
                <a:sym typeface="Monotype Sorts" pitchFamily="2" charset="2"/>
              </a:rPr>
              <a:t>……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559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4205F49-A618-415C-AA67-C5E14DB3BD2D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8CD58F4-5EB2-41AD-B57E-B68C0504AFDE}" type="slidenum">
              <a:rPr lang="zh-CN" altLang="en-US"/>
              <a:pPr/>
              <a:t>41</a:t>
            </a:fld>
            <a:r>
              <a:rPr lang="en-US" altLang="zh-CN"/>
              <a:t>/36</a:t>
            </a:r>
          </a:p>
        </p:txBody>
      </p:sp>
      <p:sp>
        <p:nvSpPr>
          <p:cNvPr id="6722562" name="Rectangle 2"/>
          <p:cNvSpPr>
            <a:spLocks noRot="1" noChangeArrowheads="1"/>
          </p:cNvSpPr>
          <p:nvPr/>
        </p:nvSpPr>
        <p:spPr bwMode="auto">
          <a:xfrm>
            <a:off x="298450" y="152400"/>
            <a:ext cx="8540750" cy="914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u="sng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对阵</a:t>
            </a:r>
            <a:r>
              <a:rPr lang="zh-CN" altLang="en-US" sz="3200" u="sng" dirty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名单</a:t>
            </a:r>
            <a:r>
              <a:rPr lang="zh-CN" altLang="en-US" sz="3200" u="sng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3200" u="sng" dirty="0" smtClean="0">
                <a:solidFill>
                  <a:srgbClr val="CC0099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main</a:t>
            </a:r>
            <a:r>
              <a:rPr lang="zh-CN" altLang="en-US" sz="3200" u="sng" dirty="0" smtClean="0">
                <a:solidFill>
                  <a:srgbClr val="CC0099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函数的可执行语句</a:t>
            </a:r>
            <a:endParaRPr lang="en-US" altLang="zh-CN" sz="3200" u="sng" dirty="0">
              <a:solidFill>
                <a:srgbClr val="CC0099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22564" name="Rectangle 4"/>
          <p:cNvSpPr>
            <a:spLocks noChangeArrowheads="1"/>
          </p:cNvSpPr>
          <p:nvPr/>
        </p:nvSpPr>
        <p:spPr bwMode="auto">
          <a:xfrm>
            <a:off x="152400" y="914400"/>
            <a:ext cx="8686800" cy="579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zh-CN" altLang="en-US" sz="1800" b="1" dirty="0" smtClean="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全局声明：</a:t>
            </a:r>
            <a:r>
              <a:rPr kumimoji="1" lang="en-US" altLang="zh-CN" sz="1800" b="1" dirty="0" err="1" smtClean="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enum</a:t>
            </a:r>
            <a:r>
              <a:rPr kumimoji="1" lang="en-US" altLang="zh-CN" sz="1800" b="1" dirty="0" smtClean="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 </a:t>
            </a:r>
            <a:r>
              <a:rPr kumimoji="1" lang="en-US" altLang="zh-CN" sz="1800" b="1" dirty="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beta {</a:t>
            </a:r>
            <a:r>
              <a:rPr kumimoji="1" lang="en-US" altLang="zh-CN" sz="1800" b="1" dirty="0" err="1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ZhouYinhang,WuFugui,ZhengYouqian</a:t>
            </a:r>
            <a:r>
              <a:rPr kumimoji="1" lang="en-US" altLang="zh-CN" sz="1800" b="1" dirty="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};	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 smtClean="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main</a:t>
            </a:r>
            <a:r>
              <a:rPr kumimoji="1" lang="zh-CN" altLang="en-US" sz="1800" b="1" dirty="0" smtClean="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的局部变量：</a:t>
            </a:r>
            <a:r>
              <a:rPr kumimoji="1" lang="en-US" altLang="zh-CN" sz="1800" b="1" dirty="0" err="1" smtClean="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enum</a:t>
            </a:r>
            <a:r>
              <a:rPr kumimoji="1" lang="en-US" altLang="zh-CN" sz="1800" b="1" dirty="0" smtClean="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 </a:t>
            </a:r>
            <a:r>
              <a:rPr kumimoji="1" lang="en-US" altLang="zh-CN" sz="1800" b="1" dirty="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beta </a:t>
            </a:r>
            <a:r>
              <a:rPr kumimoji="1" lang="en-US" altLang="zh-CN" sz="1800" b="1" dirty="0" err="1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i,j,k</a:t>
            </a:r>
            <a:r>
              <a:rPr kumimoji="1" lang="en-US" altLang="zh-CN" sz="1800" b="1" dirty="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main</a:t>
            </a:r>
            <a:r>
              <a:rPr kumimoji="1" lang="zh-CN" altLang="en-US" sz="1800" b="1" dirty="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的</a:t>
            </a:r>
            <a:r>
              <a:rPr kumimoji="1" lang="zh-CN" altLang="en-US" sz="1800" b="1" dirty="0" smtClean="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局部声明： </a:t>
            </a:r>
            <a:r>
              <a:rPr kumimoji="1" lang="en-US" altLang="zh-CN" sz="1800" b="1" dirty="0" smtClean="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void </a:t>
            </a:r>
            <a:r>
              <a:rPr kumimoji="1" lang="en-US" altLang="zh-CN" sz="1800" b="1" dirty="0" err="1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printName</a:t>
            </a:r>
            <a:r>
              <a:rPr kumimoji="1" lang="en-US" altLang="zh-CN" sz="1800" b="1" dirty="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(</a:t>
            </a:r>
            <a:r>
              <a:rPr kumimoji="1" lang="en-US" altLang="zh-CN" sz="1800" b="1" dirty="0" err="1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enum</a:t>
            </a:r>
            <a:r>
              <a:rPr kumimoji="1" lang="en-US" altLang="zh-CN" sz="1800" b="1" dirty="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 Beta</a:t>
            </a:r>
            <a:r>
              <a:rPr kumimoji="1" lang="en-US" altLang="zh-CN" sz="1800" b="1" dirty="0" smtClean="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endParaRPr kumimoji="1" lang="en-US" altLang="zh-CN" sz="1800" b="1" dirty="0" smtClean="0">
              <a:solidFill>
                <a:srgbClr val="CC0099"/>
              </a:solidFill>
              <a:latin typeface="Times New Roman" pitchFamily="18" charset="0"/>
              <a:sym typeface="Monotype Sort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for(i=</a:t>
            </a:r>
            <a:r>
              <a:rPr kumimoji="1" lang="en-US" altLang="zh-CN" sz="1800" b="1" dirty="0" err="1" smtClean="0">
                <a:latin typeface="Times New Roman" pitchFamily="18" charset="0"/>
                <a:sym typeface="Monotype Sorts" pitchFamily="2" charset="2"/>
              </a:rPr>
              <a:t>ZhouYinhang;i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&lt;=</a:t>
            </a:r>
            <a:r>
              <a:rPr kumimoji="1" lang="en-US" altLang="zh-CN" sz="1800" b="1" dirty="0" err="1">
                <a:latin typeface="Times New Roman" pitchFamily="18" charset="0"/>
                <a:sym typeface="Monotype Sorts" pitchFamily="2" charset="2"/>
              </a:rPr>
              <a:t>ZhengYouqian;i</a:t>
            </a: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++)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{</a:t>
            </a:r>
            <a:endParaRPr kumimoji="1" lang="en-US" altLang="zh-CN" sz="1800" b="1" dirty="0">
              <a:latin typeface="Times New Roman" pitchFamily="18" charset="0"/>
              <a:sym typeface="Monotype Sort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     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for(j=</a:t>
            </a:r>
            <a:r>
              <a:rPr kumimoji="1" lang="en-US" altLang="zh-CN" sz="1800" b="1" dirty="0" err="1">
                <a:latin typeface="Times New Roman" pitchFamily="18" charset="0"/>
                <a:sym typeface="Monotype Sorts" pitchFamily="2" charset="2"/>
              </a:rPr>
              <a:t>ZhouYinhang;j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&lt;=</a:t>
            </a:r>
            <a:r>
              <a:rPr kumimoji="1" lang="en-US" altLang="zh-CN" sz="1800" b="1" dirty="0" err="1">
                <a:latin typeface="Times New Roman" pitchFamily="18" charset="0"/>
                <a:sym typeface="Monotype Sorts" pitchFamily="2" charset="2"/>
              </a:rPr>
              <a:t>ZhengYouqian;j</a:t>
            </a: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++)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 </a:t>
            </a: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   {</a:t>
            </a:r>
            <a:endParaRPr kumimoji="1" lang="en-US" altLang="zh-CN" sz="1800" b="1" dirty="0">
              <a:latin typeface="Times New Roman" pitchFamily="18" charset="0"/>
              <a:sym typeface="Monotype Sort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          for(k=</a:t>
            </a:r>
            <a:r>
              <a:rPr kumimoji="1" lang="en-US" altLang="zh-CN" sz="1800" b="1" dirty="0" err="1" smtClean="0">
                <a:latin typeface="Times New Roman" pitchFamily="18" charset="0"/>
                <a:sym typeface="Monotype Sorts" pitchFamily="2" charset="2"/>
              </a:rPr>
              <a:t>ZhouYinhang;k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&lt;=</a:t>
            </a:r>
            <a:r>
              <a:rPr kumimoji="1" lang="en-US" altLang="zh-CN" sz="1800" b="1" dirty="0" err="1">
                <a:latin typeface="Times New Roman" pitchFamily="18" charset="0"/>
                <a:sym typeface="Monotype Sorts" pitchFamily="2" charset="2"/>
              </a:rPr>
              <a:t>ZhengYouqian;k</a:t>
            </a: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++)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 </a:t>
            </a: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         {</a:t>
            </a:r>
            <a:endParaRPr kumimoji="1" lang="en-US" altLang="zh-CN" sz="1800" b="1" dirty="0">
              <a:latin typeface="Times New Roman" pitchFamily="18" charset="0"/>
              <a:sym typeface="Monotype Sort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	</a:t>
            </a: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if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((i!=j &amp;&amp; j!=k &amp;&amp; i!=k) &amp;&amp; </a:t>
            </a:r>
            <a:endParaRPr kumimoji="1" lang="en-US" altLang="zh-CN" sz="1800" b="1" dirty="0" smtClean="0">
              <a:latin typeface="Times New Roman" pitchFamily="18" charset="0"/>
              <a:sym typeface="Monotype Sort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	</a:t>
            </a: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	i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!=</a:t>
            </a:r>
            <a:r>
              <a:rPr kumimoji="1" lang="en-US" altLang="zh-CN" sz="1800" b="1" dirty="0" err="1">
                <a:latin typeface="Times New Roman" pitchFamily="18" charset="0"/>
                <a:sym typeface="Monotype Sorts" pitchFamily="2" charset="2"/>
              </a:rPr>
              <a:t>ZhouYinhang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 &amp;&amp; k!=</a:t>
            </a:r>
            <a:r>
              <a:rPr kumimoji="1" lang="en-US" altLang="zh-CN" sz="1800" b="1" dirty="0" err="1">
                <a:latin typeface="Times New Roman" pitchFamily="18" charset="0"/>
                <a:sym typeface="Monotype Sorts" pitchFamily="2" charset="2"/>
              </a:rPr>
              <a:t>ZhouYinhang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 &amp;&amp; k!=</a:t>
            </a:r>
            <a:r>
              <a:rPr kumimoji="1" lang="en-US" altLang="zh-CN" sz="1800" b="1" dirty="0" err="1">
                <a:latin typeface="Times New Roman" pitchFamily="18" charset="0"/>
                <a:sym typeface="Monotype Sorts" pitchFamily="2" charset="2"/>
              </a:rPr>
              <a:t>ZhengYouqian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	</a:t>
            </a: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{</a:t>
            </a:r>
            <a:endParaRPr kumimoji="1" lang="en-US" altLang="zh-CN" sz="1800" b="1" dirty="0">
              <a:latin typeface="Times New Roman" pitchFamily="18" charset="0"/>
              <a:sym typeface="Monotype Sort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	</a:t>
            </a: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       	</a:t>
            </a:r>
            <a:r>
              <a:rPr kumimoji="1" lang="en-US" altLang="zh-CN" sz="1800" b="1" dirty="0" err="1" smtClean="0">
                <a:latin typeface="Times New Roman" pitchFamily="18" charset="0"/>
                <a:sym typeface="Monotype Sorts" pitchFamily="2" charset="2"/>
              </a:rPr>
              <a:t>printf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("%15s ----- ","</a:t>
            </a:r>
            <a:r>
              <a:rPr kumimoji="1" lang="en-US" altLang="zh-CN" sz="1800" b="1" dirty="0" err="1">
                <a:latin typeface="Times New Roman" pitchFamily="18" charset="0"/>
                <a:sym typeface="Monotype Sorts" pitchFamily="2" charset="2"/>
              </a:rPr>
              <a:t>ZhaoMeili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");</a:t>
            </a:r>
            <a:r>
              <a:rPr kumimoji="1" lang="en-US" altLang="zh-CN" sz="1800" b="1" dirty="0" err="1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printName</a:t>
            </a:r>
            <a:r>
              <a:rPr kumimoji="1" lang="en-US" altLang="zh-CN" sz="1800" b="1" dirty="0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(i)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;</a:t>
            </a:r>
            <a:r>
              <a:rPr kumimoji="1" lang="en-US" altLang="zh-CN" sz="1800" b="1" dirty="0" err="1">
                <a:latin typeface="Times New Roman" pitchFamily="18" charset="0"/>
                <a:sym typeface="Monotype Sorts" pitchFamily="2" charset="2"/>
              </a:rPr>
              <a:t>printf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("\n");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	</a:t>
            </a: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	</a:t>
            </a:r>
            <a:r>
              <a:rPr kumimoji="1" lang="en-US" altLang="zh-CN" sz="1800" b="1" dirty="0" err="1" smtClean="0">
                <a:latin typeface="Times New Roman" pitchFamily="18" charset="0"/>
                <a:sym typeface="Monotype Sorts" pitchFamily="2" charset="2"/>
              </a:rPr>
              <a:t>printf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("%15s ----- ","</a:t>
            </a:r>
            <a:r>
              <a:rPr kumimoji="1" lang="en-US" altLang="zh-CN" sz="1800" b="1" dirty="0" err="1">
                <a:latin typeface="Times New Roman" pitchFamily="18" charset="0"/>
                <a:sym typeface="Monotype Sorts" pitchFamily="2" charset="2"/>
              </a:rPr>
              <a:t>QianPiaoliang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");</a:t>
            </a:r>
            <a:r>
              <a:rPr kumimoji="1" lang="en-US" altLang="zh-CN" sz="1800" b="1" dirty="0" err="1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printName</a:t>
            </a:r>
            <a:r>
              <a:rPr kumimoji="1" lang="en-US" altLang="zh-CN" sz="1800" b="1" dirty="0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(j)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;</a:t>
            </a:r>
            <a:r>
              <a:rPr kumimoji="1" lang="en-US" altLang="zh-CN" sz="1800" b="1" dirty="0" err="1">
                <a:latin typeface="Times New Roman" pitchFamily="18" charset="0"/>
                <a:sym typeface="Monotype Sorts" pitchFamily="2" charset="2"/>
              </a:rPr>
              <a:t>printf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("\n");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		</a:t>
            </a:r>
            <a:r>
              <a:rPr kumimoji="1" lang="en-US" altLang="zh-CN" sz="1800" b="1" dirty="0" err="1" smtClean="0">
                <a:latin typeface="Times New Roman" pitchFamily="18" charset="0"/>
                <a:sym typeface="Monotype Sorts" pitchFamily="2" charset="2"/>
              </a:rPr>
              <a:t>printf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("%15s ----- ","</a:t>
            </a:r>
            <a:r>
              <a:rPr kumimoji="1" lang="en-US" altLang="zh-CN" sz="1800" b="1" dirty="0" err="1">
                <a:latin typeface="Times New Roman" pitchFamily="18" charset="0"/>
                <a:sym typeface="Monotype Sorts" pitchFamily="2" charset="2"/>
              </a:rPr>
              <a:t>SunHaokan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");</a:t>
            </a:r>
            <a:r>
              <a:rPr kumimoji="1" lang="en-US" altLang="zh-CN" sz="1800" b="1" dirty="0" err="1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printName</a:t>
            </a:r>
            <a:r>
              <a:rPr kumimoji="1" lang="en-US" altLang="zh-CN" sz="1800" b="1" dirty="0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(k)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;</a:t>
            </a:r>
            <a:r>
              <a:rPr kumimoji="1" lang="en-US" altLang="zh-CN" sz="1800" b="1" dirty="0" err="1">
                <a:latin typeface="Times New Roman" pitchFamily="18" charset="0"/>
                <a:sym typeface="Monotype Sorts" pitchFamily="2" charset="2"/>
              </a:rPr>
              <a:t>printf</a:t>
            </a: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("\n");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>
                <a:latin typeface="Times New Roman" pitchFamily="18" charset="0"/>
                <a:sym typeface="Monotype Sorts" pitchFamily="2" charset="2"/>
              </a:rPr>
              <a:t>	}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            }</a:t>
            </a:r>
            <a:endParaRPr kumimoji="1" lang="en-US" altLang="zh-CN" sz="1800" b="1" dirty="0">
              <a:latin typeface="Times New Roman" pitchFamily="18" charset="0"/>
              <a:sym typeface="Monotype Sort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     }</a:t>
            </a:r>
            <a:endParaRPr kumimoji="1" lang="en-US" altLang="zh-CN" sz="1800" b="1" dirty="0">
              <a:latin typeface="Times New Roman" pitchFamily="18" charset="0"/>
              <a:sym typeface="Monotype Sort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800" b="1" dirty="0" smtClean="0">
                <a:latin typeface="Times New Roman" pitchFamily="18" charset="0"/>
                <a:sym typeface="Monotype Sorts" pitchFamily="2" charset="2"/>
              </a:rPr>
              <a:t>}</a:t>
            </a:r>
            <a:endParaRPr kumimoji="1" lang="en-US" altLang="zh-CN" sz="1800" b="1" dirty="0">
              <a:latin typeface="Times New Roman" pitchFamily="18" charset="0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4659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4205F49-A618-415C-AA67-C5E14DB3BD2D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8CD58F4-5EB2-41AD-B57E-B68C0504AFDE}" type="slidenum">
              <a:rPr lang="zh-CN" altLang="en-US"/>
              <a:pPr/>
              <a:t>42</a:t>
            </a:fld>
            <a:r>
              <a:rPr lang="en-US" altLang="zh-CN"/>
              <a:t>/36</a:t>
            </a:r>
          </a:p>
        </p:txBody>
      </p:sp>
      <p:sp>
        <p:nvSpPr>
          <p:cNvPr id="6722562" name="Rectangle 2"/>
          <p:cNvSpPr>
            <a:spLocks noRot="1" noChangeArrowheads="1"/>
          </p:cNvSpPr>
          <p:nvPr/>
        </p:nvSpPr>
        <p:spPr bwMode="auto">
          <a:xfrm>
            <a:off x="298450" y="152400"/>
            <a:ext cx="8540750" cy="914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对阵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名单</a:t>
            </a:r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dirty="0" err="1" smtClean="0">
                <a:solidFill>
                  <a:srgbClr val="CC0099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printName</a:t>
            </a:r>
            <a:r>
              <a:rPr lang="zh-CN" altLang="en-US" dirty="0" smtClean="0">
                <a:solidFill>
                  <a:srgbClr val="CC0099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函数</a:t>
            </a:r>
            <a:endParaRPr lang="en-US" altLang="zh-CN" dirty="0">
              <a:solidFill>
                <a:srgbClr val="CC0099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22564" name="Rectangle 4"/>
          <p:cNvSpPr>
            <a:spLocks noChangeArrowheads="1"/>
          </p:cNvSpPr>
          <p:nvPr/>
        </p:nvSpPr>
        <p:spPr bwMode="auto">
          <a:xfrm>
            <a:off x="152400" y="1219200"/>
            <a:ext cx="8686800" cy="548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 smtClean="0">
                <a:latin typeface="Times New Roman" pitchFamily="18" charset="0"/>
                <a:sym typeface="Monotype Sorts" pitchFamily="2" charset="2"/>
              </a:rPr>
              <a:t>void </a:t>
            </a:r>
            <a:r>
              <a:rPr kumimoji="1" lang="en-US" altLang="zh-CN" sz="2400" b="1" dirty="0" err="1">
                <a:latin typeface="Times New Roman" pitchFamily="18" charset="0"/>
                <a:sym typeface="Monotype Sorts" pitchFamily="2" charset="2"/>
              </a:rPr>
              <a:t>printName</a:t>
            </a: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(</a:t>
            </a:r>
            <a:r>
              <a:rPr kumimoji="1" lang="en-US" altLang="zh-CN" sz="2400" b="1" dirty="0" err="1">
                <a:latin typeface="Times New Roman" pitchFamily="18" charset="0"/>
                <a:sym typeface="Monotype Sorts" pitchFamily="2" charset="2"/>
              </a:rPr>
              <a:t>enum</a:t>
            </a: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 Beta x)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	switch (x)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	{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		case </a:t>
            </a:r>
            <a:r>
              <a:rPr kumimoji="1" lang="en-US" altLang="zh-CN" sz="2400" b="1" dirty="0" err="1">
                <a:latin typeface="Times New Roman" pitchFamily="18" charset="0"/>
                <a:sym typeface="Monotype Sorts" pitchFamily="2" charset="2"/>
              </a:rPr>
              <a:t>ZhouYinhang</a:t>
            </a: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: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			</a:t>
            </a:r>
            <a:r>
              <a:rPr kumimoji="1" lang="en-US" altLang="zh-CN" sz="2400" b="1" dirty="0" err="1">
                <a:latin typeface="Times New Roman" pitchFamily="18" charset="0"/>
                <a:sym typeface="Monotype Sorts" pitchFamily="2" charset="2"/>
              </a:rPr>
              <a:t>printf</a:t>
            </a: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("%-15s","ZhouYinhang");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			break;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		case </a:t>
            </a:r>
            <a:r>
              <a:rPr kumimoji="1" lang="en-US" altLang="zh-CN" sz="2400" b="1" dirty="0" err="1">
                <a:latin typeface="Times New Roman" pitchFamily="18" charset="0"/>
                <a:sym typeface="Monotype Sorts" pitchFamily="2" charset="2"/>
              </a:rPr>
              <a:t>WuFugui</a:t>
            </a: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: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			</a:t>
            </a:r>
            <a:r>
              <a:rPr kumimoji="1" lang="en-US" altLang="zh-CN" sz="2400" b="1" dirty="0" err="1">
                <a:latin typeface="Times New Roman" pitchFamily="18" charset="0"/>
                <a:sym typeface="Monotype Sorts" pitchFamily="2" charset="2"/>
              </a:rPr>
              <a:t>printf</a:t>
            </a: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("%-15s","WuFugui");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			break;  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		case </a:t>
            </a:r>
            <a:r>
              <a:rPr kumimoji="1" lang="en-US" altLang="zh-CN" sz="2400" b="1" dirty="0" err="1">
                <a:latin typeface="Times New Roman" pitchFamily="18" charset="0"/>
                <a:sym typeface="Monotype Sorts" pitchFamily="2" charset="2"/>
              </a:rPr>
              <a:t>ZhengYouqian</a:t>
            </a: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: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			</a:t>
            </a:r>
            <a:r>
              <a:rPr kumimoji="1" lang="en-US" altLang="zh-CN" sz="2400" b="1" dirty="0" err="1">
                <a:latin typeface="Times New Roman" pitchFamily="18" charset="0"/>
                <a:sym typeface="Monotype Sorts" pitchFamily="2" charset="2"/>
              </a:rPr>
              <a:t>printf</a:t>
            </a: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("%-15s","ZhengYouqian");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			break;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	}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 dirty="0" smtClean="0">
                <a:latin typeface="Times New Roman" pitchFamily="18" charset="0"/>
                <a:sym typeface="Monotype Sorts" pitchFamily="2" charset="2"/>
              </a:rPr>
              <a:t>}</a:t>
            </a:r>
            <a:endParaRPr kumimoji="1" lang="en-US" altLang="zh-CN" sz="2400" b="1" dirty="0">
              <a:latin typeface="Times New Roman" pitchFamily="18" charset="0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1897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4205F49-A618-415C-AA67-C5E14DB3BD2D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8CD58F4-5EB2-41AD-B57E-B68C0504AFDE}" type="slidenum">
              <a:rPr lang="zh-CN" altLang="en-US"/>
              <a:pPr/>
              <a:t>43</a:t>
            </a:fld>
            <a:r>
              <a:rPr lang="en-US" altLang="zh-CN"/>
              <a:t>/36</a:t>
            </a:r>
          </a:p>
        </p:txBody>
      </p:sp>
      <p:sp>
        <p:nvSpPr>
          <p:cNvPr id="6722562" name="Rectangle 2"/>
          <p:cNvSpPr>
            <a:spLocks noRot="1" noChangeArrowheads="1"/>
          </p:cNvSpPr>
          <p:nvPr/>
        </p:nvSpPr>
        <p:spPr bwMode="auto">
          <a:xfrm>
            <a:off x="298450" y="152400"/>
            <a:ext cx="8540750" cy="914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对阵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名单</a:t>
            </a:r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dirty="0" smtClean="0">
                <a:solidFill>
                  <a:srgbClr val="CC0099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程序运行结果</a:t>
            </a:r>
            <a:endParaRPr lang="en-US" altLang="zh-CN" dirty="0">
              <a:solidFill>
                <a:srgbClr val="CC0099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87" b="77451"/>
          <a:stretch/>
        </p:blipFill>
        <p:spPr bwMode="auto">
          <a:xfrm>
            <a:off x="685800" y="1704975"/>
            <a:ext cx="7876043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492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E1D35273-226A-4A10-9A0E-0F8ACE7B2534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8A97AF9-AFF2-4F4E-A654-F34BFD77F5BA}" type="slidenum">
              <a:rPr lang="zh-CN" altLang="en-US"/>
              <a:pPr/>
              <a:t>44</a:t>
            </a:fld>
            <a:r>
              <a:rPr lang="en-US" altLang="zh-CN"/>
              <a:t>/36</a:t>
            </a:r>
          </a:p>
        </p:txBody>
      </p:sp>
      <p:sp>
        <p:nvSpPr>
          <p:cNvPr id="672563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7256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440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共用体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440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枚举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en-US" altLang="zh-CN" sz="4400" u="sng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typedef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AF0FA2C-FE60-48DB-B594-8C85CC06B37F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B1650B3-2D13-4B26-A067-E671CC1CE683}" type="slidenum">
              <a:rPr lang="zh-CN" altLang="en-US"/>
              <a:pPr/>
              <a:t>45</a:t>
            </a:fld>
            <a:r>
              <a:rPr lang="en-US" altLang="zh-CN"/>
              <a:t>/36</a:t>
            </a:r>
          </a:p>
        </p:txBody>
      </p:sp>
      <p:sp>
        <p:nvSpPr>
          <p:cNvPr id="6708226" name="Rectangle 2"/>
          <p:cNvSpPr>
            <a:spLocks noRot="1" noChangeArrowheads="1"/>
          </p:cNvSpPr>
          <p:nvPr/>
        </p:nvSpPr>
        <p:spPr bwMode="auto">
          <a:xfrm>
            <a:off x="533400" y="228600"/>
            <a:ext cx="82359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typedef</a:t>
            </a:r>
          </a:p>
        </p:txBody>
      </p:sp>
      <p:sp>
        <p:nvSpPr>
          <p:cNvPr id="6708227" name="Rectangle 3"/>
          <p:cNvSpPr>
            <a:spLocks noChangeArrowheads="1"/>
          </p:cNvSpPr>
          <p:nvPr/>
        </p:nvSpPr>
        <p:spPr bwMode="auto">
          <a:xfrm>
            <a:off x="381000" y="1219200"/>
            <a:ext cx="85407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除了直接使用</a:t>
            </a: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提供的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标准类型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指针类型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和自己声明的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结构体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共用体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枚举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类型外，还可用</a:t>
            </a:r>
            <a:r>
              <a:rPr lang="en-US" altLang="zh-CN" sz="3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typedef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声明新的类型名来代替已有的类型名。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即可以将一个已呢的类型名用一个新的类型名（别名）来代替。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12C4CE79-7440-4B86-849B-47D44C82814A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4175FD5-8753-4E29-B14D-9F06054DDB2E}" type="slidenum">
              <a:rPr lang="zh-CN" altLang="en-US"/>
              <a:pPr/>
              <a:t>46</a:t>
            </a:fld>
            <a:r>
              <a:rPr lang="en-US" altLang="zh-CN"/>
              <a:t>/36</a:t>
            </a:r>
          </a:p>
        </p:txBody>
      </p:sp>
      <p:sp>
        <p:nvSpPr>
          <p:cNvPr id="6728706" name="Rectangle 2"/>
          <p:cNvSpPr>
            <a:spLocks noRot="1" noChangeArrowheads="1"/>
          </p:cNvSpPr>
          <p:nvPr/>
        </p:nvSpPr>
        <p:spPr bwMode="auto">
          <a:xfrm>
            <a:off x="533400" y="228600"/>
            <a:ext cx="82359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typedef</a:t>
            </a:r>
            <a:r>
              <a:rPr lang="zh-CN" altLang="en-US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语句格式</a:t>
            </a:r>
          </a:p>
        </p:txBody>
      </p:sp>
      <p:sp>
        <p:nvSpPr>
          <p:cNvPr id="6728707" name="Rectangle 3"/>
          <p:cNvSpPr>
            <a:spLocks noChangeArrowheads="1"/>
          </p:cNvSpPr>
          <p:nvPr/>
        </p:nvSpPr>
        <p:spPr bwMode="auto">
          <a:xfrm>
            <a:off x="381000" y="1066800"/>
            <a:ext cx="85407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typedef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语句的格式：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	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typedef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&lt;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已有的类型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&gt; &lt;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类型别名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&gt;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&lt;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已有的类型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中含有定义部分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&lt;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类型别名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一般用大写字母，以示区别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有时也可用宏定义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(#define)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来实现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typedef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的功能，但宏定义是由预处理完成，而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typedef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是编译时完成，更为灵活方便。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91DA374-6B0F-45BD-A8CD-FC73B13AF4DF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BEE198B-2CE9-4F78-9E3D-86001F8DAA1B}" type="slidenum">
              <a:rPr lang="zh-CN" altLang="en-US"/>
              <a:pPr/>
              <a:t>47</a:t>
            </a:fld>
            <a:r>
              <a:rPr lang="en-US" altLang="zh-CN"/>
              <a:t>/36</a:t>
            </a:r>
          </a:p>
        </p:txBody>
      </p:sp>
      <p:sp>
        <p:nvSpPr>
          <p:cNvPr id="6709250" name="Rectangle 2"/>
          <p:cNvSpPr>
            <a:spLocks noRot="1" noChangeArrowheads="1"/>
          </p:cNvSpPr>
          <p:nvPr/>
        </p:nvSpPr>
        <p:spPr bwMode="auto">
          <a:xfrm>
            <a:off x="381000" y="228600"/>
            <a:ext cx="83121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typedef</a:t>
            </a:r>
            <a:r>
              <a:rPr lang="zh-CN" altLang="en-US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应用举例</a:t>
            </a:r>
            <a:endParaRPr lang="en-US" altLang="zh-CN">
              <a:solidFill>
                <a:srgbClr val="0070C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709251" name="Rectangle 3"/>
          <p:cNvSpPr>
            <a:spLocks noChangeArrowheads="1"/>
          </p:cNvSpPr>
          <p:nvPr/>
        </p:nvSpPr>
        <p:spPr bwMode="auto">
          <a:xfrm>
            <a:off x="381000" y="1219200"/>
            <a:ext cx="85407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执行语句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typedef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 INTEGER;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后，下面两个等价：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	</a:t>
            </a:r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 i, j ;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和 </a:t>
            </a:r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INTEGER i, j ;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endParaRPr lang="zh-CN" altLang="en-US" sz="2400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声明结构体类型：</a:t>
            </a:r>
          </a:p>
          <a:p>
            <a:pPr marL="1600200" lvl="3" indent="-228600" eaLnBrk="0" hangingPunct="0">
              <a:lnSpc>
                <a:spcPct val="100000"/>
              </a:lnSpc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typedef 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struct{int month; int day;  int year ;}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DATE;</a:t>
            </a:r>
          </a:p>
          <a:p>
            <a:pPr marL="1600200" lvl="3" indent="-228600" eaLnBrk="0" hangingPunct="0">
              <a:lnSpc>
                <a:spcPct val="100000"/>
              </a:lnSpc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DATE birthday,*p;  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则用新的类型名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DATE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定义了结构体类型，又指定了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DATE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类型的变量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birthdat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和指针变量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执行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typedef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NUM[100];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后，下面含义相同：</a:t>
            </a:r>
            <a:endParaRPr lang="en-US" altLang="zh-CN" sz="2400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	</a:t>
            </a:r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NUM m, n; 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和 </a:t>
            </a:r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 m[100], n[100];</a:t>
            </a:r>
            <a:endParaRPr lang="zh-CN" altLang="en-US" sz="2400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6B4F1FF-A3EB-4D79-9B43-A3F39032B770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325E7BF-8527-413C-9F27-E99B22888FE5}" type="slidenum">
              <a:rPr lang="zh-CN" altLang="en-US"/>
              <a:pPr/>
              <a:t>48</a:t>
            </a:fld>
            <a:r>
              <a:rPr lang="en-US" altLang="zh-CN"/>
              <a:t>/36</a:t>
            </a:r>
          </a:p>
        </p:txBody>
      </p:sp>
      <p:sp>
        <p:nvSpPr>
          <p:cNvPr id="6710274" name="Rectangle 2"/>
          <p:cNvSpPr>
            <a:spLocks noRot="1" noChangeArrowheads="1"/>
          </p:cNvSpPr>
          <p:nvPr/>
        </p:nvSpPr>
        <p:spPr bwMode="auto">
          <a:xfrm>
            <a:off x="685800" y="228600"/>
            <a:ext cx="80835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关于</a:t>
            </a:r>
            <a:r>
              <a:rPr lang="en-US" altLang="zh-CN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typedef</a:t>
            </a:r>
            <a:r>
              <a:rPr lang="zh-CN" altLang="en-US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的说明</a:t>
            </a:r>
            <a:endParaRPr lang="en-US" altLang="zh-CN">
              <a:solidFill>
                <a:srgbClr val="0070C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710275" name="Rectangle 3"/>
          <p:cNvSpPr>
            <a:spLocks noChangeArrowheads="1"/>
          </p:cNvSpPr>
          <p:nvPr/>
        </p:nvSpPr>
        <p:spPr bwMode="auto">
          <a:xfrm>
            <a:off x="152400" y="1219200"/>
            <a:ext cx="87693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typedef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可用来声明各种类型名，但不能用来定义变量；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typedef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只能用来对已经存在的类型增加一个名称，并没有创造新的类型；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typedef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与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#define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有相似之处，但：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#define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在预处理阶段进行，作简单的字符替换；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typedef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在编译时进行，采用类似定义变量的方法声明一个类型。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当不同的源文件中用到同一类型数据（尤其像数组、指针、结构体、共用体等）时，常用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typedef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声明一些数据类型，把它们单独放在一个文件中，然后在需要用到它们的文件中用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#include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把它们包含进来。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使用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typedef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有利于程序的通用和移植。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2384411F-E0FD-46DD-A50F-371FBCD0E667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1FF0C20-1818-48F6-8FB0-C423E340B874}" type="slidenum">
              <a:rPr lang="zh-CN" altLang="en-US"/>
              <a:pPr/>
              <a:t>49</a:t>
            </a:fld>
            <a:r>
              <a:rPr lang="en-US" altLang="zh-CN"/>
              <a:t>/23</a:t>
            </a:r>
          </a:p>
        </p:txBody>
      </p:sp>
      <p:sp>
        <p:nvSpPr>
          <p:cNvPr id="62259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4000" b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教材阅读</a:t>
            </a:r>
          </a:p>
        </p:txBody>
      </p:sp>
      <p:sp>
        <p:nvSpPr>
          <p:cNvPr id="6225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08075"/>
            <a:ext cx="8280400" cy="5064125"/>
          </a:xfrm>
        </p:spPr>
        <p:txBody>
          <a:bodyPr/>
          <a:lstStyle/>
          <a:p>
            <a:pPr defTabSz="927100" eaLnBrk="1" hangingPunct="1">
              <a:lnSpc>
                <a:spcPct val="150000"/>
              </a:lnSpc>
            </a:pP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章</a:t>
            </a:r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27100" eaLnBrk="1" hangingPunct="1">
              <a:lnSpc>
                <a:spcPct val="150000"/>
              </a:lnSpc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9.5 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共用体类型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27100" eaLnBrk="1" hangingPunct="1">
              <a:lnSpc>
                <a:spcPct val="150000"/>
              </a:lnSpc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9.6 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使用枚举类型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27100" eaLnBrk="1" hangingPunct="1">
              <a:lnSpc>
                <a:spcPct val="150000"/>
              </a:lnSpc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9.7 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声明新类型名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70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1B20AB7-7568-4F07-B1A7-A107E79BD2BE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74A11EB-B352-432D-BD64-176E1B40917D}" type="slidenum">
              <a:rPr lang="zh-CN" altLang="en-US"/>
              <a:pPr/>
              <a:t>5</a:t>
            </a:fld>
            <a:r>
              <a:rPr lang="en-US" altLang="zh-CN"/>
              <a:t>/36</a:t>
            </a:r>
          </a:p>
        </p:txBody>
      </p:sp>
      <p:sp>
        <p:nvSpPr>
          <p:cNvPr id="6687746" name="Rectangle 2"/>
          <p:cNvSpPr>
            <a:spLocks noRot="1" noChangeArrowheads="1"/>
          </p:cNvSpPr>
          <p:nvPr/>
        </p:nvSpPr>
        <p:spPr bwMode="auto">
          <a:xfrm>
            <a:off x="228600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共用体</a:t>
            </a:r>
            <a:r>
              <a:rPr lang="en-US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与结构体</a:t>
            </a:r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的比较</a:t>
            </a:r>
          </a:p>
        </p:txBody>
      </p:sp>
      <p:sp>
        <p:nvSpPr>
          <p:cNvPr id="6687747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共用体与结构体的定义形式相似，但含义不同：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结构体变量所占内存长度是各成员占的内存长度之和。每个成员分别占有其自己的内存单元。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共用体变量所占内存长度等于</a:t>
            </a:r>
            <a:r>
              <a:rPr lang="zh-CN" altLang="en-US" sz="2400" b="1" u="sng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最长的成员的长度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共用体变量的引用也与结构体类似：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不能引用共用体变量而只能引用共用体变量中的成员。如前例定义了共用体变量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，则程序中可使用：</a:t>
            </a:r>
          </a:p>
          <a:p>
            <a:pPr marL="1143000" lvl="2" indent="-228600">
              <a:lnSpc>
                <a:spcPct val="100000"/>
              </a:lnSpc>
              <a:buClr>
                <a:schemeClr val="hlink"/>
              </a:buClr>
              <a:buFontTx/>
              <a:buChar char="o"/>
            </a:pPr>
            <a:r>
              <a:rPr lang="zh-CN" altLang="en-US" sz="2000" b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整型变量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a.i</a:t>
            </a:r>
          </a:p>
          <a:p>
            <a:pPr marL="1143000" lvl="2" indent="-228600">
              <a:lnSpc>
                <a:spcPct val="100000"/>
              </a:lnSpc>
              <a:buClr>
                <a:schemeClr val="hlink"/>
              </a:buClr>
              <a:buFontTx/>
              <a:buChar char="o"/>
            </a:pPr>
            <a:r>
              <a:rPr lang="zh-CN" altLang="en-US" sz="2000" b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字符型变量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a.ch</a:t>
            </a:r>
          </a:p>
          <a:p>
            <a:pPr marL="1143000" lvl="2" indent="-228600">
              <a:lnSpc>
                <a:spcPct val="100000"/>
              </a:lnSpc>
              <a:buClr>
                <a:schemeClr val="hlink"/>
              </a:buClr>
              <a:buFontTx/>
              <a:buChar char="o"/>
            </a:pPr>
            <a:r>
              <a:rPr lang="zh-CN" altLang="en-US" sz="2000" b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实型变量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a.f </a:t>
            </a:r>
            <a:endParaRPr lang="zh-CN" altLang="en-US" sz="2000" b="1">
              <a:solidFill>
                <a:schemeClr val="accent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 descr="白色大理石"/>
          <p:cNvSpPr>
            <a:spLocks noGrp="1" noChangeArrowheads="1"/>
          </p:cNvSpPr>
          <p:nvPr>
            <p:ph type="ctrTitle"/>
          </p:nvPr>
        </p:nvSpPr>
        <p:spPr>
          <a:xfrm>
            <a:off x="1600200" y="1524000"/>
            <a:ext cx="5943600" cy="2743200"/>
          </a:xfrm>
        </p:spPr>
        <p:txBody>
          <a:bodyPr/>
          <a:lstStyle/>
          <a:p>
            <a:pPr algn="l" eaLnBrk="1" hangingPunct="1"/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谢谢大家</a:t>
            </a:r>
            <a:b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欢迎指教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876800"/>
            <a:ext cx="7543800" cy="15240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smtClean="0"/>
              <a:t>电    话：13306442222</a:t>
            </a:r>
          </a:p>
          <a:p>
            <a:pPr algn="l" eaLnBrk="1" hangingPunct="1"/>
            <a:r>
              <a:rPr lang="zh-CN" altLang="en-US" sz="3200" smtClean="0"/>
              <a:t>电子信箱：</a:t>
            </a:r>
            <a:r>
              <a:rPr lang="en-US" altLang="zh-CN" sz="3200" smtClean="0">
                <a:latin typeface="Times New Roman" pitchFamily="18" charset="0"/>
              </a:rPr>
              <a:t>whuayu000@163.com</a:t>
            </a:r>
          </a:p>
        </p:txBody>
      </p:sp>
      <p:pic>
        <p:nvPicPr>
          <p:cNvPr id="53252" name="Picture 4" descr="Boy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04800"/>
            <a:ext cx="104616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14A888CE-2C9F-4E7A-A220-AD2275210173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72B677B-7CD9-4BA4-BA49-F8E1AADCFE08}" type="slidenum">
              <a:rPr lang="zh-CN" altLang="en-US"/>
              <a:pPr/>
              <a:t>6</a:t>
            </a:fld>
            <a:r>
              <a:rPr lang="en-US" altLang="zh-CN"/>
              <a:t>/36</a:t>
            </a:r>
          </a:p>
        </p:txBody>
      </p:sp>
      <p:sp>
        <p:nvSpPr>
          <p:cNvPr id="6688770" name="Rectangle 2"/>
          <p:cNvSpPr>
            <a:spLocks noRot="1" noChangeArrowheads="1"/>
          </p:cNvSpPr>
          <p:nvPr/>
        </p:nvSpPr>
        <p:spPr bwMode="auto">
          <a:xfrm>
            <a:off x="228600" y="2286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共用体类型数据的特点</a:t>
            </a:r>
            <a:endParaRPr lang="zh-CN" altLang="en-US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688771" name="Rectangle 3"/>
          <p:cNvSpPr>
            <a:spLocks noChangeArrowheads="1"/>
          </p:cNvSpPr>
          <p:nvPr/>
        </p:nvSpPr>
        <p:spPr bwMode="auto">
          <a:xfrm>
            <a:off x="381000" y="1219200"/>
            <a:ext cx="8540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同一内存段可以用来存放几种不同类型的成员，但在每一时刻只有一个成员起作用，其他成员不起作用。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共用体变量中起作用的成员是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最后一次存放的成员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。在存入一个新的成员变量值后，原有的成员就失去作用。如果有以下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个赋值语句：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a.i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=1; 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a.c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=‘x’; 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a.f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=1.5;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则执行后只有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a.f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是有效的，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a.i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和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a.c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都不存在了。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共用体变量的地址和它各成员的地址都是同一地址。按前面的例子：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&amp;a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&amp;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a.i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&amp;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a.c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&amp;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a.f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的值都是一样的，也就是都是同一地址。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0F3A687D-62C0-4088-88E9-F7CBD120B57B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296E94C-2C38-4A7B-82A9-A27F6D130971}" type="slidenum">
              <a:rPr lang="zh-CN" altLang="en-US"/>
              <a:pPr/>
              <a:t>7</a:t>
            </a:fld>
            <a:r>
              <a:rPr lang="en-US" altLang="zh-CN"/>
              <a:t>/36</a:t>
            </a:r>
          </a:p>
        </p:txBody>
      </p:sp>
      <p:sp>
        <p:nvSpPr>
          <p:cNvPr id="6689794" name="Rectangle 2"/>
          <p:cNvSpPr>
            <a:spLocks noRot="1" noChangeArrowheads="1"/>
          </p:cNvSpPr>
          <p:nvPr/>
        </p:nvSpPr>
        <p:spPr bwMode="auto">
          <a:xfrm>
            <a:off x="228600" y="2286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共用体的</a:t>
            </a:r>
            <a:r>
              <a:rPr lang="en-US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三个不能</a:t>
            </a:r>
            <a:endParaRPr lang="zh-CN" altLang="en-US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89795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不能对共用体变量赋值：如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a=1;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不能企图引用变量名来得到一个值，如：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m=a;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不能在定义共用体变量时对它赋初值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——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与结构体不同，如：</a:t>
            </a:r>
            <a:endParaRPr lang="en-US" altLang="zh-CN" sz="3600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sp>
        <p:nvSpPr>
          <p:cNvPr id="6689796" name="Rectangle 4"/>
          <p:cNvSpPr>
            <a:spLocks noChangeArrowheads="1"/>
          </p:cNvSpPr>
          <p:nvPr/>
        </p:nvSpPr>
        <p:spPr bwMode="auto">
          <a:xfrm>
            <a:off x="4267200" y="3505200"/>
            <a:ext cx="2743200" cy="2819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union</a:t>
            </a:r>
          </a:p>
          <a:p>
            <a:pPr>
              <a:lnSpc>
                <a:spcPct val="100000"/>
              </a:lnSpc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{</a:t>
            </a:r>
          </a:p>
          <a:p>
            <a:pPr>
              <a:lnSpc>
                <a:spcPct val="100000"/>
              </a:lnSpc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	int i; </a:t>
            </a:r>
          </a:p>
          <a:p>
            <a:pPr>
              <a:lnSpc>
                <a:spcPct val="100000"/>
              </a:lnSpc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	char ch; </a:t>
            </a:r>
          </a:p>
          <a:p>
            <a:pPr>
              <a:lnSpc>
                <a:spcPct val="100000"/>
              </a:lnSpc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	float f;</a:t>
            </a:r>
          </a:p>
          <a:p>
            <a:pPr>
              <a:lnSpc>
                <a:spcPct val="100000"/>
              </a:lnSpc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}a={1,’a’,1.5};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89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89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979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17A7A858-11EE-4393-9782-904292B08C27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A5C9BE45-A807-4649-9CCB-49C5E9B60BC8}" type="slidenum">
              <a:rPr lang="zh-CN" altLang="en-US"/>
              <a:pPr/>
              <a:t>8</a:t>
            </a:fld>
            <a:r>
              <a:rPr lang="en-US" altLang="zh-CN"/>
              <a:t>/36</a:t>
            </a:r>
          </a:p>
        </p:txBody>
      </p:sp>
      <p:sp>
        <p:nvSpPr>
          <p:cNvPr id="6691842" name="Rectangle 2"/>
          <p:cNvSpPr>
            <a:spLocks noRot="1" noChangeArrowheads="1"/>
          </p:cNvSpPr>
          <p:nvPr/>
        </p:nvSpPr>
        <p:spPr bwMode="auto">
          <a:xfrm>
            <a:off x="228600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课堂例题：共</a:t>
            </a: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用体</a:t>
            </a:r>
            <a:r>
              <a:rPr lang="zh-CN" altLang="en-US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应用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691843" name="Rectangle 3"/>
          <p:cNvSpPr>
            <a:spLocks noChangeArrowheads="1"/>
          </p:cNvSpPr>
          <p:nvPr/>
        </p:nvSpPr>
        <p:spPr bwMode="auto">
          <a:xfrm>
            <a:off x="304800" y="1219200"/>
            <a:ext cx="85407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有若干个人员的数据，有教师也有学生，现要求把这些数据放到同一表中：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学生数据是：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姓名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(name)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、号码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</a:t>
            </a:r>
            <a:r>
              <a:rPr lang="en-US" altLang="zh-CN" sz="3200" dirty="0" err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num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、性别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(sex)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、职业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(job)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班级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(class)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教师数据是：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姓名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(name)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、号码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</a:t>
            </a:r>
            <a:r>
              <a:rPr lang="en-US" altLang="zh-CN" sz="3200" dirty="0" err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num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、性别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(sex)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、职业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(job)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职务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(position)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03F6AB3-E1B0-4DD8-A7AA-7846529B475A}" type="datetime1">
              <a:rPr lang="zh-CN" altLang="en-US"/>
              <a:pPr/>
              <a:t>2023/12/12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AF009B6-9E1A-43B5-9516-E07C0957D6B8}" type="slidenum">
              <a:rPr lang="zh-CN" altLang="en-US"/>
              <a:pPr/>
              <a:t>9</a:t>
            </a:fld>
            <a:r>
              <a:rPr lang="en-US" altLang="zh-CN"/>
              <a:t>/36</a:t>
            </a:r>
          </a:p>
        </p:txBody>
      </p:sp>
      <p:sp>
        <p:nvSpPr>
          <p:cNvPr id="6693890" name="Rectangle 2"/>
          <p:cNvSpPr>
            <a:spLocks noRot="1" noChangeArrowheads="1"/>
          </p:cNvSpPr>
          <p:nvPr/>
        </p:nvSpPr>
        <p:spPr bwMode="auto">
          <a:xfrm>
            <a:off x="228600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共用体</a:t>
            </a:r>
            <a:r>
              <a:rPr lang="zh-CN" altLang="en-US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应用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解题思路</a:t>
            </a: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-1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93891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学生和教师的数据项目多数是相同的，但有一项不同。现要求把它们放在同一表格中。</a:t>
            </a:r>
          </a:p>
        </p:txBody>
      </p:sp>
      <p:pic>
        <p:nvPicPr>
          <p:cNvPr id="6693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3124200"/>
            <a:ext cx="7346950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模板">
  <a:themeElements>
    <a:clrScheme name="PPT-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PPT-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Settings\yanbo.zhang\Application Data\Microsoft\Templates\PPT-模板.pot</Template>
  <TotalTime>45493</TotalTime>
  <Words>4519</Words>
  <Application>Microsoft Office PowerPoint</Application>
  <PresentationFormat>全屏显示(4:3)</PresentationFormat>
  <Paragraphs>654</Paragraphs>
  <Slides>50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6" baseType="lpstr">
      <vt:lpstr>Monotype Sorts</vt:lpstr>
      <vt:lpstr>方正舒体</vt:lpstr>
      <vt:lpstr>仿宋</vt:lpstr>
      <vt:lpstr>仿宋_GB2312</vt:lpstr>
      <vt:lpstr>黑体</vt:lpstr>
      <vt:lpstr>华文中宋</vt:lpstr>
      <vt:lpstr>楷体</vt:lpstr>
      <vt:lpstr>楷体_GB2312</vt:lpstr>
      <vt:lpstr>宋体</vt:lpstr>
      <vt:lpstr>Arial</vt:lpstr>
      <vt:lpstr>Arial Narrow</vt:lpstr>
      <vt:lpstr>Gill Sans MT</vt:lpstr>
      <vt:lpstr>Times New Roman</vt:lpstr>
      <vt:lpstr>Verdana</vt:lpstr>
      <vt:lpstr>Wingdings</vt:lpstr>
      <vt:lpstr>PPT-模板</vt:lpstr>
      <vt:lpstr>PowerPoint 演示文稿</vt:lpstr>
      <vt:lpstr>本讲内容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本讲内容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乒乓球比赛对阵名单：解题思路</vt:lpstr>
      <vt:lpstr>PowerPoint 演示文稿</vt:lpstr>
      <vt:lpstr>PowerPoint 演示文稿</vt:lpstr>
      <vt:lpstr>PowerPoint 演示文稿</vt:lpstr>
      <vt:lpstr>PowerPoint 演示文稿</vt:lpstr>
      <vt:lpstr>本讲内容</vt:lpstr>
      <vt:lpstr>PowerPoint 演示文稿</vt:lpstr>
      <vt:lpstr>PowerPoint 演示文稿</vt:lpstr>
      <vt:lpstr>PowerPoint 演示文稿</vt:lpstr>
      <vt:lpstr>PowerPoint 演示文稿</vt:lpstr>
      <vt:lpstr>教材阅读</vt:lpstr>
      <vt:lpstr>谢谢大家     欢迎指教</vt:lpstr>
    </vt:vector>
  </TitlesOfParts>
  <Company>Aptech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Sindhu</dc:creator>
  <cp:lastModifiedBy>WHY</cp:lastModifiedBy>
  <cp:revision>797</cp:revision>
  <dcterms:created xsi:type="dcterms:W3CDTF">2001-09-11T11:00:57Z</dcterms:created>
  <dcterms:modified xsi:type="dcterms:W3CDTF">2023-12-12T03:51:03Z</dcterms:modified>
</cp:coreProperties>
</file>