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5"/>
  </p:notesMasterIdLst>
  <p:handoutMasterIdLst>
    <p:handoutMasterId r:id="rId66"/>
  </p:handoutMasterIdLst>
  <p:sldIdLst>
    <p:sldId id="584" r:id="rId2"/>
    <p:sldId id="2873" r:id="rId3"/>
    <p:sldId id="2861" r:id="rId4"/>
    <p:sldId id="2924" r:id="rId5"/>
    <p:sldId id="2944" r:id="rId6"/>
    <p:sldId id="2925" r:id="rId7"/>
    <p:sldId id="2896" r:id="rId8"/>
    <p:sldId id="2927" r:id="rId9"/>
    <p:sldId id="2926" r:id="rId10"/>
    <p:sldId id="2895" r:id="rId11"/>
    <p:sldId id="2994" r:id="rId12"/>
    <p:sldId id="2996" r:id="rId13"/>
    <p:sldId id="2995" r:id="rId14"/>
    <p:sldId id="3009" r:id="rId15"/>
    <p:sldId id="2966" r:id="rId16"/>
    <p:sldId id="2968" r:id="rId17"/>
    <p:sldId id="2992" r:id="rId18"/>
    <p:sldId id="2993" r:id="rId19"/>
    <p:sldId id="3006" r:id="rId20"/>
    <p:sldId id="2977" r:id="rId21"/>
    <p:sldId id="2947" r:id="rId22"/>
    <p:sldId id="2948" r:id="rId23"/>
    <p:sldId id="2949" r:id="rId24"/>
    <p:sldId id="2950" r:id="rId25"/>
    <p:sldId id="3011" r:id="rId26"/>
    <p:sldId id="3012" r:id="rId27"/>
    <p:sldId id="3013" r:id="rId28"/>
    <p:sldId id="3014" r:id="rId29"/>
    <p:sldId id="3015" r:id="rId30"/>
    <p:sldId id="2978" r:id="rId31"/>
    <p:sldId id="2723" r:id="rId32"/>
    <p:sldId id="2953" r:id="rId33"/>
    <p:sldId id="2844" r:id="rId34"/>
    <p:sldId id="2954" r:id="rId35"/>
    <p:sldId id="2955" r:id="rId36"/>
    <p:sldId id="2956" r:id="rId37"/>
    <p:sldId id="2957" r:id="rId38"/>
    <p:sldId id="3016" r:id="rId39"/>
    <p:sldId id="3004" r:id="rId40"/>
    <p:sldId id="3017" r:id="rId41"/>
    <p:sldId id="3018" r:id="rId42"/>
    <p:sldId id="3019" r:id="rId43"/>
    <p:sldId id="3020" r:id="rId44"/>
    <p:sldId id="2959" r:id="rId45"/>
    <p:sldId id="3005" r:id="rId46"/>
    <p:sldId id="3021" r:id="rId47"/>
    <p:sldId id="3022" r:id="rId48"/>
    <p:sldId id="3023" r:id="rId49"/>
    <p:sldId id="2979" r:id="rId50"/>
    <p:sldId id="2960" r:id="rId51"/>
    <p:sldId id="2985" r:id="rId52"/>
    <p:sldId id="2983" r:id="rId53"/>
    <p:sldId id="2982" r:id="rId54"/>
    <p:sldId id="2984" r:id="rId55"/>
    <p:sldId id="2981" r:id="rId56"/>
    <p:sldId id="2986" r:id="rId57"/>
    <p:sldId id="2989" r:id="rId58"/>
    <p:sldId id="2990" r:id="rId59"/>
    <p:sldId id="2987" r:id="rId60"/>
    <p:sldId id="2988" r:id="rId61"/>
    <p:sldId id="3007" r:id="rId62"/>
    <p:sldId id="3008" r:id="rId63"/>
    <p:sldId id="257" r:id="rId64"/>
  </p:sldIdLst>
  <p:sldSz cx="9144000" cy="6858000" type="screen4x3"/>
  <p:notesSz cx="6858000" cy="9144000"/>
  <p:defaultTextStyle>
    <a:defPPr>
      <a:defRPr lang="en-US"/>
    </a:defPPr>
    <a:lvl1pPr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1pPr>
    <a:lvl2pPr marL="4572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2pPr>
    <a:lvl3pPr marL="9144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3pPr>
    <a:lvl4pPr marL="13716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4pPr>
    <a:lvl5pPr marL="1828800" algn="l" rtl="0" fontAlgn="base">
      <a:lnSpc>
        <a:spcPct val="80000"/>
      </a:lnSpc>
      <a:spcBef>
        <a:spcPct val="2000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FFCCFF"/>
    <a:srgbClr val="003366"/>
    <a:srgbClr val="CCECFF"/>
    <a:srgbClr val="FF0000"/>
    <a:srgbClr val="CCFFFF"/>
    <a:srgbClr val="FFFFFF"/>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4622" autoAdjust="0"/>
  </p:normalViewPr>
  <p:slideViewPr>
    <p:cSldViewPr>
      <p:cViewPr varScale="1">
        <p:scale>
          <a:sx n="68" d="100"/>
          <a:sy n="68" d="100"/>
        </p:scale>
        <p:origin x="1014" y="78"/>
      </p:cViewPr>
      <p:guideLst>
        <p:guide orient="horz" pos="2160"/>
        <p:guide orient="horz" pos="816"/>
        <p:guide orient="horz" pos="1536"/>
        <p:guide pos="2880"/>
        <p:guide pos="384"/>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D12EF917-99B0-48ED-8B24-8476FE7A57E2}" type="datetimeFigureOut">
              <a:rPr lang="zh-CN" altLang="en-US"/>
              <a:pPr/>
              <a:t>2023/10/12</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481E28F7-07F7-4AAA-8CCD-021FD1E3D8DC}" type="slidenum">
              <a:rPr lang="zh-CN" altLang="en-US"/>
              <a:pPr/>
              <a:t>‹#›</a:t>
            </a:fld>
            <a:endParaRPr lang="en-US" altLang="zh-CN"/>
          </a:p>
        </p:txBody>
      </p:sp>
    </p:spTree>
    <p:extLst>
      <p:ext uri="{BB962C8B-B14F-4D97-AF65-F5344CB8AC3E}">
        <p14:creationId xmlns:p14="http://schemas.microsoft.com/office/powerpoint/2010/main" val="3323307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944238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475C4C2E-1EB7-4951-96D8-91AAC91C4BCB}"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CA989038-FF6C-4796-9CB0-46FCF8736C80}" type="slidenum">
              <a:rPr lang="zh-CN" altLang="en-US" sz="1200">
                <a:latin typeface="Times New Roman" pitchFamily="18" charset="0"/>
              </a:rPr>
              <a:pPr algn="r" eaLnBrk="1" hangingPunct="1">
                <a:lnSpc>
                  <a:spcPct val="100000"/>
                </a:lnSpc>
                <a:spcBef>
                  <a:spcPct val="0"/>
                </a:spcBef>
              </a:pPr>
              <a:t>63</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9D9E864A-70C2-44EA-A398-BDF92EDE2916}" type="slidenum">
              <a:rPr lang="zh-CN" altLang="en-US" sz="1200">
                <a:latin typeface="Times New Roman" pitchFamily="18" charset="0"/>
              </a:rPr>
              <a:pPr algn="r" eaLnBrk="1" hangingPunct="1">
                <a:lnSpc>
                  <a:spcPct val="100000"/>
                </a:lnSpc>
                <a:spcBef>
                  <a:spcPct val="0"/>
                </a:spcBef>
              </a:pPr>
              <a:t>2</a:t>
            </a:fld>
            <a:endParaRPr lang="en-US" altLang="zh-CN" sz="1200">
              <a:latin typeface="Times New Roman" pitchFamily="18" charset="0"/>
            </a:endParaRPr>
          </a:p>
        </p:txBody>
      </p:sp>
      <p:sp>
        <p:nvSpPr>
          <p:cNvPr id="6160387" name="Rectangle 2"/>
          <p:cNvSpPr>
            <a:spLocks noGrp="1" noRot="1" noChangeAspect="1" noChangeArrowheads="1" noTextEdit="1"/>
          </p:cNvSpPr>
          <p:nvPr>
            <p:ph type="sldImg"/>
          </p:nvPr>
        </p:nvSpPr>
        <p:spPr>
          <a:solidFill>
            <a:srgbClr val="FFFFFF"/>
          </a:solidFill>
          <a:ln/>
        </p:spPr>
      </p:sp>
      <p:sp>
        <p:nvSpPr>
          <p:cNvPr id="61603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8C57192D-6FBD-400C-A69D-6FAFD23DC8B7}" type="slidenum">
              <a:rPr lang="zh-CN" altLang="en-US"/>
              <a:pPr/>
              <a:t>11</a:t>
            </a:fld>
            <a:endParaRPr lang="en-US" altLang="zh-CN"/>
          </a:p>
        </p:txBody>
      </p:sp>
      <p:sp>
        <p:nvSpPr>
          <p:cNvPr id="2104322" name="Rectangle 2"/>
          <p:cNvSpPr>
            <a:spLocks noGrp="1" noRot="1" noChangeAspect="1" noChangeArrowheads="1" noTextEdit="1"/>
          </p:cNvSpPr>
          <p:nvPr>
            <p:ph type="sldImg"/>
          </p:nvPr>
        </p:nvSpPr>
        <p:spPr>
          <a:ln/>
        </p:spPr>
      </p:sp>
      <p:sp>
        <p:nvSpPr>
          <p:cNvPr id="2104323" name="Rectangle 3"/>
          <p:cNvSpPr>
            <a:spLocks noGrp="1" noChangeArrowheads="1"/>
          </p:cNvSpPr>
          <p:nvPr>
            <p:ph type="body" idx="1"/>
          </p:nvPr>
        </p:nvSpPr>
        <p:spPr>
          <a:xfrm>
            <a:off x="914400" y="4343400"/>
            <a:ext cx="5029200" cy="4114800"/>
          </a:xfrm>
        </p:spPr>
        <p:txBody>
          <a:bodyPr/>
          <a:lstStyle/>
          <a:p>
            <a:pPr>
              <a:spcBef>
                <a:spcPct val="0"/>
              </a:spcBef>
            </a:pPr>
            <a:endParaRPr lang="zh-CN" altLang="en-US" sz="2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9D9E864A-70C2-44EA-A398-BDF92EDE2916}" type="slidenum">
              <a:rPr lang="zh-CN" altLang="en-US" sz="1200">
                <a:latin typeface="Times New Roman" pitchFamily="18" charset="0"/>
              </a:rPr>
              <a:pPr algn="r" eaLnBrk="1" hangingPunct="1">
                <a:lnSpc>
                  <a:spcPct val="100000"/>
                </a:lnSpc>
                <a:spcBef>
                  <a:spcPct val="0"/>
                </a:spcBef>
              </a:pPr>
              <a:t>20</a:t>
            </a:fld>
            <a:endParaRPr lang="en-US" altLang="zh-CN" sz="1200">
              <a:latin typeface="Times New Roman" pitchFamily="18" charset="0"/>
            </a:endParaRPr>
          </a:p>
        </p:txBody>
      </p:sp>
      <p:sp>
        <p:nvSpPr>
          <p:cNvPr id="6160387" name="Rectangle 2"/>
          <p:cNvSpPr>
            <a:spLocks noGrp="1" noRot="1" noChangeAspect="1" noChangeArrowheads="1" noTextEdit="1"/>
          </p:cNvSpPr>
          <p:nvPr>
            <p:ph type="sldImg"/>
          </p:nvPr>
        </p:nvSpPr>
        <p:spPr>
          <a:solidFill>
            <a:srgbClr val="FFFFFF"/>
          </a:solidFill>
          <a:ln/>
        </p:spPr>
      </p:sp>
      <p:sp>
        <p:nvSpPr>
          <p:cNvPr id="61603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9D9E864A-70C2-44EA-A398-BDF92EDE2916}" type="slidenum">
              <a:rPr lang="zh-CN" altLang="en-US" sz="1200">
                <a:latin typeface="Times New Roman" pitchFamily="18" charset="0"/>
              </a:rPr>
              <a:pPr algn="r" eaLnBrk="1" hangingPunct="1">
                <a:lnSpc>
                  <a:spcPct val="100000"/>
                </a:lnSpc>
                <a:spcBef>
                  <a:spcPct val="0"/>
                </a:spcBef>
              </a:pPr>
              <a:t>30</a:t>
            </a:fld>
            <a:endParaRPr lang="en-US" altLang="zh-CN" sz="1200">
              <a:latin typeface="Times New Roman" pitchFamily="18" charset="0"/>
            </a:endParaRPr>
          </a:p>
        </p:txBody>
      </p:sp>
      <p:sp>
        <p:nvSpPr>
          <p:cNvPr id="6160387" name="Rectangle 2"/>
          <p:cNvSpPr>
            <a:spLocks noGrp="1" noRot="1" noChangeAspect="1" noChangeArrowheads="1" noTextEdit="1"/>
          </p:cNvSpPr>
          <p:nvPr>
            <p:ph type="sldImg"/>
          </p:nvPr>
        </p:nvSpPr>
        <p:spPr>
          <a:solidFill>
            <a:srgbClr val="FFFFFF"/>
          </a:solidFill>
          <a:ln/>
        </p:spPr>
      </p:sp>
      <p:sp>
        <p:nvSpPr>
          <p:cNvPr id="61603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9D9E864A-70C2-44EA-A398-BDF92EDE2916}" type="slidenum">
              <a:rPr lang="zh-CN" altLang="en-US" sz="1200">
                <a:latin typeface="Times New Roman" pitchFamily="18" charset="0"/>
              </a:rPr>
              <a:pPr algn="r" eaLnBrk="1" hangingPunct="1">
                <a:lnSpc>
                  <a:spcPct val="100000"/>
                </a:lnSpc>
                <a:spcBef>
                  <a:spcPct val="0"/>
                </a:spcBef>
              </a:pPr>
              <a:t>49</a:t>
            </a:fld>
            <a:endParaRPr lang="en-US" altLang="zh-CN" sz="1200">
              <a:latin typeface="Times New Roman" pitchFamily="18" charset="0"/>
            </a:endParaRPr>
          </a:p>
        </p:txBody>
      </p:sp>
      <p:sp>
        <p:nvSpPr>
          <p:cNvPr id="6160387" name="Rectangle 2"/>
          <p:cNvSpPr>
            <a:spLocks noGrp="1" noRot="1" noChangeAspect="1" noChangeArrowheads="1" noTextEdit="1"/>
          </p:cNvSpPr>
          <p:nvPr>
            <p:ph type="sldImg"/>
          </p:nvPr>
        </p:nvSpPr>
        <p:spPr>
          <a:solidFill>
            <a:srgbClr val="FFFFFF"/>
          </a:solidFill>
          <a:ln/>
        </p:spPr>
      </p:sp>
      <p:sp>
        <p:nvSpPr>
          <p:cNvPr id="61603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9D9E864A-70C2-44EA-A398-BDF92EDE2916}" type="slidenum">
              <a:rPr lang="zh-CN" altLang="en-US" sz="1200">
                <a:latin typeface="Times New Roman" pitchFamily="18" charset="0"/>
              </a:rPr>
              <a:pPr algn="r" eaLnBrk="1" hangingPunct="1">
                <a:lnSpc>
                  <a:spcPct val="100000"/>
                </a:lnSpc>
                <a:spcBef>
                  <a:spcPct val="0"/>
                </a:spcBef>
              </a:pPr>
              <a:t>55</a:t>
            </a:fld>
            <a:endParaRPr lang="en-US" altLang="zh-CN" sz="1200">
              <a:latin typeface="Times New Roman" pitchFamily="18" charset="0"/>
            </a:endParaRPr>
          </a:p>
        </p:txBody>
      </p:sp>
      <p:sp>
        <p:nvSpPr>
          <p:cNvPr id="6160387" name="Rectangle 2"/>
          <p:cNvSpPr>
            <a:spLocks noGrp="1" noRot="1" noChangeAspect="1" noChangeArrowheads="1" noTextEdit="1"/>
          </p:cNvSpPr>
          <p:nvPr>
            <p:ph type="sldImg"/>
          </p:nvPr>
        </p:nvSpPr>
        <p:spPr>
          <a:solidFill>
            <a:srgbClr val="FFFFFF"/>
          </a:solidFill>
          <a:ln/>
        </p:spPr>
      </p:sp>
      <p:sp>
        <p:nvSpPr>
          <p:cNvPr id="61603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z="2000" smtClean="0"/>
          </a:p>
        </p:txBody>
      </p:sp>
    </p:spTree>
    <p:extLst>
      <p:ext uri="{BB962C8B-B14F-4D97-AF65-F5344CB8AC3E}">
        <p14:creationId xmlns:p14="http://schemas.microsoft.com/office/powerpoint/2010/main" val="91491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z="2000" smtClean="0"/>
          </a:p>
        </p:txBody>
      </p:sp>
    </p:spTree>
    <p:extLst>
      <p:ext uri="{BB962C8B-B14F-4D97-AF65-F5344CB8AC3E}">
        <p14:creationId xmlns:p14="http://schemas.microsoft.com/office/powerpoint/2010/main" val="358851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221483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C896F03E-DCCD-44D5-B672-A4190CE6FBEE}" type="datetime1">
              <a:rPr lang="zh-CN" altLang="en-US"/>
              <a:pPr>
                <a:defRPr/>
              </a:pPr>
              <a:t>2023/10/12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59812A95-B96D-4C76-B69D-987A9C86684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89222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EBA94E85-3CB1-48B4-BF80-9457605A9064}" type="datetime1">
              <a:rPr lang="zh-CN" altLang="en-US"/>
              <a:pPr>
                <a:defRPr/>
              </a:pPr>
              <a:t>2023/10/12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9F4438AC-7C7B-4E9D-BD4B-81E7BB50A8A4}"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0326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3C9C337E-457C-4B96-81A5-14AE6F050E78}" type="datetime1">
              <a:rPr lang="zh-CN" altLang="en-US"/>
              <a:pPr/>
              <a:t>2023/10/12</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B84A27A3-090E-421A-9AD1-C93C10FCDA5D}" type="slidenum">
              <a:rPr lang="zh-CN" altLang="en-US"/>
              <a:pPr/>
              <a:t>‹#›</a:t>
            </a:fld>
            <a:r>
              <a:rPr lang="en-US" altLang="zh-CN"/>
              <a:t>/35</a:t>
            </a:r>
          </a:p>
        </p:txBody>
      </p:sp>
    </p:spTree>
    <p:extLst>
      <p:ext uri="{BB962C8B-B14F-4D97-AF65-F5344CB8AC3E}">
        <p14:creationId xmlns:p14="http://schemas.microsoft.com/office/powerpoint/2010/main" val="17538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095A44EC-43D5-4152-B916-7B7A8C716493}" type="datetime1">
              <a:rPr lang="zh-CN" altLang="en-US"/>
              <a:pPr>
                <a:defRPr/>
              </a:pPr>
              <a:t>2023/10/12</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44B99710-3325-49F5-827D-D56C2D636FF7}"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88230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272FCFB5-5B49-4A56-9B08-07F2B1087E47}" type="datetime1">
              <a:rPr lang="zh-CN" altLang="en-US"/>
              <a:pPr>
                <a:defRPr/>
              </a:pPr>
              <a:t>2023/10/12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D0A8C795-BC93-4FF8-8C1A-38AB9F6A4621}"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10112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D872F91D-15DC-477D-8FCC-1F6405766FEF}" type="datetime1">
              <a:rPr lang="zh-CN" altLang="en-US"/>
              <a:pPr>
                <a:defRPr/>
              </a:pPr>
              <a:t>2023/10/12</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F056E2A3-684A-46F7-BCED-F737E38488BC}"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837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C829593E-F108-4166-8DE8-76843BF12F50}" type="datetime1">
              <a:rPr lang="zh-CN" altLang="en-US"/>
              <a:pPr>
                <a:defRPr/>
              </a:pPr>
              <a:t>2023/10/12</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169293CB-C6B5-4C66-A621-FBC4EDED2ACB}"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416697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CF18C533-FB50-4C6C-96FB-9C46E7D603EF}" type="datetime1">
              <a:rPr lang="zh-CN" altLang="en-US"/>
              <a:pPr>
                <a:defRPr/>
              </a:pPr>
              <a:t>2023/10/12</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A2DAF7F6-3F00-4157-8777-268112D8ED0D}"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24336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F85D525E-970A-4CB3-A476-BCDFF246C0B7}" type="datetime1">
              <a:rPr lang="zh-CN" altLang="en-US"/>
              <a:pPr>
                <a:defRPr/>
              </a:pPr>
              <a:t>2023/10/12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1DE9B70D-5B4E-4E49-81D3-CBBC1E42CC23}"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0241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4F812F09-3A4F-4F62-84EC-6A71D335DF76}" type="datetime1">
              <a:rPr lang="zh-CN" altLang="en-US"/>
              <a:pPr>
                <a:defRPr/>
              </a:pPr>
              <a:t>2023/10/12</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B4AEDDEC-E9CF-46A7-B90A-CE92AE5DF41F}"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84866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9F668980-9170-48B2-A975-BDACCAD7DF11}" type="datetime1">
              <a:rPr lang="zh-CN" altLang="en-US"/>
              <a:pPr>
                <a:defRPr/>
              </a:pPr>
              <a:t>2023/10/12</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05E145FD-EE77-4B64-9775-418872FFCCDC}"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atin typeface="Times New Roman" pitchFamily="18" charset="0"/>
              </a:defRPr>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4800" y="2057400"/>
            <a:ext cx="8458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5400" dirty="0" smtClean="0">
                <a:solidFill>
                  <a:schemeClr val="accent2"/>
                </a:solidFill>
                <a:latin typeface="黑体" panose="02010609060101010101" pitchFamily="49" charset="-122"/>
                <a:ea typeface="黑体" panose="02010609060101010101" pitchFamily="49" charset="-122"/>
                <a:cs typeface="Times New Roman" pitchFamily="18" charset="0"/>
              </a:rPr>
              <a:t>第</a:t>
            </a:r>
            <a:r>
              <a:rPr lang="en-US" altLang="zh-CN" sz="5400" dirty="0">
                <a:solidFill>
                  <a:schemeClr val="accent2"/>
                </a:solidFill>
                <a:latin typeface="黑体" panose="02010609060101010101" pitchFamily="49" charset="-122"/>
                <a:ea typeface="黑体" panose="02010609060101010101" pitchFamily="49" charset="-122"/>
                <a:cs typeface="Times New Roman" pitchFamily="18" charset="0"/>
              </a:rPr>
              <a:t>4</a:t>
            </a:r>
            <a:r>
              <a:rPr lang="zh-CN" altLang="en-US" sz="5400" dirty="0" smtClean="0">
                <a:solidFill>
                  <a:schemeClr val="accent2"/>
                </a:solidFill>
                <a:latin typeface="黑体" panose="02010609060101010101" pitchFamily="49" charset="-122"/>
                <a:ea typeface="黑体" panose="02010609060101010101" pitchFamily="49" charset="-122"/>
                <a:cs typeface="Times New Roman" pitchFamily="18" charset="0"/>
              </a:rPr>
              <a:t>讲</a:t>
            </a:r>
            <a:r>
              <a:rPr lang="en-US" altLang="zh-CN" sz="5400" dirty="0" smtClean="0">
                <a:solidFill>
                  <a:schemeClr val="accent2"/>
                </a:solidFill>
                <a:latin typeface="黑体" panose="02010609060101010101" pitchFamily="49" charset="-122"/>
                <a:ea typeface="黑体" panose="02010609060101010101" pitchFamily="49" charset="-122"/>
                <a:cs typeface="Times New Roman" pitchFamily="18" charset="0"/>
              </a:rPr>
              <a:t> </a:t>
            </a:r>
            <a:r>
              <a:rPr lang="zh-CN" altLang="en-US" sz="5400" dirty="0" smtClean="0">
                <a:solidFill>
                  <a:schemeClr val="accent2"/>
                </a:solidFill>
                <a:latin typeface="黑体" panose="02010609060101010101" pitchFamily="49" charset="-122"/>
                <a:ea typeface="黑体" panose="02010609060101010101" pitchFamily="49" charset="-122"/>
                <a:cs typeface="Times New Roman" pitchFamily="18" charset="0"/>
              </a:rPr>
              <a:t>分支结构</a:t>
            </a:r>
            <a:r>
              <a:rPr lang="zh-CN" altLang="en-US" sz="5400" dirty="0">
                <a:solidFill>
                  <a:schemeClr val="accent2"/>
                </a:solidFill>
                <a:latin typeface="黑体" panose="02010609060101010101" pitchFamily="49" charset="-122"/>
                <a:ea typeface="黑体" panose="02010609060101010101" pitchFamily="49" charset="-122"/>
                <a:cs typeface="Times New Roman" pitchFamily="18" charset="0"/>
              </a:rPr>
              <a:t>程序设计</a:t>
            </a:r>
            <a:endParaRPr lang="en-US" altLang="zh-CN" sz="5400" dirty="0">
              <a:solidFill>
                <a:schemeClr val="accent2"/>
              </a:solidFill>
              <a:latin typeface="黑体" panose="02010609060101010101" pitchFamily="49" charset="-122"/>
              <a:ea typeface="黑体" panose="02010609060101010101" pitchFamily="49" charset="-122"/>
              <a:cs typeface="Times New Roman" pitchFamily="18" charset="0"/>
            </a:endParaRPr>
          </a:p>
        </p:txBody>
      </p:sp>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smtClean="0">
                <a:effectLst>
                  <a:outerShdw blurRad="38100" dist="38100" dir="2700000" algn="tl">
                    <a:srgbClr val="C0C0C0"/>
                  </a:outerShdw>
                </a:effectLst>
                <a:latin typeface="楷体_GB2312" pitchFamily="49" charset="-122"/>
                <a:ea typeface="楷体_GB2312" pitchFamily="49" charset="-122"/>
              </a:rPr>
              <a:t>10</a:t>
            </a:r>
            <a:r>
              <a:rPr lang="zh-CN" altLang="en-US" sz="2400" dirty="0" smtClean="0">
                <a:effectLst>
                  <a:outerShdw blurRad="38100" dist="38100" dir="2700000" algn="tl">
                    <a:srgbClr val="C0C0C0"/>
                  </a:outerShdw>
                </a:effectLst>
                <a:latin typeface="楷体_GB2312" pitchFamily="49" charset="-122"/>
                <a:ea typeface="楷体_GB2312" pitchFamily="49" charset="-122"/>
              </a:rPr>
              <a:t>月</a:t>
            </a:r>
            <a:endParaRPr lang="zh-CN" altLang="en-US" sz="2400" dirty="0">
              <a:effectLst>
                <a:outerShdw blurRad="38100" dist="38100" dir="2700000" algn="tl">
                  <a:srgbClr val="C0C0C0"/>
                </a:outerShdw>
              </a:effectLst>
              <a:latin typeface="楷体_GB2312" pitchFamily="49" charset="-122"/>
              <a:ea typeface="楷体_GB2312" pitchFamily="49" charset="-122"/>
            </a:endParaRPr>
          </a:p>
        </p:txBody>
      </p:sp>
      <p:sp>
        <p:nvSpPr>
          <p:cNvPr id="5130" name="Text Box 15"/>
          <p:cNvSpPr txBox="1">
            <a:spLocks noChangeArrowheads="1"/>
          </p:cNvSpPr>
          <p:nvPr/>
        </p:nvSpPr>
        <p:spPr bwMode="auto">
          <a:xfrm>
            <a:off x="381000" y="3505200"/>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60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60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if</a:t>
            </a:r>
            <a:r>
              <a:rPr lang="zh-CN" altLang="en-US" sz="6000" dirty="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语句</a:t>
            </a:r>
            <a:endParaRPr lang="zh-CN" altLang="en-US" sz="60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76B96085-5388-4DE1-8923-14F2DAD32854}" type="datetime1">
              <a:rPr lang="zh-CN" altLang="en-US"/>
              <a:pPr/>
              <a:t>2023/10/12</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E9394F65-2E2B-49E2-8DBD-788B72CA40E9}" type="slidenum">
              <a:rPr lang="zh-CN" altLang="en-US"/>
              <a:pPr/>
              <a:t>10</a:t>
            </a:fld>
            <a:r>
              <a:rPr lang="en-US" altLang="zh-CN"/>
              <a:t>/35</a:t>
            </a:r>
          </a:p>
        </p:txBody>
      </p:sp>
      <p:sp>
        <p:nvSpPr>
          <p:cNvPr id="6188034" name="Rectangle 2" descr="白色大理石"/>
          <p:cNvSpPr>
            <a:spLocks noGrp="1" noChangeArrowheads="1"/>
          </p:cNvSpPr>
          <p:nvPr>
            <p:ph type="title" idx="4294967295"/>
          </p:nvPr>
        </p:nvSpPr>
        <p:spPr>
          <a:xfrm>
            <a:off x="457200" y="152400"/>
            <a:ext cx="8534400" cy="609600"/>
          </a:xfrm>
        </p:spPr>
        <p:txBody>
          <a:bodyPr/>
          <a:lstStyle/>
          <a:p>
            <a:r>
              <a:rPr lang="en-US" altLang="zh-CN" sz="4000" b="0" smtClean="0">
                <a:latin typeface="Times New Roman" pitchFamily="18" charset="0"/>
                <a:ea typeface="黑体" pitchFamily="49" charset="-122"/>
              </a:rPr>
              <a:t>if/else</a:t>
            </a:r>
            <a:r>
              <a:rPr lang="zh-CN" altLang="en-US" sz="4000" b="0" smtClean="0">
                <a:latin typeface="Times New Roman" pitchFamily="18" charset="0"/>
                <a:ea typeface="黑体" pitchFamily="49" charset="-122"/>
              </a:rPr>
              <a:t>语句中的分号 </a:t>
            </a:r>
          </a:p>
        </p:txBody>
      </p:sp>
      <p:sp>
        <p:nvSpPr>
          <p:cNvPr id="6188035" name="Rectangle 3"/>
          <p:cNvSpPr>
            <a:spLocks noGrp="1" noChangeArrowheads="1"/>
          </p:cNvSpPr>
          <p:nvPr>
            <p:ph type="body" idx="4294967295"/>
          </p:nvPr>
        </p:nvSpPr>
        <p:spPr>
          <a:xfrm>
            <a:off x="152400" y="1143000"/>
            <a:ext cx="6553200" cy="5045075"/>
          </a:xfrm>
        </p:spPr>
        <p:txBody>
          <a:bodyPr/>
          <a:lstStyle/>
          <a:p>
            <a:pPr eaLnBrk="1" hangingPunct="1">
              <a:lnSpc>
                <a:spcPct val="150000"/>
              </a:lnSpc>
            </a:pPr>
            <a:r>
              <a:rPr lang="en-US" altLang="zh-CN" sz="2400" dirty="0" smtClean="0">
                <a:latin typeface="Times New Roman" pitchFamily="18" charset="0"/>
                <a:ea typeface="楷体_GB2312" pitchFamily="49" charset="-122"/>
              </a:rPr>
              <a:t>if you want to add a statement to </a:t>
            </a:r>
            <a:r>
              <a:rPr lang="en-US" altLang="zh-CN" sz="2400" i="1" dirty="0" smtClean="0">
                <a:latin typeface="Times New Roman" pitchFamily="18" charset="0"/>
                <a:ea typeface="楷体_GB2312" pitchFamily="49" charset="-122"/>
              </a:rPr>
              <a:t>statement1</a:t>
            </a:r>
            <a:r>
              <a:rPr lang="en-US" altLang="zh-CN" sz="2400" dirty="0" smtClean="0">
                <a:latin typeface="Times New Roman" pitchFamily="18" charset="0"/>
                <a:ea typeface="楷体_GB2312" pitchFamily="49" charset="-122"/>
              </a:rPr>
              <a:t>, and you don not use braces, you can </a:t>
            </a:r>
            <a:r>
              <a:rPr lang="en-US" altLang="zh-CN" sz="2400" dirty="0" smtClean="0">
                <a:solidFill>
                  <a:srgbClr val="C00000"/>
                </a:solidFill>
                <a:latin typeface="Times New Roman" pitchFamily="18" charset="0"/>
                <a:ea typeface="楷体_GB2312" pitchFamily="49" charset="-122"/>
              </a:rPr>
              <a:t>accidentally create an error</a:t>
            </a:r>
            <a:r>
              <a:rPr lang="en-US" altLang="zh-CN" sz="2400" dirty="0" smtClean="0">
                <a:latin typeface="Times New Roman" pitchFamily="18" charset="0"/>
                <a:ea typeface="楷体_GB2312" pitchFamily="49" charset="-122"/>
              </a:rPr>
              <a:t>: </a:t>
            </a:r>
            <a:endParaRPr lang="zh-CN" altLang="en-US" sz="2400" dirty="0" smtClean="0">
              <a:latin typeface="Times New Roman" pitchFamily="18" charset="0"/>
              <a:ea typeface="楷体_GB2312" pitchFamily="49" charset="-122"/>
            </a:endParaRPr>
          </a:p>
          <a:p>
            <a:pPr eaLnBrk="1" hangingPunct="1">
              <a:lnSpc>
                <a:spcPct val="150000"/>
              </a:lnSpc>
            </a:pPr>
            <a:r>
              <a:rPr lang="en-US" altLang="zh-CN" sz="2400" dirty="0" smtClean="0">
                <a:solidFill>
                  <a:srgbClr val="000000"/>
                </a:solidFill>
                <a:latin typeface="Times New Roman" pitchFamily="18" charset="0"/>
                <a:ea typeface="宋体" pitchFamily="2" charset="-122"/>
              </a:rPr>
              <a:t>In this case, there is a syntax error, because there is more than one statement between the if and else statements. </a:t>
            </a:r>
          </a:p>
          <a:p>
            <a:pPr lvl="1" eaLnBrk="1" hangingPunct="1">
              <a:lnSpc>
                <a:spcPct val="150000"/>
              </a:lnSpc>
            </a:pPr>
            <a:r>
              <a:rPr lang="en-US" altLang="zh-CN" sz="2400" dirty="0" smtClean="0">
                <a:solidFill>
                  <a:srgbClr val="000000"/>
                </a:solidFill>
                <a:latin typeface="Times New Roman" pitchFamily="18" charset="0"/>
                <a:ea typeface="宋体" pitchFamily="2" charset="-122"/>
              </a:rPr>
              <a:t>Braces are required around the statements between if and else.</a:t>
            </a:r>
            <a:r>
              <a:rPr lang="en-US" altLang="zh-CN" sz="2400" dirty="0" smtClean="0">
                <a:latin typeface="Times New Roman" pitchFamily="18" charset="0"/>
                <a:ea typeface="楷体_GB2312" pitchFamily="49" charset="-122"/>
              </a:rPr>
              <a:t> </a:t>
            </a:r>
          </a:p>
          <a:p>
            <a:pPr lvl="1" eaLnBrk="1" hangingPunct="1">
              <a:lnSpc>
                <a:spcPct val="150000"/>
              </a:lnSpc>
            </a:pPr>
            <a:r>
              <a:rPr lang="en-US" altLang="zh-CN" sz="2400" b="1" dirty="0">
                <a:solidFill>
                  <a:srgbClr val="FF0000"/>
                </a:solidFill>
                <a:latin typeface="Times New Roman" pitchFamily="18" charset="0"/>
                <a:ea typeface="楷体_GB2312" pitchFamily="49" charset="-122"/>
              </a:rPr>
              <a:t>else</a:t>
            </a:r>
            <a:r>
              <a:rPr lang="zh-CN" altLang="en-US" sz="2400" b="1" dirty="0">
                <a:solidFill>
                  <a:srgbClr val="FF0000"/>
                </a:solidFill>
                <a:latin typeface="Times New Roman" pitchFamily="18" charset="0"/>
                <a:ea typeface="楷体_GB2312" pitchFamily="49" charset="-122"/>
              </a:rPr>
              <a:t>子句不能单独存在</a:t>
            </a:r>
            <a:r>
              <a:rPr lang="zh-CN" altLang="en-US" sz="2400" dirty="0">
                <a:latin typeface="Times New Roman" pitchFamily="18" charset="0"/>
                <a:ea typeface="楷体_GB2312" pitchFamily="49" charset="-122"/>
              </a:rPr>
              <a:t>。</a:t>
            </a:r>
            <a:endParaRPr lang="zh-CN" altLang="en-US" sz="2400" dirty="0" smtClean="0">
              <a:latin typeface="Times New Roman" pitchFamily="18" charset="0"/>
              <a:ea typeface="楷体_GB2312" pitchFamily="49" charset="-122"/>
            </a:endParaRPr>
          </a:p>
        </p:txBody>
      </p:sp>
      <p:sp>
        <p:nvSpPr>
          <p:cNvPr id="6188036" name="Rectangle 4"/>
          <p:cNvSpPr>
            <a:spLocks noChangeArrowheads="1"/>
          </p:cNvSpPr>
          <p:nvPr/>
        </p:nvSpPr>
        <p:spPr bwMode="auto">
          <a:xfrm>
            <a:off x="6705600" y="990600"/>
            <a:ext cx="2133600" cy="2438400"/>
          </a:xfrm>
          <a:prstGeom prst="rect">
            <a:avLst/>
          </a:prstGeom>
          <a:solidFill>
            <a:srgbClr val="CC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pl-PL" altLang="zh-CN" sz="2800" b="1">
                <a:latin typeface="Times New Roman" pitchFamily="18" charset="0"/>
                <a:ea typeface="楷体_GB2312" pitchFamily="49" charset="-122"/>
              </a:rPr>
              <a:t>if (x == 5)</a:t>
            </a:r>
          </a:p>
          <a:p>
            <a:pPr marL="342900" indent="-342900">
              <a:lnSpc>
                <a:spcPct val="90000"/>
              </a:lnSpc>
              <a:spcBef>
                <a:spcPct val="0"/>
              </a:spcBef>
              <a:buClr>
                <a:srgbClr val="FF3300"/>
              </a:buClr>
              <a:buFont typeface="Wingdings" pitchFamily="2" charset="2"/>
              <a:buNone/>
            </a:pPr>
            <a:r>
              <a:rPr lang="pl-PL" altLang="zh-CN" sz="2800" b="1">
                <a:latin typeface="Times New Roman" pitchFamily="18" charset="0"/>
                <a:ea typeface="楷体_GB2312" pitchFamily="49" charset="-122"/>
              </a:rPr>
              <a:t>   z = 7;</a:t>
            </a:r>
          </a:p>
          <a:p>
            <a:pPr marL="342900" indent="-342900">
              <a:lnSpc>
                <a:spcPct val="90000"/>
              </a:lnSpc>
              <a:spcBef>
                <a:spcPct val="0"/>
              </a:spcBef>
              <a:buClr>
                <a:srgbClr val="FF3300"/>
              </a:buClr>
              <a:buFont typeface="Wingdings" pitchFamily="2" charset="2"/>
              <a:buNone/>
            </a:pPr>
            <a:r>
              <a:rPr lang="pl-PL" altLang="zh-CN" sz="2800" b="1">
                <a:latin typeface="Times New Roman" pitchFamily="18" charset="0"/>
                <a:ea typeface="楷体_GB2312" pitchFamily="49" charset="-122"/>
              </a:rPr>
              <a:t>   q = 42;</a:t>
            </a:r>
          </a:p>
          <a:p>
            <a:pPr marL="342900" indent="-342900">
              <a:lnSpc>
                <a:spcPct val="90000"/>
              </a:lnSpc>
              <a:spcBef>
                <a:spcPct val="0"/>
              </a:spcBef>
              <a:buClr>
                <a:srgbClr val="FF3300"/>
              </a:buClr>
              <a:buFont typeface="Wingdings" pitchFamily="2" charset="2"/>
              <a:buNone/>
            </a:pPr>
            <a:r>
              <a:rPr lang="pl-PL"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pl-PL" altLang="zh-CN" sz="2800" b="1">
                <a:latin typeface="Times New Roman" pitchFamily="18" charset="0"/>
                <a:ea typeface="楷体_GB2312" pitchFamily="49" charset="-122"/>
              </a:rPr>
              <a:t>   z = 19;</a:t>
            </a:r>
          </a:p>
          <a:p>
            <a:pPr marL="342900" indent="-342900">
              <a:lnSpc>
                <a:spcPct val="90000"/>
              </a:lnSpc>
              <a:spcBef>
                <a:spcPct val="0"/>
              </a:spcBef>
              <a:buClr>
                <a:srgbClr val="FF3300"/>
              </a:buClr>
              <a:buFont typeface="Wingdings" pitchFamily="2" charset="2"/>
              <a:buNone/>
            </a:pPr>
            <a:endParaRPr lang="en-US" altLang="zh-CN" sz="2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0D17737-C528-467C-A713-1DDB030D40DE}" type="datetime1">
              <a:rPr lang="zh-CN" altLang="en-US"/>
              <a:pPr/>
              <a:t>2023/10/12</a:t>
            </a:fld>
            <a:endParaRPr lang="en-US" altLang="zh-CN"/>
          </a:p>
        </p:txBody>
      </p:sp>
      <p:sp>
        <p:nvSpPr>
          <p:cNvPr id="6" name="灯片编号占位符 4"/>
          <p:cNvSpPr>
            <a:spLocks noGrp="1"/>
          </p:cNvSpPr>
          <p:nvPr>
            <p:ph type="sldNum" sz="quarter" idx="11"/>
          </p:nvPr>
        </p:nvSpPr>
        <p:spPr/>
        <p:txBody>
          <a:bodyPr/>
          <a:lstStyle/>
          <a:p>
            <a:fld id="{1620F0DE-3067-4B67-AAA6-FCB50C0EAA2F}" type="slidenum">
              <a:rPr lang="zh-CN" altLang="en-US"/>
              <a:pPr/>
              <a:t>11</a:t>
            </a:fld>
            <a:r>
              <a:rPr lang="en-US" altLang="zh-CN"/>
              <a:t>/119</a:t>
            </a:r>
          </a:p>
        </p:txBody>
      </p:sp>
      <p:sp>
        <p:nvSpPr>
          <p:cNvPr id="2103298" name="Rectangle 2" descr="白色大理石"/>
          <p:cNvSpPr>
            <a:spLocks noGrp="1" noChangeArrowheads="1"/>
          </p:cNvSpPr>
          <p:nvPr>
            <p:ph type="title"/>
          </p:nvPr>
        </p:nvSpPr>
        <p:spPr>
          <a:xfrm>
            <a:off x="304800" y="457200"/>
            <a:ext cx="7848600" cy="1219200"/>
          </a:xfrm>
          <a:solidFill>
            <a:schemeClr val="bg1"/>
          </a:solidFill>
          <a:ln>
            <a:solidFill>
              <a:schemeClr val="bg1"/>
            </a:solidFill>
            <a:miter lim="800000"/>
            <a:headEnd/>
            <a:tailEnd/>
          </a:ln>
        </p:spPr>
        <p:txBody>
          <a:bodyPr/>
          <a:lstStyle/>
          <a:p>
            <a:pPr>
              <a:lnSpc>
                <a:spcPts val="5000"/>
              </a:lnSpc>
            </a:pPr>
            <a:r>
              <a:rPr lang="zh-CN" altLang="en-US" sz="4000" dirty="0">
                <a:solidFill>
                  <a:schemeClr val="accent2"/>
                </a:solidFill>
                <a:latin typeface="黑体" panose="02010609060101010101" pitchFamily="49" charset="-122"/>
                <a:ea typeface="黑体" panose="02010609060101010101" pitchFamily="49" charset="-122"/>
              </a:rPr>
              <a:t>看</a:t>
            </a:r>
            <a:r>
              <a:rPr lang="zh-CN" altLang="en-US" sz="4000" dirty="0" smtClean="0">
                <a:solidFill>
                  <a:schemeClr val="accent2"/>
                </a:solidFill>
                <a:latin typeface="黑体" panose="02010609060101010101" pitchFamily="49" charset="-122"/>
                <a:ea typeface="黑体" panose="02010609060101010101" pitchFamily="49" charset="-122"/>
              </a:rPr>
              <a:t>英文版专业书</a:t>
            </a:r>
            <a:r>
              <a:rPr lang="en-US" altLang="zh-CN" sz="4000" dirty="0" smtClean="0">
                <a:solidFill>
                  <a:schemeClr val="accent2"/>
                </a:solidFill>
                <a:latin typeface="黑体" panose="02010609060101010101" pitchFamily="49" charset="-122"/>
                <a:ea typeface="黑体" panose="02010609060101010101" pitchFamily="49" charset="-122"/>
              </a:rPr>
              <a:t/>
            </a:r>
            <a:br>
              <a:rPr lang="en-US" altLang="zh-CN" sz="4000" dirty="0" smtClean="0">
                <a:solidFill>
                  <a:schemeClr val="accent2"/>
                </a:solidFill>
                <a:latin typeface="黑体" panose="02010609060101010101" pitchFamily="49" charset="-122"/>
                <a:ea typeface="黑体" panose="02010609060101010101" pitchFamily="49" charset="-122"/>
              </a:rPr>
            </a:br>
            <a:r>
              <a:rPr lang="zh-CN" altLang="en-US" sz="4000" dirty="0" smtClean="0">
                <a:solidFill>
                  <a:schemeClr val="accent2"/>
                </a:solidFill>
                <a:latin typeface="黑体" panose="02010609060101010101" pitchFamily="49" charset="-122"/>
                <a:ea typeface="黑体" panose="02010609060101010101" pitchFamily="49" charset="-122"/>
              </a:rPr>
              <a:t>可以方便理解</a:t>
            </a:r>
            <a:r>
              <a:rPr lang="zh-CN" altLang="en-US" sz="4000" dirty="0" smtClean="0">
                <a:solidFill>
                  <a:schemeClr val="accent2"/>
                </a:solidFill>
                <a:latin typeface="黑体" panose="02010609060101010101" pitchFamily="49" charset="-122"/>
                <a:ea typeface="黑体" panose="02010609060101010101" pitchFamily="49" charset="-122"/>
              </a:rPr>
              <a:t>其专业词汇</a:t>
            </a:r>
            <a:endParaRPr lang="zh-CN" altLang="en-GB" sz="4000" dirty="0">
              <a:solidFill>
                <a:schemeClr val="accent2"/>
              </a:solidFill>
              <a:latin typeface="黑体" panose="02010609060101010101" pitchFamily="49" charset="-122"/>
              <a:ea typeface="黑体" panose="02010609060101010101" pitchFamily="49" charset="-122"/>
            </a:endParaRPr>
          </a:p>
        </p:txBody>
      </p:sp>
      <p:sp>
        <p:nvSpPr>
          <p:cNvPr id="2103299" name="Rectangle 3"/>
          <p:cNvSpPr>
            <a:spLocks noGrp="1" noChangeArrowheads="1"/>
          </p:cNvSpPr>
          <p:nvPr>
            <p:ph type="body" idx="1"/>
          </p:nvPr>
        </p:nvSpPr>
        <p:spPr>
          <a:xfrm>
            <a:off x="381000" y="2057400"/>
            <a:ext cx="8534400" cy="4038600"/>
          </a:xfrm>
          <a:ln>
            <a:solidFill>
              <a:schemeClr val="tx1"/>
            </a:solidFill>
            <a:miter lim="800000"/>
            <a:headEnd/>
            <a:tailEnd/>
          </a:ln>
        </p:spPr>
        <p:txBody>
          <a:bodyPr/>
          <a:lstStyle/>
          <a:p>
            <a:pPr>
              <a:lnSpc>
                <a:spcPct val="150000"/>
              </a:lnSpc>
              <a:buClr>
                <a:srgbClr val="0000FF"/>
              </a:buClr>
            </a:pPr>
            <a:r>
              <a:rPr lang="zh-CN" altLang="en-US" dirty="0" smtClean="0">
                <a:solidFill>
                  <a:srgbClr val="CC0066"/>
                </a:solidFill>
                <a:latin typeface="Times New Roman" panose="02020603050405020304" pitchFamily="18" charset="0"/>
                <a:cs typeface="Times New Roman" panose="02020603050405020304" pitchFamily="18" charset="0"/>
              </a:rPr>
              <a:t>曾</a:t>
            </a:r>
            <a:r>
              <a:rPr lang="zh-CN" altLang="en-US" dirty="0" smtClean="0">
                <a:solidFill>
                  <a:srgbClr val="CC0066"/>
                </a:solidFill>
                <a:latin typeface="Times New Roman" panose="02020603050405020304" pitchFamily="18" charset="0"/>
                <a:cs typeface="Times New Roman" panose="02020603050405020304" pitchFamily="18" charset="0"/>
              </a:rPr>
              <a:t>发</a:t>
            </a:r>
            <a:r>
              <a:rPr lang="zh-CN" altLang="en-US" dirty="0" smtClean="0">
                <a:solidFill>
                  <a:srgbClr val="CC0066"/>
                </a:solidFill>
                <a:latin typeface="Times New Roman" panose="02020603050405020304" pitchFamily="18" charset="0"/>
                <a:cs typeface="Times New Roman" panose="02020603050405020304" pitchFamily="18" charset="0"/>
              </a:rPr>
              <a:t>给大家一本</a:t>
            </a:r>
            <a:r>
              <a:rPr lang="zh-CN" altLang="en-US" dirty="0">
                <a:solidFill>
                  <a:srgbClr val="CC0066"/>
                </a:solidFill>
                <a:latin typeface="Times New Roman" panose="02020603050405020304" pitchFamily="18" charset="0"/>
                <a:cs typeface="Times New Roman" panose="02020603050405020304" pitchFamily="18" charset="0"/>
              </a:rPr>
              <a:t>英文原版</a:t>
            </a:r>
            <a:r>
              <a:rPr lang="en-US" altLang="zh-CN" dirty="0" smtClean="0">
                <a:solidFill>
                  <a:srgbClr val="CC0066"/>
                </a:solidFill>
                <a:latin typeface="Times New Roman" panose="02020603050405020304" pitchFamily="18" charset="0"/>
                <a:cs typeface="Times New Roman" panose="02020603050405020304" pitchFamily="18" charset="0"/>
              </a:rPr>
              <a:t>C</a:t>
            </a:r>
            <a:r>
              <a:rPr lang="zh-CN" altLang="en-US" dirty="0" smtClean="0">
                <a:solidFill>
                  <a:srgbClr val="CC0066"/>
                </a:solidFill>
                <a:latin typeface="Times New Roman" panose="02020603050405020304" pitchFamily="18" charset="0"/>
                <a:cs typeface="Times New Roman" panose="02020603050405020304" pitchFamily="18" charset="0"/>
              </a:rPr>
              <a:t>语言</a:t>
            </a:r>
            <a:r>
              <a:rPr lang="zh-CN" altLang="en-US" dirty="0" smtClean="0">
                <a:solidFill>
                  <a:srgbClr val="CC0066"/>
                </a:solidFill>
                <a:latin typeface="Times New Roman" panose="02020603050405020304" pitchFamily="18" charset="0"/>
                <a:cs typeface="Times New Roman" panose="02020603050405020304" pitchFamily="18" charset="0"/>
              </a:rPr>
              <a:t>教材。</a:t>
            </a:r>
            <a:endParaRPr lang="en-US" altLang="zh-CN" dirty="0" smtClean="0">
              <a:solidFill>
                <a:srgbClr val="CC0066"/>
              </a:solidFill>
              <a:latin typeface="Times New Roman" panose="02020603050405020304" pitchFamily="18" charset="0"/>
              <a:cs typeface="Times New Roman" panose="02020603050405020304" pitchFamily="18" charset="0"/>
            </a:endParaRPr>
          </a:p>
          <a:p>
            <a:pPr>
              <a:lnSpc>
                <a:spcPct val="150000"/>
              </a:lnSpc>
              <a:buClr>
                <a:srgbClr val="0000FF"/>
              </a:buClr>
            </a:pPr>
            <a:r>
              <a:rPr lang="zh-CN" altLang="en-US" dirty="0" smtClean="0">
                <a:solidFill>
                  <a:srgbClr val="CC0066"/>
                </a:solidFill>
                <a:latin typeface="Times New Roman" panose="02020603050405020304" pitchFamily="18" charset="0"/>
                <a:cs typeface="Times New Roman" panose="02020603050405020304" pitchFamily="18" charset="0"/>
              </a:rPr>
              <a:t>英文原版专业教材与普通英文读物有很大不同，对“专业词语”的理解似乎更容易些，可以试着读</a:t>
            </a:r>
            <a:r>
              <a:rPr lang="zh-CN" altLang="en-US" dirty="0" smtClean="0">
                <a:solidFill>
                  <a:srgbClr val="CC0066"/>
                </a:solidFill>
                <a:latin typeface="Times New Roman" panose="02020603050405020304" pitchFamily="18" charset="0"/>
                <a:cs typeface="Times New Roman" panose="02020603050405020304" pitchFamily="18" charset="0"/>
              </a:rPr>
              <a:t>英文版教材，有生词最好查“英英词典”。</a:t>
            </a:r>
            <a:endParaRPr lang="zh-CN" altLang="en-US" dirty="0">
              <a:solidFill>
                <a:srgbClr val="CC0066"/>
              </a:solidFill>
              <a:latin typeface="Times New Roman" panose="02020603050405020304" pitchFamily="18" charset="0"/>
              <a:cs typeface="Times New Roman" panose="02020603050405020304" pitchFamily="18" charset="0"/>
            </a:endParaRPr>
          </a:p>
        </p:txBody>
      </p:sp>
      <p:pic>
        <p:nvPicPr>
          <p:cNvPr id="2103300" name="Picture 4" descr="双叹号变头"/>
          <p:cNvPicPr>
            <a:picLocks noChangeAspect="1" noChangeArrowheads="1"/>
          </p:cNvPicPr>
          <p:nvPr/>
        </p:nvPicPr>
        <p:blipFill>
          <a:blip r:embed="rId3">
            <a:extLst>
              <a:ext uri="{28A0092B-C50C-407E-A947-70E740481C1C}">
                <a14:useLocalDpi xmlns:a14="http://schemas.microsoft.com/office/drawing/2010/main" val="0"/>
              </a:ext>
            </a:extLst>
          </a:blip>
          <a:srcRect l="17204" t="12973" r="18280" b="9189"/>
          <a:stretch>
            <a:fillRect/>
          </a:stretch>
        </p:blipFill>
        <p:spPr bwMode="auto">
          <a:xfrm>
            <a:off x="6705600" y="152400"/>
            <a:ext cx="1676400" cy="1676400"/>
          </a:xfrm>
          <a:prstGeom prst="rect">
            <a:avLst/>
          </a:prstGeom>
          <a:solidFill>
            <a:srgbClr val="FF3300"/>
          </a:solidFill>
          <a:ln>
            <a:noFill/>
          </a:ln>
          <a:extLst>
            <a:ext uri="{91240B29-F687-4F45-9708-019B960494DF}">
              <a14:hiddenLine xmlns:a14="http://schemas.microsoft.com/office/drawing/2010/main" w="9525">
                <a:solidFill>
                  <a:srgbClr val="FF3300"/>
                </a:solidFill>
                <a:miter lim="800000"/>
                <a:headEnd/>
                <a:tailEnd/>
              </a14:hiddenLine>
            </a:ext>
          </a:extLst>
        </p:spPr>
      </p:pic>
    </p:spTree>
    <p:extLst>
      <p:ext uri="{BB962C8B-B14F-4D97-AF65-F5344CB8AC3E}">
        <p14:creationId xmlns:p14="http://schemas.microsoft.com/office/powerpoint/2010/main" val="3679430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12</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a:latin typeface="Times New Roman" panose="02020603050405020304" pitchFamily="18" charset="0"/>
                <a:ea typeface="黑体" pitchFamily="49" charset="-122"/>
                <a:cs typeface="Times New Roman" panose="02020603050405020304" pitchFamily="18" charset="0"/>
              </a:rPr>
              <a:t>例</a:t>
            </a:r>
            <a:r>
              <a:rPr kumimoji="1" lang="en-US" altLang="zh-CN" sz="4000" b="0" dirty="0" smtClean="0">
                <a:latin typeface="Times New Roman" panose="02020603050405020304" pitchFamily="18" charset="0"/>
                <a:ea typeface="黑体" pitchFamily="49" charset="-122"/>
                <a:cs typeface="Times New Roman" panose="02020603050405020304" pitchFamily="18" charset="0"/>
              </a:rPr>
              <a:t>1</a:t>
            </a:r>
            <a:r>
              <a:rPr kumimoji="1" lang="zh-CN" altLang="en-US" sz="4000" b="0" dirty="0" smtClean="0">
                <a:latin typeface="Times New Roman" panose="02020603050405020304" pitchFamily="18" charset="0"/>
                <a:ea typeface="黑体" pitchFamily="49" charset="-122"/>
                <a:cs typeface="Times New Roman" panose="02020603050405020304" pitchFamily="18" charset="0"/>
              </a:rPr>
              <a:t>：</a:t>
            </a:r>
            <a:r>
              <a:rPr kumimoji="1" lang="en-US" altLang="zh-CN" sz="4000" b="0" dirty="0" smtClean="0">
                <a:latin typeface="Times New Roman" panose="02020603050405020304" pitchFamily="18" charset="0"/>
                <a:ea typeface="黑体" pitchFamily="49" charset="-122"/>
                <a:cs typeface="Times New Roman" panose="02020603050405020304" pitchFamily="18" charset="0"/>
              </a:rPr>
              <a:t>if</a:t>
            </a:r>
            <a:r>
              <a:rPr kumimoji="1" lang="zh-CN" altLang="en-US" sz="4000" b="0" dirty="0" smtClean="0">
                <a:latin typeface="Times New Roman" panose="02020603050405020304" pitchFamily="18" charset="0"/>
                <a:ea typeface="黑体" pitchFamily="49" charset="-122"/>
                <a:cs typeface="Times New Roman" panose="02020603050405020304" pitchFamily="18" charset="0"/>
              </a:rPr>
              <a:t>应用举例</a:t>
            </a:r>
          </a:p>
        </p:txBody>
      </p:sp>
      <p:sp>
        <p:nvSpPr>
          <p:cNvPr id="5885955" name="Rectangle 3"/>
          <p:cNvSpPr>
            <a:spLocks noGrp="1" noChangeArrowheads="1"/>
          </p:cNvSpPr>
          <p:nvPr>
            <p:ph type="body" idx="4294967295"/>
          </p:nvPr>
        </p:nvSpPr>
        <p:spPr>
          <a:xfrm>
            <a:off x="152400" y="1143000"/>
            <a:ext cx="8763000" cy="4267200"/>
          </a:xfrm>
        </p:spPr>
        <p:txBody>
          <a:bodyPr/>
          <a:lstStyle/>
          <a:p>
            <a:pPr>
              <a:lnSpc>
                <a:spcPct val="200000"/>
              </a:lnSpc>
            </a:pPr>
            <a:r>
              <a:rPr lang="zh-CN" altLang="en-US" sz="3600" dirty="0" smtClean="0">
                <a:latin typeface="Times New Roman" panose="02020603050405020304" pitchFamily="18" charset="0"/>
                <a:cs typeface="Times New Roman" panose="02020603050405020304" pitchFamily="18" charset="0"/>
              </a:rPr>
              <a:t>从键盘输入两个实数，按从小到</a:t>
            </a:r>
            <a:r>
              <a:rPr lang="zh-CN" altLang="en-US" sz="3600" dirty="0">
                <a:latin typeface="Times New Roman" panose="02020603050405020304" pitchFamily="18" charset="0"/>
                <a:cs typeface="Times New Roman" panose="02020603050405020304" pitchFamily="18" charset="0"/>
              </a:rPr>
              <a:t>大</a:t>
            </a:r>
            <a:r>
              <a:rPr lang="zh-CN" altLang="en-US" sz="3600" dirty="0" smtClean="0">
                <a:latin typeface="Times New Roman" panose="02020603050405020304" pitchFamily="18" charset="0"/>
                <a:cs typeface="Times New Roman" panose="02020603050405020304" pitchFamily="18" charset="0"/>
              </a:rPr>
              <a:t>的顺序（“升序”）输出。</a:t>
            </a:r>
            <a:endParaRPr lang="en-US" altLang="zh-CN"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662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13</a:t>
            </a:fld>
            <a:r>
              <a:rPr lang="en-US" altLang="zh-CN"/>
              <a:t>/35</a:t>
            </a:r>
          </a:p>
        </p:txBody>
      </p:sp>
      <p:sp>
        <p:nvSpPr>
          <p:cNvPr id="5885954" name="Rectangle 2" descr="白色大理石"/>
          <p:cNvSpPr>
            <a:spLocks noGrp="1" noChangeArrowheads="1"/>
          </p:cNvSpPr>
          <p:nvPr>
            <p:ph type="title" idx="4294967295"/>
          </p:nvPr>
        </p:nvSpPr>
        <p:spPr>
          <a:xfrm>
            <a:off x="381000" y="228600"/>
            <a:ext cx="8534400" cy="609600"/>
          </a:xfrm>
        </p:spPr>
        <p:txBody>
          <a:bodyPr/>
          <a:lstStyle/>
          <a:p>
            <a:r>
              <a:rPr kumimoji="1" lang="zh-CN" altLang="en-US" sz="32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1-1</a:t>
            </a:r>
            <a:r>
              <a:rPr kumimoji="1" lang="zh-CN" altLang="en-US" sz="3200" b="0" dirty="0" smtClean="0">
                <a:latin typeface="Times New Roman" panose="02020603050405020304" pitchFamily="18" charset="0"/>
                <a:ea typeface="黑体" pitchFamily="49" charset="-122"/>
                <a:cs typeface="Times New Roman" panose="02020603050405020304" pitchFamily="18" charset="0"/>
              </a:rPr>
              <a:t>：将输入的两</a:t>
            </a:r>
            <a:r>
              <a:rPr kumimoji="1" lang="zh-CN" altLang="en-US" sz="3200" b="0" dirty="0" smtClean="0">
                <a:latin typeface="Times New Roman" panose="02020603050405020304" pitchFamily="18" charset="0"/>
                <a:ea typeface="黑体" pitchFamily="49" charset="-122"/>
                <a:cs typeface="Times New Roman" panose="02020603050405020304" pitchFamily="18" charset="0"/>
              </a:rPr>
              <a:t>个数“升序”输出</a:t>
            </a:r>
            <a:r>
              <a:rPr kumimoji="1" lang="en-US" altLang="zh-CN" sz="3200" b="0" dirty="0" smtClean="0">
                <a:solidFill>
                  <a:srgbClr val="FF0000"/>
                </a:solidFill>
                <a:latin typeface="Times New Roman" panose="02020603050405020304" pitchFamily="18" charset="0"/>
                <a:ea typeface="黑体" pitchFamily="49" charset="-122"/>
                <a:cs typeface="Times New Roman" panose="02020603050405020304" pitchFamily="18" charset="0"/>
              </a:rPr>
              <a:t/>
            </a:r>
            <a:br>
              <a:rPr kumimoji="1" lang="en-US" altLang="zh-CN" sz="3200" b="0" dirty="0" smtClean="0">
                <a:solidFill>
                  <a:srgbClr val="FF0000"/>
                </a:solidFill>
                <a:latin typeface="Times New Roman" panose="02020603050405020304" pitchFamily="18" charset="0"/>
                <a:ea typeface="黑体" pitchFamily="49" charset="-122"/>
                <a:cs typeface="Times New Roman" panose="02020603050405020304" pitchFamily="18" charset="0"/>
              </a:rPr>
            </a:br>
            <a:r>
              <a:rPr kumimoji="1" lang="zh-CN" altLang="en-US" sz="3200" b="0" dirty="0" smtClean="0">
                <a:solidFill>
                  <a:srgbClr val="FF0000"/>
                </a:solidFill>
                <a:latin typeface="Times New Roman" panose="02020603050405020304" pitchFamily="18" charset="0"/>
                <a:ea typeface="黑体" pitchFamily="49" charset="-122"/>
                <a:cs typeface="Times New Roman" panose="02020603050405020304" pitchFamily="18" charset="0"/>
              </a:rPr>
              <a:t>不改变变量中的值</a:t>
            </a:r>
          </a:p>
        </p:txBody>
      </p:sp>
      <p:sp>
        <p:nvSpPr>
          <p:cNvPr id="7" name="Rectangle 4"/>
          <p:cNvSpPr>
            <a:spLocks noChangeArrowheads="1"/>
          </p:cNvSpPr>
          <p:nvPr/>
        </p:nvSpPr>
        <p:spPr bwMode="auto">
          <a:xfrm>
            <a:off x="76200" y="1143000"/>
            <a:ext cx="5257800" cy="56388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342900" indent="-342900">
              <a:lnSpc>
                <a:spcPts val="41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a:t>
            </a:r>
            <a:r>
              <a:rPr lang="en-US" altLang="zh-CN" sz="2400" b="1" dirty="0">
                <a:latin typeface="Times New Roman" pitchFamily="18" charset="0"/>
                <a:ea typeface="楷体_GB2312" pitchFamily="49" charset="-122"/>
              </a:rPr>
              <a:t>	float </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scanf</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f%f</a:t>
            </a:r>
            <a:r>
              <a:rPr lang="en-US" altLang="zh-CN" sz="2400" b="1" dirty="0">
                <a:latin typeface="Times New Roman" pitchFamily="18" charset="0"/>
                <a:ea typeface="楷体_GB2312" pitchFamily="49" charset="-122"/>
              </a:rPr>
              <a:t>",&amp;</a:t>
            </a:r>
            <a:r>
              <a:rPr lang="en-US" altLang="zh-CN" sz="2400" b="1" dirty="0" err="1">
                <a:latin typeface="Times New Roman" pitchFamily="18" charset="0"/>
                <a:ea typeface="楷体_GB2312" pitchFamily="49" charset="-122"/>
              </a:rPr>
              <a:t>m,&amp;n</a:t>
            </a:r>
            <a:r>
              <a:rPr lang="en-US" altLang="zh-CN" sz="2400" b="1" dirty="0">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if(m&lt;n)</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("%5.2f,%5.2f\n",</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if(m&gt;=n)     </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a:t>
            </a:r>
            <a:r>
              <a:rPr lang="en-US" altLang="zh-CN" sz="2400" b="1" dirty="0" err="1" smtClean="0">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("%5.2f,%5.2f\n",</a:t>
            </a:r>
            <a:r>
              <a:rPr lang="en-US" altLang="zh-CN" sz="2400" b="1" dirty="0" err="1">
                <a:latin typeface="Times New Roman" pitchFamily="18" charset="0"/>
                <a:ea typeface="楷体_GB2312" pitchFamily="49" charset="-122"/>
              </a:rPr>
              <a:t>n,m</a:t>
            </a:r>
            <a:r>
              <a:rPr lang="en-US" altLang="zh-CN" sz="2400" b="1" dirty="0" smtClean="0">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return 0;</a:t>
            </a:r>
            <a:endParaRPr lang="en-US" altLang="zh-CN" sz="2400" b="1" dirty="0">
              <a:latin typeface="Times New Roman" pitchFamily="18" charset="0"/>
              <a:ea typeface="楷体_GB2312" pitchFamily="49" charset="-122"/>
            </a:endParaRP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endParaRPr lang="en-US" altLang="zh-CN" sz="2400" b="1" dirty="0" smtClean="0">
              <a:latin typeface="Times New Roman" pitchFamily="18" charset="0"/>
              <a:ea typeface="楷体_GB2312" pitchFamily="49" charset="-122"/>
            </a:endParaRPr>
          </a:p>
        </p:txBody>
      </p:sp>
      <p:pic>
        <p:nvPicPr>
          <p:cNvPr id="9" name="图片 8"/>
          <p:cNvPicPr/>
          <p:nvPr/>
        </p:nvPicPr>
        <p:blipFill>
          <a:blip r:embed="rId2"/>
          <a:stretch>
            <a:fillRect/>
          </a:stretch>
        </p:blipFill>
        <p:spPr>
          <a:xfrm>
            <a:off x="4648200" y="1066800"/>
            <a:ext cx="4343400" cy="1524000"/>
          </a:xfrm>
          <a:prstGeom prst="rect">
            <a:avLst/>
          </a:prstGeom>
        </p:spPr>
      </p:pic>
      <p:pic>
        <p:nvPicPr>
          <p:cNvPr id="10" name="图片 9"/>
          <p:cNvPicPr/>
          <p:nvPr/>
        </p:nvPicPr>
        <p:blipFill>
          <a:blip r:embed="rId3"/>
          <a:stretch>
            <a:fillRect/>
          </a:stretch>
        </p:blipFill>
        <p:spPr>
          <a:xfrm>
            <a:off x="4648201" y="2667000"/>
            <a:ext cx="4458286" cy="1600200"/>
          </a:xfrm>
          <a:prstGeom prst="rect">
            <a:avLst/>
          </a:prstGeom>
        </p:spPr>
      </p:pic>
    </p:spTree>
    <p:extLst>
      <p:ext uri="{BB962C8B-B14F-4D97-AF65-F5344CB8AC3E}">
        <p14:creationId xmlns:p14="http://schemas.microsoft.com/office/powerpoint/2010/main" val="21469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14</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32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1-2</a:t>
            </a:r>
            <a:r>
              <a:rPr kumimoji="1" lang="zh-CN" altLang="en-US" sz="3200" b="0" dirty="0" smtClean="0">
                <a:latin typeface="Times New Roman" panose="02020603050405020304" pitchFamily="18" charset="0"/>
                <a:ea typeface="黑体" pitchFamily="49" charset="-122"/>
                <a:cs typeface="Times New Roman" panose="02020603050405020304" pitchFamily="18" charset="0"/>
              </a:rPr>
              <a:t>：将输入的两个数升序输出</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
            </a:r>
            <a:br>
              <a:rPr kumimoji="1" lang="en-US" altLang="zh-CN" sz="3200" b="0" dirty="0" smtClean="0">
                <a:latin typeface="Times New Roman" panose="02020603050405020304" pitchFamily="18" charset="0"/>
                <a:ea typeface="黑体" pitchFamily="49" charset="-122"/>
                <a:cs typeface="Times New Roman" panose="02020603050405020304" pitchFamily="18" charset="0"/>
              </a:rPr>
            </a:br>
            <a:r>
              <a:rPr kumimoji="1" lang="zh-CN" altLang="en-US" sz="3200" b="0" dirty="0" smtClean="0">
                <a:solidFill>
                  <a:srgbClr val="FF0000"/>
                </a:solidFill>
                <a:latin typeface="Times New Roman" panose="02020603050405020304" pitchFamily="18" charset="0"/>
                <a:ea typeface="黑体" pitchFamily="49" charset="-122"/>
                <a:cs typeface="Times New Roman" panose="02020603050405020304" pitchFamily="18" charset="0"/>
              </a:rPr>
              <a:t>使用条件表达式</a:t>
            </a:r>
          </a:p>
        </p:txBody>
      </p:sp>
      <p:sp>
        <p:nvSpPr>
          <p:cNvPr id="7" name="Rectangle 4"/>
          <p:cNvSpPr>
            <a:spLocks noChangeArrowheads="1"/>
          </p:cNvSpPr>
          <p:nvPr/>
        </p:nvSpPr>
        <p:spPr bwMode="auto">
          <a:xfrm>
            <a:off x="668029" y="1371600"/>
            <a:ext cx="7713971" cy="4593565"/>
          </a:xfrm>
          <a:prstGeom prst="rect">
            <a:avLst/>
          </a:prstGeom>
          <a:solidFill>
            <a:srgbClr val="FFFF00"/>
          </a:solidFill>
          <a:ln w="9525">
            <a:solidFill>
              <a:schemeClr val="hlink"/>
            </a:solidFill>
            <a:miter lim="800000"/>
            <a:headEnd/>
            <a:tailEnd/>
          </a:ln>
          <a:effectLst/>
        </p:spPr>
        <p:txBody>
          <a:bodyPr wrap="none" anchor="ctr">
            <a:spAutoFit/>
          </a:bodyPr>
          <a:lstStyle/>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#include&lt;stdio.h&gt;</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int main()</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	float m,n;</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	printf("m,n=");</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  	scanf("%f%f",&amp;m,&amp;n);</a:t>
            </a:r>
          </a:p>
          <a:p>
            <a:pPr marL="342900" indent="-342900">
              <a:lnSpc>
                <a:spcPts val="3900"/>
              </a:lnSpc>
              <a:spcBef>
                <a:spcPct val="0"/>
              </a:spcBef>
              <a:buClr>
                <a:srgbClr val="FF3300"/>
              </a:buClr>
              <a:buFont typeface="Wingdings" pitchFamily="2" charset="2"/>
              <a:buNone/>
            </a:pPr>
            <a:r>
              <a:rPr lang="pt-BR" altLang="zh-CN" sz="2800" b="1" dirty="0">
                <a:latin typeface="Times New Roman" pitchFamily="18" charset="0"/>
                <a:ea typeface="楷体_GB2312" pitchFamily="49" charset="-122"/>
              </a:rPr>
              <a:t>   	printf("%5.2f,%5.2f\n",</a:t>
            </a:r>
            <a:r>
              <a:rPr lang="pt-BR" altLang="zh-CN" sz="2800" b="1" dirty="0">
                <a:solidFill>
                  <a:srgbClr val="0000FF"/>
                </a:solidFill>
                <a:latin typeface="Times New Roman" pitchFamily="18" charset="0"/>
                <a:ea typeface="楷体_GB2312" pitchFamily="49" charset="-122"/>
              </a:rPr>
              <a:t>m&lt;n?m:n</a:t>
            </a:r>
            <a:r>
              <a:rPr lang="pt-BR" altLang="zh-CN" sz="2800" b="1" dirty="0">
                <a:latin typeface="Times New Roman" pitchFamily="18" charset="0"/>
                <a:ea typeface="楷体_GB2312" pitchFamily="49" charset="-122"/>
              </a:rPr>
              <a:t>, </a:t>
            </a:r>
            <a:r>
              <a:rPr lang="pt-BR" altLang="zh-CN" sz="2800" b="1" dirty="0">
                <a:solidFill>
                  <a:srgbClr val="C00000"/>
                </a:solidFill>
                <a:latin typeface="Times New Roman" pitchFamily="18" charset="0"/>
                <a:ea typeface="楷体_GB2312" pitchFamily="49" charset="-122"/>
              </a:rPr>
              <a:t>m&gt;n?m:n</a:t>
            </a:r>
            <a:r>
              <a:rPr lang="pt-BR" altLang="zh-CN" sz="2800" b="1" dirty="0">
                <a:latin typeface="Times New Roman" pitchFamily="18" charset="0"/>
                <a:ea typeface="楷体_GB2312" pitchFamily="49" charset="-122"/>
              </a:rPr>
              <a:t>);</a:t>
            </a:r>
          </a:p>
          <a:p>
            <a:pPr marL="342900" indent="-342900">
              <a:lnSpc>
                <a:spcPts val="3900"/>
              </a:lnSpc>
              <a:spcBef>
                <a:spcPct val="0"/>
              </a:spcBef>
              <a:buClr>
                <a:srgbClr val="FF3300"/>
              </a:buClr>
              <a:buFont typeface="Wingdings" pitchFamily="2" charset="2"/>
              <a:buNone/>
            </a:pPr>
            <a:r>
              <a:rPr lang="pt-BR" altLang="zh-CN" sz="2800" b="1" dirty="0" smtClean="0">
                <a:latin typeface="Times New Roman" pitchFamily="18" charset="0"/>
                <a:ea typeface="楷体_GB2312" pitchFamily="49" charset="-122"/>
              </a:rPr>
              <a:t>     </a:t>
            </a:r>
            <a:r>
              <a:rPr lang="en-US" altLang="zh-CN" sz="2800" b="1" dirty="0" smtClean="0">
                <a:latin typeface="Times New Roman" pitchFamily="18" charset="0"/>
                <a:ea typeface="楷体_GB2312" pitchFamily="49" charset="-122"/>
              </a:rPr>
              <a:t>return </a:t>
            </a:r>
            <a:r>
              <a:rPr lang="en-US" altLang="zh-CN" sz="2800" b="1" dirty="0">
                <a:latin typeface="Times New Roman" pitchFamily="18" charset="0"/>
                <a:ea typeface="楷体_GB2312" pitchFamily="49" charset="-122"/>
              </a:rPr>
              <a:t>0;</a:t>
            </a:r>
            <a:endParaRPr lang="pt-BR" altLang="zh-CN" sz="2800" b="1" dirty="0" smtClean="0">
              <a:latin typeface="Times New Roman" pitchFamily="18" charset="0"/>
              <a:ea typeface="楷体_GB2312" pitchFamily="49" charset="-122"/>
            </a:endParaRPr>
          </a:p>
          <a:p>
            <a:pPr marL="342900" indent="-342900">
              <a:lnSpc>
                <a:spcPts val="3900"/>
              </a:lnSpc>
              <a:spcBef>
                <a:spcPct val="0"/>
              </a:spcBef>
              <a:buClr>
                <a:srgbClr val="FF3300"/>
              </a:buClr>
              <a:buFont typeface="Wingdings" pitchFamily="2" charset="2"/>
              <a:buNone/>
            </a:pPr>
            <a:r>
              <a:rPr lang="pt-BR" altLang="zh-CN" sz="2800" b="1" dirty="0" smtClean="0">
                <a:latin typeface="Times New Roman" pitchFamily="18" charset="0"/>
                <a:ea typeface="楷体_GB2312" pitchFamily="49" charset="-122"/>
              </a:rPr>
              <a:t>}</a:t>
            </a:r>
          </a:p>
        </p:txBody>
      </p:sp>
    </p:spTree>
    <p:extLst>
      <p:ext uri="{BB962C8B-B14F-4D97-AF65-F5344CB8AC3E}">
        <p14:creationId xmlns:p14="http://schemas.microsoft.com/office/powerpoint/2010/main" val="2116462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15</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32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1-3</a:t>
            </a:r>
            <a:r>
              <a:rPr kumimoji="1" lang="zh-CN" altLang="en-US" sz="3200" b="0" dirty="0" smtClean="0">
                <a:latin typeface="Times New Roman" panose="02020603050405020304" pitchFamily="18" charset="0"/>
                <a:ea typeface="黑体" pitchFamily="49" charset="-122"/>
                <a:cs typeface="Times New Roman" panose="02020603050405020304" pitchFamily="18" charset="0"/>
              </a:rPr>
              <a:t>：两个数排序</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a:t>
            </a:r>
            <a:r>
              <a:rPr kumimoji="1" lang="zh-CN" altLang="en-US" sz="3200" b="0" dirty="0" smtClean="0">
                <a:latin typeface="Times New Roman" panose="02020603050405020304" pitchFamily="18" charset="0"/>
                <a:ea typeface="黑体" pitchFamily="49" charset="-122"/>
                <a:cs typeface="Times New Roman" panose="02020603050405020304" pitchFamily="18" charset="0"/>
              </a:rPr>
              <a:t>升序</a:t>
            </a:r>
            <a:r>
              <a:rPr kumimoji="1" lang="en-US" altLang="zh-CN" sz="3200" b="0" dirty="0" smtClean="0">
                <a:latin typeface="Times New Roman" panose="02020603050405020304" pitchFamily="18" charset="0"/>
                <a:ea typeface="黑体" pitchFamily="49" charset="-122"/>
                <a:cs typeface="Times New Roman" panose="02020603050405020304" pitchFamily="18" charset="0"/>
              </a:rPr>
              <a:t/>
            </a:r>
            <a:br>
              <a:rPr kumimoji="1" lang="en-US" altLang="zh-CN" sz="3200" b="0" dirty="0" smtClean="0">
                <a:latin typeface="Times New Roman" panose="02020603050405020304" pitchFamily="18" charset="0"/>
                <a:ea typeface="黑体" pitchFamily="49" charset="-122"/>
                <a:cs typeface="Times New Roman" panose="02020603050405020304" pitchFamily="18" charset="0"/>
              </a:rPr>
            </a:br>
            <a:r>
              <a:rPr kumimoji="1" lang="zh-CN" altLang="en-US" sz="3200" b="0" dirty="0">
                <a:solidFill>
                  <a:srgbClr val="FF0000"/>
                </a:solidFill>
                <a:latin typeface="Times New Roman" panose="02020603050405020304" pitchFamily="18" charset="0"/>
                <a:ea typeface="黑体" pitchFamily="49" charset="-122"/>
                <a:cs typeface="Times New Roman" panose="02020603050405020304" pitchFamily="18" charset="0"/>
              </a:rPr>
              <a:t>交换</a:t>
            </a:r>
            <a:r>
              <a:rPr kumimoji="1" lang="zh-CN" altLang="en-US" sz="3200" b="0" dirty="0" smtClean="0">
                <a:solidFill>
                  <a:srgbClr val="FF0000"/>
                </a:solidFill>
                <a:latin typeface="Times New Roman" panose="02020603050405020304" pitchFamily="18" charset="0"/>
                <a:ea typeface="黑体" pitchFamily="49" charset="-122"/>
                <a:cs typeface="Times New Roman" panose="02020603050405020304" pitchFamily="18" charset="0"/>
              </a:rPr>
              <a:t>“逆序”变量</a:t>
            </a:r>
            <a:r>
              <a:rPr kumimoji="1" lang="zh-CN" altLang="en-US" sz="3200" b="0" dirty="0">
                <a:solidFill>
                  <a:srgbClr val="FF0000"/>
                </a:solidFill>
                <a:latin typeface="Times New Roman" panose="02020603050405020304" pitchFamily="18" charset="0"/>
                <a:ea typeface="黑体" pitchFamily="49" charset="-122"/>
                <a:cs typeface="Times New Roman" panose="02020603050405020304" pitchFamily="18" charset="0"/>
              </a:rPr>
              <a:t>中的数值</a:t>
            </a:r>
            <a:endParaRPr kumimoji="1" lang="zh-CN" altLang="en-US" sz="3200" b="0" dirty="0" smtClean="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4"/>
          <p:cNvSpPr>
            <a:spLocks noChangeArrowheads="1"/>
          </p:cNvSpPr>
          <p:nvPr/>
        </p:nvSpPr>
        <p:spPr bwMode="auto">
          <a:xfrm>
            <a:off x="76200" y="990600"/>
            <a:ext cx="4572000" cy="57912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342900" indent="-342900">
              <a:lnSpc>
                <a:spcPts val="32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float </a:t>
            </a:r>
            <a:r>
              <a:rPr lang="en-US" altLang="zh-CN" sz="2400" b="1" dirty="0" err="1">
                <a:latin typeface="Times New Roman" pitchFamily="18" charset="0"/>
                <a:ea typeface="楷体_GB2312" pitchFamily="49" charset="-122"/>
              </a:rPr>
              <a:t>m,n,t</a:t>
            </a:r>
            <a:r>
              <a:rPr lang="en-US" altLang="zh-CN" sz="2400" b="1" dirty="0">
                <a:latin typeface="Times New Roman" pitchFamily="18" charset="0"/>
                <a:ea typeface="楷体_GB2312" pitchFamily="49" charset="-122"/>
              </a:rPr>
              <a:t>;</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scanf</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f%f</a:t>
            </a:r>
            <a:r>
              <a:rPr lang="en-US" altLang="zh-CN" sz="2400" b="1" dirty="0">
                <a:latin typeface="Times New Roman" pitchFamily="18" charset="0"/>
                <a:ea typeface="楷体_GB2312" pitchFamily="49" charset="-122"/>
              </a:rPr>
              <a:t>",&amp;</a:t>
            </a:r>
            <a:r>
              <a:rPr lang="en-US" altLang="zh-CN" sz="2400" b="1" dirty="0" err="1">
                <a:latin typeface="Times New Roman" pitchFamily="18" charset="0"/>
                <a:ea typeface="楷体_GB2312" pitchFamily="49" charset="-122"/>
              </a:rPr>
              <a:t>m,&amp;n</a:t>
            </a:r>
            <a:r>
              <a:rPr lang="en-US" altLang="zh-CN" sz="2400" b="1" dirty="0">
                <a:latin typeface="Times New Roman" pitchFamily="18" charset="0"/>
                <a:ea typeface="楷体_GB2312" pitchFamily="49" charset="-122"/>
              </a:rPr>
              <a:t>);</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if(m&gt;n)</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a:t>
            </a:r>
            <a:r>
              <a:rPr lang="en-US" altLang="zh-CN" sz="2400" b="1" dirty="0">
                <a:solidFill>
                  <a:srgbClr val="FF0000"/>
                </a:solidFill>
                <a:latin typeface="Times New Roman" pitchFamily="18" charset="0"/>
                <a:ea typeface="楷体_GB2312" pitchFamily="49" charset="-122"/>
              </a:rPr>
              <a:t>	t=m; </a:t>
            </a:r>
          </a:p>
          <a:p>
            <a:pPr marL="342900" indent="-342900">
              <a:lnSpc>
                <a:spcPts val="3200"/>
              </a:lnSpc>
              <a:spcBef>
                <a:spcPct val="0"/>
              </a:spcBef>
              <a:buClr>
                <a:srgbClr val="FF3300"/>
              </a:buClr>
              <a:buFont typeface="Wingdings" pitchFamily="2" charset="2"/>
              <a:buNone/>
            </a:pPr>
            <a:r>
              <a:rPr lang="en-US" altLang="zh-CN" sz="2400" b="1" dirty="0">
                <a:solidFill>
                  <a:srgbClr val="FF0000"/>
                </a:solidFill>
                <a:latin typeface="Times New Roman" pitchFamily="18" charset="0"/>
                <a:ea typeface="楷体_GB2312" pitchFamily="49" charset="-122"/>
              </a:rPr>
              <a:t>		m=n; </a:t>
            </a:r>
          </a:p>
          <a:p>
            <a:pPr marL="342900" indent="-342900">
              <a:lnSpc>
                <a:spcPts val="3200"/>
              </a:lnSpc>
              <a:spcBef>
                <a:spcPct val="0"/>
              </a:spcBef>
              <a:buClr>
                <a:srgbClr val="FF3300"/>
              </a:buClr>
              <a:buFont typeface="Wingdings" pitchFamily="2" charset="2"/>
              <a:buNone/>
            </a:pPr>
            <a:r>
              <a:rPr lang="en-US" altLang="zh-CN" sz="2400" b="1" dirty="0">
                <a:solidFill>
                  <a:srgbClr val="FF0000"/>
                </a:solidFill>
                <a:latin typeface="Times New Roman" pitchFamily="18" charset="0"/>
                <a:ea typeface="楷体_GB2312" pitchFamily="49" charset="-122"/>
              </a:rPr>
              <a:t>		n=t;</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 </a:t>
            </a: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solidFill>
                  <a:srgbClr val="C00000"/>
                </a:solidFill>
                <a:latin typeface="Times New Roman" pitchFamily="18" charset="0"/>
                <a:ea typeface="楷体_GB2312" pitchFamily="49" charset="-122"/>
              </a:rPr>
              <a:t>printf</a:t>
            </a:r>
            <a:r>
              <a:rPr lang="en-US" altLang="zh-CN" sz="2400" b="1" dirty="0">
                <a:solidFill>
                  <a:srgbClr val="C00000"/>
                </a:solidFill>
                <a:latin typeface="Times New Roman" pitchFamily="18" charset="0"/>
                <a:ea typeface="楷体_GB2312" pitchFamily="49" charset="-122"/>
              </a:rPr>
              <a:t>("%5.2f,%5.2f\n",</a:t>
            </a:r>
            <a:r>
              <a:rPr lang="en-US" altLang="zh-CN" sz="2400" b="1" dirty="0" err="1">
                <a:solidFill>
                  <a:srgbClr val="C00000"/>
                </a:solidFill>
                <a:latin typeface="Times New Roman" pitchFamily="18" charset="0"/>
                <a:ea typeface="楷体_GB2312" pitchFamily="49" charset="-122"/>
              </a:rPr>
              <a:t>m,n</a:t>
            </a:r>
            <a:r>
              <a:rPr lang="en-US" altLang="zh-CN" sz="2400" b="1" dirty="0" smtClean="0">
                <a:solidFill>
                  <a:srgbClr val="C00000"/>
                </a:solidFill>
                <a:latin typeface="Times New Roman" pitchFamily="18" charset="0"/>
                <a:ea typeface="楷体_GB2312" pitchFamily="49" charset="-122"/>
              </a:rPr>
              <a:t>);</a:t>
            </a:r>
          </a:p>
          <a:p>
            <a:pPr marL="342900" indent="-342900">
              <a:lnSpc>
                <a:spcPts val="3200"/>
              </a:lnSpc>
              <a:spcBef>
                <a:spcPct val="0"/>
              </a:spcBef>
              <a:buClr>
                <a:srgbClr val="FF3300"/>
              </a:buClr>
              <a:buFont typeface="Wingdings" pitchFamily="2" charset="2"/>
              <a:buNone/>
            </a:pPr>
            <a:r>
              <a:rPr lang="en-US" altLang="zh-CN" sz="2400" b="1" dirty="0">
                <a:solidFill>
                  <a:srgbClr val="C00000"/>
                </a:solidFill>
                <a:latin typeface="Times New Roman" pitchFamily="18" charset="0"/>
                <a:ea typeface="楷体_GB2312" pitchFamily="49" charset="-122"/>
              </a:rPr>
              <a:t> </a:t>
            </a:r>
            <a:r>
              <a:rPr lang="en-US" altLang="zh-CN" sz="2400" b="1" dirty="0" smtClean="0">
                <a:solidFill>
                  <a:srgbClr val="C00000"/>
                </a:solidFill>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return </a:t>
            </a:r>
            <a:r>
              <a:rPr lang="en-US" altLang="zh-CN" sz="2400" b="1" dirty="0">
                <a:latin typeface="Times New Roman" pitchFamily="18" charset="0"/>
                <a:ea typeface="楷体_GB2312" pitchFamily="49" charset="-122"/>
              </a:rPr>
              <a:t>0;</a:t>
            </a:r>
            <a:endParaRPr lang="en-US" altLang="zh-CN" sz="2400" b="1" dirty="0">
              <a:solidFill>
                <a:srgbClr val="C00000"/>
              </a:solidFill>
              <a:latin typeface="Times New Roman" pitchFamily="18" charset="0"/>
              <a:ea typeface="楷体_GB2312" pitchFamily="49" charset="-122"/>
            </a:endParaRPr>
          </a:p>
          <a:p>
            <a:pPr marL="342900" indent="-342900">
              <a:lnSpc>
                <a:spcPts val="32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p:txBody>
      </p:sp>
      <p:pic>
        <p:nvPicPr>
          <p:cNvPr id="9" name="图片 8"/>
          <p:cNvPicPr/>
          <p:nvPr/>
        </p:nvPicPr>
        <p:blipFill>
          <a:blip r:embed="rId2"/>
          <a:stretch>
            <a:fillRect/>
          </a:stretch>
        </p:blipFill>
        <p:spPr>
          <a:xfrm>
            <a:off x="3706690" y="1166812"/>
            <a:ext cx="5267325" cy="2033588"/>
          </a:xfrm>
          <a:prstGeom prst="rect">
            <a:avLst/>
          </a:prstGeom>
        </p:spPr>
      </p:pic>
    </p:spTree>
    <p:extLst>
      <p:ext uri="{BB962C8B-B14F-4D97-AF65-F5344CB8AC3E}">
        <p14:creationId xmlns:p14="http://schemas.microsoft.com/office/powerpoint/2010/main" val="339762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16</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4000" b="0" dirty="0" smtClean="0">
                <a:latin typeface="Times New Roman" panose="02020603050405020304" pitchFamily="18" charset="0"/>
                <a:ea typeface="黑体" pitchFamily="49" charset="-122"/>
                <a:cs typeface="Times New Roman" panose="02020603050405020304" pitchFamily="18" charset="0"/>
              </a:rPr>
              <a:t>2</a:t>
            </a:r>
            <a:r>
              <a:rPr kumimoji="1" lang="zh-CN" altLang="en-US" sz="4000" b="0" dirty="0" smtClean="0">
                <a:latin typeface="Times New Roman" panose="02020603050405020304" pitchFamily="18" charset="0"/>
                <a:ea typeface="黑体" pitchFamily="49" charset="-122"/>
                <a:cs typeface="Times New Roman" panose="02020603050405020304" pitchFamily="18" charset="0"/>
              </a:rPr>
              <a:t>：求一元二次方法的根</a:t>
            </a:r>
          </a:p>
        </p:txBody>
      </p:sp>
      <p:sp>
        <p:nvSpPr>
          <p:cNvPr id="5885955" name="Rectangle 3"/>
          <p:cNvSpPr>
            <a:spLocks noGrp="1" noChangeArrowheads="1"/>
          </p:cNvSpPr>
          <p:nvPr>
            <p:ph type="body" idx="4294967295"/>
          </p:nvPr>
        </p:nvSpPr>
        <p:spPr>
          <a:xfrm>
            <a:off x="152400" y="1143000"/>
            <a:ext cx="8763000" cy="1752600"/>
          </a:xfrm>
        </p:spPr>
        <p:txBody>
          <a:bodyPr/>
          <a:lstStyle/>
          <a:p>
            <a:r>
              <a:rPr lang="zh-CN" altLang="en-US" sz="2800" dirty="0" smtClean="0"/>
              <a:t>编程输出一元二次方程的根。系数</a:t>
            </a:r>
            <a:r>
              <a:rPr lang="en-US" altLang="zh-CN" sz="2800" dirty="0" err="1" smtClean="0"/>
              <a:t>a,b,c</a:t>
            </a:r>
            <a:r>
              <a:rPr lang="zh-CN" altLang="en-US" sz="2800" dirty="0" smtClean="0"/>
              <a:t>的值从键盘输入，要求按不同情况输出方程的两个不同的实根、两个相同的实根和方程没有实根的结论。</a:t>
            </a:r>
            <a:endParaRPr lang="en-US" altLang="zh-CN" sz="2800"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77344"/>
            <a:ext cx="9035721"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752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0B6BDC12-ECB8-4D48-95DE-28CDDCADF803}" type="datetime1">
              <a:rPr lang="zh-CN" altLang="en-US"/>
              <a:pPr/>
              <a:t>2023/10/12</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937495EB-235F-47F9-B994-9A0D31675425}" type="slidenum">
              <a:rPr lang="zh-CN" altLang="en-US"/>
              <a:pPr/>
              <a:t>17</a:t>
            </a:fld>
            <a:r>
              <a:rPr lang="en-US" altLang="zh-CN"/>
              <a:t>/35</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3030256" cy="6763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31042" name="Rectangle 2" descr="白色大理石"/>
          <p:cNvSpPr>
            <a:spLocks noGrp="1" noChangeArrowheads="1"/>
          </p:cNvSpPr>
          <p:nvPr>
            <p:ph type="title" idx="4294967295"/>
          </p:nvPr>
        </p:nvSpPr>
        <p:spPr>
          <a:xfrm>
            <a:off x="2362200" y="152400"/>
            <a:ext cx="6705600" cy="609600"/>
          </a:xfrm>
        </p:spPr>
        <p:txBody>
          <a:bodyPr/>
          <a:lstStyle/>
          <a:p>
            <a:r>
              <a:rPr kumimoji="1" lang="zh-CN" altLang="en-US" sz="28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2800" b="0" dirty="0" smtClean="0">
                <a:latin typeface="Times New Roman" panose="02020603050405020304" pitchFamily="18" charset="0"/>
                <a:ea typeface="黑体" pitchFamily="49" charset="-122"/>
                <a:cs typeface="Times New Roman" panose="02020603050405020304" pitchFamily="18" charset="0"/>
              </a:rPr>
              <a:t>2</a:t>
            </a:r>
            <a:r>
              <a:rPr kumimoji="1" lang="zh-CN" altLang="en-US" sz="2800" b="0" dirty="0" smtClean="0">
                <a:latin typeface="Times New Roman" panose="02020603050405020304" pitchFamily="18" charset="0"/>
                <a:ea typeface="黑体" pitchFamily="49" charset="-122"/>
                <a:cs typeface="Times New Roman" panose="02020603050405020304" pitchFamily="18" charset="0"/>
              </a:rPr>
              <a:t>“求一元二次方程的根”程序清单</a:t>
            </a:r>
            <a:r>
              <a:rPr kumimoji="1" lang="en-US" altLang="zh-CN" sz="2800" b="0" dirty="0" smtClean="0">
                <a:latin typeface="Times New Roman" panose="02020603050405020304" pitchFamily="18" charset="0"/>
                <a:ea typeface="黑体" pitchFamily="49" charset="-122"/>
                <a:cs typeface="Times New Roman" panose="02020603050405020304" pitchFamily="18" charset="0"/>
              </a:rPr>
              <a:t>1</a:t>
            </a:r>
            <a:endParaRPr lang="zh-CN" altLang="en-US" sz="2800" b="0" dirty="0" smtClean="0">
              <a:latin typeface="Times New Roman" pitchFamily="18" charset="0"/>
              <a:ea typeface="黑体" pitchFamily="49" charset="-122"/>
            </a:endParaRPr>
          </a:p>
        </p:txBody>
      </p:sp>
      <p:sp>
        <p:nvSpPr>
          <p:cNvPr id="13" name="矩形 12"/>
          <p:cNvSpPr/>
          <p:nvPr/>
        </p:nvSpPr>
        <p:spPr>
          <a:xfrm>
            <a:off x="152400" y="1981200"/>
            <a:ext cx="2895600" cy="48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3"/>
          <p:cNvSpPr txBox="1">
            <a:spLocks noChangeArrowheads="1"/>
          </p:cNvSpPr>
          <p:nvPr/>
        </p:nvSpPr>
        <p:spPr>
          <a:xfrm>
            <a:off x="2438400" y="1371600"/>
            <a:ext cx="6629400" cy="5401522"/>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vert="horz" lIns="91440" tIns="45720" rIns="91440" bIns="45720" numCol="1" spcCol="360000" rtlCol="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ts val="3800"/>
              </a:lnSpc>
            </a:pPr>
            <a:r>
              <a:rPr lang="en-US" altLang="zh-CN" sz="2800" dirty="0" smtClean="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include&lt;</a:t>
            </a:r>
            <a:r>
              <a:rPr lang="en-US" altLang="zh-CN" sz="2800" dirty="0" err="1">
                <a:solidFill>
                  <a:schemeClr val="tx1"/>
                </a:solidFill>
                <a:latin typeface="Times New Roman" panose="02020603050405020304" pitchFamily="18" charset="0"/>
                <a:cs typeface="Times New Roman" panose="02020603050405020304" pitchFamily="18" charset="0"/>
              </a:rPr>
              <a:t>math.h</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zh-CN" sz="2800" dirty="0">
              <a:solidFill>
                <a:schemeClr val="tx1"/>
              </a:solidFill>
              <a:latin typeface="Times New Roman" panose="02020603050405020304" pitchFamily="18" charset="0"/>
              <a:cs typeface="Times New Roman" panose="02020603050405020304" pitchFamily="18" charset="0"/>
            </a:endParaRPr>
          </a:p>
          <a:p>
            <a:pPr>
              <a:lnSpc>
                <a:spcPts val="3800"/>
              </a:lnSpc>
            </a:pPr>
            <a:r>
              <a:rPr lang="en-US" altLang="zh-CN" sz="2800" dirty="0" err="1">
                <a:solidFill>
                  <a:schemeClr val="tx1"/>
                </a:solidFill>
                <a:latin typeface="Times New Roman" panose="02020603050405020304" pitchFamily="18" charset="0"/>
                <a:cs typeface="Times New Roman" panose="02020603050405020304" pitchFamily="18" charset="0"/>
              </a:rPr>
              <a:t>int</a:t>
            </a:r>
            <a:r>
              <a:rPr lang="en-US" altLang="zh-CN" sz="2800" dirty="0">
                <a:solidFill>
                  <a:schemeClr val="tx1"/>
                </a:solidFill>
                <a:latin typeface="Times New Roman" panose="02020603050405020304" pitchFamily="18" charset="0"/>
                <a:cs typeface="Times New Roman" panose="02020603050405020304" pitchFamily="18" charset="0"/>
              </a:rPr>
              <a:t> main</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a:lnSpc>
                <a:spcPts val="3800"/>
              </a:lnSpc>
            </a:pPr>
            <a:r>
              <a:rPr lang="en-US" altLang="zh-CN" sz="2800" dirty="0" smtClean="0">
                <a:solidFill>
                  <a:schemeClr val="tx1"/>
                </a:solidFill>
                <a:latin typeface="Times New Roman" panose="02020603050405020304" pitchFamily="18" charset="0"/>
                <a:cs typeface="Times New Roman" panose="02020603050405020304" pitchFamily="18" charset="0"/>
              </a:rPr>
              <a:t>{</a:t>
            </a:r>
            <a:endParaRPr lang="zh-CN" altLang="zh-CN" sz="2800" dirty="0">
              <a:solidFill>
                <a:schemeClr val="tx1"/>
              </a:solidFill>
              <a:latin typeface="Times New Roman" panose="02020603050405020304" pitchFamily="18" charset="0"/>
              <a:cs typeface="Times New Roman" panose="02020603050405020304" pitchFamily="18" charset="0"/>
            </a:endParaRP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double </a:t>
            </a:r>
            <a:r>
              <a:rPr lang="en-US" altLang="zh-CN" sz="2800" dirty="0">
                <a:solidFill>
                  <a:schemeClr val="tx1"/>
                </a:solidFill>
                <a:latin typeface="Times New Roman" panose="02020603050405020304" pitchFamily="18" charset="0"/>
                <a:cs typeface="Times New Roman" panose="02020603050405020304" pitchFamily="18" charset="0"/>
              </a:rPr>
              <a:t>a,b,c,deta,x1,x2;</a:t>
            </a:r>
            <a:endParaRPr lang="zh-CN" altLang="zh-CN" sz="2800" dirty="0">
              <a:solidFill>
                <a:schemeClr val="tx1"/>
              </a:solidFill>
              <a:latin typeface="Times New Roman" panose="02020603050405020304" pitchFamily="18" charset="0"/>
              <a:cs typeface="Times New Roman" panose="02020603050405020304" pitchFamily="18" charset="0"/>
            </a:endParaRP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printf</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a,b,c</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zh-CN" sz="2800" dirty="0">
              <a:solidFill>
                <a:schemeClr val="tx1"/>
              </a:solidFill>
              <a:latin typeface="Times New Roman" panose="02020603050405020304" pitchFamily="18" charset="0"/>
              <a:cs typeface="Times New Roman" panose="02020603050405020304" pitchFamily="18" charset="0"/>
            </a:endParaRP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scanf</a:t>
            </a:r>
            <a:r>
              <a:rPr lang="en-US" altLang="zh-CN" sz="2800" dirty="0">
                <a:solidFill>
                  <a:schemeClr val="tx1"/>
                </a:solidFill>
                <a:latin typeface="Times New Roman" panose="02020603050405020304" pitchFamily="18" charset="0"/>
                <a:cs typeface="Times New Roman" panose="02020603050405020304" pitchFamily="18" charset="0"/>
              </a:rPr>
              <a:t>("%lf %lf %</a:t>
            </a:r>
            <a:r>
              <a:rPr lang="en-US" altLang="zh-CN" sz="2800" dirty="0" err="1">
                <a:solidFill>
                  <a:schemeClr val="tx1"/>
                </a:solidFill>
                <a:latin typeface="Times New Roman" panose="02020603050405020304" pitchFamily="18" charset="0"/>
                <a:cs typeface="Times New Roman" panose="02020603050405020304" pitchFamily="18" charset="0"/>
              </a:rPr>
              <a:t>lf",&amp;a,&amp;b,&amp;c</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zh-CN" sz="2800" dirty="0">
              <a:solidFill>
                <a:schemeClr val="tx1"/>
              </a:solidFill>
              <a:latin typeface="Times New Roman" panose="02020603050405020304" pitchFamily="18" charset="0"/>
              <a:cs typeface="Times New Roman" panose="02020603050405020304" pitchFamily="18" charset="0"/>
            </a:endParaRP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deta</a:t>
            </a:r>
            <a:r>
              <a:rPr lang="en-US" altLang="zh-CN" sz="2800" dirty="0" smtClean="0">
                <a:solidFill>
                  <a:schemeClr val="tx1"/>
                </a:solidFill>
                <a:latin typeface="Times New Roman" panose="02020603050405020304" pitchFamily="18" charset="0"/>
                <a:cs typeface="Times New Roman" panose="02020603050405020304" pitchFamily="18" charset="0"/>
              </a:rPr>
              <a:t>=b*b-4*a*c;</a:t>
            </a: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a:lnSpc>
                <a:spcPts val="3800"/>
              </a:lnSpc>
            </a:pP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zh-C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68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0B6BDC12-ECB8-4D48-95DE-28CDDCADF803}" type="datetime1">
              <a:rPr lang="zh-CN" altLang="en-US"/>
              <a:pPr/>
              <a:t>2023/10/12</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937495EB-235F-47F9-B994-9A0D31675425}" type="slidenum">
              <a:rPr lang="zh-CN" altLang="en-US"/>
              <a:pPr/>
              <a:t>18</a:t>
            </a:fld>
            <a:r>
              <a:rPr lang="en-US" altLang="zh-CN"/>
              <a:t>/35</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3030256" cy="6763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a:xfrm>
            <a:off x="3124200" y="762000"/>
            <a:ext cx="5468648" cy="6011122"/>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vert="horz" lIns="91440" tIns="45720" rIns="91440" bIns="45720" numCol="1" spcCol="360000" rtlCol="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ts val="3800"/>
              </a:lnSpc>
            </a:pPr>
            <a:r>
              <a:rPr lang="en-US" altLang="zh-CN" sz="2800" dirty="0" smtClean="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a:t>
            </a:r>
          </a:p>
          <a:p>
            <a:pPr>
              <a:lnSpc>
                <a:spcPct val="100000"/>
              </a:lnSpc>
              <a:buClr>
                <a:srgbClr val="31B6FD"/>
              </a:buClr>
            </a:pPr>
            <a:r>
              <a:rPr kumimoji="1" lang="en-US" altLang="zh-CN" sz="2800" dirty="0">
                <a:solidFill>
                  <a:srgbClr val="073E87"/>
                </a:solidFill>
              </a:rPr>
              <a:t>  </a:t>
            </a:r>
            <a:r>
              <a:rPr kumimoji="1" lang="en-US" altLang="zh-CN" sz="2800" dirty="0" smtClean="0">
                <a:solidFill>
                  <a:srgbClr val="073E87"/>
                </a:solidFill>
              </a:rPr>
              <a:t>  </a:t>
            </a:r>
            <a:r>
              <a:rPr kumimoji="1" lang="en-US" altLang="zh-CN" dirty="0" smtClean="0">
                <a:solidFill>
                  <a:srgbClr val="FF0000"/>
                </a:solidFill>
                <a:latin typeface="Times New Roman" panose="02020603050405020304" pitchFamily="18" charset="0"/>
                <a:cs typeface="Times New Roman" panose="02020603050405020304" pitchFamily="18" charset="0"/>
              </a:rPr>
              <a:t>if(</a:t>
            </a:r>
            <a:r>
              <a:rPr kumimoji="1" lang="en-US" altLang="zh-CN" dirty="0" err="1" smtClean="0">
                <a:solidFill>
                  <a:srgbClr val="FF0000"/>
                </a:solidFill>
                <a:latin typeface="Times New Roman" panose="02020603050405020304" pitchFamily="18" charset="0"/>
                <a:cs typeface="Times New Roman" panose="02020603050405020304" pitchFamily="18" charset="0"/>
              </a:rPr>
              <a:t>deta</a:t>
            </a:r>
            <a:r>
              <a:rPr kumimoji="1" lang="en-US" altLang="zh-CN" dirty="0" smtClean="0">
                <a:solidFill>
                  <a:srgbClr val="FF0000"/>
                </a:solidFill>
                <a:latin typeface="Times New Roman" panose="02020603050405020304" pitchFamily="18" charset="0"/>
                <a:cs typeface="Times New Roman" panose="02020603050405020304" pitchFamily="18" charset="0"/>
              </a:rPr>
              <a:t>&gt;0)</a:t>
            </a:r>
          </a:p>
          <a:p>
            <a:pPr>
              <a:lnSpc>
                <a:spcPct val="100000"/>
              </a:lnSpc>
              <a:buClr>
                <a:srgbClr val="31B6FD"/>
              </a:buClr>
            </a:pPr>
            <a:r>
              <a:rPr kumimoji="1" lang="en-US" altLang="zh-CN" dirty="0" smtClean="0">
                <a:solidFill>
                  <a:srgbClr val="FF0000"/>
                </a:solidFill>
                <a:latin typeface="Times New Roman" panose="02020603050405020304" pitchFamily="18" charset="0"/>
                <a:cs typeface="Times New Roman" panose="02020603050405020304" pitchFamily="18" charset="0"/>
              </a:rPr>
              <a:t>      </a:t>
            </a:r>
            <a:r>
              <a:rPr kumimoji="1" lang="en-US" altLang="zh-CN" dirty="0" smtClean="0">
                <a:solidFill>
                  <a:schemeClr val="tx1"/>
                </a:solidFill>
                <a:latin typeface="Times New Roman" panose="02020603050405020304" pitchFamily="18" charset="0"/>
                <a:cs typeface="Times New Roman" panose="02020603050405020304" pitchFamily="18" charset="0"/>
              </a:rPr>
              <a:t>{</a:t>
            </a:r>
            <a:endParaRPr kumimoji="1" lang="zh-CN" altLang="zh-CN" dirty="0">
              <a:solidFill>
                <a:schemeClr val="tx1"/>
              </a:solidFill>
              <a:latin typeface="Times New Roman" panose="02020603050405020304" pitchFamily="18" charset="0"/>
              <a:cs typeface="Times New Roman" panose="02020603050405020304" pitchFamily="18" charset="0"/>
            </a:endParaRPr>
          </a:p>
          <a:p>
            <a:pPr>
              <a:lnSpc>
                <a:spcPct val="100000"/>
              </a:lnSpc>
              <a:buClr>
                <a:srgbClr val="31B6FD"/>
              </a:buClr>
            </a:pPr>
            <a:r>
              <a:rPr kumimoji="1" lang="en-US" altLang="zh-CN" dirty="0">
                <a:solidFill>
                  <a:srgbClr val="073E87"/>
                </a:solidFill>
                <a:latin typeface="Times New Roman" panose="02020603050405020304" pitchFamily="18" charset="0"/>
                <a:cs typeface="Times New Roman" panose="02020603050405020304" pitchFamily="18" charset="0"/>
              </a:rPr>
              <a:t>    </a:t>
            </a:r>
            <a:r>
              <a:rPr kumimoji="1" lang="en-US" altLang="zh-CN" dirty="0" smtClean="0">
                <a:solidFill>
                  <a:srgbClr val="073E87"/>
                </a:solidFill>
                <a:latin typeface="Times New Roman" panose="02020603050405020304" pitchFamily="18" charset="0"/>
                <a:cs typeface="Times New Roman" panose="02020603050405020304" pitchFamily="18" charset="0"/>
              </a:rPr>
              <a:t>	x1</a:t>
            </a:r>
            <a:r>
              <a:rPr kumimoji="1" lang="en-US" altLang="zh-CN" dirty="0">
                <a:solidFill>
                  <a:srgbClr val="073E87"/>
                </a:solidFill>
                <a:latin typeface="Times New Roman" panose="02020603050405020304" pitchFamily="18" charset="0"/>
                <a:cs typeface="Times New Roman" panose="02020603050405020304" pitchFamily="18" charset="0"/>
              </a:rPr>
              <a:t>=(-</a:t>
            </a:r>
            <a:r>
              <a:rPr kumimoji="1" lang="en-US" altLang="zh-CN" dirty="0" err="1">
                <a:solidFill>
                  <a:srgbClr val="073E87"/>
                </a:solidFill>
                <a:latin typeface="Times New Roman" panose="02020603050405020304" pitchFamily="18" charset="0"/>
                <a:cs typeface="Times New Roman" panose="02020603050405020304" pitchFamily="18" charset="0"/>
              </a:rPr>
              <a:t>b+sqrt</a:t>
            </a:r>
            <a:r>
              <a:rPr kumimoji="1" lang="en-US" altLang="zh-CN" dirty="0">
                <a:solidFill>
                  <a:srgbClr val="073E87"/>
                </a:solidFill>
                <a:latin typeface="Times New Roman" panose="02020603050405020304" pitchFamily="18" charset="0"/>
                <a:cs typeface="Times New Roman" panose="02020603050405020304" pitchFamily="18" charset="0"/>
              </a:rPr>
              <a:t>(</a:t>
            </a:r>
            <a:r>
              <a:rPr kumimoji="1" lang="en-US" altLang="zh-CN" dirty="0" err="1">
                <a:solidFill>
                  <a:srgbClr val="073E87"/>
                </a:solidFill>
                <a:latin typeface="Times New Roman" panose="02020603050405020304" pitchFamily="18" charset="0"/>
                <a:cs typeface="Times New Roman" panose="02020603050405020304" pitchFamily="18" charset="0"/>
              </a:rPr>
              <a:t>deta</a:t>
            </a:r>
            <a:r>
              <a:rPr kumimoji="1" lang="en-US" altLang="zh-CN" dirty="0">
                <a:solidFill>
                  <a:srgbClr val="073E87"/>
                </a:solidFill>
                <a:latin typeface="Times New Roman" panose="02020603050405020304" pitchFamily="18" charset="0"/>
                <a:cs typeface="Times New Roman" panose="02020603050405020304" pitchFamily="18" charset="0"/>
              </a:rPr>
              <a:t>))/(2*a);</a:t>
            </a:r>
            <a:endParaRPr kumimoji="1" lang="zh-CN" altLang="zh-CN" dirty="0">
              <a:solidFill>
                <a:srgbClr val="073E87"/>
              </a:solidFill>
              <a:latin typeface="Times New Roman" panose="02020603050405020304" pitchFamily="18" charset="0"/>
              <a:cs typeface="Times New Roman" panose="02020603050405020304" pitchFamily="18" charset="0"/>
            </a:endParaRPr>
          </a:p>
          <a:p>
            <a:pPr>
              <a:lnSpc>
                <a:spcPct val="100000"/>
              </a:lnSpc>
              <a:buClr>
                <a:srgbClr val="31B6FD"/>
              </a:buClr>
            </a:pPr>
            <a:r>
              <a:rPr kumimoji="1" lang="en-US" altLang="zh-CN" dirty="0">
                <a:solidFill>
                  <a:srgbClr val="073E87"/>
                </a:solidFill>
                <a:latin typeface="Times New Roman" panose="02020603050405020304" pitchFamily="18" charset="0"/>
                <a:cs typeface="Times New Roman" panose="02020603050405020304" pitchFamily="18" charset="0"/>
              </a:rPr>
              <a:t>    </a:t>
            </a:r>
            <a:r>
              <a:rPr kumimoji="1" lang="en-US" altLang="zh-CN" dirty="0" smtClean="0">
                <a:solidFill>
                  <a:srgbClr val="073E87"/>
                </a:solidFill>
                <a:latin typeface="Times New Roman" panose="02020603050405020304" pitchFamily="18" charset="0"/>
                <a:cs typeface="Times New Roman" panose="02020603050405020304" pitchFamily="18" charset="0"/>
              </a:rPr>
              <a:t>	x2</a:t>
            </a:r>
            <a:r>
              <a:rPr kumimoji="1" lang="en-US" altLang="zh-CN" dirty="0">
                <a:solidFill>
                  <a:srgbClr val="073E87"/>
                </a:solidFill>
                <a:latin typeface="Times New Roman" panose="02020603050405020304" pitchFamily="18" charset="0"/>
                <a:cs typeface="Times New Roman" panose="02020603050405020304" pitchFamily="18" charset="0"/>
              </a:rPr>
              <a:t>=(-b-</a:t>
            </a:r>
            <a:r>
              <a:rPr kumimoji="1" lang="en-US" altLang="zh-CN" dirty="0" err="1">
                <a:solidFill>
                  <a:srgbClr val="073E87"/>
                </a:solidFill>
                <a:latin typeface="Times New Roman" panose="02020603050405020304" pitchFamily="18" charset="0"/>
                <a:cs typeface="Times New Roman" panose="02020603050405020304" pitchFamily="18" charset="0"/>
              </a:rPr>
              <a:t>sqrt</a:t>
            </a:r>
            <a:r>
              <a:rPr kumimoji="1" lang="en-US" altLang="zh-CN" dirty="0">
                <a:solidFill>
                  <a:srgbClr val="073E87"/>
                </a:solidFill>
                <a:latin typeface="Times New Roman" panose="02020603050405020304" pitchFamily="18" charset="0"/>
                <a:cs typeface="Times New Roman" panose="02020603050405020304" pitchFamily="18" charset="0"/>
              </a:rPr>
              <a:t>(</a:t>
            </a:r>
            <a:r>
              <a:rPr kumimoji="1" lang="en-US" altLang="zh-CN" dirty="0" err="1">
                <a:solidFill>
                  <a:srgbClr val="073E87"/>
                </a:solidFill>
                <a:latin typeface="Times New Roman" panose="02020603050405020304" pitchFamily="18" charset="0"/>
                <a:cs typeface="Times New Roman" panose="02020603050405020304" pitchFamily="18" charset="0"/>
              </a:rPr>
              <a:t>deta</a:t>
            </a:r>
            <a:r>
              <a:rPr kumimoji="1" lang="en-US" altLang="zh-CN" dirty="0">
                <a:solidFill>
                  <a:srgbClr val="073E87"/>
                </a:solidFill>
                <a:latin typeface="Times New Roman" panose="02020603050405020304" pitchFamily="18" charset="0"/>
                <a:cs typeface="Times New Roman" panose="02020603050405020304" pitchFamily="18" charset="0"/>
              </a:rPr>
              <a:t>))/(2*a);</a:t>
            </a:r>
            <a:endParaRPr kumimoji="1" lang="zh-CN" altLang="zh-CN" dirty="0">
              <a:solidFill>
                <a:srgbClr val="073E87"/>
              </a:solidFill>
              <a:latin typeface="Times New Roman" panose="02020603050405020304" pitchFamily="18" charset="0"/>
              <a:cs typeface="Times New Roman" panose="02020603050405020304" pitchFamily="18" charset="0"/>
            </a:endParaRPr>
          </a:p>
          <a:p>
            <a:pPr>
              <a:lnSpc>
                <a:spcPct val="100000"/>
              </a:lnSpc>
              <a:buClr>
                <a:srgbClr val="31B6FD"/>
              </a:buClr>
            </a:pPr>
            <a:r>
              <a:rPr kumimoji="1" lang="en-US" altLang="zh-CN" dirty="0">
                <a:solidFill>
                  <a:srgbClr val="073E87"/>
                </a:solidFill>
                <a:latin typeface="Times New Roman" panose="02020603050405020304" pitchFamily="18" charset="0"/>
                <a:cs typeface="Times New Roman" panose="02020603050405020304" pitchFamily="18" charset="0"/>
              </a:rPr>
              <a:t>    </a:t>
            </a:r>
            <a:r>
              <a:rPr kumimoji="1" lang="en-US" altLang="zh-CN" dirty="0" smtClean="0">
                <a:solidFill>
                  <a:srgbClr val="073E87"/>
                </a:solidFill>
                <a:latin typeface="Times New Roman" panose="02020603050405020304" pitchFamily="18" charset="0"/>
                <a:cs typeface="Times New Roman" panose="02020603050405020304" pitchFamily="18" charset="0"/>
              </a:rPr>
              <a:t>	</a:t>
            </a:r>
            <a:r>
              <a:rPr kumimoji="1" lang="en-US" altLang="zh-CN" dirty="0" err="1" smtClean="0">
                <a:solidFill>
                  <a:srgbClr val="073E87"/>
                </a:solidFill>
                <a:latin typeface="Times New Roman" panose="02020603050405020304" pitchFamily="18" charset="0"/>
                <a:cs typeface="Times New Roman" panose="02020603050405020304" pitchFamily="18" charset="0"/>
              </a:rPr>
              <a:t>printf</a:t>
            </a:r>
            <a:r>
              <a:rPr kumimoji="1" lang="en-US" altLang="zh-CN" dirty="0">
                <a:solidFill>
                  <a:srgbClr val="073E87"/>
                </a:solidFill>
                <a:latin typeface="Times New Roman" panose="02020603050405020304" pitchFamily="18" charset="0"/>
                <a:cs typeface="Times New Roman" panose="02020603050405020304" pitchFamily="18" charset="0"/>
              </a:rPr>
              <a:t>("x1=%lf\n" , x1);</a:t>
            </a:r>
            <a:endParaRPr kumimoji="1" lang="zh-CN" altLang="zh-CN" dirty="0">
              <a:solidFill>
                <a:srgbClr val="073E87"/>
              </a:solidFill>
              <a:latin typeface="Times New Roman" panose="02020603050405020304" pitchFamily="18" charset="0"/>
              <a:cs typeface="Times New Roman" panose="02020603050405020304" pitchFamily="18" charset="0"/>
            </a:endParaRPr>
          </a:p>
          <a:p>
            <a:pPr>
              <a:lnSpc>
                <a:spcPct val="100000"/>
              </a:lnSpc>
              <a:buClr>
                <a:srgbClr val="31B6FD"/>
              </a:buClr>
            </a:pPr>
            <a:r>
              <a:rPr kumimoji="1" lang="en-US" altLang="zh-CN" dirty="0">
                <a:solidFill>
                  <a:srgbClr val="073E87"/>
                </a:solidFill>
                <a:latin typeface="Times New Roman" panose="02020603050405020304" pitchFamily="18" charset="0"/>
                <a:cs typeface="Times New Roman" panose="02020603050405020304" pitchFamily="18" charset="0"/>
              </a:rPr>
              <a:t>    </a:t>
            </a:r>
            <a:r>
              <a:rPr kumimoji="1" lang="en-US" altLang="zh-CN" dirty="0" smtClean="0">
                <a:solidFill>
                  <a:srgbClr val="073E87"/>
                </a:solidFill>
                <a:latin typeface="Times New Roman" panose="02020603050405020304" pitchFamily="18" charset="0"/>
                <a:cs typeface="Times New Roman" panose="02020603050405020304" pitchFamily="18" charset="0"/>
              </a:rPr>
              <a:t>	</a:t>
            </a:r>
            <a:r>
              <a:rPr kumimoji="1" lang="en-US" altLang="zh-CN" dirty="0" err="1" smtClean="0">
                <a:solidFill>
                  <a:srgbClr val="073E87"/>
                </a:solidFill>
                <a:latin typeface="Times New Roman" panose="02020603050405020304" pitchFamily="18" charset="0"/>
                <a:cs typeface="Times New Roman" panose="02020603050405020304" pitchFamily="18" charset="0"/>
              </a:rPr>
              <a:t>printf</a:t>
            </a:r>
            <a:r>
              <a:rPr kumimoji="1" lang="en-US" altLang="zh-CN" dirty="0">
                <a:solidFill>
                  <a:srgbClr val="073E87"/>
                </a:solidFill>
                <a:latin typeface="Times New Roman" panose="02020603050405020304" pitchFamily="18" charset="0"/>
                <a:cs typeface="Times New Roman" panose="02020603050405020304" pitchFamily="18" charset="0"/>
              </a:rPr>
              <a:t>("x2=%lf\n" , x2);</a:t>
            </a:r>
            <a:endParaRPr kumimoji="1" lang="zh-CN" altLang="zh-CN" dirty="0">
              <a:solidFill>
                <a:srgbClr val="073E87"/>
              </a:solidFill>
              <a:latin typeface="Times New Roman" panose="02020603050405020304" pitchFamily="18" charset="0"/>
              <a:cs typeface="Times New Roman" panose="02020603050405020304" pitchFamily="18" charset="0"/>
            </a:endParaRPr>
          </a:p>
          <a:p>
            <a:pPr>
              <a:lnSpc>
                <a:spcPct val="100000"/>
              </a:lnSpc>
              <a:buClr>
                <a:srgbClr val="31B6FD"/>
              </a:buClr>
            </a:pPr>
            <a:r>
              <a:rPr kumimoji="1" lang="en-US" altLang="zh-CN" dirty="0">
                <a:solidFill>
                  <a:srgbClr val="073E87"/>
                </a:solidFill>
                <a:latin typeface="Times New Roman" panose="02020603050405020304" pitchFamily="18" charset="0"/>
                <a:cs typeface="Times New Roman" panose="02020603050405020304" pitchFamily="18" charset="0"/>
              </a:rPr>
              <a:t>  </a:t>
            </a:r>
            <a:r>
              <a:rPr kumimoji="1" lang="en-US" altLang="zh-CN" dirty="0" smtClean="0">
                <a:solidFill>
                  <a:srgbClr val="073E87"/>
                </a:solidFill>
                <a:latin typeface="Times New Roman" panose="02020603050405020304" pitchFamily="18" charset="0"/>
                <a:cs typeface="Times New Roman" panose="02020603050405020304" pitchFamily="18" charset="0"/>
              </a:rPr>
              <a:t>    }</a:t>
            </a:r>
            <a:endParaRPr lang="en-US" altLang="zh-CN" dirty="0">
              <a:solidFill>
                <a:srgbClr val="073E87"/>
              </a:solidFill>
              <a:latin typeface="Times New Roman" panose="02020603050405020304" pitchFamily="18" charset="0"/>
              <a:cs typeface="Times New Roman" panose="02020603050405020304" pitchFamily="18" charset="0"/>
            </a:endParaRPr>
          </a:p>
          <a:p>
            <a:pPr fontAlgn="auto">
              <a:lnSpc>
                <a:spcPct val="100000"/>
              </a:lnSpc>
              <a:spcAft>
                <a:spcPts val="0"/>
              </a:spcAft>
              <a:buClr>
                <a:srgbClr val="31B6FD"/>
              </a:buClr>
            </a:pPr>
            <a:r>
              <a:rPr lang="en-US" altLang="zh-CN" dirty="0" smtClean="0">
                <a:solidFill>
                  <a:srgbClr val="FF0000"/>
                </a:solidFill>
                <a:latin typeface="Times New Roman" panose="02020603050405020304" pitchFamily="18" charset="0"/>
                <a:cs typeface="Times New Roman" panose="02020603050405020304" pitchFamily="18" charset="0"/>
              </a:rPr>
              <a:t>      else if(</a:t>
            </a:r>
            <a:r>
              <a:rPr lang="en-US" altLang="zh-CN" dirty="0" err="1" smtClean="0">
                <a:solidFill>
                  <a:srgbClr val="FF0000"/>
                </a:solidFill>
                <a:latin typeface="Times New Roman" panose="02020603050405020304" pitchFamily="18" charset="0"/>
                <a:cs typeface="Times New Roman" panose="02020603050405020304" pitchFamily="18" charset="0"/>
              </a:rPr>
              <a:t>deta</a:t>
            </a:r>
            <a:r>
              <a:rPr lang="en-US" altLang="zh-CN" dirty="0">
                <a:solidFill>
                  <a:srgbClr val="FF0000"/>
                </a:solidFill>
                <a:latin typeface="Times New Roman" panose="02020603050405020304" pitchFamily="18" charset="0"/>
                <a:cs typeface="Times New Roman" panose="02020603050405020304" pitchFamily="18" charset="0"/>
              </a:rPr>
              <a:t>==0)  </a:t>
            </a:r>
            <a:endParaRPr lang="zh-CN" altLang="zh-CN" dirty="0">
              <a:solidFill>
                <a:srgbClr val="FF0000"/>
              </a:solidFill>
              <a:latin typeface="Times New Roman" panose="02020603050405020304" pitchFamily="18" charset="0"/>
              <a:cs typeface="Times New Roman" panose="02020603050405020304" pitchFamily="18" charset="0"/>
            </a:endParaRPr>
          </a:p>
          <a:p>
            <a:pPr fontAlgn="auto">
              <a:lnSpc>
                <a:spcPct val="100000"/>
              </a:lnSpc>
              <a:spcAft>
                <a:spcPts val="0"/>
              </a:spcAft>
              <a:buClr>
                <a:srgbClr val="31B6FD"/>
              </a:buClr>
            </a:pPr>
            <a:r>
              <a:rPr lang="en-US" altLang="zh-CN" dirty="0">
                <a:solidFill>
                  <a:srgbClr val="073E87"/>
                </a:solidFill>
                <a:latin typeface="Times New Roman" panose="02020603050405020304" pitchFamily="18" charset="0"/>
                <a:cs typeface="Times New Roman" panose="02020603050405020304" pitchFamily="18" charset="0"/>
              </a:rPr>
              <a:t>    </a:t>
            </a:r>
            <a:r>
              <a:rPr lang="en-US" altLang="zh-CN" dirty="0" smtClean="0">
                <a:solidFill>
                  <a:srgbClr val="073E87"/>
                </a:solidFill>
                <a:latin typeface="Times New Roman" panose="02020603050405020304" pitchFamily="18" charset="0"/>
                <a:cs typeface="Times New Roman" panose="02020603050405020304" pitchFamily="18" charset="0"/>
              </a:rPr>
              <a:t>	</a:t>
            </a:r>
            <a:r>
              <a:rPr lang="en-US" altLang="zh-CN" dirty="0" err="1" smtClean="0">
                <a:solidFill>
                  <a:srgbClr val="073E87"/>
                </a:solidFill>
                <a:latin typeface="Times New Roman" panose="02020603050405020304" pitchFamily="18" charset="0"/>
                <a:cs typeface="Times New Roman" panose="02020603050405020304" pitchFamily="18" charset="0"/>
              </a:rPr>
              <a:t>printf</a:t>
            </a:r>
            <a:r>
              <a:rPr lang="en-US" altLang="zh-CN" dirty="0">
                <a:solidFill>
                  <a:srgbClr val="073E87"/>
                </a:solidFill>
                <a:latin typeface="Times New Roman" panose="02020603050405020304" pitchFamily="18" charset="0"/>
                <a:cs typeface="Times New Roman" panose="02020603050405020304" pitchFamily="18" charset="0"/>
              </a:rPr>
              <a:t>("x1=x2=%lf" ,(-b)/(2*a));</a:t>
            </a:r>
            <a:endParaRPr lang="zh-CN" altLang="zh-CN" dirty="0">
              <a:solidFill>
                <a:srgbClr val="073E87"/>
              </a:solidFill>
              <a:latin typeface="Times New Roman" panose="02020603050405020304" pitchFamily="18" charset="0"/>
              <a:cs typeface="Times New Roman" panose="02020603050405020304" pitchFamily="18" charset="0"/>
            </a:endParaRPr>
          </a:p>
          <a:p>
            <a:pPr fontAlgn="auto">
              <a:lnSpc>
                <a:spcPct val="100000"/>
              </a:lnSpc>
              <a:spcAft>
                <a:spcPts val="0"/>
              </a:spcAft>
              <a:buClr>
                <a:srgbClr val="31B6FD"/>
              </a:buClr>
            </a:pP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     else</a:t>
            </a:r>
            <a:endParaRPr lang="zh-CN" altLang="zh-CN" dirty="0">
              <a:solidFill>
                <a:srgbClr val="FF0000"/>
              </a:solidFill>
              <a:latin typeface="Times New Roman" panose="02020603050405020304" pitchFamily="18" charset="0"/>
              <a:cs typeface="Times New Roman" panose="02020603050405020304" pitchFamily="18" charset="0"/>
            </a:endParaRPr>
          </a:p>
          <a:p>
            <a:pPr fontAlgn="auto">
              <a:lnSpc>
                <a:spcPct val="100000"/>
              </a:lnSpc>
              <a:spcAft>
                <a:spcPts val="0"/>
              </a:spcAft>
              <a:buClr>
                <a:srgbClr val="31B6FD"/>
              </a:buClr>
            </a:pPr>
            <a:r>
              <a:rPr lang="en-US" altLang="zh-CN" dirty="0">
                <a:solidFill>
                  <a:srgbClr val="073E87"/>
                </a:solidFill>
                <a:latin typeface="Times New Roman" panose="02020603050405020304" pitchFamily="18" charset="0"/>
                <a:cs typeface="Times New Roman" panose="02020603050405020304" pitchFamily="18" charset="0"/>
              </a:rPr>
              <a:t>    </a:t>
            </a:r>
            <a:r>
              <a:rPr lang="en-US" altLang="zh-CN" dirty="0" smtClean="0">
                <a:solidFill>
                  <a:srgbClr val="073E87"/>
                </a:solidFill>
                <a:latin typeface="Times New Roman" panose="02020603050405020304" pitchFamily="18" charset="0"/>
                <a:cs typeface="Times New Roman" panose="02020603050405020304" pitchFamily="18" charset="0"/>
              </a:rPr>
              <a:t>	</a:t>
            </a:r>
            <a:r>
              <a:rPr lang="en-US" altLang="zh-CN" dirty="0" err="1" smtClean="0">
                <a:solidFill>
                  <a:srgbClr val="073E87"/>
                </a:solidFill>
                <a:latin typeface="Times New Roman" panose="02020603050405020304" pitchFamily="18" charset="0"/>
                <a:cs typeface="Times New Roman" panose="02020603050405020304" pitchFamily="18" charset="0"/>
              </a:rPr>
              <a:t>printf</a:t>
            </a:r>
            <a:r>
              <a:rPr lang="en-US" altLang="zh-CN" dirty="0" smtClean="0">
                <a:solidFill>
                  <a:srgbClr val="073E87"/>
                </a:solidFill>
                <a:latin typeface="Times New Roman" panose="02020603050405020304" pitchFamily="18" charset="0"/>
                <a:cs typeface="Times New Roman" panose="02020603050405020304" pitchFamily="18" charset="0"/>
              </a:rPr>
              <a:t>("no </a:t>
            </a:r>
            <a:r>
              <a:rPr lang="en-US" altLang="zh-CN" dirty="0">
                <a:solidFill>
                  <a:srgbClr val="073E87"/>
                </a:solidFill>
                <a:latin typeface="Times New Roman" panose="02020603050405020304" pitchFamily="18" charset="0"/>
                <a:cs typeface="Times New Roman" panose="02020603050405020304" pitchFamily="18" charset="0"/>
              </a:rPr>
              <a:t>real root!");</a:t>
            </a:r>
            <a:endParaRPr lang="zh-CN" altLang="zh-CN" dirty="0">
              <a:solidFill>
                <a:srgbClr val="073E87"/>
              </a:solidFill>
              <a:latin typeface="Times New Roman" panose="02020603050405020304" pitchFamily="18" charset="0"/>
              <a:cs typeface="Times New Roman" panose="02020603050405020304" pitchFamily="18" charset="0"/>
            </a:endParaRPr>
          </a:p>
          <a:p>
            <a:pPr fontAlgn="auto">
              <a:lnSpc>
                <a:spcPct val="100000"/>
              </a:lnSpc>
              <a:spcAft>
                <a:spcPts val="0"/>
              </a:spcAft>
              <a:buClr>
                <a:srgbClr val="31B6FD"/>
              </a:buClr>
            </a:pPr>
            <a:r>
              <a:rPr lang="en-US" altLang="zh-CN" dirty="0" smtClean="0">
                <a:solidFill>
                  <a:srgbClr val="073E87"/>
                </a:solidFill>
                <a:latin typeface="Times New Roman" panose="02020603050405020304" pitchFamily="18" charset="0"/>
                <a:cs typeface="Times New Roman" panose="02020603050405020304" pitchFamily="18" charset="0"/>
              </a:rPr>
              <a:t>}</a:t>
            </a:r>
            <a:endParaRPr lang="zh-CN" altLang="zh-CN" dirty="0">
              <a:solidFill>
                <a:srgbClr val="073E87"/>
              </a:solidFill>
              <a:latin typeface="Times New Roman" panose="02020603050405020304" pitchFamily="18" charset="0"/>
              <a:cs typeface="Times New Roman" panose="02020603050405020304" pitchFamily="18" charset="0"/>
            </a:endParaRPr>
          </a:p>
        </p:txBody>
      </p:sp>
      <p:sp>
        <p:nvSpPr>
          <p:cNvPr id="12" name="Rectangle 2" descr="白色大理石"/>
          <p:cNvSpPr>
            <a:spLocks noGrp="1" noChangeArrowheads="1"/>
          </p:cNvSpPr>
          <p:nvPr>
            <p:ph type="title" idx="4294967295"/>
          </p:nvPr>
        </p:nvSpPr>
        <p:spPr>
          <a:xfrm>
            <a:off x="2362200" y="152400"/>
            <a:ext cx="6400800" cy="609600"/>
          </a:xfrm>
        </p:spPr>
        <p:txBody>
          <a:bodyPr/>
          <a:lstStyle/>
          <a:p>
            <a:r>
              <a:rPr kumimoji="1" lang="zh-CN" altLang="en-US" sz="28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2800" b="0" dirty="0" smtClean="0">
                <a:latin typeface="Times New Roman" panose="02020603050405020304" pitchFamily="18" charset="0"/>
                <a:ea typeface="黑体" pitchFamily="49" charset="-122"/>
                <a:cs typeface="Times New Roman" panose="02020603050405020304" pitchFamily="18" charset="0"/>
              </a:rPr>
              <a:t>2</a:t>
            </a:r>
            <a:r>
              <a:rPr kumimoji="1" lang="zh-CN" altLang="en-US" sz="2800" b="0" dirty="0" smtClean="0">
                <a:latin typeface="Times New Roman" panose="02020603050405020304" pitchFamily="18" charset="0"/>
                <a:ea typeface="黑体" pitchFamily="49" charset="-122"/>
                <a:cs typeface="Times New Roman" panose="02020603050405020304" pitchFamily="18" charset="0"/>
              </a:rPr>
              <a:t>“求一元二次方程的根”程序清单</a:t>
            </a:r>
            <a:r>
              <a:rPr kumimoji="1" lang="en-US" altLang="zh-CN" sz="2800" b="0" dirty="0">
                <a:latin typeface="Times New Roman" panose="02020603050405020304" pitchFamily="18" charset="0"/>
                <a:ea typeface="黑体" pitchFamily="49" charset="-122"/>
                <a:cs typeface="Times New Roman" panose="02020603050405020304" pitchFamily="18" charset="0"/>
              </a:rPr>
              <a:t>2</a:t>
            </a:r>
            <a:endParaRPr lang="zh-CN" altLang="en-US" sz="2800" b="0" dirty="0" smtClean="0">
              <a:latin typeface="Times New Roman" pitchFamily="18" charset="0"/>
              <a:ea typeface="黑体" pitchFamily="49" charset="-122"/>
            </a:endParaRPr>
          </a:p>
        </p:txBody>
      </p:sp>
    </p:spTree>
    <p:extLst>
      <p:ext uri="{BB962C8B-B14F-4D97-AF65-F5344CB8AC3E}">
        <p14:creationId xmlns:p14="http://schemas.microsoft.com/office/powerpoint/2010/main" val="2233351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0B6BDC12-ECB8-4D48-95DE-28CDDCADF803}" type="datetime1">
              <a:rPr lang="zh-CN" altLang="en-US"/>
              <a:pPr/>
              <a:t>2023/10/12</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937495EB-235F-47F9-B994-9A0D31675425}" type="slidenum">
              <a:rPr lang="zh-CN" altLang="en-US"/>
              <a:pPr/>
              <a:t>19</a:t>
            </a:fld>
            <a:r>
              <a:rPr lang="en-US" altLang="zh-CN"/>
              <a:t>/35</a:t>
            </a:r>
          </a:p>
        </p:txBody>
      </p:sp>
      <p:sp>
        <p:nvSpPr>
          <p:cNvPr id="14" name="Rectangle 3"/>
          <p:cNvSpPr txBox="1">
            <a:spLocks noChangeArrowheads="1"/>
          </p:cNvSpPr>
          <p:nvPr/>
        </p:nvSpPr>
        <p:spPr>
          <a:xfrm>
            <a:off x="76200" y="152399"/>
            <a:ext cx="5468648" cy="6569075"/>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vert="horz" lIns="91440" tIns="45720" rIns="91440" bIns="45720" numCol="1" spcCol="360000" rtlCol="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#include&lt;</a:t>
            </a:r>
            <a:r>
              <a:rPr lang="en-US" altLang="zh-CN" sz="1800" b="0" dirty="0" err="1">
                <a:solidFill>
                  <a:schemeClr val="tx1"/>
                </a:solidFill>
                <a:latin typeface="Times New Roman" panose="02020603050405020304" pitchFamily="18" charset="0"/>
                <a:cs typeface="Times New Roman" panose="02020603050405020304" pitchFamily="18" charset="0"/>
              </a:rPr>
              <a:t>stdio.h</a:t>
            </a:r>
            <a:r>
              <a:rPr lang="en-US" altLang="zh-CN" sz="1800" b="0" dirty="0">
                <a:solidFill>
                  <a:schemeClr val="tx1"/>
                </a:solidFill>
                <a:latin typeface="Times New Roman" panose="02020603050405020304" pitchFamily="18" charset="0"/>
                <a:cs typeface="Times New Roman" panose="02020603050405020304" pitchFamily="18" charset="0"/>
              </a:rPr>
              <a:t>&gt;</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#include&lt;</a:t>
            </a:r>
            <a:r>
              <a:rPr lang="en-US" altLang="zh-CN" sz="1800" b="0" dirty="0" err="1">
                <a:solidFill>
                  <a:schemeClr val="tx1"/>
                </a:solidFill>
                <a:latin typeface="Times New Roman" panose="02020603050405020304" pitchFamily="18" charset="0"/>
                <a:cs typeface="Times New Roman" panose="02020603050405020304" pitchFamily="18" charset="0"/>
              </a:rPr>
              <a:t>math.h</a:t>
            </a:r>
            <a:r>
              <a:rPr lang="en-US" altLang="zh-CN" sz="1800" b="0" dirty="0">
                <a:solidFill>
                  <a:schemeClr val="tx1"/>
                </a:solidFill>
                <a:latin typeface="Times New Roman" panose="02020603050405020304" pitchFamily="18" charset="0"/>
                <a:cs typeface="Times New Roman" panose="02020603050405020304" pitchFamily="18" charset="0"/>
              </a:rPr>
              <a:t>&gt;</a:t>
            </a:r>
          </a:p>
          <a:p>
            <a:pPr>
              <a:lnSpc>
                <a:spcPct val="100000"/>
              </a:lnSpc>
            </a:pPr>
            <a:r>
              <a:rPr lang="en-US" altLang="zh-CN" sz="1800" b="0" dirty="0" err="1">
                <a:solidFill>
                  <a:schemeClr val="tx1"/>
                </a:solidFill>
                <a:latin typeface="Times New Roman" panose="02020603050405020304" pitchFamily="18" charset="0"/>
                <a:cs typeface="Times New Roman" panose="02020603050405020304" pitchFamily="18" charset="0"/>
              </a:rPr>
              <a:t>int</a:t>
            </a:r>
            <a:r>
              <a:rPr lang="en-US" altLang="zh-CN" sz="1800" b="0" dirty="0">
                <a:solidFill>
                  <a:schemeClr val="tx1"/>
                </a:solidFill>
                <a:latin typeface="Times New Roman" panose="02020603050405020304" pitchFamily="18" charset="0"/>
                <a:cs typeface="Times New Roman" panose="02020603050405020304" pitchFamily="18" charset="0"/>
              </a:rPr>
              <a:t> main()</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double a,b,c,deta,x1,x2;</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printf</a:t>
            </a:r>
            <a:r>
              <a:rPr lang="en-US" altLang="zh-CN" sz="1800" b="0" dirty="0">
                <a:solidFill>
                  <a:schemeClr val="tx1"/>
                </a:solidFill>
                <a:latin typeface="Times New Roman" panose="02020603050405020304" pitchFamily="18" charset="0"/>
                <a:cs typeface="Times New Roman" panose="02020603050405020304" pitchFamily="18" charset="0"/>
              </a:rPr>
              <a:t>("</a:t>
            </a:r>
            <a:r>
              <a:rPr lang="en-US" altLang="zh-CN" sz="1800" b="0" dirty="0" err="1">
                <a:solidFill>
                  <a:schemeClr val="tx1"/>
                </a:solidFill>
                <a:latin typeface="Times New Roman" panose="02020603050405020304" pitchFamily="18" charset="0"/>
                <a:cs typeface="Times New Roman" panose="02020603050405020304" pitchFamily="18" charset="0"/>
              </a:rPr>
              <a:t>a,b,c</a:t>
            </a:r>
            <a:r>
              <a:rPr lang="en-US" altLang="zh-CN" sz="1800" b="0"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scanf</a:t>
            </a:r>
            <a:r>
              <a:rPr lang="en-US" altLang="zh-CN" sz="1800" b="0" dirty="0">
                <a:solidFill>
                  <a:schemeClr val="tx1"/>
                </a:solidFill>
                <a:latin typeface="Times New Roman" panose="02020603050405020304" pitchFamily="18" charset="0"/>
                <a:cs typeface="Times New Roman" panose="02020603050405020304" pitchFamily="18" charset="0"/>
              </a:rPr>
              <a:t>("%</a:t>
            </a:r>
            <a:r>
              <a:rPr lang="en-US" altLang="zh-CN" sz="1800" b="0" dirty="0" err="1">
                <a:solidFill>
                  <a:schemeClr val="tx1"/>
                </a:solidFill>
                <a:latin typeface="Times New Roman" panose="02020603050405020304" pitchFamily="18" charset="0"/>
                <a:cs typeface="Times New Roman" panose="02020603050405020304" pitchFamily="18" charset="0"/>
              </a:rPr>
              <a:t>lf%lf%lf</a:t>
            </a:r>
            <a:r>
              <a:rPr lang="en-US" altLang="zh-CN" sz="1800" b="0" dirty="0">
                <a:solidFill>
                  <a:schemeClr val="tx1"/>
                </a:solidFill>
                <a:latin typeface="Times New Roman" panose="02020603050405020304" pitchFamily="18" charset="0"/>
                <a:cs typeface="Times New Roman" panose="02020603050405020304" pitchFamily="18" charset="0"/>
              </a:rPr>
              <a:t>",&amp;</a:t>
            </a:r>
            <a:r>
              <a:rPr lang="en-US" altLang="zh-CN" sz="1800" b="0" dirty="0" err="1">
                <a:solidFill>
                  <a:schemeClr val="tx1"/>
                </a:solidFill>
                <a:latin typeface="Times New Roman" panose="02020603050405020304" pitchFamily="18" charset="0"/>
                <a:cs typeface="Times New Roman" panose="02020603050405020304" pitchFamily="18" charset="0"/>
              </a:rPr>
              <a:t>a,&amp;b,&amp;c</a:t>
            </a:r>
            <a:r>
              <a:rPr lang="en-US" altLang="zh-CN" sz="1800" b="0"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deta</a:t>
            </a:r>
            <a:r>
              <a:rPr lang="en-US" altLang="zh-CN" sz="1800" b="0" dirty="0">
                <a:solidFill>
                  <a:schemeClr val="tx1"/>
                </a:solidFill>
                <a:latin typeface="Times New Roman" panose="02020603050405020304" pitchFamily="18" charset="0"/>
                <a:cs typeface="Times New Roman" panose="02020603050405020304" pitchFamily="18" charset="0"/>
              </a:rPr>
              <a:t>=b*b-4*a*c;</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if(</a:t>
            </a:r>
            <a:r>
              <a:rPr lang="en-US" altLang="zh-CN" sz="1800" b="0" dirty="0" err="1">
                <a:solidFill>
                  <a:schemeClr val="tx1"/>
                </a:solidFill>
                <a:latin typeface="Times New Roman" panose="02020603050405020304" pitchFamily="18" charset="0"/>
                <a:cs typeface="Times New Roman" panose="02020603050405020304" pitchFamily="18" charset="0"/>
              </a:rPr>
              <a:t>deta</a:t>
            </a:r>
            <a:r>
              <a:rPr lang="en-US" altLang="zh-CN" sz="1800" b="0" dirty="0">
                <a:solidFill>
                  <a:schemeClr val="tx1"/>
                </a:solidFill>
                <a:latin typeface="Times New Roman" panose="02020603050405020304" pitchFamily="18" charset="0"/>
                <a:cs typeface="Times New Roman" panose="02020603050405020304" pitchFamily="18" charset="0"/>
              </a:rPr>
              <a:t>&gt;0)</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x1=(-</a:t>
            </a:r>
            <a:r>
              <a:rPr lang="en-US" altLang="zh-CN" sz="1800" b="0" dirty="0" err="1">
                <a:solidFill>
                  <a:schemeClr val="tx1"/>
                </a:solidFill>
                <a:latin typeface="Times New Roman" panose="02020603050405020304" pitchFamily="18" charset="0"/>
                <a:cs typeface="Times New Roman" panose="02020603050405020304" pitchFamily="18" charset="0"/>
              </a:rPr>
              <a:t>b+sqrt</a:t>
            </a:r>
            <a:r>
              <a:rPr lang="en-US" altLang="zh-CN" sz="1800" b="0" dirty="0">
                <a:solidFill>
                  <a:schemeClr val="tx1"/>
                </a:solidFill>
                <a:latin typeface="Times New Roman" panose="02020603050405020304" pitchFamily="18" charset="0"/>
                <a:cs typeface="Times New Roman" panose="02020603050405020304" pitchFamily="18" charset="0"/>
              </a:rPr>
              <a:t>(</a:t>
            </a:r>
            <a:r>
              <a:rPr lang="en-US" altLang="zh-CN" sz="1800" b="0" dirty="0" err="1">
                <a:solidFill>
                  <a:schemeClr val="tx1"/>
                </a:solidFill>
                <a:latin typeface="Times New Roman" panose="02020603050405020304" pitchFamily="18" charset="0"/>
                <a:cs typeface="Times New Roman" panose="02020603050405020304" pitchFamily="18" charset="0"/>
              </a:rPr>
              <a:t>deta</a:t>
            </a:r>
            <a:r>
              <a:rPr lang="en-US" altLang="zh-CN" sz="1800" b="0" dirty="0">
                <a:solidFill>
                  <a:schemeClr val="tx1"/>
                </a:solidFill>
                <a:latin typeface="Times New Roman" panose="02020603050405020304" pitchFamily="18" charset="0"/>
                <a:cs typeface="Times New Roman" panose="02020603050405020304" pitchFamily="18" charset="0"/>
              </a:rPr>
              <a:t>))/(2*a);</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x2=(-b-</a:t>
            </a:r>
            <a:r>
              <a:rPr lang="en-US" altLang="zh-CN" sz="1800" b="0" dirty="0" err="1">
                <a:solidFill>
                  <a:schemeClr val="tx1"/>
                </a:solidFill>
                <a:latin typeface="Times New Roman" panose="02020603050405020304" pitchFamily="18" charset="0"/>
                <a:cs typeface="Times New Roman" panose="02020603050405020304" pitchFamily="18" charset="0"/>
              </a:rPr>
              <a:t>sqrt</a:t>
            </a:r>
            <a:r>
              <a:rPr lang="en-US" altLang="zh-CN" sz="1800" b="0" dirty="0">
                <a:solidFill>
                  <a:schemeClr val="tx1"/>
                </a:solidFill>
                <a:latin typeface="Times New Roman" panose="02020603050405020304" pitchFamily="18" charset="0"/>
                <a:cs typeface="Times New Roman" panose="02020603050405020304" pitchFamily="18" charset="0"/>
              </a:rPr>
              <a:t>(</a:t>
            </a:r>
            <a:r>
              <a:rPr lang="en-US" altLang="zh-CN" sz="1800" b="0" dirty="0" err="1">
                <a:solidFill>
                  <a:schemeClr val="tx1"/>
                </a:solidFill>
                <a:latin typeface="Times New Roman" panose="02020603050405020304" pitchFamily="18" charset="0"/>
                <a:cs typeface="Times New Roman" panose="02020603050405020304" pitchFamily="18" charset="0"/>
              </a:rPr>
              <a:t>deta</a:t>
            </a:r>
            <a:r>
              <a:rPr lang="en-US" altLang="zh-CN" sz="1800" b="0" dirty="0">
                <a:solidFill>
                  <a:schemeClr val="tx1"/>
                </a:solidFill>
                <a:latin typeface="Times New Roman" panose="02020603050405020304" pitchFamily="18" charset="0"/>
                <a:cs typeface="Times New Roman" panose="02020603050405020304" pitchFamily="18" charset="0"/>
              </a:rPr>
              <a:t>))/(2*a);</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printf</a:t>
            </a:r>
            <a:r>
              <a:rPr lang="en-US" altLang="zh-CN" sz="1800" b="0" dirty="0">
                <a:solidFill>
                  <a:schemeClr val="tx1"/>
                </a:solidFill>
                <a:latin typeface="Times New Roman" panose="02020603050405020304" pitchFamily="18" charset="0"/>
                <a:cs typeface="Times New Roman" panose="02020603050405020304" pitchFamily="18" charset="0"/>
              </a:rPr>
              <a:t>("x1=%lf\n",x1);</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printf</a:t>
            </a:r>
            <a:r>
              <a:rPr lang="en-US" altLang="zh-CN" sz="1800" b="0" dirty="0">
                <a:solidFill>
                  <a:schemeClr val="tx1"/>
                </a:solidFill>
                <a:latin typeface="Times New Roman" panose="02020603050405020304" pitchFamily="18" charset="0"/>
                <a:cs typeface="Times New Roman" panose="02020603050405020304" pitchFamily="18" charset="0"/>
              </a:rPr>
              <a:t>("x2=%lf\n",x2);</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else if(</a:t>
            </a:r>
            <a:r>
              <a:rPr lang="en-US" altLang="zh-CN" sz="1800" b="0" dirty="0" err="1">
                <a:solidFill>
                  <a:schemeClr val="tx1"/>
                </a:solidFill>
                <a:latin typeface="Times New Roman" panose="02020603050405020304" pitchFamily="18" charset="0"/>
                <a:cs typeface="Times New Roman" panose="02020603050405020304" pitchFamily="18" charset="0"/>
              </a:rPr>
              <a:t>deta</a:t>
            </a:r>
            <a:r>
              <a:rPr lang="en-US" altLang="zh-CN" sz="1800" b="0" dirty="0">
                <a:solidFill>
                  <a:schemeClr val="tx1"/>
                </a:solidFill>
                <a:latin typeface="Times New Roman" panose="02020603050405020304" pitchFamily="18" charset="0"/>
                <a:cs typeface="Times New Roman" panose="02020603050405020304" pitchFamily="18" charset="0"/>
              </a:rPr>
              <a:t>==0)</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printf</a:t>
            </a:r>
            <a:r>
              <a:rPr lang="en-US" altLang="zh-CN" sz="1800" b="0" dirty="0">
                <a:solidFill>
                  <a:schemeClr val="tx1"/>
                </a:solidFill>
                <a:latin typeface="Times New Roman" panose="02020603050405020304" pitchFamily="18" charset="0"/>
                <a:cs typeface="Times New Roman" panose="02020603050405020304" pitchFamily="18" charset="0"/>
              </a:rPr>
              <a:t>("x1=x2=%lf\n",(-b)/(2*a));</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else</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		</a:t>
            </a:r>
            <a:r>
              <a:rPr lang="en-US" altLang="zh-CN" sz="1800" b="0" dirty="0" err="1">
                <a:solidFill>
                  <a:schemeClr val="tx1"/>
                </a:solidFill>
                <a:latin typeface="Times New Roman" panose="02020603050405020304" pitchFamily="18" charset="0"/>
                <a:cs typeface="Times New Roman" panose="02020603050405020304" pitchFamily="18" charset="0"/>
              </a:rPr>
              <a:t>printf</a:t>
            </a:r>
            <a:r>
              <a:rPr lang="en-US" altLang="zh-CN" sz="1800" b="0" dirty="0">
                <a:solidFill>
                  <a:schemeClr val="tx1"/>
                </a:solidFill>
                <a:latin typeface="Times New Roman" panose="02020603050405020304" pitchFamily="18" charset="0"/>
                <a:cs typeface="Times New Roman" panose="02020603050405020304" pitchFamily="18" charset="0"/>
              </a:rPr>
              <a:t>("no real root!\n");</a:t>
            </a:r>
          </a:p>
          <a:p>
            <a:pPr>
              <a:lnSpc>
                <a:spcPct val="100000"/>
              </a:lnSpc>
            </a:pPr>
            <a:r>
              <a:rPr lang="en-US" altLang="zh-CN" sz="1800" b="0" dirty="0">
                <a:solidFill>
                  <a:schemeClr val="tx1"/>
                </a:solidFill>
                <a:latin typeface="Times New Roman" panose="02020603050405020304" pitchFamily="18" charset="0"/>
                <a:cs typeface="Times New Roman" panose="02020603050405020304" pitchFamily="18" charset="0"/>
              </a:rPr>
              <a:t>}</a:t>
            </a:r>
          </a:p>
        </p:txBody>
      </p:sp>
      <p:sp>
        <p:nvSpPr>
          <p:cNvPr id="12" name="Rectangle 2" descr="白色大理石"/>
          <p:cNvSpPr>
            <a:spLocks noGrp="1" noChangeArrowheads="1"/>
          </p:cNvSpPr>
          <p:nvPr>
            <p:ph type="title" idx="4294967295"/>
          </p:nvPr>
        </p:nvSpPr>
        <p:spPr>
          <a:xfrm>
            <a:off x="2529840" y="152400"/>
            <a:ext cx="6385560" cy="609600"/>
          </a:xfrm>
          <a:solidFill>
            <a:schemeClr val="bg1"/>
          </a:solidFill>
        </p:spPr>
        <p:txBody>
          <a:bodyPr/>
          <a:lstStyle/>
          <a:p>
            <a:r>
              <a:rPr kumimoji="1" lang="zh-CN" altLang="en-US" sz="2800" b="0" dirty="0" smtClean="0">
                <a:latin typeface="Times New Roman" panose="02020603050405020304" pitchFamily="18" charset="0"/>
                <a:ea typeface="黑体" pitchFamily="49" charset="-122"/>
                <a:cs typeface="Times New Roman" panose="02020603050405020304" pitchFamily="18" charset="0"/>
              </a:rPr>
              <a:t>例</a:t>
            </a:r>
            <a:r>
              <a:rPr kumimoji="1" lang="en-US" altLang="zh-CN" sz="2800" b="0" dirty="0" smtClean="0">
                <a:latin typeface="Times New Roman" panose="02020603050405020304" pitchFamily="18" charset="0"/>
                <a:ea typeface="黑体" pitchFamily="49" charset="-122"/>
                <a:cs typeface="Times New Roman" panose="02020603050405020304" pitchFamily="18" charset="0"/>
              </a:rPr>
              <a:t>2</a:t>
            </a:r>
            <a:r>
              <a:rPr kumimoji="1" lang="zh-CN" altLang="en-US" sz="2800" b="0" dirty="0" smtClean="0">
                <a:latin typeface="Times New Roman" panose="02020603050405020304" pitchFamily="18" charset="0"/>
                <a:ea typeface="黑体" pitchFamily="49" charset="-122"/>
                <a:cs typeface="Times New Roman" panose="02020603050405020304" pitchFamily="18" charset="0"/>
              </a:rPr>
              <a:t>“求一元二次方程的根”运行结果</a:t>
            </a:r>
            <a:endParaRPr lang="zh-CN" altLang="en-US" sz="2800" b="0" dirty="0" smtClean="0">
              <a:latin typeface="Times New Roman" pitchFamily="18" charset="0"/>
              <a:ea typeface="黑体" pitchFamily="49" charset="-122"/>
            </a:endParaRPr>
          </a:p>
        </p:txBody>
      </p:sp>
      <p:pic>
        <p:nvPicPr>
          <p:cNvPr id="2" name="图片 1"/>
          <p:cNvPicPr>
            <a:picLocks noChangeAspect="1"/>
          </p:cNvPicPr>
          <p:nvPr/>
        </p:nvPicPr>
        <p:blipFill>
          <a:blip r:embed="rId2"/>
          <a:stretch>
            <a:fillRect/>
          </a:stretch>
        </p:blipFill>
        <p:spPr>
          <a:xfrm>
            <a:off x="5399794" y="1066799"/>
            <a:ext cx="3668006" cy="1565789"/>
          </a:xfrm>
          <a:prstGeom prst="rect">
            <a:avLst/>
          </a:prstGeom>
        </p:spPr>
      </p:pic>
      <p:pic>
        <p:nvPicPr>
          <p:cNvPr id="3" name="图片 2"/>
          <p:cNvPicPr>
            <a:picLocks noChangeAspect="1"/>
          </p:cNvPicPr>
          <p:nvPr/>
        </p:nvPicPr>
        <p:blipFill>
          <a:blip r:embed="rId3"/>
          <a:stretch>
            <a:fillRect/>
          </a:stretch>
        </p:blipFill>
        <p:spPr>
          <a:xfrm>
            <a:off x="5356301" y="2847242"/>
            <a:ext cx="3711499" cy="1304824"/>
          </a:xfrm>
          <a:prstGeom prst="rect">
            <a:avLst/>
          </a:prstGeom>
        </p:spPr>
      </p:pic>
      <p:pic>
        <p:nvPicPr>
          <p:cNvPr id="4" name="图片 3"/>
          <p:cNvPicPr>
            <a:picLocks noChangeAspect="1"/>
          </p:cNvPicPr>
          <p:nvPr/>
        </p:nvPicPr>
        <p:blipFill>
          <a:blip r:embed="rId4"/>
          <a:stretch>
            <a:fillRect/>
          </a:stretch>
        </p:blipFill>
        <p:spPr>
          <a:xfrm>
            <a:off x="5356300" y="4343400"/>
            <a:ext cx="3711500" cy="1261330"/>
          </a:xfrm>
          <a:prstGeom prst="rect">
            <a:avLst/>
          </a:prstGeom>
        </p:spPr>
      </p:pic>
    </p:spTree>
    <p:extLst>
      <p:ext uri="{BB962C8B-B14F-4D97-AF65-F5344CB8AC3E}">
        <p14:creationId xmlns:p14="http://schemas.microsoft.com/office/powerpoint/2010/main" val="315508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74F664-26E1-4086-8606-E9579E5F68DB}"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467C223-2EAD-4445-896D-B246799D4107}" type="slidenum">
              <a:rPr lang="zh-CN" altLang="en-US"/>
              <a:pPr/>
              <a:t>2</a:t>
            </a:fld>
            <a:r>
              <a:rPr lang="en-US" altLang="zh-CN"/>
              <a:t>/35</a:t>
            </a:r>
          </a:p>
        </p:txBody>
      </p:sp>
      <p:sp>
        <p:nvSpPr>
          <p:cNvPr id="61593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dirty="0" smtClean="0">
                <a:solidFill>
                  <a:srgbClr val="0000FF"/>
                </a:solidFill>
                <a:latin typeface="黑体" pitchFamily="49" charset="-122"/>
                <a:ea typeface="黑体" pitchFamily="49" charset="-122"/>
              </a:rPr>
              <a:t>本讲内容</a:t>
            </a:r>
          </a:p>
        </p:txBody>
      </p:sp>
      <p:sp>
        <p:nvSpPr>
          <p:cNvPr id="6159363" name="Rectangle 3"/>
          <p:cNvSpPr>
            <a:spLocks noGrp="1" noChangeArrowheads="1"/>
          </p:cNvSpPr>
          <p:nvPr>
            <p:ph type="body" idx="4294967295"/>
          </p:nvPr>
        </p:nvSpPr>
        <p:spPr>
          <a:xfrm>
            <a:off x="304800" y="1066800"/>
            <a:ext cx="8610600" cy="4775200"/>
          </a:xfrm>
        </p:spPr>
        <p:txBody>
          <a:bodyPr/>
          <a:lstStyle/>
          <a:p>
            <a:pPr eaLnBrk="1" hangingPunct="1">
              <a:lnSpc>
                <a:spcPts val="5800"/>
              </a:lnSpc>
              <a:buClr>
                <a:srgbClr val="0000FF"/>
              </a:buClr>
            </a:pPr>
            <a:r>
              <a:rPr lang="en-US" altLang="zh-CN" sz="3600" u="sng" dirty="0" smtClean="0">
                <a:solidFill>
                  <a:srgbClr val="FF0000"/>
                </a:solidFill>
                <a:latin typeface="Times New Roman" pitchFamily="18" charset="0"/>
                <a:ea typeface="黑体" pitchFamily="49" charset="-122"/>
              </a:rPr>
              <a:t>if</a:t>
            </a:r>
            <a:r>
              <a:rPr lang="zh-CN" altLang="en-US" sz="3600" u="sng" dirty="0" smtClean="0">
                <a:solidFill>
                  <a:srgbClr val="FF0000"/>
                </a:solidFill>
                <a:latin typeface="Times New Roman" pitchFamily="18" charset="0"/>
                <a:ea typeface="黑体" pitchFamily="49" charset="-122"/>
              </a:rPr>
              <a:t>语句</a:t>
            </a:r>
          </a:p>
          <a:p>
            <a:pPr eaLnBrk="1" hangingPunct="1">
              <a:lnSpc>
                <a:spcPts val="5800"/>
              </a:lnSpc>
              <a:buClr>
                <a:srgbClr val="0000FF"/>
              </a:buClr>
            </a:pPr>
            <a:r>
              <a:rPr lang="zh-CN" altLang="en-US" sz="3600" dirty="0">
                <a:latin typeface="Times New Roman" pitchFamily="18" charset="0"/>
                <a:ea typeface="黑体" pitchFamily="49" charset="-122"/>
              </a:rPr>
              <a:t>关系</a:t>
            </a:r>
            <a:r>
              <a:rPr lang="zh-CN" altLang="en-US" sz="3600" dirty="0" smtClean="0">
                <a:latin typeface="Times New Roman" pitchFamily="18" charset="0"/>
                <a:ea typeface="黑体" pitchFamily="49" charset="-122"/>
              </a:rPr>
              <a:t>运算符与关系表达式</a:t>
            </a:r>
          </a:p>
          <a:p>
            <a:pPr eaLnBrk="1" hangingPunct="1">
              <a:lnSpc>
                <a:spcPts val="5800"/>
              </a:lnSpc>
              <a:buClr>
                <a:srgbClr val="0000FF"/>
              </a:buClr>
            </a:pPr>
            <a:r>
              <a:rPr lang="zh-CN" altLang="en-US" sz="3600" dirty="0" smtClean="0">
                <a:latin typeface="Times New Roman" pitchFamily="18" charset="0"/>
                <a:ea typeface="黑体" pitchFamily="49" charset="-122"/>
              </a:rPr>
              <a:t>逻辑运算符与逻辑表达式</a:t>
            </a:r>
          </a:p>
          <a:p>
            <a:pPr eaLnBrk="1" hangingPunct="1">
              <a:lnSpc>
                <a:spcPts val="5800"/>
              </a:lnSpc>
              <a:buClr>
                <a:srgbClr val="0000FF"/>
              </a:buClr>
            </a:pP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语句的嵌套</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smtClean="0">
                <a:latin typeface="Times New Roman" pitchFamily="18" charset="0"/>
                <a:ea typeface="黑体" pitchFamily="49" charset="-122"/>
              </a:rPr>
              <a:t>多分支</a:t>
            </a: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smtClean="0">
                <a:latin typeface="Times New Roman" pitchFamily="18" charset="0"/>
                <a:ea typeface="黑体" pitchFamily="49" charset="-122"/>
              </a:rPr>
              <a:t>判断闰年的程序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74F664-26E1-4086-8606-E9579E5F68DB}"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467C223-2EAD-4445-896D-B246799D4107}" type="slidenum">
              <a:rPr lang="zh-CN" altLang="en-US"/>
              <a:pPr/>
              <a:t>20</a:t>
            </a:fld>
            <a:r>
              <a:rPr lang="en-US" altLang="zh-CN"/>
              <a:t>/35</a:t>
            </a:r>
          </a:p>
        </p:txBody>
      </p:sp>
      <p:sp>
        <p:nvSpPr>
          <p:cNvPr id="61593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dirty="0" smtClean="0">
                <a:solidFill>
                  <a:srgbClr val="0000FF"/>
                </a:solidFill>
                <a:latin typeface="黑体" pitchFamily="49" charset="-122"/>
                <a:ea typeface="黑体" pitchFamily="49" charset="-122"/>
              </a:rPr>
              <a:t>本讲内容</a:t>
            </a:r>
          </a:p>
        </p:txBody>
      </p:sp>
      <p:sp>
        <p:nvSpPr>
          <p:cNvPr id="6159363" name="Rectangle 3"/>
          <p:cNvSpPr>
            <a:spLocks noGrp="1" noChangeArrowheads="1"/>
          </p:cNvSpPr>
          <p:nvPr>
            <p:ph type="body" idx="4294967295"/>
          </p:nvPr>
        </p:nvSpPr>
        <p:spPr>
          <a:xfrm>
            <a:off x="304800" y="1066800"/>
            <a:ext cx="8610600" cy="4775200"/>
          </a:xfrm>
        </p:spPr>
        <p:txBody>
          <a:bodyPr/>
          <a:lstStyle/>
          <a:p>
            <a:pPr eaLnBrk="1" hangingPunct="1">
              <a:lnSpc>
                <a:spcPts val="5800"/>
              </a:lnSpc>
              <a:buClr>
                <a:srgbClr val="0000FF"/>
              </a:buClr>
            </a:pPr>
            <a:r>
              <a:rPr lang="en-US" altLang="zh-CN" sz="3600" dirty="0" smtClean="0">
                <a:solidFill>
                  <a:srgbClr val="FF0000"/>
                </a:solidFill>
                <a:latin typeface="Times New Roman" pitchFamily="18" charset="0"/>
                <a:ea typeface="黑体" pitchFamily="49" charset="-122"/>
              </a:rPr>
              <a:t>if</a:t>
            </a:r>
            <a:r>
              <a:rPr lang="zh-CN" altLang="en-US" sz="3600" dirty="0" smtClean="0">
                <a:solidFill>
                  <a:srgbClr val="FF0000"/>
                </a:solidFill>
                <a:latin typeface="Times New Roman" pitchFamily="18" charset="0"/>
                <a:ea typeface="黑体" pitchFamily="49" charset="-122"/>
              </a:rPr>
              <a:t>语句</a:t>
            </a:r>
          </a:p>
          <a:p>
            <a:pPr eaLnBrk="1" hangingPunct="1">
              <a:lnSpc>
                <a:spcPts val="5800"/>
              </a:lnSpc>
              <a:buClr>
                <a:srgbClr val="0000FF"/>
              </a:buClr>
            </a:pPr>
            <a:r>
              <a:rPr lang="zh-CN" altLang="en-US" sz="3600" u="sng" dirty="0">
                <a:solidFill>
                  <a:srgbClr val="FF0000"/>
                </a:solidFill>
                <a:latin typeface="Times New Roman" pitchFamily="18" charset="0"/>
                <a:ea typeface="黑体" pitchFamily="49" charset="-122"/>
              </a:rPr>
              <a:t>关系运算符与关系表达式</a:t>
            </a:r>
          </a:p>
          <a:p>
            <a:pPr eaLnBrk="1" hangingPunct="1">
              <a:lnSpc>
                <a:spcPts val="5800"/>
              </a:lnSpc>
              <a:buClr>
                <a:srgbClr val="0000FF"/>
              </a:buClr>
            </a:pPr>
            <a:r>
              <a:rPr lang="zh-CN" altLang="en-US" sz="3600" dirty="0" smtClean="0">
                <a:latin typeface="Times New Roman" pitchFamily="18" charset="0"/>
                <a:ea typeface="黑体" pitchFamily="49" charset="-122"/>
              </a:rPr>
              <a:t>逻辑运算符与逻辑表达式</a:t>
            </a:r>
          </a:p>
          <a:p>
            <a:pPr eaLnBrk="1" hangingPunct="1">
              <a:lnSpc>
                <a:spcPts val="5800"/>
              </a:lnSpc>
              <a:buClr>
                <a:srgbClr val="0000FF"/>
              </a:buClr>
            </a:pP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语句的嵌套</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smtClean="0">
                <a:latin typeface="Times New Roman" pitchFamily="18" charset="0"/>
                <a:ea typeface="黑体" pitchFamily="49" charset="-122"/>
              </a:rPr>
              <a:t>多分支</a:t>
            </a: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a:latin typeface="Times New Roman" pitchFamily="18" charset="0"/>
                <a:ea typeface="黑体" pitchFamily="49" charset="-122"/>
              </a:rPr>
              <a:t>判断闰年的</a:t>
            </a:r>
            <a:r>
              <a:rPr lang="zh-CN" altLang="en-US" sz="3600" dirty="0" smtClean="0">
                <a:latin typeface="Times New Roman" pitchFamily="18" charset="0"/>
                <a:ea typeface="黑体" pitchFamily="49" charset="-122"/>
              </a:rPr>
              <a:t>程序</a:t>
            </a:r>
            <a:endParaRPr lang="zh-CN" altLang="en-US" sz="3600" dirty="0">
              <a:latin typeface="Times New Roman" pitchFamily="18" charset="0"/>
              <a:ea typeface="黑体" pitchFamily="49" charset="-122"/>
            </a:endParaRPr>
          </a:p>
        </p:txBody>
      </p:sp>
    </p:spTree>
    <p:extLst>
      <p:ext uri="{BB962C8B-B14F-4D97-AF65-F5344CB8AC3E}">
        <p14:creationId xmlns:p14="http://schemas.microsoft.com/office/powerpoint/2010/main" val="1580502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21</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黑体" pitchFamily="49" charset="-122"/>
                <a:ea typeface="黑体" pitchFamily="49" charset="-122"/>
              </a:rPr>
              <a:t>关系运算符</a:t>
            </a:r>
          </a:p>
        </p:txBody>
      </p:sp>
      <p:sp>
        <p:nvSpPr>
          <p:cNvPr id="5885955" name="Rectangle 3"/>
          <p:cNvSpPr>
            <a:spLocks noGrp="1" noChangeArrowheads="1"/>
          </p:cNvSpPr>
          <p:nvPr>
            <p:ph type="body" idx="4294967295"/>
          </p:nvPr>
        </p:nvSpPr>
        <p:spPr>
          <a:xfrm>
            <a:off x="304800" y="1143000"/>
            <a:ext cx="8610600" cy="5257800"/>
          </a:xfrm>
        </p:spPr>
        <p:txBody>
          <a:bodyPr/>
          <a:lstStyle/>
          <a:p>
            <a:pPr defTabSz="927100" eaLnBrk="1" hangingPunct="1"/>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语言所提供的关系运算符有以下</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种</a:t>
            </a:r>
            <a:r>
              <a:rPr lang="en-US" altLang="zh-CN" dirty="0" smtClean="0">
                <a:latin typeface="Times New Roman" panose="02020603050405020304" pitchFamily="18" charset="0"/>
                <a:cs typeface="Times New Roman" panose="02020603050405020304" pitchFamily="18" charset="0"/>
              </a:rPr>
              <a:t>:</a:t>
            </a:r>
          </a:p>
          <a:p>
            <a:pPr lvl="1" defTabSz="927100" eaLnBrk="1" hangingPunct="1"/>
            <a:r>
              <a:rPr lang="en-US" altLang="zh-CN" dirty="0" smtClean="0">
                <a:latin typeface="Times New Roman" panose="02020603050405020304" pitchFamily="18" charset="0"/>
                <a:cs typeface="Times New Roman" panose="02020603050405020304" pitchFamily="18" charset="0"/>
              </a:rPr>
              <a:t>&gt;    </a:t>
            </a:r>
            <a:r>
              <a:rPr lang="zh-CN" altLang="en-US" dirty="0" smtClean="0">
                <a:latin typeface="Times New Roman" panose="02020603050405020304" pitchFamily="18" charset="0"/>
                <a:cs typeface="Times New Roman" panose="02020603050405020304" pitchFamily="18" charset="0"/>
              </a:rPr>
              <a:t>（大于）    </a:t>
            </a:r>
            <a:endParaRPr lang="en-US" altLang="zh-CN" dirty="0" smtClean="0">
              <a:latin typeface="Times New Roman" panose="02020603050405020304" pitchFamily="18" charset="0"/>
              <a:cs typeface="Times New Roman" panose="02020603050405020304" pitchFamily="18" charset="0"/>
            </a:endParaRPr>
          </a:p>
          <a:p>
            <a:pPr lvl="1" defTabSz="927100" eaLnBrk="1" hangingPunct="1"/>
            <a:r>
              <a:rPr lang="en-US" altLang="zh-CN" dirty="0" smtClean="0">
                <a:latin typeface="Times New Roman" panose="02020603050405020304" pitchFamily="18" charset="0"/>
                <a:cs typeface="Times New Roman" panose="02020603050405020304" pitchFamily="18" charset="0"/>
              </a:rPr>
              <a:t>&gt;=  </a:t>
            </a:r>
            <a:r>
              <a:rPr lang="zh-CN" altLang="en-US" dirty="0" smtClean="0">
                <a:latin typeface="Times New Roman" panose="02020603050405020304" pitchFamily="18" charset="0"/>
                <a:cs typeface="Times New Roman" panose="02020603050405020304" pitchFamily="18" charset="0"/>
              </a:rPr>
              <a:t>（大于等于）</a:t>
            </a:r>
          </a:p>
          <a:p>
            <a:pPr lvl="1" defTabSz="927100" eaLnBrk="1" hangingPunct="1"/>
            <a:r>
              <a:rPr lang="en-US" altLang="zh-CN" dirty="0" smtClean="0">
                <a:latin typeface="Times New Roman" panose="02020603050405020304" pitchFamily="18" charset="0"/>
                <a:cs typeface="Times New Roman" panose="02020603050405020304" pitchFamily="18" charset="0"/>
              </a:rPr>
              <a:t>&lt;    </a:t>
            </a:r>
            <a:r>
              <a:rPr lang="zh-CN" altLang="en-US" dirty="0" smtClean="0">
                <a:latin typeface="Times New Roman" panose="02020603050405020304" pitchFamily="18" charset="0"/>
                <a:cs typeface="Times New Roman" panose="02020603050405020304" pitchFamily="18" charset="0"/>
              </a:rPr>
              <a:t>（小于）    </a:t>
            </a:r>
            <a:endParaRPr lang="en-US" altLang="zh-CN" dirty="0" smtClean="0">
              <a:latin typeface="Times New Roman" panose="02020603050405020304" pitchFamily="18" charset="0"/>
              <a:cs typeface="Times New Roman" panose="02020603050405020304" pitchFamily="18" charset="0"/>
            </a:endParaRPr>
          </a:p>
          <a:p>
            <a:pPr lvl="1" defTabSz="927100" eaLnBrk="1" hangingPunct="1"/>
            <a:r>
              <a:rPr lang="en-US" altLang="zh-CN" dirty="0" smtClean="0">
                <a:latin typeface="Times New Roman" panose="02020603050405020304" pitchFamily="18" charset="0"/>
                <a:cs typeface="Times New Roman" panose="02020603050405020304" pitchFamily="18" charset="0"/>
              </a:rPr>
              <a:t>&lt;=  </a:t>
            </a:r>
            <a:r>
              <a:rPr lang="zh-CN" altLang="en-US" dirty="0" smtClean="0">
                <a:latin typeface="Times New Roman" panose="02020603050405020304" pitchFamily="18" charset="0"/>
                <a:cs typeface="Times New Roman" panose="02020603050405020304" pitchFamily="18" charset="0"/>
              </a:rPr>
              <a:t>（小于等于）</a:t>
            </a:r>
          </a:p>
          <a:p>
            <a:pPr lvl="1" defTabSz="927100" eaLnBrk="1" hangingPunct="1"/>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（等于）    </a:t>
            </a:r>
            <a:endParaRPr lang="en-US" altLang="zh-CN" dirty="0" smtClean="0">
              <a:latin typeface="Times New Roman" panose="02020603050405020304" pitchFamily="18" charset="0"/>
              <a:cs typeface="Times New Roman" panose="02020603050405020304" pitchFamily="18" charset="0"/>
            </a:endParaRPr>
          </a:p>
          <a:p>
            <a:pPr lvl="1" defTabSz="927100" eaLnBrk="1" hangingPunct="1"/>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（不等于）</a:t>
            </a:r>
          </a:p>
        </p:txBody>
      </p:sp>
    </p:spTree>
    <p:extLst>
      <p:ext uri="{BB962C8B-B14F-4D97-AF65-F5344CB8AC3E}">
        <p14:creationId xmlns:p14="http://schemas.microsoft.com/office/powerpoint/2010/main" val="2161161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22</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黑体" pitchFamily="49" charset="-122"/>
                <a:ea typeface="黑体" pitchFamily="49" charset="-122"/>
              </a:rPr>
              <a:t>关系运算符的优先级</a:t>
            </a:r>
          </a:p>
        </p:txBody>
      </p:sp>
      <p:sp>
        <p:nvSpPr>
          <p:cNvPr id="5885955" name="Rectangle 3"/>
          <p:cNvSpPr>
            <a:spLocks noGrp="1" noChangeArrowheads="1"/>
          </p:cNvSpPr>
          <p:nvPr>
            <p:ph type="body" idx="4294967295"/>
          </p:nvPr>
        </p:nvSpPr>
        <p:spPr>
          <a:xfrm>
            <a:off x="304800" y="1143000"/>
            <a:ext cx="8610600" cy="5257800"/>
          </a:xfrm>
        </p:spPr>
        <p:txBody>
          <a:bodyPr/>
          <a:lstStyle/>
          <a:p>
            <a:pPr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关系运算符优先级高于赋值运算符，低于算术运算符。</a:t>
            </a:r>
          </a:p>
          <a:p>
            <a:pPr lvl="1"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其中：</a:t>
            </a:r>
            <a:r>
              <a:rPr lang="en-US" altLang="zh-CN" b="1" dirty="0" smtClean="0">
                <a:solidFill>
                  <a:srgbClr val="FF0000"/>
                </a:solidFill>
                <a:latin typeface="Times New Roman" panose="02020603050405020304" pitchFamily="18" charset="0"/>
                <a:cs typeface="Times New Roman" panose="02020603050405020304" pitchFamily="18" charset="0"/>
              </a:rPr>
              <a:t>&gt;</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&gt;=</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&lt;</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&lt;=</a:t>
            </a:r>
            <a:r>
              <a:rPr lang="zh-CN" altLang="en-US" b="1" dirty="0" smtClean="0">
                <a:solidFill>
                  <a:srgbClr val="FF0000"/>
                </a:solidFill>
                <a:latin typeface="Times New Roman" panose="02020603050405020304" pitchFamily="18" charset="0"/>
                <a:cs typeface="Times New Roman" panose="02020603050405020304" pitchFamily="18" charset="0"/>
              </a:rPr>
              <a:t>的优先级高于</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latin typeface="Times New Roman" panose="02020603050405020304" pitchFamily="18" charset="0"/>
                <a:cs typeface="Times New Roman" panose="02020603050405020304" pitchFamily="18" charset="0"/>
              </a:rPr>
              <a:t>和</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lvl="1"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例如：</a:t>
            </a:r>
          </a:p>
          <a:p>
            <a:pPr lvl="2"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x&lt;</a:t>
            </a:r>
            <a:r>
              <a:rPr lang="en-US" altLang="zh-CN" dirty="0" err="1" smtClean="0">
                <a:latin typeface="Times New Roman" panose="02020603050405020304" pitchFamily="18" charset="0"/>
                <a:cs typeface="Times New Roman" panose="02020603050405020304" pitchFamily="18" charset="0"/>
              </a:rPr>
              <a:t>y+z</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相当于：</a:t>
            </a:r>
            <a:r>
              <a:rPr lang="en-US" altLang="zh-CN" dirty="0" smtClean="0">
                <a:latin typeface="Times New Roman" panose="02020603050405020304" pitchFamily="18" charset="0"/>
                <a:cs typeface="Times New Roman" panose="02020603050405020304" pitchFamily="18" charset="0"/>
              </a:rPr>
              <a:t>x&lt;(</a:t>
            </a:r>
            <a:r>
              <a:rPr lang="en-US" altLang="zh-CN" dirty="0" err="1" smtClean="0">
                <a:latin typeface="Times New Roman" panose="02020603050405020304" pitchFamily="18" charset="0"/>
                <a:cs typeface="Times New Roman" panose="02020603050405020304" pitchFamily="18" charset="0"/>
              </a:rPr>
              <a:t>y+z</a:t>
            </a:r>
            <a:r>
              <a:rPr lang="en-US" altLang="zh-CN" dirty="0" smtClean="0">
                <a:latin typeface="Times New Roman" panose="02020603050405020304" pitchFamily="18" charset="0"/>
                <a:cs typeface="Times New Roman" panose="02020603050405020304" pitchFamily="18" charset="0"/>
              </a:rPr>
              <a:t>)</a:t>
            </a:r>
          </a:p>
          <a:p>
            <a:pPr lvl="2"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x+5==y&lt;z  </a:t>
            </a:r>
            <a:r>
              <a:rPr lang="zh-CN" altLang="en-US" dirty="0" smtClean="0">
                <a:latin typeface="Times New Roman" panose="02020603050405020304" pitchFamily="18" charset="0"/>
                <a:cs typeface="Times New Roman" panose="02020603050405020304" pitchFamily="18" charset="0"/>
              </a:rPr>
              <a:t>相当于：</a:t>
            </a:r>
            <a:r>
              <a:rPr lang="en-US" altLang="zh-CN" dirty="0" smtClean="0">
                <a:latin typeface="Times New Roman" panose="02020603050405020304" pitchFamily="18" charset="0"/>
                <a:cs typeface="Times New Roman" panose="02020603050405020304" pitchFamily="18" charset="0"/>
              </a:rPr>
              <a:t>(x+5)==(y&lt;z)</a:t>
            </a:r>
          </a:p>
          <a:p>
            <a:pPr lvl="2"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x=y&gt;z  </a:t>
            </a:r>
            <a:r>
              <a:rPr lang="zh-CN" altLang="en-US" dirty="0" smtClean="0">
                <a:latin typeface="Times New Roman" panose="02020603050405020304" pitchFamily="18" charset="0"/>
                <a:cs typeface="Times New Roman" panose="02020603050405020304" pitchFamily="18" charset="0"/>
              </a:rPr>
              <a:t>相当于：</a:t>
            </a:r>
            <a:r>
              <a:rPr lang="en-US" altLang="zh-CN" dirty="0" smtClean="0">
                <a:latin typeface="Times New Roman" panose="02020603050405020304" pitchFamily="18" charset="0"/>
                <a:cs typeface="Times New Roman" panose="02020603050405020304" pitchFamily="18" charset="0"/>
              </a:rPr>
              <a:t>x=(y&gt;z)</a:t>
            </a:r>
          </a:p>
          <a:p>
            <a:pPr lvl="2"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X==Y&gt;=Z  </a:t>
            </a:r>
            <a:r>
              <a:rPr lang="zh-CN" altLang="en-US" dirty="0" smtClean="0">
                <a:latin typeface="Times New Roman" panose="02020603050405020304" pitchFamily="18" charset="0"/>
                <a:cs typeface="Times New Roman" panose="02020603050405020304" pitchFamily="18" charset="0"/>
              </a:rPr>
              <a:t>相当于：</a:t>
            </a:r>
            <a:r>
              <a:rPr lang="en-US" altLang="zh-CN" dirty="0" smtClean="0">
                <a:latin typeface="Times New Roman" panose="02020603050405020304" pitchFamily="18" charset="0"/>
                <a:cs typeface="Times New Roman" panose="02020603050405020304" pitchFamily="18" charset="0"/>
              </a:rPr>
              <a:t>X==(Y&gt;=Z)</a:t>
            </a:r>
          </a:p>
        </p:txBody>
      </p:sp>
    </p:spTree>
    <p:extLst>
      <p:ext uri="{BB962C8B-B14F-4D97-AF65-F5344CB8AC3E}">
        <p14:creationId xmlns:p14="http://schemas.microsoft.com/office/powerpoint/2010/main" val="3139542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23</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黑体" pitchFamily="49" charset="-122"/>
                <a:ea typeface="黑体" pitchFamily="49" charset="-122"/>
              </a:rPr>
              <a:t>关系表达式</a:t>
            </a:r>
          </a:p>
        </p:txBody>
      </p:sp>
      <p:sp>
        <p:nvSpPr>
          <p:cNvPr id="5885955" name="Rectangle 3"/>
          <p:cNvSpPr>
            <a:spLocks noGrp="1" noChangeArrowheads="1"/>
          </p:cNvSpPr>
          <p:nvPr>
            <p:ph type="body" idx="4294967295"/>
          </p:nvPr>
        </p:nvSpPr>
        <p:spPr>
          <a:xfrm>
            <a:off x="304800" y="1143000"/>
            <a:ext cx="8610600" cy="5257800"/>
          </a:xfrm>
        </p:spPr>
        <p:txBody>
          <a:bodyPr/>
          <a:lstStyle/>
          <a:p>
            <a:pPr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用关系运算符将两个表达式连接起来，就称为</a:t>
            </a:r>
            <a:r>
              <a:rPr lang="zh-CN" altLang="en-US" dirty="0" smtClean="0">
                <a:solidFill>
                  <a:srgbClr val="C00000"/>
                </a:solidFill>
                <a:latin typeface="Times New Roman" panose="02020603050405020304" pitchFamily="18" charset="0"/>
                <a:cs typeface="Times New Roman" panose="02020603050405020304" pitchFamily="18" charset="0"/>
              </a:rPr>
              <a:t>关系表达式</a:t>
            </a:r>
            <a:r>
              <a:rPr lang="zh-CN" altLang="en-US" dirty="0" smtClean="0">
                <a:latin typeface="Times New Roman" panose="02020603050405020304" pitchFamily="18" charset="0"/>
                <a:cs typeface="Times New Roman" panose="02020603050405020304" pitchFamily="18" charset="0"/>
              </a:rPr>
              <a:t>。</a:t>
            </a:r>
          </a:p>
          <a:p>
            <a:pPr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关系运算符两侧的表达式可以是算术表达式、关系表达式、逻辑表达式（后面介绍）、赋值表达式等。</a:t>
            </a:r>
          </a:p>
          <a:p>
            <a:pPr defTabSz="927100" eaLnBrk="1" hangingPunct="1">
              <a:lnSpc>
                <a:spcPts val="4300"/>
              </a:lnSpc>
            </a:pPr>
            <a:r>
              <a:rPr lang="zh-CN" altLang="en-US" dirty="0" smtClean="0">
                <a:latin typeface="Times New Roman" panose="02020603050405020304" pitchFamily="18" charset="0"/>
                <a:cs typeface="Times New Roman" panose="02020603050405020304" pitchFamily="18" charset="0"/>
              </a:rPr>
              <a:t>例如下面的表达式都是合法的关系表达式：</a:t>
            </a:r>
          </a:p>
          <a:p>
            <a:pPr lvl="1"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6&gt;5</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&lt;=</a:t>
            </a:r>
            <a:r>
              <a:rPr lang="en-US" altLang="zh-CN" dirty="0" err="1"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a&gt;b!=c</a:t>
            </a:r>
            <a:endParaRPr lang="zh-CN" altLang="en-US" dirty="0" smtClean="0">
              <a:latin typeface="Times New Roman" panose="02020603050405020304" pitchFamily="18" charset="0"/>
              <a:cs typeface="Times New Roman" panose="02020603050405020304" pitchFamily="18" charset="0"/>
            </a:endParaRPr>
          </a:p>
          <a:p>
            <a:pPr lvl="1" defTabSz="927100" eaLnBrk="1" hangingPunct="1">
              <a:lnSpc>
                <a:spcPts val="4300"/>
              </a:lnSpc>
            </a:pPr>
            <a:r>
              <a:rPr lang="en-US" altLang="zh-CN" dirty="0" smtClean="0">
                <a:latin typeface="Times New Roman" panose="02020603050405020304" pitchFamily="18" charset="0"/>
                <a:cs typeface="Times New Roman" panose="02020603050405020304" pitchFamily="18" charset="0"/>
              </a:rPr>
              <a:t>4&lt;100-a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a&gt;=b&gt;=c</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'A'&gt;'B'</a:t>
            </a:r>
          </a:p>
        </p:txBody>
      </p:sp>
    </p:spTree>
    <p:extLst>
      <p:ext uri="{BB962C8B-B14F-4D97-AF65-F5344CB8AC3E}">
        <p14:creationId xmlns:p14="http://schemas.microsoft.com/office/powerpoint/2010/main" val="445811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24</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smtClean="0">
                <a:latin typeface="黑体" pitchFamily="49" charset="-122"/>
                <a:ea typeface="黑体" pitchFamily="49" charset="-122"/>
              </a:rPr>
              <a:t>3</a:t>
            </a:r>
            <a:r>
              <a:rPr kumimoji="1" lang="zh-CN" altLang="en-US" sz="4000" b="0" dirty="0" smtClean="0">
                <a:latin typeface="黑体" pitchFamily="49" charset="-122"/>
                <a:ea typeface="黑体" pitchFamily="49" charset="-122"/>
              </a:rPr>
              <a:t>：输出关系表达式的值</a:t>
            </a:r>
          </a:p>
        </p:txBody>
      </p:sp>
      <p:sp>
        <p:nvSpPr>
          <p:cNvPr id="5885955" name="Rectangle 3"/>
          <p:cNvSpPr>
            <a:spLocks noGrp="1" noChangeArrowheads="1"/>
          </p:cNvSpPr>
          <p:nvPr>
            <p:ph type="body" idx="4294967295"/>
          </p:nvPr>
        </p:nvSpPr>
        <p:spPr>
          <a:xfrm>
            <a:off x="76200" y="1143000"/>
            <a:ext cx="9067800" cy="914400"/>
          </a:xfrm>
        </p:spPr>
        <p:txBody>
          <a:bodyPr/>
          <a:lstStyle/>
          <a:p>
            <a:pPr>
              <a:lnSpc>
                <a:spcPct val="150000"/>
              </a:lnSpc>
            </a:pPr>
            <a:r>
              <a:rPr lang="zh-CN" altLang="zh-CN" sz="2400" dirty="0" smtClean="0">
                <a:solidFill>
                  <a:srgbClr val="CC0099"/>
                </a:solidFill>
              </a:rPr>
              <a:t>关系表达式</a:t>
            </a:r>
            <a:r>
              <a:rPr lang="zh-CN" altLang="zh-CN" sz="2400" dirty="0" smtClean="0"/>
              <a:t>的值是一个</a:t>
            </a:r>
            <a:r>
              <a:rPr lang="zh-CN" altLang="zh-CN" sz="2400" dirty="0" smtClean="0">
                <a:solidFill>
                  <a:srgbClr val="FF0000"/>
                </a:solidFill>
              </a:rPr>
              <a:t>逻辑值</a:t>
            </a:r>
            <a:r>
              <a:rPr lang="zh-CN" altLang="zh-CN" sz="2400" dirty="0" smtClean="0"/>
              <a:t>，</a:t>
            </a:r>
            <a:r>
              <a:rPr lang="zh-CN" altLang="en-US" sz="2400" dirty="0" smtClean="0"/>
              <a:t>“关系</a:t>
            </a:r>
            <a:r>
              <a:rPr lang="zh-CN" altLang="zh-CN" sz="2400" dirty="0" smtClean="0"/>
              <a:t>成立</a:t>
            </a:r>
            <a:r>
              <a:rPr lang="zh-CN" altLang="en-US" sz="2400" dirty="0" smtClean="0"/>
              <a:t>”</a:t>
            </a:r>
            <a:r>
              <a:rPr lang="zh-CN" altLang="zh-CN" sz="2400" dirty="0" smtClean="0"/>
              <a:t>为</a:t>
            </a:r>
            <a:r>
              <a:rPr lang="zh-CN" altLang="en-US" sz="2400" dirty="0" smtClean="0">
                <a:solidFill>
                  <a:srgbClr val="FF0000"/>
                </a:solidFill>
              </a:rPr>
              <a:t>逻辑真</a:t>
            </a:r>
            <a:r>
              <a:rPr lang="zh-CN" altLang="zh-CN" sz="2400" dirty="0" smtClean="0"/>
              <a:t>，</a:t>
            </a:r>
            <a:r>
              <a:rPr lang="zh-CN" altLang="en-US" sz="2400" dirty="0" smtClean="0"/>
              <a:t>输出时</a:t>
            </a:r>
            <a:r>
              <a:rPr lang="zh-CN" altLang="zh-CN" sz="2400" dirty="0" smtClean="0">
                <a:solidFill>
                  <a:srgbClr val="FF0000"/>
                </a:solidFill>
              </a:rPr>
              <a:t>用</a:t>
            </a:r>
            <a:r>
              <a:rPr lang="en-US" altLang="zh-CN" sz="2400" dirty="0" smtClean="0">
                <a:solidFill>
                  <a:srgbClr val="FF0000"/>
                </a:solidFill>
              </a:rPr>
              <a:t>1</a:t>
            </a:r>
            <a:r>
              <a:rPr lang="zh-CN" altLang="zh-CN" sz="2400" dirty="0" smtClean="0"/>
              <a:t>表示</a:t>
            </a:r>
            <a:r>
              <a:rPr lang="zh-CN" altLang="en-US" sz="2400" dirty="0" smtClean="0"/>
              <a:t>；“关系不成立”</a:t>
            </a:r>
            <a:r>
              <a:rPr lang="zh-CN" altLang="zh-CN" sz="2400" dirty="0" smtClean="0"/>
              <a:t>为</a:t>
            </a:r>
            <a:r>
              <a:rPr lang="zh-CN" altLang="en-US" sz="2400" dirty="0" smtClean="0">
                <a:solidFill>
                  <a:srgbClr val="FF0000"/>
                </a:solidFill>
              </a:rPr>
              <a:t>逻辑假</a:t>
            </a:r>
            <a:r>
              <a:rPr lang="zh-CN" altLang="zh-CN" sz="2400" dirty="0" smtClean="0"/>
              <a:t>，</a:t>
            </a:r>
            <a:r>
              <a:rPr lang="zh-CN" altLang="en-US" sz="2400" dirty="0" smtClean="0"/>
              <a:t>输出时</a:t>
            </a:r>
            <a:r>
              <a:rPr lang="zh-CN" altLang="zh-CN" sz="2400" dirty="0" smtClean="0">
                <a:solidFill>
                  <a:srgbClr val="FF0000"/>
                </a:solidFill>
              </a:rPr>
              <a:t>用</a:t>
            </a:r>
            <a:r>
              <a:rPr lang="en-US" altLang="zh-CN" sz="2400" dirty="0" smtClean="0">
                <a:solidFill>
                  <a:srgbClr val="FF0000"/>
                </a:solidFill>
              </a:rPr>
              <a:t>0</a:t>
            </a:r>
            <a:r>
              <a:rPr lang="zh-CN" altLang="zh-CN" sz="2400" dirty="0" smtClean="0"/>
              <a:t>表示。</a:t>
            </a:r>
            <a:endParaRPr lang="en-US" altLang="zh-CN" sz="2400" dirty="0" smtClean="0"/>
          </a:p>
        </p:txBody>
      </p:sp>
      <p:sp>
        <p:nvSpPr>
          <p:cNvPr id="7" name="Rectangle 4"/>
          <p:cNvSpPr>
            <a:spLocks noChangeArrowheads="1"/>
          </p:cNvSpPr>
          <p:nvPr/>
        </p:nvSpPr>
        <p:spPr bwMode="auto">
          <a:xfrm>
            <a:off x="152400" y="2438400"/>
            <a:ext cx="5638800" cy="43434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#define PF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("a=%</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=%d\n",</a:t>
            </a:r>
            <a:r>
              <a:rPr lang="en-US" altLang="zh-CN" sz="2400" b="1" dirty="0" err="1">
                <a:latin typeface="Times New Roman" pitchFamily="18" charset="0"/>
                <a:ea typeface="楷体_GB2312" pitchFamily="49" charset="-122"/>
              </a:rPr>
              <a:t>a,b</a:t>
            </a:r>
            <a:r>
              <a:rPr lang="en-US" altLang="zh-CN" sz="2400" b="1" dirty="0">
                <a:latin typeface="Times New Roman" pitchFamily="18" charset="0"/>
                <a:ea typeface="楷体_GB2312" pitchFamily="49" charset="-122"/>
              </a:rPr>
              <a:t>);</a:t>
            </a:r>
          </a:p>
          <a:p>
            <a:pPr marL="342900" indent="-342900">
              <a:lnSpc>
                <a:spcPct val="10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a,b,c</a:t>
            </a:r>
            <a:r>
              <a:rPr lang="en-US" altLang="zh-CN" sz="2400" b="1" dirty="0">
                <a:latin typeface="Times New Roman" pitchFamily="18" charset="0"/>
                <a:ea typeface="楷体_GB2312" pitchFamily="49" charset="-122"/>
              </a:rPr>
              <a:t>=3,d=4;</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a=c&gt;3;         	b=2+8&lt;d;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a=3-2&gt;c+3&lt;d-1; 	b=2&lt;(d==8);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a=c+2==3+2;    	b=d!=4+3&lt;c;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a=5&gt;=d&lt;=1;     	b=0&lt;=(d!=8);   </a:t>
            </a:r>
            <a:r>
              <a:rPr lang="en-US" altLang="zh-CN" sz="2400" b="1" dirty="0" smtClean="0">
                <a:latin typeface="Times New Roman" pitchFamily="18" charset="0"/>
                <a:ea typeface="楷体_GB2312" pitchFamily="49" charset="-122"/>
              </a:rPr>
              <a:t>PF</a:t>
            </a:r>
            <a:endParaRPr lang="en-US" altLang="zh-CN" sz="2400" b="1" dirty="0">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return 0;</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p:txBody>
      </p:sp>
      <p:pic>
        <p:nvPicPr>
          <p:cNvPr id="2" name="图片 1"/>
          <p:cNvPicPr>
            <a:picLocks noChangeAspect="1"/>
          </p:cNvPicPr>
          <p:nvPr/>
        </p:nvPicPr>
        <p:blipFill>
          <a:blip r:embed="rId2"/>
          <a:stretch>
            <a:fillRect/>
          </a:stretch>
        </p:blipFill>
        <p:spPr>
          <a:xfrm>
            <a:off x="4495800" y="73234"/>
            <a:ext cx="4648200" cy="2342257"/>
          </a:xfrm>
          <a:prstGeom prst="rect">
            <a:avLst/>
          </a:prstGeom>
        </p:spPr>
      </p:pic>
    </p:spTree>
    <p:extLst>
      <p:ext uri="{BB962C8B-B14F-4D97-AF65-F5344CB8AC3E}">
        <p14:creationId xmlns:p14="http://schemas.microsoft.com/office/powerpoint/2010/main" val="962892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25</a:t>
            </a:fld>
            <a:r>
              <a:rPr lang="en-US" altLang="zh-CN"/>
              <a:t>/35</a:t>
            </a:r>
          </a:p>
        </p:txBody>
      </p:sp>
      <p:sp>
        <p:nvSpPr>
          <p:cNvPr id="5885954" name="Rectangle 2" descr="白色大理石"/>
          <p:cNvSpPr>
            <a:spLocks noGrp="1" noChangeArrowheads="1"/>
          </p:cNvSpPr>
          <p:nvPr>
            <p:ph type="title" idx="4294967295"/>
          </p:nvPr>
        </p:nvSpPr>
        <p:spPr>
          <a:xfrm>
            <a:off x="457200" y="1524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smtClean="0">
                <a:latin typeface="黑体" pitchFamily="49" charset="-122"/>
                <a:ea typeface="黑体" pitchFamily="49" charset="-122"/>
              </a:rPr>
              <a:t>3</a:t>
            </a:r>
            <a:r>
              <a:rPr kumimoji="1" lang="zh-CN" altLang="en-US" sz="4000" b="0" dirty="0" smtClean="0">
                <a:latin typeface="黑体" pitchFamily="49" charset="-122"/>
                <a:ea typeface="黑体" pitchFamily="49" charset="-122"/>
              </a:rPr>
              <a:t>源代码中的符号定义</a:t>
            </a:r>
            <a:endParaRPr kumimoji="1" lang="zh-CN" altLang="en-US" sz="40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76200" y="1143000"/>
            <a:ext cx="9067800" cy="914400"/>
          </a:xfrm>
        </p:spPr>
        <p:txBody>
          <a:bodyPr/>
          <a:lstStyle/>
          <a:p>
            <a:pPr>
              <a:lnSpc>
                <a:spcPct val="150000"/>
              </a:lnSpc>
            </a:pPr>
            <a:r>
              <a:rPr lang="en-US" altLang="zh-CN" sz="2400" dirty="0">
                <a:solidFill>
                  <a:srgbClr val="FF0000"/>
                </a:solidFill>
                <a:latin typeface="Times New Roman" pitchFamily="18" charset="0"/>
                <a:ea typeface="楷体_GB2312" pitchFamily="49" charset="-122"/>
              </a:rPr>
              <a:t>#define PF </a:t>
            </a:r>
            <a:r>
              <a:rPr lang="en-US" altLang="zh-CN" sz="2400" dirty="0" err="1">
                <a:solidFill>
                  <a:srgbClr val="FF0000"/>
                </a:solidFill>
                <a:latin typeface="Times New Roman" pitchFamily="18" charset="0"/>
                <a:ea typeface="楷体_GB2312" pitchFamily="49" charset="-122"/>
              </a:rPr>
              <a:t>printf</a:t>
            </a:r>
            <a:r>
              <a:rPr lang="en-US" altLang="zh-CN" sz="2400" dirty="0" smtClean="0">
                <a:solidFill>
                  <a:srgbClr val="FF0000"/>
                </a:solidFill>
                <a:latin typeface="Times New Roman" pitchFamily="18" charset="0"/>
                <a:ea typeface="楷体_GB2312" pitchFamily="49" charset="-122"/>
              </a:rPr>
              <a:t>(“a</a:t>
            </a:r>
            <a:r>
              <a:rPr lang="en-US" altLang="zh-CN" sz="2400" dirty="0">
                <a:solidFill>
                  <a:srgbClr val="FF0000"/>
                </a:solidFill>
                <a:latin typeface="Times New Roman" pitchFamily="18" charset="0"/>
                <a:ea typeface="楷体_GB2312" pitchFamily="49" charset="-122"/>
              </a:rPr>
              <a:t>=%</a:t>
            </a:r>
            <a:r>
              <a:rPr lang="en-US" altLang="zh-CN" sz="2400" dirty="0" err="1">
                <a:solidFill>
                  <a:srgbClr val="FF0000"/>
                </a:solidFill>
                <a:latin typeface="Times New Roman" pitchFamily="18" charset="0"/>
                <a:ea typeface="楷体_GB2312" pitchFamily="49" charset="-122"/>
              </a:rPr>
              <a:t>d,b</a:t>
            </a:r>
            <a:r>
              <a:rPr lang="en-US" altLang="zh-CN" sz="2400" dirty="0">
                <a:solidFill>
                  <a:srgbClr val="FF0000"/>
                </a:solidFill>
                <a:latin typeface="Times New Roman" pitchFamily="18" charset="0"/>
                <a:ea typeface="楷体_GB2312" pitchFamily="49" charset="-122"/>
              </a:rPr>
              <a:t>=%</a:t>
            </a:r>
            <a:r>
              <a:rPr lang="en-US" altLang="zh-CN" sz="2400" dirty="0" smtClean="0">
                <a:solidFill>
                  <a:srgbClr val="FF0000"/>
                </a:solidFill>
                <a:latin typeface="Times New Roman" pitchFamily="18" charset="0"/>
                <a:ea typeface="楷体_GB2312" pitchFamily="49" charset="-122"/>
              </a:rPr>
              <a:t>d\n”,</a:t>
            </a:r>
            <a:r>
              <a:rPr lang="en-US" altLang="zh-CN" sz="2400" dirty="0" err="1">
                <a:solidFill>
                  <a:srgbClr val="FF0000"/>
                </a:solidFill>
                <a:latin typeface="Times New Roman" pitchFamily="18" charset="0"/>
                <a:ea typeface="楷体_GB2312" pitchFamily="49" charset="-122"/>
              </a:rPr>
              <a:t>a,b</a:t>
            </a:r>
            <a:r>
              <a:rPr lang="en-US" altLang="zh-CN" sz="2400" dirty="0" smtClean="0">
                <a:solidFill>
                  <a:srgbClr val="FF0000"/>
                </a:solidFill>
                <a:latin typeface="Times New Roman" pitchFamily="18" charset="0"/>
                <a:ea typeface="楷体_GB2312" pitchFamily="49" charset="-122"/>
              </a:rPr>
              <a:t>);</a:t>
            </a:r>
            <a:r>
              <a:rPr lang="zh-CN" altLang="en-US" sz="2400" dirty="0" smtClean="0"/>
              <a:t>：编译时，把源代码中出现</a:t>
            </a:r>
            <a:r>
              <a:rPr lang="en-US" altLang="zh-CN" sz="2400" dirty="0" smtClean="0">
                <a:solidFill>
                  <a:srgbClr val="FF0000"/>
                </a:solidFill>
              </a:rPr>
              <a:t>PF</a:t>
            </a:r>
            <a:r>
              <a:rPr lang="zh-CN" altLang="en-US" sz="2400" dirty="0" smtClean="0"/>
              <a:t>的地方都用</a:t>
            </a:r>
            <a:r>
              <a:rPr lang="en-US" altLang="zh-CN" sz="2400" dirty="0" err="1">
                <a:solidFill>
                  <a:srgbClr val="FF0000"/>
                </a:solidFill>
                <a:latin typeface="Times New Roman" pitchFamily="18" charset="0"/>
                <a:ea typeface="楷体_GB2312" pitchFamily="49" charset="-122"/>
              </a:rPr>
              <a:t>printf</a:t>
            </a:r>
            <a:r>
              <a:rPr lang="en-US" altLang="zh-CN" sz="2400" dirty="0">
                <a:solidFill>
                  <a:srgbClr val="FF0000"/>
                </a:solidFill>
                <a:latin typeface="Times New Roman" pitchFamily="18" charset="0"/>
                <a:ea typeface="楷体_GB2312" pitchFamily="49" charset="-122"/>
              </a:rPr>
              <a:t>(“a=%</a:t>
            </a:r>
            <a:r>
              <a:rPr lang="en-US" altLang="zh-CN" sz="2400" dirty="0" err="1">
                <a:solidFill>
                  <a:srgbClr val="FF0000"/>
                </a:solidFill>
                <a:latin typeface="Times New Roman" pitchFamily="18" charset="0"/>
                <a:ea typeface="楷体_GB2312" pitchFamily="49" charset="-122"/>
              </a:rPr>
              <a:t>d,b</a:t>
            </a:r>
            <a:r>
              <a:rPr lang="en-US" altLang="zh-CN" sz="2400" dirty="0">
                <a:solidFill>
                  <a:srgbClr val="FF0000"/>
                </a:solidFill>
                <a:latin typeface="Times New Roman" pitchFamily="18" charset="0"/>
                <a:ea typeface="楷体_GB2312" pitchFamily="49" charset="-122"/>
              </a:rPr>
              <a:t>=%d\n”,</a:t>
            </a:r>
            <a:r>
              <a:rPr lang="en-US" altLang="zh-CN" sz="2400" dirty="0" err="1">
                <a:solidFill>
                  <a:srgbClr val="FF0000"/>
                </a:solidFill>
                <a:latin typeface="Times New Roman" pitchFamily="18" charset="0"/>
                <a:ea typeface="楷体_GB2312" pitchFamily="49" charset="-122"/>
              </a:rPr>
              <a:t>a,b</a:t>
            </a:r>
            <a:r>
              <a:rPr lang="en-US" altLang="zh-CN" sz="2400" dirty="0">
                <a:solidFill>
                  <a:srgbClr val="FF0000"/>
                </a:solidFill>
                <a:latin typeface="Times New Roman" pitchFamily="18" charset="0"/>
                <a:ea typeface="楷体_GB2312" pitchFamily="49" charset="-122"/>
              </a:rPr>
              <a:t>);</a:t>
            </a:r>
            <a:r>
              <a:rPr lang="zh-CN" altLang="en-US" sz="2400" dirty="0" smtClean="0"/>
              <a:t>替换</a:t>
            </a:r>
            <a:r>
              <a:rPr lang="zh-CN" altLang="zh-CN" sz="2400" dirty="0" smtClean="0"/>
              <a:t>。</a:t>
            </a:r>
            <a:endParaRPr lang="en-US" altLang="zh-CN" sz="2400" dirty="0" smtClean="0"/>
          </a:p>
        </p:txBody>
      </p:sp>
      <p:sp>
        <p:nvSpPr>
          <p:cNvPr id="7" name="Rectangle 4"/>
          <p:cNvSpPr>
            <a:spLocks noChangeArrowheads="1"/>
          </p:cNvSpPr>
          <p:nvPr/>
        </p:nvSpPr>
        <p:spPr bwMode="auto">
          <a:xfrm>
            <a:off x="152400" y="2438400"/>
            <a:ext cx="5638800" cy="43434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342900" indent="-342900">
              <a:lnSpc>
                <a:spcPct val="100000"/>
              </a:lnSpc>
              <a:spcBef>
                <a:spcPct val="0"/>
              </a:spcBef>
              <a:buClr>
                <a:srgbClr val="FF3300"/>
              </a:buClr>
              <a:buFont typeface="Wingdings" pitchFamily="2" charset="2"/>
              <a:buNone/>
            </a:pPr>
            <a:r>
              <a:rPr lang="en-US" altLang="zh-CN" sz="2400" b="1" dirty="0">
                <a:solidFill>
                  <a:srgbClr val="FF0000"/>
                </a:solidFill>
                <a:latin typeface="Times New Roman" pitchFamily="18" charset="0"/>
                <a:ea typeface="楷体_GB2312" pitchFamily="49" charset="-122"/>
              </a:rPr>
              <a:t>#define PF </a:t>
            </a:r>
            <a:r>
              <a:rPr lang="en-US" altLang="zh-CN" sz="2400" b="1" dirty="0" err="1">
                <a:solidFill>
                  <a:srgbClr val="FF0000"/>
                </a:solidFill>
                <a:latin typeface="Times New Roman" pitchFamily="18" charset="0"/>
                <a:ea typeface="楷体_GB2312" pitchFamily="49" charset="-122"/>
              </a:rPr>
              <a:t>printf</a:t>
            </a:r>
            <a:r>
              <a:rPr lang="en-US" altLang="zh-CN" sz="2400" b="1" dirty="0">
                <a:solidFill>
                  <a:srgbClr val="FF0000"/>
                </a:solidFill>
                <a:latin typeface="Times New Roman" pitchFamily="18" charset="0"/>
                <a:ea typeface="楷体_GB2312" pitchFamily="49" charset="-122"/>
              </a:rPr>
              <a:t>("a=%</a:t>
            </a:r>
            <a:r>
              <a:rPr lang="en-US" altLang="zh-CN" sz="2400" b="1" dirty="0" err="1">
                <a:solidFill>
                  <a:srgbClr val="FF0000"/>
                </a:solidFill>
                <a:latin typeface="Times New Roman" pitchFamily="18" charset="0"/>
                <a:ea typeface="楷体_GB2312" pitchFamily="49" charset="-122"/>
              </a:rPr>
              <a:t>d,b</a:t>
            </a:r>
            <a:r>
              <a:rPr lang="en-US" altLang="zh-CN" sz="2400" b="1" dirty="0">
                <a:solidFill>
                  <a:srgbClr val="FF0000"/>
                </a:solidFill>
                <a:latin typeface="Times New Roman" pitchFamily="18" charset="0"/>
                <a:ea typeface="楷体_GB2312" pitchFamily="49" charset="-122"/>
              </a:rPr>
              <a:t>=%d\n",</a:t>
            </a:r>
            <a:r>
              <a:rPr lang="en-US" altLang="zh-CN" sz="2400" b="1" dirty="0" err="1">
                <a:solidFill>
                  <a:srgbClr val="FF0000"/>
                </a:solidFill>
                <a:latin typeface="Times New Roman" pitchFamily="18" charset="0"/>
                <a:ea typeface="楷体_GB2312" pitchFamily="49" charset="-122"/>
              </a:rPr>
              <a:t>a,b</a:t>
            </a:r>
            <a:r>
              <a:rPr lang="en-US" altLang="zh-CN" sz="2400" b="1" dirty="0">
                <a:solidFill>
                  <a:srgbClr val="FF0000"/>
                </a:solidFill>
                <a:latin typeface="Times New Roman" pitchFamily="18" charset="0"/>
                <a:ea typeface="楷体_GB2312" pitchFamily="49" charset="-122"/>
              </a:rPr>
              <a:t>);</a:t>
            </a:r>
          </a:p>
          <a:p>
            <a:pPr marL="342900" indent="-342900">
              <a:lnSpc>
                <a:spcPct val="10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a,b,c</a:t>
            </a:r>
            <a:r>
              <a:rPr lang="en-US" altLang="zh-CN" sz="2400" b="1" dirty="0">
                <a:latin typeface="Times New Roman" pitchFamily="18" charset="0"/>
                <a:ea typeface="楷体_GB2312" pitchFamily="49" charset="-122"/>
              </a:rPr>
              <a:t>=3,d=4;</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a=c&gt;3;         	b=2+8&lt;d;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a=3-2&gt;c+3&lt;d-1; 	b=2&lt;(d==8);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a=c+2==3+2;    	b=d!=4+3&lt;c;    PF</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a=5&gt;=d&lt;=1;     	b=0&lt;=(d!=8);   </a:t>
            </a:r>
            <a:r>
              <a:rPr lang="en-US" altLang="zh-CN" sz="2400" b="1" dirty="0" smtClean="0">
                <a:latin typeface="Times New Roman" pitchFamily="18" charset="0"/>
                <a:ea typeface="楷体_GB2312" pitchFamily="49" charset="-122"/>
              </a:rPr>
              <a:t>PF</a:t>
            </a:r>
            <a:endParaRPr lang="en-US" altLang="zh-CN" sz="2400" b="1" dirty="0">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return 0;</a:t>
            </a:r>
          </a:p>
          <a:p>
            <a:pPr marL="342900" indent="-342900">
              <a:lnSpc>
                <a:spcPct val="10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p:txBody>
      </p:sp>
    </p:spTree>
    <p:extLst>
      <p:ext uri="{BB962C8B-B14F-4D97-AF65-F5344CB8AC3E}">
        <p14:creationId xmlns:p14="http://schemas.microsoft.com/office/powerpoint/2010/main" val="195749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26</a:t>
            </a:fld>
            <a:r>
              <a:rPr lang="en-US" altLang="zh-CN"/>
              <a:t>/35</a:t>
            </a:r>
          </a:p>
        </p:txBody>
      </p:sp>
      <p:sp>
        <p:nvSpPr>
          <p:cNvPr id="5885954" name="Rectangle 2" descr="白色大理石"/>
          <p:cNvSpPr>
            <a:spLocks noGrp="1" noChangeArrowheads="1"/>
          </p:cNvSpPr>
          <p:nvPr>
            <p:ph type="title" idx="4294967295"/>
          </p:nvPr>
        </p:nvSpPr>
        <p:spPr>
          <a:xfrm>
            <a:off x="304800" y="2286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a:latin typeface="黑体" pitchFamily="49" charset="-122"/>
                <a:ea typeface="黑体" pitchFamily="49" charset="-122"/>
              </a:rPr>
              <a:t>3</a:t>
            </a:r>
            <a:r>
              <a:rPr kumimoji="1" lang="zh-CN" altLang="en-US" sz="4000" b="0" dirty="0">
                <a:latin typeface="黑体" pitchFamily="49" charset="-122"/>
                <a:ea typeface="黑体" pitchFamily="49" charset="-122"/>
              </a:rPr>
              <a:t>运行结果“第</a:t>
            </a:r>
            <a:r>
              <a:rPr kumimoji="1" lang="en-US" altLang="zh-CN" sz="4000" b="0" dirty="0">
                <a:latin typeface="黑体" pitchFamily="49" charset="-122"/>
                <a:ea typeface="黑体" pitchFamily="49" charset="-122"/>
              </a:rPr>
              <a:t>1</a:t>
            </a:r>
            <a:r>
              <a:rPr kumimoji="1" lang="zh-CN" altLang="en-US" sz="4000" b="0" dirty="0">
                <a:latin typeface="黑体" pitchFamily="49" charset="-122"/>
                <a:ea typeface="黑体" pitchFamily="49" charset="-122"/>
              </a:rPr>
              <a:t>行</a:t>
            </a:r>
            <a:r>
              <a:rPr kumimoji="1" lang="zh-CN" altLang="en-US" sz="4000" b="0" dirty="0" smtClean="0">
                <a:latin typeface="黑体" pitchFamily="49" charset="-122"/>
                <a:ea typeface="黑体" pitchFamily="49" charset="-122"/>
              </a:rPr>
              <a:t>”解析</a:t>
            </a:r>
            <a:endParaRPr kumimoji="1" lang="zh-CN" altLang="en-US" sz="40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143000"/>
            <a:ext cx="8686800" cy="5257800"/>
          </a:xfrm>
        </p:spPr>
        <p:txBody>
          <a:bodyPr/>
          <a:lstStyle/>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条件：</a:t>
            </a:r>
            <a:r>
              <a:rPr lang="en-US" altLang="zh-CN" sz="2800" dirty="0">
                <a:solidFill>
                  <a:srgbClr val="FF0000"/>
                </a:solidFill>
                <a:latin typeface="Times New Roman" panose="02020603050405020304" pitchFamily="18" charset="0"/>
                <a:cs typeface="Times New Roman" panose="02020603050405020304" pitchFamily="18" charset="0"/>
              </a:rPr>
              <a:t>c=3,d=4</a:t>
            </a:r>
            <a:r>
              <a:rPr lang="en-US" altLang="zh-CN" sz="2800" dirty="0">
                <a:latin typeface="Times New Roman" panose="02020603050405020304" pitchFamily="18" charset="0"/>
                <a:cs typeface="Times New Roman" panose="02020603050405020304" pitchFamily="18" charset="0"/>
              </a:rPr>
              <a:t>;</a:t>
            </a:r>
          </a:p>
          <a:p>
            <a:pPr lvl="1" defTabSz="927100" eaLnBrk="1" hangingPunct="1">
              <a:lnSpc>
                <a:spcPct val="130000"/>
              </a:lnSpc>
            </a:pPr>
            <a:r>
              <a:rPr lang="zh-CN" altLang="en-US" sz="2600" dirty="0">
                <a:latin typeface="Times New Roman" panose="02020603050405020304" pitchFamily="18" charset="0"/>
                <a:cs typeface="Times New Roman" panose="02020603050405020304" pitchFamily="18" charset="0"/>
              </a:rPr>
              <a:t>语句</a:t>
            </a:r>
            <a:r>
              <a:rPr lang="en-US" altLang="zh-CN" sz="2600" b="1" dirty="0">
                <a:solidFill>
                  <a:srgbClr val="CC0099"/>
                </a:solidFill>
                <a:latin typeface="Times New Roman" panose="02020603050405020304" pitchFamily="18" charset="0"/>
                <a:cs typeface="Times New Roman" panose="02020603050405020304" pitchFamily="18" charset="0"/>
              </a:rPr>
              <a:t>a=c&gt;3;</a:t>
            </a: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因为：运算符</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的优先级高于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c=3</a:t>
            </a: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c&gt;3</a:t>
            </a:r>
            <a:r>
              <a:rPr lang="zh-CN" altLang="en-US" dirty="0">
                <a:latin typeface="Times New Roman" panose="02020603050405020304" pitchFamily="18" charset="0"/>
                <a:cs typeface="Times New Roman" panose="02020603050405020304" pitchFamily="18" charset="0"/>
              </a:rPr>
              <a:t>的值为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a=0</a:t>
            </a:r>
          </a:p>
          <a:p>
            <a:pPr lvl="1" defTabSz="927100" eaLnBrk="1" hangingPunct="1">
              <a:lnSpc>
                <a:spcPct val="130000"/>
              </a:lnSpc>
            </a:pPr>
            <a:r>
              <a:rPr lang="zh-CN" altLang="en-US" sz="2600" dirty="0">
                <a:latin typeface="Times New Roman" panose="02020603050405020304" pitchFamily="18" charset="0"/>
                <a:cs typeface="Times New Roman" panose="02020603050405020304" pitchFamily="18" charset="0"/>
              </a:rPr>
              <a:t>语句</a:t>
            </a:r>
            <a:r>
              <a:rPr lang="en-US" altLang="zh-CN" sz="2600" b="1" dirty="0">
                <a:solidFill>
                  <a:srgbClr val="CC0099"/>
                </a:solidFill>
                <a:latin typeface="Times New Roman" panose="02020603050405020304" pitchFamily="18" charset="0"/>
                <a:cs typeface="Times New Roman" panose="02020603050405020304" pitchFamily="18" charset="0"/>
              </a:rPr>
              <a:t>b=2+8&lt;d;</a:t>
            </a: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因为：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运算符的优先级最高，</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的优先级次之，</a:t>
            </a:r>
            <a:r>
              <a:rPr lang="en-US" altLang="zh-CN" dirty="0">
                <a:latin typeface="Times New Roman" panose="02020603050405020304" pitchFamily="18" charset="0"/>
                <a:cs typeface="Times New Roman" panose="02020603050405020304" pitchFamily="18" charset="0"/>
              </a:rPr>
              <a:t>d=4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10&lt;4</a:t>
            </a:r>
            <a:r>
              <a:rPr lang="zh-CN" altLang="en-US" dirty="0">
                <a:latin typeface="Times New Roman" panose="02020603050405020304" pitchFamily="18" charset="0"/>
                <a:cs typeface="Times New Roman" panose="02020603050405020304" pitchFamily="18" charset="0"/>
              </a:rPr>
              <a:t>的值为</a:t>
            </a:r>
            <a:r>
              <a:rPr lang="en-US" altLang="zh-CN" dirty="0">
                <a:latin typeface="Times New Roman" panose="02020603050405020304" pitchFamily="18" charset="0"/>
                <a:cs typeface="Times New Roman" panose="02020603050405020304" pitchFamily="18" charset="0"/>
              </a:rPr>
              <a:t>0</a:t>
            </a: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b=0</a:t>
            </a:r>
          </a:p>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故而</a:t>
            </a:r>
            <a:r>
              <a:rPr lang="zh-CN" altLang="en-US" sz="2800" dirty="0" smtClean="0">
                <a:latin typeface="Times New Roman" panose="02020603050405020304" pitchFamily="18" charset="0"/>
                <a:cs typeface="Times New Roman" panose="02020603050405020304" pitchFamily="18" charset="0"/>
              </a:rPr>
              <a:t>输出：</a:t>
            </a:r>
            <a:r>
              <a:rPr lang="en-US" altLang="zh-CN" sz="2800" dirty="0" smtClean="0">
                <a:solidFill>
                  <a:srgbClr val="CC0099"/>
                </a:solidFill>
                <a:latin typeface="Times New Roman" panose="02020603050405020304" pitchFamily="18" charset="0"/>
                <a:cs typeface="Times New Roman" panose="02020603050405020304" pitchFamily="18" charset="0"/>
              </a:rPr>
              <a:t>a=0,b=0</a:t>
            </a:r>
            <a:endParaRPr lang="en-US" altLang="zh-CN" sz="2800" dirty="0">
              <a:solidFill>
                <a:srgbClr val="CC0099"/>
              </a:solidFill>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17" r="89084" b="77836"/>
          <a:stretch/>
        </p:blipFill>
        <p:spPr bwMode="auto">
          <a:xfrm>
            <a:off x="6638518" y="132347"/>
            <a:ext cx="2429282" cy="222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6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27</a:t>
            </a:fld>
            <a:r>
              <a:rPr lang="en-US" altLang="zh-CN"/>
              <a:t>/35</a:t>
            </a:r>
          </a:p>
        </p:txBody>
      </p:sp>
      <p:sp>
        <p:nvSpPr>
          <p:cNvPr id="5885954" name="Rectangle 2" descr="白色大理石"/>
          <p:cNvSpPr>
            <a:spLocks noGrp="1" noChangeArrowheads="1"/>
          </p:cNvSpPr>
          <p:nvPr>
            <p:ph type="title" idx="4294967295"/>
          </p:nvPr>
        </p:nvSpPr>
        <p:spPr>
          <a:xfrm>
            <a:off x="304800" y="2286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a:latin typeface="黑体" pitchFamily="49" charset="-122"/>
                <a:ea typeface="黑体" pitchFamily="49" charset="-122"/>
              </a:rPr>
              <a:t>3</a:t>
            </a:r>
            <a:r>
              <a:rPr kumimoji="1" lang="zh-CN" altLang="en-US" sz="4000" b="0" dirty="0">
                <a:latin typeface="黑体" pitchFamily="49" charset="-122"/>
                <a:ea typeface="黑体" pitchFamily="49" charset="-122"/>
              </a:rPr>
              <a:t>运行结果</a:t>
            </a:r>
            <a:r>
              <a:rPr kumimoji="1" lang="zh-CN" altLang="en-US" sz="4000" b="0" dirty="0" smtClean="0">
                <a:latin typeface="黑体" pitchFamily="49" charset="-122"/>
                <a:ea typeface="黑体" pitchFamily="49" charset="-122"/>
              </a:rPr>
              <a:t>“第</a:t>
            </a:r>
            <a:r>
              <a:rPr kumimoji="1" lang="en-US" altLang="zh-CN" sz="4000" b="0" dirty="0" smtClean="0">
                <a:latin typeface="黑体" pitchFamily="49" charset="-122"/>
                <a:ea typeface="黑体" pitchFamily="49" charset="-122"/>
              </a:rPr>
              <a:t>2</a:t>
            </a:r>
            <a:r>
              <a:rPr kumimoji="1" lang="zh-CN" altLang="en-US" sz="4000" b="0" dirty="0" smtClean="0">
                <a:latin typeface="黑体" pitchFamily="49" charset="-122"/>
                <a:ea typeface="黑体" pitchFamily="49" charset="-122"/>
              </a:rPr>
              <a:t>行”解析</a:t>
            </a:r>
            <a:endParaRPr kumimoji="1" lang="zh-CN" altLang="en-US" sz="40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143000"/>
            <a:ext cx="8686800" cy="5257800"/>
          </a:xfrm>
        </p:spPr>
        <p:txBody>
          <a:bodyPr/>
          <a:lstStyle/>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条件：</a:t>
            </a:r>
            <a:r>
              <a:rPr lang="en-US" altLang="zh-CN" sz="2800" dirty="0">
                <a:solidFill>
                  <a:srgbClr val="FF0000"/>
                </a:solidFill>
                <a:latin typeface="Times New Roman" panose="02020603050405020304" pitchFamily="18" charset="0"/>
                <a:cs typeface="Times New Roman" panose="02020603050405020304" pitchFamily="18" charset="0"/>
              </a:rPr>
              <a:t>c=3,d=4</a:t>
            </a:r>
            <a:r>
              <a:rPr lang="en-US" altLang="zh-CN" sz="2800" dirty="0">
                <a:latin typeface="Times New Roman" panose="02020603050405020304" pitchFamily="18" charset="0"/>
                <a:cs typeface="Times New Roman" panose="02020603050405020304" pitchFamily="18" charset="0"/>
              </a:rPr>
              <a:t>;</a:t>
            </a: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a:solidFill>
                  <a:srgbClr val="CC0099"/>
                </a:solidFill>
                <a:latin typeface="Times New Roman" pitchFamily="18" charset="0"/>
                <a:ea typeface="楷体_GB2312" pitchFamily="49" charset="-122"/>
              </a:rPr>
              <a:t>a=3-2&gt;c+3&lt;d-1;</a:t>
            </a:r>
            <a:endParaRPr lang="en-US" altLang="zh-CN" sz="2600" dirty="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a=(((3-2)&gt;(c+3))&lt;(d-1))</a:t>
            </a:r>
            <a:endParaRPr lang="en-US" altLang="zh-CN" dirty="0">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结果</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a=1</a:t>
            </a:r>
            <a:endParaRPr lang="en-US" altLang="zh-CN" dirty="0">
              <a:latin typeface="Times New Roman" panose="02020603050405020304" pitchFamily="18" charset="0"/>
              <a:cs typeface="Times New Roman" panose="02020603050405020304" pitchFamily="18" charset="0"/>
            </a:endParaRP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a:solidFill>
                  <a:srgbClr val="CC0099"/>
                </a:solidFill>
                <a:latin typeface="Times New Roman" pitchFamily="18" charset="0"/>
                <a:ea typeface="楷体_GB2312" pitchFamily="49" charset="-122"/>
              </a:rPr>
              <a:t>b=2&lt;(d==8);</a:t>
            </a:r>
            <a:endParaRPr lang="en-US" altLang="zh-CN" sz="2600" dirty="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b=(2&lt;(d==8))</a:t>
            </a:r>
            <a:endParaRPr lang="en-US" altLang="zh-CN" dirty="0">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b=0</a:t>
            </a:r>
          </a:p>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故而</a:t>
            </a:r>
            <a:r>
              <a:rPr lang="zh-CN" altLang="en-US" sz="2800" dirty="0" smtClean="0">
                <a:latin typeface="Times New Roman" panose="02020603050405020304" pitchFamily="18" charset="0"/>
                <a:cs typeface="Times New Roman" panose="02020603050405020304" pitchFamily="18" charset="0"/>
              </a:rPr>
              <a:t>输出：</a:t>
            </a:r>
            <a:r>
              <a:rPr lang="en-US" altLang="zh-CN" sz="2800" dirty="0" smtClean="0">
                <a:solidFill>
                  <a:srgbClr val="CC0099"/>
                </a:solidFill>
                <a:latin typeface="Times New Roman" panose="02020603050405020304" pitchFamily="18" charset="0"/>
                <a:cs typeface="Times New Roman" panose="02020603050405020304" pitchFamily="18" charset="0"/>
              </a:rPr>
              <a:t>a=1,b=0</a:t>
            </a:r>
            <a:endParaRPr lang="en-US" altLang="zh-CN" sz="2800" dirty="0">
              <a:solidFill>
                <a:srgbClr val="CC0099"/>
              </a:solidFill>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17" r="89084" b="77836"/>
          <a:stretch/>
        </p:blipFill>
        <p:spPr bwMode="auto">
          <a:xfrm>
            <a:off x="6638518" y="132347"/>
            <a:ext cx="2429282" cy="222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27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28</a:t>
            </a:fld>
            <a:r>
              <a:rPr lang="en-US" altLang="zh-CN"/>
              <a:t>/35</a:t>
            </a:r>
          </a:p>
        </p:txBody>
      </p:sp>
      <p:sp>
        <p:nvSpPr>
          <p:cNvPr id="5885954" name="Rectangle 2" descr="白色大理石"/>
          <p:cNvSpPr>
            <a:spLocks noGrp="1" noChangeArrowheads="1"/>
          </p:cNvSpPr>
          <p:nvPr>
            <p:ph type="title" idx="4294967295"/>
          </p:nvPr>
        </p:nvSpPr>
        <p:spPr>
          <a:xfrm>
            <a:off x="304800" y="2286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a:latin typeface="黑体" pitchFamily="49" charset="-122"/>
                <a:ea typeface="黑体" pitchFamily="49" charset="-122"/>
              </a:rPr>
              <a:t>3</a:t>
            </a:r>
            <a:r>
              <a:rPr kumimoji="1" lang="zh-CN" altLang="en-US" sz="4000" b="0" dirty="0">
                <a:latin typeface="黑体" pitchFamily="49" charset="-122"/>
                <a:ea typeface="黑体" pitchFamily="49" charset="-122"/>
              </a:rPr>
              <a:t>运行结果</a:t>
            </a:r>
            <a:r>
              <a:rPr kumimoji="1" lang="zh-CN" altLang="en-US" sz="4000" b="0" dirty="0" smtClean="0">
                <a:latin typeface="黑体" pitchFamily="49" charset="-122"/>
                <a:ea typeface="黑体" pitchFamily="49" charset="-122"/>
              </a:rPr>
              <a:t>“第</a:t>
            </a:r>
            <a:r>
              <a:rPr kumimoji="1" lang="en-US" altLang="zh-CN" sz="4000" b="0" dirty="0">
                <a:latin typeface="黑体" pitchFamily="49" charset="-122"/>
                <a:ea typeface="黑体" pitchFamily="49" charset="-122"/>
              </a:rPr>
              <a:t>3</a:t>
            </a:r>
            <a:r>
              <a:rPr kumimoji="1" lang="zh-CN" altLang="en-US" sz="4000" b="0" dirty="0" smtClean="0">
                <a:latin typeface="黑体" pitchFamily="49" charset="-122"/>
                <a:ea typeface="黑体" pitchFamily="49" charset="-122"/>
              </a:rPr>
              <a:t>行”解析</a:t>
            </a:r>
            <a:endParaRPr kumimoji="1" lang="zh-CN" altLang="en-US" sz="40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143000"/>
            <a:ext cx="8686800" cy="5257800"/>
          </a:xfrm>
        </p:spPr>
        <p:txBody>
          <a:bodyPr/>
          <a:lstStyle/>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条件：</a:t>
            </a:r>
            <a:r>
              <a:rPr lang="en-US" altLang="zh-CN" sz="2800" dirty="0">
                <a:solidFill>
                  <a:srgbClr val="FF0000"/>
                </a:solidFill>
                <a:latin typeface="Times New Roman" panose="02020603050405020304" pitchFamily="18" charset="0"/>
                <a:cs typeface="Times New Roman" panose="02020603050405020304" pitchFamily="18" charset="0"/>
              </a:rPr>
              <a:t>c=3,d=4</a:t>
            </a:r>
            <a:r>
              <a:rPr lang="en-US" altLang="zh-CN" sz="2800" dirty="0">
                <a:latin typeface="Times New Roman" panose="02020603050405020304" pitchFamily="18" charset="0"/>
                <a:cs typeface="Times New Roman" panose="02020603050405020304" pitchFamily="18" charset="0"/>
              </a:rPr>
              <a:t>;</a:t>
            </a: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smtClean="0">
                <a:solidFill>
                  <a:srgbClr val="CC0099"/>
                </a:solidFill>
                <a:latin typeface="Times New Roman" pitchFamily="18" charset="0"/>
                <a:ea typeface="楷体_GB2312" pitchFamily="49" charset="-122"/>
              </a:rPr>
              <a:t>a=c+2==3+2; </a:t>
            </a:r>
            <a:endParaRPr lang="en-US" altLang="zh-CN" sz="2600" dirty="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=((c+2)==(3+2))</a:t>
            </a: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结果</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a=1</a:t>
            </a:r>
            <a:endParaRPr lang="en-US" altLang="zh-CN" dirty="0">
              <a:latin typeface="Times New Roman" panose="02020603050405020304" pitchFamily="18" charset="0"/>
              <a:cs typeface="Times New Roman" panose="02020603050405020304" pitchFamily="18" charset="0"/>
            </a:endParaRP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smtClean="0">
                <a:solidFill>
                  <a:srgbClr val="CC0099"/>
                </a:solidFill>
                <a:latin typeface="Times New Roman" pitchFamily="18" charset="0"/>
                <a:ea typeface="楷体_GB2312" pitchFamily="49" charset="-122"/>
              </a:rPr>
              <a:t>b=d!=4+3&lt;c;</a:t>
            </a:r>
            <a:endParaRPr lang="en-US" altLang="zh-CN" sz="2600" dirty="0" smtClean="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b=(d!=((4+3)&lt;c))</a:t>
            </a: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所以</a:t>
            </a: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b=1</a:t>
            </a:r>
          </a:p>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故而</a:t>
            </a:r>
            <a:r>
              <a:rPr lang="zh-CN" altLang="en-US" sz="2800" dirty="0" smtClean="0">
                <a:latin typeface="Times New Roman" panose="02020603050405020304" pitchFamily="18" charset="0"/>
                <a:cs typeface="Times New Roman" panose="02020603050405020304" pitchFamily="18" charset="0"/>
              </a:rPr>
              <a:t>输出：</a:t>
            </a:r>
            <a:r>
              <a:rPr lang="en-US" altLang="zh-CN" sz="2800" dirty="0" smtClean="0">
                <a:solidFill>
                  <a:srgbClr val="CC0099"/>
                </a:solidFill>
                <a:latin typeface="Times New Roman" panose="02020603050405020304" pitchFamily="18" charset="0"/>
                <a:cs typeface="Times New Roman" panose="02020603050405020304" pitchFamily="18" charset="0"/>
              </a:rPr>
              <a:t>a=1,b=1</a:t>
            </a:r>
            <a:endParaRPr lang="en-US" altLang="zh-CN" sz="2800" dirty="0">
              <a:solidFill>
                <a:srgbClr val="CC0099"/>
              </a:solidFill>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17" r="89084" b="77836"/>
          <a:stretch/>
        </p:blipFill>
        <p:spPr bwMode="auto">
          <a:xfrm>
            <a:off x="6638518" y="132347"/>
            <a:ext cx="2429282" cy="222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29</a:t>
            </a:fld>
            <a:r>
              <a:rPr lang="en-US" altLang="zh-CN"/>
              <a:t>/35</a:t>
            </a:r>
          </a:p>
        </p:txBody>
      </p:sp>
      <p:sp>
        <p:nvSpPr>
          <p:cNvPr id="5885954" name="Rectangle 2" descr="白色大理石"/>
          <p:cNvSpPr>
            <a:spLocks noGrp="1" noChangeArrowheads="1"/>
          </p:cNvSpPr>
          <p:nvPr>
            <p:ph type="title" idx="4294967295"/>
          </p:nvPr>
        </p:nvSpPr>
        <p:spPr>
          <a:xfrm>
            <a:off x="304800" y="228600"/>
            <a:ext cx="8534400" cy="609600"/>
          </a:xfrm>
        </p:spPr>
        <p:txBody>
          <a:bodyPr/>
          <a:lstStyle/>
          <a:p>
            <a:r>
              <a:rPr kumimoji="1" lang="zh-CN" altLang="en-US" sz="4000" b="0" dirty="0" smtClean="0">
                <a:latin typeface="黑体" pitchFamily="49" charset="-122"/>
                <a:ea typeface="黑体" pitchFamily="49" charset="-122"/>
              </a:rPr>
              <a:t>例</a:t>
            </a:r>
            <a:r>
              <a:rPr kumimoji="1" lang="en-US" altLang="zh-CN" sz="4000" b="0" dirty="0">
                <a:latin typeface="黑体" pitchFamily="49" charset="-122"/>
                <a:ea typeface="黑体" pitchFamily="49" charset="-122"/>
              </a:rPr>
              <a:t>3</a:t>
            </a:r>
            <a:r>
              <a:rPr kumimoji="1" lang="zh-CN" altLang="en-US" sz="4000" b="0" dirty="0">
                <a:latin typeface="黑体" pitchFamily="49" charset="-122"/>
                <a:ea typeface="黑体" pitchFamily="49" charset="-122"/>
              </a:rPr>
              <a:t>运行结果</a:t>
            </a:r>
            <a:r>
              <a:rPr kumimoji="1" lang="zh-CN" altLang="en-US" sz="4000" b="0" dirty="0" smtClean="0">
                <a:latin typeface="黑体" pitchFamily="49" charset="-122"/>
                <a:ea typeface="黑体" pitchFamily="49" charset="-122"/>
              </a:rPr>
              <a:t>“第</a:t>
            </a:r>
            <a:r>
              <a:rPr kumimoji="1" lang="en-US" altLang="zh-CN" sz="4000" b="0" dirty="0">
                <a:latin typeface="黑体" pitchFamily="49" charset="-122"/>
                <a:ea typeface="黑体" pitchFamily="49" charset="-122"/>
              </a:rPr>
              <a:t>3</a:t>
            </a:r>
            <a:r>
              <a:rPr kumimoji="1" lang="zh-CN" altLang="en-US" sz="4000" b="0" dirty="0" smtClean="0">
                <a:latin typeface="黑体" pitchFamily="49" charset="-122"/>
                <a:ea typeface="黑体" pitchFamily="49" charset="-122"/>
              </a:rPr>
              <a:t>行”解析</a:t>
            </a:r>
            <a:endParaRPr kumimoji="1" lang="zh-CN" altLang="en-US" sz="40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143000"/>
            <a:ext cx="8686800" cy="5257800"/>
          </a:xfrm>
        </p:spPr>
        <p:txBody>
          <a:bodyPr/>
          <a:lstStyle/>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条件：</a:t>
            </a:r>
            <a:r>
              <a:rPr lang="en-US" altLang="zh-CN" sz="2800" dirty="0">
                <a:solidFill>
                  <a:srgbClr val="FF0000"/>
                </a:solidFill>
                <a:latin typeface="Times New Roman" panose="02020603050405020304" pitchFamily="18" charset="0"/>
                <a:cs typeface="Times New Roman" panose="02020603050405020304" pitchFamily="18" charset="0"/>
              </a:rPr>
              <a:t>c=3,d=4</a:t>
            </a:r>
            <a:r>
              <a:rPr lang="en-US" altLang="zh-CN" sz="2800" dirty="0">
                <a:latin typeface="Times New Roman" panose="02020603050405020304" pitchFamily="18" charset="0"/>
                <a:cs typeface="Times New Roman" panose="02020603050405020304" pitchFamily="18" charset="0"/>
              </a:rPr>
              <a:t>;</a:t>
            </a: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smtClean="0">
                <a:solidFill>
                  <a:srgbClr val="CC0099"/>
                </a:solidFill>
                <a:latin typeface="Times New Roman" pitchFamily="18" charset="0"/>
                <a:ea typeface="楷体_GB2312" pitchFamily="49" charset="-122"/>
              </a:rPr>
              <a:t>a=5</a:t>
            </a:r>
            <a:r>
              <a:rPr lang="en-US" altLang="zh-CN" sz="2600" b="1" dirty="0">
                <a:solidFill>
                  <a:srgbClr val="CC0099"/>
                </a:solidFill>
                <a:latin typeface="Times New Roman" pitchFamily="18" charset="0"/>
                <a:ea typeface="楷体_GB2312" pitchFamily="49" charset="-122"/>
              </a:rPr>
              <a:t>&gt;=d&lt;=1; </a:t>
            </a:r>
            <a:endParaRPr lang="en-US" altLang="zh-CN" sz="2600" dirty="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a=((5</a:t>
            </a:r>
            <a:r>
              <a:rPr lang="en-US" altLang="zh-CN" dirty="0">
                <a:latin typeface="Times New Roman" panose="02020603050405020304" pitchFamily="18" charset="0"/>
                <a:cs typeface="Times New Roman" panose="02020603050405020304" pitchFamily="18" charset="0"/>
              </a:rPr>
              <a:t>&gt;=</a:t>
            </a:r>
            <a:r>
              <a:rPr lang="en-US" altLang="zh-CN" dirty="0" smtClean="0">
                <a:latin typeface="Times New Roman" panose="02020603050405020304" pitchFamily="18" charset="0"/>
                <a:cs typeface="Times New Roman" panose="02020603050405020304" pitchFamily="18" charset="0"/>
              </a:rPr>
              <a:t>d)&lt;=1)</a:t>
            </a:r>
            <a:endParaRPr lang="en-US" altLang="zh-CN" dirty="0">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a:latin typeface="Times New Roman" panose="02020603050405020304" pitchFamily="18" charset="0"/>
                <a:cs typeface="Times New Roman" panose="02020603050405020304" pitchFamily="18" charset="0"/>
              </a:rPr>
              <a:t>结果</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a=1</a:t>
            </a:r>
            <a:endParaRPr lang="en-US" altLang="zh-CN" dirty="0">
              <a:latin typeface="Times New Roman" panose="02020603050405020304" pitchFamily="18" charset="0"/>
              <a:cs typeface="Times New Roman" panose="02020603050405020304" pitchFamily="18" charset="0"/>
            </a:endParaRPr>
          </a:p>
          <a:p>
            <a:pPr lvl="1" defTabSz="927100" eaLnBrk="1" hangingPunct="1">
              <a:lnSpc>
                <a:spcPct val="130000"/>
              </a:lnSpc>
            </a:pPr>
            <a:r>
              <a:rPr lang="zh-CN" altLang="en-US" sz="2600" dirty="0" smtClean="0">
                <a:latin typeface="Times New Roman" panose="02020603050405020304" pitchFamily="18" charset="0"/>
                <a:cs typeface="Times New Roman" panose="02020603050405020304" pitchFamily="18" charset="0"/>
              </a:rPr>
              <a:t>语句</a:t>
            </a:r>
            <a:r>
              <a:rPr lang="en-US" altLang="zh-CN" sz="2600" b="1" dirty="0" smtClean="0">
                <a:solidFill>
                  <a:srgbClr val="CC0099"/>
                </a:solidFill>
                <a:latin typeface="Times New Roman" pitchFamily="18" charset="0"/>
                <a:ea typeface="楷体_GB2312" pitchFamily="49" charset="-122"/>
              </a:rPr>
              <a:t>b=0</a:t>
            </a:r>
            <a:r>
              <a:rPr lang="en-US" altLang="zh-CN" sz="2600" b="1" dirty="0">
                <a:solidFill>
                  <a:srgbClr val="CC0099"/>
                </a:solidFill>
                <a:latin typeface="Times New Roman" pitchFamily="18" charset="0"/>
                <a:ea typeface="楷体_GB2312" pitchFamily="49" charset="-122"/>
              </a:rPr>
              <a:t>&lt;=(d!=8);</a:t>
            </a:r>
            <a:endParaRPr lang="en-US" altLang="zh-CN" sz="2600" dirty="0" smtClean="0">
              <a:solidFill>
                <a:srgbClr val="CC0099"/>
              </a:solidFill>
              <a:latin typeface="Times New Roman" panose="02020603050405020304" pitchFamily="18" charset="0"/>
              <a:cs typeface="Times New Roman" panose="02020603050405020304" pitchFamily="18" charset="0"/>
            </a:endParaRP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表达式相当于：</a:t>
            </a:r>
            <a:r>
              <a:rPr lang="en-US" altLang="zh-CN" dirty="0" smtClean="0">
                <a:latin typeface="Times New Roman" panose="02020603050405020304" pitchFamily="18" charset="0"/>
                <a:cs typeface="Times New Roman" panose="02020603050405020304" pitchFamily="18" charset="0"/>
              </a:rPr>
              <a:t>b=(0</a:t>
            </a:r>
            <a:r>
              <a:rPr lang="en-US" altLang="zh-CN" dirty="0">
                <a:latin typeface="Times New Roman" panose="02020603050405020304" pitchFamily="18" charset="0"/>
                <a:cs typeface="Times New Roman" panose="02020603050405020304" pitchFamily="18" charset="0"/>
              </a:rPr>
              <a:t>&lt;=(d!=8</a:t>
            </a:r>
            <a:r>
              <a:rPr lang="en-US" altLang="zh-CN" dirty="0" smtClean="0">
                <a:latin typeface="Times New Roman" panose="02020603050405020304" pitchFamily="18" charset="0"/>
                <a:cs typeface="Times New Roman" panose="02020603050405020304" pitchFamily="18" charset="0"/>
              </a:rPr>
              <a:t>))</a:t>
            </a:r>
          </a:p>
          <a:p>
            <a:pPr lvl="2" defTabSz="927100" eaLnBrk="1" hangingPunct="1">
              <a:lnSpc>
                <a:spcPct val="130000"/>
              </a:lnSpc>
            </a:pPr>
            <a:r>
              <a:rPr lang="zh-CN" altLang="en-US" dirty="0" smtClean="0">
                <a:latin typeface="Times New Roman" panose="02020603050405020304" pitchFamily="18" charset="0"/>
                <a:cs typeface="Times New Roman" panose="02020603050405020304" pitchFamily="18" charset="0"/>
              </a:rPr>
              <a:t>所以</a:t>
            </a: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b=1</a:t>
            </a:r>
          </a:p>
          <a:p>
            <a:pPr defTabSz="927100" eaLnBrk="1" hangingPunct="1">
              <a:lnSpc>
                <a:spcPct val="130000"/>
              </a:lnSpc>
            </a:pPr>
            <a:r>
              <a:rPr lang="zh-CN" altLang="en-US" sz="2800" dirty="0">
                <a:latin typeface="Times New Roman" panose="02020603050405020304" pitchFamily="18" charset="0"/>
                <a:cs typeface="Times New Roman" panose="02020603050405020304" pitchFamily="18" charset="0"/>
              </a:rPr>
              <a:t>故而</a:t>
            </a:r>
            <a:r>
              <a:rPr lang="zh-CN" altLang="en-US" sz="2800" dirty="0" smtClean="0">
                <a:latin typeface="Times New Roman" panose="02020603050405020304" pitchFamily="18" charset="0"/>
                <a:cs typeface="Times New Roman" panose="02020603050405020304" pitchFamily="18" charset="0"/>
              </a:rPr>
              <a:t>输出：</a:t>
            </a:r>
            <a:r>
              <a:rPr lang="en-US" altLang="zh-CN" sz="2800" dirty="0" smtClean="0">
                <a:solidFill>
                  <a:srgbClr val="CC0099"/>
                </a:solidFill>
                <a:latin typeface="Times New Roman" panose="02020603050405020304" pitchFamily="18" charset="0"/>
                <a:cs typeface="Times New Roman" panose="02020603050405020304" pitchFamily="18" charset="0"/>
              </a:rPr>
              <a:t>a=1,b=1</a:t>
            </a:r>
            <a:endParaRPr lang="en-US" altLang="zh-CN" sz="2800" dirty="0">
              <a:solidFill>
                <a:srgbClr val="CC0099"/>
              </a:solidFill>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17" r="89084" b="77836"/>
          <a:stretch/>
        </p:blipFill>
        <p:spPr bwMode="auto">
          <a:xfrm>
            <a:off x="6638518" y="132347"/>
            <a:ext cx="2429282" cy="222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9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8A22EE7-093D-4C6E-AC96-1F1954FB501D}"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9D31B13-183A-4E9F-8D13-6BCC3DD5DE21}" type="slidenum">
              <a:rPr lang="zh-CN" altLang="en-US"/>
              <a:pPr/>
              <a:t>3</a:t>
            </a:fld>
            <a:r>
              <a:rPr lang="en-US" altLang="zh-CN"/>
              <a:t>/35</a:t>
            </a:r>
          </a:p>
        </p:txBody>
      </p:sp>
      <p:sp>
        <p:nvSpPr>
          <p:cNvPr id="6141954" name="Rectangle 2" descr="白色大理石"/>
          <p:cNvSpPr>
            <a:spLocks noGrp="1" noChangeArrowheads="1"/>
          </p:cNvSpPr>
          <p:nvPr>
            <p:ph type="title" idx="4294967295"/>
          </p:nvPr>
        </p:nvSpPr>
        <p:spPr>
          <a:xfrm>
            <a:off x="457200" y="152400"/>
            <a:ext cx="8534400" cy="609600"/>
          </a:xfrm>
        </p:spPr>
        <p:txBody>
          <a:bodyPr/>
          <a:lstStyle/>
          <a:p>
            <a:r>
              <a:rPr lang="en-US" altLang="zh-CN" sz="4000" b="0" smtClean="0">
                <a:latin typeface="Times New Roman" pitchFamily="18" charset="0"/>
                <a:ea typeface="黑体" pitchFamily="49" charset="-122"/>
              </a:rPr>
              <a:t>if/else</a:t>
            </a:r>
            <a:r>
              <a:rPr lang="zh-CN" altLang="en-US" sz="4000" b="0" smtClean="0">
                <a:latin typeface="Times New Roman" pitchFamily="18" charset="0"/>
                <a:ea typeface="黑体" pitchFamily="49" charset="-122"/>
              </a:rPr>
              <a:t>语句的格式</a:t>
            </a:r>
          </a:p>
        </p:txBody>
      </p:sp>
      <p:sp>
        <p:nvSpPr>
          <p:cNvPr id="6141955" name="Rectangle 3"/>
          <p:cNvSpPr>
            <a:spLocks noGrp="1" noChangeArrowheads="1"/>
          </p:cNvSpPr>
          <p:nvPr>
            <p:ph type="body" idx="4294967295"/>
          </p:nvPr>
        </p:nvSpPr>
        <p:spPr>
          <a:xfrm>
            <a:off x="381000" y="1143001"/>
            <a:ext cx="3200400" cy="1905000"/>
          </a:xfrm>
          <a:solidFill>
            <a:srgbClr val="FFCCFF"/>
          </a:solidFill>
          <a:ln>
            <a:solidFill>
              <a:schemeClr val="hlink"/>
            </a:solidFill>
          </a:ln>
        </p:spPr>
        <p:txBody>
          <a:bodyPr anchor="ctr" anchorCtr="0"/>
          <a:lstStyle/>
          <a:p>
            <a:pPr marL="0" indent="0" eaLnBrk="1" hangingPunct="1">
              <a:buNone/>
            </a:pPr>
            <a:r>
              <a:rPr lang="en-US" altLang="zh-CN" sz="2800" dirty="0" smtClean="0">
                <a:latin typeface="Times New Roman" pitchFamily="18" charset="0"/>
                <a:ea typeface="楷体_GB2312" pitchFamily="49" charset="-122"/>
              </a:rPr>
              <a:t>if( </a:t>
            </a:r>
            <a:r>
              <a:rPr lang="en-US" altLang="zh-CN" sz="2800" i="1" dirty="0" smtClean="0">
                <a:latin typeface="Times New Roman" pitchFamily="18" charset="0"/>
                <a:ea typeface="楷体_GB2312" pitchFamily="49" charset="-122"/>
              </a:rPr>
              <a:t>expression </a:t>
            </a:r>
            <a:r>
              <a:rPr lang="en-US" altLang="zh-CN" sz="2800" dirty="0" smtClean="0">
                <a:latin typeface="Times New Roman" pitchFamily="18" charset="0"/>
                <a:ea typeface="楷体_GB2312" pitchFamily="49" charset="-122"/>
              </a:rPr>
              <a:t>)</a:t>
            </a:r>
            <a:br>
              <a:rPr lang="en-US" altLang="zh-CN" sz="2800" dirty="0" smtClean="0">
                <a:latin typeface="Times New Roman" pitchFamily="18" charset="0"/>
                <a:ea typeface="楷体_GB2312" pitchFamily="49" charset="-122"/>
              </a:rPr>
            </a:br>
            <a:r>
              <a:rPr lang="en-US" altLang="zh-CN" sz="2800" i="1" dirty="0" smtClean="0">
                <a:latin typeface="Times New Roman" pitchFamily="18" charset="0"/>
                <a:ea typeface="楷体_GB2312" pitchFamily="49" charset="-122"/>
              </a:rPr>
              <a:t>statement1</a:t>
            </a:r>
            <a:r>
              <a:rPr lang="en-US" altLang="zh-CN" sz="2800" dirty="0" smtClean="0">
                <a:latin typeface="Times New Roman" pitchFamily="18" charset="0"/>
                <a:ea typeface="楷体_GB2312" pitchFamily="49" charset="-122"/>
              </a:rPr>
              <a:t> </a:t>
            </a:r>
            <a:br>
              <a:rPr lang="en-US" altLang="zh-CN" sz="2800" dirty="0" smtClean="0">
                <a:latin typeface="Times New Roman" pitchFamily="18" charset="0"/>
                <a:ea typeface="楷体_GB2312" pitchFamily="49" charset="-122"/>
              </a:rPr>
            </a:br>
            <a:r>
              <a:rPr lang="en-US" altLang="zh-CN" sz="2800" dirty="0" smtClean="0">
                <a:solidFill>
                  <a:srgbClr val="FF0000"/>
                </a:solidFill>
                <a:latin typeface="Times New Roman" pitchFamily="18" charset="0"/>
                <a:ea typeface="楷体_GB2312" pitchFamily="49" charset="-122"/>
              </a:rPr>
              <a:t>[else </a:t>
            </a:r>
            <a:br>
              <a:rPr lang="en-US" altLang="zh-CN" sz="2800" dirty="0" smtClean="0">
                <a:solidFill>
                  <a:srgbClr val="FF0000"/>
                </a:solidFill>
                <a:latin typeface="Times New Roman" pitchFamily="18" charset="0"/>
                <a:ea typeface="楷体_GB2312" pitchFamily="49" charset="-122"/>
              </a:rPr>
            </a:br>
            <a:r>
              <a:rPr lang="en-US" altLang="zh-CN" sz="2800" i="1" dirty="0" smtClean="0">
                <a:solidFill>
                  <a:srgbClr val="FF0000"/>
                </a:solidFill>
                <a:latin typeface="Times New Roman" pitchFamily="18" charset="0"/>
                <a:ea typeface="楷体_GB2312" pitchFamily="49" charset="-122"/>
              </a:rPr>
              <a:t>statement2</a:t>
            </a:r>
            <a:r>
              <a:rPr lang="en-US" altLang="zh-CN" sz="2800" dirty="0" smtClean="0">
                <a:solidFill>
                  <a:srgbClr val="FF0000"/>
                </a:solidFill>
                <a:latin typeface="Times New Roman" pitchFamily="18" charset="0"/>
                <a:ea typeface="楷体_GB2312" pitchFamily="49" charset="-122"/>
              </a:rPr>
              <a:t>]</a:t>
            </a:r>
            <a:endParaRPr lang="zh-CN" altLang="en-US" sz="2800" dirty="0" smtClean="0">
              <a:solidFill>
                <a:srgbClr val="FF0000"/>
              </a:solidFill>
              <a:latin typeface="Times New Roman" pitchFamily="18" charset="0"/>
              <a:ea typeface="楷体_GB2312" pitchFamily="49" charset="-122"/>
            </a:endParaRPr>
          </a:p>
        </p:txBody>
      </p:sp>
      <p:sp>
        <p:nvSpPr>
          <p:cNvPr id="7" name="Rectangle 3"/>
          <p:cNvSpPr txBox="1">
            <a:spLocks noChangeArrowheads="1"/>
          </p:cNvSpPr>
          <p:nvPr/>
        </p:nvSpPr>
        <p:spPr bwMode="auto">
          <a:xfrm>
            <a:off x="4343400" y="1143000"/>
            <a:ext cx="3200400" cy="1905000"/>
          </a:xfrm>
          <a:prstGeom prst="rect">
            <a:avLst/>
          </a:prstGeom>
          <a:solidFill>
            <a:srgbClr val="FFFF0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marL="0" indent="0" eaLnBrk="1" hangingPunct="1">
              <a:buNone/>
            </a:pPr>
            <a:r>
              <a:rPr lang="en-US" altLang="zh-CN" sz="2800" dirty="0" smtClean="0">
                <a:latin typeface="Times New Roman" pitchFamily="18" charset="0"/>
                <a:ea typeface="楷体_GB2312" pitchFamily="49" charset="-122"/>
              </a:rPr>
              <a:t>if(</a:t>
            </a:r>
            <a:r>
              <a:rPr lang="zh-CN" altLang="en-US" sz="2800" dirty="0" smtClean="0">
                <a:latin typeface="Times New Roman" pitchFamily="18" charset="0"/>
                <a:ea typeface="楷体_GB2312" pitchFamily="49" charset="-122"/>
              </a:rPr>
              <a:t>表达式</a:t>
            </a:r>
            <a:r>
              <a:rPr lang="en-US" altLang="zh-CN" sz="2800" dirty="0" smtClean="0">
                <a:latin typeface="Times New Roman" pitchFamily="18" charset="0"/>
                <a:ea typeface="楷体_GB2312" pitchFamily="49" charset="-122"/>
              </a:rPr>
              <a:t>) </a:t>
            </a:r>
          </a:p>
          <a:p>
            <a:pPr marL="0" indent="0" eaLnBrk="1" hangingPunct="1">
              <a:buNone/>
            </a:pPr>
            <a:r>
              <a:rPr lang="zh-CN" altLang="en-US" sz="2800" dirty="0" smtClean="0">
                <a:latin typeface="Times New Roman" pitchFamily="18" charset="0"/>
                <a:ea typeface="楷体_GB2312" pitchFamily="49" charset="-122"/>
              </a:rPr>
              <a:t>   语句</a:t>
            </a:r>
            <a:r>
              <a:rPr lang="en-US" altLang="zh-CN" sz="2800" dirty="0" smtClean="0">
                <a:latin typeface="Times New Roman" pitchFamily="18" charset="0"/>
                <a:ea typeface="楷体_GB2312" pitchFamily="49" charset="-122"/>
              </a:rPr>
              <a:t>1;</a:t>
            </a:r>
          </a:p>
          <a:p>
            <a:pPr marL="0" indent="0" eaLnBrk="1" hangingPunct="1">
              <a:buNone/>
            </a:pPr>
            <a:r>
              <a:rPr lang="en-US" altLang="zh-CN" sz="2800" dirty="0" smtClean="0">
                <a:solidFill>
                  <a:srgbClr val="FF0000"/>
                </a:solidFill>
                <a:latin typeface="Times New Roman" pitchFamily="18" charset="0"/>
                <a:ea typeface="楷体_GB2312" pitchFamily="49" charset="-122"/>
              </a:rPr>
              <a:t>[else       </a:t>
            </a:r>
          </a:p>
          <a:p>
            <a:pPr marL="0" indent="0" eaLnBrk="1" hangingPunct="1">
              <a:buNone/>
            </a:pPr>
            <a:r>
              <a:rPr lang="en-US" altLang="zh-CN" sz="2800" dirty="0" smtClean="0">
                <a:solidFill>
                  <a:srgbClr val="FF0000"/>
                </a:solidFill>
                <a:latin typeface="Times New Roman" pitchFamily="18" charset="0"/>
                <a:ea typeface="楷体_GB2312" pitchFamily="49" charset="-122"/>
              </a:rPr>
              <a:t>   </a:t>
            </a:r>
            <a:r>
              <a:rPr lang="zh-CN" altLang="en-US" sz="2800" dirty="0" smtClean="0">
                <a:solidFill>
                  <a:srgbClr val="FF0000"/>
                </a:solidFill>
                <a:latin typeface="Times New Roman" pitchFamily="18" charset="0"/>
                <a:ea typeface="楷体_GB2312" pitchFamily="49" charset="-122"/>
              </a:rPr>
              <a:t>语句</a:t>
            </a:r>
            <a:r>
              <a:rPr lang="en-US" altLang="zh-CN" sz="2800" dirty="0" smtClean="0">
                <a:solidFill>
                  <a:srgbClr val="FF0000"/>
                </a:solidFill>
                <a:latin typeface="Times New Roman" pitchFamily="18" charset="0"/>
                <a:ea typeface="楷体_GB2312" pitchFamily="49" charset="-122"/>
              </a:rPr>
              <a:t>2;]</a:t>
            </a:r>
            <a:endParaRPr lang="zh-CN" altLang="en-US" sz="2800" dirty="0" smtClean="0">
              <a:solidFill>
                <a:srgbClr val="FF0000"/>
              </a:solidFill>
              <a:latin typeface="Times New Roman" pitchFamily="18" charset="0"/>
              <a:ea typeface="楷体_GB2312" pitchFamily="49" charset="-122"/>
            </a:endParaRPr>
          </a:p>
        </p:txBody>
      </p:sp>
      <p:sp>
        <p:nvSpPr>
          <p:cNvPr id="8" name="Rectangle 3"/>
          <p:cNvSpPr txBox="1">
            <a:spLocks noChangeArrowheads="1"/>
          </p:cNvSpPr>
          <p:nvPr/>
        </p:nvSpPr>
        <p:spPr bwMode="auto">
          <a:xfrm>
            <a:off x="228600" y="3200400"/>
            <a:ext cx="8839200" cy="320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00000"/>
              </a:lnSpc>
            </a:pPr>
            <a:r>
              <a:rPr lang="zh-CN" altLang="en-US" sz="2400" dirty="0" smtClean="0">
                <a:latin typeface="Times New Roman" panose="02020603050405020304" pitchFamily="18" charset="0"/>
                <a:cs typeface="Times New Roman" panose="02020603050405020304" pitchFamily="18" charset="0"/>
              </a:rPr>
              <a:t>功能说明：</a:t>
            </a:r>
          </a:p>
          <a:p>
            <a:pPr lvl="1" eaLnBrk="1" hangingPunct="1">
              <a:lnSpc>
                <a:spcPct val="100000"/>
              </a:lnSpc>
            </a:pPr>
            <a:r>
              <a:rPr lang="zh-CN" altLang="en-US" sz="2000" dirty="0" smtClean="0">
                <a:latin typeface="Times New Roman" panose="02020603050405020304" pitchFamily="18" charset="0"/>
                <a:cs typeface="Times New Roman" panose="02020603050405020304" pitchFamily="18" charset="0"/>
              </a:rPr>
              <a:t>括号中的</a:t>
            </a:r>
            <a:r>
              <a:rPr lang="zh-CN" altLang="en-US" sz="2000" b="1" dirty="0" smtClean="0">
                <a:solidFill>
                  <a:srgbClr val="FF0000"/>
                </a:solidFill>
                <a:latin typeface="Times New Roman" panose="02020603050405020304" pitchFamily="18" charset="0"/>
                <a:cs typeface="Times New Roman" panose="02020603050405020304" pitchFamily="18" charset="0"/>
              </a:rPr>
              <a:t>表达式可以是任意类型</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并非只能是逻辑表达式、条件表达式。</a:t>
            </a:r>
          </a:p>
          <a:p>
            <a:pPr lvl="1" eaLnBrk="1" hangingPunct="1">
              <a:lnSpc>
                <a:spcPct val="100000"/>
              </a:lnSpc>
            </a:pPr>
            <a:r>
              <a:rPr lang="zh-CN" altLang="en-US" sz="2000" dirty="0" smtClean="0">
                <a:latin typeface="Times New Roman" panose="02020603050405020304" pitchFamily="18" charset="0"/>
                <a:cs typeface="Times New Roman" panose="02020603050405020304" pitchFamily="18" charset="0"/>
              </a:rPr>
              <a:t>表达式</a:t>
            </a:r>
            <a:r>
              <a:rPr lang="zh-CN" altLang="en-US" sz="2000" b="1" dirty="0" smtClean="0">
                <a:solidFill>
                  <a:srgbClr val="C00000"/>
                </a:solidFill>
                <a:latin typeface="Times New Roman" panose="02020603050405020304" pitchFamily="18" charset="0"/>
                <a:cs typeface="Times New Roman" panose="02020603050405020304" pitchFamily="18" charset="0"/>
              </a:rPr>
              <a:t>非</a:t>
            </a:r>
            <a:r>
              <a:rPr lang="en-US" altLang="zh-CN" sz="2000" b="1" dirty="0" smtClean="0">
                <a:solidFill>
                  <a:srgbClr val="C00000"/>
                </a:solidFill>
                <a:latin typeface="Times New Roman" panose="02020603050405020304" pitchFamily="18" charset="0"/>
                <a:cs typeface="Times New Roman" panose="02020603050405020304" pitchFamily="18" charset="0"/>
              </a:rPr>
              <a:t>0</a:t>
            </a:r>
            <a:r>
              <a:rPr lang="zh-CN" altLang="en-US" sz="2000" b="1" dirty="0" smtClean="0">
                <a:solidFill>
                  <a:srgbClr val="C00000"/>
                </a:solidFill>
                <a:latin typeface="Times New Roman" panose="02020603050405020304" pitchFamily="18" charset="0"/>
                <a:cs typeface="Times New Roman" panose="02020603050405020304" pitchFamily="18" charset="0"/>
              </a:rPr>
              <a:t>值为真</a:t>
            </a:r>
            <a:r>
              <a:rPr lang="zh-CN" altLang="en-US" sz="2000" dirty="0" smtClean="0">
                <a:latin typeface="Times New Roman" panose="02020603050405020304" pitchFamily="18" charset="0"/>
                <a:cs typeface="Times New Roman" panose="02020603050405020304" pitchFamily="18" charset="0"/>
              </a:rPr>
              <a:t>、</a:t>
            </a:r>
            <a:r>
              <a:rPr lang="en-US" altLang="zh-CN" sz="2000" b="1" dirty="0" smtClean="0">
                <a:solidFill>
                  <a:srgbClr val="C00000"/>
                </a:solidFill>
                <a:latin typeface="Times New Roman" panose="02020603050405020304" pitchFamily="18" charset="0"/>
                <a:cs typeface="Times New Roman" panose="02020603050405020304" pitchFamily="18" charset="0"/>
              </a:rPr>
              <a:t>0</a:t>
            </a:r>
            <a:r>
              <a:rPr lang="zh-CN" altLang="en-US" sz="2000" b="1" dirty="0" smtClean="0">
                <a:solidFill>
                  <a:srgbClr val="C00000"/>
                </a:solidFill>
                <a:latin typeface="Times New Roman" panose="02020603050405020304" pitchFamily="18" charset="0"/>
                <a:cs typeface="Times New Roman" panose="02020603050405020304" pitchFamily="18" charset="0"/>
              </a:rPr>
              <a:t>值为假</a:t>
            </a:r>
            <a:r>
              <a:rPr lang="zh-CN" altLang="en-US" sz="2000" dirty="0" smtClean="0">
                <a:latin typeface="Times New Roman" panose="02020603050405020304" pitchFamily="18" charset="0"/>
                <a:cs typeface="Times New Roman" panose="02020603050405020304" pitchFamily="18" charset="0"/>
              </a:rPr>
              <a:t>。</a:t>
            </a:r>
          </a:p>
          <a:p>
            <a:pPr lvl="1" eaLnBrk="1" hangingPunct="1">
              <a:lnSpc>
                <a:spcPct val="100000"/>
              </a:lnSpc>
            </a:pPr>
            <a:r>
              <a:rPr lang="zh-CN" altLang="en-US" sz="2000" dirty="0" smtClean="0">
                <a:latin typeface="Times New Roman" panose="02020603050405020304" pitchFamily="18" charset="0"/>
                <a:cs typeface="Times New Roman" panose="02020603050405020304" pitchFamily="18" charset="0"/>
              </a:rPr>
              <a:t>若表达式真</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非</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，则执行分支</a:t>
            </a:r>
            <a:r>
              <a:rPr lang="zh-CN" altLang="en-US" sz="2000" b="1" dirty="0" smtClean="0">
                <a:solidFill>
                  <a:srgbClr val="C00000"/>
                </a:solidFill>
                <a:latin typeface="Times New Roman" panose="02020603050405020304" pitchFamily="18" charset="0"/>
                <a:cs typeface="Times New Roman" panose="02020603050405020304" pitchFamily="18" charset="0"/>
              </a:rPr>
              <a:t>语句</a:t>
            </a:r>
            <a:r>
              <a:rPr lang="en-US" altLang="zh-CN" sz="2000" b="1" dirty="0" smtClean="0">
                <a:solidFill>
                  <a:srgbClr val="C00000"/>
                </a:solidFill>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；若表达式为假</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，则执行分支</a:t>
            </a:r>
            <a:r>
              <a:rPr lang="zh-CN" altLang="en-US" sz="2000" b="1" dirty="0" smtClean="0">
                <a:solidFill>
                  <a:srgbClr val="C00000"/>
                </a:solidFill>
                <a:latin typeface="Times New Roman" panose="02020603050405020304" pitchFamily="18" charset="0"/>
                <a:cs typeface="Times New Roman" panose="02020603050405020304" pitchFamily="18" charset="0"/>
              </a:rPr>
              <a:t>语句</a:t>
            </a:r>
            <a:r>
              <a:rPr lang="en-US" altLang="zh-CN" sz="2000" b="1" dirty="0" smtClean="0">
                <a:solidFill>
                  <a:srgbClr val="C00000"/>
                </a:solidFill>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a:t>
            </a:r>
          </a:p>
          <a:p>
            <a:pPr lvl="1" eaLnBrk="1" hangingPunct="1">
              <a:lnSpc>
                <a:spcPct val="100000"/>
              </a:lnSpc>
            </a:pPr>
            <a:r>
              <a:rPr lang="zh-CN" altLang="en-US" sz="2000" dirty="0" smtClean="0">
                <a:latin typeface="Times New Roman" panose="02020603050405020304" pitchFamily="18" charset="0"/>
                <a:cs typeface="Times New Roman" panose="02020603050405020304" pitchFamily="18" charset="0"/>
              </a:rPr>
              <a:t>整体上</a:t>
            </a:r>
            <a:r>
              <a:rPr lang="en-US" altLang="zh-CN" sz="2000" dirty="0" smtClean="0">
                <a:latin typeface="Times New Roman" panose="02020603050405020304" pitchFamily="18" charset="0"/>
                <a:cs typeface="Times New Roman" panose="02020603050405020304" pitchFamily="18" charset="0"/>
              </a:rPr>
              <a:t>if</a:t>
            </a:r>
            <a:r>
              <a:rPr lang="zh-CN" altLang="en-US" sz="2000" dirty="0" smtClean="0">
                <a:latin typeface="Times New Roman" panose="02020603050405020304" pitchFamily="18" charset="0"/>
                <a:cs typeface="Times New Roman" panose="02020603050405020304" pitchFamily="18" charset="0"/>
              </a:rPr>
              <a:t>语句是一个语句。</a:t>
            </a:r>
          </a:p>
          <a:p>
            <a:pPr lvl="1" eaLnBrk="1" hangingPunct="1">
              <a:lnSpc>
                <a:spcPct val="100000"/>
              </a:lnSpc>
            </a:pPr>
            <a:r>
              <a:rPr lang="zh-CN" altLang="en-US" sz="2000" dirty="0" smtClean="0">
                <a:latin typeface="Times New Roman" panose="02020603050405020304" pitchFamily="18" charset="0"/>
                <a:cs typeface="Times New Roman" panose="02020603050405020304" pitchFamily="18" charset="0"/>
              </a:rPr>
              <a:t>各分支只能为一条语句（复合语句）。</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74F664-26E1-4086-8606-E9579E5F68DB}"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467C223-2EAD-4445-896D-B246799D4107}" type="slidenum">
              <a:rPr lang="zh-CN" altLang="en-US"/>
              <a:pPr/>
              <a:t>30</a:t>
            </a:fld>
            <a:r>
              <a:rPr lang="en-US" altLang="zh-CN"/>
              <a:t>/35</a:t>
            </a:r>
          </a:p>
        </p:txBody>
      </p:sp>
      <p:sp>
        <p:nvSpPr>
          <p:cNvPr id="61593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dirty="0" smtClean="0">
                <a:solidFill>
                  <a:srgbClr val="0000FF"/>
                </a:solidFill>
                <a:latin typeface="黑体" pitchFamily="49" charset="-122"/>
                <a:ea typeface="黑体" pitchFamily="49" charset="-122"/>
              </a:rPr>
              <a:t>本讲内容</a:t>
            </a:r>
          </a:p>
        </p:txBody>
      </p:sp>
      <p:sp>
        <p:nvSpPr>
          <p:cNvPr id="6159363" name="Rectangle 3"/>
          <p:cNvSpPr>
            <a:spLocks noGrp="1" noChangeArrowheads="1"/>
          </p:cNvSpPr>
          <p:nvPr>
            <p:ph type="body" idx="4294967295"/>
          </p:nvPr>
        </p:nvSpPr>
        <p:spPr>
          <a:xfrm>
            <a:off x="304800" y="1066800"/>
            <a:ext cx="8610600" cy="4775200"/>
          </a:xfrm>
        </p:spPr>
        <p:txBody>
          <a:bodyPr/>
          <a:lstStyle/>
          <a:p>
            <a:pPr eaLnBrk="1" hangingPunct="1">
              <a:lnSpc>
                <a:spcPts val="5800"/>
              </a:lnSpc>
              <a:buClr>
                <a:srgbClr val="0000FF"/>
              </a:buClr>
            </a:pPr>
            <a:r>
              <a:rPr lang="en-US" altLang="zh-CN" sz="3600" dirty="0" smtClean="0">
                <a:solidFill>
                  <a:srgbClr val="FF0000"/>
                </a:solidFill>
                <a:latin typeface="Times New Roman" pitchFamily="18" charset="0"/>
                <a:ea typeface="黑体" pitchFamily="49" charset="-122"/>
              </a:rPr>
              <a:t>if</a:t>
            </a:r>
            <a:r>
              <a:rPr lang="zh-CN" altLang="en-US" sz="3600" dirty="0" smtClean="0">
                <a:solidFill>
                  <a:srgbClr val="FF0000"/>
                </a:solidFill>
                <a:latin typeface="Times New Roman" pitchFamily="18" charset="0"/>
                <a:ea typeface="黑体" pitchFamily="49" charset="-122"/>
              </a:rPr>
              <a:t>语句</a:t>
            </a:r>
          </a:p>
          <a:p>
            <a:pPr eaLnBrk="1" hangingPunct="1">
              <a:lnSpc>
                <a:spcPts val="5800"/>
              </a:lnSpc>
              <a:buClr>
                <a:srgbClr val="0000FF"/>
              </a:buClr>
            </a:pPr>
            <a:r>
              <a:rPr lang="zh-CN" altLang="en-US" sz="3600" dirty="0">
                <a:solidFill>
                  <a:srgbClr val="FF0000"/>
                </a:solidFill>
                <a:latin typeface="Times New Roman" pitchFamily="18" charset="0"/>
                <a:ea typeface="黑体" pitchFamily="49" charset="-122"/>
              </a:rPr>
              <a:t>关系运算符与关系表达式</a:t>
            </a:r>
          </a:p>
          <a:p>
            <a:pPr eaLnBrk="1" hangingPunct="1">
              <a:lnSpc>
                <a:spcPts val="5800"/>
              </a:lnSpc>
              <a:buClr>
                <a:srgbClr val="0000FF"/>
              </a:buClr>
            </a:pPr>
            <a:r>
              <a:rPr lang="zh-CN" altLang="en-US" sz="3600" u="sng" dirty="0">
                <a:solidFill>
                  <a:srgbClr val="FF0000"/>
                </a:solidFill>
                <a:latin typeface="Times New Roman" pitchFamily="18" charset="0"/>
                <a:ea typeface="黑体" pitchFamily="49" charset="-122"/>
              </a:rPr>
              <a:t>逻辑运算符与逻辑表达式</a:t>
            </a:r>
          </a:p>
          <a:p>
            <a:pPr eaLnBrk="1" hangingPunct="1">
              <a:lnSpc>
                <a:spcPts val="5800"/>
              </a:lnSpc>
              <a:buClr>
                <a:srgbClr val="0000FF"/>
              </a:buClr>
            </a:pP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语句的嵌套</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smtClean="0">
                <a:latin typeface="Times New Roman" pitchFamily="18" charset="0"/>
                <a:ea typeface="黑体" pitchFamily="49" charset="-122"/>
              </a:rPr>
              <a:t>多分支</a:t>
            </a: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a:latin typeface="Times New Roman" pitchFamily="18" charset="0"/>
                <a:ea typeface="黑体" pitchFamily="49" charset="-122"/>
              </a:rPr>
              <a:t>判断闰年的</a:t>
            </a:r>
            <a:r>
              <a:rPr lang="zh-CN" altLang="en-US" sz="3600" dirty="0" smtClean="0">
                <a:latin typeface="Times New Roman" pitchFamily="18" charset="0"/>
                <a:ea typeface="黑体" pitchFamily="49" charset="-122"/>
              </a:rPr>
              <a:t>程序</a:t>
            </a:r>
            <a:endParaRPr lang="zh-CN" altLang="en-US" sz="3600" dirty="0">
              <a:latin typeface="Times New Roman" pitchFamily="18" charset="0"/>
              <a:ea typeface="黑体" pitchFamily="49" charset="-122"/>
            </a:endParaRPr>
          </a:p>
        </p:txBody>
      </p:sp>
    </p:spTree>
    <p:extLst>
      <p:ext uri="{BB962C8B-B14F-4D97-AF65-F5344CB8AC3E}">
        <p14:creationId xmlns:p14="http://schemas.microsoft.com/office/powerpoint/2010/main" val="1332823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8115876-040A-41F8-8156-BF7A1D127F0C}"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E578C03-DDF2-4CE9-BCEE-4C41B05F19D0}" type="slidenum">
              <a:rPr lang="zh-CN" altLang="en-US"/>
              <a:pPr/>
              <a:t>31</a:t>
            </a:fld>
            <a:r>
              <a:rPr lang="en-US" altLang="zh-CN"/>
              <a:t>/35</a:t>
            </a:r>
          </a:p>
        </p:txBody>
      </p:sp>
      <p:sp>
        <p:nvSpPr>
          <p:cNvPr id="588288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逻辑表达式与逻辑运算符</a:t>
            </a:r>
            <a:endParaRPr lang="en-US" altLang="zh-CN" sz="4000" dirty="0" smtClean="0">
              <a:latin typeface="黑体" pitchFamily="49" charset="-122"/>
              <a:ea typeface="黑体" pitchFamily="49" charset="-122"/>
            </a:endParaRPr>
          </a:p>
        </p:txBody>
      </p:sp>
      <p:sp>
        <p:nvSpPr>
          <p:cNvPr id="5882883" name="Rectangle 3"/>
          <p:cNvSpPr>
            <a:spLocks noGrp="1" noChangeArrowheads="1"/>
          </p:cNvSpPr>
          <p:nvPr>
            <p:ph type="body" idx="4294967295"/>
          </p:nvPr>
        </p:nvSpPr>
        <p:spPr>
          <a:xfrm>
            <a:off x="482600" y="1143000"/>
            <a:ext cx="8280400" cy="4911725"/>
          </a:xfrm>
        </p:spPr>
        <p:txBody>
          <a:bodyPr/>
          <a:lstStyle/>
          <a:p>
            <a:pPr defTabSz="927100" eaLnBrk="1" hangingPunct="1">
              <a:lnSpc>
                <a:spcPct val="150000"/>
              </a:lnSpc>
            </a:pPr>
            <a:r>
              <a:rPr lang="zh-CN" altLang="zh-CN" dirty="0"/>
              <a:t>逻辑表达式：用逻辑运算符将两个关系表达式或逻辑量连接起来的式子就是逻辑表达式。</a:t>
            </a:r>
            <a:endParaRPr lang="en-US" altLang="zh-CN" dirty="0" smtClean="0">
              <a:latin typeface="Times New Roman" panose="02020603050405020304" pitchFamily="18" charset="0"/>
              <a:cs typeface="Times New Roman" panose="02020603050405020304" pitchFamily="18" charset="0"/>
            </a:endParaRPr>
          </a:p>
          <a:p>
            <a:pPr defTabSz="927100" eaLnBrk="1" hangingPunct="1">
              <a:lnSpc>
                <a:spcPct val="150000"/>
              </a:lnSpc>
            </a:pPr>
            <a:r>
              <a:rPr lang="zh-CN" altLang="en-US" dirty="0" smtClean="0">
                <a:latin typeface="Times New Roman" panose="02020603050405020304" pitchFamily="18" charset="0"/>
                <a:cs typeface="Times New Roman" panose="02020603050405020304" pitchFamily="18" charset="0"/>
              </a:rPr>
              <a:t>逻辑运算符有以下</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个：</a:t>
            </a:r>
          </a:p>
          <a:p>
            <a:pPr lvl="1" defTabSz="927100" eaLnBrk="1" hangingPunct="1">
              <a:lnSpc>
                <a:spcPct val="150000"/>
              </a:lnSpc>
            </a:pPr>
            <a:r>
              <a:rPr lang="en-US" altLang="zh-CN" dirty="0" smtClean="0">
                <a:latin typeface="Times New Roman" panose="02020603050405020304" pitchFamily="18" charset="0"/>
                <a:cs typeface="Times New Roman" panose="02020603050405020304" pitchFamily="18" charset="0"/>
              </a:rPr>
              <a:t>&amp;&amp;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逻辑与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并且</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，优先级</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a:t>
            </a:r>
          </a:p>
          <a:p>
            <a:pPr lvl="1" defTabSz="927100" eaLnBrk="1" hangingPunct="1">
              <a:lnSpc>
                <a:spcPct val="150000"/>
              </a:lnSpc>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逻辑或</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，优先级</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a:t>
            </a:r>
          </a:p>
          <a:p>
            <a:pPr lvl="1" defTabSz="927100" eaLnBrk="1" hangingPunct="1">
              <a:lnSpc>
                <a:spcPct val="150000"/>
              </a:lnSpc>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逻辑非</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取反、否定</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，优先级</a:t>
            </a:r>
            <a:r>
              <a:rPr lang="en-US" altLang="zh-CN"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defTabSz="927100" eaLnBrk="1" hangingPunct="1">
              <a:lnSpc>
                <a:spcPct val="150000"/>
              </a:lnSpc>
            </a:pP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8115876-040A-41F8-8156-BF7A1D127F0C}"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E578C03-DDF2-4CE9-BCEE-4C41B05F19D0}" type="slidenum">
              <a:rPr lang="zh-CN" altLang="en-US"/>
              <a:pPr/>
              <a:t>32</a:t>
            </a:fld>
            <a:r>
              <a:rPr lang="en-US" altLang="zh-CN"/>
              <a:t>/35</a:t>
            </a:r>
          </a:p>
        </p:txBody>
      </p:sp>
      <p:sp>
        <p:nvSpPr>
          <p:cNvPr id="5882882" name="Rectangle 2" descr="白色大理石"/>
          <p:cNvSpPr>
            <a:spLocks noGrp="1" noChangeArrowheads="1"/>
          </p:cNvSpPr>
          <p:nvPr>
            <p:ph type="title" idx="4294967295"/>
          </p:nvPr>
        </p:nvSpPr>
        <p:spPr>
          <a:xfrm>
            <a:off x="304800" y="228600"/>
            <a:ext cx="8534400" cy="609600"/>
          </a:xfrm>
        </p:spPr>
        <p:txBody>
          <a:bodyPr/>
          <a:lstStyle/>
          <a:p>
            <a:r>
              <a:rPr lang="zh-CN" altLang="en-US" sz="3600" b="0" dirty="0" smtClean="0">
                <a:latin typeface="黑体" pitchFamily="49" charset="-122"/>
                <a:ea typeface="黑体" pitchFamily="49" charset="-122"/>
              </a:rPr>
              <a:t>逻辑运算符与其他运算符的优先级比较</a:t>
            </a:r>
            <a:endParaRPr lang="en-US" altLang="zh-CN" sz="3600" dirty="0" smtClean="0">
              <a:latin typeface="黑体" pitchFamily="49" charset="-122"/>
              <a:ea typeface="黑体" pitchFamily="49" charset="-122"/>
            </a:endParaRPr>
          </a:p>
        </p:txBody>
      </p:sp>
      <p:sp>
        <p:nvSpPr>
          <p:cNvPr id="5882883" name="Rectangle 3"/>
          <p:cNvSpPr>
            <a:spLocks noGrp="1" noChangeArrowheads="1"/>
          </p:cNvSpPr>
          <p:nvPr>
            <p:ph type="body" idx="4294967295"/>
          </p:nvPr>
        </p:nvSpPr>
        <p:spPr>
          <a:xfrm>
            <a:off x="482600" y="1143000"/>
            <a:ext cx="8280400" cy="4911725"/>
          </a:xfrm>
        </p:spPr>
        <p:txBody>
          <a:bodyPr/>
          <a:lstStyle/>
          <a:p>
            <a:pPr defTabSz="927100" eaLnBrk="1" hangingPunct="1">
              <a:lnSpc>
                <a:spcPts val="4000"/>
              </a:lnSpc>
            </a:pPr>
            <a:r>
              <a:rPr lang="zh-CN" altLang="en-US" dirty="0" smtClean="0">
                <a:latin typeface="Times New Roman" panose="02020603050405020304" pitchFamily="18" charset="0"/>
                <a:cs typeface="Times New Roman" panose="02020603050405020304" pitchFamily="18" charset="0"/>
              </a:rPr>
              <a:t>优先级排列</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级：</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级：</a:t>
            </a:r>
            <a:r>
              <a:rPr lang="en-US" altLang="zh-CN" dirty="0" smtClean="0">
                <a:latin typeface="Times New Roman" panose="02020603050405020304" pitchFamily="18" charset="0"/>
                <a:cs typeface="Times New Roman" panose="02020603050405020304" pitchFamily="18" charset="0"/>
              </a:rPr>
              <a:t>&lt;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&lt;=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&gt;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&gt;=</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级：</a:t>
            </a:r>
            <a:r>
              <a:rPr lang="en-US" altLang="zh-CN" b="1" dirty="0" smtClean="0">
                <a:solidFill>
                  <a:srgbClr val="FF0000"/>
                </a:solidFill>
                <a:latin typeface="Times New Roman" panose="02020603050405020304" pitchFamily="18" charset="0"/>
                <a:cs typeface="Times New Roman" panose="02020603050405020304" pitchFamily="18" charset="0"/>
              </a:rPr>
              <a:t>&amp;&amp;</a:t>
            </a:r>
          </a:p>
          <a:p>
            <a:pPr lvl="1" defTabSz="927100" eaLnBrk="1" hangingPunct="1">
              <a:lnSpc>
                <a:spcPts val="4000"/>
              </a:lnSpc>
            </a:pP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级：</a:t>
            </a:r>
            <a:r>
              <a:rPr lang="en-US" altLang="zh-CN" b="1"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3835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0EF644-724F-43BB-9B16-C22B378B916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0779182-517B-42B9-9C10-AEAA17FDF289}" type="slidenum">
              <a:rPr lang="zh-CN" altLang="en-US"/>
              <a:pPr/>
              <a:t>33</a:t>
            </a:fld>
            <a:r>
              <a:rPr lang="en-US" altLang="zh-CN"/>
              <a:t>/35</a:t>
            </a:r>
          </a:p>
        </p:txBody>
      </p:sp>
      <p:sp>
        <p:nvSpPr>
          <p:cNvPr id="6119426"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运算符优先级带来的效果</a:t>
            </a:r>
            <a:endParaRPr lang="en-US" altLang="zh-CN" sz="4000" b="0" dirty="0" smtClean="0">
              <a:latin typeface="黑体" pitchFamily="49" charset="-122"/>
              <a:ea typeface="黑体" pitchFamily="49" charset="-122"/>
            </a:endParaRPr>
          </a:p>
        </p:txBody>
      </p:sp>
      <p:sp>
        <p:nvSpPr>
          <p:cNvPr id="6119427" name="Rectangle 3"/>
          <p:cNvSpPr>
            <a:spLocks noGrp="1" noChangeArrowheads="1"/>
          </p:cNvSpPr>
          <p:nvPr>
            <p:ph type="body" idx="4294967295"/>
          </p:nvPr>
        </p:nvSpPr>
        <p:spPr>
          <a:xfrm>
            <a:off x="457200" y="1219200"/>
            <a:ext cx="8458200" cy="4911725"/>
          </a:xfrm>
        </p:spPr>
        <p:txBody>
          <a:bodyPr/>
          <a:lstStyle/>
          <a:p>
            <a:pPr defTabSz="927100" eaLnBrk="1" hangingPunct="1">
              <a:lnSpc>
                <a:spcPct val="150000"/>
              </a:lnSpc>
            </a:pPr>
            <a:r>
              <a:rPr lang="zh-CN" altLang="zh-CN" dirty="0"/>
              <a:t>从运算符的优先级可知</a:t>
            </a:r>
            <a:r>
              <a:rPr lang="zh-CN" altLang="zh-CN" dirty="0" smtClean="0"/>
              <a:t>：</a:t>
            </a:r>
            <a:endParaRPr lang="zh-CN" altLang="en-US" sz="2800" dirty="0" smtClean="0">
              <a:latin typeface="Times New Roman" panose="02020603050405020304" pitchFamily="18" charset="0"/>
              <a:cs typeface="Times New Roman" panose="02020603050405020304" pitchFamily="18" charset="0"/>
            </a:endParaRPr>
          </a:p>
          <a:p>
            <a:pPr lvl="1"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a&gt;b&amp;&amp;c&lt;d       	</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smtClean="0">
                <a:latin typeface="Times New Roman" panose="02020603050405020304" pitchFamily="18" charset="0"/>
                <a:cs typeface="Times New Roman" panose="02020603050405020304" pitchFamily="18" charset="0"/>
              </a:rPr>
              <a:t>(a&gt;b)&amp;&amp;(c&lt;d)</a:t>
            </a:r>
          </a:p>
          <a:p>
            <a:pPr lvl="1"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!a&amp;&amp;b&gt;4        	</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smtClean="0">
                <a:latin typeface="Times New Roman" panose="02020603050405020304" pitchFamily="18" charset="0"/>
                <a:cs typeface="Times New Roman" panose="02020603050405020304" pitchFamily="18" charset="0"/>
              </a:rPr>
              <a:t>(!a)&amp;&amp;(b&gt;4)</a:t>
            </a:r>
          </a:p>
          <a:p>
            <a:pPr lvl="1"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a&gt;5||b&lt;6&amp;&amp;c&gt;9	</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smtClean="0">
                <a:latin typeface="Times New Roman" panose="02020603050405020304" pitchFamily="18" charset="0"/>
                <a:cs typeface="Times New Roman" panose="02020603050405020304" pitchFamily="18" charset="0"/>
              </a:rPr>
              <a:t>(a&gt;5)||(b&lt;6)&amp;&amp;(c&gt;9)</a:t>
            </a:r>
          </a:p>
          <a:p>
            <a:pPr lvl="1"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a=!b&amp;&amp;c+6      	</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smtClean="0">
                <a:latin typeface="Times New Roman" panose="02020603050405020304" pitchFamily="18" charset="0"/>
                <a:cs typeface="Times New Roman" panose="02020603050405020304" pitchFamily="18" charset="0"/>
              </a:rPr>
              <a:t>a=(!b)&amp;&amp;(c+6)</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0EF644-724F-43BB-9B16-C22B378B916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0779182-517B-42B9-9C10-AEAA17FDF289}" type="slidenum">
              <a:rPr lang="zh-CN" altLang="en-US"/>
              <a:pPr/>
              <a:t>34</a:t>
            </a:fld>
            <a:r>
              <a:rPr lang="en-US" altLang="zh-CN"/>
              <a:t>/35</a:t>
            </a:r>
          </a:p>
        </p:txBody>
      </p:sp>
      <p:sp>
        <p:nvSpPr>
          <p:cNvPr id="6119426"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逻辑表达式的值</a:t>
            </a:r>
            <a:endParaRPr lang="en-US" altLang="zh-CN" sz="4000" b="0" dirty="0" smtClean="0">
              <a:latin typeface="黑体" pitchFamily="49" charset="-122"/>
              <a:ea typeface="黑体" pitchFamily="49" charset="-122"/>
            </a:endParaRPr>
          </a:p>
        </p:txBody>
      </p:sp>
      <p:sp>
        <p:nvSpPr>
          <p:cNvPr id="6119427" name="Rectangle 3"/>
          <p:cNvSpPr>
            <a:spLocks noGrp="1" noChangeArrowheads="1"/>
          </p:cNvSpPr>
          <p:nvPr>
            <p:ph type="body" idx="4294967295"/>
          </p:nvPr>
        </p:nvSpPr>
        <p:spPr>
          <a:xfrm>
            <a:off x="457200" y="1143000"/>
            <a:ext cx="8280400" cy="4911725"/>
          </a:xfrm>
        </p:spPr>
        <p:txBody>
          <a:bodyPr/>
          <a:lstStyle/>
          <a:p>
            <a:pPr defTabSz="927100"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逻辑表达式的值是“逻辑真”与“逻辑假”。</a:t>
            </a:r>
          </a:p>
          <a:p>
            <a:pPr marL="536575" lvl="1" indent="-304800" defTabSz="927100"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在输出、参与计算时，</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a:t>
            </a:r>
            <a:r>
              <a:rPr lang="en-US" altLang="zh-CN" sz="2400" dirty="0" smtClean="0">
                <a:latin typeface="Times New Roman" panose="02020603050405020304" pitchFamily="18" charset="0"/>
                <a:cs typeface="Times New Roman" panose="02020603050405020304" pitchFamily="18" charset="0"/>
              </a:rPr>
              <a:t>——</a:t>
            </a:r>
          </a:p>
          <a:p>
            <a:pPr marL="1057275" lvl="2" indent="-304800" defTabSz="927100"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用数值</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代表“逻辑真”</a:t>
            </a:r>
          </a:p>
          <a:p>
            <a:pPr marL="1057275" lvl="2" indent="-304800" defTabSz="927100"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以数值</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代表“逻辑假”</a:t>
            </a:r>
          </a:p>
          <a:p>
            <a:pPr marL="536575" lvl="1" indent="-304800" defTabSz="927100"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在判断一个表达式的逻辑值时（最常见的是在分支与循环语句的判定条件中），</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a:t>
            </a:r>
            <a:r>
              <a:rPr lang="en-US" altLang="zh-CN" sz="2400" dirty="0" smtClean="0">
                <a:latin typeface="Times New Roman" panose="02020603050405020304" pitchFamily="18" charset="0"/>
                <a:cs typeface="Times New Roman" panose="02020603050405020304" pitchFamily="18" charset="0"/>
              </a:rPr>
              <a:t>——</a:t>
            </a:r>
          </a:p>
          <a:p>
            <a:pPr marL="1057275" lvl="2" indent="-304800" defTabSz="927100"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将数值</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判断为“逻辑假”</a:t>
            </a:r>
          </a:p>
          <a:p>
            <a:pPr marL="1057275" lvl="2" indent="-304800" defTabSz="927100"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将所有的“非</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判断为“逻辑真”。</a:t>
            </a:r>
          </a:p>
        </p:txBody>
      </p:sp>
    </p:spTree>
    <p:extLst>
      <p:ext uri="{BB962C8B-B14F-4D97-AF65-F5344CB8AC3E}">
        <p14:creationId xmlns:p14="http://schemas.microsoft.com/office/powerpoint/2010/main" val="3949511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0EF644-724F-43BB-9B16-C22B378B9162}"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0779182-517B-42B9-9C10-AEAA17FDF289}" type="slidenum">
              <a:rPr lang="zh-CN" altLang="en-US"/>
              <a:pPr/>
              <a:t>35</a:t>
            </a:fld>
            <a:r>
              <a:rPr lang="en-US" altLang="zh-CN"/>
              <a:t>/35</a:t>
            </a:r>
          </a:p>
        </p:txBody>
      </p:sp>
      <p:sp>
        <p:nvSpPr>
          <p:cNvPr id="6119426"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逻辑表达式的值举例</a:t>
            </a:r>
            <a:endParaRPr lang="en-US" altLang="zh-CN" sz="4000" b="0" dirty="0" smtClean="0">
              <a:latin typeface="黑体" pitchFamily="49" charset="-122"/>
              <a:ea typeface="黑体" pitchFamily="49" charset="-122"/>
            </a:endParaRPr>
          </a:p>
        </p:txBody>
      </p:sp>
      <p:sp>
        <p:nvSpPr>
          <p:cNvPr id="6119427" name="Rectangle 3"/>
          <p:cNvSpPr>
            <a:spLocks noGrp="1" noChangeArrowheads="1"/>
          </p:cNvSpPr>
          <p:nvPr>
            <p:ph type="body" idx="4294967295"/>
          </p:nvPr>
        </p:nvSpPr>
        <p:spPr>
          <a:xfrm>
            <a:off x="152400" y="1143000"/>
            <a:ext cx="8839200" cy="4911725"/>
          </a:xfrm>
        </p:spPr>
        <p:txBody>
          <a:bodyPr/>
          <a:lstStyle/>
          <a:p>
            <a:pPr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是非</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值</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a:t>
            </a:r>
            <a:r>
              <a:rPr lang="zh-CN" altLang="en-US" sz="2400" dirty="0" smtClean="0">
                <a:latin typeface="Times New Roman" panose="02020603050405020304" pitchFamily="18" charset="0"/>
                <a:cs typeface="Times New Roman" panose="02020603050405020304" pitchFamily="18" charset="0"/>
              </a:rPr>
              <a:t>“真”，</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为“假”，表达式</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值</a:t>
            </a:r>
            <a:r>
              <a:rPr lang="zh-CN" altLang="en-US" sz="2400" dirty="0" smtClean="0">
                <a:latin typeface="Times New Roman" panose="02020603050405020304" pitchFamily="18" charset="0"/>
                <a:cs typeface="Times New Roman" panose="02020603050405020304" pitchFamily="18" charset="0"/>
              </a:rPr>
              <a:t>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5&gt;6)</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5&gt;6</a:t>
            </a:r>
            <a:r>
              <a:rPr lang="zh-CN" altLang="en-US" sz="2400" dirty="0" smtClean="0">
                <a:latin typeface="Times New Roman" panose="02020603050405020304" pitchFamily="18" charset="0"/>
                <a:cs typeface="Times New Roman" panose="02020603050405020304" pitchFamily="18" charset="0"/>
              </a:rPr>
              <a:t>不成立，</a:t>
            </a:r>
            <a:r>
              <a:rPr lang="zh-CN" altLang="en-US" sz="2400" dirty="0">
                <a:latin typeface="Times New Roman" panose="02020603050405020304" pitchFamily="18" charset="0"/>
                <a:cs typeface="Times New Roman" panose="02020603050405020304" pitchFamily="18" charset="0"/>
              </a:rPr>
              <a:t>为“假” </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!(5&gt;6)</a:t>
            </a:r>
            <a:r>
              <a:rPr lang="zh-CN" altLang="en-US" sz="2400" dirty="0">
                <a:latin typeface="Times New Roman" panose="02020603050405020304" pitchFamily="18" charset="0"/>
                <a:cs typeface="Times New Roman" panose="02020603050405020304" pitchFamily="18" charset="0"/>
              </a:rPr>
              <a:t>为</a:t>
            </a:r>
            <a:r>
              <a:rPr lang="zh-CN" altLang="en-US" sz="2400" dirty="0" smtClean="0">
                <a:latin typeface="Times New Roman" panose="02020603050405020304" pitchFamily="18" charset="0"/>
                <a:cs typeface="Times New Roman" panose="02020603050405020304" pitchFamily="18" charset="0"/>
              </a:rPr>
              <a:t>“真”，</a:t>
            </a:r>
            <a:r>
              <a:rPr lang="zh-CN" altLang="en-US" sz="2400" dirty="0" smtClean="0">
                <a:latin typeface="Times New Roman" panose="02020603050405020304" pitchFamily="18" charset="0"/>
                <a:cs typeface="Times New Roman" panose="02020603050405020304" pitchFamily="18" charset="0"/>
              </a:rPr>
              <a:t>表达式</a:t>
            </a:r>
            <a:r>
              <a:rPr lang="en-US" altLang="zh-CN" sz="2400" dirty="0">
                <a:solidFill>
                  <a:srgbClr val="C00000"/>
                </a:solidFill>
                <a:latin typeface="Times New Roman" panose="02020603050405020304" pitchFamily="18" charset="0"/>
                <a:cs typeface="Times New Roman" panose="02020603050405020304" pitchFamily="18" charset="0"/>
              </a:rPr>
              <a:t>!(5&gt;6)</a:t>
            </a:r>
            <a:r>
              <a:rPr lang="zh-CN" altLang="en-US" sz="2400" dirty="0" smtClean="0">
                <a:latin typeface="Times New Roman" panose="02020603050405020304" pitchFamily="18" charset="0"/>
                <a:cs typeface="Times New Roman" panose="02020603050405020304" pitchFamily="18" charset="0"/>
              </a:rPr>
              <a:t>的值为</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defTabSz="927100" eaLnBrk="1" hangingPunct="1">
              <a:lnSpc>
                <a:spcPct val="150000"/>
              </a:lnSpc>
            </a:pPr>
            <a:r>
              <a:rPr lang="en-US" altLang="zh-CN" sz="2400" dirty="0" smtClean="0">
                <a:latin typeface="Times New Roman" panose="02020603050405020304" pitchFamily="18" charset="0"/>
                <a:cs typeface="Times New Roman" panose="02020603050405020304" pitchFamily="18" charset="0"/>
              </a:rPr>
              <a:t>5&gt;6&gt;7</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运算符</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&gt;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的结合方向是“自左至右”，表达式</a:t>
            </a:r>
            <a:r>
              <a:rPr lang="en-US" altLang="zh-CN" sz="2400" dirty="0" smtClean="0">
                <a:latin typeface="Times New Roman" panose="02020603050405020304" pitchFamily="18" charset="0"/>
                <a:cs typeface="Times New Roman" panose="02020603050405020304" pitchFamily="18" charset="0"/>
              </a:rPr>
              <a:t>5&gt;6&gt;7</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a:latin typeface="Times New Roman" panose="02020603050405020304" pitchFamily="18" charset="0"/>
                <a:cs typeface="Times New Roman" panose="02020603050405020304" pitchFamily="18" charset="0"/>
              </a:rPr>
              <a:t>(5&gt;6</a:t>
            </a:r>
            <a:r>
              <a:rPr lang="en-US" altLang="zh-CN" sz="2400" dirty="0" smtClean="0">
                <a:latin typeface="Times New Roman" panose="02020603050405020304" pitchFamily="18" charset="0"/>
                <a:cs typeface="Times New Roman" panose="02020603050405020304" pitchFamily="18" charset="0"/>
              </a:rPr>
              <a:t>)&gt;7</a:t>
            </a:r>
          </a:p>
          <a:p>
            <a:pPr lvl="1" defTabSz="927100" eaLnBrk="1" hangingPunct="1">
              <a:lnSpc>
                <a:spcPct val="150000"/>
              </a:lnSpc>
            </a:pPr>
            <a:r>
              <a:rPr lang="en-US" altLang="zh-CN" sz="2000" dirty="0" smtClean="0">
                <a:latin typeface="Times New Roman" panose="02020603050405020304" pitchFamily="18" charset="0"/>
                <a:cs typeface="Times New Roman" panose="02020603050405020304" pitchFamily="18" charset="0"/>
              </a:rPr>
              <a:t>5&gt;6</a:t>
            </a:r>
            <a:r>
              <a:rPr lang="zh-CN" altLang="en-US" sz="2000" dirty="0" smtClean="0">
                <a:latin typeface="Times New Roman" panose="02020603050405020304" pitchFamily="18" charset="0"/>
                <a:cs typeface="Times New Roman" panose="02020603050405020304" pitchFamily="18" charset="0"/>
              </a:rPr>
              <a:t>不成立，</a:t>
            </a:r>
            <a:r>
              <a:rPr lang="zh-CN" altLang="en-US" sz="2000" dirty="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“假”，</a:t>
            </a:r>
            <a:r>
              <a:rPr lang="zh-CN" altLang="en-US" sz="2000" dirty="0" smtClean="0">
                <a:latin typeface="Times New Roman" panose="02020603050405020304" pitchFamily="18" charset="0"/>
                <a:cs typeface="Times New Roman" panose="02020603050405020304" pitchFamily="18" charset="0"/>
              </a:rPr>
              <a:t>值为</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defTabSz="927100" eaLnBrk="1" hangingPunct="1">
              <a:lnSpc>
                <a:spcPct val="150000"/>
              </a:lnSpc>
            </a:pPr>
            <a:r>
              <a:rPr lang="en-US" altLang="zh-CN" sz="2000" dirty="0" smtClean="0">
                <a:latin typeface="Times New Roman" panose="02020603050405020304" pitchFamily="18" charset="0"/>
                <a:cs typeface="Times New Roman" panose="02020603050405020304" pitchFamily="18" charset="0"/>
              </a:rPr>
              <a:t>0&gt;7</a:t>
            </a:r>
            <a:r>
              <a:rPr lang="zh-CN" altLang="en-US" sz="2000" dirty="0">
                <a:latin typeface="Times New Roman" panose="02020603050405020304" pitchFamily="18" charset="0"/>
                <a:cs typeface="Times New Roman" panose="02020603050405020304" pitchFamily="18" charset="0"/>
              </a:rPr>
              <a:t>不</a:t>
            </a:r>
            <a:r>
              <a:rPr lang="zh-CN" altLang="en-US" sz="2000" dirty="0" smtClean="0">
                <a:latin typeface="Times New Roman" panose="02020603050405020304" pitchFamily="18" charset="0"/>
                <a:cs typeface="Times New Roman" panose="02020603050405020304" pitchFamily="18" charset="0"/>
              </a:rPr>
              <a:t>成立</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为“假” </a:t>
            </a:r>
            <a:r>
              <a:rPr lang="zh-CN" altLang="en-US" sz="2000" dirty="0" smtClean="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 5&gt;6&gt;7</a:t>
            </a:r>
            <a:r>
              <a:rPr lang="zh-CN" altLang="en-US" sz="2000" dirty="0" smtClean="0">
                <a:latin typeface="Times New Roman" panose="02020603050405020304" pitchFamily="18" charset="0"/>
                <a:cs typeface="Times New Roman" panose="02020603050405020304" pitchFamily="18" charset="0"/>
              </a:rPr>
              <a:t>为“假”</a:t>
            </a:r>
            <a:endParaRPr lang="en-US" altLang="zh-CN" sz="2000" dirty="0" smtClean="0">
              <a:latin typeface="Times New Roman" panose="02020603050405020304" pitchFamily="18" charset="0"/>
              <a:cs typeface="Times New Roman" panose="02020603050405020304" pitchFamily="18" charset="0"/>
            </a:endParaRPr>
          </a:p>
          <a:p>
            <a:pPr lvl="1" defTabSz="927100" eaLnBrk="1" hangingPunct="1">
              <a:lnSpc>
                <a:spcPct val="150000"/>
              </a:lnSpc>
            </a:pPr>
            <a:r>
              <a:rPr lang="zh-CN" altLang="en-US" sz="2000" dirty="0" smtClean="0">
                <a:latin typeface="Times New Roman" panose="02020603050405020304" pitchFamily="18" charset="0"/>
                <a:cs typeface="Times New Roman" panose="02020603050405020304" pitchFamily="18" charset="0"/>
              </a:rPr>
              <a:t>所以</a:t>
            </a:r>
            <a:r>
              <a:rPr lang="zh-CN" altLang="en-US" sz="2000" dirty="0" smtClean="0">
                <a:solidFill>
                  <a:srgbClr val="CC0099"/>
                </a:solidFill>
                <a:latin typeface="Times New Roman" panose="02020603050405020304" pitchFamily="18" charset="0"/>
                <a:cs typeface="Times New Roman" panose="02020603050405020304" pitchFamily="18" charset="0"/>
              </a:rPr>
              <a:t>表达式</a:t>
            </a:r>
            <a:r>
              <a:rPr lang="en-US" altLang="zh-CN" sz="2000" dirty="0">
                <a:solidFill>
                  <a:srgbClr val="CC0099"/>
                </a:solidFill>
                <a:latin typeface="Times New Roman" panose="02020603050405020304" pitchFamily="18" charset="0"/>
                <a:cs typeface="Times New Roman" panose="02020603050405020304" pitchFamily="18" charset="0"/>
              </a:rPr>
              <a:t>5&gt;6&gt;7</a:t>
            </a:r>
            <a:r>
              <a:rPr lang="zh-CN" altLang="en-US" sz="2000" dirty="0" smtClean="0">
                <a:latin typeface="Times New Roman" panose="02020603050405020304" pitchFamily="18" charset="0"/>
                <a:cs typeface="Times New Roman" panose="02020603050405020304" pitchFamily="18" charset="0"/>
              </a:rPr>
              <a:t>的值为</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403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0EF644-724F-43BB-9B16-C22B378B916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0779182-517B-42B9-9C10-AEAA17FDF289}" type="slidenum">
              <a:rPr lang="zh-CN" altLang="en-US"/>
              <a:pPr/>
              <a:t>36</a:t>
            </a:fld>
            <a:r>
              <a:rPr lang="en-US" altLang="zh-CN"/>
              <a:t>/35</a:t>
            </a:r>
          </a:p>
        </p:txBody>
      </p:sp>
      <p:sp>
        <p:nvSpPr>
          <p:cNvPr id="6119426"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逻辑运算的真值表</a:t>
            </a:r>
            <a:endParaRPr lang="en-US" altLang="zh-CN" sz="4000" b="0" dirty="0" smtClean="0">
              <a:latin typeface="黑体" pitchFamily="49" charset="-122"/>
              <a:ea typeface="黑体" pitchFamily="49" charset="-122"/>
            </a:endParaRPr>
          </a:p>
        </p:txBody>
      </p:sp>
      <p:sp>
        <p:nvSpPr>
          <p:cNvPr id="6119427" name="Rectangle 3"/>
          <p:cNvSpPr>
            <a:spLocks noGrp="1" noChangeArrowheads="1"/>
          </p:cNvSpPr>
          <p:nvPr>
            <p:ph type="body" idx="4294967295"/>
          </p:nvPr>
        </p:nvSpPr>
        <p:spPr>
          <a:xfrm>
            <a:off x="152400" y="4648201"/>
            <a:ext cx="8839200" cy="2209800"/>
          </a:xfrm>
          <a:solidFill>
            <a:schemeClr val="bg1"/>
          </a:solidFill>
        </p:spPr>
        <p:txBody>
          <a:bodyPr/>
          <a:lstStyle/>
          <a:p>
            <a:pPr defTabSz="927100" eaLnBrk="1" hangingPunct="1">
              <a:lnSpc>
                <a:spcPts val="3100"/>
              </a:lnSpc>
            </a:pPr>
            <a:r>
              <a:rPr lang="en-US" altLang="zh-CN" sz="2400" dirty="0" smtClean="0">
                <a:latin typeface="Times New Roman" panose="02020603050405020304" pitchFamily="18" charset="0"/>
                <a:cs typeface="Times New Roman" panose="02020603050405020304" pitchFamily="18" charset="0"/>
              </a:rPr>
              <a:t>C99</a:t>
            </a:r>
            <a:r>
              <a:rPr lang="zh-CN" altLang="en-US" sz="2400" dirty="0" smtClean="0">
                <a:latin typeface="Times New Roman" panose="02020603050405020304" pitchFamily="18" charset="0"/>
                <a:cs typeface="Times New Roman" panose="02020603050405020304" pitchFamily="18" charset="0"/>
              </a:rPr>
              <a:t>标准以前</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语言中没有专门的逻辑型数据，逻辑值就是整型数据，是可参与各种运算的。例如：</a:t>
            </a:r>
          </a:p>
          <a:p>
            <a:pPr lvl="1" defTabSz="927100" eaLnBrk="1" hangingPunct="1">
              <a:lnSpc>
                <a:spcPts val="3100"/>
              </a:lnSpc>
            </a:pPr>
            <a:r>
              <a:rPr lang="en-US" altLang="zh-CN" sz="2000" dirty="0" smtClean="0">
                <a:latin typeface="Times New Roman" panose="02020603050405020304" pitchFamily="18" charset="0"/>
                <a:cs typeface="Times New Roman" panose="02020603050405020304" pitchFamily="18" charset="0"/>
              </a:rPr>
              <a:t>a=(5&gt;3)&amp;&amp;(3&lt;2)    a</a:t>
            </a:r>
            <a:r>
              <a:rPr lang="zh-CN" altLang="en-US" sz="2000" dirty="0" smtClean="0">
                <a:latin typeface="Times New Roman" panose="02020603050405020304" pitchFamily="18" charset="0"/>
                <a:cs typeface="Times New Roman" panose="02020603050405020304" pitchFamily="18" charset="0"/>
              </a:rPr>
              <a:t>的值为</a:t>
            </a:r>
            <a:r>
              <a:rPr lang="en-US" altLang="zh-CN" sz="2000" dirty="0" smtClean="0">
                <a:latin typeface="Times New Roman" panose="02020603050405020304" pitchFamily="18" charset="0"/>
                <a:cs typeface="Times New Roman" panose="02020603050405020304" pitchFamily="18" charset="0"/>
              </a:rPr>
              <a:t>0</a:t>
            </a:r>
          </a:p>
          <a:p>
            <a:pPr lvl="1" defTabSz="927100" eaLnBrk="1" hangingPunct="1">
              <a:lnSpc>
                <a:spcPts val="3100"/>
              </a:lnSpc>
            </a:pPr>
            <a:r>
              <a:rPr lang="en-US" altLang="zh-CN" sz="2000" dirty="0" smtClean="0">
                <a:latin typeface="Times New Roman" panose="02020603050405020304" pitchFamily="18" charset="0"/>
                <a:cs typeface="Times New Roman" panose="02020603050405020304" pitchFamily="18" charset="0"/>
              </a:rPr>
              <a:t>b=(5&lt;=6)+3            	b</a:t>
            </a:r>
            <a:r>
              <a:rPr lang="zh-CN" altLang="en-US" sz="2000" dirty="0" smtClean="0">
                <a:latin typeface="Times New Roman" panose="02020603050405020304" pitchFamily="18" charset="0"/>
                <a:cs typeface="Times New Roman" panose="02020603050405020304" pitchFamily="18" charset="0"/>
              </a:rPr>
              <a:t>的值为</a:t>
            </a:r>
            <a:r>
              <a:rPr lang="en-US" altLang="zh-CN" sz="2000" dirty="0" smtClean="0">
                <a:latin typeface="Times New Roman" panose="02020603050405020304" pitchFamily="18" charset="0"/>
                <a:cs typeface="Times New Roman" panose="02020603050405020304" pitchFamily="18" charset="0"/>
              </a:rPr>
              <a:t>4</a:t>
            </a:r>
          </a:p>
        </p:txBody>
      </p:sp>
      <p:graphicFrame>
        <p:nvGraphicFramePr>
          <p:cNvPr id="7" name="表格 6"/>
          <p:cNvGraphicFramePr>
            <a:graphicFrameLocks noGrp="1"/>
          </p:cNvGraphicFramePr>
          <p:nvPr>
            <p:extLst>
              <p:ext uri="{D42A27DB-BD31-4B8C-83A1-F6EECF244321}">
                <p14:modId xmlns:p14="http://schemas.microsoft.com/office/powerpoint/2010/main" val="2143384458"/>
              </p:ext>
            </p:extLst>
          </p:nvPr>
        </p:nvGraphicFramePr>
        <p:xfrm>
          <a:off x="251520" y="1208568"/>
          <a:ext cx="8640960" cy="3266404"/>
        </p:xfrm>
        <a:graphic>
          <a:graphicData uri="http://schemas.openxmlformats.org/drawingml/2006/table">
            <a:tbl>
              <a:tblPr>
                <a:tableStyleId>{5C22544A-7EE6-4342-B048-85BDC9FD1C3A}</a:tableStyleId>
              </a:tblPr>
              <a:tblGrid>
                <a:gridCol w="1439798">
                  <a:extLst>
                    <a:ext uri="{9D8B030D-6E8A-4147-A177-3AD203B41FA5}">
                      <a16:colId xmlns:a16="http://schemas.microsoft.com/office/drawing/2014/main" val="20000"/>
                    </a:ext>
                  </a:extLst>
                </a:gridCol>
                <a:gridCol w="1439798">
                  <a:extLst>
                    <a:ext uri="{9D8B030D-6E8A-4147-A177-3AD203B41FA5}">
                      <a16:colId xmlns:a16="http://schemas.microsoft.com/office/drawing/2014/main" val="20001"/>
                    </a:ext>
                  </a:extLst>
                </a:gridCol>
                <a:gridCol w="1440884">
                  <a:extLst>
                    <a:ext uri="{9D8B030D-6E8A-4147-A177-3AD203B41FA5}">
                      <a16:colId xmlns:a16="http://schemas.microsoft.com/office/drawing/2014/main" val="20002"/>
                    </a:ext>
                  </a:extLst>
                </a:gridCol>
                <a:gridCol w="1439798">
                  <a:extLst>
                    <a:ext uri="{9D8B030D-6E8A-4147-A177-3AD203B41FA5}">
                      <a16:colId xmlns:a16="http://schemas.microsoft.com/office/drawing/2014/main" val="20003"/>
                    </a:ext>
                  </a:extLst>
                </a:gridCol>
                <a:gridCol w="1439798">
                  <a:extLst>
                    <a:ext uri="{9D8B030D-6E8A-4147-A177-3AD203B41FA5}">
                      <a16:colId xmlns:a16="http://schemas.microsoft.com/office/drawing/2014/main" val="20004"/>
                    </a:ext>
                  </a:extLst>
                </a:gridCol>
                <a:gridCol w="1440884">
                  <a:extLst>
                    <a:ext uri="{9D8B030D-6E8A-4147-A177-3AD203B41FA5}">
                      <a16:colId xmlns:a16="http://schemas.microsoft.com/office/drawing/2014/main" val="20005"/>
                    </a:ext>
                  </a:extLst>
                </a:gridCol>
              </a:tblGrid>
              <a:tr h="432046">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a</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b</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!a</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!b</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a&amp;&amp;b</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ct val="130000"/>
                        </a:lnSpc>
                        <a:spcAft>
                          <a:spcPts val="0"/>
                        </a:spcAft>
                      </a:pPr>
                      <a:r>
                        <a:rPr lang="en-US"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a||b</a:t>
                      </a:r>
                      <a:endParaRPr lang="zh-CN" sz="2800" b="1"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0"/>
                  </a:ext>
                </a:extLst>
              </a:tr>
              <a:tr h="677917">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非</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a:t>
                      </a: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非</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7917">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a:t>
                      </a: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非</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77917">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非</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7917">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真</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spcAft>
                          <a:spcPts val="0"/>
                        </a:spcAft>
                      </a:pPr>
                      <a:r>
                        <a:rPr lang="zh-CN" sz="2800" kern="100" dirty="0">
                          <a:effectLst/>
                          <a:latin typeface="Times New Roman" panose="02020603050405020304" pitchFamily="18" charset="0"/>
                          <a:ea typeface="楷体" panose="02010609060101010101" pitchFamily="49" charset="-122"/>
                          <a:cs typeface="Times New Roman" panose="02020603050405020304" pitchFamily="18" charset="0"/>
                        </a:rPr>
                        <a:t>假</a:t>
                      </a:r>
                      <a:r>
                        <a:rPr lang="en-US" sz="2800" kern="100" dirty="0">
                          <a:effectLst/>
                          <a:latin typeface="Times New Roman" panose="02020603050405020304" pitchFamily="18" charset="0"/>
                          <a:ea typeface="楷体" panose="02010609060101010101" pitchFamily="49" charset="-122"/>
                          <a:cs typeface="Times New Roman" panose="02020603050405020304" pitchFamily="18" charset="0"/>
                        </a:rPr>
                        <a:t>(0)</a:t>
                      </a:r>
                      <a:endParaRPr lang="zh-CN" sz="28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5068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37</a:t>
            </a:fld>
            <a:r>
              <a:rPr lang="en-US" altLang="zh-CN"/>
              <a:t>/35</a:t>
            </a:r>
          </a:p>
        </p:txBody>
      </p:sp>
      <p:sp>
        <p:nvSpPr>
          <p:cNvPr id="5885954" name="Rectangle 2" descr="白色大理石"/>
          <p:cNvSpPr>
            <a:spLocks noGrp="1" noChangeArrowheads="1"/>
          </p:cNvSpPr>
          <p:nvPr>
            <p:ph type="title" idx="4294967295"/>
          </p:nvPr>
        </p:nvSpPr>
        <p:spPr>
          <a:xfrm>
            <a:off x="5410200" y="533400"/>
            <a:ext cx="3626069" cy="609600"/>
          </a:xfrm>
          <a:solidFill>
            <a:schemeClr val="bg1"/>
          </a:solidFill>
        </p:spPr>
        <p:txBody>
          <a:bodyPr/>
          <a:lstStyle/>
          <a:p>
            <a:pPr algn="r">
              <a:lnSpc>
                <a:spcPts val="4200"/>
              </a:lnSpc>
            </a:pPr>
            <a:r>
              <a:rPr kumimoji="1" lang="zh-CN" altLang="en-US" sz="3200" b="0" dirty="0" smtClean="0">
                <a:solidFill>
                  <a:srgbClr val="C00000"/>
                </a:solidFill>
                <a:latin typeface="黑体" pitchFamily="49" charset="-122"/>
                <a:ea typeface="黑体" pitchFamily="49" charset="-122"/>
              </a:rPr>
              <a:t>例</a:t>
            </a:r>
            <a:r>
              <a:rPr kumimoji="1" lang="en-US" altLang="zh-CN" sz="3200" b="0" dirty="0" smtClean="0">
                <a:solidFill>
                  <a:srgbClr val="C00000"/>
                </a:solidFill>
                <a:latin typeface="黑体" pitchFamily="49" charset="-122"/>
                <a:ea typeface="黑体" pitchFamily="49" charset="-122"/>
              </a:rPr>
              <a:t>4</a:t>
            </a:r>
            <a:r>
              <a:rPr kumimoji="1" lang="zh-CN" altLang="en-US" sz="3200" b="0" dirty="0" smtClean="0">
                <a:solidFill>
                  <a:srgbClr val="C00000"/>
                </a:solidFill>
                <a:latin typeface="黑体" pitchFamily="49" charset="-122"/>
                <a:ea typeface="黑体" pitchFamily="49" charset="-122"/>
              </a:rPr>
              <a:t>：输出逻辑</a:t>
            </a:r>
            <a:r>
              <a:rPr kumimoji="1" lang="en-US" altLang="zh-CN" sz="3200" b="0" dirty="0" smtClean="0">
                <a:solidFill>
                  <a:srgbClr val="C00000"/>
                </a:solidFill>
                <a:latin typeface="黑体" pitchFamily="49" charset="-122"/>
                <a:ea typeface="黑体" pitchFamily="49" charset="-122"/>
              </a:rPr>
              <a:t/>
            </a:r>
            <a:br>
              <a:rPr kumimoji="1" lang="en-US" altLang="zh-CN" sz="3200" b="0" dirty="0" smtClean="0">
                <a:solidFill>
                  <a:srgbClr val="C00000"/>
                </a:solidFill>
                <a:latin typeface="黑体" pitchFamily="49" charset="-122"/>
                <a:ea typeface="黑体" pitchFamily="49" charset="-122"/>
              </a:rPr>
            </a:br>
            <a:r>
              <a:rPr kumimoji="1" lang="zh-CN" altLang="en-US" sz="3200" b="0" dirty="0" smtClean="0">
                <a:solidFill>
                  <a:srgbClr val="C00000"/>
                </a:solidFill>
                <a:latin typeface="黑体" pitchFamily="49" charset="-122"/>
                <a:ea typeface="黑体" pitchFamily="49" charset="-122"/>
              </a:rPr>
              <a:t>表达式的值</a:t>
            </a:r>
          </a:p>
        </p:txBody>
      </p:sp>
      <p:sp>
        <p:nvSpPr>
          <p:cNvPr id="7" name="Rectangle 4"/>
          <p:cNvSpPr>
            <a:spLocks noChangeArrowheads="1"/>
          </p:cNvSpPr>
          <p:nvPr/>
        </p:nvSpPr>
        <p:spPr bwMode="auto">
          <a:xfrm>
            <a:off x="76200" y="76200"/>
            <a:ext cx="5638800" cy="67056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#include&lt;</a:t>
            </a:r>
            <a:r>
              <a:rPr lang="en-US" altLang="zh-CN" sz="2400" b="1" dirty="0" err="1" smtClean="0">
                <a:latin typeface="Times New Roman" pitchFamily="18" charset="0"/>
                <a:ea typeface="楷体_GB2312" pitchFamily="49" charset="-122"/>
              </a:rPr>
              <a:t>stdio.h</a:t>
            </a:r>
            <a:r>
              <a:rPr lang="en-US" altLang="zh-CN" sz="2400" b="1" dirty="0" smtClean="0">
                <a:latin typeface="Times New Roman" pitchFamily="18" charset="0"/>
                <a:ea typeface="楷体_GB2312" pitchFamily="49" charset="-122"/>
              </a:rPr>
              <a:t>&gt;</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#define PF </a:t>
            </a:r>
            <a:r>
              <a:rPr lang="en-US" altLang="zh-CN" sz="2400" b="1" dirty="0" err="1" smtClean="0">
                <a:latin typeface="Times New Roman" pitchFamily="18" charset="0"/>
                <a:ea typeface="楷体_GB2312" pitchFamily="49" charset="-122"/>
              </a:rPr>
              <a:t>printf</a:t>
            </a:r>
            <a:r>
              <a:rPr lang="en-US" altLang="zh-CN" sz="2400" b="1" dirty="0" smtClean="0">
                <a:latin typeface="Times New Roman" pitchFamily="18" charset="0"/>
                <a:ea typeface="楷体_GB2312" pitchFamily="49" charset="-122"/>
              </a:rPr>
              <a:t>("c=%</a:t>
            </a:r>
            <a:r>
              <a:rPr lang="en-US" altLang="zh-CN" sz="2400" b="1" dirty="0" err="1" smtClean="0">
                <a:latin typeface="Times New Roman" pitchFamily="18" charset="0"/>
                <a:ea typeface="楷体_GB2312" pitchFamily="49" charset="-122"/>
              </a:rPr>
              <a:t>d,d</a:t>
            </a:r>
            <a:r>
              <a:rPr lang="en-US" altLang="zh-CN" sz="2400" b="1" dirty="0" smtClean="0">
                <a:latin typeface="Times New Roman" pitchFamily="18" charset="0"/>
                <a:ea typeface="楷体_GB2312" pitchFamily="49" charset="-122"/>
              </a:rPr>
              <a:t>=%d\n",</a:t>
            </a:r>
            <a:r>
              <a:rPr lang="en-US" altLang="zh-CN" sz="2400" b="1" dirty="0" err="1" smtClean="0">
                <a:latin typeface="Times New Roman" pitchFamily="18" charset="0"/>
                <a:ea typeface="楷体_GB2312" pitchFamily="49" charset="-122"/>
              </a:rPr>
              <a:t>c,d</a:t>
            </a:r>
            <a:r>
              <a:rPr lang="en-US" altLang="zh-CN" sz="2400" b="1" dirty="0" smtClean="0">
                <a:latin typeface="Times New Roman" pitchFamily="18" charset="0"/>
                <a:ea typeface="楷体_GB2312" pitchFamily="49" charset="-122"/>
              </a:rPr>
              <a:t>)</a:t>
            </a:r>
            <a:r>
              <a:rPr lang="en-US" altLang="zh-CN" sz="2800" b="1" dirty="0" smtClean="0">
                <a:solidFill>
                  <a:srgbClr val="FF0000"/>
                </a:solidFill>
                <a:latin typeface="Times New Roman" pitchFamily="18" charset="0"/>
                <a:ea typeface="楷体_GB2312" pitchFamily="49" charset="-122"/>
              </a:rPr>
              <a:t>;</a:t>
            </a:r>
          </a:p>
          <a:p>
            <a:pPr marL="342900" indent="-342900">
              <a:lnSpc>
                <a:spcPts val="4100"/>
              </a:lnSpc>
              <a:spcBef>
                <a:spcPct val="0"/>
              </a:spcBef>
              <a:buClr>
                <a:srgbClr val="FF3300"/>
              </a:buClr>
              <a:buFont typeface="Wingdings" pitchFamily="2" charset="2"/>
              <a:buNone/>
            </a:pPr>
            <a:r>
              <a:rPr lang="en-US" altLang="zh-CN" sz="2400" b="1" dirty="0" err="1" smtClean="0">
                <a:latin typeface="Times New Roman" pitchFamily="18" charset="0"/>
                <a:ea typeface="楷体_GB2312" pitchFamily="49" charset="-122"/>
              </a:rPr>
              <a:t>int</a:t>
            </a:r>
            <a:r>
              <a:rPr lang="en-US" altLang="zh-CN" sz="2400" b="1" dirty="0" smtClean="0">
                <a:latin typeface="Times New Roman" pitchFamily="18" charset="0"/>
                <a:ea typeface="楷体_GB2312" pitchFamily="49" charset="-122"/>
              </a:rPr>
              <a:t> main()</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smtClean="0">
                <a:latin typeface="Times New Roman" pitchFamily="18" charset="0"/>
                <a:ea typeface="楷体_GB2312" pitchFamily="49" charset="-122"/>
              </a:rPr>
              <a:t>int</a:t>
            </a:r>
            <a:r>
              <a:rPr lang="en-US" altLang="zh-CN" sz="2400" b="1" dirty="0" smtClean="0">
                <a:latin typeface="Times New Roman" pitchFamily="18" charset="0"/>
                <a:ea typeface="楷体_GB2312" pitchFamily="49" charset="-122"/>
              </a:rPr>
              <a:t> a=1,b=2,c=3,d=4;</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c=a&gt;2&amp;&amp;c&lt;=3; d=b==2||a==5;   PF</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c=a&amp;&amp;b; d=a||b;               	PF</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c=!a&amp;&amp;b; d=!a||!b;            	PF</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c=!a&lt;3&amp;&amp;d&gt;!9; d=!(a&lt;3)&amp;&amp;4;  	PF</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c=a+4&gt;!</a:t>
            </a:r>
            <a:r>
              <a:rPr lang="en-US" altLang="zh-CN" sz="2400" b="1" dirty="0" err="1" smtClean="0">
                <a:latin typeface="Times New Roman" pitchFamily="18" charset="0"/>
                <a:ea typeface="楷体_GB2312" pitchFamily="49" charset="-122"/>
              </a:rPr>
              <a:t>b+a</a:t>
            </a:r>
            <a:r>
              <a:rPr lang="en-US" altLang="zh-CN" sz="2400" b="1" dirty="0" smtClean="0">
                <a:latin typeface="Times New Roman" pitchFamily="18" charset="0"/>
                <a:ea typeface="楷体_GB2312" pitchFamily="49" charset="-122"/>
              </a:rPr>
              <a:t>&amp;&amp;</a:t>
            </a:r>
            <a:r>
              <a:rPr lang="en-US" altLang="zh-CN" sz="2400" b="1" dirty="0" err="1" smtClean="0">
                <a:latin typeface="Times New Roman" pitchFamily="18" charset="0"/>
                <a:ea typeface="楷体_GB2312" pitchFamily="49" charset="-122"/>
              </a:rPr>
              <a:t>a+b</a:t>
            </a:r>
            <a:r>
              <a:rPr lang="en-US" altLang="zh-CN" sz="2400" b="1" dirty="0" smtClean="0">
                <a:latin typeface="Times New Roman" pitchFamily="18" charset="0"/>
                <a:ea typeface="楷体_GB2312" pitchFamily="49" charset="-122"/>
              </a:rPr>
              <a:t>&lt;!(b-2);       </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  	d=a&gt;b||a+3&lt;b+4&amp;&amp;a-b&gt;3;        	PF</a:t>
            </a:r>
          </a:p>
          <a:p>
            <a:pPr marL="342900" indent="-342900">
              <a:lnSpc>
                <a:spcPts val="41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return 0;</a:t>
            </a:r>
          </a:p>
          <a:p>
            <a:pPr marL="342900" indent="-342900">
              <a:lnSpc>
                <a:spcPts val="41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rPr>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8873" b="73404"/>
          <a:stretch/>
        </p:blipFill>
        <p:spPr bwMode="auto">
          <a:xfrm>
            <a:off x="6019800" y="1524000"/>
            <a:ext cx="3091817" cy="482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30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10EF644-724F-43BB-9B16-C22B378B9162}"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40779182-517B-42B9-9C10-AEAA17FDF289}" type="slidenum">
              <a:rPr lang="zh-CN" altLang="en-US"/>
              <a:pPr/>
              <a:t>38</a:t>
            </a:fld>
            <a:r>
              <a:rPr lang="en-US" altLang="zh-CN"/>
              <a:t>/35</a:t>
            </a:r>
          </a:p>
        </p:txBody>
      </p:sp>
      <p:sp>
        <p:nvSpPr>
          <p:cNvPr id="6119426"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黑体" pitchFamily="49" charset="-122"/>
                <a:ea typeface="黑体" pitchFamily="49" charset="-122"/>
              </a:rPr>
              <a:t>逻辑表达式的“短路”现象</a:t>
            </a:r>
            <a:endParaRPr lang="en-US" altLang="zh-CN" sz="4000" b="0" dirty="0" smtClean="0">
              <a:latin typeface="黑体" pitchFamily="49" charset="-122"/>
              <a:ea typeface="黑体" pitchFamily="49" charset="-122"/>
            </a:endParaRPr>
          </a:p>
        </p:txBody>
      </p:sp>
      <p:sp>
        <p:nvSpPr>
          <p:cNvPr id="6119427" name="Rectangle 3"/>
          <p:cNvSpPr>
            <a:spLocks noGrp="1" noChangeArrowheads="1"/>
          </p:cNvSpPr>
          <p:nvPr>
            <p:ph type="body" idx="4294967295"/>
          </p:nvPr>
        </p:nvSpPr>
        <p:spPr>
          <a:xfrm>
            <a:off x="152400" y="1143000"/>
            <a:ext cx="8610600" cy="4911725"/>
          </a:xfrm>
        </p:spPr>
        <p:txBody>
          <a:bodyPr>
            <a:normAutofit/>
          </a:bodyPr>
          <a:lstStyle/>
          <a:p>
            <a:pPr>
              <a:lnSpc>
                <a:spcPts val="4100"/>
              </a:lnSpc>
            </a:pPr>
            <a:r>
              <a:rPr lang="zh-CN" altLang="zh-CN" sz="2800" dirty="0" smtClean="0">
                <a:latin typeface="Times New Roman" panose="02020603050405020304" pitchFamily="18" charset="0"/>
                <a:cs typeface="Times New Roman" panose="02020603050405020304" pitchFamily="18" charset="0"/>
              </a:rPr>
              <a:t>在一个整体上</a:t>
            </a:r>
            <a:r>
              <a:rPr lang="zh-CN" altLang="zh-CN" sz="2800" dirty="0" smtClean="0">
                <a:solidFill>
                  <a:srgbClr val="FF0000"/>
                </a:solidFill>
                <a:latin typeface="Times New Roman" panose="02020603050405020304" pitchFamily="18" charset="0"/>
                <a:cs typeface="Times New Roman" panose="02020603050405020304" pitchFamily="18" charset="0"/>
              </a:rPr>
              <a:t>与</a:t>
            </a:r>
            <a:r>
              <a:rPr lang="en-US" altLang="zh-CN" sz="2800" dirty="0" smtClean="0">
                <a:solidFill>
                  <a:srgbClr val="FF0000"/>
                </a:solidFill>
                <a:latin typeface="Times New Roman" panose="02020603050405020304" pitchFamily="18" charset="0"/>
                <a:cs typeface="Times New Roman" panose="02020603050405020304" pitchFamily="18" charset="0"/>
              </a:rPr>
              <a:t>(&amp;&amp;)</a:t>
            </a:r>
            <a:r>
              <a:rPr lang="zh-CN" altLang="zh-CN" sz="2800" dirty="0" smtClean="0">
                <a:solidFill>
                  <a:srgbClr val="FF0000"/>
                </a:solidFill>
                <a:latin typeface="Times New Roman" panose="02020603050405020304" pitchFamily="18" charset="0"/>
                <a:cs typeface="Times New Roman" panose="02020603050405020304" pitchFamily="18" charset="0"/>
              </a:rPr>
              <a:t>运算</a:t>
            </a:r>
            <a:r>
              <a:rPr lang="zh-CN" altLang="zh-CN" sz="2800" dirty="0" smtClean="0">
                <a:latin typeface="Times New Roman" panose="02020603050405020304" pitchFamily="18" charset="0"/>
                <a:cs typeface="Times New Roman" panose="02020603050405020304" pitchFamily="18" charset="0"/>
              </a:rPr>
              <a:t>的表达式中，若某个</a:t>
            </a:r>
            <a:r>
              <a:rPr lang="zh-CN" altLang="zh-CN" sz="2800" dirty="0" smtClean="0">
                <a:solidFill>
                  <a:srgbClr val="C00000"/>
                </a:solidFill>
                <a:latin typeface="Times New Roman" panose="02020603050405020304" pitchFamily="18" charset="0"/>
                <a:cs typeface="Times New Roman" panose="02020603050405020304" pitchFamily="18" charset="0"/>
              </a:rPr>
              <a:t>子</a:t>
            </a:r>
            <a:r>
              <a:rPr lang="zh-CN" altLang="zh-CN" sz="2800" dirty="0" smtClean="0">
                <a:solidFill>
                  <a:srgbClr val="C00000"/>
                </a:solidFill>
                <a:latin typeface="Times New Roman" panose="02020603050405020304" pitchFamily="18" charset="0"/>
                <a:cs typeface="Times New Roman" panose="02020603050405020304" pitchFamily="18" charset="0"/>
              </a:rPr>
              <a:t>表达式</a:t>
            </a:r>
            <a:r>
              <a:rPr lang="zh-CN" altLang="en-US" sz="2800" dirty="0" smtClean="0">
                <a:latin typeface="Times New Roman" panose="02020603050405020304" pitchFamily="18" charset="0"/>
                <a:cs typeface="Times New Roman" panose="02020603050405020304" pitchFamily="18" charset="0"/>
              </a:rPr>
              <a:t>为“假”，则</a:t>
            </a:r>
            <a:r>
              <a:rPr lang="zh-CN" altLang="en-US" sz="2800" dirty="0" smtClean="0">
                <a:solidFill>
                  <a:srgbClr val="C00000"/>
                </a:solidFill>
                <a:latin typeface="Times New Roman" panose="02020603050405020304" pitchFamily="18" charset="0"/>
                <a:cs typeface="Times New Roman" panose="02020603050405020304" pitchFamily="18" charset="0"/>
              </a:rPr>
              <a:t>整个</a:t>
            </a:r>
            <a:r>
              <a:rPr lang="zh-CN" altLang="en-US" sz="2800" u="sng" dirty="0" smtClean="0">
                <a:solidFill>
                  <a:srgbClr val="C00000"/>
                </a:solidFill>
                <a:latin typeface="Times New Roman" panose="02020603050405020304" pitchFamily="18" charset="0"/>
                <a:cs typeface="Times New Roman" panose="02020603050405020304" pitchFamily="18" charset="0"/>
              </a:rPr>
              <a:t>逻辑表达式</a:t>
            </a:r>
            <a:r>
              <a:rPr lang="zh-CN" altLang="en-US" sz="2800" dirty="0" smtClean="0">
                <a:latin typeface="Times New Roman" panose="02020603050405020304" pitchFamily="18" charset="0"/>
                <a:cs typeface="Times New Roman" panose="02020603050405020304" pitchFamily="18" charset="0"/>
              </a:rPr>
              <a:t>为“假”</a:t>
            </a:r>
            <a:r>
              <a:rPr lang="zh-CN" altLang="zh-CN" sz="2800" dirty="0" smtClean="0">
                <a:latin typeface="Times New Roman" panose="02020603050405020304" pitchFamily="18" charset="0"/>
                <a:cs typeface="Times New Roman" panose="02020603050405020304" pitchFamily="18" charset="0"/>
              </a:rPr>
              <a:t>，不再</a:t>
            </a:r>
            <a:r>
              <a:rPr lang="zh-CN" altLang="en-US" sz="2800" dirty="0" smtClean="0">
                <a:latin typeface="Times New Roman" panose="02020603050405020304" pitchFamily="18" charset="0"/>
                <a:cs typeface="Times New Roman" panose="02020603050405020304" pitchFamily="18" charset="0"/>
              </a:rPr>
              <a:t>需要考察</a:t>
            </a:r>
            <a:r>
              <a:rPr lang="zh-CN" altLang="zh-CN" sz="2800" dirty="0" smtClean="0">
                <a:latin typeface="Times New Roman" panose="02020603050405020304" pitchFamily="18" charset="0"/>
                <a:cs typeface="Times New Roman" panose="02020603050405020304" pitchFamily="18" charset="0"/>
              </a:rPr>
              <a:t>其</a:t>
            </a:r>
            <a:r>
              <a:rPr lang="zh-CN" altLang="zh-CN" sz="2800" dirty="0" smtClean="0">
                <a:latin typeface="Times New Roman" panose="02020603050405020304" pitchFamily="18" charset="0"/>
                <a:cs typeface="Times New Roman" panose="02020603050405020304" pitchFamily="18" charset="0"/>
              </a:rPr>
              <a:t>右侧的子</a:t>
            </a:r>
            <a:r>
              <a:rPr lang="zh-CN" altLang="zh-CN" sz="2800" dirty="0" smtClean="0">
                <a:latin typeface="Times New Roman" panose="02020603050405020304" pitchFamily="18" charset="0"/>
                <a:cs typeface="Times New Roman" panose="02020603050405020304" pitchFamily="18" charset="0"/>
              </a:rPr>
              <a:t>表达式。</a:t>
            </a:r>
            <a:endParaRPr lang="zh-CN" altLang="zh-CN" sz="2800" dirty="0" smtClean="0">
              <a:latin typeface="Times New Roman" panose="02020603050405020304" pitchFamily="18" charset="0"/>
              <a:cs typeface="Times New Roman" panose="02020603050405020304" pitchFamily="18" charset="0"/>
            </a:endParaRPr>
          </a:p>
          <a:p>
            <a:pPr marL="0" indent="0" algn="ctr">
              <a:lnSpc>
                <a:spcPts val="4100"/>
              </a:lnSpc>
              <a:buNone/>
            </a:pPr>
            <a:r>
              <a:rPr lang="zh-CN" altLang="en-US" sz="2800" dirty="0" smtClean="0">
                <a:solidFill>
                  <a:srgbClr val="C00000"/>
                </a:solidFill>
                <a:latin typeface="Times New Roman" panose="02020603050405020304" pitchFamily="18" charset="0"/>
                <a:cs typeface="Times New Roman" panose="02020603050405020304" pitchFamily="18" charset="0"/>
              </a:rPr>
              <a:t>（）</a:t>
            </a:r>
            <a:r>
              <a:rPr lang="en-US" altLang="zh-CN" sz="2800" dirty="0" smtClean="0">
                <a:solidFill>
                  <a:srgbClr val="C00000"/>
                </a:solidFill>
                <a:latin typeface="Times New Roman" panose="02020603050405020304" pitchFamily="18" charset="0"/>
                <a:cs typeface="Times New Roman" panose="02020603050405020304" pitchFamily="18" charset="0"/>
              </a:rPr>
              <a:t>&amp;&amp;</a:t>
            </a:r>
            <a:r>
              <a:rPr lang="zh-CN" altLang="en-US" sz="2800" dirty="0" smtClean="0">
                <a:solidFill>
                  <a:srgbClr val="C00000"/>
                </a:solidFill>
                <a:latin typeface="Times New Roman" panose="02020603050405020304" pitchFamily="18" charset="0"/>
                <a:cs typeface="Times New Roman" panose="02020603050405020304" pitchFamily="18" charset="0"/>
              </a:rPr>
              <a:t>（）</a:t>
            </a:r>
            <a:r>
              <a:rPr lang="en-US" altLang="zh-CN" sz="2800" dirty="0" smtClean="0">
                <a:solidFill>
                  <a:srgbClr val="C00000"/>
                </a:solidFill>
                <a:latin typeface="Times New Roman" panose="02020603050405020304" pitchFamily="18" charset="0"/>
                <a:cs typeface="Times New Roman" panose="02020603050405020304" pitchFamily="18" charset="0"/>
              </a:rPr>
              <a:t>&amp;&amp;</a:t>
            </a:r>
            <a:r>
              <a:rPr lang="zh-CN" altLang="en-US" sz="2800" dirty="0" smtClean="0">
                <a:solidFill>
                  <a:srgbClr val="C00000"/>
                </a:solidFill>
                <a:latin typeface="Times New Roman" panose="02020603050405020304" pitchFamily="18" charset="0"/>
                <a:cs typeface="Times New Roman" panose="02020603050405020304" pitchFamily="18" charset="0"/>
              </a:rPr>
              <a:t>（）</a:t>
            </a:r>
            <a:r>
              <a:rPr lang="en-US" altLang="zh-CN" sz="2800" dirty="0" smtClean="0">
                <a:solidFill>
                  <a:srgbClr val="C00000"/>
                </a:solidFill>
                <a:latin typeface="Times New Roman" panose="02020603050405020304" pitchFamily="18" charset="0"/>
                <a:cs typeface="Times New Roman" panose="02020603050405020304" pitchFamily="18" charset="0"/>
              </a:rPr>
              <a:t>&amp;&amp;</a:t>
            </a:r>
            <a:r>
              <a:rPr lang="zh-CN" altLang="en-US" sz="2800" dirty="0" smtClean="0">
                <a:solidFill>
                  <a:srgbClr val="C00000"/>
                </a:solidFill>
                <a:latin typeface="Times New Roman" panose="02020603050405020304" pitchFamily="18" charset="0"/>
                <a:cs typeface="Times New Roman" panose="02020603050405020304" pitchFamily="18" charset="0"/>
              </a:rPr>
              <a:t>（）</a:t>
            </a:r>
            <a:r>
              <a:rPr lang="en-US" altLang="zh-CN" sz="2800" dirty="0" smtClean="0">
                <a:solidFill>
                  <a:srgbClr val="C00000"/>
                </a:solidFill>
                <a:latin typeface="Times New Roman" panose="02020603050405020304" pitchFamily="18" charset="0"/>
                <a:cs typeface="Times New Roman" panose="02020603050405020304" pitchFamily="18" charset="0"/>
              </a:rPr>
              <a:t>&amp;&amp;</a:t>
            </a:r>
            <a:r>
              <a:rPr lang="zh-CN" altLang="en-US" sz="2800" dirty="0" smtClean="0">
                <a:solidFill>
                  <a:srgbClr val="C00000"/>
                </a:solidFill>
                <a:latin typeface="Times New Roman" panose="02020603050405020304" pitchFamily="18" charset="0"/>
                <a:cs typeface="Times New Roman" panose="02020603050405020304" pitchFamily="18" charset="0"/>
              </a:rPr>
              <a:t>（）</a:t>
            </a:r>
            <a:endParaRPr lang="en-US" altLang="zh-CN" sz="2800" dirty="0" smtClean="0">
              <a:solidFill>
                <a:srgbClr val="C00000"/>
              </a:solidFill>
              <a:latin typeface="Times New Roman" panose="02020603050405020304" pitchFamily="18" charset="0"/>
              <a:cs typeface="Times New Roman" panose="02020603050405020304" pitchFamily="18" charset="0"/>
            </a:endParaRPr>
          </a:p>
          <a:p>
            <a:pPr>
              <a:lnSpc>
                <a:spcPts val="4100"/>
              </a:lnSpc>
            </a:pPr>
            <a:r>
              <a:rPr lang="zh-CN" altLang="zh-CN" sz="2800" dirty="0" smtClean="0">
                <a:latin typeface="Times New Roman" panose="02020603050405020304" pitchFamily="18" charset="0"/>
                <a:cs typeface="Times New Roman" panose="02020603050405020304" pitchFamily="18" charset="0"/>
              </a:rPr>
              <a:t>在一个整体上</a:t>
            </a:r>
            <a:r>
              <a:rPr lang="zh-CN" altLang="zh-CN" sz="2800" dirty="0" smtClean="0">
                <a:solidFill>
                  <a:srgbClr val="FF0000"/>
                </a:solidFill>
                <a:latin typeface="Times New Roman" panose="02020603050405020304" pitchFamily="18" charset="0"/>
                <a:cs typeface="Times New Roman" panose="02020603050405020304" pitchFamily="18" charset="0"/>
              </a:rPr>
              <a:t>或</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zh-CN" sz="2800" dirty="0" smtClean="0">
                <a:solidFill>
                  <a:srgbClr val="FF0000"/>
                </a:solidFill>
                <a:latin typeface="Times New Roman" panose="02020603050405020304" pitchFamily="18" charset="0"/>
                <a:cs typeface="Times New Roman" panose="02020603050405020304" pitchFamily="18" charset="0"/>
              </a:rPr>
              <a:t>运算</a:t>
            </a:r>
            <a:r>
              <a:rPr lang="zh-CN" altLang="zh-CN" sz="2800" dirty="0" smtClean="0">
                <a:latin typeface="Times New Roman" panose="02020603050405020304" pitchFamily="18" charset="0"/>
                <a:cs typeface="Times New Roman" panose="02020603050405020304" pitchFamily="18" charset="0"/>
              </a:rPr>
              <a:t>的表达式中，若某个子</a:t>
            </a:r>
            <a:r>
              <a:rPr lang="zh-CN" altLang="zh-CN" sz="2800" dirty="0" smtClean="0">
                <a:latin typeface="Times New Roman" panose="02020603050405020304" pitchFamily="18" charset="0"/>
                <a:cs typeface="Times New Roman" panose="02020603050405020304" pitchFamily="18" charset="0"/>
              </a:rPr>
              <a:t>表达式</a:t>
            </a:r>
            <a:r>
              <a:rPr lang="zh-CN" altLang="en-US" sz="2800" dirty="0" smtClean="0">
                <a:latin typeface="Times New Roman" panose="02020603050405020304" pitchFamily="18" charset="0"/>
                <a:cs typeface="Times New Roman" panose="02020603050405020304" pitchFamily="18" charset="0"/>
              </a:rPr>
              <a:t>为“真”</a:t>
            </a:r>
            <a:r>
              <a:rPr lang="zh-CN" altLang="zh-CN" sz="2800" dirty="0" smtClean="0">
                <a:latin typeface="Times New Roman" panose="02020603050405020304" pitchFamily="18" charset="0"/>
                <a:cs typeface="Times New Roman" panose="02020603050405020304" pitchFamily="18" charset="0"/>
              </a:rPr>
              <a:t>，则</a:t>
            </a:r>
            <a:r>
              <a:rPr lang="zh-CN" altLang="en-US" sz="2800" dirty="0" smtClean="0">
                <a:solidFill>
                  <a:srgbClr val="C00000"/>
                </a:solidFill>
                <a:latin typeface="Times New Roman" panose="02020603050405020304" pitchFamily="18" charset="0"/>
                <a:cs typeface="Times New Roman" panose="02020603050405020304" pitchFamily="18" charset="0"/>
              </a:rPr>
              <a:t>整个</a:t>
            </a:r>
            <a:r>
              <a:rPr lang="zh-CN" altLang="en-US" sz="2800" u="sng" dirty="0" smtClean="0">
                <a:solidFill>
                  <a:srgbClr val="C00000"/>
                </a:solidFill>
                <a:latin typeface="Times New Roman" panose="02020603050405020304" pitchFamily="18" charset="0"/>
                <a:cs typeface="Times New Roman" panose="02020603050405020304" pitchFamily="18" charset="0"/>
              </a:rPr>
              <a:t>逻辑表达式</a:t>
            </a:r>
            <a:r>
              <a:rPr lang="zh-CN" altLang="en-US" sz="2800" dirty="0" smtClean="0">
                <a:solidFill>
                  <a:srgbClr val="C00000"/>
                </a:solidFill>
                <a:latin typeface="Times New Roman" panose="02020603050405020304" pitchFamily="18" charset="0"/>
                <a:cs typeface="Times New Roman" panose="02020603050405020304" pitchFamily="18" charset="0"/>
              </a:rPr>
              <a:t>结果为“真”</a:t>
            </a:r>
            <a:r>
              <a:rPr lang="zh-CN" altLang="en-US" sz="2800" dirty="0" smtClean="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不</a:t>
            </a:r>
            <a:r>
              <a:rPr lang="zh-CN" altLang="en-US" sz="2800" dirty="0" smtClean="0">
                <a:latin typeface="Times New Roman" panose="02020603050405020304" pitchFamily="18" charset="0"/>
                <a:cs typeface="Times New Roman" panose="02020603050405020304" pitchFamily="18" charset="0"/>
              </a:rPr>
              <a:t>需再考查</a:t>
            </a:r>
            <a:r>
              <a:rPr lang="zh-CN" altLang="zh-CN" sz="2800" dirty="0" smtClean="0">
                <a:latin typeface="Times New Roman" panose="02020603050405020304" pitchFamily="18" charset="0"/>
                <a:cs typeface="Times New Roman" panose="02020603050405020304" pitchFamily="18" charset="0"/>
              </a:rPr>
              <a:t>其</a:t>
            </a:r>
            <a:r>
              <a:rPr lang="zh-CN" altLang="zh-CN" sz="2800" dirty="0" smtClean="0">
                <a:latin typeface="Times New Roman" panose="02020603050405020304" pitchFamily="18" charset="0"/>
                <a:cs typeface="Times New Roman" panose="02020603050405020304" pitchFamily="18" charset="0"/>
              </a:rPr>
              <a:t>右侧的子</a:t>
            </a:r>
            <a:r>
              <a:rPr lang="zh-CN" altLang="zh-CN" sz="2800" dirty="0" smtClean="0">
                <a:latin typeface="Times New Roman" panose="02020603050405020304" pitchFamily="18" charset="0"/>
                <a:cs typeface="Times New Roman" panose="02020603050405020304" pitchFamily="18" charset="0"/>
              </a:rPr>
              <a:t>表达式。</a:t>
            </a:r>
            <a:endParaRPr lang="en-US" altLang="zh-CN" sz="2800" dirty="0" smtClean="0">
              <a:latin typeface="Times New Roman" panose="02020603050405020304" pitchFamily="18" charset="0"/>
              <a:cs typeface="Times New Roman" panose="02020603050405020304" pitchFamily="18" charset="0"/>
            </a:endParaRPr>
          </a:p>
          <a:p>
            <a:pPr marL="0" indent="0" algn="ctr">
              <a:lnSpc>
                <a:spcPts val="4100"/>
              </a:lnSpc>
              <a:buNone/>
            </a:pP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t>
            </a:r>
            <a:r>
              <a:rPr lang="zh-CN" altLang="en-US" sz="2800" dirty="0" smtClean="0">
                <a:solidFill>
                  <a:srgbClr val="0000FF"/>
                </a:solidFill>
                <a:latin typeface="Times New Roman" panose="02020603050405020304" pitchFamily="18" charset="0"/>
                <a:cs typeface="Times New Roman" panose="02020603050405020304" pitchFamily="18" charset="0"/>
              </a:rPr>
              <a:t>（）</a:t>
            </a:r>
            <a:endParaRPr lang="zh-CN" altLang="zh-C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514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39</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a:latin typeface="黑体" pitchFamily="49" charset="-122"/>
                <a:ea typeface="黑体" pitchFamily="49" charset="-122"/>
              </a:rPr>
              <a:t>4</a:t>
            </a:r>
            <a:r>
              <a:rPr kumimoji="1" lang="zh-CN" altLang="en-US" sz="3600" b="0" dirty="0">
                <a:latin typeface="黑体" pitchFamily="49" charset="-122"/>
                <a:ea typeface="黑体" pitchFamily="49" charset="-122"/>
              </a:rPr>
              <a:t>运行结果第</a:t>
            </a:r>
            <a:r>
              <a:rPr kumimoji="1" lang="en-US" altLang="zh-CN" sz="3600" b="0" dirty="0">
                <a:latin typeface="黑体" pitchFamily="49" charset="-122"/>
                <a:ea typeface="黑体" pitchFamily="49" charset="-122"/>
              </a:rPr>
              <a:t>1</a:t>
            </a:r>
            <a:r>
              <a:rPr kumimoji="1" lang="zh-CN" altLang="en-US" sz="3600" b="0" dirty="0" smtClean="0">
                <a:latin typeface="黑体" pitchFamily="49" charset="-122"/>
                <a:ea typeface="黑体" pitchFamily="49" charset="-122"/>
              </a:rPr>
              <a:t>行</a:t>
            </a:r>
            <a:r>
              <a:rPr kumimoji="1" lang="en-US" altLang="zh-CN" sz="3600" b="0" dirty="0" smtClean="0">
                <a:solidFill>
                  <a:srgbClr val="CC0099"/>
                </a:solidFill>
                <a:latin typeface="黑体" pitchFamily="49" charset="-122"/>
                <a:ea typeface="黑体" pitchFamily="49" charset="-122"/>
              </a:rPr>
              <a:t>c=0,d=1</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066800"/>
            <a:ext cx="8610600" cy="5257800"/>
          </a:xfrm>
        </p:spPr>
        <p:txBody>
          <a:bodyPr/>
          <a:lstStyle/>
          <a:p>
            <a:pPr>
              <a:lnSpc>
                <a:spcPts val="3600"/>
              </a:lnSpc>
            </a:pPr>
            <a:r>
              <a:rPr lang="en-US" altLang="zh-CN" sz="2400" dirty="0" smtClean="0">
                <a:latin typeface="Times New Roman" panose="02020603050405020304" pitchFamily="18" charset="0"/>
                <a:cs typeface="Times New Roman" panose="02020603050405020304" pitchFamily="18" charset="0"/>
              </a:rPr>
              <a:t>c=a&gt;2</a:t>
            </a:r>
            <a:r>
              <a:rPr lang="en-US" altLang="zh-CN" sz="2400" dirty="0">
                <a:latin typeface="Times New Roman" panose="02020603050405020304" pitchFamily="18" charset="0"/>
                <a:cs typeface="Times New Roman" panose="02020603050405020304" pitchFamily="18" charset="0"/>
              </a:rPr>
              <a:t>&amp;&amp;c&lt;=3;</a:t>
            </a:r>
            <a:endParaRPr lang="zh-CN" altLang="zh-CN" sz="2400" dirty="0">
              <a:latin typeface="Times New Roman" panose="02020603050405020304" pitchFamily="18" charset="0"/>
              <a:cs typeface="Times New Roman" panose="02020603050405020304" pitchFamily="18" charset="0"/>
            </a:endParaRPr>
          </a:p>
          <a:p>
            <a:pPr lvl="1">
              <a:lnSpc>
                <a:spcPts val="3600"/>
              </a:lnSpc>
            </a:pPr>
            <a:r>
              <a:rPr lang="en-US" altLang="zh-CN" sz="2000" dirty="0">
                <a:latin typeface="Times New Roman" panose="02020603050405020304" pitchFamily="18" charset="0"/>
                <a:cs typeface="Times New Roman" panose="02020603050405020304" pitchFamily="18" charset="0"/>
              </a:rPr>
              <a:t>c=a&gt;2&amp;&amp;c&lt;=</a:t>
            </a: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相当于</a:t>
            </a:r>
            <a:r>
              <a:rPr lang="en-US" altLang="zh-CN" sz="2000" dirty="0">
                <a:latin typeface="Times New Roman" panose="02020603050405020304" pitchFamily="18" charset="0"/>
                <a:cs typeface="Times New Roman" panose="02020603050405020304" pitchFamily="18" charset="0"/>
              </a:rPr>
              <a:t>c</a:t>
            </a: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a&gt;2</a:t>
            </a:r>
            <a:r>
              <a:rPr lang="en-US" altLang="zh-CN" sz="2000" dirty="0" smtClean="0">
                <a:latin typeface="Times New Roman" panose="02020603050405020304" pitchFamily="18" charset="0"/>
                <a:cs typeface="Times New Roman" panose="02020603050405020304" pitchFamily="18" charset="0"/>
              </a:rPr>
              <a:t>)&amp;&amp;(</a:t>
            </a:r>
            <a:r>
              <a:rPr lang="en-US" altLang="zh-CN" sz="2000" dirty="0">
                <a:latin typeface="Times New Roman" panose="02020603050405020304" pitchFamily="18" charset="0"/>
                <a:cs typeface="Times New Roman" panose="02020603050405020304" pitchFamily="18" charset="0"/>
              </a:rPr>
              <a:t>c&lt;=3</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lvl="1">
              <a:lnSpc>
                <a:spcPts val="3600"/>
              </a:lnSpc>
            </a:pPr>
            <a:r>
              <a:rPr lang="zh-CN" altLang="en-US" sz="2000" dirty="0" smtClean="0">
                <a:latin typeface="Times New Roman" panose="02020603050405020304" pitchFamily="18" charset="0"/>
                <a:cs typeface="Times New Roman" panose="02020603050405020304" pitchFamily="18" charset="0"/>
              </a:rPr>
              <a:t>由于</a:t>
            </a:r>
            <a:r>
              <a:rPr lang="en-US" altLang="zh-CN" sz="2000" dirty="0" err="1" smtClean="0">
                <a:solidFill>
                  <a:srgbClr val="FF0000"/>
                </a:solidFill>
                <a:latin typeface="Times New Roman" panose="02020603050405020304" pitchFamily="18" charset="0"/>
                <a:cs typeface="Times New Roman" panose="02020603050405020304" pitchFamily="18" charset="0"/>
              </a:rPr>
              <a:t>int</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a=1,b=2,c=3,d=4</a:t>
            </a:r>
            <a:r>
              <a:rPr lang="en-US" altLang="zh-CN" sz="2000" dirty="0" smtClean="0">
                <a:solidFill>
                  <a:srgbClr val="FF0000"/>
                </a:solidFill>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a&gt;2</a:t>
            </a:r>
            <a:r>
              <a:rPr lang="zh-CN" altLang="zh-CN" sz="2000" dirty="0" smtClean="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“假”</a:t>
            </a:r>
            <a:r>
              <a:rPr lang="en-US" altLang="zh-CN" sz="2000" dirty="0" smtClean="0">
                <a:latin typeface="Times New Roman" panose="02020603050405020304" pitchFamily="18" charset="0"/>
                <a:cs typeface="Times New Roman" panose="02020603050405020304" pitchFamily="18" charset="0"/>
              </a:rPr>
              <a:t>——</a:t>
            </a:r>
          </a:p>
          <a:p>
            <a:pPr lvl="1">
              <a:lnSpc>
                <a:spcPts val="3600"/>
              </a:lnSpc>
            </a:pPr>
            <a:r>
              <a:rPr lang="zh-CN" altLang="zh-CN" sz="2000" dirty="0" smtClean="0">
                <a:latin typeface="Times New Roman" panose="02020603050405020304" pitchFamily="18" charset="0"/>
                <a:cs typeface="Times New Roman" panose="02020603050405020304" pitchFamily="18" charset="0"/>
              </a:rPr>
              <a:t>逻辑表达式</a:t>
            </a:r>
            <a:r>
              <a:rPr lang="en-US" altLang="zh-CN" sz="2000" dirty="0">
                <a:solidFill>
                  <a:srgbClr val="CC0099"/>
                </a:solidFill>
                <a:latin typeface="Times New Roman" panose="02020603050405020304" pitchFamily="18" charset="0"/>
                <a:cs typeface="Times New Roman" panose="02020603050405020304" pitchFamily="18" charset="0"/>
              </a:rPr>
              <a:t>a&gt;2&amp;&amp;c&lt;=</a:t>
            </a:r>
            <a:r>
              <a:rPr lang="en-US" altLang="zh-CN" sz="2000" dirty="0" smtClean="0">
                <a:solidFill>
                  <a:srgbClr val="CC0099"/>
                </a:solidFill>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发生</a:t>
            </a:r>
            <a:r>
              <a:rPr lang="zh-CN"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逻辑</a:t>
            </a:r>
            <a:r>
              <a:rPr lang="zh-CN" altLang="zh-CN" sz="2000" dirty="0" smtClean="0">
                <a:latin typeface="Times New Roman" panose="02020603050405020304" pitchFamily="18" charset="0"/>
                <a:cs typeface="Times New Roman" panose="02020603050405020304" pitchFamily="18" charset="0"/>
              </a:rPr>
              <a:t>短路”</a:t>
            </a:r>
            <a:r>
              <a:rPr lang="zh-CN" altLang="en-US" sz="2000" dirty="0" smtClean="0">
                <a:latin typeface="Times New Roman" panose="02020603050405020304" pitchFamily="18" charset="0"/>
                <a:cs typeface="Times New Roman" panose="02020603050405020304" pitchFamily="18" charset="0"/>
              </a:rPr>
              <a:t>，不再考察</a:t>
            </a:r>
            <a:r>
              <a:rPr lang="en-US" altLang="zh-CN" sz="2000" dirty="0" smtClean="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&lt;=</a:t>
            </a: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，直接得到整个表达式</a:t>
            </a:r>
            <a:r>
              <a:rPr lang="en-US" altLang="zh-CN" sz="2000" dirty="0">
                <a:solidFill>
                  <a:srgbClr val="CC0099"/>
                </a:solidFill>
                <a:latin typeface="Times New Roman" panose="02020603050405020304" pitchFamily="18" charset="0"/>
                <a:cs typeface="Times New Roman" panose="02020603050405020304" pitchFamily="18" charset="0"/>
              </a:rPr>
              <a:t>a&gt;2&amp;&amp;c&lt;=</a:t>
            </a:r>
            <a:r>
              <a:rPr lang="en-US" altLang="zh-CN" sz="2000" dirty="0" smtClean="0">
                <a:solidFill>
                  <a:srgbClr val="CC0099"/>
                </a:solidFill>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为“假”，取值</a:t>
            </a:r>
            <a:r>
              <a:rPr lang="zh-CN" altLang="zh-CN" sz="2000" dirty="0" smtClean="0">
                <a:latin typeface="Times New Roman" panose="02020603050405020304" pitchFamily="18" charset="0"/>
                <a:cs typeface="Times New Roman" panose="02020603050405020304" pitchFamily="18" charset="0"/>
              </a:rPr>
              <a:t>为</a:t>
            </a:r>
            <a:r>
              <a:rPr lang="en-US" altLang="zh-CN" sz="2000" dirty="0" smtClean="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所以：</a:t>
            </a:r>
            <a:r>
              <a:rPr lang="en-US" altLang="zh-CN" sz="2000" dirty="0" smtClean="0">
                <a:latin typeface="Times New Roman" panose="02020603050405020304" pitchFamily="18" charset="0"/>
                <a:cs typeface="Times New Roman" panose="02020603050405020304" pitchFamily="18" charset="0"/>
              </a:rPr>
              <a:t>c=0</a:t>
            </a:r>
            <a:endParaRPr lang="zh-CN" altLang="zh-CN" sz="2000" dirty="0">
              <a:latin typeface="Times New Roman" panose="02020603050405020304" pitchFamily="18" charset="0"/>
              <a:cs typeface="Times New Roman" panose="02020603050405020304" pitchFamily="18" charset="0"/>
            </a:endParaRPr>
          </a:p>
          <a:p>
            <a:pPr>
              <a:lnSpc>
                <a:spcPts val="3600"/>
              </a:lnSpc>
            </a:pPr>
            <a:r>
              <a:rPr lang="en-US" altLang="zh-CN" sz="2400" dirty="0">
                <a:latin typeface="Times New Roman" panose="02020603050405020304" pitchFamily="18" charset="0"/>
                <a:cs typeface="Times New Roman" panose="02020603050405020304" pitchFamily="18" charset="0"/>
              </a:rPr>
              <a:t>d=b==2||a==5;</a:t>
            </a:r>
            <a:endParaRPr lang="zh-CN" altLang="zh-CN" sz="2400" dirty="0">
              <a:latin typeface="Times New Roman" panose="02020603050405020304" pitchFamily="18" charset="0"/>
              <a:cs typeface="Times New Roman" panose="02020603050405020304" pitchFamily="18" charset="0"/>
            </a:endParaRPr>
          </a:p>
          <a:p>
            <a:pPr lvl="1">
              <a:lnSpc>
                <a:spcPts val="3600"/>
              </a:lnSpc>
            </a:pPr>
            <a:r>
              <a:rPr lang="zh-CN" altLang="en-US" sz="2000" dirty="0" smtClean="0">
                <a:latin typeface="Times New Roman" panose="02020603050405020304" pitchFamily="18" charset="0"/>
                <a:cs typeface="Times New Roman" panose="02020603050405020304" pitchFamily="18" charset="0"/>
              </a:rPr>
              <a:t>表达式相当于</a:t>
            </a:r>
            <a:r>
              <a:rPr lang="zh-CN"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b==2</a:t>
            </a: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a==5</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lvl="1">
              <a:lnSpc>
                <a:spcPts val="3600"/>
              </a:lnSpc>
            </a:pPr>
            <a:r>
              <a:rPr lang="zh-CN" altLang="en-US" sz="2000" dirty="0">
                <a:latin typeface="Times New Roman" panose="02020603050405020304" pitchFamily="18" charset="0"/>
                <a:cs typeface="Times New Roman" panose="02020603050405020304" pitchFamily="18" charset="0"/>
              </a:rPr>
              <a:t>条件</a:t>
            </a:r>
            <a:r>
              <a:rPr lang="zh-CN" altLang="zh-CN" sz="2000" dirty="0" smtClean="0">
                <a:latin typeface="Times New Roman" panose="02020603050405020304" pitchFamily="18" charset="0"/>
                <a:cs typeface="Times New Roman" panose="02020603050405020304" pitchFamily="18" charset="0"/>
              </a:rPr>
              <a:t>：</a:t>
            </a:r>
            <a:r>
              <a:rPr lang="en-US" altLang="zh-CN" sz="2000" dirty="0" err="1">
                <a:solidFill>
                  <a:srgbClr val="FF0000"/>
                </a:solidFill>
                <a:latin typeface="Times New Roman" panose="02020603050405020304" pitchFamily="18" charset="0"/>
                <a:cs typeface="Times New Roman" panose="02020603050405020304" pitchFamily="18" charset="0"/>
              </a:rPr>
              <a:t>int</a:t>
            </a:r>
            <a:r>
              <a:rPr lang="en-US" altLang="zh-CN" sz="2000" dirty="0">
                <a:solidFill>
                  <a:srgbClr val="FF0000"/>
                </a:solidFill>
                <a:latin typeface="Times New Roman" panose="02020603050405020304" pitchFamily="18" charset="0"/>
                <a:cs typeface="Times New Roman" panose="02020603050405020304" pitchFamily="18" charset="0"/>
              </a:rPr>
              <a:t> a=1,b=2,c=3,d=4</a:t>
            </a:r>
            <a:r>
              <a:rPr lang="en-US" altLang="zh-CN" sz="2000" dirty="0" smtClean="0">
                <a:solidFill>
                  <a:srgbClr val="FF0000"/>
                </a:solidFill>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==2</a:t>
            </a:r>
            <a:r>
              <a:rPr lang="zh-CN" altLang="zh-CN" sz="2000" dirty="0" smtClean="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“真”</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nSpc>
                <a:spcPts val="3600"/>
              </a:lnSpc>
            </a:pPr>
            <a:r>
              <a:rPr lang="zh-CN" altLang="zh-CN" sz="2000" dirty="0" smtClean="0">
                <a:latin typeface="Times New Roman" panose="02020603050405020304" pitchFamily="18" charset="0"/>
                <a:cs typeface="Times New Roman" panose="02020603050405020304" pitchFamily="18" charset="0"/>
              </a:rPr>
              <a:t>逻辑表达式</a:t>
            </a:r>
            <a:r>
              <a:rPr lang="en-US" altLang="zh-CN" sz="2000" dirty="0">
                <a:latin typeface="Times New Roman" panose="02020603050405020304" pitchFamily="18" charset="0"/>
                <a:cs typeface="Times New Roman" panose="02020603050405020304" pitchFamily="18" charset="0"/>
              </a:rPr>
              <a:t>(b==2)||(a==5</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发生</a:t>
            </a:r>
            <a:r>
              <a:rPr lang="zh-CN"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逻辑</a:t>
            </a:r>
            <a:r>
              <a:rPr lang="zh-CN" altLang="zh-CN" sz="2000" dirty="0" smtClean="0">
                <a:latin typeface="Times New Roman" panose="02020603050405020304" pitchFamily="18" charset="0"/>
                <a:cs typeface="Times New Roman" panose="02020603050405020304" pitchFamily="18" charset="0"/>
              </a:rPr>
              <a:t>短路”</a:t>
            </a:r>
            <a:r>
              <a:rPr lang="zh-CN" altLang="en-US" sz="2000" dirty="0" smtClean="0">
                <a:latin typeface="Times New Roman" panose="02020603050405020304" pitchFamily="18" charset="0"/>
                <a:cs typeface="Times New Roman" panose="02020603050405020304" pitchFamily="18" charset="0"/>
              </a:rPr>
              <a:t>，不再考察</a:t>
            </a:r>
            <a:r>
              <a:rPr lang="en-US" altLang="zh-CN" sz="2000" dirty="0" smtClean="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5</a:t>
            </a:r>
            <a:r>
              <a:rPr lang="zh-CN" altLang="en-US" sz="2000" dirty="0" smtClean="0">
                <a:latin typeface="Times New Roman" panose="02020603050405020304" pitchFamily="18" charset="0"/>
                <a:cs typeface="Times New Roman" panose="02020603050405020304" pitchFamily="18" charset="0"/>
              </a:rPr>
              <a:t>，整个表达式为“真”，值是</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d=1</a:t>
            </a:r>
            <a:endParaRPr lang="zh-CN" altLang="zh-CN" sz="20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 t="7560" r="88873" b="73404"/>
          <a:stretch/>
        </p:blipFill>
        <p:spPr bwMode="auto">
          <a:xfrm>
            <a:off x="7239000" y="152399"/>
            <a:ext cx="1763356" cy="218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8F463077-4814-4CDC-97B0-909D94346138}" type="datetime1">
              <a:rPr lang="zh-CN" altLang="en-US"/>
              <a:pPr/>
              <a:t>2023/10/12</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30E1993F-4764-496E-BA8A-B24A163E0172}" type="slidenum">
              <a:rPr lang="zh-CN" altLang="en-US"/>
              <a:pPr/>
              <a:t>4</a:t>
            </a:fld>
            <a:r>
              <a:rPr lang="en-US" altLang="zh-CN"/>
              <a:t>/35</a:t>
            </a:r>
          </a:p>
        </p:txBody>
      </p:sp>
      <p:sp>
        <p:nvSpPr>
          <p:cNvPr id="6228994" name="Rectangle 2" descr="白色大理石"/>
          <p:cNvSpPr>
            <a:spLocks noGrp="1" noChangeArrowheads="1"/>
          </p:cNvSpPr>
          <p:nvPr>
            <p:ph type="title" idx="4294967295"/>
          </p:nvPr>
        </p:nvSpPr>
        <p:spPr>
          <a:xfrm>
            <a:off x="457200" y="152400"/>
            <a:ext cx="8534400" cy="609600"/>
          </a:xfrm>
        </p:spPr>
        <p:txBody>
          <a:bodyPr/>
          <a:lstStyle/>
          <a:p>
            <a:r>
              <a:rPr lang="en-US" altLang="zh-CN" sz="4000" b="0" smtClean="0">
                <a:latin typeface="Times New Roman" pitchFamily="18" charset="0"/>
                <a:ea typeface="黑体" pitchFamily="49" charset="-122"/>
              </a:rPr>
              <a:t>if/else</a:t>
            </a:r>
            <a:r>
              <a:rPr lang="zh-CN" altLang="en-US" sz="4000" b="0" smtClean="0">
                <a:latin typeface="Times New Roman" pitchFamily="18" charset="0"/>
                <a:ea typeface="黑体" pitchFamily="49" charset="-122"/>
              </a:rPr>
              <a:t>语句的功能</a:t>
            </a:r>
          </a:p>
        </p:txBody>
      </p:sp>
      <p:sp>
        <p:nvSpPr>
          <p:cNvPr id="6228995" name="Rectangle 3"/>
          <p:cNvSpPr>
            <a:spLocks noGrp="1" noChangeArrowheads="1"/>
          </p:cNvSpPr>
          <p:nvPr>
            <p:ph type="body" idx="4294967295"/>
          </p:nvPr>
        </p:nvSpPr>
        <p:spPr>
          <a:xfrm>
            <a:off x="381000" y="3352800"/>
            <a:ext cx="8280400" cy="2895600"/>
          </a:xfrm>
        </p:spPr>
        <p:txBody>
          <a:bodyPr/>
          <a:lstStyle/>
          <a:p>
            <a:pPr eaLnBrk="1" hangingPunct="1"/>
            <a:r>
              <a:rPr lang="en-US" altLang="zh-CN" sz="2800" smtClean="0">
                <a:latin typeface="Times New Roman" pitchFamily="18" charset="0"/>
                <a:ea typeface="楷体_GB2312" pitchFamily="49" charset="-122"/>
              </a:rPr>
              <a:t>The if keyword executes </a:t>
            </a:r>
            <a:r>
              <a:rPr lang="en-US" altLang="zh-CN" sz="2800" i="1" smtClean="0">
                <a:latin typeface="Times New Roman" pitchFamily="18" charset="0"/>
                <a:ea typeface="楷体_GB2312" pitchFamily="49" charset="-122"/>
              </a:rPr>
              <a:t>statement1</a:t>
            </a:r>
            <a:r>
              <a:rPr lang="en-US" altLang="zh-CN" sz="2800" smtClean="0">
                <a:latin typeface="Times New Roman" pitchFamily="18" charset="0"/>
                <a:ea typeface="楷体_GB2312" pitchFamily="49" charset="-122"/>
              </a:rPr>
              <a:t> if </a:t>
            </a:r>
            <a:r>
              <a:rPr lang="en-US" altLang="zh-CN" sz="2800" i="1" smtClean="0">
                <a:latin typeface="Times New Roman" pitchFamily="18" charset="0"/>
                <a:ea typeface="楷体_GB2312" pitchFamily="49" charset="-122"/>
              </a:rPr>
              <a:t>expression</a:t>
            </a:r>
            <a:r>
              <a:rPr lang="en-US" altLang="zh-CN" sz="2800" smtClean="0">
                <a:latin typeface="Times New Roman" pitchFamily="18" charset="0"/>
                <a:ea typeface="楷体_GB2312" pitchFamily="49" charset="-122"/>
              </a:rPr>
              <a:t> is true (nonzero); </a:t>
            </a:r>
          </a:p>
          <a:p>
            <a:pPr eaLnBrk="1" hangingPunct="1"/>
            <a:r>
              <a:rPr lang="en-US" altLang="zh-CN" sz="2800" smtClean="0">
                <a:latin typeface="Times New Roman" pitchFamily="18" charset="0"/>
                <a:ea typeface="楷体_GB2312" pitchFamily="49" charset="-122"/>
              </a:rPr>
              <a:t>if else is present and </a:t>
            </a:r>
            <a:r>
              <a:rPr lang="en-US" altLang="zh-CN" sz="2800" i="1" smtClean="0">
                <a:latin typeface="Times New Roman" pitchFamily="18" charset="0"/>
                <a:ea typeface="楷体_GB2312" pitchFamily="49" charset="-122"/>
              </a:rPr>
              <a:t>expression</a:t>
            </a:r>
            <a:r>
              <a:rPr lang="en-US" altLang="zh-CN" sz="2800" smtClean="0">
                <a:latin typeface="Times New Roman" pitchFamily="18" charset="0"/>
                <a:ea typeface="楷体_GB2312" pitchFamily="49" charset="-122"/>
              </a:rPr>
              <a:t> is false (zero), it executes </a:t>
            </a:r>
            <a:r>
              <a:rPr lang="en-US" altLang="zh-CN" sz="2800" i="1" smtClean="0">
                <a:latin typeface="Times New Roman" pitchFamily="18" charset="0"/>
                <a:ea typeface="楷体_GB2312" pitchFamily="49" charset="-122"/>
              </a:rPr>
              <a:t>statement2</a:t>
            </a:r>
            <a:r>
              <a:rPr lang="en-US" altLang="zh-CN" sz="2800" smtClean="0">
                <a:latin typeface="Times New Roman" pitchFamily="18" charset="0"/>
                <a:ea typeface="楷体_GB2312" pitchFamily="49" charset="-122"/>
              </a:rPr>
              <a:t>. </a:t>
            </a:r>
          </a:p>
          <a:p>
            <a:pPr eaLnBrk="1" hangingPunct="1"/>
            <a:r>
              <a:rPr lang="en-US" altLang="zh-CN" sz="2800" smtClean="0">
                <a:latin typeface="Times New Roman" pitchFamily="18" charset="0"/>
                <a:ea typeface="楷体_GB2312" pitchFamily="49" charset="-122"/>
              </a:rPr>
              <a:t>After executing </a:t>
            </a:r>
            <a:r>
              <a:rPr lang="en-US" altLang="zh-CN" sz="2800" i="1" smtClean="0">
                <a:latin typeface="Times New Roman" pitchFamily="18" charset="0"/>
                <a:ea typeface="楷体_GB2312" pitchFamily="49" charset="-122"/>
              </a:rPr>
              <a:t>statement1</a:t>
            </a:r>
            <a:r>
              <a:rPr lang="en-US" altLang="zh-CN" sz="2800" smtClean="0">
                <a:latin typeface="Times New Roman" pitchFamily="18" charset="0"/>
                <a:ea typeface="楷体_GB2312" pitchFamily="49" charset="-122"/>
              </a:rPr>
              <a:t> or </a:t>
            </a:r>
            <a:r>
              <a:rPr lang="en-US" altLang="zh-CN" sz="2800" i="1" smtClean="0">
                <a:latin typeface="Times New Roman" pitchFamily="18" charset="0"/>
                <a:ea typeface="楷体_GB2312" pitchFamily="49" charset="-122"/>
              </a:rPr>
              <a:t>statement2</a:t>
            </a:r>
            <a:r>
              <a:rPr lang="en-US" altLang="zh-CN" sz="2800" smtClean="0">
                <a:latin typeface="Times New Roman" pitchFamily="18" charset="0"/>
                <a:ea typeface="楷体_GB2312" pitchFamily="49" charset="-122"/>
              </a:rPr>
              <a:t>, control passes to the next statement. </a:t>
            </a:r>
            <a:endParaRPr lang="zh-CN" altLang="en-US" sz="2800" smtClean="0">
              <a:latin typeface="Times New Roman" pitchFamily="18" charset="0"/>
              <a:ea typeface="楷体_GB2312" pitchFamily="49" charset="-122"/>
            </a:endParaRPr>
          </a:p>
        </p:txBody>
      </p:sp>
      <p:sp>
        <p:nvSpPr>
          <p:cNvPr id="6228996" name="Rectangle 4"/>
          <p:cNvSpPr>
            <a:spLocks noChangeArrowheads="1"/>
          </p:cNvSpPr>
          <p:nvPr/>
        </p:nvSpPr>
        <p:spPr bwMode="auto">
          <a:xfrm>
            <a:off x="3124200" y="1143000"/>
            <a:ext cx="4114800" cy="19812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buClr>
                <a:srgbClr val="FF3300"/>
              </a:buClr>
              <a:buFont typeface="Wingdings" pitchFamily="2" charset="2"/>
              <a:buNone/>
            </a:pPr>
            <a:r>
              <a:rPr lang="en-US" altLang="zh-CN" sz="3200" b="1">
                <a:latin typeface="Times New Roman" pitchFamily="18" charset="0"/>
                <a:ea typeface="楷体_GB2312" pitchFamily="49" charset="-122"/>
              </a:rPr>
              <a:t>	if( </a:t>
            </a:r>
            <a:r>
              <a:rPr lang="en-US" altLang="zh-CN" sz="3200" b="1" i="1">
                <a:latin typeface="Times New Roman" pitchFamily="18" charset="0"/>
                <a:ea typeface="楷体_GB2312" pitchFamily="49" charset="-122"/>
              </a:rPr>
              <a:t>expression </a:t>
            </a:r>
            <a:r>
              <a:rPr lang="en-US" altLang="zh-CN" sz="3200" b="1">
                <a:latin typeface="Times New Roman" pitchFamily="18" charset="0"/>
                <a:ea typeface="楷体_GB2312" pitchFamily="49" charset="-122"/>
              </a:rPr>
              <a:t>)</a:t>
            </a:r>
            <a:br>
              <a:rPr lang="en-US" altLang="zh-CN" sz="3200" b="1">
                <a:latin typeface="Times New Roman" pitchFamily="18" charset="0"/>
                <a:ea typeface="楷体_GB2312" pitchFamily="49" charset="-122"/>
              </a:rPr>
            </a:br>
            <a:r>
              <a:rPr lang="en-US" altLang="zh-CN" sz="3200" b="1" i="1">
                <a:latin typeface="Times New Roman" pitchFamily="18" charset="0"/>
                <a:ea typeface="楷体_GB2312" pitchFamily="49" charset="-122"/>
              </a:rPr>
              <a:t>statement1</a:t>
            </a:r>
            <a:r>
              <a:rPr lang="en-US" altLang="zh-CN" sz="3200" b="1">
                <a:latin typeface="Times New Roman" pitchFamily="18" charset="0"/>
                <a:ea typeface="楷体_GB2312" pitchFamily="49" charset="-122"/>
              </a:rPr>
              <a:t> </a:t>
            </a:r>
            <a:br>
              <a:rPr lang="en-US" altLang="zh-CN" sz="3200" b="1">
                <a:latin typeface="Times New Roman" pitchFamily="18" charset="0"/>
                <a:ea typeface="楷体_GB2312" pitchFamily="49" charset="-122"/>
              </a:rPr>
            </a:br>
            <a:r>
              <a:rPr lang="en-US" altLang="zh-CN" sz="3200" b="1">
                <a:latin typeface="Times New Roman" pitchFamily="18" charset="0"/>
                <a:ea typeface="楷体_GB2312" pitchFamily="49" charset="-122"/>
              </a:rPr>
              <a:t>[else </a:t>
            </a:r>
            <a:br>
              <a:rPr lang="en-US" altLang="zh-CN" sz="3200" b="1">
                <a:latin typeface="Times New Roman" pitchFamily="18" charset="0"/>
                <a:ea typeface="楷体_GB2312" pitchFamily="49" charset="-122"/>
              </a:rPr>
            </a:br>
            <a:r>
              <a:rPr lang="en-US" altLang="zh-CN" sz="3200" b="1" i="1">
                <a:latin typeface="Times New Roman" pitchFamily="18" charset="0"/>
                <a:ea typeface="楷体_GB2312" pitchFamily="49" charset="-122"/>
              </a:rPr>
              <a:t>statement2</a:t>
            </a:r>
            <a:r>
              <a:rPr lang="en-US" altLang="zh-CN" sz="3200" b="1">
                <a:latin typeface="Times New Roman" pitchFamily="18" charset="0"/>
                <a:ea typeface="楷体_GB2312" pitchFamily="49" charset="-122"/>
              </a:rPr>
              <a:t>]</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dirty="0"/>
              <a:t>王化雨 whuayu000@163.com 13306442222</a:t>
            </a:r>
            <a:endParaRPr lang="en-US" altLang="zh-CN" dirty="0"/>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40</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a:latin typeface="黑体" pitchFamily="49" charset="-122"/>
                <a:ea typeface="黑体" pitchFamily="49" charset="-122"/>
              </a:rPr>
              <a:t>4</a:t>
            </a:r>
            <a:r>
              <a:rPr kumimoji="1" lang="zh-CN" altLang="en-US" sz="3600" b="0" dirty="0">
                <a:latin typeface="黑体" pitchFamily="49" charset="-122"/>
                <a:ea typeface="黑体" pitchFamily="49" charset="-122"/>
              </a:rPr>
              <a:t>运行结果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2</a:t>
            </a:r>
            <a:r>
              <a:rPr kumimoji="1" lang="zh-CN" altLang="en-US" sz="3600" b="0" dirty="0" smtClean="0">
                <a:latin typeface="黑体" pitchFamily="49" charset="-122"/>
                <a:ea typeface="黑体" pitchFamily="49" charset="-122"/>
              </a:rPr>
              <a:t>行</a:t>
            </a:r>
            <a:r>
              <a:rPr kumimoji="1" lang="en-US" altLang="zh-CN" sz="3600" b="0" dirty="0" smtClean="0">
                <a:solidFill>
                  <a:srgbClr val="CC0099"/>
                </a:solidFill>
                <a:latin typeface="黑体" pitchFamily="49" charset="-122"/>
                <a:ea typeface="黑体" pitchFamily="49" charset="-122"/>
              </a:rPr>
              <a:t>c=1,d=1</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295400"/>
            <a:ext cx="8610600" cy="5029200"/>
          </a:xfrm>
        </p:spPr>
        <p:txBody>
          <a:bodyPr/>
          <a:lstStyle/>
          <a:p>
            <a:pPr>
              <a:lnSpc>
                <a:spcPts val="3600"/>
              </a:lnSpc>
            </a:pPr>
            <a:r>
              <a:rPr lang="en-US" altLang="zh-CN" sz="2800" dirty="0" smtClean="0">
                <a:latin typeface="Times New Roman" panose="02020603050405020304" pitchFamily="18" charset="0"/>
                <a:cs typeface="Times New Roman" panose="02020603050405020304" pitchFamily="18" charset="0"/>
              </a:rPr>
              <a:t>c=a</a:t>
            </a:r>
            <a:r>
              <a:rPr lang="en-US" altLang="zh-CN" sz="2800" dirty="0">
                <a:latin typeface="Times New Roman" panose="02020603050405020304" pitchFamily="18" charset="0"/>
                <a:cs typeface="Times New Roman" panose="02020603050405020304" pitchFamily="18" charset="0"/>
              </a:rPr>
              <a:t>&amp;&amp;b;</a:t>
            </a:r>
            <a:endParaRPr lang="zh-CN" altLang="zh-CN" sz="2800" dirty="0">
              <a:latin typeface="Times New Roman" panose="02020603050405020304" pitchFamily="18" charset="0"/>
              <a:cs typeface="Times New Roman" panose="02020603050405020304" pitchFamily="18" charset="0"/>
            </a:endParaRPr>
          </a:p>
          <a:p>
            <a:pPr lvl="1">
              <a:lnSpc>
                <a:spcPts val="3600"/>
              </a:lnSpc>
            </a:pPr>
            <a:r>
              <a:rPr lang="zh-CN" altLang="en-US" sz="2400" dirty="0" smtClean="0">
                <a:latin typeface="Times New Roman" panose="02020603050405020304" pitchFamily="18" charset="0"/>
                <a:cs typeface="Times New Roman" panose="02020603050405020304" pitchFamily="18" charset="0"/>
              </a:rPr>
              <a:t>表达式相当于</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c=(a</a:t>
            </a:r>
            <a:r>
              <a:rPr lang="en-US" altLang="zh-CN" sz="2400" dirty="0">
                <a:latin typeface="Times New Roman" panose="02020603050405020304" pitchFamily="18" charset="0"/>
                <a:cs typeface="Times New Roman" panose="02020603050405020304" pitchFamily="18" charset="0"/>
              </a:rPr>
              <a:t>&amp;&amp;b</a:t>
            </a:r>
            <a:r>
              <a:rPr lang="en-US"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lvl="1">
              <a:lnSpc>
                <a:spcPts val="3600"/>
              </a:lnSpc>
            </a:pPr>
            <a:r>
              <a:rPr lang="zh-CN" altLang="en-US" sz="2400" dirty="0" smtClean="0">
                <a:latin typeface="Times New Roman" panose="02020603050405020304" pitchFamily="18" charset="0"/>
                <a:cs typeface="Times New Roman" panose="02020603050405020304" pitchFamily="18" charset="0"/>
              </a:rPr>
              <a:t>条件</a:t>
            </a:r>
            <a:r>
              <a:rPr lang="en-US" altLang="zh-CN" sz="2400" dirty="0" err="1" smtClean="0">
                <a:solidFill>
                  <a:srgbClr val="FF0000"/>
                </a:solidFill>
                <a:latin typeface="Times New Roman" panose="02020603050405020304" pitchFamily="18" charset="0"/>
                <a:cs typeface="Times New Roman" panose="02020603050405020304" pitchFamily="18" charset="0"/>
              </a:rPr>
              <a:t>int</a:t>
            </a:r>
            <a:r>
              <a:rPr lang="en-US" altLang="zh-CN" sz="2400" dirty="0" smtClean="0">
                <a:solidFill>
                  <a:srgbClr val="FF0000"/>
                </a:solidFill>
                <a:latin typeface="Times New Roman" panose="02020603050405020304" pitchFamily="18" charset="0"/>
                <a:cs typeface="Times New Roman" panose="02020603050405020304" pitchFamily="18" charset="0"/>
              </a:rPr>
              <a:t> a=1,b=2,c=3,d=4;</a:t>
            </a:r>
            <a:endParaRPr lang="en-US" altLang="zh-CN" sz="2400" dirty="0">
              <a:latin typeface="Times New Roman" panose="02020603050405020304" pitchFamily="18" charset="0"/>
              <a:cs typeface="Times New Roman" panose="02020603050405020304" pitchFamily="18" charset="0"/>
            </a:endParaRPr>
          </a:p>
          <a:p>
            <a:pPr lvl="1">
              <a:lnSpc>
                <a:spcPts val="3600"/>
              </a:lnSpc>
            </a:pP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均为</a:t>
            </a:r>
            <a:r>
              <a:rPr lang="zh-CN" altLang="en-US" sz="2400" dirty="0" smtClean="0">
                <a:latin typeface="Times New Roman" panose="02020603050405020304" pitchFamily="18" charset="0"/>
                <a:cs typeface="Times New Roman" panose="02020603050405020304" pitchFamily="18" charset="0"/>
              </a:rPr>
              <a:t>“真”，</a:t>
            </a:r>
            <a:r>
              <a:rPr lang="en-US" altLang="zh-CN" sz="2400" dirty="0">
                <a:latin typeface="Times New Roman" panose="02020603050405020304" pitchFamily="18" charset="0"/>
                <a:cs typeface="Times New Roman" panose="02020603050405020304" pitchFamily="18" charset="0"/>
              </a:rPr>
              <a:t> a&amp;&amp;</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亦为“真”，值为</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c=1</a:t>
            </a:r>
            <a:endParaRPr lang="zh-CN" altLang="zh-CN" sz="2400" dirty="0">
              <a:latin typeface="Times New Roman" panose="02020603050405020304" pitchFamily="18" charset="0"/>
              <a:cs typeface="Times New Roman" panose="02020603050405020304" pitchFamily="18" charset="0"/>
            </a:endParaRPr>
          </a:p>
          <a:p>
            <a:pPr>
              <a:lnSpc>
                <a:spcPts val="3600"/>
              </a:lnSpc>
            </a:pPr>
            <a:r>
              <a:rPr lang="en-US" altLang="zh-CN" sz="2800" dirty="0">
                <a:latin typeface="Times New Roman" panose="02020603050405020304" pitchFamily="18" charset="0"/>
                <a:cs typeface="Times New Roman" panose="02020603050405020304" pitchFamily="18" charset="0"/>
              </a:rPr>
              <a:t>d=a||b;</a:t>
            </a:r>
            <a:endParaRPr lang="zh-CN" altLang="zh-CN" sz="2800" dirty="0">
              <a:latin typeface="Times New Roman" panose="02020603050405020304" pitchFamily="18" charset="0"/>
              <a:cs typeface="Times New Roman" panose="02020603050405020304" pitchFamily="18" charset="0"/>
            </a:endParaRPr>
          </a:p>
          <a:p>
            <a:pPr lvl="1">
              <a:lnSpc>
                <a:spcPts val="3600"/>
              </a:lnSpc>
            </a:pPr>
            <a:r>
              <a:rPr lang="zh-CN" altLang="en-US" sz="2400" dirty="0" smtClean="0">
                <a:latin typeface="Times New Roman" panose="02020603050405020304" pitchFamily="18" charset="0"/>
                <a:cs typeface="Times New Roman" panose="02020603050405020304" pitchFamily="18" charset="0"/>
              </a:rPr>
              <a:t>表达式相当于</a:t>
            </a:r>
            <a:r>
              <a:rPr lang="zh-CN"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d=(a||b)</a:t>
            </a:r>
            <a:endParaRPr lang="zh-CN" altLang="zh-CN" sz="2400" dirty="0">
              <a:latin typeface="Times New Roman" panose="02020603050405020304" pitchFamily="18" charset="0"/>
              <a:cs typeface="Times New Roman" panose="02020603050405020304" pitchFamily="18" charset="0"/>
            </a:endParaRPr>
          </a:p>
          <a:p>
            <a:pPr lvl="1">
              <a:lnSpc>
                <a:spcPts val="3600"/>
              </a:lnSpc>
            </a:pPr>
            <a:r>
              <a:rPr lang="zh-CN" altLang="en-US" sz="2400" dirty="0">
                <a:latin typeface="Times New Roman" panose="02020603050405020304" pitchFamily="18" charset="0"/>
                <a:cs typeface="Times New Roman" panose="02020603050405020304" pitchFamily="18" charset="0"/>
              </a:rPr>
              <a:t>条件</a:t>
            </a:r>
            <a:r>
              <a:rPr lang="zh-CN" altLang="zh-CN" sz="2400" dirty="0" smtClean="0">
                <a:latin typeface="Times New Roman" panose="02020603050405020304" pitchFamily="18" charset="0"/>
                <a:cs typeface="Times New Roman" panose="02020603050405020304" pitchFamily="18" charset="0"/>
              </a:rPr>
              <a:t>：</a:t>
            </a:r>
            <a:r>
              <a:rPr lang="en-US" altLang="zh-CN" sz="2400" dirty="0" err="1">
                <a:solidFill>
                  <a:srgbClr val="FF0000"/>
                </a:solidFill>
                <a:latin typeface="Times New Roman" panose="02020603050405020304" pitchFamily="18" charset="0"/>
                <a:cs typeface="Times New Roman" panose="02020603050405020304" pitchFamily="18" charset="0"/>
              </a:rPr>
              <a:t>int</a:t>
            </a:r>
            <a:r>
              <a:rPr lang="en-US" altLang="zh-CN" sz="2400" dirty="0">
                <a:solidFill>
                  <a:srgbClr val="FF0000"/>
                </a:solidFill>
                <a:latin typeface="Times New Roman" panose="02020603050405020304" pitchFamily="18" charset="0"/>
                <a:cs typeface="Times New Roman" panose="02020603050405020304" pitchFamily="18" charset="0"/>
              </a:rPr>
              <a:t> a=1,b=2,c=3,d=4</a:t>
            </a:r>
            <a:r>
              <a:rPr lang="en-US" altLang="zh-CN" sz="2400" dirty="0" smtClean="0">
                <a:solidFill>
                  <a:srgbClr val="FF0000"/>
                </a:solidFill>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lnSpc>
                <a:spcPts val="3600"/>
              </a:lnSpc>
            </a:pP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为</a:t>
            </a:r>
            <a:r>
              <a:rPr lang="zh-CN" altLang="en-US" sz="2400" dirty="0">
                <a:latin typeface="Times New Roman" panose="02020603050405020304" pitchFamily="18" charset="0"/>
                <a:cs typeface="Times New Roman" panose="02020603050405020304" pitchFamily="18" charset="0"/>
              </a:rPr>
              <a:t>“真”， </a:t>
            </a:r>
            <a:r>
              <a:rPr lang="en-US" altLang="zh-CN" sz="2400" dirty="0" smtClean="0">
                <a:latin typeface="Times New Roman" panose="02020603050405020304" pitchFamily="18" charset="0"/>
                <a:cs typeface="Times New Roman" panose="02020603050405020304" pitchFamily="18" charset="0"/>
              </a:rPr>
              <a:t>a||b</a:t>
            </a:r>
            <a:r>
              <a:rPr lang="zh-CN" altLang="en-US" sz="2400" dirty="0" smtClean="0">
                <a:latin typeface="Times New Roman" panose="02020603050405020304" pitchFamily="18" charset="0"/>
                <a:cs typeface="Times New Roman" panose="02020603050405020304" pitchFamily="18" charset="0"/>
              </a:rPr>
              <a:t>发生</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逻辑</a:t>
            </a:r>
            <a:r>
              <a:rPr lang="zh-CN" altLang="zh-CN" sz="2400" dirty="0" smtClean="0">
                <a:latin typeface="Times New Roman" panose="02020603050405020304" pitchFamily="18" charset="0"/>
                <a:cs typeface="Times New Roman" panose="02020603050405020304" pitchFamily="18" charset="0"/>
              </a:rPr>
              <a:t>短路”</a:t>
            </a:r>
            <a:r>
              <a:rPr lang="zh-CN" altLang="en-US" sz="2400" dirty="0">
                <a:latin typeface="Times New Roman" panose="02020603050405020304" pitchFamily="18" charset="0"/>
                <a:cs typeface="Times New Roman" panose="02020603050405020304" pitchFamily="18" charset="0"/>
              </a:rPr>
              <a:t>，不再</a:t>
            </a:r>
            <a:r>
              <a:rPr lang="zh-CN" altLang="en-US" sz="2400" dirty="0" smtClean="0">
                <a:latin typeface="Times New Roman" panose="02020603050405020304" pitchFamily="18" charset="0"/>
                <a:cs typeface="Times New Roman" panose="02020603050405020304" pitchFamily="18" charset="0"/>
              </a:rPr>
              <a:t>考察</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nSpc>
                <a:spcPts val="3600"/>
              </a:lnSpc>
            </a:pPr>
            <a:r>
              <a:rPr lang="en-US" altLang="zh-CN" sz="2400" dirty="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为“真”，值为</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d=1</a:t>
            </a:r>
            <a:endParaRPr lang="zh-CN" altLang="zh-CN" sz="24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 t="7560" r="88873" b="73404"/>
          <a:stretch/>
        </p:blipFill>
        <p:spPr bwMode="auto">
          <a:xfrm>
            <a:off x="7239000" y="152399"/>
            <a:ext cx="1763356" cy="218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51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41</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a:latin typeface="黑体" pitchFamily="49" charset="-122"/>
                <a:ea typeface="黑体" pitchFamily="49" charset="-122"/>
              </a:rPr>
              <a:t>4</a:t>
            </a:r>
            <a:r>
              <a:rPr kumimoji="1" lang="zh-CN" altLang="en-US" sz="3600" b="0" dirty="0">
                <a:latin typeface="黑体" pitchFamily="49" charset="-122"/>
                <a:ea typeface="黑体" pitchFamily="49" charset="-122"/>
              </a:rPr>
              <a:t>运行结果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3</a:t>
            </a:r>
            <a:r>
              <a:rPr kumimoji="1" lang="zh-CN" altLang="en-US" sz="3600" b="0" dirty="0" smtClean="0">
                <a:latin typeface="黑体" pitchFamily="49" charset="-122"/>
                <a:ea typeface="黑体" pitchFamily="49" charset="-122"/>
              </a:rPr>
              <a:t>行</a:t>
            </a:r>
            <a:r>
              <a:rPr kumimoji="1" lang="en-US" altLang="zh-CN" sz="3600" b="0" dirty="0" smtClean="0">
                <a:solidFill>
                  <a:srgbClr val="CC0099"/>
                </a:solidFill>
                <a:latin typeface="黑体" pitchFamily="49" charset="-122"/>
                <a:ea typeface="黑体" pitchFamily="49" charset="-122"/>
              </a:rPr>
              <a:t>c=0,d=0</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066800"/>
            <a:ext cx="8610600" cy="5029200"/>
          </a:xfrm>
        </p:spPr>
        <p:txBody>
          <a:bodyPr/>
          <a:lstStyle/>
          <a:p>
            <a:pPr>
              <a:lnSpc>
                <a:spcPts val="3600"/>
              </a:lnSpc>
            </a:pPr>
            <a:r>
              <a:rPr lang="en-US" altLang="zh-CN" sz="2000" dirty="0" smtClean="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=!a&amp;&amp;b;</a:t>
            </a:r>
            <a:endParaRPr lang="zh-CN" altLang="zh-CN" sz="2000" dirty="0">
              <a:latin typeface="Times New Roman" panose="02020603050405020304" pitchFamily="18" charset="0"/>
              <a:cs typeface="Times New Roman" panose="02020603050405020304" pitchFamily="18" charset="0"/>
            </a:endParaRPr>
          </a:p>
          <a:p>
            <a:pPr lvl="1">
              <a:lnSpc>
                <a:spcPts val="3600"/>
              </a:lnSpc>
            </a:pPr>
            <a:r>
              <a:rPr lang="zh-CN" altLang="en-US" sz="1800" dirty="0" smtClean="0">
                <a:latin typeface="Times New Roman" panose="02020603050405020304" pitchFamily="18" charset="0"/>
                <a:cs typeface="Times New Roman" panose="02020603050405020304" pitchFamily="18" charset="0"/>
              </a:rPr>
              <a:t>表达式相当于</a:t>
            </a:r>
            <a:r>
              <a:rPr lang="zh-CN" altLang="zh-CN"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c=(</a:t>
            </a: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a</a:t>
            </a:r>
            <a:r>
              <a:rPr lang="en-US" altLang="zh-CN" sz="1800" dirty="0">
                <a:latin typeface="Times New Roman" panose="02020603050405020304" pitchFamily="18" charset="0"/>
                <a:cs typeface="Times New Roman" panose="02020603050405020304" pitchFamily="18" charset="0"/>
              </a:rPr>
              <a:t>&amp;&amp;b</a:t>
            </a:r>
            <a:r>
              <a:rPr lang="en-US" altLang="zh-CN" sz="1800" dirty="0" smtClean="0">
                <a:latin typeface="Times New Roman" panose="02020603050405020304" pitchFamily="18" charset="0"/>
                <a:cs typeface="Times New Roman" panose="02020603050405020304" pitchFamily="18" charset="0"/>
              </a:rPr>
              <a:t>)</a:t>
            </a:r>
            <a:endParaRPr lang="zh-CN" altLang="zh-CN" sz="1800" dirty="0">
              <a:latin typeface="Times New Roman" panose="02020603050405020304" pitchFamily="18" charset="0"/>
              <a:cs typeface="Times New Roman" panose="02020603050405020304" pitchFamily="18" charset="0"/>
            </a:endParaRPr>
          </a:p>
          <a:p>
            <a:pPr lvl="1">
              <a:lnSpc>
                <a:spcPts val="3600"/>
              </a:lnSpc>
            </a:pPr>
            <a:r>
              <a:rPr lang="zh-CN" altLang="en-US" sz="1800" dirty="0" smtClean="0">
                <a:latin typeface="Times New Roman" panose="02020603050405020304" pitchFamily="18" charset="0"/>
                <a:cs typeface="Times New Roman" panose="02020603050405020304" pitchFamily="18" charset="0"/>
              </a:rPr>
              <a:t>条件</a:t>
            </a:r>
            <a:r>
              <a:rPr lang="en-US" altLang="zh-CN" sz="1800" dirty="0" err="1" smtClean="0">
                <a:solidFill>
                  <a:srgbClr val="FF0000"/>
                </a:solidFill>
                <a:latin typeface="Times New Roman" panose="02020603050405020304" pitchFamily="18" charset="0"/>
                <a:cs typeface="Times New Roman" panose="02020603050405020304" pitchFamily="18" charset="0"/>
              </a:rPr>
              <a:t>int</a:t>
            </a:r>
            <a:r>
              <a:rPr lang="en-US" altLang="zh-CN" sz="1800" dirty="0" smtClean="0">
                <a:solidFill>
                  <a:srgbClr val="FF0000"/>
                </a:solidFill>
                <a:latin typeface="Times New Roman" panose="02020603050405020304" pitchFamily="18" charset="0"/>
                <a:cs typeface="Times New Roman" panose="02020603050405020304" pitchFamily="18" charset="0"/>
              </a:rPr>
              <a:t> a=1,b=2,c=3,d=4;</a:t>
            </a:r>
            <a:endParaRPr lang="en-US" altLang="zh-CN" sz="1800" dirty="0">
              <a:latin typeface="Times New Roman" panose="02020603050405020304" pitchFamily="18" charset="0"/>
              <a:cs typeface="Times New Roman" panose="02020603050405020304" pitchFamily="18" charset="0"/>
            </a:endParaRPr>
          </a:p>
          <a:p>
            <a:pPr lvl="1">
              <a:lnSpc>
                <a:spcPts val="3600"/>
              </a:lnSpc>
            </a:pP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为</a:t>
            </a:r>
            <a:r>
              <a:rPr lang="zh-CN" altLang="en-US" sz="1800" dirty="0" smtClean="0">
                <a:latin typeface="Times New Roman" panose="02020603050405020304" pitchFamily="18" charset="0"/>
                <a:cs typeface="Times New Roman" panose="02020603050405020304" pitchFamily="18" charset="0"/>
              </a:rPr>
              <a:t>“真”，</a:t>
            </a:r>
            <a:r>
              <a:rPr lang="en-US" altLang="zh-CN" sz="1800" dirty="0">
                <a:latin typeface="Times New Roman" panose="02020603050405020304" pitchFamily="18" charset="0"/>
                <a:cs typeface="Times New Roman" panose="02020603050405020304" pitchFamily="18" charset="0"/>
              </a:rPr>
              <a:t>!a</a:t>
            </a:r>
            <a:r>
              <a:rPr lang="zh-CN" altLang="en-US" sz="1800" dirty="0">
                <a:latin typeface="Times New Roman" panose="02020603050405020304" pitchFamily="18" charset="0"/>
                <a:cs typeface="Times New Roman" panose="02020603050405020304" pitchFamily="18" charset="0"/>
              </a:rPr>
              <a:t>为</a:t>
            </a:r>
            <a:r>
              <a:rPr lang="zh-CN" altLang="en-US" sz="1800" dirty="0" smtClean="0">
                <a:latin typeface="Times New Roman" panose="02020603050405020304" pitchFamily="18" charset="0"/>
                <a:cs typeface="Times New Roman" panose="02020603050405020304" pitchFamily="18" charset="0"/>
              </a:rPr>
              <a:t>“假”，</a:t>
            </a:r>
            <a:r>
              <a:rPr lang="en-US" altLang="zh-CN" sz="1800" dirty="0">
                <a:latin typeface="Times New Roman" panose="02020603050405020304" pitchFamily="18" charset="0"/>
                <a:cs typeface="Times New Roman" panose="02020603050405020304" pitchFamily="18" charset="0"/>
              </a:rPr>
              <a:t>!a&amp;&amp;</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发生“逻辑短路”，不再考察</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的值。</a:t>
            </a:r>
            <a:r>
              <a:rPr lang="en-US" altLang="zh-CN" sz="1800" dirty="0">
                <a:latin typeface="Times New Roman" panose="02020603050405020304" pitchFamily="18" charset="0"/>
                <a:cs typeface="Times New Roman" panose="02020603050405020304" pitchFamily="18" charset="0"/>
              </a:rPr>
              <a:t> </a:t>
            </a:r>
            <a:endParaRPr lang="en-US" altLang="zh-CN" sz="1800" dirty="0" smtClean="0">
              <a:latin typeface="Times New Roman" panose="02020603050405020304" pitchFamily="18" charset="0"/>
              <a:cs typeface="Times New Roman" panose="02020603050405020304" pitchFamily="18" charset="0"/>
            </a:endParaRPr>
          </a:p>
          <a:p>
            <a:pPr lvl="1">
              <a:lnSpc>
                <a:spcPts val="3600"/>
              </a:lnSpc>
            </a:pPr>
            <a:r>
              <a:rPr lang="en-US" altLang="zh-CN" sz="1800" dirty="0" smtClean="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a&amp;&amp;</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为“假”，值为</a:t>
            </a:r>
            <a:r>
              <a:rPr lang="en-US" altLang="zh-CN" sz="1800" dirty="0" smtClean="0">
                <a:latin typeface="Times New Roman" panose="02020603050405020304" pitchFamily="18" charset="0"/>
                <a:cs typeface="Times New Roman" panose="02020603050405020304" pitchFamily="18" charset="0"/>
              </a:rPr>
              <a:t>0——</a:t>
            </a:r>
            <a:r>
              <a:rPr lang="en-US" altLang="zh-CN" sz="1800" dirty="0" smtClean="0">
                <a:latin typeface="Times New Roman" panose="02020603050405020304" pitchFamily="18" charset="0"/>
                <a:cs typeface="Times New Roman" panose="02020603050405020304" pitchFamily="18" charset="0"/>
              </a:rPr>
              <a:t>c=0</a:t>
            </a:r>
            <a:endParaRPr lang="zh-CN" altLang="zh-CN" sz="1800" dirty="0">
              <a:latin typeface="Times New Roman" panose="02020603050405020304" pitchFamily="18" charset="0"/>
              <a:cs typeface="Times New Roman" panose="02020603050405020304" pitchFamily="18" charset="0"/>
            </a:endParaRPr>
          </a:p>
          <a:p>
            <a:pPr>
              <a:lnSpc>
                <a:spcPts val="3600"/>
              </a:lnSpc>
            </a:pPr>
            <a:r>
              <a:rPr lang="en-US" altLang="zh-CN" sz="2000" dirty="0"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=!a||!b;</a:t>
            </a:r>
            <a:endParaRPr lang="zh-CN" altLang="zh-CN" sz="2000" dirty="0">
              <a:latin typeface="Times New Roman" panose="02020603050405020304" pitchFamily="18" charset="0"/>
              <a:cs typeface="Times New Roman" panose="02020603050405020304" pitchFamily="18" charset="0"/>
            </a:endParaRPr>
          </a:p>
          <a:p>
            <a:pPr lvl="1">
              <a:lnSpc>
                <a:spcPts val="3600"/>
              </a:lnSpc>
            </a:pPr>
            <a:r>
              <a:rPr lang="zh-CN" altLang="en-US" sz="1800" dirty="0" smtClean="0">
                <a:latin typeface="Times New Roman" panose="02020603050405020304" pitchFamily="18" charset="0"/>
                <a:cs typeface="Times New Roman" panose="02020603050405020304" pitchFamily="18" charset="0"/>
              </a:rPr>
              <a:t>表达式相当于</a:t>
            </a:r>
            <a:r>
              <a:rPr lang="zh-CN" altLang="zh-CN" sz="1800" dirty="0" smtClean="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d=((!a) </a:t>
            </a:r>
            <a:r>
              <a:rPr lang="en-US" altLang="zh-CN" sz="1800" dirty="0" smtClean="0">
                <a:latin typeface="Times New Roman" panose="02020603050405020304" pitchFamily="18" charset="0"/>
                <a:cs typeface="Times New Roman" panose="02020603050405020304" pitchFamily="18" charset="0"/>
              </a:rPr>
              <a:t>||(!b))</a:t>
            </a:r>
            <a:endParaRPr lang="zh-CN" altLang="zh-CN" sz="1800" dirty="0">
              <a:latin typeface="Times New Roman" panose="02020603050405020304" pitchFamily="18" charset="0"/>
              <a:cs typeface="Times New Roman" panose="02020603050405020304" pitchFamily="18" charset="0"/>
            </a:endParaRPr>
          </a:p>
          <a:p>
            <a:pPr lvl="1">
              <a:lnSpc>
                <a:spcPts val="3600"/>
              </a:lnSpc>
            </a:pPr>
            <a:r>
              <a:rPr lang="zh-CN" altLang="en-US" sz="1800" dirty="0">
                <a:latin typeface="Times New Roman" panose="02020603050405020304" pitchFamily="18" charset="0"/>
                <a:cs typeface="Times New Roman" panose="02020603050405020304" pitchFamily="18" charset="0"/>
              </a:rPr>
              <a:t>条件</a:t>
            </a:r>
            <a:r>
              <a:rPr lang="zh-CN" altLang="zh-CN" sz="1800" dirty="0" smtClean="0">
                <a:latin typeface="Times New Roman" panose="02020603050405020304" pitchFamily="18" charset="0"/>
                <a:cs typeface="Times New Roman" panose="02020603050405020304" pitchFamily="18" charset="0"/>
              </a:rPr>
              <a:t>：</a:t>
            </a:r>
            <a:r>
              <a:rPr lang="en-US" altLang="zh-CN" sz="1800" dirty="0" err="1">
                <a:solidFill>
                  <a:srgbClr val="FF0000"/>
                </a:solidFill>
                <a:latin typeface="Times New Roman" panose="02020603050405020304" pitchFamily="18" charset="0"/>
                <a:cs typeface="Times New Roman" panose="02020603050405020304" pitchFamily="18" charset="0"/>
              </a:rPr>
              <a:t>int</a:t>
            </a:r>
            <a:r>
              <a:rPr lang="en-US" altLang="zh-CN" sz="1800" dirty="0">
                <a:solidFill>
                  <a:srgbClr val="FF0000"/>
                </a:solidFill>
                <a:latin typeface="Times New Roman" panose="02020603050405020304" pitchFamily="18" charset="0"/>
                <a:cs typeface="Times New Roman" panose="02020603050405020304" pitchFamily="18" charset="0"/>
              </a:rPr>
              <a:t> a=1,b=2,c=3,d=4</a:t>
            </a:r>
            <a:r>
              <a:rPr lang="en-US" altLang="zh-CN" sz="1800" dirty="0" smtClean="0">
                <a:solidFill>
                  <a:srgbClr val="FF0000"/>
                </a:solidFill>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lvl="1">
              <a:lnSpc>
                <a:spcPts val="3600"/>
              </a:lnSpc>
            </a:pP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为“真”，</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为“假”；</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也为假</a:t>
            </a:r>
            <a:endParaRPr lang="en-US" altLang="zh-CN" sz="1800" dirty="0" smtClean="0">
              <a:latin typeface="Times New Roman" panose="02020603050405020304" pitchFamily="18" charset="0"/>
              <a:cs typeface="Times New Roman" panose="02020603050405020304" pitchFamily="18" charset="0"/>
            </a:endParaRPr>
          </a:p>
          <a:p>
            <a:pPr lvl="1">
              <a:lnSpc>
                <a:spcPts val="3600"/>
              </a:lnSpc>
            </a:pPr>
            <a:r>
              <a:rPr lang="en-US" altLang="zh-CN" sz="1800" dirty="0">
                <a:latin typeface="Times New Roman" panose="02020603050405020304" pitchFamily="18" charset="0"/>
                <a:cs typeface="Times New Roman" panose="02020603050405020304" pitchFamily="18" charset="0"/>
              </a:rPr>
              <a:t>(!a) ||(!b</a:t>
            </a:r>
            <a:r>
              <a:rPr lang="en-US" altLang="zh-CN" sz="1800" dirty="0" smtClean="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为“假”，值是</a:t>
            </a:r>
            <a:r>
              <a:rPr lang="en-US" altLang="zh-CN" sz="1800" dirty="0" smtClean="0">
                <a:latin typeface="Times New Roman" panose="02020603050405020304" pitchFamily="18" charset="0"/>
                <a:cs typeface="Times New Roman" panose="02020603050405020304" pitchFamily="18" charset="0"/>
              </a:rPr>
              <a:t>0——</a:t>
            </a:r>
            <a:r>
              <a:rPr lang="en-US" altLang="zh-CN" sz="1800" dirty="0" smtClean="0">
                <a:latin typeface="Times New Roman" panose="02020603050405020304" pitchFamily="18" charset="0"/>
                <a:cs typeface="Times New Roman" panose="02020603050405020304" pitchFamily="18" charset="0"/>
              </a:rPr>
              <a:t>d=0</a:t>
            </a:r>
            <a:endParaRPr lang="zh-CN" altLang="zh-CN" sz="18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 t="7560" r="88873" b="73404"/>
          <a:stretch/>
        </p:blipFill>
        <p:spPr bwMode="auto">
          <a:xfrm>
            <a:off x="7239000" y="152399"/>
            <a:ext cx="1763356" cy="218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90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42</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a:latin typeface="黑体" pitchFamily="49" charset="-122"/>
                <a:ea typeface="黑体" pitchFamily="49" charset="-122"/>
              </a:rPr>
              <a:t>4</a:t>
            </a:r>
            <a:r>
              <a:rPr kumimoji="1" lang="zh-CN" altLang="en-US" sz="3600" b="0" dirty="0">
                <a:latin typeface="黑体" pitchFamily="49" charset="-122"/>
                <a:ea typeface="黑体" pitchFamily="49" charset="-122"/>
              </a:rPr>
              <a:t>运行结果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4</a:t>
            </a:r>
            <a:r>
              <a:rPr kumimoji="1" lang="zh-CN" altLang="en-US" sz="3600" b="0" dirty="0" smtClean="0">
                <a:latin typeface="黑体" pitchFamily="49" charset="-122"/>
                <a:ea typeface="黑体" pitchFamily="49" charset="-122"/>
              </a:rPr>
              <a:t>行</a:t>
            </a:r>
            <a:r>
              <a:rPr kumimoji="1" lang="en-US" altLang="zh-CN" sz="3600" b="0" dirty="0" smtClean="0">
                <a:solidFill>
                  <a:srgbClr val="CC0099"/>
                </a:solidFill>
                <a:latin typeface="黑体" pitchFamily="49" charset="-122"/>
                <a:ea typeface="黑体" pitchFamily="49" charset="-122"/>
              </a:rPr>
              <a:t>c=0,d=0</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304800" y="1295400"/>
            <a:ext cx="8610600" cy="5029200"/>
          </a:xfrm>
        </p:spPr>
        <p:txBody>
          <a:bodyPr/>
          <a:lstStyle/>
          <a:p>
            <a:pPr>
              <a:lnSpc>
                <a:spcPts val="3600"/>
              </a:lnSpc>
            </a:pPr>
            <a:r>
              <a:rPr lang="zh-CN" altLang="en-US" sz="2800" dirty="0">
                <a:latin typeface="Times New Roman" panose="02020603050405020304" pitchFamily="18" charset="0"/>
                <a:cs typeface="Times New Roman" panose="02020603050405020304" pitchFamily="18" charset="0"/>
              </a:rPr>
              <a:t>条件</a:t>
            </a:r>
            <a:r>
              <a:rPr lang="en-US" altLang="zh-CN" sz="2800" dirty="0" err="1">
                <a:solidFill>
                  <a:srgbClr val="FF0000"/>
                </a:solidFill>
                <a:latin typeface="Times New Roman" panose="02020603050405020304" pitchFamily="18" charset="0"/>
                <a:cs typeface="Times New Roman" panose="02020603050405020304" pitchFamily="18" charset="0"/>
              </a:rPr>
              <a:t>int</a:t>
            </a:r>
            <a:r>
              <a:rPr lang="en-US" altLang="zh-CN" sz="2800" dirty="0">
                <a:solidFill>
                  <a:srgbClr val="FF0000"/>
                </a:solidFill>
                <a:latin typeface="Times New Roman" panose="02020603050405020304" pitchFamily="18" charset="0"/>
                <a:cs typeface="Times New Roman" panose="02020603050405020304" pitchFamily="18" charset="0"/>
              </a:rPr>
              <a:t> a=1,b=2,c=3,d=4;</a:t>
            </a:r>
            <a:endParaRPr lang="en-US" altLang="zh-CN" sz="2800" dirty="0">
              <a:latin typeface="Times New Roman" panose="02020603050405020304" pitchFamily="18" charset="0"/>
              <a:cs typeface="Times New Roman" panose="02020603050405020304" pitchFamily="18" charset="0"/>
            </a:endParaRPr>
          </a:p>
          <a:p>
            <a:pPr lvl="1">
              <a:lnSpc>
                <a:spcPts val="3600"/>
              </a:lnSpc>
            </a:pPr>
            <a:r>
              <a:rPr lang="en-US" altLang="zh-CN" sz="2400" dirty="0" smtClean="0">
                <a:solidFill>
                  <a:srgbClr val="C00000"/>
                </a:solidFill>
                <a:latin typeface="Times New Roman" panose="02020603050405020304" pitchFamily="18" charset="0"/>
                <a:cs typeface="Times New Roman" panose="02020603050405020304" pitchFamily="18" charset="0"/>
              </a:rPr>
              <a:t>c</a:t>
            </a:r>
            <a:r>
              <a:rPr lang="en-US" altLang="zh-CN" sz="2400" dirty="0">
                <a:solidFill>
                  <a:srgbClr val="C00000"/>
                </a:solidFill>
                <a:latin typeface="Times New Roman" panose="02020603050405020304" pitchFamily="18" charset="0"/>
                <a:cs typeface="Times New Roman" panose="02020603050405020304" pitchFamily="18" charset="0"/>
              </a:rPr>
              <a:t>=!a&lt;3&amp;&amp;d&gt;!</a:t>
            </a:r>
            <a:r>
              <a:rPr lang="en-US" altLang="zh-CN" sz="2400" dirty="0" smtClean="0">
                <a:solidFill>
                  <a:srgbClr val="C00000"/>
                </a:solidFill>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相当于</a:t>
            </a:r>
            <a:r>
              <a:rPr lang="zh-CN"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c=((!a&lt;3)&amp;&amp;(d&gt;!9))</a:t>
            </a:r>
            <a:endParaRPr lang="zh-CN" altLang="zh-CN" sz="2400" dirty="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!a&lt;3</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“真”、</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为“假”，值为</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0&lt;3</a:t>
            </a:r>
            <a:r>
              <a:rPr lang="zh-CN" altLang="en-US" sz="2000" dirty="0">
                <a:latin typeface="Times New Roman" panose="02020603050405020304" pitchFamily="18" charset="0"/>
                <a:cs typeface="Times New Roman" panose="02020603050405020304" pitchFamily="18" charset="0"/>
              </a:rPr>
              <a:t>为“真” </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!9</a:t>
            </a:r>
            <a:r>
              <a:rPr lang="zh-CN" altLang="en-US" sz="2000" dirty="0" smtClean="0">
                <a:latin typeface="Times New Roman" panose="02020603050405020304" pitchFamily="18" charset="0"/>
                <a:cs typeface="Times New Roman" panose="02020603050405020304" pitchFamily="18" charset="0"/>
              </a:rPr>
              <a:t>为“假”</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a:latin typeface="Times New Roman" panose="02020603050405020304" pitchFamily="18" charset="0"/>
                <a:cs typeface="Times New Roman" panose="02020603050405020304" pitchFamily="18" charset="0"/>
              </a:rPr>
              <a:t>(!a&lt;3)&amp;&amp;(d&gt;!9</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为“假”，</a:t>
            </a:r>
            <a:r>
              <a:rPr lang="zh-CN" altLang="en-US" sz="2000" dirty="0" smtClean="0">
                <a:latin typeface="Times New Roman" panose="02020603050405020304" pitchFamily="18" charset="0"/>
                <a:cs typeface="Times New Roman" panose="02020603050405020304" pitchFamily="18" charset="0"/>
              </a:rPr>
              <a:t>值为</a:t>
            </a:r>
            <a:r>
              <a:rPr lang="en-US" altLang="zh-CN" sz="2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c=0</a:t>
            </a:r>
            <a:endParaRPr lang="zh-CN" altLang="zh-CN" sz="2000" dirty="0">
              <a:latin typeface="Times New Roman" panose="02020603050405020304" pitchFamily="18" charset="0"/>
              <a:cs typeface="Times New Roman" panose="02020603050405020304" pitchFamily="18" charset="0"/>
            </a:endParaRPr>
          </a:p>
          <a:p>
            <a:pPr lvl="1">
              <a:lnSpc>
                <a:spcPts val="3600"/>
              </a:lnSpc>
            </a:pPr>
            <a:r>
              <a:rPr lang="en-US" altLang="zh-CN" sz="2400" dirty="0" smtClean="0">
                <a:solidFill>
                  <a:srgbClr val="C00000"/>
                </a:solidFill>
                <a:latin typeface="Times New Roman" panose="02020603050405020304" pitchFamily="18" charset="0"/>
                <a:cs typeface="Times New Roman" panose="02020603050405020304" pitchFamily="18" charset="0"/>
              </a:rPr>
              <a:t>d</a:t>
            </a:r>
            <a:r>
              <a:rPr lang="en-US" altLang="zh-CN" sz="2400" dirty="0">
                <a:solidFill>
                  <a:srgbClr val="C00000"/>
                </a:solidFill>
                <a:latin typeface="Times New Roman" panose="02020603050405020304" pitchFamily="18" charset="0"/>
                <a:cs typeface="Times New Roman" panose="02020603050405020304" pitchFamily="18" charset="0"/>
              </a:rPr>
              <a:t>=!(a&lt;3)&amp;&amp;</a:t>
            </a:r>
            <a:r>
              <a:rPr lang="en-US" altLang="zh-CN" sz="2400" dirty="0" smtClean="0">
                <a:solidFill>
                  <a:srgbClr val="C00000"/>
                </a:solidFill>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相当于</a:t>
            </a:r>
            <a:r>
              <a:rPr lang="zh-CN"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a&lt;3</a:t>
            </a:r>
            <a:r>
              <a:rPr lang="en-US" altLang="zh-CN" sz="2400" dirty="0" smtClean="0">
                <a:latin typeface="Times New Roman" panose="02020603050405020304" pitchFamily="18" charset="0"/>
                <a:cs typeface="Times New Roman" panose="02020603050405020304" pitchFamily="18" charset="0"/>
              </a:rPr>
              <a:t>)&amp;&amp;</a:t>
            </a:r>
            <a:r>
              <a:rPr lang="en-US" altLang="zh-CN" sz="2400" dirty="0">
                <a:latin typeface="Times New Roman" panose="02020603050405020304" pitchFamily="18" charset="0"/>
                <a:cs typeface="Times New Roman" panose="02020603050405020304" pitchFamily="18" charset="0"/>
              </a:rPr>
              <a:t>4</a:t>
            </a:r>
            <a:r>
              <a:rPr lang="en-US"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lvl="2">
              <a:lnSpc>
                <a:spcPts val="3600"/>
              </a:lnSpc>
            </a:pPr>
            <a:r>
              <a:rPr lang="en-US" altLang="zh-CN" sz="2000" dirty="0">
                <a:latin typeface="Times New Roman" panose="02020603050405020304" pitchFamily="18" charset="0"/>
                <a:cs typeface="Times New Roman" panose="02020603050405020304" pitchFamily="18" charset="0"/>
              </a:rPr>
              <a:t>!(a&lt;3</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a&lt;3</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“真”</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!(a&lt;3</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为“假”</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发生</a:t>
            </a:r>
            <a:r>
              <a:rPr lang="zh-CN" altLang="zh-CN" sz="2000" dirty="0">
                <a:latin typeface="Times New Roman" panose="02020603050405020304" pitchFamily="18" charset="0"/>
                <a:cs typeface="Times New Roman" panose="02020603050405020304" pitchFamily="18" charset="0"/>
              </a:rPr>
              <a:t>“判断短路”</a:t>
            </a:r>
            <a:r>
              <a:rPr lang="zh-CN" altLang="en-US" sz="2000" dirty="0">
                <a:latin typeface="Times New Roman" panose="02020603050405020304" pitchFamily="18" charset="0"/>
                <a:cs typeface="Times New Roman" panose="02020603050405020304" pitchFamily="18" charset="0"/>
              </a:rPr>
              <a:t>，不再</a:t>
            </a:r>
            <a:r>
              <a:rPr lang="zh-CN" altLang="en-US" sz="2000" dirty="0" smtClean="0">
                <a:latin typeface="Times New Roman" panose="02020603050405020304" pitchFamily="18" charset="0"/>
                <a:cs typeface="Times New Roman" panose="02020603050405020304" pitchFamily="18" charset="0"/>
              </a:rPr>
              <a:t>考察</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的情况</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a:latin typeface="Times New Roman" panose="02020603050405020304" pitchFamily="18" charset="0"/>
                <a:cs typeface="Times New Roman" panose="02020603050405020304" pitchFamily="18" charset="0"/>
              </a:rPr>
              <a:t>!(a&lt;3)&amp;&amp;</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为“假”，值为</a:t>
            </a:r>
            <a:r>
              <a:rPr lang="en-US" altLang="zh-CN" sz="2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d=0</a:t>
            </a:r>
            <a:endParaRPr lang="zh-CN" altLang="zh-CN" sz="20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 t="7560" r="88873" b="73404"/>
          <a:stretch/>
        </p:blipFill>
        <p:spPr bwMode="auto">
          <a:xfrm>
            <a:off x="7239000" y="152399"/>
            <a:ext cx="1763356" cy="218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7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43</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a:latin typeface="黑体" pitchFamily="49" charset="-122"/>
                <a:ea typeface="黑体" pitchFamily="49" charset="-122"/>
              </a:rPr>
              <a:t>4</a:t>
            </a:r>
            <a:r>
              <a:rPr kumimoji="1" lang="zh-CN" altLang="en-US" sz="3600" b="0" dirty="0">
                <a:latin typeface="黑体" pitchFamily="49" charset="-122"/>
                <a:ea typeface="黑体" pitchFamily="49" charset="-122"/>
              </a:rPr>
              <a:t>运行结果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5</a:t>
            </a:r>
            <a:r>
              <a:rPr kumimoji="1" lang="zh-CN" altLang="en-US" sz="3600" b="0" dirty="0" smtClean="0">
                <a:latin typeface="黑体" pitchFamily="49" charset="-122"/>
                <a:ea typeface="黑体" pitchFamily="49" charset="-122"/>
              </a:rPr>
              <a:t>行</a:t>
            </a:r>
            <a:r>
              <a:rPr kumimoji="1" lang="en-US" altLang="zh-CN" sz="3600" b="0" dirty="0" smtClean="0">
                <a:solidFill>
                  <a:srgbClr val="CC0099"/>
                </a:solidFill>
                <a:latin typeface="黑体" pitchFamily="49" charset="-122"/>
                <a:ea typeface="黑体" pitchFamily="49" charset="-122"/>
              </a:rPr>
              <a:t>c=0,d=0</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152400" y="1295400"/>
            <a:ext cx="8839200" cy="5029200"/>
          </a:xfrm>
        </p:spPr>
        <p:txBody>
          <a:bodyPr/>
          <a:lstStyle/>
          <a:p>
            <a:pPr>
              <a:lnSpc>
                <a:spcPts val="3600"/>
              </a:lnSpc>
            </a:pPr>
            <a:r>
              <a:rPr lang="zh-CN" altLang="en-US" sz="2400" dirty="0" smtClean="0">
                <a:latin typeface="Times New Roman" panose="02020603050405020304" pitchFamily="18" charset="0"/>
                <a:cs typeface="Times New Roman" panose="02020603050405020304" pitchFamily="18" charset="0"/>
              </a:rPr>
              <a:t>条件</a:t>
            </a:r>
            <a:r>
              <a:rPr lang="en-US" altLang="zh-CN" sz="2400" dirty="0" err="1" smtClean="0">
                <a:solidFill>
                  <a:srgbClr val="FF0000"/>
                </a:solidFill>
                <a:latin typeface="Times New Roman" panose="02020603050405020304" pitchFamily="18" charset="0"/>
                <a:cs typeface="Times New Roman" panose="02020603050405020304" pitchFamily="18" charset="0"/>
              </a:rPr>
              <a:t>int</a:t>
            </a:r>
            <a:r>
              <a:rPr lang="en-US" altLang="zh-CN" sz="2400" dirty="0" smtClean="0">
                <a:solidFill>
                  <a:srgbClr val="FF0000"/>
                </a:solidFill>
                <a:latin typeface="Times New Roman" panose="02020603050405020304" pitchFamily="18" charset="0"/>
                <a:cs typeface="Times New Roman" panose="02020603050405020304" pitchFamily="18" charset="0"/>
              </a:rPr>
              <a:t> a=1,b=2,c=3,d=4;</a:t>
            </a:r>
            <a:endParaRPr lang="en-US" altLang="zh-CN" sz="2400" dirty="0" smtClean="0">
              <a:latin typeface="Times New Roman" panose="02020603050405020304" pitchFamily="18" charset="0"/>
              <a:cs typeface="Times New Roman" panose="02020603050405020304" pitchFamily="18" charset="0"/>
            </a:endParaRPr>
          </a:p>
          <a:p>
            <a:pPr lvl="1">
              <a:lnSpc>
                <a:spcPts val="3600"/>
              </a:lnSpc>
            </a:pPr>
            <a:r>
              <a:rPr lang="en-US" altLang="zh-CN" sz="2000" dirty="0" smtClean="0">
                <a:latin typeface="Times New Roman" panose="02020603050405020304" pitchFamily="18" charset="0"/>
                <a:cs typeface="Times New Roman" panose="02020603050405020304" pitchFamily="18" charset="0"/>
              </a:rPr>
              <a:t>c=a+4&gt;!</a:t>
            </a:r>
            <a:r>
              <a:rPr lang="en-US" altLang="zh-CN" sz="2000" dirty="0" err="1" smtClean="0">
                <a:latin typeface="Times New Roman" panose="02020603050405020304" pitchFamily="18" charset="0"/>
                <a:cs typeface="Times New Roman" panose="02020603050405020304" pitchFamily="18" charset="0"/>
              </a:rPr>
              <a:t>b+a</a:t>
            </a:r>
            <a:r>
              <a:rPr lang="en-US" altLang="zh-CN" sz="2000" dirty="0" smtClean="0">
                <a:latin typeface="Times New Roman" panose="02020603050405020304" pitchFamily="18" charset="0"/>
                <a:cs typeface="Times New Roman" panose="02020603050405020304" pitchFamily="18" charset="0"/>
              </a:rPr>
              <a:t>&amp;&amp;</a:t>
            </a:r>
            <a:r>
              <a:rPr lang="en-US" altLang="zh-CN" sz="2000" dirty="0" err="1" smtClean="0">
                <a:latin typeface="Times New Roman" panose="02020603050405020304" pitchFamily="18" charset="0"/>
                <a:cs typeface="Times New Roman" panose="02020603050405020304" pitchFamily="18" charset="0"/>
              </a:rPr>
              <a:t>a+b</a:t>
            </a:r>
            <a:r>
              <a:rPr lang="en-US" altLang="zh-CN" sz="2000" dirty="0" smtClean="0">
                <a:latin typeface="Times New Roman" panose="02020603050405020304" pitchFamily="18" charset="0"/>
                <a:cs typeface="Times New Roman" panose="02020603050405020304" pitchFamily="18" charset="0"/>
              </a:rPr>
              <a:t>&lt;!(b-2)</a:t>
            </a:r>
            <a:r>
              <a:rPr lang="zh-CN" altLang="en-US" sz="2200" dirty="0" smtClean="0">
                <a:latin typeface="Times New Roman" panose="02020603050405020304" pitchFamily="18" charset="0"/>
                <a:cs typeface="Times New Roman" panose="02020603050405020304" pitchFamily="18" charset="0"/>
              </a:rPr>
              <a:t>相当于</a:t>
            </a:r>
            <a:r>
              <a:rPr lang="en-US" altLang="zh-CN" sz="2200" dirty="0" smtClean="0">
                <a:latin typeface="Times New Roman" panose="02020603050405020304" pitchFamily="18" charset="0"/>
                <a:cs typeface="Times New Roman" panose="02020603050405020304" pitchFamily="18" charset="0"/>
              </a:rPr>
              <a:t>c=(((a+4)&gt;(!</a:t>
            </a:r>
            <a:r>
              <a:rPr lang="en-US" altLang="zh-CN" sz="2200" dirty="0" err="1" smtClean="0">
                <a:latin typeface="Times New Roman" panose="02020603050405020304" pitchFamily="18" charset="0"/>
                <a:cs typeface="Times New Roman" panose="02020603050405020304" pitchFamily="18" charset="0"/>
              </a:rPr>
              <a:t>b+a</a:t>
            </a:r>
            <a:r>
              <a:rPr lang="en-US" altLang="zh-CN" sz="2200" dirty="0" smtClean="0">
                <a:latin typeface="Times New Roman" panose="02020603050405020304" pitchFamily="18" charset="0"/>
                <a:cs typeface="Times New Roman" panose="02020603050405020304" pitchFamily="18" charset="0"/>
              </a:rPr>
              <a:t>))&amp;&amp;((</a:t>
            </a:r>
            <a:r>
              <a:rPr lang="en-US" altLang="zh-CN" sz="2200" dirty="0" err="1" smtClean="0">
                <a:latin typeface="Times New Roman" panose="02020603050405020304" pitchFamily="18" charset="0"/>
                <a:cs typeface="Times New Roman" panose="02020603050405020304" pitchFamily="18" charset="0"/>
              </a:rPr>
              <a:t>a+b</a:t>
            </a:r>
            <a:r>
              <a:rPr lang="en-US" altLang="zh-CN" sz="2200" dirty="0" smtClean="0">
                <a:latin typeface="Times New Roman" panose="02020603050405020304" pitchFamily="18" charset="0"/>
                <a:cs typeface="Times New Roman" panose="02020603050405020304" pitchFamily="18" charset="0"/>
              </a:rPr>
              <a:t>)&lt;!(b-2)))</a:t>
            </a:r>
            <a:endParaRPr lang="zh-CN" altLang="zh-CN" sz="22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a+4</a:t>
            </a:r>
            <a:r>
              <a:rPr lang="zh-CN" altLang="en-US" sz="2000" dirty="0" smtClean="0">
                <a:latin typeface="Times New Roman" panose="02020603050405020304" pitchFamily="18" charset="0"/>
                <a:cs typeface="Times New Roman" panose="02020603050405020304" pitchFamily="18" charset="0"/>
              </a:rPr>
              <a:t>为</a:t>
            </a:r>
            <a:r>
              <a:rPr lang="en-US" altLang="zh-CN" sz="2000" dirty="0" smtClean="0">
                <a:latin typeface="Times New Roman" panose="02020603050405020304" pitchFamily="18" charset="0"/>
                <a:cs typeface="Times New Roman" panose="02020603050405020304" pitchFamily="18" charset="0"/>
              </a:rPr>
              <a:t>5, !</a:t>
            </a:r>
            <a:r>
              <a:rPr lang="en-US" altLang="zh-CN" sz="2000" dirty="0" err="1" smtClean="0">
                <a:latin typeface="Times New Roman" panose="02020603050405020304" pitchFamily="18" charset="0"/>
                <a:cs typeface="Times New Roman" panose="02020603050405020304" pitchFamily="18" charset="0"/>
              </a:rPr>
              <a:t>b+a</a:t>
            </a:r>
            <a:r>
              <a:rPr lang="zh-CN" altLang="en-US" sz="2000" dirty="0" smtClean="0">
                <a:latin typeface="Times New Roman" panose="02020603050405020304" pitchFamily="18" charset="0"/>
                <a:cs typeface="Times New Roman" panose="02020603050405020304" pitchFamily="18" charset="0"/>
              </a:rPr>
              <a:t>为</a:t>
            </a:r>
            <a:r>
              <a:rPr lang="en-US" altLang="zh-CN" sz="2000" dirty="0" smtClean="0">
                <a:latin typeface="Times New Roman" panose="02020603050405020304" pitchFamily="18" charset="0"/>
                <a:cs typeface="Times New Roman" panose="02020603050405020304" pitchFamily="18" charset="0"/>
              </a:rPr>
              <a:t>1, 5&gt;1</a:t>
            </a:r>
            <a:r>
              <a:rPr lang="zh-CN" altLang="en-US" sz="2000" dirty="0" smtClean="0">
                <a:latin typeface="Times New Roman" panose="02020603050405020304" pitchFamily="18" charset="0"/>
                <a:cs typeface="Times New Roman" panose="02020603050405020304" pitchFamily="18" charset="0"/>
              </a:rPr>
              <a:t>为“真”；</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err="1" smtClean="0">
                <a:latin typeface="Times New Roman" panose="02020603050405020304" pitchFamily="18" charset="0"/>
                <a:cs typeface="Times New Roman" panose="02020603050405020304" pitchFamily="18" charset="0"/>
              </a:rPr>
              <a:t>a+b</a:t>
            </a:r>
            <a:r>
              <a:rPr lang="zh-CN" altLang="en-US" sz="2000" dirty="0" smtClean="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!(b-2)</a:t>
            </a:r>
            <a:r>
              <a:rPr lang="zh-CN" altLang="en-US" sz="2000" dirty="0" smtClean="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“真”</a:t>
            </a:r>
            <a:r>
              <a:rPr lang="zh-CN" altLang="en-US" sz="2000" dirty="0" smtClean="0">
                <a:latin typeface="Times New Roman" panose="02020603050405020304" pitchFamily="18" charset="0"/>
                <a:cs typeface="Times New Roman" panose="02020603050405020304" pitchFamily="18" charset="0"/>
              </a:rPr>
              <a:t>、值是</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&lt;1</a:t>
            </a:r>
            <a:r>
              <a:rPr lang="zh-CN" altLang="en-US" sz="2000" dirty="0" smtClean="0">
                <a:latin typeface="Times New Roman" panose="02020603050405020304" pitchFamily="18" charset="0"/>
                <a:cs typeface="Times New Roman" panose="02020603050405020304" pitchFamily="18" charset="0"/>
              </a:rPr>
              <a:t>为“假”；</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(((a+4)&gt;(!</a:t>
            </a:r>
            <a:r>
              <a:rPr lang="en-US" altLang="zh-CN" sz="2000" dirty="0" err="1" smtClean="0">
                <a:latin typeface="Times New Roman" panose="02020603050405020304" pitchFamily="18" charset="0"/>
                <a:cs typeface="Times New Roman" panose="02020603050405020304" pitchFamily="18" charset="0"/>
              </a:rPr>
              <a:t>b+a</a:t>
            </a:r>
            <a:r>
              <a:rPr lang="en-US" altLang="zh-CN" sz="2000" dirty="0" smtClean="0">
                <a:latin typeface="Times New Roman" panose="02020603050405020304" pitchFamily="18" charset="0"/>
                <a:cs typeface="Times New Roman" panose="02020603050405020304" pitchFamily="18" charset="0"/>
              </a:rPr>
              <a:t>))&amp;&amp;((</a:t>
            </a:r>
            <a:r>
              <a:rPr lang="en-US" altLang="zh-CN" sz="2000" dirty="0" err="1" smtClean="0">
                <a:latin typeface="Times New Roman" panose="02020603050405020304" pitchFamily="18" charset="0"/>
                <a:cs typeface="Times New Roman" panose="02020603050405020304" pitchFamily="18" charset="0"/>
              </a:rPr>
              <a:t>a+b</a:t>
            </a:r>
            <a:r>
              <a:rPr lang="en-US" altLang="zh-CN" sz="2000" dirty="0" smtClean="0">
                <a:latin typeface="Times New Roman" panose="02020603050405020304" pitchFamily="18" charset="0"/>
                <a:cs typeface="Times New Roman" panose="02020603050405020304" pitchFamily="18" charset="0"/>
              </a:rPr>
              <a:t>)&lt;!(b-2)))</a:t>
            </a:r>
            <a:r>
              <a:rPr lang="zh-CN" altLang="en-US" sz="2000" dirty="0" smtClean="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“假”，值为</a:t>
            </a:r>
            <a:r>
              <a:rPr lang="en-US" altLang="zh-CN" sz="2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c=0</a:t>
            </a:r>
            <a:endParaRPr lang="zh-CN" altLang="zh-CN" sz="2000" dirty="0" smtClean="0">
              <a:latin typeface="Times New Roman" panose="02020603050405020304" pitchFamily="18" charset="0"/>
              <a:cs typeface="Times New Roman" panose="02020603050405020304" pitchFamily="18" charset="0"/>
            </a:endParaRPr>
          </a:p>
          <a:p>
            <a:pPr lvl="1">
              <a:lnSpc>
                <a:spcPts val="3600"/>
              </a:lnSpc>
            </a:pPr>
            <a:r>
              <a:rPr lang="en-US" altLang="zh-CN" sz="2400" dirty="0" smtClean="0">
                <a:latin typeface="Times New Roman" panose="02020603050405020304" pitchFamily="18" charset="0"/>
                <a:cs typeface="Times New Roman" panose="02020603050405020304" pitchFamily="18" charset="0"/>
              </a:rPr>
              <a:t>d=a&gt;b||a+3&lt;b+4&amp;&amp;a-b&gt;3</a:t>
            </a:r>
            <a:r>
              <a:rPr lang="zh-CN" altLang="en-US" sz="2400" dirty="0" smtClean="0">
                <a:latin typeface="Times New Roman" panose="02020603050405020304" pitchFamily="18" charset="0"/>
                <a:cs typeface="Times New Roman" panose="02020603050405020304" pitchFamily="18" charset="0"/>
              </a:rPr>
              <a:t>相当于</a:t>
            </a:r>
            <a:r>
              <a:rPr lang="en-US" altLang="zh-CN" sz="2400" dirty="0" smtClean="0">
                <a:latin typeface="Times New Roman" panose="02020603050405020304" pitchFamily="18" charset="0"/>
                <a:cs typeface="Times New Roman" panose="02020603050405020304" pitchFamily="18" charset="0"/>
              </a:rPr>
              <a:t>d=(a&gt;b)||(((a+3)&lt;(b+4))&amp;&amp;((a-b)&gt;3)))</a:t>
            </a:r>
            <a:endParaRPr lang="zh-CN" altLang="zh-CN" sz="24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a&gt;b</a:t>
            </a:r>
            <a:r>
              <a:rPr lang="zh-CN" altLang="en-US" sz="2000" dirty="0" smtClean="0">
                <a:latin typeface="Times New Roman" panose="02020603050405020304" pitchFamily="18" charset="0"/>
                <a:cs typeface="Times New Roman" panose="02020603050405020304" pitchFamily="18" charset="0"/>
              </a:rPr>
              <a:t>为“假”；</a:t>
            </a:r>
            <a:r>
              <a:rPr lang="en-US" altLang="zh-CN" sz="2000" dirty="0" smtClean="0">
                <a:latin typeface="Times New Roman" panose="02020603050405020304" pitchFamily="18" charset="0"/>
                <a:cs typeface="Times New Roman" panose="02020603050405020304" pitchFamily="18" charset="0"/>
              </a:rPr>
              <a:t>(a+3</a:t>
            </a:r>
            <a:r>
              <a:rPr lang="en-US" altLang="zh-CN" sz="2000" dirty="0">
                <a:latin typeface="Times New Roman" panose="02020603050405020304" pitchFamily="18" charset="0"/>
                <a:cs typeface="Times New Roman" panose="02020603050405020304" pitchFamily="18" charset="0"/>
              </a:rPr>
              <a:t>)&lt;(b+4)</a:t>
            </a:r>
            <a:r>
              <a:rPr lang="zh-CN" altLang="en-US" sz="2000" dirty="0" smtClean="0">
                <a:latin typeface="Times New Roman" panose="02020603050405020304" pitchFamily="18" charset="0"/>
                <a:cs typeface="Times New Roman" panose="02020603050405020304" pitchFamily="18" charset="0"/>
              </a:rPr>
              <a:t>为“真”；</a:t>
            </a:r>
            <a:r>
              <a:rPr lang="en-US" altLang="zh-CN" sz="2000" dirty="0">
                <a:latin typeface="Times New Roman" panose="02020603050405020304" pitchFamily="18" charset="0"/>
                <a:cs typeface="Times New Roman" panose="02020603050405020304" pitchFamily="18" charset="0"/>
              </a:rPr>
              <a:t>((a-b)&gt;3</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为“假”</a:t>
            </a:r>
            <a:endParaRPr lang="en-US" altLang="zh-CN" sz="2000" dirty="0" smtClean="0">
              <a:latin typeface="Times New Roman" panose="02020603050405020304" pitchFamily="18" charset="0"/>
              <a:cs typeface="Times New Roman" panose="02020603050405020304" pitchFamily="18" charset="0"/>
            </a:endParaRPr>
          </a:p>
          <a:p>
            <a:pPr lvl="2">
              <a:lnSpc>
                <a:spcPts val="3600"/>
              </a:lnSpc>
            </a:pP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右边的整个逻辑表达式为“假”，值为</a:t>
            </a:r>
            <a:r>
              <a:rPr lang="en-US" altLang="zh-CN" sz="2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d=0</a:t>
            </a:r>
            <a:endParaRPr lang="zh-CN" altLang="zh-CN" sz="20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 t="7560" r="88873" b="73404"/>
          <a:stretch/>
        </p:blipFill>
        <p:spPr bwMode="auto">
          <a:xfrm>
            <a:off x="7678092" y="88641"/>
            <a:ext cx="1465907" cy="1816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35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descr="白色大理石"/>
          <p:cNvSpPr>
            <a:spLocks noGrp="1" noChangeArrowheads="1"/>
          </p:cNvSpPr>
          <p:nvPr>
            <p:ph type="title" idx="4294967295"/>
          </p:nvPr>
        </p:nvSpPr>
        <p:spPr>
          <a:xfrm>
            <a:off x="4495800" y="228600"/>
            <a:ext cx="4540469" cy="609600"/>
          </a:xfrm>
          <a:solidFill>
            <a:schemeClr val="bg1"/>
          </a:solidFill>
        </p:spPr>
        <p:txBody>
          <a:bodyPr/>
          <a:lstStyle/>
          <a:p>
            <a:pPr algn="r">
              <a:lnSpc>
                <a:spcPts val="4200"/>
              </a:lnSpc>
            </a:pPr>
            <a:r>
              <a:rPr kumimoji="1" lang="zh-CN" altLang="en-US" sz="3600" b="0" dirty="0" smtClean="0">
                <a:solidFill>
                  <a:srgbClr val="C00000"/>
                </a:solidFill>
                <a:latin typeface="黑体" pitchFamily="49" charset="-122"/>
                <a:ea typeface="黑体" pitchFamily="49" charset="-122"/>
              </a:rPr>
              <a:t>例</a:t>
            </a:r>
            <a:r>
              <a:rPr kumimoji="1" lang="en-US" altLang="zh-CN" sz="3600" b="0" dirty="0">
                <a:solidFill>
                  <a:srgbClr val="C00000"/>
                </a:solidFill>
                <a:latin typeface="黑体" pitchFamily="49" charset="-122"/>
                <a:ea typeface="黑体" pitchFamily="49" charset="-122"/>
              </a:rPr>
              <a:t>5</a:t>
            </a:r>
            <a:r>
              <a:rPr kumimoji="1" lang="zh-CN" altLang="en-US" sz="3600" b="0" dirty="0" smtClean="0">
                <a:solidFill>
                  <a:srgbClr val="C00000"/>
                </a:solidFill>
                <a:latin typeface="黑体" pitchFamily="49" charset="-122"/>
                <a:ea typeface="黑体" pitchFamily="49" charset="-122"/>
              </a:rPr>
              <a:t>：输出变量的值</a:t>
            </a:r>
          </a:p>
        </p:txBody>
      </p:sp>
      <p:sp>
        <p:nvSpPr>
          <p:cNvPr id="4" name="Rectangle 8"/>
          <p:cNvSpPr>
            <a:spLocks noGrp="1" noChangeArrowheads="1"/>
          </p:cNvSpPr>
          <p:nvPr>
            <p:ph type="dt" sz="half" idx="10"/>
          </p:nvPr>
        </p:nvSpPr>
        <p:spPr>
          <a:xfrm>
            <a:off x="152400" y="6629400"/>
            <a:ext cx="2133600" cy="168275"/>
          </a:xfrm>
          <a:ln/>
        </p:spPr>
        <p:txBody>
          <a:bodyPr/>
          <a:lstStyle/>
          <a:p>
            <a:fld id="{F8621DAE-9955-4A26-9FE7-1347D653475E}"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44</a:t>
            </a:fld>
            <a:r>
              <a:rPr lang="en-US" altLang="zh-CN"/>
              <a:t>/35</a:t>
            </a:r>
          </a:p>
        </p:txBody>
      </p:sp>
      <p:sp>
        <p:nvSpPr>
          <p:cNvPr id="7" name="Rectangle 4"/>
          <p:cNvSpPr>
            <a:spLocks noChangeArrowheads="1"/>
          </p:cNvSpPr>
          <p:nvPr/>
        </p:nvSpPr>
        <p:spPr bwMode="auto">
          <a:xfrm>
            <a:off x="152400" y="0"/>
            <a:ext cx="4495800" cy="6781800"/>
          </a:xfrm>
          <a:prstGeom prst="rect">
            <a:avLst/>
          </a:prstGeom>
          <a:solidFill>
            <a:srgbClr val="FFFF00"/>
          </a:solidFill>
          <a:ln w="9525">
            <a:solidFill>
              <a:schemeClr val="hlink"/>
            </a:solidFill>
            <a:miter lim="800000"/>
            <a:headEnd/>
            <a:tailEnd/>
          </a:ln>
          <a:effectLst/>
        </p:spPr>
        <p:txBody>
          <a:bodyPr wrap="none" anchor="ctr"/>
          <a:lstStyle/>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#include&lt;</a:t>
            </a:r>
            <a:r>
              <a:rPr lang="en-US" altLang="zh-CN" sz="2400" b="1" dirty="0" err="1">
                <a:latin typeface="Times New Roman" pitchFamily="18" charset="0"/>
                <a:ea typeface="楷体_GB2312" pitchFamily="49" charset="-122"/>
              </a:rPr>
              <a:t>stdio.h</a:t>
            </a:r>
            <a:r>
              <a:rPr lang="en-US" altLang="zh-CN" sz="2400" b="1" dirty="0">
                <a:latin typeface="Times New Roman" pitchFamily="18" charset="0"/>
                <a:ea typeface="楷体_GB2312" pitchFamily="49" charset="-122"/>
              </a:rPr>
              <a:t>&gt;</a:t>
            </a:r>
          </a:p>
          <a:p>
            <a:pPr marL="342900" indent="-342900">
              <a:lnSpc>
                <a:spcPts val="34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main()</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a,b,c,d</a:t>
            </a: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a=5; b=6;</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c=(a&lt;=8)&amp;&amp;(b=7)&gt;5;   </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("c=%</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=%d\n",</a:t>
            </a:r>
            <a:r>
              <a:rPr lang="en-US" altLang="zh-CN" sz="2400" b="1" dirty="0" err="1">
                <a:latin typeface="Times New Roman" pitchFamily="18" charset="0"/>
                <a:ea typeface="楷体_GB2312" pitchFamily="49" charset="-122"/>
              </a:rPr>
              <a:t>c,b</a:t>
            </a: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d=(a&gt;=8)||(b=19)&lt;90; </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("d=%</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=%d\n",</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a=5; b=6;</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c=(a&lt;=4)&amp;&amp;(b=7)&gt;5;   </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("c=%</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=%d\n",</a:t>
            </a:r>
            <a:r>
              <a:rPr lang="en-US" altLang="zh-CN" sz="2400" b="1" dirty="0" err="1">
                <a:latin typeface="Times New Roman" pitchFamily="18" charset="0"/>
                <a:ea typeface="楷体_GB2312" pitchFamily="49" charset="-122"/>
              </a:rPr>
              <a:t>c,b</a:t>
            </a: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d=(a&gt;=4)||(b=19)&lt;90; </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printf</a:t>
            </a:r>
            <a:r>
              <a:rPr lang="en-US" altLang="zh-CN" sz="2400" b="1" dirty="0">
                <a:latin typeface="Times New Roman" pitchFamily="18" charset="0"/>
                <a:ea typeface="楷体_GB2312" pitchFamily="49" charset="-122"/>
              </a:rPr>
              <a:t>("d=%</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=%d\n",</a:t>
            </a:r>
            <a:r>
              <a:rPr lang="en-US" altLang="zh-CN" sz="2400" b="1" dirty="0" err="1">
                <a:latin typeface="Times New Roman" pitchFamily="18" charset="0"/>
                <a:ea typeface="楷体_GB2312" pitchFamily="49" charset="-122"/>
              </a:rPr>
              <a:t>d,b</a:t>
            </a:r>
            <a:r>
              <a:rPr lang="en-US" altLang="zh-CN" sz="2400" b="1" dirty="0">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	return 0;</a:t>
            </a:r>
          </a:p>
          <a:p>
            <a:pPr marL="342900" indent="-342900">
              <a:lnSpc>
                <a:spcPts val="34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rPr>
              <a:t>}</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88681" b="77593"/>
          <a:stretch/>
        </p:blipFill>
        <p:spPr bwMode="auto">
          <a:xfrm>
            <a:off x="4953000" y="1323975"/>
            <a:ext cx="3810000" cy="492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14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45</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smtClean="0">
                <a:latin typeface="黑体" pitchFamily="49" charset="-122"/>
                <a:ea typeface="黑体" pitchFamily="49" charset="-122"/>
              </a:rPr>
              <a:t>5</a:t>
            </a:r>
            <a:r>
              <a:rPr kumimoji="1" lang="zh-CN" altLang="en-US" sz="3600" b="0" dirty="0" smtClean="0">
                <a:latin typeface="黑体" pitchFamily="49" charset="-122"/>
                <a:ea typeface="黑体" pitchFamily="49" charset="-122"/>
              </a:rPr>
              <a:t>运行</a:t>
            </a:r>
            <a:r>
              <a:rPr kumimoji="1" lang="zh-CN" altLang="en-US" sz="3600" b="0" dirty="0">
                <a:latin typeface="黑体" pitchFamily="49" charset="-122"/>
                <a:ea typeface="黑体" pitchFamily="49" charset="-122"/>
              </a:rPr>
              <a:t>结果第</a:t>
            </a:r>
            <a:r>
              <a:rPr kumimoji="1" lang="en-US" altLang="zh-CN" sz="3600" b="0" dirty="0">
                <a:latin typeface="黑体" pitchFamily="49" charset="-122"/>
                <a:ea typeface="黑体" pitchFamily="49" charset="-122"/>
              </a:rPr>
              <a:t>1</a:t>
            </a:r>
            <a:r>
              <a:rPr kumimoji="1" lang="zh-CN" altLang="en-US" sz="3600" b="0" dirty="0">
                <a:latin typeface="黑体" pitchFamily="49" charset="-122"/>
                <a:ea typeface="黑体" pitchFamily="49" charset="-122"/>
              </a:rPr>
              <a:t>行“</a:t>
            </a:r>
            <a:r>
              <a:rPr kumimoji="1" lang="en-US" altLang="zh-CN" sz="3600" b="0" dirty="0" smtClean="0">
                <a:latin typeface="黑体" pitchFamily="49" charset="-122"/>
                <a:ea typeface="黑体" pitchFamily="49" charset="-122"/>
              </a:rPr>
              <a:t>c=1,b=7</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152400" y="1104900"/>
            <a:ext cx="8839200" cy="5257800"/>
          </a:xfrm>
        </p:spPr>
        <p:txBody>
          <a:bodyPr/>
          <a:lstStyle/>
          <a:p>
            <a:pPr>
              <a:lnSpc>
                <a:spcPts val="3900"/>
              </a:lnSpc>
            </a:pPr>
            <a:r>
              <a:rPr lang="en-US" altLang="zh-CN" sz="2800" dirty="0" smtClean="0">
                <a:solidFill>
                  <a:srgbClr val="CC0099"/>
                </a:solidFill>
              </a:rPr>
              <a:t>c</a:t>
            </a:r>
            <a:r>
              <a:rPr lang="en-US" altLang="zh-CN" sz="2800" dirty="0">
                <a:solidFill>
                  <a:srgbClr val="CC0099"/>
                </a:solidFill>
              </a:rPr>
              <a:t>=(a&lt;=8)&amp;&amp;(b=7)&gt;</a:t>
            </a:r>
            <a:r>
              <a:rPr lang="en-US" altLang="zh-CN" sz="2800" dirty="0" smtClean="0">
                <a:solidFill>
                  <a:srgbClr val="CC0099"/>
                </a:solidFill>
              </a:rPr>
              <a:t>5</a:t>
            </a:r>
            <a:r>
              <a:rPr lang="zh-CN" altLang="en-US" sz="2800" dirty="0" smtClean="0"/>
              <a:t>相当于</a:t>
            </a:r>
            <a:r>
              <a:rPr lang="en-US" altLang="zh-CN" sz="2800" dirty="0">
                <a:solidFill>
                  <a:srgbClr val="FF0000"/>
                </a:solidFill>
              </a:rPr>
              <a:t>c=((a&lt;=8)&amp;&amp;((b=7)&gt;5))</a:t>
            </a:r>
            <a:endParaRPr lang="zh-CN" altLang="zh-CN" sz="2800" dirty="0">
              <a:solidFill>
                <a:srgbClr val="FF0000"/>
              </a:solidFill>
            </a:endParaRPr>
          </a:p>
          <a:p>
            <a:pPr lvl="1">
              <a:lnSpc>
                <a:spcPts val="3900"/>
              </a:lnSpc>
            </a:pPr>
            <a:r>
              <a:rPr lang="zh-CN" altLang="zh-CN" sz="2400" dirty="0" smtClean="0"/>
              <a:t>由于</a:t>
            </a:r>
            <a:r>
              <a:rPr lang="en-US" altLang="zh-CN" sz="2400" dirty="0" smtClean="0"/>
              <a:t>a=5</a:t>
            </a:r>
            <a:r>
              <a:rPr lang="zh-CN" altLang="zh-CN" sz="2400" dirty="0" smtClean="0"/>
              <a:t>，</a:t>
            </a:r>
            <a:r>
              <a:rPr lang="zh-CN" altLang="en-US" sz="2400" dirty="0" smtClean="0"/>
              <a:t>所以</a:t>
            </a:r>
            <a:r>
              <a:rPr lang="en-US" altLang="zh-CN" sz="2400" dirty="0" smtClean="0"/>
              <a:t>(</a:t>
            </a:r>
            <a:r>
              <a:rPr lang="en-US" altLang="zh-CN" sz="2400" dirty="0"/>
              <a:t>a&lt;=8)</a:t>
            </a:r>
            <a:r>
              <a:rPr lang="zh-CN" altLang="zh-CN" sz="2400" dirty="0" smtClean="0"/>
              <a:t>为</a:t>
            </a:r>
            <a:r>
              <a:rPr lang="zh-CN" altLang="en-US" sz="2400" dirty="0" smtClean="0"/>
              <a:t>“真”</a:t>
            </a:r>
            <a:endParaRPr lang="zh-CN" altLang="zh-CN" sz="2400" dirty="0"/>
          </a:p>
          <a:p>
            <a:pPr lvl="1">
              <a:lnSpc>
                <a:spcPts val="3900"/>
              </a:lnSpc>
            </a:pPr>
            <a:r>
              <a:rPr lang="en-US" altLang="zh-CN" sz="2400" dirty="0" smtClean="0"/>
              <a:t>b=7</a:t>
            </a:r>
            <a:r>
              <a:rPr lang="zh-CN" altLang="en-US" sz="2400" dirty="0" smtClean="0"/>
              <a:t>：</a:t>
            </a:r>
            <a:r>
              <a:rPr lang="en-US" altLang="zh-CN" sz="2400" dirty="0" smtClean="0"/>
              <a:t>b</a:t>
            </a:r>
            <a:r>
              <a:rPr lang="zh-CN" altLang="en-US" sz="2400" dirty="0" smtClean="0"/>
              <a:t>的值为</a:t>
            </a:r>
            <a:r>
              <a:rPr lang="en-US" altLang="zh-CN" sz="2400" dirty="0" smtClean="0"/>
              <a:t>7</a:t>
            </a:r>
            <a:r>
              <a:rPr lang="zh-CN" altLang="en-US" sz="2400" dirty="0" smtClean="0"/>
              <a:t>、</a:t>
            </a:r>
            <a:r>
              <a:rPr lang="en-US" altLang="zh-CN" sz="2400" dirty="0" smtClean="0"/>
              <a:t>(b=7)</a:t>
            </a:r>
            <a:r>
              <a:rPr lang="zh-CN" altLang="zh-CN" sz="2400" dirty="0" smtClean="0"/>
              <a:t>的</a:t>
            </a:r>
            <a:r>
              <a:rPr lang="zh-CN" altLang="zh-CN" sz="2400" dirty="0"/>
              <a:t>值</a:t>
            </a:r>
            <a:r>
              <a:rPr lang="zh-CN" altLang="zh-CN" sz="2400" dirty="0" smtClean="0"/>
              <a:t>为</a:t>
            </a:r>
            <a:r>
              <a:rPr lang="zh-CN" altLang="en-US" sz="2400" dirty="0" smtClean="0"/>
              <a:t>也为</a:t>
            </a:r>
            <a:r>
              <a:rPr lang="en-US" altLang="zh-CN" sz="2400" dirty="0" smtClean="0"/>
              <a:t>7</a:t>
            </a:r>
            <a:r>
              <a:rPr lang="zh-CN" altLang="zh-CN" sz="2400" dirty="0" smtClean="0"/>
              <a:t>，</a:t>
            </a:r>
            <a:r>
              <a:rPr lang="zh-CN" altLang="en-US" sz="2400" dirty="0" smtClean="0"/>
              <a:t>故</a:t>
            </a:r>
            <a:r>
              <a:rPr lang="en-US" altLang="zh-CN" sz="2400" dirty="0" smtClean="0"/>
              <a:t>(</a:t>
            </a:r>
            <a:r>
              <a:rPr lang="en-US" altLang="zh-CN" sz="2400" dirty="0"/>
              <a:t>b=7)&gt;</a:t>
            </a:r>
            <a:r>
              <a:rPr lang="en-US" altLang="zh-CN" sz="2400" dirty="0" smtClean="0"/>
              <a:t>5</a:t>
            </a:r>
            <a:r>
              <a:rPr lang="zh-CN" altLang="en-US" sz="2400" dirty="0" smtClean="0"/>
              <a:t>为“真”</a:t>
            </a:r>
            <a:endParaRPr lang="zh-CN" altLang="zh-CN" sz="2400" dirty="0"/>
          </a:p>
          <a:p>
            <a:pPr lvl="1">
              <a:lnSpc>
                <a:spcPts val="3900"/>
              </a:lnSpc>
            </a:pPr>
            <a:r>
              <a:rPr lang="zh-CN" altLang="zh-CN" sz="2400" dirty="0"/>
              <a:t>最后：</a:t>
            </a:r>
            <a:r>
              <a:rPr lang="en-US" altLang="zh-CN" sz="2400" dirty="0">
                <a:solidFill>
                  <a:srgbClr val="FF0000"/>
                </a:solidFill>
              </a:rPr>
              <a:t>(a&lt;=8)&amp;&amp;(b=7)&gt;5</a:t>
            </a:r>
            <a:r>
              <a:rPr lang="zh-CN" altLang="zh-CN" sz="2400" dirty="0" smtClean="0"/>
              <a:t>为</a:t>
            </a:r>
            <a:r>
              <a:rPr lang="zh-CN" altLang="en-US" sz="2400" dirty="0" smtClean="0"/>
              <a:t>“真”，值为</a:t>
            </a:r>
            <a:r>
              <a:rPr lang="en-US" altLang="zh-CN" sz="2400" dirty="0" smtClean="0"/>
              <a:t>1——c=1</a:t>
            </a:r>
            <a:endParaRPr lang="zh-CN" altLang="zh-CN" sz="2400" dirty="0"/>
          </a:p>
          <a:p>
            <a:pPr>
              <a:lnSpc>
                <a:spcPts val="3900"/>
              </a:lnSpc>
            </a:pPr>
            <a:r>
              <a:rPr lang="zh-CN" altLang="en-US" sz="2800" dirty="0" smtClean="0"/>
              <a:t>最后：</a:t>
            </a:r>
            <a:r>
              <a:rPr lang="en-US" altLang="zh-CN" sz="2800" dirty="0" smtClean="0"/>
              <a:t>c=1,b=7</a:t>
            </a:r>
            <a:endParaRPr lang="zh-CN" altLang="zh-CN" sz="28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84" t="7153" r="88681" b="77593"/>
          <a:stretch/>
        </p:blipFill>
        <p:spPr bwMode="auto">
          <a:xfrm>
            <a:off x="6626233" y="4114800"/>
            <a:ext cx="2215511" cy="226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nvSpPr>
        <p:spPr bwMode="auto">
          <a:xfrm>
            <a:off x="2971800" y="4999831"/>
            <a:ext cx="3624710" cy="1400383"/>
          </a:xfrm>
          <a:prstGeom prst="rect">
            <a:avLst/>
          </a:prstGeom>
          <a:solidFill>
            <a:srgbClr val="FFFF00"/>
          </a:solidFill>
          <a:ln w="9525">
            <a:solidFill>
              <a:schemeClr val="hlink"/>
            </a:solidFill>
            <a:miter lim="800000"/>
            <a:headEnd/>
            <a:tailEnd/>
          </a:ln>
          <a:effectLst/>
        </p:spPr>
        <p:txBody>
          <a:bodyPr wrap="none" anchor="ctr">
            <a:spAutoFit/>
          </a:bodyPr>
          <a:lstStyle/>
          <a:p>
            <a:pPr marL="342900" indent="-342900">
              <a:lnSpc>
                <a:spcPts val="3400"/>
              </a:lnSpc>
              <a:spcBef>
                <a:spcPct val="0"/>
              </a:spcBef>
              <a:buClr>
                <a:srgbClr val="FF3300"/>
              </a:buClr>
              <a:buFont typeface="Wingdings" pitchFamily="2" charset="2"/>
              <a:buNone/>
            </a:pPr>
            <a:r>
              <a:rPr lang="en-US" altLang="zh-CN" sz="2400" dirty="0" smtClean="0">
                <a:latin typeface="Times New Roman" pitchFamily="18" charset="0"/>
                <a:ea typeface="楷体_GB2312" pitchFamily="49" charset="-122"/>
              </a:rPr>
              <a:t>a=5</a:t>
            </a:r>
            <a:r>
              <a:rPr lang="en-US" altLang="zh-CN" sz="2400" dirty="0">
                <a:latin typeface="Times New Roman" pitchFamily="18" charset="0"/>
                <a:ea typeface="楷体_GB2312" pitchFamily="49" charset="-122"/>
              </a:rPr>
              <a:t>; b=6;</a:t>
            </a:r>
          </a:p>
          <a:p>
            <a:pPr marL="342900" indent="-342900">
              <a:lnSpc>
                <a:spcPts val="3400"/>
              </a:lnSpc>
              <a:spcBef>
                <a:spcPct val="0"/>
              </a:spcBef>
              <a:buClr>
                <a:srgbClr val="FF3300"/>
              </a:buClr>
              <a:buFont typeface="Wingdings" pitchFamily="2" charset="2"/>
              <a:buNone/>
            </a:pPr>
            <a:r>
              <a:rPr lang="en-US" altLang="zh-CN" sz="2400" dirty="0" smtClean="0">
                <a:latin typeface="Times New Roman" pitchFamily="18" charset="0"/>
                <a:ea typeface="楷体_GB2312" pitchFamily="49" charset="-122"/>
              </a:rPr>
              <a:t>c</a:t>
            </a:r>
            <a:r>
              <a:rPr lang="en-US" altLang="zh-CN" sz="2400" dirty="0">
                <a:latin typeface="Times New Roman" pitchFamily="18" charset="0"/>
                <a:ea typeface="楷体_GB2312" pitchFamily="49" charset="-122"/>
              </a:rPr>
              <a:t>=(a&lt;=8)&amp;&amp;(b=7)&gt;5;  </a:t>
            </a:r>
            <a:endParaRPr lang="en-US" altLang="zh-CN" sz="2400" dirty="0" smtClean="0">
              <a:latin typeface="Times New Roman" pitchFamily="18" charset="0"/>
              <a:ea typeface="楷体_GB2312" pitchFamily="49" charset="-122"/>
            </a:endParaRPr>
          </a:p>
          <a:p>
            <a:pPr marL="342900" indent="-342900">
              <a:lnSpc>
                <a:spcPts val="3400"/>
              </a:lnSpc>
              <a:spcBef>
                <a:spcPct val="0"/>
              </a:spcBef>
              <a:buClr>
                <a:srgbClr val="FF3300"/>
              </a:buClr>
              <a:buFont typeface="Wingdings" pitchFamily="2" charset="2"/>
              <a:buNone/>
            </a:pPr>
            <a:r>
              <a:rPr lang="en-US" altLang="zh-CN" sz="2400" dirty="0" err="1" smtClean="0">
                <a:latin typeface="Times New Roman" pitchFamily="18" charset="0"/>
                <a:ea typeface="楷体_GB2312" pitchFamily="49" charset="-122"/>
              </a:rPr>
              <a:t>printf</a:t>
            </a:r>
            <a:r>
              <a:rPr lang="en-US" altLang="zh-CN" sz="2400" dirty="0">
                <a:latin typeface="Times New Roman" pitchFamily="18" charset="0"/>
                <a:ea typeface="楷体_GB2312" pitchFamily="49" charset="-122"/>
              </a:rPr>
              <a:t>("c=%</a:t>
            </a:r>
            <a:r>
              <a:rPr lang="en-US" altLang="zh-CN" sz="2400" dirty="0" err="1">
                <a:latin typeface="Times New Roman" pitchFamily="18" charset="0"/>
                <a:ea typeface="楷体_GB2312" pitchFamily="49" charset="-122"/>
              </a:rPr>
              <a:t>d,b</a:t>
            </a:r>
            <a:r>
              <a:rPr lang="en-US" altLang="zh-CN" sz="2400" dirty="0">
                <a:latin typeface="Times New Roman" pitchFamily="18" charset="0"/>
                <a:ea typeface="楷体_GB2312" pitchFamily="49" charset="-122"/>
              </a:rPr>
              <a:t>=%d\n",</a:t>
            </a:r>
            <a:r>
              <a:rPr lang="en-US" altLang="zh-CN" sz="2400" dirty="0" err="1">
                <a:latin typeface="Times New Roman" pitchFamily="18" charset="0"/>
                <a:ea typeface="楷体_GB2312" pitchFamily="49" charset="-122"/>
              </a:rPr>
              <a:t>c,b</a:t>
            </a:r>
            <a:r>
              <a:rPr lang="en-US" altLang="zh-CN" sz="2400" dirty="0" smtClean="0">
                <a:latin typeface="Times New Roman" pitchFamily="18" charset="0"/>
                <a:ea typeface="楷体_GB2312" pitchFamily="49" charset="-122"/>
              </a:rPr>
              <a:t>);</a:t>
            </a:r>
            <a:endParaRPr lang="en-US" altLang="zh-CN" sz="2400" dirty="0">
              <a:latin typeface="Times New Roman" pitchFamily="18" charset="0"/>
              <a:ea typeface="楷体_GB2312" pitchFamily="49" charset="-122"/>
            </a:endParaRPr>
          </a:p>
        </p:txBody>
      </p:sp>
    </p:spTree>
    <p:extLst>
      <p:ext uri="{BB962C8B-B14F-4D97-AF65-F5344CB8AC3E}">
        <p14:creationId xmlns:p14="http://schemas.microsoft.com/office/powerpoint/2010/main" val="1060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46</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smtClean="0">
                <a:latin typeface="黑体" pitchFamily="49" charset="-122"/>
                <a:ea typeface="黑体" pitchFamily="49" charset="-122"/>
              </a:rPr>
              <a:t>5</a:t>
            </a:r>
            <a:r>
              <a:rPr kumimoji="1" lang="zh-CN" altLang="en-US" sz="3600" b="0" dirty="0" smtClean="0">
                <a:latin typeface="黑体" pitchFamily="49" charset="-122"/>
                <a:ea typeface="黑体" pitchFamily="49" charset="-122"/>
              </a:rPr>
              <a:t>运行</a:t>
            </a:r>
            <a:r>
              <a:rPr kumimoji="1" lang="zh-CN" altLang="en-US" sz="3600" b="0" dirty="0">
                <a:latin typeface="黑体" pitchFamily="49" charset="-122"/>
                <a:ea typeface="黑体" pitchFamily="49" charset="-122"/>
              </a:rPr>
              <a:t>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2</a:t>
            </a:r>
            <a:r>
              <a:rPr kumimoji="1" lang="zh-CN" altLang="en-US" sz="3600" b="0" dirty="0" smtClean="0">
                <a:latin typeface="黑体" pitchFamily="49" charset="-122"/>
                <a:ea typeface="黑体" pitchFamily="49" charset="-122"/>
              </a:rPr>
              <a:t>行“</a:t>
            </a:r>
            <a:r>
              <a:rPr kumimoji="1" lang="en-US" altLang="zh-CN" sz="3600" b="0" dirty="0" smtClean="0">
                <a:latin typeface="黑体" pitchFamily="49" charset="-122"/>
                <a:ea typeface="黑体" pitchFamily="49" charset="-122"/>
              </a:rPr>
              <a:t>d</a:t>
            </a:r>
            <a:r>
              <a:rPr kumimoji="1" lang="en-US" altLang="zh-CN" sz="3600" b="0" dirty="0" smtClean="0">
                <a:latin typeface="黑体" pitchFamily="49" charset="-122"/>
                <a:ea typeface="黑体" pitchFamily="49" charset="-122"/>
              </a:rPr>
              <a:t>=1,b=19</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152400" y="1104900"/>
            <a:ext cx="8839200" cy="5257800"/>
          </a:xfrm>
        </p:spPr>
        <p:txBody>
          <a:bodyPr/>
          <a:lstStyle/>
          <a:p>
            <a:pPr>
              <a:lnSpc>
                <a:spcPts val="3900"/>
              </a:lnSpc>
            </a:pPr>
            <a:r>
              <a:rPr lang="pt-BR" altLang="zh-CN" sz="2600" dirty="0" smtClean="0">
                <a:solidFill>
                  <a:srgbClr val="CC0099"/>
                </a:solidFill>
              </a:rPr>
              <a:t>d</a:t>
            </a:r>
            <a:r>
              <a:rPr lang="pt-BR" altLang="zh-CN" sz="2600" dirty="0">
                <a:solidFill>
                  <a:srgbClr val="CC0099"/>
                </a:solidFill>
              </a:rPr>
              <a:t>=(a&gt;=8)||(b=19)&lt;</a:t>
            </a:r>
            <a:r>
              <a:rPr lang="pt-BR" altLang="zh-CN" sz="2600" dirty="0" smtClean="0">
                <a:solidFill>
                  <a:srgbClr val="CC0099"/>
                </a:solidFill>
              </a:rPr>
              <a:t>90</a:t>
            </a:r>
            <a:r>
              <a:rPr lang="zh-CN" altLang="en-US" sz="2600" dirty="0" smtClean="0"/>
              <a:t>相当于</a:t>
            </a:r>
            <a:r>
              <a:rPr lang="pt-BR" altLang="zh-CN" sz="2600" dirty="0" smtClean="0">
                <a:solidFill>
                  <a:srgbClr val="FF0000"/>
                </a:solidFill>
              </a:rPr>
              <a:t>d=((</a:t>
            </a:r>
            <a:r>
              <a:rPr lang="pt-BR" altLang="zh-CN" sz="2600" dirty="0">
                <a:solidFill>
                  <a:srgbClr val="FF0000"/>
                </a:solidFill>
              </a:rPr>
              <a:t>a&gt;=8</a:t>
            </a:r>
            <a:r>
              <a:rPr lang="pt-BR" altLang="zh-CN" sz="2600" dirty="0" smtClean="0">
                <a:solidFill>
                  <a:srgbClr val="FF0000"/>
                </a:solidFill>
              </a:rPr>
              <a:t>)||((</a:t>
            </a:r>
            <a:r>
              <a:rPr lang="pt-BR" altLang="zh-CN" sz="2600" dirty="0">
                <a:solidFill>
                  <a:srgbClr val="FF0000"/>
                </a:solidFill>
              </a:rPr>
              <a:t>b=19)&lt;</a:t>
            </a:r>
            <a:r>
              <a:rPr lang="pt-BR" altLang="zh-CN" sz="2600" dirty="0" smtClean="0">
                <a:solidFill>
                  <a:srgbClr val="FF0000"/>
                </a:solidFill>
              </a:rPr>
              <a:t>90))</a:t>
            </a:r>
            <a:endParaRPr lang="zh-CN" altLang="zh-CN" sz="2600" dirty="0">
              <a:solidFill>
                <a:srgbClr val="FF0000"/>
              </a:solidFill>
            </a:endParaRPr>
          </a:p>
          <a:p>
            <a:pPr lvl="1">
              <a:lnSpc>
                <a:spcPts val="3900"/>
              </a:lnSpc>
            </a:pPr>
            <a:r>
              <a:rPr lang="zh-CN" altLang="zh-CN" sz="2400" dirty="0" smtClean="0"/>
              <a:t>由于</a:t>
            </a:r>
            <a:r>
              <a:rPr lang="en-US" altLang="zh-CN" sz="2400" dirty="0" smtClean="0"/>
              <a:t>a=5</a:t>
            </a:r>
            <a:r>
              <a:rPr lang="zh-CN" altLang="zh-CN" sz="2400" dirty="0"/>
              <a:t>，所以</a:t>
            </a:r>
            <a:r>
              <a:rPr lang="en-US" altLang="zh-CN" sz="2400" dirty="0"/>
              <a:t>(</a:t>
            </a:r>
            <a:r>
              <a:rPr lang="en-US" altLang="zh-CN" sz="2400" dirty="0" smtClean="0"/>
              <a:t>a&gt;=8</a:t>
            </a:r>
            <a:r>
              <a:rPr lang="en-US" altLang="zh-CN" sz="2400" dirty="0"/>
              <a:t>)</a:t>
            </a:r>
            <a:r>
              <a:rPr lang="zh-CN" altLang="zh-CN" sz="2400" dirty="0" smtClean="0"/>
              <a:t>为</a:t>
            </a:r>
            <a:r>
              <a:rPr lang="zh-CN" altLang="en-US" sz="2400" dirty="0" smtClean="0"/>
              <a:t>“假”</a:t>
            </a:r>
            <a:r>
              <a:rPr lang="zh-CN" altLang="zh-CN" sz="2400" dirty="0" smtClean="0"/>
              <a:t>；</a:t>
            </a:r>
            <a:endParaRPr lang="zh-CN" altLang="zh-CN" sz="2400" dirty="0"/>
          </a:p>
          <a:p>
            <a:pPr lvl="1">
              <a:lnSpc>
                <a:spcPts val="3900"/>
              </a:lnSpc>
            </a:pPr>
            <a:r>
              <a:rPr lang="en-US" altLang="zh-CN" sz="2400" dirty="0" smtClean="0"/>
              <a:t>b=19</a:t>
            </a:r>
            <a:r>
              <a:rPr lang="zh-CN" altLang="en-US" sz="2400" dirty="0" smtClean="0"/>
              <a:t>：</a:t>
            </a:r>
            <a:r>
              <a:rPr lang="en-US" altLang="zh-CN" sz="2400" dirty="0" smtClean="0"/>
              <a:t>b</a:t>
            </a:r>
            <a:r>
              <a:rPr lang="zh-CN" altLang="en-US" sz="2400" dirty="0"/>
              <a:t>的值</a:t>
            </a:r>
            <a:r>
              <a:rPr lang="zh-CN" altLang="en-US" sz="2400" dirty="0" smtClean="0"/>
              <a:t>为</a:t>
            </a:r>
            <a:r>
              <a:rPr lang="en-US" altLang="zh-CN" sz="2400" dirty="0" smtClean="0"/>
              <a:t>19</a:t>
            </a:r>
            <a:r>
              <a:rPr lang="zh-CN" altLang="en-US" sz="2400" dirty="0" smtClean="0"/>
              <a:t>、</a:t>
            </a:r>
            <a:r>
              <a:rPr lang="en-US" altLang="zh-CN" sz="2400" dirty="0"/>
              <a:t>(</a:t>
            </a:r>
            <a:r>
              <a:rPr lang="en-US" altLang="zh-CN" sz="2400" dirty="0" smtClean="0"/>
              <a:t>b=19)</a:t>
            </a:r>
            <a:r>
              <a:rPr lang="zh-CN" altLang="zh-CN" sz="2400" dirty="0"/>
              <a:t>的值为</a:t>
            </a:r>
            <a:r>
              <a:rPr lang="zh-CN" altLang="en-US" sz="2400" dirty="0"/>
              <a:t>也</a:t>
            </a:r>
            <a:r>
              <a:rPr lang="zh-CN" altLang="en-US" sz="2400" dirty="0" smtClean="0"/>
              <a:t>为</a:t>
            </a:r>
            <a:r>
              <a:rPr lang="en-US" altLang="zh-CN" sz="2400" dirty="0" smtClean="0"/>
              <a:t>19</a:t>
            </a:r>
            <a:r>
              <a:rPr lang="zh-CN" altLang="zh-CN" sz="2400" dirty="0" smtClean="0"/>
              <a:t>，</a:t>
            </a:r>
            <a:r>
              <a:rPr lang="zh-CN" altLang="en-US" sz="2400" dirty="0"/>
              <a:t>故</a:t>
            </a:r>
            <a:r>
              <a:rPr lang="en-US" altLang="zh-CN" sz="2400" dirty="0"/>
              <a:t>(</a:t>
            </a:r>
            <a:r>
              <a:rPr lang="en-US" altLang="zh-CN" sz="2400" dirty="0" smtClean="0"/>
              <a:t>b=19)&lt;90</a:t>
            </a:r>
            <a:r>
              <a:rPr lang="zh-CN" altLang="en-US" sz="2400" dirty="0" smtClean="0"/>
              <a:t>为</a:t>
            </a:r>
            <a:r>
              <a:rPr lang="zh-CN" altLang="en-US" sz="2400" dirty="0"/>
              <a:t>“真”</a:t>
            </a:r>
            <a:endParaRPr lang="zh-CN" altLang="zh-CN" sz="2400" dirty="0"/>
          </a:p>
          <a:p>
            <a:pPr lvl="1">
              <a:lnSpc>
                <a:spcPts val="3900"/>
              </a:lnSpc>
            </a:pPr>
            <a:r>
              <a:rPr lang="zh-CN" altLang="zh-CN" sz="2400" dirty="0" smtClean="0"/>
              <a:t>最后：</a:t>
            </a:r>
            <a:r>
              <a:rPr lang="pt-BR" altLang="zh-CN" sz="2400" dirty="0">
                <a:solidFill>
                  <a:srgbClr val="FF0000"/>
                </a:solidFill>
              </a:rPr>
              <a:t>(a&gt;=8)||((b=19)&lt;90</a:t>
            </a:r>
            <a:r>
              <a:rPr lang="pt-BR" altLang="zh-CN" sz="2400" dirty="0" smtClean="0">
                <a:solidFill>
                  <a:srgbClr val="FF0000"/>
                </a:solidFill>
              </a:rPr>
              <a:t>)</a:t>
            </a:r>
            <a:r>
              <a:rPr lang="zh-CN" altLang="en-US" sz="2400" dirty="0" smtClean="0"/>
              <a:t>“真”，值</a:t>
            </a:r>
            <a:r>
              <a:rPr lang="zh-CN" altLang="zh-CN" sz="2400" dirty="0" smtClean="0"/>
              <a:t>为</a:t>
            </a:r>
            <a:r>
              <a:rPr lang="en-US" altLang="zh-CN" sz="2400" dirty="0" smtClean="0"/>
              <a:t>1——d=1</a:t>
            </a:r>
            <a:endParaRPr lang="zh-CN" altLang="zh-CN" sz="2400" dirty="0"/>
          </a:p>
          <a:p>
            <a:pPr>
              <a:lnSpc>
                <a:spcPts val="3900"/>
              </a:lnSpc>
            </a:pPr>
            <a:r>
              <a:rPr lang="zh-CN" altLang="en-US" sz="2800" dirty="0" smtClean="0"/>
              <a:t>最后：</a:t>
            </a:r>
            <a:r>
              <a:rPr lang="en-US" altLang="zh-CN" sz="2800" dirty="0" smtClean="0"/>
              <a:t>d=1,b=19</a:t>
            </a:r>
            <a:endParaRPr lang="zh-CN" altLang="zh-CN" sz="28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84" t="7153" r="88681" b="77593"/>
          <a:stretch/>
        </p:blipFill>
        <p:spPr bwMode="auto">
          <a:xfrm>
            <a:off x="6776089" y="4515143"/>
            <a:ext cx="2215511" cy="226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nvSpPr>
        <p:spPr bwMode="auto">
          <a:xfrm>
            <a:off x="3045624" y="4509383"/>
            <a:ext cx="3659976" cy="2272417"/>
          </a:xfrm>
          <a:prstGeom prst="rect">
            <a:avLst/>
          </a:prstGeom>
          <a:solidFill>
            <a:srgbClr val="FFFF00"/>
          </a:solidFill>
          <a:ln w="9525">
            <a:solidFill>
              <a:schemeClr val="hlink"/>
            </a:solidFill>
            <a:miter lim="800000"/>
            <a:headEnd/>
            <a:tailEnd/>
          </a:ln>
          <a:effectLst/>
        </p:spPr>
        <p:txBody>
          <a:bodyPr wrap="none" anchor="ctr">
            <a:spAutoFit/>
          </a:bodyPr>
          <a:lstStyle/>
          <a:p>
            <a:pPr marL="342900" indent="-342900">
              <a:lnSpc>
                <a:spcPts val="3400"/>
              </a:lnSpc>
              <a:spcBef>
                <a:spcPct val="0"/>
              </a:spcBef>
              <a:buClr>
                <a:srgbClr val="FF3300"/>
              </a:buClr>
              <a:buFont typeface="Wingdings" pitchFamily="2" charset="2"/>
              <a:buNone/>
            </a:pPr>
            <a:r>
              <a:rPr lang="en-US" altLang="zh-CN" sz="2400" dirty="0">
                <a:solidFill>
                  <a:srgbClr val="FF0000"/>
                </a:solidFill>
                <a:latin typeface="Times New Roman" pitchFamily="18" charset="0"/>
                <a:ea typeface="楷体_GB2312" pitchFamily="49" charset="-122"/>
              </a:rPr>
              <a:t>a=5; b=6;</a:t>
            </a:r>
          </a:p>
          <a:p>
            <a:pPr marL="342900" indent="-342900">
              <a:lnSpc>
                <a:spcPts val="3400"/>
              </a:lnSpc>
              <a:spcBef>
                <a:spcPct val="0"/>
              </a:spcBef>
              <a:buClr>
                <a:srgbClr val="FF3300"/>
              </a:buClr>
              <a:buFont typeface="Wingdings" pitchFamily="2" charset="2"/>
              <a:buNone/>
            </a:pPr>
            <a:r>
              <a:rPr lang="en-US" altLang="zh-CN" sz="2400" dirty="0">
                <a:solidFill>
                  <a:srgbClr val="FF0000"/>
                </a:solidFill>
                <a:latin typeface="Times New Roman" pitchFamily="18" charset="0"/>
                <a:ea typeface="楷体_GB2312" pitchFamily="49" charset="-122"/>
              </a:rPr>
              <a:t>c=(a&lt;=8)&amp;&amp;(b=7)&gt;5;  </a:t>
            </a:r>
          </a:p>
          <a:p>
            <a:pPr marL="342900" indent="-342900">
              <a:lnSpc>
                <a:spcPts val="3400"/>
              </a:lnSpc>
              <a:spcBef>
                <a:spcPct val="0"/>
              </a:spcBef>
              <a:buClr>
                <a:srgbClr val="FF3300"/>
              </a:buClr>
              <a:buFont typeface="Wingdings" pitchFamily="2" charset="2"/>
              <a:buNone/>
            </a:pPr>
            <a:r>
              <a:rPr lang="en-US" altLang="zh-CN" sz="2400" dirty="0" err="1">
                <a:solidFill>
                  <a:srgbClr val="FF0000"/>
                </a:solidFill>
                <a:latin typeface="Times New Roman" pitchFamily="18" charset="0"/>
                <a:ea typeface="楷体_GB2312" pitchFamily="49" charset="-122"/>
              </a:rPr>
              <a:t>printf</a:t>
            </a:r>
            <a:r>
              <a:rPr lang="en-US" altLang="zh-CN" sz="2400" dirty="0">
                <a:solidFill>
                  <a:srgbClr val="FF0000"/>
                </a:solidFill>
                <a:latin typeface="Times New Roman" pitchFamily="18" charset="0"/>
                <a:ea typeface="楷体_GB2312" pitchFamily="49" charset="-122"/>
              </a:rPr>
              <a:t>("c=%</a:t>
            </a:r>
            <a:r>
              <a:rPr lang="en-US" altLang="zh-CN" sz="2400" dirty="0" err="1">
                <a:solidFill>
                  <a:srgbClr val="FF0000"/>
                </a:solidFill>
                <a:latin typeface="Times New Roman" pitchFamily="18" charset="0"/>
                <a:ea typeface="楷体_GB2312" pitchFamily="49" charset="-122"/>
              </a:rPr>
              <a:t>d,b</a:t>
            </a:r>
            <a:r>
              <a:rPr lang="en-US" altLang="zh-CN" sz="2400" dirty="0">
                <a:solidFill>
                  <a:srgbClr val="FF0000"/>
                </a:solidFill>
                <a:latin typeface="Times New Roman" pitchFamily="18" charset="0"/>
                <a:ea typeface="楷体_GB2312" pitchFamily="49" charset="-122"/>
              </a:rPr>
              <a:t>=%d\n",</a:t>
            </a:r>
            <a:r>
              <a:rPr lang="en-US" altLang="zh-CN" sz="2400" dirty="0" err="1">
                <a:solidFill>
                  <a:srgbClr val="FF0000"/>
                </a:solidFill>
                <a:latin typeface="Times New Roman" pitchFamily="18" charset="0"/>
                <a:ea typeface="楷体_GB2312" pitchFamily="49" charset="-122"/>
              </a:rPr>
              <a:t>c,b</a:t>
            </a:r>
            <a:r>
              <a:rPr lang="en-US" altLang="zh-CN" sz="2400" dirty="0">
                <a:solidFill>
                  <a:srgbClr val="FF0000"/>
                </a:solidFill>
                <a:latin typeface="Times New Roman" pitchFamily="18" charset="0"/>
                <a:ea typeface="楷体_GB2312" pitchFamily="49" charset="-122"/>
              </a:rPr>
              <a:t>);</a:t>
            </a: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d</a:t>
            </a:r>
            <a:r>
              <a:rPr lang="pt-BR" altLang="zh-CN" sz="2400" dirty="0">
                <a:latin typeface="Times New Roman" pitchFamily="18" charset="0"/>
                <a:ea typeface="楷体_GB2312" pitchFamily="49" charset="-122"/>
              </a:rPr>
              <a:t>=(a&gt;=8)||(b=19)&lt;90; </a:t>
            </a: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printf</a:t>
            </a:r>
            <a:r>
              <a:rPr lang="pt-BR" altLang="zh-CN" sz="2400" dirty="0">
                <a:latin typeface="Times New Roman" pitchFamily="18" charset="0"/>
                <a:ea typeface="楷体_GB2312" pitchFamily="49" charset="-122"/>
              </a:rPr>
              <a:t>("d=%d,b=%d\n",d,b);</a:t>
            </a:r>
            <a:endParaRPr lang="en-US" altLang="zh-CN" sz="2400" dirty="0">
              <a:latin typeface="Times New Roman" pitchFamily="18" charset="0"/>
              <a:ea typeface="楷体_GB2312" pitchFamily="49" charset="-122"/>
            </a:endParaRPr>
          </a:p>
        </p:txBody>
      </p:sp>
    </p:spTree>
    <p:extLst>
      <p:ext uri="{BB962C8B-B14F-4D97-AF65-F5344CB8AC3E}">
        <p14:creationId xmlns:p14="http://schemas.microsoft.com/office/powerpoint/2010/main" val="102768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47</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smtClean="0">
                <a:latin typeface="黑体" pitchFamily="49" charset="-122"/>
                <a:ea typeface="黑体" pitchFamily="49" charset="-122"/>
              </a:rPr>
              <a:t>5</a:t>
            </a:r>
            <a:r>
              <a:rPr kumimoji="1" lang="zh-CN" altLang="en-US" sz="3600" b="0" dirty="0" smtClean="0">
                <a:latin typeface="黑体" pitchFamily="49" charset="-122"/>
                <a:ea typeface="黑体" pitchFamily="49" charset="-122"/>
              </a:rPr>
              <a:t>运行</a:t>
            </a:r>
            <a:r>
              <a:rPr kumimoji="1" lang="zh-CN" altLang="en-US" sz="3600" b="0" dirty="0">
                <a:latin typeface="黑体" pitchFamily="49" charset="-122"/>
                <a:ea typeface="黑体" pitchFamily="49" charset="-122"/>
              </a:rPr>
              <a:t>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3</a:t>
            </a:r>
            <a:r>
              <a:rPr kumimoji="1" lang="zh-CN" altLang="en-US" sz="3600" b="0" dirty="0" smtClean="0">
                <a:latin typeface="黑体" pitchFamily="49" charset="-122"/>
                <a:ea typeface="黑体" pitchFamily="49" charset="-122"/>
              </a:rPr>
              <a:t>行“</a:t>
            </a:r>
            <a:r>
              <a:rPr kumimoji="1" lang="en-US" altLang="zh-CN" sz="3600" b="0" dirty="0" smtClean="0">
                <a:latin typeface="黑体" pitchFamily="49" charset="-122"/>
                <a:ea typeface="黑体" pitchFamily="49" charset="-122"/>
              </a:rPr>
              <a:t>c=0,b=6</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152400" y="1104900"/>
            <a:ext cx="8839200" cy="5257800"/>
          </a:xfrm>
        </p:spPr>
        <p:txBody>
          <a:bodyPr/>
          <a:lstStyle/>
          <a:p>
            <a:pPr>
              <a:lnSpc>
                <a:spcPts val="3900"/>
              </a:lnSpc>
            </a:pPr>
            <a:r>
              <a:rPr lang="pt-BR" altLang="zh-CN" sz="2600" dirty="0" smtClean="0">
                <a:solidFill>
                  <a:srgbClr val="CC0099"/>
                </a:solidFill>
              </a:rPr>
              <a:t>c</a:t>
            </a:r>
            <a:r>
              <a:rPr lang="pt-BR" altLang="zh-CN" sz="2600" dirty="0">
                <a:solidFill>
                  <a:srgbClr val="CC0099"/>
                </a:solidFill>
              </a:rPr>
              <a:t>=(a&lt;=4)&amp;&amp;(b=7)&gt;</a:t>
            </a:r>
            <a:r>
              <a:rPr lang="pt-BR" altLang="zh-CN" sz="2600" dirty="0" smtClean="0">
                <a:solidFill>
                  <a:srgbClr val="CC0099"/>
                </a:solidFill>
              </a:rPr>
              <a:t>5</a:t>
            </a:r>
            <a:r>
              <a:rPr lang="zh-CN" altLang="en-US" sz="2600" dirty="0" smtClean="0"/>
              <a:t>相当于</a:t>
            </a:r>
            <a:r>
              <a:rPr lang="pt-BR" altLang="zh-CN" sz="2600" dirty="0" smtClean="0">
                <a:solidFill>
                  <a:srgbClr val="FF0000"/>
                </a:solidFill>
              </a:rPr>
              <a:t>c=((</a:t>
            </a:r>
            <a:r>
              <a:rPr lang="pt-BR" altLang="zh-CN" sz="2600" dirty="0">
                <a:solidFill>
                  <a:srgbClr val="FF0000"/>
                </a:solidFill>
              </a:rPr>
              <a:t>a&lt;=4</a:t>
            </a:r>
            <a:r>
              <a:rPr lang="pt-BR" altLang="zh-CN" sz="2600" dirty="0" smtClean="0">
                <a:solidFill>
                  <a:srgbClr val="FF0000"/>
                </a:solidFill>
              </a:rPr>
              <a:t>)&amp;&amp;((</a:t>
            </a:r>
            <a:r>
              <a:rPr lang="pt-BR" altLang="zh-CN" sz="2600" dirty="0">
                <a:solidFill>
                  <a:srgbClr val="FF0000"/>
                </a:solidFill>
              </a:rPr>
              <a:t>b=7)&gt;</a:t>
            </a:r>
            <a:r>
              <a:rPr lang="pt-BR" altLang="zh-CN" sz="2600" dirty="0" smtClean="0">
                <a:solidFill>
                  <a:srgbClr val="FF0000"/>
                </a:solidFill>
              </a:rPr>
              <a:t>5)) </a:t>
            </a:r>
            <a:endParaRPr lang="zh-CN" altLang="zh-CN" sz="2600" dirty="0">
              <a:solidFill>
                <a:srgbClr val="FF0000"/>
              </a:solidFill>
            </a:endParaRPr>
          </a:p>
          <a:p>
            <a:pPr lvl="1">
              <a:lnSpc>
                <a:spcPts val="3900"/>
              </a:lnSpc>
            </a:pPr>
            <a:r>
              <a:rPr lang="zh-CN" altLang="zh-CN" sz="2400" dirty="0" smtClean="0"/>
              <a:t>由于</a:t>
            </a:r>
            <a:r>
              <a:rPr lang="en-US" altLang="zh-CN" sz="2400" dirty="0" smtClean="0"/>
              <a:t>a=5</a:t>
            </a:r>
            <a:r>
              <a:rPr lang="zh-CN" altLang="zh-CN" sz="2400" dirty="0"/>
              <a:t>，所以</a:t>
            </a:r>
            <a:r>
              <a:rPr lang="en-US" altLang="zh-CN" sz="2400" dirty="0"/>
              <a:t>(</a:t>
            </a:r>
            <a:r>
              <a:rPr lang="en-US" altLang="zh-CN" sz="2400" dirty="0" smtClean="0"/>
              <a:t>a&lt;=4)</a:t>
            </a:r>
            <a:r>
              <a:rPr lang="zh-CN" altLang="zh-CN" sz="2400" dirty="0" smtClean="0"/>
              <a:t>为</a:t>
            </a:r>
            <a:r>
              <a:rPr lang="zh-CN" altLang="en-US" sz="2400" dirty="0" smtClean="0"/>
              <a:t>“假”</a:t>
            </a:r>
            <a:r>
              <a:rPr lang="zh-CN" altLang="zh-CN" sz="2400" dirty="0" smtClean="0"/>
              <a:t>；</a:t>
            </a:r>
            <a:endParaRPr lang="zh-CN" altLang="zh-CN" sz="2400" dirty="0"/>
          </a:p>
          <a:p>
            <a:pPr lvl="1">
              <a:lnSpc>
                <a:spcPts val="3900"/>
              </a:lnSpc>
            </a:pPr>
            <a:r>
              <a:rPr lang="en-US" altLang="zh-CN" sz="2400" dirty="0" smtClean="0"/>
              <a:t>a</a:t>
            </a:r>
            <a:r>
              <a:rPr lang="en-US" altLang="zh-CN" sz="2400" dirty="0"/>
              <a:t>&lt;=</a:t>
            </a:r>
            <a:r>
              <a:rPr lang="en-US" altLang="zh-CN" sz="2400" dirty="0" smtClean="0"/>
              <a:t>4</a:t>
            </a:r>
            <a:r>
              <a:rPr lang="zh-CN" altLang="zh-CN" sz="2400" dirty="0" smtClean="0"/>
              <a:t>为</a:t>
            </a:r>
            <a:r>
              <a:rPr lang="zh-CN" altLang="en-US" sz="2400" dirty="0" smtClean="0"/>
              <a:t>“假”使得</a:t>
            </a:r>
            <a:r>
              <a:rPr lang="pt-BR" altLang="zh-CN" sz="2400" dirty="0" smtClean="0">
                <a:solidFill>
                  <a:srgbClr val="FF0000"/>
                </a:solidFill>
              </a:rPr>
              <a:t>a</a:t>
            </a:r>
            <a:r>
              <a:rPr lang="pt-BR" altLang="zh-CN" sz="2400" dirty="0">
                <a:solidFill>
                  <a:srgbClr val="FF0000"/>
                </a:solidFill>
              </a:rPr>
              <a:t>&lt;=4)&amp;&amp;((b=7)&gt;</a:t>
            </a:r>
            <a:r>
              <a:rPr lang="pt-BR" altLang="zh-CN" sz="2400" dirty="0" smtClean="0">
                <a:solidFill>
                  <a:srgbClr val="FF0000"/>
                </a:solidFill>
              </a:rPr>
              <a:t>5</a:t>
            </a:r>
            <a:r>
              <a:rPr lang="zh-CN" altLang="en-US" sz="2400" dirty="0" smtClean="0"/>
              <a:t>发生“逻辑短路”，不用继续考查</a:t>
            </a:r>
            <a:r>
              <a:rPr lang="en-US" altLang="zh-CN" sz="2400" dirty="0" smtClean="0"/>
              <a:t>(b=7)&gt;5</a:t>
            </a:r>
            <a:r>
              <a:rPr lang="zh-CN" altLang="en-US" sz="2400" dirty="0" smtClean="0"/>
              <a:t>而直接确定</a:t>
            </a:r>
            <a:r>
              <a:rPr lang="pt-BR" altLang="zh-CN" sz="2400" dirty="0">
                <a:solidFill>
                  <a:srgbClr val="FF0000"/>
                </a:solidFill>
              </a:rPr>
              <a:t>(a&lt;=4)&amp;&amp;((b=7)&gt;5</a:t>
            </a:r>
            <a:r>
              <a:rPr lang="pt-BR" altLang="zh-CN" sz="2400" dirty="0" smtClean="0">
                <a:solidFill>
                  <a:srgbClr val="FF0000"/>
                </a:solidFill>
              </a:rPr>
              <a:t>)</a:t>
            </a:r>
            <a:r>
              <a:rPr lang="zh-CN" altLang="en-US" sz="2400" dirty="0" smtClean="0"/>
              <a:t>为“假”</a:t>
            </a:r>
            <a:r>
              <a:rPr lang="zh-CN" altLang="en-US" sz="2400" dirty="0" smtClean="0"/>
              <a:t>，值</a:t>
            </a:r>
            <a:r>
              <a:rPr lang="zh-CN" altLang="zh-CN" sz="2400" dirty="0" smtClean="0"/>
              <a:t>为</a:t>
            </a:r>
            <a:r>
              <a:rPr lang="en-US" altLang="zh-CN" sz="2400" dirty="0"/>
              <a:t>0</a:t>
            </a:r>
            <a:r>
              <a:rPr lang="en-US" altLang="zh-CN" sz="2400" dirty="0" smtClean="0"/>
              <a:t>——</a:t>
            </a:r>
            <a:r>
              <a:rPr lang="en-US" altLang="zh-CN" sz="2400" dirty="0" smtClean="0"/>
              <a:t>c</a:t>
            </a:r>
            <a:r>
              <a:rPr lang="en-US" altLang="zh-CN" sz="2400" dirty="0" smtClean="0"/>
              <a:t>=0</a:t>
            </a:r>
          </a:p>
          <a:p>
            <a:pPr lvl="1">
              <a:lnSpc>
                <a:spcPts val="3900"/>
              </a:lnSpc>
            </a:pPr>
            <a:r>
              <a:rPr lang="zh-CN" altLang="en-US" sz="2400" dirty="0" smtClean="0"/>
              <a:t>由于没有涉及</a:t>
            </a:r>
            <a:r>
              <a:rPr lang="en-US" altLang="zh-CN" sz="2400" dirty="0"/>
              <a:t>(b=7)&gt;</a:t>
            </a:r>
            <a:r>
              <a:rPr lang="en-US" altLang="zh-CN" sz="2400" dirty="0" smtClean="0"/>
              <a:t>5</a:t>
            </a:r>
            <a:r>
              <a:rPr lang="zh-CN" altLang="en-US" sz="2400" dirty="0" smtClean="0"/>
              <a:t>，</a:t>
            </a:r>
            <a:r>
              <a:rPr lang="en-US" altLang="zh-CN" sz="2400" dirty="0" smtClean="0"/>
              <a:t>b=7</a:t>
            </a:r>
            <a:r>
              <a:rPr lang="zh-CN" altLang="en-US" sz="2400" dirty="0" smtClean="0"/>
              <a:t>没有运行，</a:t>
            </a:r>
            <a:r>
              <a:rPr lang="en-US" altLang="zh-CN" sz="2400" dirty="0" smtClean="0"/>
              <a:t>b</a:t>
            </a:r>
            <a:r>
              <a:rPr lang="zh-CN" altLang="en-US" sz="2400" dirty="0" smtClean="0"/>
              <a:t>维护原值</a:t>
            </a:r>
            <a:r>
              <a:rPr lang="en-US" altLang="zh-CN" sz="2400" dirty="0" smtClean="0"/>
              <a:t>——b=6</a:t>
            </a:r>
          </a:p>
          <a:p>
            <a:pPr>
              <a:lnSpc>
                <a:spcPts val="3900"/>
              </a:lnSpc>
            </a:pPr>
            <a:r>
              <a:rPr lang="zh-CN" altLang="en-US" sz="2800" dirty="0" smtClean="0"/>
              <a:t>最后：</a:t>
            </a:r>
            <a:r>
              <a:rPr lang="en-US" altLang="zh-CN" sz="2800" dirty="0" smtClean="0"/>
              <a:t>c=0,b=6</a:t>
            </a:r>
            <a:endParaRPr lang="zh-CN" altLang="zh-CN" sz="28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84" t="7153" r="88681" b="77593"/>
          <a:stretch/>
        </p:blipFill>
        <p:spPr bwMode="auto">
          <a:xfrm>
            <a:off x="6776089" y="4515143"/>
            <a:ext cx="2215511" cy="226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nvSpPr>
        <p:spPr bwMode="auto">
          <a:xfrm>
            <a:off x="3045624" y="4945401"/>
            <a:ext cx="3624710" cy="1400383"/>
          </a:xfrm>
          <a:prstGeom prst="rect">
            <a:avLst/>
          </a:prstGeom>
          <a:solidFill>
            <a:srgbClr val="FFFF00"/>
          </a:solidFill>
          <a:ln w="9525">
            <a:solidFill>
              <a:schemeClr val="hlink"/>
            </a:solidFill>
            <a:miter lim="800000"/>
            <a:headEnd/>
            <a:tailEnd/>
          </a:ln>
          <a:effectLst/>
        </p:spPr>
        <p:txBody>
          <a:bodyPr wrap="none" anchor="ctr">
            <a:spAutoFit/>
          </a:bodyPr>
          <a:lstStyle/>
          <a:p>
            <a:pPr marL="342900" indent="-342900">
              <a:lnSpc>
                <a:spcPts val="3400"/>
              </a:lnSpc>
              <a:spcBef>
                <a:spcPct val="0"/>
              </a:spcBef>
              <a:buClr>
                <a:srgbClr val="FF3300"/>
              </a:buClr>
              <a:buFont typeface="Wingdings" pitchFamily="2" charset="2"/>
              <a:buNone/>
            </a:pPr>
            <a:r>
              <a:rPr lang="en-US" altLang="zh-CN" sz="2400" dirty="0">
                <a:solidFill>
                  <a:srgbClr val="FF0000"/>
                </a:solidFill>
                <a:latin typeface="Times New Roman" pitchFamily="18" charset="0"/>
                <a:ea typeface="楷体_GB2312" pitchFamily="49" charset="-122"/>
              </a:rPr>
              <a:t>a=5; b=6;</a:t>
            </a: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c</a:t>
            </a:r>
            <a:r>
              <a:rPr lang="pt-BR" altLang="zh-CN" sz="2400" dirty="0">
                <a:latin typeface="Times New Roman" pitchFamily="18" charset="0"/>
                <a:ea typeface="楷体_GB2312" pitchFamily="49" charset="-122"/>
              </a:rPr>
              <a:t>=(a&lt;=4)&amp;&amp;(b=7)&gt;5; </a:t>
            </a:r>
            <a:endParaRPr lang="pt-BR" altLang="zh-CN" sz="2400" dirty="0" smtClean="0">
              <a:latin typeface="Times New Roman" pitchFamily="18" charset="0"/>
              <a:ea typeface="楷体_GB2312" pitchFamily="49" charset="-122"/>
            </a:endParaRP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printf</a:t>
            </a:r>
            <a:r>
              <a:rPr lang="pt-BR" altLang="zh-CN" sz="2400" dirty="0">
                <a:latin typeface="Times New Roman" pitchFamily="18" charset="0"/>
                <a:ea typeface="楷体_GB2312" pitchFamily="49" charset="-122"/>
              </a:rPr>
              <a:t>("c=%d,b=%d\n",c,b);</a:t>
            </a:r>
            <a:endParaRPr lang="en-US" altLang="zh-CN" sz="2400" dirty="0">
              <a:latin typeface="Times New Roman" pitchFamily="18" charset="0"/>
              <a:ea typeface="楷体_GB2312" pitchFamily="49" charset="-122"/>
            </a:endParaRPr>
          </a:p>
        </p:txBody>
      </p:sp>
    </p:spTree>
    <p:extLst>
      <p:ext uri="{BB962C8B-B14F-4D97-AF65-F5344CB8AC3E}">
        <p14:creationId xmlns:p14="http://schemas.microsoft.com/office/powerpoint/2010/main" val="397775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621DAE-9955-4A26-9FE7-1347D653475E}" type="datetime1">
              <a:rPr lang="zh-CN" altLang="en-US"/>
              <a:pPr/>
              <a:t>2023/10/13</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56D1185-315E-4F3C-99F5-32A2B399CF38}" type="slidenum">
              <a:rPr lang="zh-CN" altLang="en-US"/>
              <a:pPr/>
              <a:t>48</a:t>
            </a:fld>
            <a:r>
              <a:rPr lang="en-US" altLang="zh-CN"/>
              <a:t>/35</a:t>
            </a:r>
          </a:p>
        </p:txBody>
      </p:sp>
      <p:sp>
        <p:nvSpPr>
          <p:cNvPr id="5885954" name="Rectangle 2" descr="白色大理石"/>
          <p:cNvSpPr>
            <a:spLocks noGrp="1" noChangeArrowheads="1"/>
          </p:cNvSpPr>
          <p:nvPr>
            <p:ph type="title" idx="4294967295"/>
          </p:nvPr>
        </p:nvSpPr>
        <p:spPr>
          <a:xfrm>
            <a:off x="304800" y="304800"/>
            <a:ext cx="8534400" cy="609600"/>
          </a:xfrm>
        </p:spPr>
        <p:txBody>
          <a:bodyPr/>
          <a:lstStyle/>
          <a:p>
            <a:r>
              <a:rPr kumimoji="1" lang="zh-CN" altLang="en-US" sz="3600" b="0" dirty="0" smtClean="0">
                <a:latin typeface="黑体" pitchFamily="49" charset="-122"/>
                <a:ea typeface="黑体" pitchFamily="49" charset="-122"/>
              </a:rPr>
              <a:t>例</a:t>
            </a:r>
            <a:r>
              <a:rPr kumimoji="1" lang="en-US" altLang="zh-CN" sz="3600" b="0" dirty="0" smtClean="0">
                <a:latin typeface="黑体" pitchFamily="49" charset="-122"/>
                <a:ea typeface="黑体" pitchFamily="49" charset="-122"/>
              </a:rPr>
              <a:t>5</a:t>
            </a:r>
            <a:r>
              <a:rPr kumimoji="1" lang="zh-CN" altLang="en-US" sz="3600" b="0" dirty="0" smtClean="0">
                <a:latin typeface="黑体" pitchFamily="49" charset="-122"/>
                <a:ea typeface="黑体" pitchFamily="49" charset="-122"/>
              </a:rPr>
              <a:t>运行</a:t>
            </a:r>
            <a:r>
              <a:rPr kumimoji="1" lang="zh-CN" altLang="en-US" sz="3600" b="0" dirty="0">
                <a:latin typeface="黑体" pitchFamily="49" charset="-122"/>
                <a:ea typeface="黑体" pitchFamily="49" charset="-122"/>
              </a:rPr>
              <a:t>结果</a:t>
            </a:r>
            <a:r>
              <a:rPr kumimoji="1" lang="zh-CN" altLang="en-US" sz="3600" b="0" dirty="0" smtClean="0">
                <a:latin typeface="黑体" pitchFamily="49" charset="-122"/>
                <a:ea typeface="黑体" pitchFamily="49" charset="-122"/>
              </a:rPr>
              <a:t>第</a:t>
            </a:r>
            <a:r>
              <a:rPr kumimoji="1" lang="en-US" altLang="zh-CN" sz="3600" b="0" dirty="0">
                <a:latin typeface="黑体" pitchFamily="49" charset="-122"/>
                <a:ea typeface="黑体" pitchFamily="49" charset="-122"/>
              </a:rPr>
              <a:t>4</a:t>
            </a:r>
            <a:r>
              <a:rPr kumimoji="1" lang="zh-CN" altLang="en-US" sz="3600" b="0" dirty="0" smtClean="0">
                <a:latin typeface="黑体" pitchFamily="49" charset="-122"/>
                <a:ea typeface="黑体" pitchFamily="49" charset="-122"/>
              </a:rPr>
              <a:t>行“</a:t>
            </a:r>
            <a:r>
              <a:rPr kumimoji="1" lang="en-US" altLang="zh-CN" sz="3600" b="0" dirty="0" smtClean="0">
                <a:latin typeface="黑体" pitchFamily="49" charset="-122"/>
                <a:ea typeface="黑体" pitchFamily="49" charset="-122"/>
              </a:rPr>
              <a:t>d</a:t>
            </a:r>
            <a:r>
              <a:rPr kumimoji="1" lang="en-US" altLang="zh-CN" sz="3600" b="0" dirty="0" smtClean="0">
                <a:latin typeface="黑体" pitchFamily="49" charset="-122"/>
                <a:ea typeface="黑体" pitchFamily="49" charset="-122"/>
              </a:rPr>
              <a:t>=1,b=6</a:t>
            </a:r>
            <a:r>
              <a:rPr kumimoji="1" lang="zh-CN" altLang="en-US" sz="3600" b="0" dirty="0" smtClean="0">
                <a:latin typeface="黑体" pitchFamily="49" charset="-122"/>
                <a:ea typeface="黑体" pitchFamily="49" charset="-122"/>
              </a:rPr>
              <a:t>”解析</a:t>
            </a:r>
            <a:endParaRPr kumimoji="1" lang="zh-CN" altLang="en-US" sz="3600" b="0" dirty="0" smtClean="0">
              <a:latin typeface="黑体" pitchFamily="49" charset="-122"/>
              <a:ea typeface="黑体" pitchFamily="49" charset="-122"/>
            </a:endParaRPr>
          </a:p>
        </p:txBody>
      </p:sp>
      <p:sp>
        <p:nvSpPr>
          <p:cNvPr id="5885955" name="Rectangle 3"/>
          <p:cNvSpPr>
            <a:spLocks noGrp="1" noChangeArrowheads="1"/>
          </p:cNvSpPr>
          <p:nvPr>
            <p:ph type="body" idx="4294967295"/>
          </p:nvPr>
        </p:nvSpPr>
        <p:spPr>
          <a:xfrm>
            <a:off x="152400" y="1104900"/>
            <a:ext cx="8839200" cy="5257800"/>
          </a:xfrm>
        </p:spPr>
        <p:txBody>
          <a:bodyPr/>
          <a:lstStyle/>
          <a:p>
            <a:pPr>
              <a:lnSpc>
                <a:spcPts val="3900"/>
              </a:lnSpc>
            </a:pPr>
            <a:r>
              <a:rPr lang="pt-BR" altLang="zh-CN" sz="2600" dirty="0" smtClean="0">
                <a:solidFill>
                  <a:srgbClr val="CC0099"/>
                </a:solidFill>
              </a:rPr>
              <a:t>d</a:t>
            </a:r>
            <a:r>
              <a:rPr lang="pt-BR" altLang="zh-CN" sz="2600" dirty="0">
                <a:solidFill>
                  <a:srgbClr val="CC0099"/>
                </a:solidFill>
              </a:rPr>
              <a:t>=(a&gt;=4)||(b=19)&lt;90</a:t>
            </a:r>
            <a:r>
              <a:rPr lang="zh-CN" altLang="en-US" sz="2600" dirty="0" smtClean="0"/>
              <a:t>相当于</a:t>
            </a:r>
            <a:r>
              <a:rPr lang="pt-BR" altLang="zh-CN" sz="2600" dirty="0" smtClean="0">
                <a:solidFill>
                  <a:srgbClr val="FF0000"/>
                </a:solidFill>
              </a:rPr>
              <a:t>d</a:t>
            </a:r>
            <a:r>
              <a:rPr lang="pt-BR" altLang="zh-CN" sz="2600" dirty="0" smtClean="0">
                <a:solidFill>
                  <a:srgbClr val="FF0000"/>
                </a:solidFill>
              </a:rPr>
              <a:t>=((a</a:t>
            </a:r>
            <a:r>
              <a:rPr lang="pt-BR" altLang="zh-CN" sz="2600" dirty="0">
                <a:solidFill>
                  <a:srgbClr val="FF0000"/>
                </a:solidFill>
              </a:rPr>
              <a:t>&gt;=4)||(b=19)&lt;90) </a:t>
            </a:r>
            <a:endParaRPr lang="zh-CN" altLang="zh-CN" sz="2600" dirty="0">
              <a:solidFill>
                <a:srgbClr val="FF0000"/>
              </a:solidFill>
            </a:endParaRPr>
          </a:p>
          <a:p>
            <a:pPr lvl="1">
              <a:lnSpc>
                <a:spcPts val="3900"/>
              </a:lnSpc>
            </a:pPr>
            <a:r>
              <a:rPr lang="zh-CN" altLang="zh-CN" sz="2400" dirty="0" smtClean="0"/>
              <a:t>由于</a:t>
            </a:r>
            <a:r>
              <a:rPr lang="en-US" altLang="zh-CN" sz="2400" dirty="0" smtClean="0"/>
              <a:t>a=5</a:t>
            </a:r>
            <a:r>
              <a:rPr lang="zh-CN" altLang="zh-CN" sz="2400" dirty="0"/>
              <a:t>，所以</a:t>
            </a:r>
            <a:r>
              <a:rPr lang="en-US" altLang="zh-CN" sz="2400" dirty="0"/>
              <a:t>(</a:t>
            </a:r>
            <a:r>
              <a:rPr lang="en-US" altLang="zh-CN" sz="2400" dirty="0" smtClean="0"/>
              <a:t>a&gt;=4)</a:t>
            </a:r>
            <a:r>
              <a:rPr lang="zh-CN" altLang="zh-CN" sz="2400" dirty="0" smtClean="0"/>
              <a:t>为</a:t>
            </a:r>
            <a:r>
              <a:rPr lang="zh-CN" altLang="en-US" sz="2400" dirty="0" smtClean="0"/>
              <a:t>“</a:t>
            </a:r>
            <a:r>
              <a:rPr lang="zh-CN" altLang="en-US" sz="2400" dirty="0"/>
              <a:t>真</a:t>
            </a:r>
            <a:r>
              <a:rPr lang="zh-CN" altLang="en-US" sz="2400" dirty="0" smtClean="0"/>
              <a:t>”</a:t>
            </a:r>
            <a:r>
              <a:rPr lang="zh-CN" altLang="zh-CN" sz="2400" dirty="0" smtClean="0"/>
              <a:t>；</a:t>
            </a:r>
            <a:endParaRPr lang="zh-CN" altLang="zh-CN" sz="2400" dirty="0"/>
          </a:p>
          <a:p>
            <a:pPr lvl="1">
              <a:lnSpc>
                <a:spcPts val="3900"/>
              </a:lnSpc>
            </a:pPr>
            <a:r>
              <a:rPr lang="en-US" altLang="zh-CN" sz="2400" dirty="0"/>
              <a:t>(</a:t>
            </a:r>
            <a:r>
              <a:rPr lang="en-US" altLang="zh-CN" sz="2400" dirty="0" smtClean="0"/>
              <a:t>a&gt;=4</a:t>
            </a:r>
            <a:r>
              <a:rPr lang="en-US" altLang="zh-CN" sz="2400" dirty="0"/>
              <a:t>)</a:t>
            </a:r>
            <a:r>
              <a:rPr lang="zh-CN" altLang="zh-CN" sz="2400" dirty="0"/>
              <a:t>为</a:t>
            </a:r>
            <a:r>
              <a:rPr lang="zh-CN" altLang="en-US" sz="2400" dirty="0" smtClean="0"/>
              <a:t>“</a:t>
            </a:r>
            <a:r>
              <a:rPr lang="zh-CN" altLang="en-US" sz="2400" dirty="0"/>
              <a:t>真</a:t>
            </a:r>
            <a:r>
              <a:rPr lang="zh-CN" altLang="en-US" sz="2400" dirty="0" smtClean="0"/>
              <a:t>”使得</a:t>
            </a:r>
            <a:r>
              <a:rPr lang="pt-BR" altLang="zh-CN" sz="2400" dirty="0" smtClean="0">
                <a:solidFill>
                  <a:srgbClr val="FF0000"/>
                </a:solidFill>
              </a:rPr>
              <a:t>(</a:t>
            </a:r>
            <a:r>
              <a:rPr lang="pt-BR" altLang="zh-CN" sz="2400" dirty="0">
                <a:solidFill>
                  <a:srgbClr val="FF0000"/>
                </a:solidFill>
              </a:rPr>
              <a:t>a&gt;=4)||(b=19)&lt;90</a:t>
            </a:r>
            <a:r>
              <a:rPr lang="zh-CN" altLang="en-US" sz="2400" dirty="0" smtClean="0"/>
              <a:t>发生“逻辑短路”，不用继续考查</a:t>
            </a:r>
            <a:r>
              <a:rPr lang="pt-BR" altLang="zh-CN" sz="2400" dirty="0">
                <a:solidFill>
                  <a:srgbClr val="FF0000"/>
                </a:solidFill>
              </a:rPr>
              <a:t>(b=19)&lt;90</a:t>
            </a:r>
            <a:r>
              <a:rPr lang="zh-CN" altLang="en-US" sz="2400" dirty="0" smtClean="0"/>
              <a:t>而直接确定</a:t>
            </a:r>
            <a:r>
              <a:rPr lang="pt-BR" altLang="zh-CN" sz="2400" dirty="0">
                <a:solidFill>
                  <a:srgbClr val="FF0000"/>
                </a:solidFill>
              </a:rPr>
              <a:t>(a&gt;=4)||(b=19)&lt;90</a:t>
            </a:r>
            <a:r>
              <a:rPr lang="zh-CN" altLang="en-US" sz="2400" dirty="0" smtClean="0"/>
              <a:t>为“真”</a:t>
            </a:r>
            <a:r>
              <a:rPr lang="zh-CN" altLang="en-US" sz="2400" dirty="0" smtClean="0"/>
              <a:t>，值</a:t>
            </a:r>
            <a:r>
              <a:rPr lang="zh-CN" altLang="zh-CN" sz="2400" dirty="0" smtClean="0"/>
              <a:t>为</a:t>
            </a:r>
            <a:r>
              <a:rPr lang="en-US" altLang="zh-CN" sz="2400" dirty="0" smtClean="0"/>
              <a:t>1——</a:t>
            </a:r>
            <a:r>
              <a:rPr lang="en-US" altLang="zh-CN" sz="2400" dirty="0" smtClean="0"/>
              <a:t>d</a:t>
            </a:r>
            <a:r>
              <a:rPr lang="en-US" altLang="zh-CN" sz="2400" dirty="0" smtClean="0"/>
              <a:t>=0</a:t>
            </a:r>
          </a:p>
          <a:p>
            <a:pPr lvl="1">
              <a:lnSpc>
                <a:spcPts val="3900"/>
              </a:lnSpc>
            </a:pPr>
            <a:r>
              <a:rPr lang="zh-CN" altLang="en-US" sz="2400" dirty="0" smtClean="0"/>
              <a:t>由于没有涉及</a:t>
            </a:r>
            <a:r>
              <a:rPr lang="pt-BR" altLang="zh-CN" sz="2400" dirty="0">
                <a:solidFill>
                  <a:srgbClr val="FF0000"/>
                </a:solidFill>
              </a:rPr>
              <a:t>(b=19)&lt;90 </a:t>
            </a:r>
            <a:r>
              <a:rPr lang="zh-CN" altLang="en-US" sz="2400" dirty="0" smtClean="0"/>
              <a:t>，</a:t>
            </a:r>
            <a:r>
              <a:rPr lang="en-US" altLang="zh-CN" sz="2400" dirty="0" smtClean="0"/>
              <a:t>b=19</a:t>
            </a:r>
            <a:r>
              <a:rPr lang="zh-CN" altLang="en-US" sz="2400" dirty="0" smtClean="0"/>
              <a:t>没有运行，</a:t>
            </a:r>
            <a:r>
              <a:rPr lang="en-US" altLang="zh-CN" sz="2400" dirty="0" smtClean="0"/>
              <a:t>b</a:t>
            </a:r>
            <a:r>
              <a:rPr lang="zh-CN" altLang="en-US" sz="2400" dirty="0" smtClean="0"/>
              <a:t>维护原值</a:t>
            </a:r>
            <a:r>
              <a:rPr lang="en-US" altLang="zh-CN" sz="2400" dirty="0" smtClean="0"/>
              <a:t>——b=6</a:t>
            </a:r>
          </a:p>
          <a:p>
            <a:pPr>
              <a:lnSpc>
                <a:spcPts val="3900"/>
              </a:lnSpc>
            </a:pPr>
            <a:r>
              <a:rPr lang="zh-CN" altLang="en-US" sz="2800" dirty="0" smtClean="0"/>
              <a:t>最后：</a:t>
            </a:r>
            <a:r>
              <a:rPr lang="en-US" altLang="zh-CN" sz="2800" dirty="0" smtClean="0"/>
              <a:t>d=1,b=6</a:t>
            </a:r>
            <a:endParaRPr lang="zh-CN" altLang="zh-CN" sz="28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84" t="7153" r="88681" b="77593"/>
          <a:stretch/>
        </p:blipFill>
        <p:spPr bwMode="auto">
          <a:xfrm>
            <a:off x="6776089" y="4515143"/>
            <a:ext cx="2215511" cy="226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nvSpPr>
        <p:spPr bwMode="auto">
          <a:xfrm>
            <a:off x="3121824" y="5381417"/>
            <a:ext cx="3659976" cy="1400383"/>
          </a:xfrm>
          <a:prstGeom prst="rect">
            <a:avLst/>
          </a:prstGeom>
          <a:solidFill>
            <a:srgbClr val="FFFF00"/>
          </a:solidFill>
          <a:ln w="9525">
            <a:solidFill>
              <a:schemeClr val="hlink"/>
            </a:solidFill>
            <a:miter lim="800000"/>
            <a:headEnd/>
            <a:tailEnd/>
          </a:ln>
          <a:effectLst/>
        </p:spPr>
        <p:txBody>
          <a:bodyPr wrap="none" anchor="ctr">
            <a:spAutoFit/>
          </a:bodyPr>
          <a:lstStyle/>
          <a:p>
            <a:pPr marL="342900" indent="-342900">
              <a:lnSpc>
                <a:spcPts val="3400"/>
              </a:lnSpc>
              <a:spcBef>
                <a:spcPct val="0"/>
              </a:spcBef>
              <a:buClr>
                <a:srgbClr val="FF3300"/>
              </a:buClr>
              <a:buFont typeface="Wingdings" pitchFamily="2" charset="2"/>
              <a:buNone/>
            </a:pPr>
            <a:r>
              <a:rPr lang="en-US" altLang="zh-CN" sz="2400" dirty="0">
                <a:solidFill>
                  <a:srgbClr val="FF0000"/>
                </a:solidFill>
                <a:latin typeface="Times New Roman" pitchFamily="18" charset="0"/>
                <a:ea typeface="楷体_GB2312" pitchFamily="49" charset="-122"/>
              </a:rPr>
              <a:t>a=5; b=6;</a:t>
            </a: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d</a:t>
            </a:r>
            <a:r>
              <a:rPr lang="pt-BR" altLang="zh-CN" sz="2400" dirty="0">
                <a:latin typeface="Times New Roman" pitchFamily="18" charset="0"/>
                <a:ea typeface="楷体_GB2312" pitchFamily="49" charset="-122"/>
              </a:rPr>
              <a:t>=(a&gt;=4)||(b=19)&lt;90; </a:t>
            </a:r>
          </a:p>
          <a:p>
            <a:pPr marL="342900" indent="-342900">
              <a:lnSpc>
                <a:spcPts val="3400"/>
              </a:lnSpc>
              <a:spcBef>
                <a:spcPct val="0"/>
              </a:spcBef>
              <a:buClr>
                <a:srgbClr val="FF3300"/>
              </a:buClr>
              <a:buFont typeface="Wingdings" pitchFamily="2" charset="2"/>
              <a:buNone/>
            </a:pPr>
            <a:r>
              <a:rPr lang="pt-BR" altLang="zh-CN" sz="2400" dirty="0" smtClean="0">
                <a:latin typeface="Times New Roman" pitchFamily="18" charset="0"/>
                <a:ea typeface="楷体_GB2312" pitchFamily="49" charset="-122"/>
              </a:rPr>
              <a:t>printf</a:t>
            </a:r>
            <a:r>
              <a:rPr lang="pt-BR" altLang="zh-CN" sz="2400" dirty="0">
                <a:latin typeface="Times New Roman" pitchFamily="18" charset="0"/>
                <a:ea typeface="楷体_GB2312" pitchFamily="49" charset="-122"/>
              </a:rPr>
              <a:t>("d=%d,b=%d\n",d,b);</a:t>
            </a:r>
          </a:p>
        </p:txBody>
      </p:sp>
    </p:spTree>
    <p:extLst>
      <p:ext uri="{BB962C8B-B14F-4D97-AF65-F5344CB8AC3E}">
        <p14:creationId xmlns:p14="http://schemas.microsoft.com/office/powerpoint/2010/main" val="147417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74F664-26E1-4086-8606-E9579E5F68DB}"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467C223-2EAD-4445-896D-B246799D4107}" type="slidenum">
              <a:rPr lang="zh-CN" altLang="en-US"/>
              <a:pPr/>
              <a:t>49</a:t>
            </a:fld>
            <a:r>
              <a:rPr lang="en-US" altLang="zh-CN"/>
              <a:t>/35</a:t>
            </a:r>
          </a:p>
        </p:txBody>
      </p:sp>
      <p:sp>
        <p:nvSpPr>
          <p:cNvPr id="61593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dirty="0" smtClean="0">
                <a:solidFill>
                  <a:srgbClr val="0000FF"/>
                </a:solidFill>
                <a:latin typeface="黑体" pitchFamily="49" charset="-122"/>
                <a:ea typeface="黑体" pitchFamily="49" charset="-122"/>
              </a:rPr>
              <a:t>本讲内容</a:t>
            </a:r>
          </a:p>
        </p:txBody>
      </p:sp>
      <p:sp>
        <p:nvSpPr>
          <p:cNvPr id="6159363" name="Rectangle 3"/>
          <p:cNvSpPr>
            <a:spLocks noGrp="1" noChangeArrowheads="1"/>
          </p:cNvSpPr>
          <p:nvPr>
            <p:ph type="body" idx="4294967295"/>
          </p:nvPr>
        </p:nvSpPr>
        <p:spPr>
          <a:xfrm>
            <a:off x="304800" y="1066800"/>
            <a:ext cx="8610600" cy="4775200"/>
          </a:xfrm>
        </p:spPr>
        <p:txBody>
          <a:bodyPr/>
          <a:lstStyle/>
          <a:p>
            <a:pPr eaLnBrk="1" hangingPunct="1">
              <a:lnSpc>
                <a:spcPts val="5800"/>
              </a:lnSpc>
              <a:buClr>
                <a:srgbClr val="0000FF"/>
              </a:buClr>
            </a:pPr>
            <a:r>
              <a:rPr lang="en-US" altLang="zh-CN" sz="3600" dirty="0" smtClean="0">
                <a:solidFill>
                  <a:srgbClr val="FF0000"/>
                </a:solidFill>
                <a:latin typeface="Times New Roman" pitchFamily="18" charset="0"/>
                <a:ea typeface="黑体" pitchFamily="49" charset="-122"/>
              </a:rPr>
              <a:t>if</a:t>
            </a:r>
            <a:r>
              <a:rPr lang="zh-CN" altLang="en-US" sz="3600" dirty="0" smtClean="0">
                <a:solidFill>
                  <a:srgbClr val="FF0000"/>
                </a:solidFill>
                <a:latin typeface="Times New Roman" pitchFamily="18" charset="0"/>
                <a:ea typeface="黑体" pitchFamily="49" charset="-122"/>
              </a:rPr>
              <a:t>语句</a:t>
            </a:r>
          </a:p>
          <a:p>
            <a:pPr eaLnBrk="1" hangingPunct="1">
              <a:lnSpc>
                <a:spcPts val="5800"/>
              </a:lnSpc>
              <a:buClr>
                <a:srgbClr val="0000FF"/>
              </a:buClr>
            </a:pPr>
            <a:r>
              <a:rPr lang="zh-CN" altLang="en-US" sz="3600" dirty="0">
                <a:solidFill>
                  <a:srgbClr val="FF0000"/>
                </a:solidFill>
                <a:latin typeface="Times New Roman" pitchFamily="18" charset="0"/>
                <a:ea typeface="黑体" pitchFamily="49" charset="-122"/>
              </a:rPr>
              <a:t>关系运算符与关系表达式</a:t>
            </a:r>
          </a:p>
          <a:p>
            <a:pPr eaLnBrk="1" hangingPunct="1">
              <a:lnSpc>
                <a:spcPts val="5800"/>
              </a:lnSpc>
              <a:buClr>
                <a:srgbClr val="0000FF"/>
              </a:buClr>
            </a:pPr>
            <a:r>
              <a:rPr lang="zh-CN" altLang="en-US" sz="3600" dirty="0">
                <a:solidFill>
                  <a:srgbClr val="FF0000"/>
                </a:solidFill>
                <a:latin typeface="Times New Roman" pitchFamily="18" charset="0"/>
                <a:ea typeface="黑体" pitchFamily="49" charset="-122"/>
              </a:rPr>
              <a:t>逻辑运算符与逻辑表达式</a:t>
            </a:r>
          </a:p>
          <a:p>
            <a:pPr eaLnBrk="1" hangingPunct="1">
              <a:lnSpc>
                <a:spcPts val="5800"/>
              </a:lnSpc>
              <a:buClr>
                <a:srgbClr val="0000FF"/>
              </a:buClr>
            </a:pPr>
            <a:r>
              <a:rPr lang="en-US" altLang="zh-CN" sz="3600" u="sng" dirty="0">
                <a:solidFill>
                  <a:srgbClr val="FF0000"/>
                </a:solidFill>
                <a:latin typeface="Times New Roman" pitchFamily="18" charset="0"/>
                <a:ea typeface="黑体" pitchFamily="49" charset="-122"/>
              </a:rPr>
              <a:t>if</a:t>
            </a:r>
            <a:r>
              <a:rPr lang="zh-CN" altLang="en-US" sz="3600" u="sng" dirty="0">
                <a:solidFill>
                  <a:srgbClr val="FF0000"/>
                </a:solidFill>
                <a:latin typeface="Times New Roman" pitchFamily="18" charset="0"/>
                <a:ea typeface="黑体" pitchFamily="49" charset="-122"/>
              </a:rPr>
              <a:t>语句的嵌套</a:t>
            </a:r>
            <a:endParaRPr lang="en-US" altLang="zh-CN" sz="3600" u="sng" dirty="0">
              <a:solidFill>
                <a:srgbClr val="FF0000"/>
              </a:solidFill>
              <a:latin typeface="Times New Roman" pitchFamily="18" charset="0"/>
              <a:ea typeface="黑体" pitchFamily="49" charset="-122"/>
            </a:endParaRPr>
          </a:p>
          <a:p>
            <a:pPr eaLnBrk="1" hangingPunct="1">
              <a:lnSpc>
                <a:spcPts val="5800"/>
              </a:lnSpc>
              <a:buClr>
                <a:srgbClr val="0000FF"/>
              </a:buClr>
            </a:pPr>
            <a:r>
              <a:rPr lang="zh-CN" altLang="en-US" sz="3600" dirty="0" smtClean="0">
                <a:latin typeface="Times New Roman" pitchFamily="18" charset="0"/>
                <a:ea typeface="黑体" pitchFamily="49" charset="-122"/>
              </a:rPr>
              <a:t>多分支</a:t>
            </a:r>
            <a:r>
              <a:rPr lang="en-US" altLang="zh-CN" sz="3600" dirty="0" smtClean="0">
                <a:latin typeface="Times New Roman" pitchFamily="18" charset="0"/>
                <a:ea typeface="黑体" pitchFamily="49" charset="-122"/>
              </a:rPr>
              <a:t>if</a:t>
            </a:r>
            <a:r>
              <a:rPr lang="zh-CN" altLang="en-US" sz="3600" dirty="0" smtClean="0">
                <a:latin typeface="Times New Roman" pitchFamily="18" charset="0"/>
                <a:ea typeface="黑体" pitchFamily="49" charset="-122"/>
              </a:rPr>
              <a:t>语句</a:t>
            </a:r>
            <a:endParaRPr lang="en-US" altLang="zh-CN" sz="3600" dirty="0" smtClean="0">
              <a:latin typeface="Times New Roman" pitchFamily="18" charset="0"/>
              <a:ea typeface="黑体" pitchFamily="49" charset="-122"/>
            </a:endParaRPr>
          </a:p>
          <a:p>
            <a:pPr eaLnBrk="1" hangingPunct="1">
              <a:lnSpc>
                <a:spcPts val="5800"/>
              </a:lnSpc>
              <a:buClr>
                <a:srgbClr val="0000FF"/>
              </a:buClr>
            </a:pPr>
            <a:r>
              <a:rPr lang="zh-CN" altLang="en-US" sz="3600" dirty="0">
                <a:latin typeface="Times New Roman" pitchFamily="18" charset="0"/>
                <a:ea typeface="黑体" pitchFamily="49" charset="-122"/>
              </a:rPr>
              <a:t>判断闰年的</a:t>
            </a:r>
            <a:r>
              <a:rPr lang="zh-CN" altLang="en-US" sz="3600" dirty="0" smtClean="0">
                <a:latin typeface="Times New Roman" pitchFamily="18" charset="0"/>
                <a:ea typeface="黑体" pitchFamily="49" charset="-122"/>
              </a:rPr>
              <a:t>程序</a:t>
            </a:r>
            <a:endParaRPr lang="zh-CN" altLang="en-US" sz="3600" dirty="0">
              <a:latin typeface="Times New Roman" pitchFamily="18" charset="0"/>
              <a:ea typeface="黑体" pitchFamily="49" charset="-122"/>
            </a:endParaRPr>
          </a:p>
        </p:txBody>
      </p:sp>
    </p:spTree>
    <p:extLst>
      <p:ext uri="{BB962C8B-B14F-4D97-AF65-F5344CB8AC3E}">
        <p14:creationId xmlns:p14="http://schemas.microsoft.com/office/powerpoint/2010/main" val="3758034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8F463077-4814-4CDC-97B0-909D94346138}" type="datetime1">
              <a:rPr lang="zh-CN" altLang="en-US"/>
              <a:pPr/>
              <a:t>2023/10/12</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30E1993F-4764-496E-BA8A-B24A163E0172}" type="slidenum">
              <a:rPr lang="zh-CN" altLang="en-US"/>
              <a:pPr/>
              <a:t>5</a:t>
            </a:fld>
            <a:r>
              <a:rPr lang="en-US" altLang="zh-CN"/>
              <a:t>/35</a:t>
            </a:r>
          </a:p>
        </p:txBody>
      </p:sp>
      <p:sp>
        <p:nvSpPr>
          <p:cNvPr id="6228994" name="Rectangle 2" descr="白色大理石"/>
          <p:cNvSpPr>
            <a:spLocks noGrp="1" noChangeArrowheads="1"/>
          </p:cNvSpPr>
          <p:nvPr>
            <p:ph type="title" idx="4294967295"/>
          </p:nvPr>
        </p:nvSpPr>
        <p:spPr>
          <a:xfrm>
            <a:off x="457200" y="152400"/>
            <a:ext cx="8534400" cy="609600"/>
          </a:xfrm>
        </p:spPr>
        <p:txBody>
          <a:bodyPr/>
          <a:lstStyle/>
          <a:p>
            <a:r>
              <a:rPr lang="en-US" altLang="zh-CN" sz="4000" b="0" dirty="0" smtClean="0">
                <a:latin typeface="Times New Roman" pitchFamily="18" charset="0"/>
                <a:ea typeface="黑体" pitchFamily="49" charset="-122"/>
              </a:rPr>
              <a:t>if/else</a:t>
            </a:r>
            <a:r>
              <a:rPr lang="zh-CN" altLang="en-US" sz="4000" b="0" dirty="0" smtClean="0">
                <a:latin typeface="Times New Roman" pitchFamily="18" charset="0"/>
                <a:ea typeface="黑体" pitchFamily="49" charset="-122"/>
              </a:rPr>
              <a:t>语句的流程</a:t>
            </a:r>
            <a:r>
              <a:rPr lang="zh-CN" altLang="en-US" sz="4000" b="0" dirty="0">
                <a:latin typeface="Times New Roman" pitchFamily="18" charset="0"/>
                <a:ea typeface="黑体" pitchFamily="49" charset="-122"/>
              </a:rPr>
              <a:t>图</a:t>
            </a:r>
            <a:endParaRPr lang="zh-CN" altLang="en-US" sz="4000" b="0" dirty="0" smtClean="0">
              <a:latin typeface="Times New Roman" pitchFamily="18" charset="0"/>
              <a:ea typeface="黑体" pitchFamily="49" charset="-122"/>
            </a:endParaRPr>
          </a:p>
        </p:txBody>
      </p:sp>
      <p:sp>
        <p:nvSpPr>
          <p:cNvPr id="6228996" name="Rectangle 4"/>
          <p:cNvSpPr>
            <a:spLocks noChangeArrowheads="1"/>
          </p:cNvSpPr>
          <p:nvPr/>
        </p:nvSpPr>
        <p:spPr bwMode="auto">
          <a:xfrm>
            <a:off x="1219200" y="1143000"/>
            <a:ext cx="4114800" cy="19812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buClr>
                <a:srgbClr val="FF3300"/>
              </a:buClr>
              <a:buFont typeface="Wingdings" pitchFamily="2" charset="2"/>
              <a:buNone/>
            </a:pPr>
            <a:r>
              <a:rPr lang="en-US" altLang="zh-CN" sz="3200" b="1">
                <a:latin typeface="Times New Roman" pitchFamily="18" charset="0"/>
                <a:ea typeface="楷体_GB2312" pitchFamily="49" charset="-122"/>
              </a:rPr>
              <a:t>	if( </a:t>
            </a:r>
            <a:r>
              <a:rPr lang="en-US" altLang="zh-CN" sz="3200" b="1" i="1">
                <a:latin typeface="Times New Roman" pitchFamily="18" charset="0"/>
                <a:ea typeface="楷体_GB2312" pitchFamily="49" charset="-122"/>
              </a:rPr>
              <a:t>expression </a:t>
            </a:r>
            <a:r>
              <a:rPr lang="en-US" altLang="zh-CN" sz="3200" b="1">
                <a:latin typeface="Times New Roman" pitchFamily="18" charset="0"/>
                <a:ea typeface="楷体_GB2312" pitchFamily="49" charset="-122"/>
              </a:rPr>
              <a:t>)</a:t>
            </a:r>
            <a:br>
              <a:rPr lang="en-US" altLang="zh-CN" sz="3200" b="1">
                <a:latin typeface="Times New Roman" pitchFamily="18" charset="0"/>
                <a:ea typeface="楷体_GB2312" pitchFamily="49" charset="-122"/>
              </a:rPr>
            </a:br>
            <a:r>
              <a:rPr lang="en-US" altLang="zh-CN" sz="3200" b="1" i="1">
                <a:latin typeface="Times New Roman" pitchFamily="18" charset="0"/>
                <a:ea typeface="楷体_GB2312" pitchFamily="49" charset="-122"/>
              </a:rPr>
              <a:t>statement1</a:t>
            </a:r>
            <a:r>
              <a:rPr lang="en-US" altLang="zh-CN" sz="3200" b="1">
                <a:latin typeface="Times New Roman" pitchFamily="18" charset="0"/>
                <a:ea typeface="楷体_GB2312" pitchFamily="49" charset="-122"/>
              </a:rPr>
              <a:t> </a:t>
            </a:r>
            <a:br>
              <a:rPr lang="en-US" altLang="zh-CN" sz="3200" b="1">
                <a:latin typeface="Times New Roman" pitchFamily="18" charset="0"/>
                <a:ea typeface="楷体_GB2312" pitchFamily="49" charset="-122"/>
              </a:rPr>
            </a:br>
            <a:r>
              <a:rPr lang="en-US" altLang="zh-CN" sz="3200" b="1">
                <a:latin typeface="Times New Roman" pitchFamily="18" charset="0"/>
                <a:ea typeface="楷体_GB2312" pitchFamily="49" charset="-122"/>
              </a:rPr>
              <a:t>[else </a:t>
            </a:r>
            <a:br>
              <a:rPr lang="en-US" altLang="zh-CN" sz="3200" b="1">
                <a:latin typeface="Times New Roman" pitchFamily="18" charset="0"/>
                <a:ea typeface="楷体_GB2312" pitchFamily="49" charset="-122"/>
              </a:rPr>
            </a:br>
            <a:r>
              <a:rPr lang="en-US" altLang="zh-CN" sz="3200" b="1" i="1">
                <a:latin typeface="Times New Roman" pitchFamily="18" charset="0"/>
                <a:ea typeface="楷体_GB2312" pitchFamily="49" charset="-122"/>
              </a:rPr>
              <a:t>statement2</a:t>
            </a:r>
            <a:r>
              <a:rPr lang="en-US" altLang="zh-CN" sz="3200" b="1">
                <a:latin typeface="Times New Roman" pitchFamily="18" charset="0"/>
                <a:ea typeface="楷体_GB2312" pitchFamily="49" charset="-122"/>
              </a:rPr>
              <a:t>]</a:t>
            </a:r>
            <a:endParaRPr lang="zh-CN" altLang="en-US"/>
          </a:p>
        </p:txBody>
      </p:sp>
      <p:pic>
        <p:nvPicPr>
          <p:cNvPr id="6252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81400"/>
            <a:ext cx="2667000" cy="279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25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284" y="3276600"/>
            <a:ext cx="391931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369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50</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en-US" altLang="zh-CN" sz="4000" b="0" dirty="0" smtClean="0">
                <a:latin typeface="Times New Roman" pitchFamily="18" charset="0"/>
                <a:ea typeface="黑体" pitchFamily="49" charset="-122"/>
                <a:cs typeface="Times New Roman" panose="02020603050405020304" pitchFamily="18" charset="0"/>
              </a:rPr>
              <a:t>if</a:t>
            </a:r>
            <a:r>
              <a:rPr lang="zh-CN" altLang="en-US" sz="4000" b="0" dirty="0">
                <a:latin typeface="Times New Roman" pitchFamily="18" charset="0"/>
                <a:ea typeface="黑体" pitchFamily="49" charset="-122"/>
                <a:cs typeface="Times New Roman" panose="02020603050405020304" pitchFamily="18" charset="0"/>
              </a:rPr>
              <a:t>语句的</a:t>
            </a:r>
            <a:r>
              <a:rPr lang="zh-CN" altLang="en-US" sz="4000" b="0" dirty="0" smtClean="0">
                <a:latin typeface="Times New Roman" pitchFamily="18" charset="0"/>
                <a:ea typeface="黑体" pitchFamily="49" charset="-122"/>
                <a:cs typeface="Times New Roman" panose="02020603050405020304" pitchFamily="18" charset="0"/>
              </a:rPr>
              <a:t>嵌套</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228600" y="1127125"/>
            <a:ext cx="8763000" cy="5045075"/>
          </a:xfrm>
        </p:spPr>
        <p:txBody>
          <a:bodyPr/>
          <a:lstStyle/>
          <a:p>
            <a:pPr eaLnBrk="1" hangingPunct="1">
              <a:lnSpc>
                <a:spcPts val="3700"/>
              </a:lnSpc>
            </a:pPr>
            <a:r>
              <a:rPr lang="en-US" altLang="zh-CN" sz="2800" dirty="0" smtClean="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语句的嵌套：</a:t>
            </a:r>
            <a:r>
              <a:rPr lang="en-US" altLang="zh-CN" sz="2800" dirty="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语句的某一个分支是另一个</a:t>
            </a:r>
            <a:r>
              <a:rPr lang="en-US" altLang="zh-CN" sz="2800" dirty="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语句。</a:t>
            </a:r>
            <a:endParaRPr lang="zh-CN" altLang="en-US" sz="2800" dirty="0" smtClean="0">
              <a:latin typeface="Times New Roman" panose="02020603050405020304" pitchFamily="18" charset="0"/>
              <a:cs typeface="Times New Roman" panose="02020603050405020304" pitchFamily="18" charset="0"/>
            </a:endParaRPr>
          </a:p>
          <a:p>
            <a:pPr lvl="1" eaLnBrk="1" hangingPunct="1">
              <a:lnSpc>
                <a:spcPts val="3700"/>
              </a:lnSpc>
            </a:pPr>
            <a:endParaRPr lang="zh-CN" altLang="en-US" sz="2400" dirty="0" smtClean="0">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304800" y="1905000"/>
            <a:ext cx="3661792" cy="34290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if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1;</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else</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2;</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else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3;</a:t>
            </a:r>
            <a:endParaRPr kumimoji="0" lang="zh-CN"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p:txBody>
      </p:sp>
      <p:sp>
        <p:nvSpPr>
          <p:cNvPr id="9" name="Rectangle 3"/>
          <p:cNvSpPr txBox="1">
            <a:spLocks noChangeArrowheads="1"/>
          </p:cNvSpPr>
          <p:nvPr/>
        </p:nvSpPr>
        <p:spPr>
          <a:xfrm>
            <a:off x="4415408" y="1905000"/>
            <a:ext cx="3661792" cy="34290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if(   )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1;</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else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2;</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else</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if(   )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3;</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else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4;</a:t>
            </a:r>
          </a:p>
        </p:txBody>
      </p:sp>
    </p:spTree>
    <p:extLst>
      <p:ext uri="{BB962C8B-B14F-4D97-AF65-F5344CB8AC3E}">
        <p14:creationId xmlns:p14="http://schemas.microsoft.com/office/powerpoint/2010/main" val="12520246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51</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嵌套</a:t>
            </a:r>
            <a:r>
              <a:rPr lang="en-US" altLang="zh-CN" sz="4000" b="0" dirty="0" smtClean="0">
                <a:latin typeface="Times New Roman" pitchFamily="18" charset="0"/>
                <a:ea typeface="黑体" pitchFamily="49" charset="-122"/>
                <a:cs typeface="Times New Roman" panose="02020603050405020304" pitchFamily="18" charset="0"/>
              </a:rPr>
              <a:t>if</a:t>
            </a:r>
            <a:r>
              <a:rPr lang="zh-CN" altLang="en-US" sz="4000" b="0" dirty="0">
                <a:latin typeface="Times New Roman" pitchFamily="18" charset="0"/>
                <a:ea typeface="黑体" pitchFamily="49" charset="-122"/>
                <a:cs typeface="Times New Roman" panose="02020603050405020304" pitchFamily="18" charset="0"/>
              </a:rPr>
              <a:t>语句</a:t>
            </a:r>
            <a:r>
              <a:rPr lang="zh-CN" altLang="en-US" sz="4000" b="0" dirty="0" smtClean="0">
                <a:latin typeface="Times New Roman" pitchFamily="18" charset="0"/>
                <a:ea typeface="黑体" pitchFamily="49" charset="-122"/>
                <a:cs typeface="Times New Roman" panose="02020603050405020304" pitchFamily="18" charset="0"/>
              </a:rPr>
              <a:t>的逻辑关系</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228600" y="1127125"/>
            <a:ext cx="8763000" cy="5045075"/>
          </a:xfrm>
        </p:spPr>
        <p:txBody>
          <a:bodyPr/>
          <a:lstStyle/>
          <a:p>
            <a:pPr eaLnBrk="1" hangingPunct="1">
              <a:lnSpc>
                <a:spcPct val="150000"/>
              </a:lnSpc>
            </a:pPr>
            <a:r>
              <a:rPr lang="en-US" altLang="zh-CN" sz="2800" dirty="0" smtClean="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语言规定</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else</a:t>
            </a:r>
            <a:r>
              <a:rPr lang="zh-CN" altLang="en-US" sz="2800" dirty="0">
                <a:latin typeface="Times New Roman" panose="02020603050405020304" pitchFamily="18" charset="0"/>
                <a:cs typeface="Times New Roman" panose="02020603050405020304" pitchFamily="18" charset="0"/>
              </a:rPr>
              <a:t>总是与它上面最近的</a:t>
            </a:r>
            <a:r>
              <a:rPr lang="en-US" altLang="zh-CN" sz="2800" dirty="0" smtClean="0">
                <a:latin typeface="Times New Roman" panose="02020603050405020304" pitchFamily="18" charset="0"/>
                <a:cs typeface="Times New Roman" panose="02020603050405020304" pitchFamily="18" charset="0"/>
              </a:rPr>
              <a:t>if</a:t>
            </a:r>
            <a:r>
              <a:rPr lang="zh-CN" altLang="en-US" sz="2800" dirty="0" smtClean="0">
                <a:latin typeface="Times New Roman" panose="02020603050405020304" pitchFamily="18" charset="0"/>
                <a:cs typeface="Times New Roman" panose="02020603050405020304" pitchFamily="18" charset="0"/>
              </a:rPr>
              <a:t>（未曾</a:t>
            </a:r>
            <a:r>
              <a:rPr lang="zh-CN" altLang="en-US" sz="2800" dirty="0">
                <a:latin typeface="Times New Roman" panose="02020603050405020304" pitchFamily="18" charset="0"/>
                <a:cs typeface="Times New Roman" panose="02020603050405020304" pitchFamily="18" charset="0"/>
              </a:rPr>
              <a:t>和其它</a:t>
            </a:r>
            <a:r>
              <a:rPr lang="en-US" altLang="zh-CN" sz="2800" dirty="0">
                <a:latin typeface="Times New Roman" panose="02020603050405020304" pitchFamily="18" charset="0"/>
                <a:cs typeface="Times New Roman" panose="02020603050405020304" pitchFamily="18" charset="0"/>
              </a:rPr>
              <a:t>else</a:t>
            </a:r>
            <a:r>
              <a:rPr lang="zh-CN" altLang="en-US" sz="2800" dirty="0">
                <a:latin typeface="Times New Roman" panose="02020603050405020304" pitchFamily="18" charset="0"/>
                <a:cs typeface="Times New Roman" panose="02020603050405020304" pitchFamily="18" charset="0"/>
              </a:rPr>
              <a:t>配对</a:t>
            </a:r>
            <a:r>
              <a:rPr lang="zh-CN" altLang="en-US" sz="2800" dirty="0" smtClean="0">
                <a:latin typeface="Times New Roman" panose="02020603050405020304" pitchFamily="18" charset="0"/>
                <a:cs typeface="Times New Roman" panose="02020603050405020304" pitchFamily="18" charset="0"/>
              </a:rPr>
              <a:t>过）配对</a:t>
            </a:r>
            <a:r>
              <a:rPr lang="zh-CN" altLang="en-US" sz="2800" dirty="0">
                <a:latin typeface="Times New Roman" panose="02020603050405020304" pitchFamily="18" charset="0"/>
                <a:cs typeface="Times New Roman" panose="02020603050405020304" pitchFamily="18" charset="0"/>
              </a:rPr>
              <a:t>。</a:t>
            </a:r>
          </a:p>
          <a:p>
            <a:pPr eaLnBrk="1" hangingPunct="1">
              <a:lnSpc>
                <a:spcPct val="150000"/>
              </a:lnSpc>
            </a:pPr>
            <a:endParaRPr lang="zh-CN" altLang="en-US" sz="2800" dirty="0" smtClean="0">
              <a:latin typeface="Times New Roman" panose="02020603050405020304" pitchFamily="18" charset="0"/>
              <a:cs typeface="Times New Roman" panose="02020603050405020304" pitchFamily="18" charset="0"/>
            </a:endParaRPr>
          </a:p>
          <a:p>
            <a:pPr lvl="1" eaLnBrk="1" hangingPunct="1">
              <a:lnSpc>
                <a:spcPct val="150000"/>
              </a:lnSpc>
            </a:pPr>
            <a:endParaRPr lang="zh-CN" altLang="en-US" sz="2400" dirty="0" smtClean="0">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685800" y="2819400"/>
            <a:ext cx="3661792" cy="34290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if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1;</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else</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2;</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else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3;</a:t>
            </a:r>
            <a:endParaRPr kumimoji="0" lang="zh-CN"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p:txBody>
      </p:sp>
      <p:sp>
        <p:nvSpPr>
          <p:cNvPr id="9" name="Rectangle 3"/>
          <p:cNvSpPr txBox="1">
            <a:spLocks noChangeArrowheads="1"/>
          </p:cNvSpPr>
          <p:nvPr/>
        </p:nvSpPr>
        <p:spPr>
          <a:xfrm>
            <a:off x="4796408" y="2819400"/>
            <a:ext cx="3661792" cy="34290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if(   )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1;</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else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2;</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else</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if(   )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3;</a:t>
            </a:r>
          </a:p>
          <a:p>
            <a:pPr lvl="0" fontAlgn="auto">
              <a:lnSpc>
                <a:spcPct val="1000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else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4;</a:t>
            </a:r>
          </a:p>
        </p:txBody>
      </p:sp>
    </p:spTree>
    <p:extLst>
      <p:ext uri="{BB962C8B-B14F-4D97-AF65-F5344CB8AC3E}">
        <p14:creationId xmlns:p14="http://schemas.microsoft.com/office/powerpoint/2010/main" val="31377109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52</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使程序更容易阅读</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228600" y="1127125"/>
            <a:ext cx="6248400" cy="5045075"/>
          </a:xfrm>
        </p:spPr>
        <p:txBody>
          <a:bodyPr/>
          <a:lstStyle/>
          <a:p>
            <a:pPr eaLnBrk="1" hangingPunct="1">
              <a:lnSpc>
                <a:spcPts val="3700"/>
              </a:lnSpc>
            </a:pPr>
            <a:r>
              <a:rPr lang="zh-CN" altLang="en-US" sz="2800" dirty="0" smtClean="0">
                <a:latin typeface="Times New Roman" panose="02020603050405020304" pitchFamily="18" charset="0"/>
                <a:cs typeface="Times New Roman" panose="02020603050405020304" pitchFamily="18" charset="0"/>
              </a:rPr>
              <a:t>下面两段程序，逻辑</a:t>
            </a:r>
            <a:r>
              <a:rPr lang="zh-CN" altLang="en-US" sz="2800" dirty="0">
                <a:latin typeface="Times New Roman" panose="02020603050405020304" pitchFamily="18" charset="0"/>
                <a:cs typeface="Times New Roman" panose="02020603050405020304" pitchFamily="18" charset="0"/>
              </a:rPr>
              <a:t>结构</a:t>
            </a:r>
            <a:r>
              <a:rPr lang="zh-CN" altLang="en-US" sz="2800" dirty="0" smtClean="0">
                <a:latin typeface="Times New Roman" panose="02020603050405020304" pitchFamily="18" charset="0"/>
                <a:cs typeface="Times New Roman" panose="02020603050405020304" pitchFamily="18" charset="0"/>
              </a:rPr>
              <a:t>一致。</a:t>
            </a:r>
            <a:endParaRPr lang="en-US" altLang="zh-CN" sz="2800" dirty="0" smtClean="0">
              <a:latin typeface="Times New Roman" panose="02020603050405020304" pitchFamily="18" charset="0"/>
              <a:cs typeface="Times New Roman" panose="02020603050405020304" pitchFamily="18" charset="0"/>
            </a:endParaRPr>
          </a:p>
          <a:p>
            <a:pPr lvl="1" eaLnBrk="1" hangingPunct="1">
              <a:lnSpc>
                <a:spcPts val="3700"/>
              </a:lnSpc>
            </a:pPr>
            <a:r>
              <a:rPr lang="zh-CN" altLang="en-US" sz="2400" dirty="0" smtClean="0">
                <a:latin typeface="Times New Roman" panose="02020603050405020304" pitchFamily="18" charset="0"/>
                <a:cs typeface="Times New Roman" panose="02020603050405020304" pitchFamily="18" charset="0"/>
              </a:rPr>
              <a:t>左边：难以阅读</a:t>
            </a:r>
            <a:r>
              <a:rPr lang="zh-CN" altLang="en-US" sz="2400" dirty="0">
                <a:latin typeface="Times New Roman" panose="02020603050405020304" pitchFamily="18" charset="0"/>
                <a:cs typeface="Times New Roman" panose="02020603050405020304" pitchFamily="18" charset="0"/>
              </a:rPr>
              <a:t>和理解</a:t>
            </a:r>
            <a:r>
              <a:rPr lang="zh-CN" altLang="en-US" sz="2400" dirty="0" smtClean="0">
                <a:latin typeface="Times New Roman" panose="02020603050405020304" pitchFamily="18" charset="0"/>
                <a:cs typeface="Times New Roman" panose="02020603050405020304" pitchFamily="18" charset="0"/>
              </a:rPr>
              <a:t>，易歧义。</a:t>
            </a:r>
            <a:endParaRPr lang="en-US" altLang="zh-CN" sz="2400" dirty="0" smtClean="0">
              <a:latin typeface="Times New Roman" panose="02020603050405020304" pitchFamily="18" charset="0"/>
              <a:cs typeface="Times New Roman" panose="02020603050405020304" pitchFamily="18" charset="0"/>
            </a:endParaRPr>
          </a:p>
          <a:p>
            <a:pPr lvl="1" eaLnBrk="1" hangingPunct="1">
              <a:lnSpc>
                <a:spcPts val="3700"/>
              </a:lnSpc>
            </a:pPr>
            <a:r>
              <a:rPr lang="zh-CN" altLang="en-US" sz="2400" dirty="0">
                <a:latin typeface="Times New Roman" panose="02020603050405020304" pitchFamily="18" charset="0"/>
                <a:cs typeface="Times New Roman" panose="02020603050405020304" pitchFamily="18" charset="0"/>
              </a:rPr>
              <a:t>右边</a:t>
            </a:r>
            <a:r>
              <a:rPr lang="zh-CN" altLang="en-US" sz="2400" dirty="0" smtClean="0">
                <a:latin typeface="Times New Roman" panose="02020603050405020304" pitchFamily="18" charset="0"/>
                <a:cs typeface="Times New Roman" panose="02020603050405020304" pitchFamily="18" charset="0"/>
              </a:rPr>
              <a:t>：使用“复合语句”元素，</a:t>
            </a:r>
            <a:endParaRPr lang="en-US" altLang="zh-CN" sz="2400" dirty="0" smtClean="0">
              <a:latin typeface="Times New Roman" panose="02020603050405020304" pitchFamily="18" charset="0"/>
              <a:cs typeface="Times New Roman" panose="02020603050405020304" pitchFamily="18" charset="0"/>
            </a:endParaRPr>
          </a:p>
          <a:p>
            <a:pPr marL="457200" lvl="1" indent="0" eaLnBrk="1" hangingPunct="1">
              <a:lnSpc>
                <a:spcPts val="3700"/>
              </a:lnSpc>
              <a:buNone/>
            </a:pP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程序逻辑</a:t>
            </a:r>
            <a:r>
              <a:rPr lang="zh-CN" altLang="en-US" sz="2400" dirty="0">
                <a:latin typeface="Times New Roman" panose="02020603050405020304" pitchFamily="18" charset="0"/>
                <a:cs typeface="Times New Roman" panose="02020603050405020304" pitchFamily="18" charset="0"/>
              </a:rPr>
              <a:t>清晰，易于阅读和理解</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457200" lvl="1" indent="0" eaLnBrk="1" hangingPunct="1">
              <a:lnSpc>
                <a:spcPts val="37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无任何歧义。</a:t>
            </a:r>
            <a:endParaRPr lang="zh-CN" altLang="en-US" sz="2400" dirty="0">
              <a:latin typeface="Times New Roman" panose="02020603050405020304" pitchFamily="18" charset="0"/>
              <a:cs typeface="Times New Roman" panose="02020603050405020304" pitchFamily="18" charset="0"/>
            </a:endParaRPr>
          </a:p>
          <a:p>
            <a:pPr lvl="1" eaLnBrk="1" hangingPunct="1">
              <a:lnSpc>
                <a:spcPts val="3700"/>
              </a:lnSpc>
            </a:pPr>
            <a:endParaRPr lang="zh-CN" altLang="en-US" sz="2400" dirty="0" smtClean="0">
              <a:latin typeface="Times New Roman" panose="02020603050405020304" pitchFamily="18" charset="0"/>
              <a:cs typeface="Times New Roman" panose="02020603050405020304" pitchFamily="18" charset="0"/>
            </a:endParaRPr>
          </a:p>
          <a:p>
            <a:pPr eaLnBrk="1" hangingPunct="1">
              <a:lnSpc>
                <a:spcPts val="3700"/>
              </a:lnSpc>
            </a:pPr>
            <a:endParaRPr lang="zh-CN" altLang="en-US" sz="2800" dirty="0" smtClean="0">
              <a:latin typeface="Times New Roman" panose="02020603050405020304" pitchFamily="18" charset="0"/>
              <a:cs typeface="Times New Roman" panose="02020603050405020304" pitchFamily="18" charset="0"/>
            </a:endParaRPr>
          </a:p>
          <a:p>
            <a:pPr lvl="1" eaLnBrk="1" hangingPunct="1">
              <a:lnSpc>
                <a:spcPts val="3700"/>
              </a:lnSpc>
            </a:pPr>
            <a:endParaRPr lang="zh-CN" altLang="en-US" sz="2400" dirty="0" smtClean="0">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053208" y="3962400"/>
            <a:ext cx="3661792" cy="28194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if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1;</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else</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	if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2;</a:t>
            </a:r>
            <a:endPar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31B6FD"/>
              </a:buClr>
              <a:buSzPct val="100000"/>
              <a:buFontTx/>
              <a:buNone/>
              <a:tabLst/>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a:cs typeface="Times New Roman" panose="02020603050405020304" pitchFamily="18" charset="0"/>
              </a:rPr>
              <a:t>	else    </a:t>
            </a: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语句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rPr>
              <a:t>3;</a:t>
            </a:r>
            <a:endParaRPr kumimoji="0" lang="zh-CN"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endParaRPr>
          </a:p>
        </p:txBody>
      </p:sp>
      <p:sp>
        <p:nvSpPr>
          <p:cNvPr id="9" name="Rectangle 3"/>
          <p:cNvSpPr txBox="1">
            <a:spLocks noChangeArrowheads="1"/>
          </p:cNvSpPr>
          <p:nvPr/>
        </p:nvSpPr>
        <p:spPr>
          <a:xfrm>
            <a:off x="6019800" y="304800"/>
            <a:ext cx="3052192" cy="64770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ts val="25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if</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   ) </a:t>
            </a:r>
            <a:r>
              <a:rPr lang="zh-CN" altLang="en-US" sz="28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1;</a:t>
            </a:r>
          </a:p>
          <a:p>
            <a:pPr lvl="0" fontAlgn="auto">
              <a:lnSpc>
                <a:spcPts val="25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else </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if</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   ) </a:t>
            </a:r>
            <a:endParaRPr lang="en-US" altLang="zh-CN" sz="2800" dirty="0" smtClean="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a:t>
            </a:r>
          </a:p>
          <a:p>
            <a:pPr lvl="0" fontAlgn="auto">
              <a:lnSpc>
                <a:spcPts val="2500"/>
              </a:lnSpc>
              <a:spcAft>
                <a:spcPts val="0"/>
              </a:spcAft>
              <a:buClr>
                <a:srgbClr val="31B6FD"/>
              </a:buClr>
            </a:pP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a:t>
            </a:r>
            <a:r>
              <a:rPr lang="zh-CN" altLang="en-US" sz="2800" dirty="0" smtClean="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3</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a:t>
            </a:r>
            <a:endParaRPr lang="en-US" altLang="zh-CN" sz="2800"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else    </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800" dirty="0" smtClean="0">
                <a:solidFill>
                  <a:schemeClr val="tx1"/>
                </a:solidFill>
                <a:latin typeface="Times New Roman" panose="02020603050405020304" pitchFamily="18" charset="0"/>
                <a:ea typeface="楷体_GB2312"/>
                <a:cs typeface="Times New Roman" panose="02020603050405020304" pitchFamily="18" charset="0"/>
              </a:rPr>
              <a:t>语句</a:t>
            </a:r>
            <a:r>
              <a:rPr lang="en-US" altLang="zh-CN" sz="2800" dirty="0">
                <a:solidFill>
                  <a:schemeClr val="tx1"/>
                </a:solidFill>
                <a:latin typeface="Times New Roman" panose="02020603050405020304" pitchFamily="18" charset="0"/>
                <a:ea typeface="楷体_GB2312"/>
                <a:cs typeface="Times New Roman" panose="02020603050405020304" pitchFamily="18" charset="0"/>
              </a:rPr>
              <a:t>4</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楷体_GB2312"/>
                <a:cs typeface="Times New Roman" panose="02020603050405020304" pitchFamily="18" charset="0"/>
              </a:rPr>
              <a:t>   }</a:t>
            </a:r>
          </a:p>
          <a:p>
            <a:pPr lvl="0" fontAlgn="auto">
              <a:lnSpc>
                <a:spcPts val="2500"/>
              </a:lnSpc>
              <a:spcAft>
                <a:spcPts val="0"/>
              </a:spcAft>
              <a:buClr>
                <a:srgbClr val="31B6FD"/>
              </a:buClr>
            </a:pPr>
            <a:r>
              <a:rPr lang="en-US" altLang="zh-CN" sz="2800" dirty="0">
                <a:solidFill>
                  <a:schemeClr val="tx1"/>
                </a:solidFill>
                <a:latin typeface="Times New Roman" panose="02020603050405020304" pitchFamily="18" charset="0"/>
                <a:ea typeface="楷体_GB2312"/>
                <a:cs typeface="Times New Roman" panose="02020603050405020304" pitchFamily="18" charset="0"/>
              </a:rPr>
              <a:t>}</a:t>
            </a:r>
          </a:p>
        </p:txBody>
      </p:sp>
    </p:spTree>
    <p:extLst>
      <p:ext uri="{BB962C8B-B14F-4D97-AF65-F5344CB8AC3E}">
        <p14:creationId xmlns:p14="http://schemas.microsoft.com/office/powerpoint/2010/main" val="41047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dirty="0"/>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53</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例</a:t>
            </a:r>
            <a:r>
              <a:rPr lang="en-US" altLang="zh-CN" sz="4000" b="0" dirty="0" smtClean="0">
                <a:latin typeface="Times New Roman" pitchFamily="18" charset="0"/>
                <a:ea typeface="黑体" pitchFamily="49" charset="-122"/>
                <a:cs typeface="Times New Roman" panose="02020603050405020304" pitchFamily="18" charset="0"/>
              </a:rPr>
              <a:t>6</a:t>
            </a:r>
            <a:r>
              <a:rPr lang="zh-CN" altLang="en-US" sz="4000" b="0" dirty="0" smtClean="0">
                <a:latin typeface="Times New Roman" pitchFamily="18" charset="0"/>
                <a:ea typeface="黑体" pitchFamily="49" charset="-122"/>
                <a:cs typeface="Times New Roman" panose="02020603050405020304" pitchFamily="18" charset="0"/>
              </a:rPr>
              <a:t>：</a:t>
            </a:r>
            <a:r>
              <a:rPr lang="zh-CN" altLang="zh-CN" sz="4000" dirty="0" smtClean="0">
                <a:latin typeface="宋体" panose="02010600030101010101" pitchFamily="2" charset="-122"/>
                <a:ea typeface="宋体" panose="02010600030101010101" pitchFamily="2" charset="-122"/>
              </a:rPr>
              <a:t>买</a:t>
            </a:r>
            <a:r>
              <a:rPr lang="zh-CN" altLang="en-US" sz="4000" dirty="0" smtClean="0">
                <a:latin typeface="宋体" panose="02010600030101010101" pitchFamily="2" charset="-122"/>
                <a:ea typeface="宋体" panose="02010600030101010101" pitchFamily="2" charset="-122"/>
              </a:rPr>
              <a:t>大</a:t>
            </a:r>
            <a:r>
              <a:rPr lang="zh-CN" altLang="zh-CN" sz="4000" dirty="0" smtClean="0">
                <a:latin typeface="宋体" panose="02010600030101010101" pitchFamily="2" charset="-122"/>
                <a:ea typeface="宋体" panose="02010600030101010101" pitchFamily="2" charset="-122"/>
              </a:rPr>
              <a:t>白菜</a:t>
            </a:r>
            <a:r>
              <a:rPr lang="zh-CN" altLang="en-US" sz="4000" dirty="0">
                <a:latin typeface="宋体" panose="02010600030101010101" pitchFamily="2" charset="-122"/>
                <a:ea typeface="宋体" panose="02010600030101010101" pitchFamily="2" charset="-122"/>
              </a:rPr>
              <a:t>问题</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228600" y="1127125"/>
            <a:ext cx="8686800" cy="5045075"/>
          </a:xfrm>
        </p:spPr>
        <p:txBody>
          <a:bodyPr/>
          <a:lstStyle/>
          <a:p>
            <a:pPr eaLnBrk="1" hangingPunct="1">
              <a:lnSpc>
                <a:spcPct val="150000"/>
              </a:lnSpc>
            </a:pPr>
            <a:r>
              <a:rPr lang="zh-CN" altLang="en-US" sz="2800" dirty="0">
                <a:latin typeface="Times New Roman" panose="02020603050405020304" pitchFamily="18" charset="0"/>
                <a:cs typeface="Times New Roman" panose="02020603050405020304" pitchFamily="18" charset="0"/>
              </a:rPr>
              <a:t>已知某超市内大白菜的单价是</a:t>
            </a:r>
            <a:r>
              <a:rPr lang="zh-CN" altLang="en-US" sz="2800" dirty="0" smtClean="0">
                <a:latin typeface="Times New Roman" panose="02020603050405020304" pitchFamily="18" charset="0"/>
                <a:cs typeface="Times New Roman" panose="02020603050405020304" pitchFamily="18" charset="0"/>
              </a:rPr>
              <a:t>根据购买</a:t>
            </a:r>
            <a:r>
              <a:rPr lang="zh-CN" altLang="en-US" sz="2800" dirty="0">
                <a:latin typeface="Times New Roman" panose="02020603050405020304" pitchFamily="18" charset="0"/>
                <a:cs typeface="Times New Roman" panose="02020603050405020304" pitchFamily="18" charset="0"/>
              </a:rPr>
              <a:t>的重量来决定</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lvl="1" eaLnBrk="1" hangingPunct="1">
              <a:lnSpc>
                <a:spcPct val="150000"/>
              </a:lnSpc>
            </a:pPr>
            <a:r>
              <a:rPr lang="zh-CN" altLang="en-US" sz="2400" dirty="0">
                <a:latin typeface="Times New Roman" panose="02020603050405020304" pitchFamily="18" charset="0"/>
                <a:cs typeface="Times New Roman" panose="02020603050405020304" pitchFamily="18" charset="0"/>
              </a:rPr>
              <a:t>单次购买</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公斤以下每公斤</a:t>
            </a:r>
            <a:r>
              <a:rPr lang="en-US" altLang="zh-CN" sz="2400" dirty="0">
                <a:latin typeface="Times New Roman" panose="02020603050405020304" pitchFamily="18" charset="0"/>
                <a:cs typeface="Times New Roman" panose="02020603050405020304" pitchFamily="18" charset="0"/>
              </a:rPr>
              <a:t>1.8</a:t>
            </a:r>
            <a:r>
              <a:rPr lang="zh-CN" altLang="en-US" sz="2400" dirty="0">
                <a:latin typeface="Times New Roman" panose="02020603050405020304" pitchFamily="18" charset="0"/>
                <a:cs typeface="Times New Roman" panose="02020603050405020304" pitchFamily="18" charset="0"/>
              </a:rPr>
              <a:t>元；</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公斤以上（包括</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公斤，下同）每公斤</a:t>
            </a:r>
            <a:r>
              <a:rPr lang="en-US" altLang="zh-CN" sz="2400" dirty="0">
                <a:latin typeface="Times New Roman" panose="02020603050405020304" pitchFamily="18" charset="0"/>
                <a:cs typeface="Times New Roman" panose="02020603050405020304" pitchFamily="18" charset="0"/>
              </a:rPr>
              <a:t>1.6</a:t>
            </a:r>
            <a:r>
              <a:rPr lang="zh-CN" altLang="en-US" sz="2400" dirty="0">
                <a:latin typeface="Times New Roman" panose="02020603050405020304" pitchFamily="18" charset="0"/>
                <a:cs typeface="Times New Roman" panose="02020603050405020304" pitchFamily="18" charset="0"/>
              </a:rPr>
              <a:t>元；</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公斤以上每公斤</a:t>
            </a:r>
            <a:r>
              <a:rPr lang="en-US" altLang="zh-CN" sz="2400" dirty="0">
                <a:latin typeface="Times New Roman" panose="02020603050405020304" pitchFamily="18" charset="0"/>
                <a:cs typeface="Times New Roman" panose="02020603050405020304" pitchFamily="18" charset="0"/>
              </a:rPr>
              <a:t>1.4</a:t>
            </a:r>
            <a:r>
              <a:rPr lang="zh-CN" altLang="en-US" sz="2400" dirty="0">
                <a:latin typeface="Times New Roman" panose="02020603050405020304" pitchFamily="18" charset="0"/>
                <a:cs typeface="Times New Roman" panose="02020603050405020304" pitchFamily="18" charset="0"/>
              </a:rPr>
              <a:t>元；</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2400" dirty="0">
                <a:latin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cs typeface="Times New Roman" panose="02020603050405020304" pitchFamily="18" charset="0"/>
              </a:rPr>
              <a:t>公斤以上每公斤</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元。</a:t>
            </a:r>
          </a:p>
          <a:p>
            <a:pPr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编程</a:t>
            </a:r>
            <a:r>
              <a:rPr lang="zh-CN" altLang="en-US" sz="2800" dirty="0">
                <a:latin typeface="Times New Roman" panose="02020603050405020304" pitchFamily="18" charset="0"/>
                <a:cs typeface="Times New Roman" panose="02020603050405020304" pitchFamily="18" charset="0"/>
              </a:rPr>
              <a:t>输入购买大白菜的公斤数，输出应付的钱数</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sp>
        <p:nvSpPr>
          <p:cNvPr id="8" name="矩形 7"/>
          <p:cNvSpPr/>
          <p:nvPr/>
        </p:nvSpPr>
        <p:spPr>
          <a:xfrm>
            <a:off x="609600" y="5715000"/>
            <a:ext cx="8077200" cy="506998"/>
          </a:xfrm>
          <a:prstGeom prst="rect">
            <a:avLst/>
          </a:prstGeom>
          <a:solidFill>
            <a:srgbClr val="FFFF00"/>
          </a:solidFill>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3600"/>
              </a:lnSpc>
            </a:pP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个独立的单分支</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if</a:t>
            </a:r>
            <a:r>
              <a:rPr lang="zh-CN"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语句</a:t>
            </a:r>
            <a:r>
              <a:rPr lang="zh-CN"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，条件不能重复</a:t>
            </a:r>
            <a:r>
              <a:rPr lang="zh-CN"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交叉，也</a:t>
            </a:r>
            <a:r>
              <a:rPr lang="zh-CN"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不能遗漏</a:t>
            </a:r>
            <a:endPar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073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54</a:t>
            </a:fld>
            <a:r>
              <a:rPr lang="en-US" altLang="zh-CN"/>
              <a:t>/35</a:t>
            </a:r>
          </a:p>
        </p:txBody>
      </p:sp>
      <p:sp>
        <p:nvSpPr>
          <p:cNvPr id="6236162" name="Rectangle 2" descr="白色大理石"/>
          <p:cNvSpPr>
            <a:spLocks noGrp="1" noChangeArrowheads="1"/>
          </p:cNvSpPr>
          <p:nvPr>
            <p:ph type="title" idx="4294967295"/>
          </p:nvPr>
        </p:nvSpPr>
        <p:spPr>
          <a:xfrm>
            <a:off x="228600" y="2286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买大白菜程序</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10" name="Rectangle 3"/>
          <p:cNvSpPr txBox="1">
            <a:spLocks noChangeArrowheads="1"/>
          </p:cNvSpPr>
          <p:nvPr/>
        </p:nvSpPr>
        <p:spPr>
          <a:xfrm>
            <a:off x="4495800" y="0"/>
            <a:ext cx="4495800" cy="68580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#include&lt;</a:t>
            </a: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stdio.h</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&gt;</a:t>
            </a:r>
          </a:p>
          <a:p>
            <a:pPr lvl="0" fontAlgn="auto">
              <a:lnSpc>
                <a:spcPct val="100000"/>
              </a:lnSpc>
              <a:spcAft>
                <a:spcPts val="0"/>
              </a:spcAft>
              <a:buClr>
                <a:srgbClr val="31B6FD"/>
              </a:buClr>
            </a:pP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int</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 main()</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double </a:t>
            </a: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g,y</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err="1" smtClean="0">
                <a:solidFill>
                  <a:schemeClr val="tx1"/>
                </a:solidFill>
                <a:latin typeface="Times New Roman" panose="02020603050405020304" pitchFamily="18" charset="0"/>
                <a:ea typeface="楷体_GB2312"/>
                <a:cs typeface="Times New Roman" panose="02020603050405020304" pitchFamily="18" charset="0"/>
              </a:rPr>
              <a:t>printf</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("Chinese cabbage:");</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err="1" smtClean="0">
                <a:solidFill>
                  <a:schemeClr val="tx1"/>
                </a:solidFill>
                <a:latin typeface="Times New Roman" panose="02020603050405020304" pitchFamily="18" charset="0"/>
                <a:ea typeface="楷体_GB2312"/>
                <a:cs typeface="Times New Roman" panose="02020603050405020304" pitchFamily="18" charset="0"/>
              </a:rPr>
              <a:t>scanf</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lf",&amp;g</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if(g&lt;10)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0,10)</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endParaRPr lang="en-US" altLang="zh-CN" sz="2000"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if(g&lt;5</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 y=1.8*g;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0,5)</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else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y=1.6*g;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5,10)</a:t>
            </a: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endParaRPr lang="en-US" altLang="zh-CN" sz="2000"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else</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10,∞)</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endParaRPr lang="en-US" altLang="zh-CN" sz="2000"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if(g&lt;20) y=1.4*g;  //[10,20) </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else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y=1.0*g;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20,∞)</a:t>
            </a:r>
          </a:p>
          <a:p>
            <a:pPr lvl="0" fontAlgn="auto">
              <a:lnSpc>
                <a:spcPct val="100000"/>
              </a:lnSpc>
              <a:spcAft>
                <a:spcPts val="0"/>
              </a:spcAft>
              <a:buClr>
                <a:srgbClr val="31B6FD"/>
              </a:buCl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endParaRPr lang="en-US" altLang="zh-CN" sz="2000"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000" dirty="0" err="1" smtClean="0">
                <a:solidFill>
                  <a:schemeClr val="tx1"/>
                </a:solidFill>
                <a:latin typeface="Times New Roman" panose="02020603050405020304" pitchFamily="18" charset="0"/>
                <a:ea typeface="楷体_GB2312"/>
                <a:cs typeface="Times New Roman" panose="02020603050405020304" pitchFamily="18" charset="0"/>
              </a:rPr>
              <a:t>printf</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Renminbi</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:%.2lf\</a:t>
            </a:r>
            <a:r>
              <a:rPr lang="en-US" altLang="zh-CN" sz="2000" dirty="0" err="1">
                <a:solidFill>
                  <a:schemeClr val="tx1"/>
                </a:solidFill>
                <a:latin typeface="Times New Roman" panose="02020603050405020304" pitchFamily="18" charset="0"/>
                <a:ea typeface="楷体_GB2312"/>
                <a:cs typeface="Times New Roman" panose="02020603050405020304" pitchFamily="18" charset="0"/>
              </a:rPr>
              <a:t>n",y</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06537"/>
            <a:ext cx="42672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1600200" y="4648200"/>
            <a:ext cx="1143000" cy="342900"/>
          </a:xfrm>
          <a:prstGeom prst="rect">
            <a:avLst/>
          </a:prstGeom>
          <a:solidFill>
            <a:schemeClr val="bg1"/>
          </a:solidFill>
          <a:ln w="952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输出价格</a:t>
            </a:r>
          </a:p>
        </p:txBody>
      </p:sp>
      <p:pic>
        <p:nvPicPr>
          <p:cNvPr id="3" name="图片 2"/>
          <p:cNvPicPr>
            <a:picLocks noChangeAspect="1"/>
          </p:cNvPicPr>
          <p:nvPr/>
        </p:nvPicPr>
        <p:blipFill>
          <a:blip r:embed="rId3"/>
          <a:stretch>
            <a:fillRect/>
          </a:stretch>
        </p:blipFill>
        <p:spPr>
          <a:xfrm>
            <a:off x="67122" y="5105400"/>
            <a:ext cx="4352478" cy="1500286"/>
          </a:xfrm>
          <a:prstGeom prst="rect">
            <a:avLst/>
          </a:prstGeom>
        </p:spPr>
      </p:pic>
    </p:spTree>
    <p:extLst>
      <p:ext uri="{BB962C8B-B14F-4D97-AF65-F5344CB8AC3E}">
        <p14:creationId xmlns:p14="http://schemas.microsoft.com/office/powerpoint/2010/main" val="31613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374F664-26E1-4086-8606-E9579E5F68DB}"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B467C223-2EAD-4445-896D-B246799D4107}" type="slidenum">
              <a:rPr lang="zh-CN" altLang="en-US"/>
              <a:pPr/>
              <a:t>55</a:t>
            </a:fld>
            <a:r>
              <a:rPr lang="en-US" altLang="zh-CN"/>
              <a:t>/35</a:t>
            </a:r>
          </a:p>
        </p:txBody>
      </p:sp>
      <p:sp>
        <p:nvSpPr>
          <p:cNvPr id="61593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dirty="0" smtClean="0">
                <a:solidFill>
                  <a:srgbClr val="0000FF"/>
                </a:solidFill>
                <a:latin typeface="黑体" pitchFamily="49" charset="-122"/>
                <a:ea typeface="黑体" pitchFamily="49" charset="-122"/>
              </a:rPr>
              <a:t>本讲内容</a:t>
            </a:r>
          </a:p>
        </p:txBody>
      </p:sp>
      <p:sp>
        <p:nvSpPr>
          <p:cNvPr id="6159363" name="Rectangle 3"/>
          <p:cNvSpPr>
            <a:spLocks noGrp="1" noChangeArrowheads="1"/>
          </p:cNvSpPr>
          <p:nvPr>
            <p:ph type="body" idx="4294967295"/>
          </p:nvPr>
        </p:nvSpPr>
        <p:spPr>
          <a:xfrm>
            <a:off x="304800" y="1066800"/>
            <a:ext cx="8610600" cy="4775200"/>
          </a:xfrm>
        </p:spPr>
        <p:txBody>
          <a:bodyPr/>
          <a:lstStyle/>
          <a:p>
            <a:pPr eaLnBrk="1" hangingPunct="1">
              <a:lnSpc>
                <a:spcPts val="5800"/>
              </a:lnSpc>
              <a:buClr>
                <a:srgbClr val="0000FF"/>
              </a:buClr>
            </a:pPr>
            <a:r>
              <a:rPr lang="en-US" altLang="zh-CN" sz="3600" dirty="0" smtClean="0">
                <a:solidFill>
                  <a:srgbClr val="FF0000"/>
                </a:solidFill>
                <a:latin typeface="Times New Roman" pitchFamily="18" charset="0"/>
                <a:ea typeface="黑体" pitchFamily="49" charset="-122"/>
              </a:rPr>
              <a:t>if</a:t>
            </a:r>
            <a:r>
              <a:rPr lang="zh-CN" altLang="en-US" sz="3600" dirty="0" smtClean="0">
                <a:solidFill>
                  <a:srgbClr val="FF0000"/>
                </a:solidFill>
                <a:latin typeface="Times New Roman" pitchFamily="18" charset="0"/>
                <a:ea typeface="黑体" pitchFamily="49" charset="-122"/>
              </a:rPr>
              <a:t>语句</a:t>
            </a:r>
          </a:p>
          <a:p>
            <a:pPr eaLnBrk="1" hangingPunct="1">
              <a:lnSpc>
                <a:spcPts val="5800"/>
              </a:lnSpc>
              <a:buClr>
                <a:srgbClr val="0000FF"/>
              </a:buClr>
            </a:pPr>
            <a:r>
              <a:rPr lang="zh-CN" altLang="en-US" sz="3600" dirty="0">
                <a:solidFill>
                  <a:srgbClr val="FF0000"/>
                </a:solidFill>
                <a:latin typeface="Times New Roman" pitchFamily="18" charset="0"/>
                <a:ea typeface="黑体" pitchFamily="49" charset="-122"/>
              </a:rPr>
              <a:t>关系运算符与关系表达式</a:t>
            </a:r>
          </a:p>
          <a:p>
            <a:pPr eaLnBrk="1" hangingPunct="1">
              <a:lnSpc>
                <a:spcPts val="5800"/>
              </a:lnSpc>
              <a:buClr>
                <a:srgbClr val="0000FF"/>
              </a:buClr>
            </a:pPr>
            <a:r>
              <a:rPr lang="zh-CN" altLang="en-US" sz="3600" dirty="0">
                <a:solidFill>
                  <a:srgbClr val="FF0000"/>
                </a:solidFill>
                <a:latin typeface="Times New Roman" pitchFamily="18" charset="0"/>
                <a:ea typeface="黑体" pitchFamily="49" charset="-122"/>
              </a:rPr>
              <a:t>逻辑运算符与逻辑表达式</a:t>
            </a:r>
          </a:p>
          <a:p>
            <a:pPr eaLnBrk="1" hangingPunct="1">
              <a:lnSpc>
                <a:spcPts val="5800"/>
              </a:lnSpc>
              <a:buClr>
                <a:srgbClr val="0000FF"/>
              </a:buClr>
            </a:pPr>
            <a:r>
              <a:rPr lang="en-US" altLang="zh-CN" sz="3600" dirty="0">
                <a:solidFill>
                  <a:srgbClr val="FF0000"/>
                </a:solidFill>
                <a:latin typeface="Times New Roman" pitchFamily="18" charset="0"/>
                <a:ea typeface="黑体" pitchFamily="49" charset="-122"/>
              </a:rPr>
              <a:t>if</a:t>
            </a:r>
            <a:r>
              <a:rPr lang="zh-CN" altLang="en-US" sz="3600" dirty="0">
                <a:solidFill>
                  <a:srgbClr val="FF0000"/>
                </a:solidFill>
                <a:latin typeface="Times New Roman" pitchFamily="18" charset="0"/>
                <a:ea typeface="黑体" pitchFamily="49" charset="-122"/>
              </a:rPr>
              <a:t>语句的嵌套</a:t>
            </a:r>
            <a:endParaRPr lang="en-US" altLang="zh-CN" sz="3600" dirty="0">
              <a:solidFill>
                <a:srgbClr val="FF0000"/>
              </a:solidFill>
              <a:latin typeface="Times New Roman" pitchFamily="18" charset="0"/>
              <a:ea typeface="黑体" pitchFamily="49" charset="-122"/>
            </a:endParaRPr>
          </a:p>
          <a:p>
            <a:pPr eaLnBrk="1" hangingPunct="1">
              <a:lnSpc>
                <a:spcPts val="5800"/>
              </a:lnSpc>
              <a:buClr>
                <a:srgbClr val="0000FF"/>
              </a:buClr>
            </a:pPr>
            <a:r>
              <a:rPr lang="zh-CN" altLang="en-US" sz="3600" u="sng" dirty="0">
                <a:solidFill>
                  <a:srgbClr val="FF0000"/>
                </a:solidFill>
                <a:latin typeface="Times New Roman" pitchFamily="18" charset="0"/>
                <a:ea typeface="黑体" pitchFamily="49" charset="-122"/>
              </a:rPr>
              <a:t>多分支</a:t>
            </a:r>
            <a:r>
              <a:rPr lang="en-US" altLang="zh-CN" sz="3600" u="sng" dirty="0">
                <a:solidFill>
                  <a:srgbClr val="FF0000"/>
                </a:solidFill>
                <a:latin typeface="Times New Roman" pitchFamily="18" charset="0"/>
                <a:ea typeface="黑体" pitchFamily="49" charset="-122"/>
              </a:rPr>
              <a:t>if</a:t>
            </a:r>
            <a:r>
              <a:rPr lang="zh-CN" altLang="en-US" sz="3600" u="sng" dirty="0" smtClean="0">
                <a:solidFill>
                  <a:srgbClr val="FF0000"/>
                </a:solidFill>
                <a:latin typeface="Times New Roman" pitchFamily="18" charset="0"/>
                <a:ea typeface="黑体" pitchFamily="49" charset="-122"/>
              </a:rPr>
              <a:t>语句</a:t>
            </a:r>
            <a:endParaRPr lang="en-US" altLang="zh-CN" sz="3600" u="sng" dirty="0" smtClean="0">
              <a:solidFill>
                <a:srgbClr val="FF0000"/>
              </a:solidFill>
              <a:latin typeface="Times New Roman" pitchFamily="18" charset="0"/>
              <a:ea typeface="黑体" pitchFamily="49" charset="-122"/>
            </a:endParaRPr>
          </a:p>
          <a:p>
            <a:pPr eaLnBrk="1" hangingPunct="1">
              <a:lnSpc>
                <a:spcPts val="5800"/>
              </a:lnSpc>
              <a:buClr>
                <a:srgbClr val="0000FF"/>
              </a:buClr>
            </a:pPr>
            <a:r>
              <a:rPr lang="zh-CN" altLang="en-US" sz="3600" dirty="0">
                <a:latin typeface="Times New Roman" pitchFamily="18" charset="0"/>
                <a:ea typeface="黑体" pitchFamily="49" charset="-122"/>
              </a:rPr>
              <a:t>判断闰年的</a:t>
            </a:r>
            <a:r>
              <a:rPr lang="zh-CN" altLang="en-US" sz="3600" dirty="0" smtClean="0">
                <a:latin typeface="Times New Roman" pitchFamily="18" charset="0"/>
                <a:ea typeface="黑体" pitchFamily="49" charset="-122"/>
              </a:rPr>
              <a:t>程序</a:t>
            </a:r>
            <a:endParaRPr lang="zh-CN" altLang="en-US" sz="3600" dirty="0">
              <a:latin typeface="Times New Roman" pitchFamily="18" charset="0"/>
              <a:ea typeface="黑体" pitchFamily="49" charset="-122"/>
            </a:endParaRPr>
          </a:p>
        </p:txBody>
      </p:sp>
    </p:spTree>
    <p:extLst>
      <p:ext uri="{BB962C8B-B14F-4D97-AF65-F5344CB8AC3E}">
        <p14:creationId xmlns:p14="http://schemas.microsoft.com/office/powerpoint/2010/main" val="28957358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56</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多分支</a:t>
            </a:r>
            <a:r>
              <a:rPr lang="en-US" altLang="zh-CN" sz="4000" b="0" dirty="0" smtClean="0">
                <a:latin typeface="Times New Roman" pitchFamily="18" charset="0"/>
                <a:ea typeface="黑体" pitchFamily="49" charset="-122"/>
                <a:cs typeface="Times New Roman" panose="02020603050405020304" pitchFamily="18" charset="0"/>
              </a:rPr>
              <a:t>if</a:t>
            </a:r>
            <a:r>
              <a:rPr lang="zh-CN" altLang="en-US" sz="4000" b="0" dirty="0" smtClean="0">
                <a:latin typeface="Times New Roman" pitchFamily="18" charset="0"/>
                <a:ea typeface="黑体" pitchFamily="49" charset="-122"/>
                <a:cs typeface="Times New Roman" panose="02020603050405020304" pitchFamily="18" charset="0"/>
              </a:rPr>
              <a:t>语句</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76200" y="1066800"/>
            <a:ext cx="4419600" cy="5045075"/>
          </a:xfrm>
        </p:spPr>
        <p:txBody>
          <a:bodyPr/>
          <a:lstStyle/>
          <a:p>
            <a:pPr eaLnBrk="1" hangingPunct="1">
              <a:lnSpc>
                <a:spcPct val="150000"/>
              </a:lnSpc>
            </a:pPr>
            <a:r>
              <a:rPr lang="zh-CN" altLang="en-US" sz="2400" dirty="0" smtClean="0">
                <a:latin typeface="Times New Roman" panose="02020603050405020304" pitchFamily="18" charset="0"/>
                <a:cs typeface="Times New Roman" panose="02020603050405020304" pitchFamily="18" charset="0"/>
              </a:rPr>
              <a:t>若“嵌套”</a:t>
            </a:r>
            <a:r>
              <a:rPr lang="zh-CN" altLang="en-US" sz="2400" dirty="0" smtClean="0">
                <a:solidFill>
                  <a:srgbClr val="FF0000"/>
                </a:solidFill>
                <a:latin typeface="Times New Roman" panose="02020603050405020304" pitchFamily="18" charset="0"/>
                <a:cs typeface="Times New Roman" panose="02020603050405020304" pitchFamily="18" charset="0"/>
              </a:rPr>
              <a:t>只发生在</a:t>
            </a:r>
            <a:r>
              <a:rPr lang="en-US" altLang="zh-CN" sz="2400" dirty="0" smtClean="0">
                <a:solidFill>
                  <a:srgbClr val="FF0000"/>
                </a:solidFill>
                <a:latin typeface="Times New Roman" panose="02020603050405020304" pitchFamily="18" charset="0"/>
                <a:cs typeface="Times New Roman" panose="02020603050405020304" pitchFamily="18" charset="0"/>
              </a:rPr>
              <a:t>else</a:t>
            </a:r>
            <a:r>
              <a:rPr lang="zh-CN" altLang="en-US" sz="2400" dirty="0" smtClean="0">
                <a:solidFill>
                  <a:srgbClr val="FF0000"/>
                </a:solidFill>
                <a:latin typeface="Times New Roman" panose="02020603050405020304" pitchFamily="18" charset="0"/>
                <a:cs typeface="Times New Roman" panose="02020603050405020304" pitchFamily="18" charset="0"/>
              </a:rPr>
              <a:t>分支</a:t>
            </a:r>
            <a:r>
              <a:rPr lang="zh-CN" altLang="en-US" sz="2400" dirty="0" smtClean="0">
                <a:latin typeface="Times New Roman" panose="02020603050405020304" pitchFamily="18" charset="0"/>
                <a:cs typeface="Times New Roman" panose="02020603050405020304" pitchFamily="18" charset="0"/>
              </a:rPr>
              <a:t>，就会出现如下的</a:t>
            </a:r>
            <a:r>
              <a:rPr lang="en-US" altLang="zh-CN" sz="2400" dirty="0" smtClean="0">
                <a:latin typeface="Times New Roman" panose="02020603050405020304" pitchFamily="18" charset="0"/>
                <a:cs typeface="Times New Roman" panose="02020603050405020304" pitchFamily="18" charset="0"/>
              </a:rPr>
              <a:t>if</a:t>
            </a:r>
            <a:r>
              <a:rPr lang="zh-CN" altLang="en-US" sz="2400" dirty="0" smtClean="0">
                <a:latin typeface="Times New Roman" panose="02020603050405020304" pitchFamily="18" charset="0"/>
                <a:cs typeface="Times New Roman" panose="02020603050405020304" pitchFamily="18" charset="0"/>
              </a:rPr>
              <a:t>形式：</a:t>
            </a:r>
          </a:p>
        </p:txBody>
      </p:sp>
      <p:sp>
        <p:nvSpPr>
          <p:cNvPr id="8" name="Rectangle 3"/>
          <p:cNvSpPr txBox="1">
            <a:spLocks noChangeArrowheads="1"/>
          </p:cNvSpPr>
          <p:nvPr/>
        </p:nvSpPr>
        <p:spPr>
          <a:xfrm>
            <a:off x="152400" y="2514600"/>
            <a:ext cx="3962400" cy="40386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5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zh-CN" altLang="en-US"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dirty="0">
                <a:solidFill>
                  <a:schemeClr val="tx1"/>
                </a:solidFill>
                <a:latin typeface="Times New Roman" panose="02020603050405020304" pitchFamily="18" charset="0"/>
                <a:ea typeface="楷体_GB2312"/>
                <a:cs typeface="Times New Roman" panose="02020603050405020304" pitchFamily="18" charset="0"/>
              </a:rPr>
              <a:t>1)       </a:t>
            </a:r>
            <a:r>
              <a:rPr lang="zh-CN" altLang="en-US"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dirty="0">
                <a:solidFill>
                  <a:schemeClr val="tx1"/>
                </a:solidFill>
                <a:latin typeface="Times New Roman" panose="02020603050405020304" pitchFamily="18" charset="0"/>
                <a:ea typeface="楷体_GB2312"/>
                <a:cs typeface="Times New Roman" panose="02020603050405020304" pitchFamily="18" charset="0"/>
              </a:rPr>
              <a:t>1;</a:t>
            </a:r>
          </a:p>
          <a:p>
            <a:pPr lvl="0" fontAlgn="auto">
              <a:lnSpc>
                <a:spcPct val="15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dirty="0">
                <a:solidFill>
                  <a:schemeClr val="tx1"/>
                </a:solidFill>
                <a:latin typeface="Times New Roman" panose="02020603050405020304" pitchFamily="18" charset="0"/>
                <a:ea typeface="楷体_GB2312"/>
                <a:cs typeface="Times New Roman" panose="02020603050405020304" pitchFamily="18" charset="0"/>
              </a:rPr>
              <a:t>2)  </a:t>
            </a:r>
            <a:r>
              <a:rPr lang="zh-CN" altLang="en-US"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dirty="0">
                <a:solidFill>
                  <a:schemeClr val="tx1"/>
                </a:solidFill>
                <a:latin typeface="Times New Roman" panose="02020603050405020304" pitchFamily="18" charset="0"/>
                <a:ea typeface="楷体_GB2312"/>
                <a:cs typeface="Times New Roman" panose="02020603050405020304" pitchFamily="18" charset="0"/>
              </a:rPr>
              <a:t>2;</a:t>
            </a:r>
          </a:p>
          <a:p>
            <a:pPr lvl="0" fontAlgn="auto">
              <a:lnSpc>
                <a:spcPct val="15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dirty="0">
                <a:solidFill>
                  <a:schemeClr val="tx1"/>
                </a:solidFill>
                <a:latin typeface="Times New Roman" panose="02020603050405020304" pitchFamily="18" charset="0"/>
                <a:ea typeface="楷体_GB2312"/>
                <a:cs typeface="Times New Roman" panose="02020603050405020304" pitchFamily="18" charset="0"/>
              </a:rPr>
              <a:t>3)  </a:t>
            </a:r>
            <a:r>
              <a:rPr lang="zh-CN" altLang="en-US"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dirty="0">
                <a:solidFill>
                  <a:schemeClr val="tx1"/>
                </a:solidFill>
                <a:latin typeface="Times New Roman" panose="02020603050405020304" pitchFamily="18" charset="0"/>
                <a:ea typeface="楷体_GB2312"/>
                <a:cs typeface="Times New Roman" panose="02020603050405020304" pitchFamily="18" charset="0"/>
              </a:rPr>
              <a:t>3;</a:t>
            </a:r>
          </a:p>
          <a:p>
            <a:pPr lvl="0" fontAlgn="auto">
              <a:lnSpc>
                <a:spcPct val="15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 ... ...</a:t>
            </a:r>
          </a:p>
          <a:p>
            <a:pPr lvl="0" fontAlgn="auto">
              <a:lnSpc>
                <a:spcPct val="15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dirty="0">
                <a:solidFill>
                  <a:schemeClr val="tx1"/>
                </a:solidFill>
                <a:latin typeface="Times New Roman" panose="02020603050405020304" pitchFamily="18" charset="0"/>
                <a:ea typeface="楷体_GB2312"/>
                <a:cs typeface="Times New Roman" panose="02020603050405020304" pitchFamily="18" charset="0"/>
              </a:rPr>
              <a:t>N)  </a:t>
            </a:r>
            <a:r>
              <a:rPr lang="zh-CN" altLang="en-US"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dirty="0">
                <a:solidFill>
                  <a:schemeClr val="tx1"/>
                </a:solidFill>
                <a:latin typeface="Times New Roman" panose="02020603050405020304" pitchFamily="18" charset="0"/>
                <a:ea typeface="楷体_GB2312"/>
                <a:cs typeface="Times New Roman" panose="02020603050405020304" pitchFamily="18" charset="0"/>
              </a:rPr>
              <a:t>N;</a:t>
            </a:r>
          </a:p>
          <a:p>
            <a:pPr lvl="0" fontAlgn="auto">
              <a:lnSpc>
                <a:spcPct val="15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else              </a:t>
            </a:r>
            <a:r>
              <a:rPr lang="zh-CN" altLang="en-US"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dirty="0">
                <a:solidFill>
                  <a:schemeClr val="tx1"/>
                </a:solidFill>
                <a:latin typeface="Times New Roman" panose="02020603050405020304" pitchFamily="18" charset="0"/>
                <a:ea typeface="楷体_GB2312"/>
                <a:cs typeface="Times New Roman" panose="02020603050405020304" pitchFamily="18" charset="0"/>
              </a:rPr>
              <a:t>N+1;</a:t>
            </a:r>
          </a:p>
        </p:txBody>
      </p:sp>
      <p:sp>
        <p:nvSpPr>
          <p:cNvPr id="10" name="Rectangle 3"/>
          <p:cNvSpPr txBox="1">
            <a:spLocks noChangeArrowheads="1"/>
          </p:cNvSpPr>
          <p:nvPr/>
        </p:nvSpPr>
        <p:spPr>
          <a:xfrm>
            <a:off x="4876800" y="76200"/>
            <a:ext cx="4038600" cy="67056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1)       </a:t>
            </a:r>
            <a:endParaRPr lang="en-US" altLang="zh-CN" sz="2200" dirty="0" smtClean="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2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1</a:t>
            </a: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2)  </a:t>
            </a:r>
            <a:endParaRPr lang="en-US" altLang="zh-CN" sz="2200" dirty="0" smtClean="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2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2</a:t>
            </a: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	... </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N)  </a:t>
            </a:r>
            <a:endParaRPr lang="en-US" altLang="zh-CN" sz="2200" dirty="0" smtClean="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2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N</a:t>
            </a: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else              </a:t>
            </a:r>
            <a:endParaRPr lang="en-US" altLang="zh-CN" sz="2200" dirty="0" smtClean="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ts val="2500"/>
              </a:lnSpc>
              <a:spcAft>
                <a:spcPts val="0"/>
              </a:spcAft>
              <a:buClr>
                <a:srgbClr val="31B6FD"/>
              </a:buClr>
            </a:pP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2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2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200" dirty="0">
                <a:solidFill>
                  <a:schemeClr val="tx1"/>
                </a:solidFill>
                <a:latin typeface="Times New Roman" panose="02020603050405020304" pitchFamily="18" charset="0"/>
                <a:ea typeface="楷体_GB2312"/>
                <a:cs typeface="Times New Roman" panose="02020603050405020304" pitchFamily="18" charset="0"/>
              </a:rPr>
              <a:t>N+1</a:t>
            </a:r>
            <a:r>
              <a:rPr lang="en-US" altLang="zh-CN" sz="2200"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ts val="2500"/>
              </a:lnSpc>
              <a:spcAft>
                <a:spcPts val="0"/>
              </a:spcAft>
              <a:buClr>
                <a:srgbClr val="31B6FD"/>
              </a:buClr>
            </a:pPr>
            <a:r>
              <a:rPr lang="en-US" altLang="zh-CN" sz="2200" dirty="0">
                <a:solidFill>
                  <a:schemeClr val="tx1"/>
                </a:solidFill>
                <a:latin typeface="Times New Roman" panose="02020603050405020304" pitchFamily="18" charset="0"/>
                <a:ea typeface="楷体_GB2312"/>
                <a:cs typeface="Times New Roman" panose="02020603050405020304" pitchFamily="18" charset="0"/>
              </a:rPr>
              <a:t>}</a:t>
            </a:r>
          </a:p>
        </p:txBody>
      </p:sp>
    </p:spTree>
    <p:extLst>
      <p:ext uri="{BB962C8B-B14F-4D97-AF65-F5344CB8AC3E}">
        <p14:creationId xmlns:p14="http://schemas.microsoft.com/office/powerpoint/2010/main" val="341297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57</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多分支</a:t>
            </a:r>
            <a:r>
              <a:rPr lang="en-US" altLang="zh-CN" sz="4000" b="0" dirty="0" smtClean="0">
                <a:latin typeface="Times New Roman" pitchFamily="18" charset="0"/>
                <a:ea typeface="黑体" pitchFamily="49" charset="-122"/>
                <a:cs typeface="Times New Roman" panose="02020603050405020304" pitchFamily="18" charset="0"/>
              </a:rPr>
              <a:t>if</a:t>
            </a:r>
            <a:r>
              <a:rPr lang="zh-CN" altLang="en-US" sz="4000" b="0" dirty="0" smtClean="0">
                <a:latin typeface="Times New Roman" pitchFamily="18" charset="0"/>
                <a:ea typeface="黑体" pitchFamily="49" charset="-122"/>
                <a:cs typeface="Times New Roman" panose="02020603050405020304" pitchFamily="18" charset="0"/>
              </a:rPr>
              <a:t>语句的流程图</a:t>
            </a:r>
            <a:endParaRPr lang="en-US" altLang="zh-CN" sz="4000" b="0" dirty="0" smtClean="0">
              <a:latin typeface="Times New Roman" pitchFamily="18" charset="0"/>
              <a:ea typeface="黑体" pitchFamily="49" charset="-122"/>
              <a:cs typeface="Times New Roman" panose="02020603050405020304" pitchFamily="18" charset="0"/>
            </a:endParaRPr>
          </a:p>
        </p:txBody>
      </p:sp>
      <p:pic>
        <p:nvPicPr>
          <p:cNvPr id="11" name="图片 10"/>
          <p:cNvPicPr/>
          <p:nvPr/>
        </p:nvPicPr>
        <p:blipFill>
          <a:blip r:embed="rId2"/>
          <a:srcRect/>
          <a:stretch>
            <a:fillRect/>
          </a:stretch>
        </p:blipFill>
        <p:spPr bwMode="auto">
          <a:xfrm>
            <a:off x="107504" y="836713"/>
            <a:ext cx="8856984" cy="5976664"/>
          </a:xfrm>
          <a:prstGeom prst="rect">
            <a:avLst/>
          </a:prstGeom>
          <a:noFill/>
          <a:ln w="9525">
            <a:noFill/>
            <a:miter lim="800000"/>
            <a:headEnd/>
            <a:tailEnd/>
          </a:ln>
        </p:spPr>
      </p:pic>
    </p:spTree>
    <p:extLst>
      <p:ext uri="{BB962C8B-B14F-4D97-AF65-F5344CB8AC3E}">
        <p14:creationId xmlns:p14="http://schemas.microsoft.com/office/powerpoint/2010/main" val="18144226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58</a:t>
            </a:fld>
            <a:r>
              <a:rPr lang="en-US" altLang="zh-CN"/>
              <a:t>/35</a:t>
            </a:r>
          </a:p>
        </p:txBody>
      </p:sp>
      <p:sp>
        <p:nvSpPr>
          <p:cNvPr id="6236162" name="Rectangle 2" descr="白色大理石"/>
          <p:cNvSpPr>
            <a:spLocks noGrp="1" noChangeArrowheads="1"/>
          </p:cNvSpPr>
          <p:nvPr>
            <p:ph type="title" idx="4294967295"/>
          </p:nvPr>
        </p:nvSpPr>
        <p:spPr>
          <a:xfrm>
            <a:off x="457200" y="1524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多分支</a:t>
            </a:r>
            <a:r>
              <a:rPr lang="en-US" altLang="zh-CN" sz="4000" b="0" dirty="0" smtClean="0">
                <a:latin typeface="Times New Roman" pitchFamily="18" charset="0"/>
                <a:ea typeface="黑体" pitchFamily="49" charset="-122"/>
                <a:cs typeface="Times New Roman" panose="02020603050405020304" pitchFamily="18" charset="0"/>
              </a:rPr>
              <a:t>if</a:t>
            </a:r>
            <a:r>
              <a:rPr lang="zh-CN" altLang="en-US" sz="4000" b="0" dirty="0" smtClean="0">
                <a:latin typeface="Times New Roman" pitchFamily="18" charset="0"/>
                <a:ea typeface="黑体" pitchFamily="49" charset="-122"/>
                <a:cs typeface="Times New Roman" panose="02020603050405020304" pitchFamily="18" charset="0"/>
              </a:rPr>
              <a:t>语句的含义</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6236163" name="Rectangle 3"/>
          <p:cNvSpPr>
            <a:spLocks noGrp="1" noChangeArrowheads="1"/>
          </p:cNvSpPr>
          <p:nvPr>
            <p:ph type="body" idx="4294967295"/>
          </p:nvPr>
        </p:nvSpPr>
        <p:spPr>
          <a:xfrm>
            <a:off x="76200" y="1066800"/>
            <a:ext cx="5181600" cy="5045075"/>
          </a:xfrm>
        </p:spPr>
        <p:txBody>
          <a:bodyPr/>
          <a:lstStyle/>
          <a:p>
            <a:pPr>
              <a:lnSpc>
                <a:spcPct val="150000"/>
              </a:lnSpc>
            </a:pPr>
            <a:r>
              <a:rPr lang="zh-CN" altLang="zh-CN" sz="2800" dirty="0" smtClean="0">
                <a:latin typeface="Times New Roman" panose="02020603050405020304" pitchFamily="18" charset="0"/>
                <a:cs typeface="Times New Roman" panose="02020603050405020304" pitchFamily="18" charset="0"/>
              </a:rPr>
              <a:t>整体</a:t>
            </a:r>
            <a:r>
              <a:rPr lang="zh-CN" altLang="zh-CN" sz="2800" dirty="0">
                <a:latin typeface="Times New Roman" panose="02020603050405020304" pitchFamily="18" charset="0"/>
                <a:cs typeface="Times New Roman" panose="02020603050405020304" pitchFamily="18" charset="0"/>
              </a:rPr>
              <a:t>上看，多分支选择结构，是一个语句。</a:t>
            </a:r>
          </a:p>
          <a:p>
            <a:pPr>
              <a:lnSpc>
                <a:spcPct val="150000"/>
              </a:lnSpc>
            </a:pPr>
            <a:r>
              <a:rPr lang="zh-CN" altLang="zh-CN" sz="2800" dirty="0" smtClean="0">
                <a:latin typeface="Times New Roman" panose="02020603050405020304" pitchFamily="18" charset="0"/>
                <a:cs typeface="Times New Roman" panose="02020603050405020304" pitchFamily="18" charset="0"/>
              </a:rPr>
              <a:t>也</a:t>
            </a:r>
            <a:r>
              <a:rPr lang="zh-CN" altLang="zh-CN" sz="2800" dirty="0">
                <a:latin typeface="Times New Roman" panose="02020603050405020304" pitchFamily="18" charset="0"/>
                <a:cs typeface="Times New Roman" panose="02020603050405020304" pitchFamily="18" charset="0"/>
              </a:rPr>
              <a:t>可以不加最后的</a:t>
            </a:r>
            <a:r>
              <a:rPr lang="en-US" altLang="zh-CN" sz="2800" dirty="0">
                <a:latin typeface="Times New Roman" panose="02020603050405020304" pitchFamily="18" charset="0"/>
                <a:cs typeface="Times New Roman" panose="02020603050405020304" pitchFamily="18" charset="0"/>
              </a:rPr>
              <a:t>else</a:t>
            </a:r>
            <a:r>
              <a:rPr lang="zh-CN" altLang="zh-CN" sz="2800" dirty="0">
                <a:latin typeface="Times New Roman" panose="02020603050405020304" pitchFamily="18" charset="0"/>
                <a:cs typeface="Times New Roman" panose="02020603050405020304" pitchFamily="18" charset="0"/>
              </a:rPr>
              <a:t>分支。</a:t>
            </a:r>
            <a:r>
              <a:rPr lang="zh-CN" altLang="zh-CN" sz="2800" dirty="0" smtClean="0">
                <a:latin typeface="Times New Roman" panose="02020603050405020304" pitchFamily="18" charset="0"/>
                <a:cs typeface="Times New Roman" panose="02020603050405020304" pitchFamily="18" charset="0"/>
              </a:rPr>
              <a:t>例如</a:t>
            </a:r>
            <a:r>
              <a:rPr lang="zh-CN" altLang="en-US" sz="2800" dirty="0" smtClean="0">
                <a:latin typeface="Times New Roman" panose="02020603050405020304" pitchFamily="18" charset="0"/>
                <a:cs typeface="Times New Roman" panose="02020603050405020304" pitchFamily="18" charset="0"/>
              </a:rPr>
              <a:t>右边“黄框”。</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多</a:t>
            </a:r>
            <a:r>
              <a:rPr lang="zh-CN" altLang="zh-CN" sz="2800" dirty="0">
                <a:latin typeface="Times New Roman" panose="02020603050405020304" pitchFamily="18" charset="0"/>
                <a:cs typeface="Times New Roman" panose="02020603050405020304" pitchFamily="18" charset="0"/>
              </a:rPr>
              <a:t>分支选择结构是</a:t>
            </a:r>
            <a:r>
              <a:rPr lang="en-US" altLang="zh-CN" sz="2800" dirty="0">
                <a:latin typeface="Times New Roman" panose="02020603050405020304" pitchFamily="18" charset="0"/>
                <a:cs typeface="Times New Roman" panose="02020603050405020304" pitchFamily="18" charset="0"/>
              </a:rPr>
              <a:t>if</a:t>
            </a:r>
            <a:r>
              <a:rPr lang="zh-CN" altLang="zh-CN" sz="2800" dirty="0">
                <a:latin typeface="Times New Roman" panose="02020603050405020304" pitchFamily="18" charset="0"/>
                <a:cs typeface="Times New Roman" panose="02020603050405020304" pitchFamily="18" charset="0"/>
              </a:rPr>
              <a:t>语句嵌套的一</a:t>
            </a:r>
            <a:r>
              <a:rPr lang="zh-CN" altLang="zh-CN" sz="2800" dirty="0" smtClean="0">
                <a:latin typeface="Times New Roman" panose="02020603050405020304" pitchFamily="18" charset="0"/>
                <a:cs typeface="Times New Roman" panose="02020603050405020304" pitchFamily="18" charset="0"/>
              </a:rPr>
              <a:t>种</a:t>
            </a:r>
            <a:r>
              <a:rPr lang="zh-CN" altLang="en-US" sz="2800" dirty="0">
                <a:solidFill>
                  <a:srgbClr val="FF0000"/>
                </a:solidFill>
                <a:latin typeface="Times New Roman" panose="02020603050405020304" pitchFamily="18" charset="0"/>
                <a:cs typeface="Times New Roman" panose="02020603050405020304" pitchFamily="18" charset="0"/>
              </a:rPr>
              <a:t>特殊</a:t>
            </a:r>
            <a:r>
              <a:rPr lang="zh-CN" altLang="zh-CN" sz="2800" dirty="0" smtClean="0">
                <a:latin typeface="Times New Roman" panose="02020603050405020304" pitchFamily="18" charset="0"/>
                <a:cs typeface="Times New Roman" panose="02020603050405020304" pitchFamily="18" charset="0"/>
              </a:rPr>
              <a:t>形式</a:t>
            </a:r>
            <a:r>
              <a:rPr lang="zh-CN"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5410200" y="152400"/>
            <a:ext cx="3581400" cy="31242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50000"/>
              </a:lnSpc>
              <a:spcAft>
                <a:spcPts val="0"/>
              </a:spcAft>
              <a:buClr>
                <a:srgbClr val="31B6FD"/>
              </a:buClr>
              <a:defRPr/>
            </a:pP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if</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1)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1;</a:t>
            </a:r>
          </a:p>
          <a:p>
            <a:pPr lvl="0" fontAlgn="auto">
              <a:lnSpc>
                <a:spcPct val="150000"/>
              </a:lnSpc>
              <a:spcAft>
                <a:spcPts val="0"/>
              </a:spcAft>
              <a:buClr>
                <a:srgbClr val="31B6FD"/>
              </a:buClr>
              <a:defRP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2)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2;</a:t>
            </a:r>
          </a:p>
          <a:p>
            <a:pPr lvl="0" fontAlgn="auto">
              <a:lnSpc>
                <a:spcPct val="150000"/>
              </a:lnSpc>
              <a:spcAft>
                <a:spcPts val="0"/>
              </a:spcAft>
              <a:buClr>
                <a:srgbClr val="31B6FD"/>
              </a:buClr>
              <a:defRP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3)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3;</a:t>
            </a:r>
          </a:p>
          <a:p>
            <a:pPr lvl="0" fontAlgn="auto">
              <a:lnSpc>
                <a:spcPct val="150000"/>
              </a:lnSpc>
              <a:spcAft>
                <a:spcPts val="0"/>
              </a:spcAft>
              <a:buClr>
                <a:srgbClr val="31B6FD"/>
              </a:buClr>
              <a:defRP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   ... ... ...</a:t>
            </a:r>
          </a:p>
          <a:p>
            <a:pPr lvl="0" fontAlgn="auto">
              <a:lnSpc>
                <a:spcPct val="150000"/>
              </a:lnSpc>
              <a:spcAft>
                <a:spcPts val="0"/>
              </a:spcAft>
              <a:buClr>
                <a:srgbClr val="31B6FD"/>
              </a:buClr>
              <a:defRP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else if(</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表达式</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N)  </a:t>
            </a:r>
            <a:r>
              <a:rPr lang="en-US" altLang="zh-CN" sz="2000" dirty="0" smtClean="0">
                <a:solidFill>
                  <a:schemeClr val="tx1"/>
                </a:solidFill>
                <a:latin typeface="Times New Roman" panose="02020603050405020304" pitchFamily="18" charset="0"/>
                <a:ea typeface="楷体_GB231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楷体_GB2312"/>
                <a:cs typeface="Times New Roman" panose="02020603050405020304" pitchFamily="18" charset="0"/>
              </a:rPr>
              <a:t>分支</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语句</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N;</a:t>
            </a:r>
          </a:p>
          <a:p>
            <a:pPr lvl="0" fontAlgn="auto">
              <a:lnSpc>
                <a:spcPct val="150000"/>
              </a:lnSpc>
              <a:spcAft>
                <a:spcPts val="0"/>
              </a:spcAft>
              <a:buClr>
                <a:srgbClr val="31B6FD"/>
              </a:buClr>
              <a:defRPr/>
            </a:pPr>
            <a:r>
              <a:rPr lang="en-US" altLang="zh-CN" sz="2000" dirty="0">
                <a:solidFill>
                  <a:schemeClr val="tx1"/>
                </a:solidFill>
                <a:latin typeface="Times New Roman" panose="02020603050405020304" pitchFamily="18" charset="0"/>
                <a:ea typeface="楷体_GB2312"/>
                <a:cs typeface="Times New Roman" panose="02020603050405020304" pitchFamily="18" charset="0"/>
              </a:rPr>
              <a:t>else              </a:t>
            </a:r>
            <a:r>
              <a:rPr lang="zh-CN" altLang="en-US" sz="2000" dirty="0">
                <a:solidFill>
                  <a:schemeClr val="tx1"/>
                </a:solidFill>
                <a:latin typeface="Times New Roman" panose="02020603050405020304" pitchFamily="18" charset="0"/>
                <a:ea typeface="楷体_GB2312"/>
                <a:cs typeface="Times New Roman" panose="02020603050405020304" pitchFamily="18" charset="0"/>
              </a:rPr>
              <a:t>分支语句</a:t>
            </a:r>
            <a:r>
              <a:rPr lang="en-US" altLang="zh-CN" sz="2000" dirty="0">
                <a:solidFill>
                  <a:schemeClr val="tx1"/>
                </a:solidFill>
                <a:latin typeface="Times New Roman" panose="02020603050405020304" pitchFamily="18" charset="0"/>
                <a:ea typeface="楷体_GB2312"/>
                <a:cs typeface="Times New Roman" panose="02020603050405020304" pitchFamily="18" charset="0"/>
              </a:rPr>
              <a:t>N+1;</a:t>
            </a:r>
          </a:p>
        </p:txBody>
      </p:sp>
      <p:sp>
        <p:nvSpPr>
          <p:cNvPr id="9" name="Rectangle 3"/>
          <p:cNvSpPr txBox="1">
            <a:spLocks noChangeArrowheads="1"/>
          </p:cNvSpPr>
          <p:nvPr/>
        </p:nvSpPr>
        <p:spPr>
          <a:xfrm>
            <a:off x="5410200" y="3505200"/>
            <a:ext cx="3581400" cy="26670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5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if(x&lt;0</a:t>
            </a:r>
            <a:r>
              <a:rPr lang="en-US" altLang="zh-CN" dirty="0">
                <a:solidFill>
                  <a:schemeClr val="tx1"/>
                </a:solidFill>
                <a:latin typeface="Times New Roman" panose="02020603050405020304" pitchFamily="18" charset="0"/>
                <a:ea typeface="楷体_GB2312"/>
                <a:cs typeface="Times New Roman" panose="02020603050405020304" pitchFamily="18" charset="0"/>
              </a:rPr>
              <a:t>)       y=2*x+1;</a:t>
            </a:r>
          </a:p>
          <a:p>
            <a:pPr lvl="0" fontAlgn="auto">
              <a:lnSpc>
                <a:spcPct val="15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else </a:t>
            </a:r>
            <a:r>
              <a:rPr lang="en-US" altLang="zh-CN" dirty="0">
                <a:solidFill>
                  <a:schemeClr val="tx1"/>
                </a:solidFill>
                <a:latin typeface="Times New Roman" panose="02020603050405020304" pitchFamily="18" charset="0"/>
                <a:ea typeface="楷体_GB2312"/>
                <a:cs typeface="Times New Roman" panose="02020603050405020304" pitchFamily="18" charset="0"/>
              </a:rPr>
              <a:t>if(x=0)  y=1;</a:t>
            </a:r>
          </a:p>
          <a:p>
            <a:pPr lvl="0" fontAlgn="auto">
              <a:lnSpc>
                <a:spcPct val="15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else </a:t>
            </a:r>
            <a:r>
              <a:rPr lang="en-US" altLang="zh-CN" dirty="0">
                <a:solidFill>
                  <a:schemeClr val="tx1"/>
                </a:solidFill>
                <a:latin typeface="Times New Roman" panose="02020603050405020304" pitchFamily="18" charset="0"/>
                <a:ea typeface="楷体_GB2312"/>
                <a:cs typeface="Times New Roman" panose="02020603050405020304" pitchFamily="18" charset="0"/>
              </a:rPr>
              <a:t>if(x&lt;10) y=x/2;</a:t>
            </a:r>
          </a:p>
          <a:p>
            <a:pPr lvl="0" fontAlgn="auto">
              <a:lnSpc>
                <a:spcPct val="15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else          </a:t>
            </a:r>
            <a:r>
              <a:rPr lang="en-US" altLang="zh-CN" dirty="0">
                <a:solidFill>
                  <a:schemeClr val="tx1"/>
                </a:solidFill>
                <a:latin typeface="Times New Roman" panose="02020603050405020304" pitchFamily="18" charset="0"/>
                <a:ea typeface="楷体_GB2312"/>
                <a:cs typeface="Times New Roman" panose="02020603050405020304" pitchFamily="18" charset="0"/>
              </a:rPr>
              <a:t>y=x/3;</a:t>
            </a:r>
          </a:p>
        </p:txBody>
      </p:sp>
    </p:spTree>
    <p:extLst>
      <p:ext uri="{BB962C8B-B14F-4D97-AF65-F5344CB8AC3E}">
        <p14:creationId xmlns:p14="http://schemas.microsoft.com/office/powerpoint/2010/main" val="29871223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59</a:t>
            </a:fld>
            <a:r>
              <a:rPr lang="en-US" altLang="zh-CN"/>
              <a:t>/35</a:t>
            </a:r>
          </a:p>
        </p:txBody>
      </p:sp>
      <p:sp>
        <p:nvSpPr>
          <p:cNvPr id="6236162" name="Rectangle 2" descr="白色大理石"/>
          <p:cNvSpPr>
            <a:spLocks noGrp="1" noChangeArrowheads="1"/>
          </p:cNvSpPr>
          <p:nvPr>
            <p:ph type="title" idx="4294967295"/>
          </p:nvPr>
        </p:nvSpPr>
        <p:spPr>
          <a:xfrm>
            <a:off x="228600" y="228600"/>
            <a:ext cx="8534400" cy="609600"/>
          </a:xfrm>
        </p:spPr>
        <p:txBody>
          <a:bodyPr/>
          <a:lstStyle/>
          <a:p>
            <a:r>
              <a:rPr lang="zh-CN" altLang="en-US" sz="3600" b="0" dirty="0" smtClean="0">
                <a:latin typeface="Times New Roman" pitchFamily="18" charset="0"/>
                <a:ea typeface="黑体" pitchFamily="49" charset="-122"/>
                <a:cs typeface="Times New Roman" panose="02020603050405020304" pitchFamily="18" charset="0"/>
              </a:rPr>
              <a:t>例</a:t>
            </a:r>
            <a:r>
              <a:rPr lang="en-US" altLang="zh-CN" sz="3600" b="0" dirty="0" smtClean="0">
                <a:latin typeface="Times New Roman" pitchFamily="18" charset="0"/>
                <a:ea typeface="黑体" pitchFamily="49" charset="-122"/>
                <a:cs typeface="Times New Roman" panose="02020603050405020304" pitchFamily="18" charset="0"/>
              </a:rPr>
              <a:t>6-1</a:t>
            </a:r>
            <a:r>
              <a:rPr lang="zh-CN" altLang="en-US" sz="3600" b="0" dirty="0" smtClean="0">
                <a:latin typeface="Times New Roman" pitchFamily="18" charset="0"/>
                <a:ea typeface="黑体" pitchFamily="49" charset="-122"/>
                <a:cs typeface="Times New Roman" panose="02020603050405020304" pitchFamily="18" charset="0"/>
              </a:rPr>
              <a:t>“多分支语句”实现买大白菜程序</a:t>
            </a:r>
            <a:endParaRPr lang="en-US" altLang="zh-CN" sz="3600" b="0" dirty="0" smtClean="0">
              <a:latin typeface="Times New Roman" pitchFamily="18" charset="0"/>
              <a:ea typeface="黑体" pitchFamily="49" charset="-122"/>
              <a:cs typeface="Times New Roman" panose="02020603050405020304" pitchFamily="18" charset="0"/>
            </a:endParaRPr>
          </a:p>
        </p:txBody>
      </p:sp>
      <p:sp>
        <p:nvSpPr>
          <p:cNvPr id="10" name="Rectangle 3"/>
          <p:cNvSpPr txBox="1">
            <a:spLocks noChangeArrowheads="1"/>
          </p:cNvSpPr>
          <p:nvPr/>
        </p:nvSpPr>
        <p:spPr>
          <a:xfrm>
            <a:off x="4495800" y="1142999"/>
            <a:ext cx="4191000" cy="5638801"/>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#include&lt;</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stdio.h</a:t>
            </a:r>
            <a:r>
              <a:rPr lang="en-US" altLang="zh-CN" dirty="0">
                <a:solidFill>
                  <a:srgbClr val="000000"/>
                </a:solidFill>
                <a:latin typeface="Times New Roman" panose="02020603050405020304" pitchFamily="18" charset="0"/>
                <a:ea typeface="楷体_GB2312"/>
                <a:cs typeface="Times New Roman" panose="02020603050405020304" pitchFamily="18" charset="0"/>
              </a:rPr>
              <a:t>&gt;</a:t>
            </a:r>
          </a:p>
          <a:p>
            <a:pPr lvl="0" fontAlgn="auto">
              <a:lnSpc>
                <a:spcPct val="100000"/>
              </a:lnSpc>
              <a:spcAft>
                <a:spcPts val="0"/>
              </a:spcAft>
              <a:buClr>
                <a:srgbClr val="31B6FD"/>
              </a:buClr>
              <a:buSzTx/>
              <a:defRPr/>
            </a:pPr>
            <a:r>
              <a:rPr lang="en-US" altLang="zh-CN" dirty="0" err="1">
                <a:solidFill>
                  <a:srgbClr val="000000"/>
                </a:solidFill>
                <a:latin typeface="Times New Roman" panose="02020603050405020304" pitchFamily="18" charset="0"/>
                <a:ea typeface="楷体_GB2312"/>
                <a:cs typeface="Times New Roman" panose="02020603050405020304" pitchFamily="18" charset="0"/>
              </a:rPr>
              <a:t>int</a:t>
            </a:r>
            <a:r>
              <a:rPr lang="en-US" altLang="zh-CN" dirty="0">
                <a:solidFill>
                  <a:srgbClr val="000000"/>
                </a:solidFill>
                <a:latin typeface="Times New Roman" panose="02020603050405020304" pitchFamily="18" charset="0"/>
                <a:ea typeface="楷体_GB2312"/>
                <a:cs typeface="Times New Roman" panose="02020603050405020304" pitchFamily="18" charset="0"/>
              </a:rPr>
              <a:t> main()</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      double </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g,y</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      </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scanf</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lf",&amp;g</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      </a:t>
            </a:r>
            <a:r>
              <a:rPr lang="en-US" altLang="zh-CN" dirty="0">
                <a:solidFill>
                  <a:srgbClr val="FF0000"/>
                </a:solidFill>
                <a:latin typeface="Times New Roman" panose="02020603050405020304" pitchFamily="18" charset="0"/>
                <a:ea typeface="楷体_GB2312"/>
                <a:cs typeface="Times New Roman" panose="02020603050405020304" pitchFamily="18" charset="0"/>
              </a:rPr>
              <a:t>if(g&lt;5) y=1.8*g;</a:t>
            </a:r>
          </a:p>
          <a:p>
            <a:pPr lvl="0" fontAlgn="auto">
              <a:lnSpc>
                <a:spcPct val="100000"/>
              </a:lnSpc>
              <a:spcAft>
                <a:spcPts val="0"/>
              </a:spcAft>
              <a:buClr>
                <a:srgbClr val="31B6FD"/>
              </a:buClr>
              <a:buSzTx/>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else if(g&lt;10)  y=1.6*g;     </a:t>
            </a:r>
          </a:p>
          <a:p>
            <a:pPr lvl="0" fontAlgn="auto">
              <a:lnSpc>
                <a:spcPct val="100000"/>
              </a:lnSpc>
              <a:spcAft>
                <a:spcPts val="0"/>
              </a:spcAft>
              <a:buClr>
                <a:srgbClr val="31B6FD"/>
              </a:buClr>
              <a:buSzTx/>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else if(g&lt;20)  y=1.4*g;       </a:t>
            </a:r>
          </a:p>
          <a:p>
            <a:pPr lvl="0" fontAlgn="auto">
              <a:lnSpc>
                <a:spcPct val="100000"/>
              </a:lnSpc>
              <a:spcAft>
                <a:spcPts val="0"/>
              </a:spcAft>
              <a:buClr>
                <a:srgbClr val="31B6FD"/>
              </a:buClr>
              <a:buSzTx/>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else  y=1.0*g;        </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      </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printf</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err="1">
                <a:solidFill>
                  <a:srgbClr val="000000"/>
                </a:solidFill>
                <a:latin typeface="Times New Roman" panose="02020603050405020304" pitchFamily="18" charset="0"/>
                <a:ea typeface="楷体_GB2312"/>
                <a:cs typeface="Times New Roman" panose="02020603050405020304" pitchFamily="18" charset="0"/>
              </a:rPr>
              <a:t>lf",y</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buSzTx/>
              <a:defRPr/>
            </a:pPr>
            <a:r>
              <a:rPr lang="en-US" altLang="zh-CN" dirty="0">
                <a:solidFill>
                  <a:srgbClr val="000000"/>
                </a:solidFill>
                <a:latin typeface="Times New Roman" panose="02020603050405020304" pitchFamily="18" charset="0"/>
                <a:ea typeface="楷体_GB2312"/>
                <a:cs typeface="Times New Roman" panose="02020603050405020304" pitchFamily="18" charset="0"/>
              </a:rPr>
              <a:t>}</a:t>
            </a:r>
          </a:p>
        </p:txBody>
      </p:sp>
      <p:sp>
        <p:nvSpPr>
          <p:cNvPr id="8" name="Rectangle 3"/>
          <p:cNvSpPr txBox="1">
            <a:spLocks noChangeArrowheads="1"/>
          </p:cNvSpPr>
          <p:nvPr/>
        </p:nvSpPr>
        <p:spPr>
          <a:xfrm>
            <a:off x="152400" y="1143000"/>
            <a:ext cx="3962400" cy="56388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r>
              <a:rPr lang="en-US" altLang="zh-CN" dirty="0">
                <a:solidFill>
                  <a:schemeClr val="tx1"/>
                </a:solidFill>
                <a:latin typeface="Times New Roman" panose="02020603050405020304" pitchFamily="18" charset="0"/>
                <a:ea typeface="楷体_GB2312"/>
                <a:cs typeface="Times New Roman" panose="02020603050405020304" pitchFamily="18" charset="0"/>
              </a:rPr>
              <a:t>include&lt;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stdio.h</a:t>
            </a:r>
            <a:r>
              <a:rPr lang="en-US" altLang="zh-CN" dirty="0">
                <a:solidFill>
                  <a:schemeClr val="tx1"/>
                </a:solidFill>
                <a:latin typeface="Times New Roman" panose="02020603050405020304" pitchFamily="18" charset="0"/>
                <a:ea typeface="楷体_GB2312"/>
                <a:cs typeface="Times New Roman" panose="02020603050405020304" pitchFamily="18" charset="0"/>
              </a:rPr>
              <a:t>&gt;</a:t>
            </a:r>
          </a:p>
          <a:p>
            <a:pPr lvl="0" fontAlgn="auto">
              <a:lnSpc>
                <a:spcPct val="100000"/>
              </a:lnSpc>
              <a:spcAft>
                <a:spcPts val="0"/>
              </a:spcAft>
              <a:buClr>
                <a:srgbClr val="31B6FD"/>
              </a:buClr>
              <a:defRPr/>
            </a:pPr>
            <a:r>
              <a:rPr lang="en-US" altLang="zh-CN" dirty="0" err="1">
                <a:solidFill>
                  <a:schemeClr val="tx1"/>
                </a:solidFill>
                <a:latin typeface="Times New Roman" panose="02020603050405020304" pitchFamily="18" charset="0"/>
                <a:ea typeface="楷体_GB2312"/>
                <a:cs typeface="Times New Roman" panose="02020603050405020304" pitchFamily="18" charset="0"/>
              </a:rPr>
              <a:t>int</a:t>
            </a:r>
            <a:r>
              <a:rPr lang="en-US" altLang="zh-CN" dirty="0">
                <a:solidFill>
                  <a:schemeClr val="tx1"/>
                </a:solidFill>
                <a:latin typeface="Times New Roman" panose="02020603050405020304" pitchFamily="18" charset="0"/>
                <a:ea typeface="楷体_GB2312"/>
                <a:cs typeface="Times New Roman" panose="02020603050405020304" pitchFamily="18" charset="0"/>
              </a:rPr>
              <a:t> main</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double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g,y</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scanf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lf",&amp;</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g</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if(g&lt;5</a:t>
            </a:r>
            <a:r>
              <a:rPr lang="en-US" altLang="zh-CN" dirty="0">
                <a:solidFill>
                  <a:schemeClr val="tx1"/>
                </a:solidFill>
                <a:latin typeface="Times New Roman" panose="02020603050405020304" pitchFamily="18" charset="0"/>
                <a:ea typeface="楷体_GB2312"/>
                <a:cs typeface="Times New Roman" panose="02020603050405020304" pitchFamily="18" charset="0"/>
              </a:rPr>
              <a:t>)       y=1.8*g;</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else               </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if(g&lt;10</a:t>
            </a:r>
            <a:r>
              <a:rPr lang="en-US" altLang="zh-CN" dirty="0">
                <a:solidFill>
                  <a:schemeClr val="tx1"/>
                </a:solidFill>
                <a:latin typeface="Times New Roman" panose="02020603050405020304" pitchFamily="18" charset="0"/>
                <a:ea typeface="楷体_GB2312"/>
                <a:cs typeface="Times New Roman" panose="02020603050405020304" pitchFamily="18" charset="0"/>
              </a:rPr>
              <a:t>)    y=1.6*g;     </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else             </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if(g&lt;20</a:t>
            </a:r>
            <a:r>
              <a:rPr lang="en-US" altLang="zh-CN" dirty="0">
                <a:solidFill>
                  <a:schemeClr val="tx1"/>
                </a:solidFill>
                <a:latin typeface="Times New Roman" panose="02020603050405020304" pitchFamily="18" charset="0"/>
                <a:ea typeface="楷体_GB2312"/>
                <a:cs typeface="Times New Roman" panose="02020603050405020304" pitchFamily="18" charset="0"/>
              </a:rPr>
              <a:t>)  y=1.4*g;       </a:t>
            </a:r>
          </a:p>
          <a:p>
            <a:pPr lvl="0"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else      </a:t>
            </a:r>
            <a:r>
              <a:rPr lang="en-US" altLang="zh-CN" dirty="0">
                <a:solidFill>
                  <a:schemeClr val="tx1"/>
                </a:solidFill>
                <a:latin typeface="Times New Roman" panose="02020603050405020304" pitchFamily="18" charset="0"/>
                <a:ea typeface="楷体_GB2312"/>
                <a:cs typeface="Times New Roman" panose="02020603050405020304" pitchFamily="18" charset="0"/>
              </a:rPr>
              <a:t>y=1.0*g;        </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printf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lf",y</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a:t>
            </a:r>
          </a:p>
        </p:txBody>
      </p:sp>
    </p:spTree>
    <p:extLst>
      <p:ext uri="{BB962C8B-B14F-4D97-AF65-F5344CB8AC3E}">
        <p14:creationId xmlns:p14="http://schemas.microsoft.com/office/powerpoint/2010/main" val="701165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6A5D0D7A-7135-4098-A6B3-074AF3FAD46B}" type="datetime1">
              <a:rPr lang="zh-CN" altLang="en-US"/>
              <a:pPr/>
              <a:t>2023/10/12</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2F444445-99B9-4EF3-B7EC-5EA6EB0FD0B6}" type="slidenum">
              <a:rPr lang="zh-CN" altLang="en-US"/>
              <a:pPr/>
              <a:t>6</a:t>
            </a:fld>
            <a:r>
              <a:rPr lang="en-US" altLang="zh-CN"/>
              <a:t>/35</a:t>
            </a:r>
          </a:p>
        </p:txBody>
      </p:sp>
      <p:sp>
        <p:nvSpPr>
          <p:cNvPr id="6230018" name="Rectangle 2" descr="白色大理石"/>
          <p:cNvSpPr>
            <a:spLocks noGrp="1" noChangeArrowheads="1"/>
          </p:cNvSpPr>
          <p:nvPr>
            <p:ph type="title" idx="4294967295"/>
          </p:nvPr>
        </p:nvSpPr>
        <p:spPr>
          <a:xfrm>
            <a:off x="457200" y="152400"/>
            <a:ext cx="8534400" cy="609600"/>
          </a:xfrm>
        </p:spPr>
        <p:txBody>
          <a:bodyPr/>
          <a:lstStyle/>
          <a:p>
            <a:r>
              <a:rPr lang="en-US" altLang="zh-CN" sz="4000" b="0" smtClean="0">
                <a:latin typeface="Times New Roman" pitchFamily="18" charset="0"/>
                <a:ea typeface="黑体" pitchFamily="49" charset="-122"/>
              </a:rPr>
              <a:t>if/else</a:t>
            </a:r>
            <a:r>
              <a:rPr lang="zh-CN" altLang="en-US" sz="4000" b="0" smtClean="0">
                <a:latin typeface="Times New Roman" pitchFamily="18" charset="0"/>
                <a:ea typeface="黑体" pitchFamily="49" charset="-122"/>
              </a:rPr>
              <a:t>语句的例子</a:t>
            </a:r>
          </a:p>
        </p:txBody>
      </p:sp>
      <p:sp>
        <p:nvSpPr>
          <p:cNvPr id="6230019" name="Rectangle 3"/>
          <p:cNvSpPr>
            <a:spLocks noGrp="1" noChangeArrowheads="1"/>
          </p:cNvSpPr>
          <p:nvPr>
            <p:ph type="body" idx="4294967295"/>
          </p:nvPr>
        </p:nvSpPr>
        <p:spPr>
          <a:xfrm>
            <a:off x="152400" y="2057400"/>
            <a:ext cx="8763000" cy="4419600"/>
          </a:xfrm>
        </p:spPr>
        <p:txBody>
          <a:bodyPr/>
          <a:lstStyle/>
          <a:p>
            <a:pPr eaLnBrk="1" hangingPunct="1"/>
            <a:r>
              <a:rPr lang="en-US" altLang="zh-CN" sz="2800" dirty="0" smtClean="0">
                <a:latin typeface="Times New Roman" pitchFamily="18" charset="0"/>
                <a:ea typeface="楷体_GB2312" pitchFamily="49" charset="-122"/>
              </a:rPr>
              <a:t>In this example, </a:t>
            </a:r>
          </a:p>
          <a:p>
            <a:pPr lvl="1" eaLnBrk="1" hangingPunct="1"/>
            <a:r>
              <a:rPr lang="en-US" altLang="zh-CN" sz="2400" dirty="0" smtClean="0">
                <a:latin typeface="Times New Roman" pitchFamily="18" charset="0"/>
                <a:ea typeface="楷体_GB2312" pitchFamily="49" charset="-122"/>
              </a:rPr>
              <a:t>the statement </a:t>
            </a:r>
            <a:r>
              <a:rPr lang="en-US" altLang="zh-CN" sz="2400" dirty="0" smtClean="0">
                <a:solidFill>
                  <a:srgbClr val="CC0099"/>
                </a:solidFill>
                <a:latin typeface="Times New Roman" pitchFamily="18" charset="0"/>
                <a:ea typeface="楷体_GB2312" pitchFamily="49" charset="-122"/>
              </a:rPr>
              <a:t>y = x/</a:t>
            </a:r>
            <a:r>
              <a:rPr lang="en-US" altLang="zh-CN" sz="2400" dirty="0" err="1" smtClean="0">
                <a:solidFill>
                  <a:srgbClr val="CC0099"/>
                </a:solidFill>
                <a:latin typeface="Times New Roman" pitchFamily="18" charset="0"/>
                <a:ea typeface="楷体_GB2312" pitchFamily="49" charset="-122"/>
              </a:rPr>
              <a:t>i</a:t>
            </a:r>
            <a:r>
              <a:rPr lang="en-US" altLang="zh-CN" sz="2400" dirty="0" smtClean="0">
                <a:solidFill>
                  <a:srgbClr val="CC0099"/>
                </a:solidFill>
                <a:latin typeface="Times New Roman" pitchFamily="18" charset="0"/>
                <a:ea typeface="楷体_GB2312" pitchFamily="49" charset="-122"/>
              </a:rPr>
              <a:t>;</a:t>
            </a:r>
            <a:r>
              <a:rPr lang="en-US" altLang="zh-CN" sz="2400" dirty="0" smtClean="0">
                <a:latin typeface="Times New Roman" pitchFamily="18" charset="0"/>
                <a:ea typeface="楷体_GB2312" pitchFamily="49" charset="-122"/>
              </a:rPr>
              <a:t> is executed if </a:t>
            </a:r>
            <a:r>
              <a:rPr lang="en-US" altLang="zh-CN" sz="2400" dirty="0" err="1" smtClean="0">
                <a:latin typeface="Times New Roman" pitchFamily="18" charset="0"/>
                <a:ea typeface="楷体_GB2312" pitchFamily="49" charset="-122"/>
              </a:rPr>
              <a:t>i</a:t>
            </a:r>
            <a:r>
              <a:rPr lang="en-US" altLang="zh-CN" sz="2400" dirty="0" smtClean="0">
                <a:latin typeface="Times New Roman" pitchFamily="18" charset="0"/>
                <a:ea typeface="楷体_GB2312" pitchFamily="49" charset="-122"/>
              </a:rPr>
              <a:t> is greater than 0. </a:t>
            </a:r>
          </a:p>
          <a:p>
            <a:pPr lvl="1" eaLnBrk="1" hangingPunct="1"/>
            <a:r>
              <a:rPr lang="en-US" altLang="zh-CN" sz="2400" dirty="0" smtClean="0">
                <a:latin typeface="Times New Roman" pitchFamily="18" charset="0"/>
                <a:ea typeface="楷体_GB2312" pitchFamily="49" charset="-122"/>
              </a:rPr>
              <a:t>If </a:t>
            </a:r>
            <a:r>
              <a:rPr lang="en-US" altLang="zh-CN" sz="2400" dirty="0" err="1" smtClean="0">
                <a:latin typeface="Times New Roman" pitchFamily="18" charset="0"/>
                <a:ea typeface="楷体_GB2312" pitchFamily="49" charset="-122"/>
              </a:rPr>
              <a:t>i</a:t>
            </a:r>
            <a:r>
              <a:rPr lang="en-US" altLang="zh-CN" sz="2400" dirty="0" smtClean="0">
                <a:latin typeface="Times New Roman" pitchFamily="18" charset="0"/>
                <a:ea typeface="楷体_GB2312" pitchFamily="49" charset="-122"/>
              </a:rPr>
              <a:t> is less than or equal to 0, </a:t>
            </a:r>
            <a:r>
              <a:rPr lang="en-US" altLang="zh-CN" sz="2400" dirty="0" err="1" smtClean="0">
                <a:latin typeface="Times New Roman" pitchFamily="18" charset="0"/>
                <a:ea typeface="楷体_GB2312" pitchFamily="49" charset="-122"/>
              </a:rPr>
              <a:t>i</a:t>
            </a:r>
            <a:r>
              <a:rPr lang="en-US" altLang="zh-CN" sz="2400" dirty="0" smtClean="0">
                <a:latin typeface="Times New Roman" pitchFamily="18" charset="0"/>
                <a:ea typeface="楷体_GB2312" pitchFamily="49" charset="-122"/>
              </a:rPr>
              <a:t> is assigned to x and f(x) is assigned to y. </a:t>
            </a:r>
          </a:p>
          <a:p>
            <a:pPr lvl="1" eaLnBrk="1" hangingPunct="1"/>
            <a:r>
              <a:rPr lang="en-US" altLang="zh-CN" sz="2400" dirty="0" smtClean="0">
                <a:latin typeface="Times New Roman" pitchFamily="18" charset="0"/>
                <a:ea typeface="楷体_GB2312" pitchFamily="49" charset="-122"/>
              </a:rPr>
              <a:t>Note that the statement forming the </a:t>
            </a:r>
            <a:r>
              <a:rPr lang="en-US" altLang="zh-CN" sz="2400" dirty="0" smtClean="0">
                <a:solidFill>
                  <a:srgbClr val="FF0000"/>
                </a:solidFill>
                <a:latin typeface="Times New Roman" pitchFamily="18" charset="0"/>
                <a:ea typeface="楷体_GB2312" pitchFamily="49" charset="-122"/>
              </a:rPr>
              <a:t>if clause ends with a semicolon</a:t>
            </a:r>
            <a:r>
              <a:rPr lang="en-US" altLang="zh-CN" sz="2400" dirty="0" smtClean="0">
                <a:latin typeface="Times New Roman" pitchFamily="18" charset="0"/>
                <a:ea typeface="楷体_GB2312" pitchFamily="49" charset="-122"/>
              </a:rPr>
              <a:t>.</a:t>
            </a:r>
          </a:p>
          <a:p>
            <a:pPr eaLnBrk="1" hangingPunct="1"/>
            <a:r>
              <a:rPr lang="en-US" altLang="zh-CN" sz="2800" dirty="0" smtClean="0">
                <a:latin typeface="Times New Roman" pitchFamily="18" charset="0"/>
                <a:ea typeface="楷体_GB2312" pitchFamily="49" charset="-122"/>
              </a:rPr>
              <a:t>When nesting </a:t>
            </a:r>
            <a:r>
              <a:rPr lang="en-US" altLang="zh-CN" sz="2800" u="sng" dirty="0" smtClean="0">
                <a:latin typeface="Times New Roman" pitchFamily="18" charset="0"/>
                <a:ea typeface="楷体_GB2312" pitchFamily="49" charset="-122"/>
              </a:rPr>
              <a:t>if statements</a:t>
            </a:r>
            <a:r>
              <a:rPr lang="en-US" altLang="zh-CN" sz="2800" dirty="0" smtClean="0">
                <a:latin typeface="Times New Roman" pitchFamily="18" charset="0"/>
                <a:ea typeface="楷体_GB2312" pitchFamily="49" charset="-122"/>
              </a:rPr>
              <a:t> and </a:t>
            </a:r>
            <a:r>
              <a:rPr lang="en-US" altLang="zh-CN" sz="2800" u="sng" dirty="0" smtClean="0">
                <a:latin typeface="Times New Roman" pitchFamily="18" charset="0"/>
                <a:ea typeface="楷体_GB2312" pitchFamily="49" charset="-122"/>
              </a:rPr>
              <a:t>else clauses</a:t>
            </a:r>
            <a:r>
              <a:rPr lang="en-US" altLang="zh-CN" sz="2800" dirty="0" smtClean="0">
                <a:latin typeface="Times New Roman" pitchFamily="18" charset="0"/>
                <a:ea typeface="楷体_GB2312" pitchFamily="49" charset="-122"/>
              </a:rPr>
              <a:t>, use braces to group the statements and clauses into compound statements that </a:t>
            </a:r>
            <a:r>
              <a:rPr lang="en-US" altLang="zh-CN" sz="2800" dirty="0" smtClean="0">
                <a:solidFill>
                  <a:srgbClr val="FF0000"/>
                </a:solidFill>
                <a:latin typeface="Times New Roman" pitchFamily="18" charset="0"/>
                <a:ea typeface="楷体_GB2312" pitchFamily="49" charset="-122"/>
              </a:rPr>
              <a:t>clarify your intent</a:t>
            </a:r>
            <a:r>
              <a:rPr lang="en-US" altLang="zh-CN" sz="2800" dirty="0" smtClean="0">
                <a:latin typeface="Times New Roman" pitchFamily="18" charset="0"/>
                <a:ea typeface="楷体_GB2312" pitchFamily="49" charset="-122"/>
              </a:rPr>
              <a:t>.</a:t>
            </a:r>
            <a:r>
              <a:rPr lang="en-US" altLang="zh-CN" sz="2000" dirty="0" smtClean="0">
                <a:solidFill>
                  <a:schemeClr val="accent2"/>
                </a:solidFill>
                <a:latin typeface="Times New Roman" pitchFamily="18" charset="0"/>
                <a:ea typeface="楷体_GB2312" pitchFamily="49" charset="-122"/>
              </a:rPr>
              <a:t> </a:t>
            </a:r>
            <a:endParaRPr lang="zh-CN" altLang="en-US" sz="2000" dirty="0" smtClean="0">
              <a:solidFill>
                <a:schemeClr val="accent2"/>
              </a:solidFill>
              <a:latin typeface="Times New Roman" pitchFamily="18" charset="0"/>
              <a:ea typeface="楷体_GB2312" pitchFamily="49" charset="-122"/>
            </a:endParaRPr>
          </a:p>
        </p:txBody>
      </p:sp>
      <p:sp>
        <p:nvSpPr>
          <p:cNvPr id="6230020" name="Rectangle 4"/>
          <p:cNvSpPr>
            <a:spLocks noChangeArrowheads="1"/>
          </p:cNvSpPr>
          <p:nvPr/>
        </p:nvSpPr>
        <p:spPr bwMode="auto">
          <a:xfrm>
            <a:off x="4800600" y="76200"/>
            <a:ext cx="2438400" cy="22860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if ( </a:t>
            </a:r>
            <a:r>
              <a:rPr lang="en-US" altLang="zh-CN" b="1" dirty="0" err="1">
                <a:latin typeface="Times New Roman" pitchFamily="18" charset="0"/>
                <a:ea typeface="楷体_GB2312" pitchFamily="49" charset="-122"/>
              </a:rPr>
              <a:t>i</a:t>
            </a:r>
            <a:r>
              <a:rPr lang="en-US" altLang="zh-CN" b="1" dirty="0">
                <a:latin typeface="Times New Roman" pitchFamily="18" charset="0"/>
                <a:ea typeface="楷体_GB2312" pitchFamily="49" charset="-122"/>
              </a:rPr>
              <a:t> &gt; 0 )</a:t>
            </a: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    y = x / </a:t>
            </a:r>
            <a:r>
              <a:rPr lang="en-US" altLang="zh-CN" b="1" dirty="0" err="1">
                <a:latin typeface="Times New Roman" pitchFamily="18" charset="0"/>
                <a:ea typeface="楷体_GB2312" pitchFamily="49" charset="-122"/>
              </a:rPr>
              <a:t>i</a:t>
            </a:r>
            <a:r>
              <a:rPr lang="en-US" altLang="zh-CN" b="1" dirty="0">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else </a:t>
            </a: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    x = </a:t>
            </a:r>
            <a:r>
              <a:rPr lang="en-US" altLang="zh-CN" b="1" dirty="0" err="1">
                <a:latin typeface="Times New Roman" pitchFamily="18" charset="0"/>
                <a:ea typeface="楷体_GB2312" pitchFamily="49" charset="-122"/>
              </a:rPr>
              <a:t>i</a:t>
            </a:r>
            <a:r>
              <a:rPr lang="en-US" altLang="zh-CN" b="1" dirty="0">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    y = </a:t>
            </a:r>
            <a:r>
              <a:rPr lang="en-US" altLang="zh-CN" b="1" dirty="0" smtClean="0">
                <a:latin typeface="Times New Roman" pitchFamily="18" charset="0"/>
                <a:ea typeface="楷体_GB2312" pitchFamily="49" charset="-122"/>
              </a:rPr>
              <a:t>f(x);</a:t>
            </a:r>
            <a:endParaRPr lang="en-US" altLang="zh-CN" b="1" dirty="0">
              <a:latin typeface="Times New Roman" pitchFamily="18" charset="0"/>
              <a:ea typeface="楷体_GB2312" pitchFamily="49" charset="-122"/>
            </a:endParaRPr>
          </a:p>
          <a:p>
            <a:pPr marL="342900" indent="-342900">
              <a:lnSpc>
                <a:spcPct val="90000"/>
              </a:lnSpc>
              <a:spcBef>
                <a:spcPct val="0"/>
              </a:spcBef>
              <a:buClr>
                <a:srgbClr val="FF3300"/>
              </a:buClr>
              <a:buFont typeface="Wingdings" pitchFamily="2" charset="2"/>
              <a:buNone/>
            </a:pPr>
            <a:r>
              <a:rPr lang="en-US" altLang="zh-CN" b="1" dirty="0">
                <a:latin typeface="Times New Roman" pitchFamily="18" charset="0"/>
                <a:ea typeface="楷体_GB2312" pitchFamily="49" charset="-122"/>
              </a:rPr>
              <a:t>}</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9CE388-963E-4053-BABD-2B4A6BA6A212}" type="datetime1">
              <a:rPr lang="zh-CN" altLang="en-US"/>
              <a:pPr/>
              <a:t>2023/10/12</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D3AC9C3B-DC8E-489D-8112-A3F279BF6310}" type="slidenum">
              <a:rPr lang="zh-CN" altLang="en-US"/>
              <a:pPr/>
              <a:t>60</a:t>
            </a:fld>
            <a:r>
              <a:rPr lang="en-US" altLang="zh-CN"/>
              <a:t>/35</a:t>
            </a:r>
          </a:p>
        </p:txBody>
      </p:sp>
      <p:sp>
        <p:nvSpPr>
          <p:cNvPr id="6236162" name="Rectangle 2" descr="白色大理石"/>
          <p:cNvSpPr>
            <a:spLocks noGrp="1" noChangeArrowheads="1"/>
          </p:cNvSpPr>
          <p:nvPr>
            <p:ph type="title" idx="4294967295"/>
          </p:nvPr>
        </p:nvSpPr>
        <p:spPr>
          <a:xfrm>
            <a:off x="228600" y="228600"/>
            <a:ext cx="8534400" cy="609600"/>
          </a:xfrm>
        </p:spPr>
        <p:txBody>
          <a:bodyPr/>
          <a:lstStyle/>
          <a:p>
            <a:r>
              <a:rPr lang="zh-CN" altLang="en-US" sz="4000" b="0" dirty="0" smtClean="0">
                <a:latin typeface="Times New Roman" pitchFamily="18" charset="0"/>
                <a:ea typeface="黑体" pitchFamily="49" charset="-122"/>
                <a:cs typeface="Times New Roman" panose="02020603050405020304" pitchFamily="18" charset="0"/>
              </a:rPr>
              <a:t>例</a:t>
            </a:r>
            <a:r>
              <a:rPr lang="en-US" altLang="zh-CN" sz="4000" b="0" dirty="0" smtClean="0">
                <a:latin typeface="Times New Roman" pitchFamily="18" charset="0"/>
                <a:ea typeface="黑体" pitchFamily="49" charset="-122"/>
                <a:cs typeface="Times New Roman" panose="02020603050405020304" pitchFamily="18" charset="0"/>
              </a:rPr>
              <a:t>6-1</a:t>
            </a:r>
            <a:r>
              <a:rPr lang="zh-CN" altLang="en-US" sz="4000" b="0" dirty="0" smtClean="0">
                <a:latin typeface="Times New Roman" pitchFamily="18" charset="0"/>
                <a:ea typeface="黑体" pitchFamily="49" charset="-122"/>
                <a:cs typeface="Times New Roman" panose="02020603050405020304" pitchFamily="18" charset="0"/>
              </a:rPr>
              <a:t>“易读”格式</a:t>
            </a:r>
            <a:endParaRPr lang="en-US" altLang="zh-CN" sz="4000" b="0" dirty="0" smtClean="0">
              <a:latin typeface="Times New Roman" pitchFamily="18" charset="0"/>
              <a:ea typeface="黑体" pitchFamily="49" charset="-122"/>
              <a:cs typeface="Times New Roman" panose="02020603050405020304" pitchFamily="18" charset="0"/>
            </a:endParaRPr>
          </a:p>
        </p:txBody>
      </p:sp>
      <p:sp>
        <p:nvSpPr>
          <p:cNvPr id="10" name="Rectangle 3"/>
          <p:cNvSpPr txBox="1">
            <a:spLocks noChangeArrowheads="1"/>
          </p:cNvSpPr>
          <p:nvPr/>
        </p:nvSpPr>
        <p:spPr>
          <a:xfrm>
            <a:off x="4876800" y="228601"/>
            <a:ext cx="4038600" cy="6553200"/>
          </a:xfrm>
          <a:prstGeom prst="rect">
            <a:avLst/>
          </a:prstGeom>
          <a:solidFill>
            <a:srgbClr val="FFFF00"/>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lnSpc>
                <a:spcPct val="100000"/>
              </a:lnSpc>
              <a:spcAft>
                <a:spcPts val="0"/>
              </a:spcAft>
              <a:buClr>
                <a:srgbClr val="31B6FD"/>
              </a:buClr>
              <a:defRPr/>
            </a:pPr>
            <a:r>
              <a:rPr lang="en-US" altLang="zh-CN" sz="2000"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a:solidFill>
                  <a:schemeClr val="tx1"/>
                </a:solidFill>
                <a:latin typeface="Times New Roman" panose="02020603050405020304" pitchFamily="18" charset="0"/>
                <a:ea typeface="楷体_GB2312"/>
                <a:cs typeface="Times New Roman" panose="02020603050405020304" pitchFamily="18" charset="0"/>
              </a:rPr>
              <a:t>include&lt;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stdio.h</a:t>
            </a:r>
            <a:r>
              <a:rPr lang="en-US" altLang="zh-CN" dirty="0">
                <a:solidFill>
                  <a:schemeClr val="tx1"/>
                </a:solidFill>
                <a:latin typeface="Times New Roman" panose="02020603050405020304" pitchFamily="18" charset="0"/>
                <a:ea typeface="楷体_GB2312"/>
                <a:cs typeface="Times New Roman" panose="02020603050405020304" pitchFamily="18" charset="0"/>
              </a:rPr>
              <a:t>&gt;</a:t>
            </a:r>
          </a:p>
          <a:p>
            <a:pPr fontAlgn="auto">
              <a:lnSpc>
                <a:spcPct val="100000"/>
              </a:lnSpc>
              <a:spcAft>
                <a:spcPts val="0"/>
              </a:spcAft>
              <a:buClr>
                <a:srgbClr val="31B6FD"/>
              </a:buClr>
              <a:defRPr/>
            </a:pPr>
            <a:r>
              <a:rPr lang="en-US" altLang="zh-CN" dirty="0" err="1">
                <a:solidFill>
                  <a:schemeClr val="tx1"/>
                </a:solidFill>
                <a:latin typeface="Times New Roman" panose="02020603050405020304" pitchFamily="18" charset="0"/>
                <a:ea typeface="楷体_GB2312"/>
                <a:cs typeface="Times New Roman" panose="02020603050405020304" pitchFamily="18" charset="0"/>
              </a:rPr>
              <a:t>int</a:t>
            </a:r>
            <a:r>
              <a:rPr lang="en-US" altLang="zh-CN" dirty="0">
                <a:solidFill>
                  <a:schemeClr val="tx1"/>
                </a:solidFill>
                <a:latin typeface="Times New Roman" panose="02020603050405020304" pitchFamily="18" charset="0"/>
                <a:ea typeface="楷体_GB2312"/>
                <a:cs typeface="Times New Roman" panose="02020603050405020304" pitchFamily="18" charset="0"/>
              </a:rPr>
              <a:t> main()</a:t>
            </a:r>
          </a:p>
          <a:p>
            <a:pPr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double </a:t>
            </a:r>
            <a:r>
              <a:rPr lang="en-US" altLang="zh-CN" dirty="0" err="1">
                <a:solidFill>
                  <a:schemeClr val="tx1"/>
                </a:solidFill>
                <a:latin typeface="Times New Roman" panose="02020603050405020304" pitchFamily="18" charset="0"/>
                <a:ea typeface="楷体_GB2312"/>
                <a:cs typeface="Times New Roman" panose="02020603050405020304" pitchFamily="18" charset="0"/>
              </a:rPr>
              <a:t>g,y</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a:solidFill>
                  <a:schemeClr val="tx1"/>
                </a:solidFill>
                <a:latin typeface="Times New Roman" panose="02020603050405020304" pitchFamily="18" charset="0"/>
                <a:ea typeface="楷体_GB2312"/>
                <a:cs typeface="Times New Roman" panose="02020603050405020304" pitchFamily="18" charset="0"/>
              </a:rPr>
              <a:t>scanf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lf",&amp;g</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if(g&lt;5</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a:t>
            </a: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y=1.8*g;</a:t>
            </a: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a:t>
            </a:r>
            <a:r>
              <a:rPr lang="en-US" altLang="zh-CN" dirty="0">
                <a:solidFill>
                  <a:srgbClr val="FF0000"/>
                </a:solidFill>
                <a:latin typeface="Times New Roman" panose="02020603050405020304" pitchFamily="18" charset="0"/>
                <a:ea typeface="楷体_GB2312"/>
                <a:cs typeface="Times New Roman" panose="02020603050405020304" pitchFamily="18" charset="0"/>
              </a:rPr>
              <a:t>if(g&lt;10)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a:t>
            </a: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y=1.6*g</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p>
          <a:p>
            <a:pPr fontAlgn="auto">
              <a:lnSpc>
                <a:spcPct val="100000"/>
              </a:lnSpc>
              <a:spcAft>
                <a:spcPts val="0"/>
              </a:spcAft>
              <a:buClr>
                <a:srgbClr val="31B6FD"/>
              </a:buClr>
              <a:defRPr/>
            </a:pP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a:t>
            </a:r>
            <a:r>
              <a:rPr lang="en-US" altLang="zh-CN" dirty="0">
                <a:solidFill>
                  <a:srgbClr val="FF0000"/>
                </a:solidFill>
                <a:latin typeface="Times New Roman" panose="02020603050405020304" pitchFamily="18" charset="0"/>
                <a:ea typeface="楷体_GB2312"/>
                <a:cs typeface="Times New Roman" panose="02020603050405020304" pitchFamily="18" charset="0"/>
              </a:rPr>
              <a:t>if(g&lt;20)  </a:t>
            </a:r>
            <a:endParaRPr lang="en-US" altLang="zh-CN" dirty="0" smtClean="0">
              <a:solidFill>
                <a:srgbClr val="FF0000"/>
              </a:solidFill>
              <a:latin typeface="Times New Roman" panose="02020603050405020304" pitchFamily="18" charset="0"/>
              <a:ea typeface="楷体_GB2312"/>
              <a:cs typeface="Times New Roman" panose="02020603050405020304" pitchFamily="18" charset="0"/>
            </a:endParaRP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y=1.4*g</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p>
          <a:p>
            <a:pPr fontAlgn="auto">
              <a:lnSpc>
                <a:spcPct val="100000"/>
              </a:lnSpc>
              <a:spcAft>
                <a:spcPts val="0"/>
              </a:spcAft>
              <a:buClr>
                <a:srgbClr val="31B6FD"/>
              </a:buClr>
              <a:defRPr/>
            </a:pP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a:t>
            </a:r>
          </a:p>
          <a:p>
            <a:pPr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y=1.0*g</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endParaRPr lang="en-US" altLang="zh-CN" dirty="0" smtClean="0">
              <a:solidFill>
                <a:srgbClr val="FF0000"/>
              </a:solidFill>
              <a:latin typeface="Times New Roman" panose="02020603050405020304" pitchFamily="18" charset="0"/>
              <a:ea typeface="楷体_GB2312"/>
              <a:cs typeface="Times New Roman" panose="02020603050405020304" pitchFamily="18" charset="0"/>
            </a:endParaRPr>
          </a:p>
          <a:p>
            <a:pPr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printf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lf",y</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a:t>
            </a:r>
          </a:p>
        </p:txBody>
      </p:sp>
      <p:sp>
        <p:nvSpPr>
          <p:cNvPr id="8" name="Rectangle 3"/>
          <p:cNvSpPr txBox="1">
            <a:spLocks noChangeArrowheads="1"/>
          </p:cNvSpPr>
          <p:nvPr/>
        </p:nvSpPr>
        <p:spPr>
          <a:xfrm>
            <a:off x="533400" y="1143000"/>
            <a:ext cx="3962400" cy="5638800"/>
          </a:xfrm>
          <a:prstGeom prst="rect">
            <a:avLst/>
          </a:prstGeom>
          <a:solidFill>
            <a:schemeClr val="accent1"/>
          </a:solidFill>
          <a:ln w="9525" cap="flat" cmpd="sng" algn="ctr">
            <a:solidFill>
              <a:srgbClr val="4584D3"/>
            </a:solidFill>
            <a:prstDash val="solid"/>
          </a:ln>
          <a:effectLst/>
        </p:spPr>
        <p:txBody>
          <a:bodyPr vert="horz" lIns="91440" tIns="45720" rIns="91440" bIns="45720" numCol="1" spcCol="360000" rtlCol="0" anchor="ctr" anchorCtr="0">
            <a:noAutofit/>
          </a:bodyPr>
          <a:lstStyle>
            <a:lvl1pPr marL="0" indent="0" algn="l" defTabSz="914400" rtl="0" eaLnBrk="1" latinLnBrk="0" hangingPunct="1">
              <a:spcBef>
                <a:spcPct val="20000"/>
              </a:spcBef>
              <a:buClr>
                <a:schemeClr val="accent1"/>
              </a:buClr>
              <a:buSzPct val="100000"/>
              <a:buFontTx/>
              <a:buNone/>
              <a:defRPr sz="2400" b="1" kern="1200">
                <a:solidFill>
                  <a:schemeClr val="tx2"/>
                </a:solidFill>
                <a:latin typeface="+mn-lt"/>
                <a:ea typeface="+mn-ea"/>
                <a:cs typeface="+mn-cs"/>
              </a:defRPr>
            </a:lvl1pPr>
            <a:lvl2pPr marL="301943" indent="0" algn="l" defTabSz="914400" rtl="0" eaLnBrk="1" latinLnBrk="0" hangingPunct="1">
              <a:spcBef>
                <a:spcPct val="20000"/>
              </a:spcBef>
              <a:buClr>
                <a:schemeClr val="accent1"/>
              </a:buClr>
              <a:buSzPct val="100000"/>
              <a:buFontTx/>
              <a:buNone/>
              <a:defRPr sz="2200" kern="1200">
                <a:solidFill>
                  <a:schemeClr val="tx2"/>
                </a:solidFill>
                <a:latin typeface="+mn-lt"/>
                <a:ea typeface="+mn-ea"/>
                <a:cs typeface="+mn-cs"/>
              </a:defRPr>
            </a:lvl2pPr>
            <a:lvl3pPr marL="627063" indent="0" algn="l" defTabSz="914400" rtl="0" eaLnBrk="1" latinLnBrk="0" hangingPunct="1">
              <a:spcBef>
                <a:spcPct val="20000"/>
              </a:spcBef>
              <a:buClr>
                <a:schemeClr val="accent1"/>
              </a:buClr>
              <a:buSzPct val="100000"/>
              <a:buFontTx/>
              <a:buNone/>
              <a:defRPr sz="2000" kern="1200">
                <a:solidFill>
                  <a:schemeClr val="tx2"/>
                </a:solidFill>
                <a:latin typeface="+mn-lt"/>
                <a:ea typeface="+mn-ea"/>
                <a:cs typeface="+mn-cs"/>
              </a:defRPr>
            </a:lvl3pPr>
            <a:lvl4pPr marL="914400" indent="0" algn="l" defTabSz="914400" rtl="0" eaLnBrk="1" latinLnBrk="0" hangingPunct="1">
              <a:spcBef>
                <a:spcPct val="20000"/>
              </a:spcBef>
              <a:buClr>
                <a:schemeClr val="accent1"/>
              </a:buClr>
              <a:buSzPct val="100000"/>
              <a:buFontTx/>
              <a:buNone/>
              <a:defRPr sz="1800" kern="1200">
                <a:solidFill>
                  <a:schemeClr val="tx2"/>
                </a:solidFill>
                <a:latin typeface="+mn-lt"/>
                <a:ea typeface="+mn-ea"/>
                <a:cs typeface="+mn-cs"/>
              </a:defRPr>
            </a:lvl4pPr>
            <a:lvl5pPr marL="1234440" indent="0" algn="l" defTabSz="914400" rtl="0" eaLnBrk="1" latinLnBrk="0" hangingPunct="1">
              <a:spcBef>
                <a:spcPct val="20000"/>
              </a:spcBef>
              <a:buClr>
                <a:schemeClr val="accent1"/>
              </a:buClr>
              <a:buSzPct val="100000"/>
              <a:buFontTx/>
              <a:buNone/>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0"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r>
              <a:rPr lang="en-US" altLang="zh-CN" dirty="0">
                <a:solidFill>
                  <a:schemeClr val="tx1"/>
                </a:solidFill>
                <a:latin typeface="Times New Roman" panose="02020603050405020304" pitchFamily="18" charset="0"/>
                <a:ea typeface="楷体_GB2312"/>
                <a:cs typeface="Times New Roman" panose="02020603050405020304" pitchFamily="18" charset="0"/>
              </a:rPr>
              <a:t>include&lt;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stdio.h</a:t>
            </a:r>
            <a:r>
              <a:rPr lang="en-US" altLang="zh-CN" dirty="0">
                <a:solidFill>
                  <a:schemeClr val="tx1"/>
                </a:solidFill>
                <a:latin typeface="Times New Roman" panose="02020603050405020304" pitchFamily="18" charset="0"/>
                <a:ea typeface="楷体_GB2312"/>
                <a:cs typeface="Times New Roman" panose="02020603050405020304" pitchFamily="18" charset="0"/>
              </a:rPr>
              <a:t>&gt;</a:t>
            </a:r>
          </a:p>
          <a:p>
            <a:pPr lvl="0" fontAlgn="auto">
              <a:lnSpc>
                <a:spcPct val="100000"/>
              </a:lnSpc>
              <a:spcAft>
                <a:spcPts val="0"/>
              </a:spcAft>
              <a:buClr>
                <a:srgbClr val="31B6FD"/>
              </a:buClr>
              <a:defRPr/>
            </a:pPr>
            <a:r>
              <a:rPr lang="en-US" altLang="zh-CN" dirty="0" err="1">
                <a:solidFill>
                  <a:schemeClr val="tx1"/>
                </a:solidFill>
                <a:latin typeface="Times New Roman" panose="02020603050405020304" pitchFamily="18" charset="0"/>
                <a:ea typeface="楷体_GB2312"/>
                <a:cs typeface="Times New Roman" panose="02020603050405020304" pitchFamily="18" charset="0"/>
              </a:rPr>
              <a:t>int</a:t>
            </a:r>
            <a:r>
              <a:rPr lang="en-US" altLang="zh-CN" dirty="0">
                <a:solidFill>
                  <a:schemeClr val="tx1"/>
                </a:solidFill>
                <a:latin typeface="Times New Roman" panose="02020603050405020304" pitchFamily="18" charset="0"/>
                <a:ea typeface="楷体_GB2312"/>
                <a:cs typeface="Times New Roman" panose="02020603050405020304" pitchFamily="18" charset="0"/>
              </a:rPr>
              <a:t> main</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double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g,y</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scanf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lf",&amp;</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g</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a:t>
            </a:r>
            <a:endParaRPr lang="en-US" altLang="zh-CN" dirty="0">
              <a:solidFill>
                <a:schemeClr val="tx1"/>
              </a:solidFill>
              <a:latin typeface="Times New Roman" panose="02020603050405020304" pitchFamily="18" charset="0"/>
              <a:ea typeface="楷体_GB2312"/>
              <a:cs typeface="Times New Roman" panose="02020603050405020304" pitchFamily="18" charset="0"/>
            </a:endParaRP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if(g&lt;5</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y=1.8*g</a:t>
            </a:r>
            <a:r>
              <a:rPr lang="en-US" altLang="zh-CN" dirty="0">
                <a:solidFill>
                  <a:srgbClr val="FF0000"/>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if(g&lt;10</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y=1.6*g</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p>
          <a:p>
            <a:pPr lvl="0" fontAlgn="auto">
              <a:lnSpc>
                <a:spcPct val="100000"/>
              </a:lnSpc>
              <a:spcAft>
                <a:spcPts val="0"/>
              </a:spcAft>
              <a:buClr>
                <a:srgbClr val="31B6FD"/>
              </a:buClr>
              <a:defRPr/>
            </a:pPr>
            <a:r>
              <a:rPr lang="en-US" altLang="zh-CN" dirty="0">
                <a:solidFill>
                  <a:srgbClr val="FF0000"/>
                </a:solidFill>
                <a:latin typeface="Times New Roman" panose="02020603050405020304" pitchFamily="18" charset="0"/>
                <a:ea typeface="楷体_GB2312"/>
                <a:cs typeface="Times New Roman" panose="02020603050405020304" pitchFamily="18" charset="0"/>
              </a:rPr>
              <a:t>    </a:t>
            </a: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if(g&lt;20</a:t>
            </a:r>
            <a:r>
              <a:rPr lang="en-US" altLang="zh-CN" dirty="0">
                <a:solidFill>
                  <a:srgbClr val="FF0000"/>
                </a:solidFill>
                <a:latin typeface="Times New Roman" panose="02020603050405020304" pitchFamily="18" charset="0"/>
                <a:ea typeface="楷体_GB2312"/>
                <a:cs typeface="Times New Roman" panose="02020603050405020304" pitchFamily="18" charset="0"/>
              </a:rPr>
              <a:t>)  y=1.4*g;       </a:t>
            </a:r>
          </a:p>
          <a:p>
            <a:pPr lvl="0" fontAlgn="auto">
              <a:lnSpc>
                <a:spcPct val="100000"/>
              </a:lnSpc>
              <a:spcAft>
                <a:spcPts val="0"/>
              </a:spcAft>
              <a:buClr>
                <a:srgbClr val="31B6FD"/>
              </a:buClr>
              <a:defRPr/>
            </a:pPr>
            <a:r>
              <a:rPr lang="en-US" altLang="zh-CN" dirty="0" smtClean="0">
                <a:solidFill>
                  <a:srgbClr val="FF0000"/>
                </a:solidFill>
                <a:latin typeface="Times New Roman" panose="02020603050405020304" pitchFamily="18" charset="0"/>
                <a:ea typeface="楷体_GB2312"/>
                <a:cs typeface="Times New Roman" panose="02020603050405020304" pitchFamily="18" charset="0"/>
              </a:rPr>
              <a:t>      else  y=1.0*g</a:t>
            </a:r>
            <a:r>
              <a:rPr lang="en-US" altLang="zh-CN" dirty="0">
                <a:solidFill>
                  <a:srgbClr val="FF0000"/>
                </a:solidFill>
                <a:latin typeface="Times New Roman" panose="02020603050405020304" pitchFamily="18" charset="0"/>
                <a:ea typeface="楷体_GB2312"/>
                <a:cs typeface="Times New Roman" panose="02020603050405020304" pitchFamily="18" charset="0"/>
              </a:rPr>
              <a:t>;        </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  </a:t>
            </a:r>
            <a:r>
              <a:rPr lang="en-US" altLang="zh-CN"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dirty="0" err="1" smtClean="0">
                <a:solidFill>
                  <a:schemeClr val="tx1"/>
                </a:solidFill>
                <a:latin typeface="Times New Roman" panose="02020603050405020304" pitchFamily="18" charset="0"/>
                <a:ea typeface="楷体_GB2312"/>
                <a:cs typeface="Times New Roman" panose="02020603050405020304" pitchFamily="18" charset="0"/>
              </a:rPr>
              <a:t>printf</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r>
              <a:rPr lang="en-US" altLang="zh-CN" dirty="0" err="1">
                <a:solidFill>
                  <a:schemeClr val="tx1"/>
                </a:solidFill>
                <a:latin typeface="Times New Roman" panose="02020603050405020304" pitchFamily="18" charset="0"/>
                <a:ea typeface="楷体_GB2312"/>
                <a:cs typeface="Times New Roman" panose="02020603050405020304" pitchFamily="18" charset="0"/>
              </a:rPr>
              <a:t>lf",y</a:t>
            </a:r>
            <a:r>
              <a:rPr lang="en-US" altLang="zh-CN" dirty="0">
                <a:solidFill>
                  <a:schemeClr val="tx1"/>
                </a:solidFill>
                <a:latin typeface="Times New Roman" panose="02020603050405020304" pitchFamily="18" charset="0"/>
                <a:ea typeface="楷体_GB2312"/>
                <a:cs typeface="Times New Roman" panose="02020603050405020304" pitchFamily="18" charset="0"/>
              </a:rPr>
              <a:t>);</a:t>
            </a:r>
          </a:p>
          <a:p>
            <a:pPr lvl="0" fontAlgn="auto">
              <a:lnSpc>
                <a:spcPct val="100000"/>
              </a:lnSpc>
              <a:spcAft>
                <a:spcPts val="0"/>
              </a:spcAft>
              <a:buClr>
                <a:srgbClr val="31B6FD"/>
              </a:buClr>
              <a:defRPr/>
            </a:pPr>
            <a:r>
              <a:rPr lang="en-US" altLang="zh-CN" dirty="0">
                <a:solidFill>
                  <a:schemeClr val="tx1"/>
                </a:solidFill>
                <a:latin typeface="Times New Roman" panose="02020603050405020304" pitchFamily="18" charset="0"/>
                <a:ea typeface="楷体_GB2312"/>
                <a:cs typeface="Times New Roman" panose="02020603050405020304" pitchFamily="18" charset="0"/>
              </a:rPr>
              <a:t>}</a:t>
            </a:r>
          </a:p>
        </p:txBody>
      </p:sp>
    </p:spTree>
    <p:extLst>
      <p:ext uri="{BB962C8B-B14F-4D97-AF65-F5344CB8AC3E}">
        <p14:creationId xmlns:p14="http://schemas.microsoft.com/office/powerpoint/2010/main" val="24112289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dt" sz="quarter" idx="10"/>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C261EBF0-80F2-4025-8683-6B7F700366A4}" type="datetime1">
              <a:rPr lang="zh-CN" altLang="en-US" sz="1400"/>
              <a:pPr/>
              <a:t>2023/10/12</a:t>
            </a:fld>
            <a:endParaRPr lang="en-US" altLang="zh-CN" sz="1400"/>
          </a:p>
        </p:txBody>
      </p:sp>
      <p:sp>
        <p:nvSpPr>
          <p:cNvPr id="45059" name="Rectangle 9"/>
          <p:cNvSpPr>
            <a:spLocks noGrp="1" noChangeArrowheads="1"/>
          </p:cNvSpPr>
          <p:nvPr>
            <p:ph type="ftr" sz="quarter" idx="11"/>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r>
              <a:rPr lang="zh-CN" altLang="en-US" sz="1400"/>
              <a:t>王化雨 whuayu000@163.com 13306442222</a:t>
            </a:r>
            <a:endParaRPr lang="en-US" altLang="zh-CN" sz="1400"/>
          </a:p>
        </p:txBody>
      </p:sp>
      <p:sp>
        <p:nvSpPr>
          <p:cNvPr id="45060" name="Rectangle 10"/>
          <p:cNvSpPr>
            <a:spLocks noGrp="1" noChangeArrowheads="1"/>
          </p:cNvSpPr>
          <p:nvPr>
            <p:ph type="sldNum" sz="quarter" idx="12"/>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484C1BE8-6AFC-440E-AC88-7E14A5557FE2}" type="slidenum">
              <a:rPr lang="zh-CN" altLang="en-US" sz="1400"/>
              <a:pPr/>
              <a:t>61</a:t>
            </a:fld>
            <a:r>
              <a:rPr lang="en-US" altLang="zh-CN" sz="1400"/>
              <a:t>/43</a:t>
            </a:r>
          </a:p>
        </p:txBody>
      </p:sp>
      <p:sp>
        <p:nvSpPr>
          <p:cNvPr id="45061" name="Rectangle 2" descr="白色大理石"/>
          <p:cNvSpPr>
            <a:spLocks noGrp="1" noChangeArrowheads="1"/>
          </p:cNvSpPr>
          <p:nvPr>
            <p:ph type="title" idx="4294967295"/>
          </p:nvPr>
        </p:nvSpPr>
        <p:spPr>
          <a:xfrm>
            <a:off x="457200" y="152400"/>
            <a:ext cx="8534400" cy="609600"/>
          </a:xfrm>
        </p:spPr>
        <p:txBody>
          <a:bodyPr/>
          <a:lstStyle/>
          <a:p>
            <a:r>
              <a:rPr lang="zh-CN" altLang="en-US" sz="4000" dirty="0" smtClean="0">
                <a:solidFill>
                  <a:srgbClr val="C00000"/>
                </a:solidFill>
                <a:latin typeface="黑体" pitchFamily="49" charset="-122"/>
                <a:ea typeface="黑体" pitchFamily="49" charset="-122"/>
              </a:rPr>
              <a:t>课后练习：教材例题</a:t>
            </a:r>
            <a:endParaRPr lang="en-US" altLang="zh-CN" sz="5400" dirty="0" smtClean="0">
              <a:solidFill>
                <a:srgbClr val="C00000"/>
              </a:solidFill>
              <a:latin typeface="黑体" pitchFamily="49" charset="-122"/>
              <a:ea typeface="隶书" pitchFamily="49" charset="-122"/>
            </a:endParaRPr>
          </a:p>
        </p:txBody>
      </p:sp>
      <p:sp>
        <p:nvSpPr>
          <p:cNvPr id="45062" name="Rectangle 3"/>
          <p:cNvSpPr>
            <a:spLocks noGrp="1" noChangeArrowheads="1"/>
          </p:cNvSpPr>
          <p:nvPr>
            <p:ph type="body" idx="4294967295"/>
          </p:nvPr>
        </p:nvSpPr>
        <p:spPr>
          <a:xfrm>
            <a:off x="228600" y="1066800"/>
            <a:ext cx="8686800" cy="5257800"/>
          </a:xfrm>
        </p:spPr>
        <p:txBody>
          <a:bodyPr/>
          <a:lstStyle/>
          <a:p>
            <a:pPr marL="609600" indent="-609600" eaLnBrk="1" hangingPunct="1">
              <a:lnSpc>
                <a:spcPct val="150000"/>
              </a:lnSpc>
              <a:buClr>
                <a:srgbClr val="FF0066"/>
              </a:buClr>
              <a:buFont typeface="Wingdings" pitchFamily="2" charset="2"/>
              <a:buAutoNum type="arabicPeriod"/>
            </a:pPr>
            <a:r>
              <a:rPr lang="zh-CN" altLang="en-US" sz="2800" dirty="0" smtClean="0"/>
              <a:t>例</a:t>
            </a:r>
            <a:r>
              <a:rPr lang="en-US" altLang="zh-CN" sz="2800" dirty="0" smtClean="0"/>
              <a:t>4.2</a:t>
            </a:r>
            <a:r>
              <a:rPr lang="zh-CN" altLang="en-US" sz="2800" dirty="0" smtClean="0"/>
              <a:t>、例</a:t>
            </a:r>
            <a:r>
              <a:rPr lang="en-US" altLang="zh-CN" sz="2800" dirty="0" smtClean="0"/>
              <a:t>4.3</a:t>
            </a:r>
            <a:r>
              <a:rPr lang="zh-CN" altLang="en-US" sz="2800" dirty="0" smtClean="0"/>
              <a:t>：</a:t>
            </a:r>
            <a:r>
              <a:rPr lang="en-US" altLang="zh-CN" sz="2800" dirty="0" smtClean="0"/>
              <a:t>2</a:t>
            </a:r>
            <a:r>
              <a:rPr lang="zh-CN" altLang="en-US" sz="2800" dirty="0" smtClean="0"/>
              <a:t>个数排序与</a:t>
            </a:r>
            <a:r>
              <a:rPr lang="en-US" altLang="zh-CN" sz="2800" dirty="0" smtClean="0"/>
              <a:t>3</a:t>
            </a:r>
            <a:r>
              <a:rPr lang="zh-CN" altLang="en-US" sz="2800" dirty="0" smtClean="0"/>
              <a:t>个数</a:t>
            </a:r>
            <a:r>
              <a:rPr lang="zh-CN" altLang="en-US" sz="2800" dirty="0" smtClean="0"/>
              <a:t>排序</a:t>
            </a:r>
            <a:r>
              <a:rPr lang="en-US" altLang="zh-CN" sz="2800" dirty="0" smtClean="0"/>
              <a:t>——</a:t>
            </a:r>
            <a:r>
              <a:rPr lang="zh-CN" altLang="en-US" sz="2800" dirty="0" smtClean="0">
                <a:solidFill>
                  <a:srgbClr val="C00000"/>
                </a:solidFill>
              </a:rPr>
              <a:t>“排序”编程很重要，后面多次遇到</a:t>
            </a:r>
            <a:endParaRPr lang="en-US" altLang="zh-CN" sz="2800" dirty="0">
              <a:solidFill>
                <a:srgbClr val="C00000"/>
              </a:solidFill>
            </a:endParaRPr>
          </a:p>
          <a:p>
            <a:pPr marL="609600" indent="-609600" eaLnBrk="1" hangingPunct="1">
              <a:lnSpc>
                <a:spcPct val="150000"/>
              </a:lnSpc>
              <a:buClr>
                <a:srgbClr val="FF0066"/>
              </a:buClr>
              <a:buFont typeface="Wingdings" pitchFamily="2" charset="2"/>
              <a:buAutoNum type="arabicPeriod"/>
            </a:pPr>
            <a:r>
              <a:rPr lang="zh-CN" altLang="en-US" sz="2800" dirty="0"/>
              <a:t>例</a:t>
            </a:r>
            <a:r>
              <a:rPr lang="en-US" altLang="zh-CN" sz="2800" dirty="0" smtClean="0"/>
              <a:t>4.4</a:t>
            </a:r>
            <a:r>
              <a:rPr lang="zh-CN" altLang="en-US" sz="2800" dirty="0"/>
              <a:t>：字符</a:t>
            </a:r>
            <a:endParaRPr lang="en-US" altLang="zh-CN" sz="2800" dirty="0"/>
          </a:p>
          <a:p>
            <a:pPr marL="609600" indent="-609600" eaLnBrk="1" hangingPunct="1">
              <a:lnSpc>
                <a:spcPct val="150000"/>
              </a:lnSpc>
              <a:buClr>
                <a:srgbClr val="FF0066"/>
              </a:buClr>
              <a:buFont typeface="Wingdings" pitchFamily="2" charset="2"/>
              <a:buAutoNum type="arabicPeriod"/>
            </a:pPr>
            <a:r>
              <a:rPr lang="zh-CN" altLang="en-US" sz="2800" dirty="0" smtClean="0"/>
              <a:t>例</a:t>
            </a:r>
            <a:r>
              <a:rPr lang="en-US" altLang="zh-CN" sz="2800" dirty="0" smtClean="0"/>
              <a:t>4.5</a:t>
            </a:r>
            <a:r>
              <a:rPr lang="zh-CN" altLang="en-US" sz="2800" dirty="0" smtClean="0"/>
              <a:t>：阶跃函数，符号函数</a:t>
            </a:r>
            <a:endParaRPr lang="en-US" altLang="zh-CN" sz="2800" dirty="0" smtClean="0"/>
          </a:p>
          <a:p>
            <a:pPr marL="609600" indent="-609600" eaLnBrk="1" hangingPunct="1">
              <a:lnSpc>
                <a:spcPct val="150000"/>
              </a:lnSpc>
              <a:buClr>
                <a:srgbClr val="FF0066"/>
              </a:buClr>
              <a:buFont typeface="Wingdings" pitchFamily="2" charset="2"/>
              <a:buAutoNum type="arabicPeriod"/>
            </a:pPr>
            <a:endParaRPr lang="en-US" altLang="zh-CN" sz="2800" dirty="0"/>
          </a:p>
        </p:txBody>
      </p:sp>
      <p:sp>
        <p:nvSpPr>
          <p:cNvPr id="45063" name="Rectangle 4"/>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2000956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dt" sz="quarter" idx="10"/>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C261EBF0-80F2-4025-8683-6B7F700366A4}" type="datetime1">
              <a:rPr lang="zh-CN" altLang="en-US" sz="1400"/>
              <a:pPr/>
              <a:t>2023/10/12</a:t>
            </a:fld>
            <a:endParaRPr lang="en-US" altLang="zh-CN" sz="1400"/>
          </a:p>
        </p:txBody>
      </p:sp>
      <p:sp>
        <p:nvSpPr>
          <p:cNvPr id="45059" name="Rectangle 9"/>
          <p:cNvSpPr>
            <a:spLocks noGrp="1" noChangeArrowheads="1"/>
          </p:cNvSpPr>
          <p:nvPr>
            <p:ph type="ftr" sz="quarter" idx="11"/>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r>
              <a:rPr lang="zh-CN" altLang="en-US" sz="1400"/>
              <a:t>王化雨 whuayu000@163.com 13306442222</a:t>
            </a:r>
            <a:endParaRPr lang="en-US" altLang="zh-CN" sz="1400"/>
          </a:p>
        </p:txBody>
      </p:sp>
      <p:sp>
        <p:nvSpPr>
          <p:cNvPr id="45060" name="Rectangle 10"/>
          <p:cNvSpPr>
            <a:spLocks noGrp="1" noChangeArrowheads="1"/>
          </p:cNvSpPr>
          <p:nvPr>
            <p:ph type="sldNum" sz="quarter" idx="12"/>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484C1BE8-6AFC-440E-AC88-7E14A5557FE2}" type="slidenum">
              <a:rPr lang="zh-CN" altLang="en-US" sz="1400"/>
              <a:pPr/>
              <a:t>62</a:t>
            </a:fld>
            <a:r>
              <a:rPr lang="en-US" altLang="zh-CN" sz="1400"/>
              <a:t>/43</a:t>
            </a:r>
          </a:p>
        </p:txBody>
      </p:sp>
      <p:sp>
        <p:nvSpPr>
          <p:cNvPr id="45061" name="Rectangle 2" descr="白色大理石"/>
          <p:cNvSpPr>
            <a:spLocks noGrp="1" noChangeArrowheads="1"/>
          </p:cNvSpPr>
          <p:nvPr>
            <p:ph type="title" idx="4294967295"/>
          </p:nvPr>
        </p:nvSpPr>
        <p:spPr>
          <a:xfrm>
            <a:off x="457200" y="152400"/>
            <a:ext cx="8534400" cy="609600"/>
          </a:xfrm>
        </p:spPr>
        <p:txBody>
          <a:bodyPr/>
          <a:lstStyle/>
          <a:p>
            <a:r>
              <a:rPr lang="zh-CN" altLang="en-US" sz="4000" dirty="0" smtClean="0">
                <a:solidFill>
                  <a:srgbClr val="C00000"/>
                </a:solidFill>
                <a:latin typeface="黑体" pitchFamily="49" charset="-122"/>
                <a:ea typeface="黑体" pitchFamily="49" charset="-122"/>
              </a:rPr>
              <a:t>课后练习：教材习题</a:t>
            </a:r>
            <a:endParaRPr lang="en-US" altLang="zh-CN" sz="5400" dirty="0" smtClean="0">
              <a:solidFill>
                <a:srgbClr val="C00000"/>
              </a:solidFill>
              <a:latin typeface="黑体" pitchFamily="49" charset="-122"/>
              <a:ea typeface="隶书" pitchFamily="49" charset="-122"/>
            </a:endParaRPr>
          </a:p>
        </p:txBody>
      </p:sp>
      <p:sp>
        <p:nvSpPr>
          <p:cNvPr id="45062" name="Rectangle 3"/>
          <p:cNvSpPr>
            <a:spLocks noGrp="1" noChangeArrowheads="1"/>
          </p:cNvSpPr>
          <p:nvPr>
            <p:ph type="body" idx="4294967295"/>
          </p:nvPr>
        </p:nvSpPr>
        <p:spPr>
          <a:xfrm>
            <a:off x="228600" y="1066800"/>
            <a:ext cx="8686800" cy="5257800"/>
          </a:xfrm>
        </p:spPr>
        <p:txBody>
          <a:bodyPr/>
          <a:lstStyle/>
          <a:p>
            <a:pPr marL="609600" indent="-609600" eaLnBrk="1" hangingPunct="1">
              <a:lnSpc>
                <a:spcPct val="150000"/>
              </a:lnSpc>
              <a:buClr>
                <a:srgbClr val="FF0066"/>
              </a:buClr>
              <a:buFont typeface="Wingdings" pitchFamily="2" charset="2"/>
              <a:buAutoNum type="arabicPeriod"/>
            </a:pPr>
            <a:r>
              <a:rPr lang="zh-CN" altLang="en-US" sz="2800" dirty="0" smtClean="0"/>
              <a:t>教材第</a:t>
            </a:r>
            <a:r>
              <a:rPr lang="en-US" altLang="zh-CN" sz="2800" dirty="0" smtClean="0"/>
              <a:t>4</a:t>
            </a:r>
            <a:r>
              <a:rPr lang="zh-CN" altLang="en-US" sz="2800" dirty="0" smtClean="0"/>
              <a:t>章习题</a:t>
            </a:r>
            <a:r>
              <a:rPr lang="zh-CN" altLang="en-US" sz="2800" dirty="0"/>
              <a:t>：</a:t>
            </a:r>
            <a:r>
              <a:rPr lang="en-US" altLang="zh-CN" sz="2800" dirty="0"/>
              <a:t>3</a:t>
            </a:r>
          </a:p>
          <a:p>
            <a:pPr marL="609600" indent="-609600" eaLnBrk="1" hangingPunct="1">
              <a:lnSpc>
                <a:spcPct val="150000"/>
              </a:lnSpc>
              <a:buClr>
                <a:srgbClr val="FF0066"/>
              </a:buClr>
              <a:buFont typeface="Wingdings" pitchFamily="2" charset="2"/>
              <a:buAutoNum type="arabicPeriod"/>
            </a:pPr>
            <a:r>
              <a:rPr lang="zh-CN" altLang="en-US" sz="2800" dirty="0"/>
              <a:t>教材第</a:t>
            </a:r>
            <a:r>
              <a:rPr lang="en-US" altLang="zh-CN" sz="2800" dirty="0"/>
              <a:t>4</a:t>
            </a:r>
            <a:r>
              <a:rPr lang="zh-CN" altLang="en-US" sz="2800" dirty="0"/>
              <a:t>章</a:t>
            </a:r>
            <a:r>
              <a:rPr lang="zh-CN" altLang="en-US" sz="2800" dirty="0" smtClean="0"/>
              <a:t>习题</a:t>
            </a:r>
            <a:r>
              <a:rPr lang="zh-CN" altLang="en-US" sz="2800" dirty="0"/>
              <a:t>：</a:t>
            </a:r>
            <a:r>
              <a:rPr lang="en-US" altLang="zh-CN" sz="2800" dirty="0"/>
              <a:t>4</a:t>
            </a:r>
          </a:p>
          <a:p>
            <a:pPr marL="609600" indent="-609600" eaLnBrk="1" hangingPunct="1">
              <a:lnSpc>
                <a:spcPct val="150000"/>
              </a:lnSpc>
              <a:buClr>
                <a:srgbClr val="FF0066"/>
              </a:buClr>
              <a:buFont typeface="Wingdings" pitchFamily="2" charset="2"/>
              <a:buAutoNum type="arabicPeriod"/>
            </a:pPr>
            <a:r>
              <a:rPr lang="zh-CN" altLang="en-US" sz="2800" dirty="0"/>
              <a:t>教材第</a:t>
            </a:r>
            <a:r>
              <a:rPr lang="en-US" altLang="zh-CN" sz="2800" dirty="0"/>
              <a:t>4</a:t>
            </a:r>
            <a:r>
              <a:rPr lang="zh-CN" altLang="en-US" sz="2800" dirty="0"/>
              <a:t>章</a:t>
            </a:r>
            <a:r>
              <a:rPr lang="zh-CN" altLang="en-US" sz="2800" dirty="0" smtClean="0"/>
              <a:t>习题</a:t>
            </a:r>
            <a:r>
              <a:rPr lang="zh-CN" altLang="en-US" sz="2800" dirty="0"/>
              <a:t>：</a:t>
            </a:r>
            <a:r>
              <a:rPr lang="en-US" altLang="zh-CN" sz="2800" dirty="0" smtClean="0"/>
              <a:t>5</a:t>
            </a:r>
            <a:r>
              <a:rPr lang="zh-CN" altLang="en-US" sz="2800" dirty="0" smtClean="0"/>
              <a:t>（重点）</a:t>
            </a:r>
            <a:endParaRPr lang="en-US" altLang="zh-CN" sz="2800" dirty="0"/>
          </a:p>
          <a:p>
            <a:pPr marL="609600" indent="-609600" eaLnBrk="1" hangingPunct="1">
              <a:lnSpc>
                <a:spcPct val="150000"/>
              </a:lnSpc>
              <a:buClr>
                <a:srgbClr val="FF0066"/>
              </a:buClr>
              <a:buFont typeface="Wingdings" pitchFamily="2" charset="2"/>
              <a:buAutoNum type="arabicPeriod"/>
            </a:pPr>
            <a:r>
              <a:rPr lang="zh-CN" altLang="en-US" sz="2800" dirty="0"/>
              <a:t>教材第</a:t>
            </a:r>
            <a:r>
              <a:rPr lang="en-US" altLang="zh-CN" sz="2800" dirty="0"/>
              <a:t>4</a:t>
            </a:r>
            <a:r>
              <a:rPr lang="zh-CN" altLang="en-US" sz="2800" dirty="0"/>
              <a:t>章</a:t>
            </a:r>
            <a:r>
              <a:rPr lang="zh-CN" altLang="en-US" sz="2800" dirty="0" smtClean="0"/>
              <a:t>习题</a:t>
            </a:r>
            <a:r>
              <a:rPr lang="zh-CN" altLang="en-US" sz="2800" dirty="0"/>
              <a:t>：</a:t>
            </a:r>
            <a:r>
              <a:rPr lang="en-US" altLang="zh-CN" sz="2800" dirty="0"/>
              <a:t>6</a:t>
            </a:r>
          </a:p>
          <a:p>
            <a:pPr marL="609600" indent="-609600" eaLnBrk="1" hangingPunct="1">
              <a:lnSpc>
                <a:spcPct val="150000"/>
              </a:lnSpc>
              <a:buClr>
                <a:srgbClr val="FF0066"/>
              </a:buClr>
              <a:buFont typeface="Wingdings" pitchFamily="2" charset="2"/>
              <a:buAutoNum type="arabicPeriod"/>
            </a:pPr>
            <a:r>
              <a:rPr lang="zh-CN" altLang="en-US" sz="2800" dirty="0"/>
              <a:t>教材第</a:t>
            </a:r>
            <a:r>
              <a:rPr lang="en-US" altLang="zh-CN" sz="2800" dirty="0"/>
              <a:t>4</a:t>
            </a:r>
            <a:r>
              <a:rPr lang="zh-CN" altLang="en-US" sz="2800" dirty="0"/>
              <a:t>章</a:t>
            </a:r>
            <a:r>
              <a:rPr lang="zh-CN" altLang="en-US" sz="2800" dirty="0" smtClean="0"/>
              <a:t>习题</a:t>
            </a:r>
            <a:r>
              <a:rPr lang="zh-CN" altLang="en-US" sz="2800" dirty="0"/>
              <a:t>：</a:t>
            </a:r>
            <a:r>
              <a:rPr lang="en-US" altLang="zh-CN" sz="2800" dirty="0" smtClean="0"/>
              <a:t>7</a:t>
            </a:r>
            <a:r>
              <a:rPr lang="zh-CN" altLang="en-US" sz="2800" dirty="0" smtClean="0"/>
              <a:t>（重点，要学会看懂他人的程序）</a:t>
            </a:r>
            <a:endParaRPr lang="en-US" altLang="zh-CN" sz="2800" dirty="0"/>
          </a:p>
        </p:txBody>
      </p:sp>
      <p:sp>
        <p:nvSpPr>
          <p:cNvPr id="45063" name="Rectangle 4"/>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0022977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8"/>
          <p:cNvSpPr>
            <a:spLocks noGrp="1" noChangeArrowheads="1"/>
          </p:cNvSpPr>
          <p:nvPr>
            <p:ph type="dt" sz="half" idx="10"/>
          </p:nvPr>
        </p:nvSpPr>
        <p:spPr>
          <a:ln/>
        </p:spPr>
        <p:txBody>
          <a:bodyPr/>
          <a:lstStyle/>
          <a:p>
            <a:fld id="{B0432FFD-6A1A-44E4-9CA0-12163D78FD84}" type="datetime1">
              <a:rPr lang="zh-CN" altLang="en-US"/>
              <a:pPr/>
              <a:t>2023/10/12</a:t>
            </a:fld>
            <a:endParaRPr lang="en-US" altLang="zh-CN"/>
          </a:p>
        </p:txBody>
      </p:sp>
      <p:sp>
        <p:nvSpPr>
          <p:cNvPr id="10"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1" name="Rectangle 10"/>
          <p:cNvSpPr>
            <a:spLocks noGrp="1" noChangeArrowheads="1"/>
          </p:cNvSpPr>
          <p:nvPr>
            <p:ph type="sldNum" sz="quarter" idx="12"/>
          </p:nvPr>
        </p:nvSpPr>
        <p:spPr>
          <a:ln/>
        </p:spPr>
        <p:txBody>
          <a:bodyPr/>
          <a:lstStyle/>
          <a:p>
            <a:fld id="{9846A8F4-63EF-4656-8223-B704D81A6D6C}" type="slidenum">
              <a:rPr lang="zh-CN" altLang="en-US"/>
              <a:pPr/>
              <a:t>7</a:t>
            </a:fld>
            <a:r>
              <a:rPr lang="en-US" altLang="zh-CN"/>
              <a:t>/35</a:t>
            </a:r>
          </a:p>
        </p:txBody>
      </p:sp>
      <p:sp>
        <p:nvSpPr>
          <p:cNvPr id="6189058" name="Rectangle 2" descr="白色大理石"/>
          <p:cNvSpPr>
            <a:spLocks noGrp="1" noChangeArrowheads="1"/>
          </p:cNvSpPr>
          <p:nvPr>
            <p:ph type="title" idx="4294967295"/>
          </p:nvPr>
        </p:nvSpPr>
        <p:spPr>
          <a:xfrm>
            <a:off x="457200" y="152400"/>
            <a:ext cx="8534400" cy="609600"/>
          </a:xfrm>
        </p:spPr>
        <p:txBody>
          <a:bodyPr/>
          <a:lstStyle/>
          <a:p>
            <a:r>
              <a:rPr lang="en-US" altLang="zh-CN" sz="4000" b="0" dirty="0" smtClean="0">
                <a:latin typeface="Times New Roman" pitchFamily="18" charset="0"/>
                <a:ea typeface="黑体" pitchFamily="49" charset="-122"/>
              </a:rPr>
              <a:t>else</a:t>
            </a:r>
            <a:r>
              <a:rPr lang="zh-CN" altLang="en-US" sz="4000" b="0" dirty="0" smtClean="0">
                <a:latin typeface="Times New Roman" pitchFamily="18" charset="0"/>
                <a:ea typeface="黑体" pitchFamily="49" charset="-122"/>
              </a:rPr>
              <a:t>对</a:t>
            </a:r>
            <a:r>
              <a:rPr lang="en-US" altLang="zh-CN" sz="4000" b="0" dirty="0" smtClean="0">
                <a:latin typeface="Times New Roman" pitchFamily="18" charset="0"/>
                <a:ea typeface="黑体" pitchFamily="49" charset="-122"/>
              </a:rPr>
              <a:t>if</a:t>
            </a:r>
            <a:r>
              <a:rPr lang="zh-CN" altLang="en-US" sz="4000" b="0" dirty="0" smtClean="0">
                <a:latin typeface="Times New Roman" pitchFamily="18" charset="0"/>
                <a:ea typeface="黑体" pitchFamily="49" charset="-122"/>
              </a:rPr>
              <a:t>的“最近匹配”原则</a:t>
            </a:r>
          </a:p>
        </p:txBody>
      </p:sp>
      <p:sp>
        <p:nvSpPr>
          <p:cNvPr id="6189059" name="Rectangle 3"/>
          <p:cNvSpPr>
            <a:spLocks noGrp="1" noChangeArrowheads="1"/>
          </p:cNvSpPr>
          <p:nvPr>
            <p:ph type="body" idx="4294967295"/>
          </p:nvPr>
        </p:nvSpPr>
        <p:spPr>
          <a:xfrm>
            <a:off x="152400" y="1066800"/>
            <a:ext cx="8839200" cy="1463675"/>
          </a:xfrm>
        </p:spPr>
        <p:txBody>
          <a:bodyPr/>
          <a:lstStyle/>
          <a:p>
            <a:pPr eaLnBrk="1" hangingPunct="1">
              <a:lnSpc>
                <a:spcPct val="150000"/>
              </a:lnSpc>
            </a:pPr>
            <a:r>
              <a:rPr lang="en-US" altLang="zh-CN" sz="2400" dirty="0" smtClean="0">
                <a:solidFill>
                  <a:srgbClr val="FF0000"/>
                </a:solidFill>
                <a:latin typeface="Times New Roman" pitchFamily="18" charset="0"/>
                <a:ea typeface="楷体_GB2312" pitchFamily="49" charset="-122"/>
              </a:rPr>
              <a:t>If no braces are present</a:t>
            </a:r>
            <a:r>
              <a:rPr lang="en-US" altLang="zh-CN" sz="2400" dirty="0" smtClean="0">
                <a:latin typeface="Times New Roman" pitchFamily="18" charset="0"/>
                <a:ea typeface="楷体_GB2312" pitchFamily="49" charset="-122"/>
              </a:rPr>
              <a:t>, the compiler resolves ambiguities by associating each else with the closest if that lacks an else.</a:t>
            </a:r>
            <a:endParaRPr lang="en-US" altLang="zh-CN" sz="2400" dirty="0">
              <a:latin typeface="Times New Roman" pitchFamily="18" charset="0"/>
              <a:ea typeface="楷体_GB2312" pitchFamily="49" charset="-122"/>
            </a:endParaRPr>
          </a:p>
        </p:txBody>
      </p:sp>
      <p:sp>
        <p:nvSpPr>
          <p:cNvPr id="6189060" name="Rectangle 4"/>
          <p:cNvSpPr>
            <a:spLocks noChangeArrowheads="1"/>
          </p:cNvSpPr>
          <p:nvPr/>
        </p:nvSpPr>
        <p:spPr bwMode="auto">
          <a:xfrm>
            <a:off x="457200" y="3886200"/>
            <a:ext cx="1676400" cy="22860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i;</a:t>
            </a:r>
            <a:endParaRPr lang="zh-CN" altLang="en-US" sz="2800"/>
          </a:p>
        </p:txBody>
      </p:sp>
      <p:sp>
        <p:nvSpPr>
          <p:cNvPr id="6189061" name="Rectangle 5"/>
          <p:cNvSpPr>
            <a:spLocks noChangeArrowheads="1"/>
          </p:cNvSpPr>
          <p:nvPr/>
        </p:nvSpPr>
        <p:spPr bwMode="auto">
          <a:xfrm>
            <a:off x="6934200" y="3581400"/>
            <a:ext cx="2133600" cy="3124200"/>
          </a:xfrm>
          <a:prstGeom prst="rect">
            <a:avLst/>
          </a:prstGeom>
          <a:solidFill>
            <a:srgbClr val="CCE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endParaRPr lang="en-US" altLang="zh-CN" sz="2800"/>
          </a:p>
        </p:txBody>
      </p:sp>
      <p:sp>
        <p:nvSpPr>
          <p:cNvPr id="6189062" name="Rectangle 6"/>
          <p:cNvSpPr>
            <a:spLocks noChangeArrowheads="1"/>
          </p:cNvSpPr>
          <p:nvPr/>
        </p:nvSpPr>
        <p:spPr bwMode="auto">
          <a:xfrm>
            <a:off x="3429000" y="2362200"/>
            <a:ext cx="2133600" cy="3124200"/>
          </a:xfrm>
          <a:prstGeom prst="rect">
            <a:avLst/>
          </a:prstGeom>
          <a:solidFill>
            <a:srgbClr val="99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endParaRPr lang="en-US" altLang="zh-CN" sz="2800"/>
          </a:p>
        </p:txBody>
      </p:sp>
      <p:sp>
        <p:nvSpPr>
          <p:cNvPr id="6189063" name="AutoShape 7"/>
          <p:cNvSpPr>
            <a:spLocks noChangeArrowheads="1"/>
          </p:cNvSpPr>
          <p:nvPr/>
        </p:nvSpPr>
        <p:spPr bwMode="auto">
          <a:xfrm>
            <a:off x="2286000" y="4191000"/>
            <a:ext cx="1066800" cy="304800"/>
          </a:xfrm>
          <a:prstGeom prst="rightArrow">
            <a:avLst>
              <a:gd name="adj1" fmla="val 50000"/>
              <a:gd name="adj2" fmla="val 875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064" name="AutoShape 8"/>
          <p:cNvSpPr>
            <a:spLocks noChangeArrowheads="1"/>
          </p:cNvSpPr>
          <p:nvPr/>
        </p:nvSpPr>
        <p:spPr bwMode="auto">
          <a:xfrm>
            <a:off x="2286000" y="5562600"/>
            <a:ext cx="4495800" cy="381000"/>
          </a:xfrm>
          <a:prstGeom prst="rightArrow">
            <a:avLst>
              <a:gd name="adj1" fmla="val 23333"/>
              <a:gd name="adj2" fmla="val 168314"/>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9063"/>
                                        </p:tgtEl>
                                        <p:attrNameLst>
                                          <p:attrName>style.visibility</p:attrName>
                                        </p:attrNameLst>
                                      </p:cBhvr>
                                      <p:to>
                                        <p:strVal val="visible"/>
                                      </p:to>
                                    </p:set>
                                    <p:animEffect transition="in" filter="blinds(horizontal)">
                                      <p:cBhvr>
                                        <p:cTn id="7" dur="500"/>
                                        <p:tgtEl>
                                          <p:spTgt spid="6189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89062"/>
                                        </p:tgtEl>
                                        <p:attrNameLst>
                                          <p:attrName>style.visibility</p:attrName>
                                        </p:attrNameLst>
                                      </p:cBhvr>
                                      <p:to>
                                        <p:strVal val="visible"/>
                                      </p:to>
                                    </p:set>
                                    <p:animEffect transition="in" filter="blinds(horizontal)">
                                      <p:cBhvr>
                                        <p:cTn id="12" dur="500"/>
                                        <p:tgtEl>
                                          <p:spTgt spid="6189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89064"/>
                                        </p:tgtEl>
                                        <p:attrNameLst>
                                          <p:attrName>style.visibility</p:attrName>
                                        </p:attrNameLst>
                                      </p:cBhvr>
                                      <p:to>
                                        <p:strVal val="visible"/>
                                      </p:to>
                                    </p:set>
                                    <p:animEffect transition="in" filter="box(in)">
                                      <p:cBhvr>
                                        <p:cTn id="17" dur="500"/>
                                        <p:tgtEl>
                                          <p:spTgt spid="61890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89061"/>
                                        </p:tgtEl>
                                        <p:attrNameLst>
                                          <p:attrName>style.visibility</p:attrName>
                                        </p:attrNameLst>
                                      </p:cBhvr>
                                      <p:to>
                                        <p:strVal val="visible"/>
                                      </p:to>
                                    </p:set>
                                    <p:animEffect transition="in" filter="box(in)">
                                      <p:cBhvr>
                                        <p:cTn id="22" dur="500"/>
                                        <p:tgtEl>
                                          <p:spTgt spid="618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9061" grpId="0" animBg="1"/>
      <p:bldP spid="6189062" grpId="0" animBg="1"/>
      <p:bldP spid="6189063" grpId="0" animBg="1"/>
      <p:bldP spid="618906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8"/>
          <p:cNvSpPr>
            <a:spLocks noGrp="1" noChangeArrowheads="1"/>
          </p:cNvSpPr>
          <p:nvPr>
            <p:ph type="dt" sz="half" idx="10"/>
          </p:nvPr>
        </p:nvSpPr>
        <p:spPr>
          <a:ln/>
        </p:spPr>
        <p:txBody>
          <a:bodyPr/>
          <a:lstStyle/>
          <a:p>
            <a:fld id="{81307E95-77CC-44F3-BA2B-6F07C769B0D2}" type="datetime1">
              <a:rPr lang="zh-CN" altLang="en-US"/>
              <a:pPr/>
              <a:t>2023/10/12</a:t>
            </a:fld>
            <a:endParaRPr lang="en-US" altLang="zh-CN"/>
          </a:p>
        </p:txBody>
      </p:sp>
      <p:sp>
        <p:nvSpPr>
          <p:cNvPr id="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9" name="Rectangle 10"/>
          <p:cNvSpPr>
            <a:spLocks noGrp="1" noChangeArrowheads="1"/>
          </p:cNvSpPr>
          <p:nvPr>
            <p:ph type="sldNum" sz="quarter" idx="12"/>
          </p:nvPr>
        </p:nvSpPr>
        <p:spPr>
          <a:ln/>
        </p:spPr>
        <p:txBody>
          <a:bodyPr/>
          <a:lstStyle/>
          <a:p>
            <a:fld id="{6C1255A7-2B62-494B-9883-DAD6F7E9A58D}" type="slidenum">
              <a:rPr lang="zh-CN" altLang="en-US"/>
              <a:pPr/>
              <a:t>8</a:t>
            </a:fld>
            <a:r>
              <a:rPr lang="en-US" altLang="zh-CN"/>
              <a:t>/35</a:t>
            </a:r>
          </a:p>
        </p:txBody>
      </p:sp>
      <p:sp>
        <p:nvSpPr>
          <p:cNvPr id="6232066" name="Rectangle 2" descr="白色大理石"/>
          <p:cNvSpPr>
            <a:spLocks noGrp="1" noChangeArrowheads="1"/>
          </p:cNvSpPr>
          <p:nvPr>
            <p:ph type="title" idx="4294967295"/>
          </p:nvPr>
        </p:nvSpPr>
        <p:spPr>
          <a:xfrm>
            <a:off x="457200" y="152400"/>
            <a:ext cx="8534400" cy="609600"/>
          </a:xfrm>
        </p:spPr>
        <p:txBody>
          <a:bodyPr/>
          <a:lstStyle/>
          <a:p>
            <a:r>
              <a:rPr lang="en-US" altLang="zh-CN" sz="4000" b="0" smtClean="0">
                <a:latin typeface="Times New Roman" pitchFamily="18" charset="0"/>
                <a:ea typeface="黑体" pitchFamily="49" charset="-122"/>
              </a:rPr>
              <a:t>else</a:t>
            </a:r>
            <a:r>
              <a:rPr lang="zh-CN" altLang="en-US" sz="4000" b="0" smtClean="0">
                <a:latin typeface="Times New Roman" pitchFamily="18" charset="0"/>
                <a:ea typeface="黑体" pitchFamily="49" charset="-122"/>
              </a:rPr>
              <a:t>与最近的</a:t>
            </a:r>
            <a:r>
              <a:rPr lang="en-US" altLang="zh-CN" sz="4000" b="0" smtClean="0">
                <a:latin typeface="Times New Roman" pitchFamily="18" charset="0"/>
                <a:ea typeface="黑体" pitchFamily="49" charset="-122"/>
              </a:rPr>
              <a:t>if</a:t>
            </a:r>
            <a:r>
              <a:rPr lang="zh-CN" altLang="en-US" sz="4000" b="0" smtClean="0">
                <a:latin typeface="Times New Roman" pitchFamily="18" charset="0"/>
                <a:ea typeface="黑体" pitchFamily="49" charset="-122"/>
              </a:rPr>
              <a:t>匹配</a:t>
            </a:r>
          </a:p>
        </p:txBody>
      </p:sp>
      <p:sp>
        <p:nvSpPr>
          <p:cNvPr id="6232067" name="Rectangle 3"/>
          <p:cNvSpPr>
            <a:spLocks noGrp="1" noChangeArrowheads="1"/>
          </p:cNvSpPr>
          <p:nvPr>
            <p:ph type="body" idx="4294967295"/>
          </p:nvPr>
        </p:nvSpPr>
        <p:spPr>
          <a:xfrm>
            <a:off x="152400" y="1066800"/>
            <a:ext cx="8839200" cy="1463675"/>
          </a:xfrm>
        </p:spPr>
        <p:txBody>
          <a:bodyPr/>
          <a:lstStyle/>
          <a:p>
            <a:pPr eaLnBrk="1" hangingPunct="1"/>
            <a:r>
              <a:rPr lang="en-US" altLang="en-US" sz="2800" dirty="0" smtClean="0">
                <a:solidFill>
                  <a:srgbClr val="C00000"/>
                </a:solidFill>
                <a:latin typeface="Times New Roman" pitchFamily="18" charset="0"/>
                <a:ea typeface="楷体_GB2312" pitchFamily="49" charset="-122"/>
              </a:rPr>
              <a:t>The else clause is associated with the inner if statement </a:t>
            </a:r>
            <a:r>
              <a:rPr lang="en-US" altLang="en-US" sz="2800" dirty="0" smtClean="0">
                <a:latin typeface="Times New Roman" pitchFamily="18" charset="0"/>
                <a:ea typeface="楷体_GB2312" pitchFamily="49" charset="-122"/>
              </a:rPr>
              <a:t>in this example. If </a:t>
            </a:r>
            <a:r>
              <a:rPr lang="en-US" altLang="en-US" sz="2800" dirty="0" err="1" smtClean="0">
                <a:latin typeface="Times New Roman" pitchFamily="18" charset="0"/>
                <a:ea typeface="楷体_GB2312" pitchFamily="49" charset="-122"/>
              </a:rPr>
              <a:t>i</a:t>
            </a:r>
            <a:r>
              <a:rPr lang="en-US" altLang="en-US" sz="2800" dirty="0" smtClean="0">
                <a:latin typeface="Times New Roman" pitchFamily="18" charset="0"/>
                <a:ea typeface="楷体_GB2312" pitchFamily="49" charset="-122"/>
              </a:rPr>
              <a:t> is less than or equal to 0, no value is assigned to x.</a:t>
            </a:r>
            <a:endParaRPr lang="zh-CN" altLang="en-US" sz="2800" dirty="0" smtClean="0">
              <a:latin typeface="Times New Roman" pitchFamily="18" charset="0"/>
              <a:ea typeface="楷体_GB2312" pitchFamily="49" charset="-122"/>
            </a:endParaRPr>
          </a:p>
        </p:txBody>
      </p:sp>
      <p:sp>
        <p:nvSpPr>
          <p:cNvPr id="6232068" name="Rectangle 4"/>
          <p:cNvSpPr>
            <a:spLocks noChangeArrowheads="1"/>
          </p:cNvSpPr>
          <p:nvPr/>
        </p:nvSpPr>
        <p:spPr bwMode="auto">
          <a:xfrm>
            <a:off x="1295400" y="3505200"/>
            <a:ext cx="1676400" cy="22860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i;</a:t>
            </a:r>
            <a:endParaRPr lang="zh-CN" altLang="en-US" sz="2800"/>
          </a:p>
        </p:txBody>
      </p:sp>
      <p:sp>
        <p:nvSpPr>
          <p:cNvPr id="6232069" name="Rectangle 5"/>
          <p:cNvSpPr>
            <a:spLocks noChangeArrowheads="1"/>
          </p:cNvSpPr>
          <p:nvPr/>
        </p:nvSpPr>
        <p:spPr bwMode="auto">
          <a:xfrm>
            <a:off x="6172200" y="3124200"/>
            <a:ext cx="2133600" cy="3124200"/>
          </a:xfrm>
          <a:prstGeom prst="rect">
            <a:avLst/>
          </a:prstGeom>
          <a:solidFill>
            <a:srgbClr val="CCE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endParaRPr lang="en-US" altLang="zh-CN" sz="2800"/>
          </a:p>
        </p:txBody>
      </p:sp>
      <p:sp>
        <p:nvSpPr>
          <p:cNvPr id="6232072" name="AutoShape 8"/>
          <p:cNvSpPr>
            <a:spLocks noChangeArrowheads="1"/>
          </p:cNvSpPr>
          <p:nvPr/>
        </p:nvSpPr>
        <p:spPr bwMode="auto">
          <a:xfrm>
            <a:off x="3124200" y="4114800"/>
            <a:ext cx="2667000" cy="1066800"/>
          </a:xfrm>
          <a:prstGeom prst="rightArrow">
            <a:avLst>
              <a:gd name="adj1" fmla="val 23333"/>
              <a:gd name="adj2" fmla="val 35660"/>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0B6BDC12-ECB8-4D48-95DE-28CDDCADF803}" type="datetime1">
              <a:rPr lang="zh-CN" altLang="en-US"/>
              <a:pPr/>
              <a:t>2023/10/12</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937495EB-235F-47F9-B994-9A0D31675425}" type="slidenum">
              <a:rPr lang="zh-CN" altLang="en-US"/>
              <a:pPr/>
              <a:t>9</a:t>
            </a:fld>
            <a:r>
              <a:rPr lang="en-US" altLang="zh-CN"/>
              <a:t>/35</a:t>
            </a:r>
          </a:p>
        </p:txBody>
      </p:sp>
      <p:sp>
        <p:nvSpPr>
          <p:cNvPr id="6231042" name="Rectangle 2" descr="白色大理石"/>
          <p:cNvSpPr>
            <a:spLocks noGrp="1" noChangeArrowheads="1"/>
          </p:cNvSpPr>
          <p:nvPr>
            <p:ph type="title" idx="4294967295"/>
          </p:nvPr>
        </p:nvSpPr>
        <p:spPr>
          <a:xfrm>
            <a:off x="457200" y="152400"/>
            <a:ext cx="8534400" cy="609600"/>
          </a:xfrm>
        </p:spPr>
        <p:txBody>
          <a:bodyPr/>
          <a:lstStyle/>
          <a:p>
            <a:r>
              <a:rPr lang="zh-CN" altLang="en-US" sz="4000" b="0" smtClean="0">
                <a:latin typeface="Times New Roman" pitchFamily="18" charset="0"/>
                <a:ea typeface="黑体" pitchFamily="49" charset="-122"/>
              </a:rPr>
              <a:t>注意：</a:t>
            </a:r>
            <a:r>
              <a:rPr lang="en-US" altLang="zh-CN" sz="4000" b="0" smtClean="0">
                <a:latin typeface="Times New Roman" pitchFamily="18" charset="0"/>
                <a:ea typeface="黑体" pitchFamily="49" charset="-122"/>
              </a:rPr>
              <a:t>C</a:t>
            </a:r>
            <a:r>
              <a:rPr lang="zh-CN" altLang="en-US" sz="4000" b="0" smtClean="0">
                <a:latin typeface="Times New Roman" pitchFamily="18" charset="0"/>
                <a:ea typeface="黑体" pitchFamily="49" charset="-122"/>
              </a:rPr>
              <a:t>编译器不考虑空格与缩进</a:t>
            </a:r>
          </a:p>
        </p:txBody>
      </p:sp>
      <p:sp>
        <p:nvSpPr>
          <p:cNvPr id="6231043" name="Rectangle 3"/>
          <p:cNvSpPr>
            <a:spLocks noGrp="1" noChangeArrowheads="1"/>
          </p:cNvSpPr>
          <p:nvPr>
            <p:ph type="body" idx="4294967295"/>
          </p:nvPr>
        </p:nvSpPr>
        <p:spPr>
          <a:xfrm>
            <a:off x="381000" y="1203325"/>
            <a:ext cx="8280400" cy="625475"/>
          </a:xfrm>
        </p:spPr>
        <p:txBody>
          <a:bodyPr/>
          <a:lstStyle/>
          <a:p>
            <a:pPr eaLnBrk="1" hangingPunct="1"/>
            <a:r>
              <a:rPr lang="zh-CN" altLang="en-US" dirty="0" smtClean="0"/>
              <a:t>下面几组程序完全一样：</a:t>
            </a:r>
          </a:p>
        </p:txBody>
      </p:sp>
      <p:sp>
        <p:nvSpPr>
          <p:cNvPr id="6231044" name="Rectangle 4"/>
          <p:cNvSpPr>
            <a:spLocks noChangeArrowheads="1"/>
          </p:cNvSpPr>
          <p:nvPr/>
        </p:nvSpPr>
        <p:spPr bwMode="auto">
          <a:xfrm>
            <a:off x="2133600" y="2133600"/>
            <a:ext cx="2133600" cy="2286000"/>
          </a:xfrm>
          <a:prstGeom prst="rect">
            <a:avLst/>
          </a:prstGeom>
          <a:solidFill>
            <a:srgbClr val="99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endParaRPr lang="zh-CN" altLang="en-US" sz="2800"/>
          </a:p>
        </p:txBody>
      </p:sp>
      <p:sp>
        <p:nvSpPr>
          <p:cNvPr id="6231045" name="Rectangle 5"/>
          <p:cNvSpPr>
            <a:spLocks noChangeArrowheads="1"/>
          </p:cNvSpPr>
          <p:nvPr/>
        </p:nvSpPr>
        <p:spPr bwMode="auto">
          <a:xfrm>
            <a:off x="4495800" y="2209800"/>
            <a:ext cx="2133600" cy="2133600"/>
          </a:xfrm>
          <a:prstGeom prst="rect">
            <a:avLst/>
          </a:prstGeom>
          <a:solidFill>
            <a:schemeClr val="accent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endParaRPr lang="en-US" altLang="zh-CN" sz="2800"/>
          </a:p>
        </p:txBody>
      </p:sp>
      <p:sp>
        <p:nvSpPr>
          <p:cNvPr id="6231046" name="Rectangle 6"/>
          <p:cNvSpPr>
            <a:spLocks noChangeArrowheads="1"/>
          </p:cNvSpPr>
          <p:nvPr/>
        </p:nvSpPr>
        <p:spPr bwMode="auto">
          <a:xfrm>
            <a:off x="152400" y="2133600"/>
            <a:ext cx="1676400" cy="228600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x = i;</a:t>
            </a:r>
            <a:endParaRPr lang="zh-CN" altLang="en-US" sz="2800"/>
          </a:p>
        </p:txBody>
      </p:sp>
      <p:sp>
        <p:nvSpPr>
          <p:cNvPr id="6231047" name="Rectangle 7"/>
          <p:cNvSpPr>
            <a:spLocks noChangeArrowheads="1"/>
          </p:cNvSpPr>
          <p:nvPr/>
        </p:nvSpPr>
        <p:spPr bwMode="auto">
          <a:xfrm>
            <a:off x="6858000" y="3657600"/>
            <a:ext cx="2133600" cy="3124200"/>
          </a:xfrm>
          <a:prstGeom prst="rect">
            <a:avLst/>
          </a:prstGeom>
          <a:solidFill>
            <a:srgbClr val="CCC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if ( i &gt; 0 )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if ( j &gt; i )</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j;</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else</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        x = i;</a:t>
            </a:r>
          </a:p>
          <a:p>
            <a:pPr marL="342900" indent="-342900">
              <a:lnSpc>
                <a:spcPct val="90000"/>
              </a:lnSpc>
              <a:spcBef>
                <a:spcPct val="0"/>
              </a:spcBef>
              <a:buClr>
                <a:srgbClr val="FF3300"/>
              </a:buClr>
              <a:buFont typeface="Wingdings" pitchFamily="2" charset="2"/>
              <a:buNone/>
            </a:pPr>
            <a:r>
              <a:rPr lang="en-US" altLang="zh-CN" sz="2800" b="1">
                <a:latin typeface="Times New Roman" pitchFamily="18" charset="0"/>
                <a:ea typeface="楷体_GB2312" pitchFamily="49" charset="-122"/>
              </a:rPr>
              <a:t>}</a:t>
            </a:r>
            <a:endParaRPr lang="en-US" altLang="zh-CN"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47806</TotalTime>
  <Words>5778</Words>
  <Application>Microsoft Office PowerPoint</Application>
  <PresentationFormat>全屏显示(4:3)</PresentationFormat>
  <Paragraphs>883</Paragraphs>
  <Slides>63</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方正舒体</vt:lpstr>
      <vt:lpstr>仿宋</vt:lpstr>
      <vt:lpstr>仿宋_GB2312</vt:lpstr>
      <vt:lpstr>黑体</vt:lpstr>
      <vt:lpstr>华文中宋</vt:lpstr>
      <vt:lpstr>楷体</vt:lpstr>
      <vt:lpstr>楷体_GB2312</vt:lpstr>
      <vt:lpstr>隶书</vt:lpstr>
      <vt:lpstr>宋体</vt:lpstr>
      <vt:lpstr>Arial</vt:lpstr>
      <vt:lpstr>Arial Narrow</vt:lpstr>
      <vt:lpstr>Gill Sans MT</vt:lpstr>
      <vt:lpstr>Times New Roman</vt:lpstr>
      <vt:lpstr>Wingdings</vt:lpstr>
      <vt:lpstr>PPT-模板</vt:lpstr>
      <vt:lpstr>PowerPoint 演示文稿</vt:lpstr>
      <vt:lpstr>本讲内容</vt:lpstr>
      <vt:lpstr>if/else语句的格式</vt:lpstr>
      <vt:lpstr>if/else语句的功能</vt:lpstr>
      <vt:lpstr>if/else语句的流程图</vt:lpstr>
      <vt:lpstr>if/else语句的例子</vt:lpstr>
      <vt:lpstr>else对if的“最近匹配”原则</vt:lpstr>
      <vt:lpstr>else与最近的if匹配</vt:lpstr>
      <vt:lpstr>注意：C编译器不考虑空格与缩进</vt:lpstr>
      <vt:lpstr>if/else语句中的分号 </vt:lpstr>
      <vt:lpstr>看英文版专业书 可以方便理解其专业词汇</vt:lpstr>
      <vt:lpstr>例1：if应用举例</vt:lpstr>
      <vt:lpstr>例1-1：将输入的两个数“升序”输出 不改变变量中的值</vt:lpstr>
      <vt:lpstr>例1-2：将输入的两个数升序输出 使用条件表达式</vt:lpstr>
      <vt:lpstr>例1-3：两个数排序——升序 交换“逆序”变量中的数值</vt:lpstr>
      <vt:lpstr>例2：求一元二次方法的根</vt:lpstr>
      <vt:lpstr>例2“求一元二次方程的根”程序清单1</vt:lpstr>
      <vt:lpstr>例2“求一元二次方程的根”程序清单2</vt:lpstr>
      <vt:lpstr>例2“求一元二次方程的根”运行结果</vt:lpstr>
      <vt:lpstr>本讲内容</vt:lpstr>
      <vt:lpstr>关系运算符</vt:lpstr>
      <vt:lpstr>关系运算符的优先级</vt:lpstr>
      <vt:lpstr>关系表达式</vt:lpstr>
      <vt:lpstr>例3：输出关系表达式的值</vt:lpstr>
      <vt:lpstr>例3源代码中的符号定义</vt:lpstr>
      <vt:lpstr>例3运行结果“第1行”解析</vt:lpstr>
      <vt:lpstr>例3运行结果“第2行”解析</vt:lpstr>
      <vt:lpstr>例3运行结果“第3行”解析</vt:lpstr>
      <vt:lpstr>例3运行结果“第3行”解析</vt:lpstr>
      <vt:lpstr>本讲内容</vt:lpstr>
      <vt:lpstr>逻辑表达式与逻辑运算符</vt:lpstr>
      <vt:lpstr>逻辑运算符与其他运算符的优先级比较</vt:lpstr>
      <vt:lpstr>运算符优先级带来的效果</vt:lpstr>
      <vt:lpstr>逻辑表达式的值</vt:lpstr>
      <vt:lpstr>逻辑表达式的值举例</vt:lpstr>
      <vt:lpstr>逻辑运算的真值表</vt:lpstr>
      <vt:lpstr>例4：输出逻辑 表达式的值</vt:lpstr>
      <vt:lpstr>逻辑表达式的“短路”现象</vt:lpstr>
      <vt:lpstr>例4运行结果第1行c=0,d=1解析</vt:lpstr>
      <vt:lpstr>例4运行结果第2行c=1,d=1解析</vt:lpstr>
      <vt:lpstr>例4运行结果第3行c=0,d=0解析</vt:lpstr>
      <vt:lpstr>例4运行结果第4行c=0,d=0解析</vt:lpstr>
      <vt:lpstr>例4运行结果第5行c=0,d=0解析</vt:lpstr>
      <vt:lpstr>例5：输出变量的值</vt:lpstr>
      <vt:lpstr>例5运行结果第1行“c=1,b=7”解析</vt:lpstr>
      <vt:lpstr>例5运行结果第2行“d=1,b=19”解析</vt:lpstr>
      <vt:lpstr>例5运行结果第3行“c=0,b=6”解析</vt:lpstr>
      <vt:lpstr>例5运行结果第4行“d=1,b=6”解析</vt:lpstr>
      <vt:lpstr>本讲内容</vt:lpstr>
      <vt:lpstr>if语句的嵌套</vt:lpstr>
      <vt:lpstr>嵌套if语句的逻辑关系</vt:lpstr>
      <vt:lpstr>使程序更容易阅读</vt:lpstr>
      <vt:lpstr>例6：买大白菜问题</vt:lpstr>
      <vt:lpstr>买大白菜程序</vt:lpstr>
      <vt:lpstr>本讲内容</vt:lpstr>
      <vt:lpstr>多分支if语句</vt:lpstr>
      <vt:lpstr>多分支if语句的流程图</vt:lpstr>
      <vt:lpstr>多分支if语句的含义</vt:lpstr>
      <vt:lpstr>例6-1“多分支语句”实现买大白菜程序</vt:lpstr>
      <vt:lpstr>例6-1“易读”格式</vt:lpstr>
      <vt:lpstr>课后练习：教材例题</vt:lpstr>
      <vt:lpstr>课后练习：教材习题</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854</cp:revision>
  <dcterms:created xsi:type="dcterms:W3CDTF">2001-09-11T11:00:57Z</dcterms:created>
  <dcterms:modified xsi:type="dcterms:W3CDTF">2023-10-13T14:18:21Z</dcterms:modified>
</cp:coreProperties>
</file>