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25"/>
  </p:notesMasterIdLst>
  <p:handoutMasterIdLst>
    <p:handoutMasterId r:id="rId26"/>
  </p:handoutMasterIdLst>
  <p:sldIdLst>
    <p:sldId id="584" r:id="rId2"/>
    <p:sldId id="2873" r:id="rId3"/>
    <p:sldId id="2861" r:id="rId4"/>
    <p:sldId id="2975" r:id="rId5"/>
    <p:sldId id="2974" r:id="rId6"/>
    <p:sldId id="2976" r:id="rId7"/>
    <p:sldId id="2995" r:id="rId8"/>
    <p:sldId id="2996" r:id="rId9"/>
    <p:sldId id="2978" r:id="rId10"/>
    <p:sldId id="2977" r:id="rId11"/>
    <p:sldId id="2979" r:id="rId12"/>
    <p:sldId id="2980" r:id="rId13"/>
    <p:sldId id="2993" r:id="rId14"/>
    <p:sldId id="2991" r:id="rId15"/>
    <p:sldId id="2992" r:id="rId16"/>
    <p:sldId id="2983" r:id="rId17"/>
    <p:sldId id="2989" r:id="rId18"/>
    <p:sldId id="2994" r:id="rId19"/>
    <p:sldId id="2986" r:id="rId20"/>
    <p:sldId id="2941" r:id="rId21"/>
    <p:sldId id="2999" r:id="rId22"/>
    <p:sldId id="3000" r:id="rId23"/>
    <p:sldId id="257" r:id="rId24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orient="horz" pos="1536">
          <p15:clr>
            <a:srgbClr val="A4A3A4"/>
          </p15:clr>
        </p15:guide>
        <p15:guide id="4" pos="2880">
          <p15:clr>
            <a:srgbClr val="A4A3A4"/>
          </p15:clr>
        </p15:guide>
        <p15:guide id="5" pos="384">
          <p15:clr>
            <a:srgbClr val="A4A3A4"/>
          </p15:clr>
        </p15:guide>
        <p15:guide id="6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0000FF"/>
    <a:srgbClr val="FF0000"/>
    <a:srgbClr val="CCECFF"/>
    <a:srgbClr val="CCFFFF"/>
    <a:srgbClr val="FFCCFF"/>
    <a:srgbClr val="003366"/>
    <a:srgbClr val="FFFFFF"/>
    <a:srgbClr val="CCCCFF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05" autoAdjust="0"/>
    <p:restoredTop sz="94622" autoAdjust="0"/>
  </p:normalViewPr>
  <p:slideViewPr>
    <p:cSldViewPr>
      <p:cViewPr varScale="1">
        <p:scale>
          <a:sx n="68" d="100"/>
          <a:sy n="68" d="100"/>
        </p:scale>
        <p:origin x="1710" y="78"/>
      </p:cViewPr>
      <p:guideLst>
        <p:guide orient="horz" pos="2160"/>
        <p:guide orient="horz" pos="816"/>
        <p:guide orient="horz" pos="1536"/>
        <p:guide pos="2880"/>
        <p:guide pos="384"/>
        <p:guide pos="55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notesViewPr>
    <p:cSldViewPr>
      <p:cViewPr varScale="1">
        <p:scale>
          <a:sx n="55" d="100"/>
          <a:sy n="55" d="100"/>
        </p:scale>
        <p:origin x="-264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D12EF917-99B0-48ED-8B24-8476FE7A57E2}" type="datetimeFigureOut">
              <a:rPr lang="zh-CN" altLang="en-US"/>
              <a:pPr/>
              <a:t>2023/10/13</a:t>
            </a:fld>
            <a:endParaRPr lang="en-US" altLang="zh-CN"/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zh-CN"/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481E28F7-07F7-4AAA-8CCD-021FD1E3D8D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3307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42383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475C4C2E-1EB7-4951-96D8-91AAC91C4BCB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38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9D9E864A-70C2-44EA-A398-BDF92EDE2916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2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160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60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38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9D9E864A-70C2-44EA-A398-BDF92EDE2916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9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160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60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5045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38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9D9E864A-70C2-44EA-A398-BDF92EDE2916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13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160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60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528789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0002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1271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CA989038-FF6C-4796-9CB0-46FCF8736C80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23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1"/>
          <p:cNvPicPr>
            <a:picLocks noChangeAspect="1" noChangeArrowheads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53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h3"/>
          <p:cNvPicPr>
            <a:picLocks noChangeAspect="1" noChangeArrowheads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y2"/>
          <p:cNvPicPr>
            <a:picLocks noChangeAspect="1" noChangeArrowheads="1" noCrop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45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WordArt 10"/>
          <p:cNvSpPr>
            <a:spLocks noChangeArrowheads="1" noChangeShapeType="1" noTextEdit="1"/>
          </p:cNvSpPr>
          <p:nvPr userDrawn="1"/>
        </p:nvSpPr>
        <p:spPr bwMode="auto">
          <a:xfrm>
            <a:off x="1066800" y="304800"/>
            <a:ext cx="1295400" cy="6096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11014"/>
              </a:avLst>
            </a:prstTxWarp>
          </a:bodyPr>
          <a:lstStyle/>
          <a:p>
            <a:pPr algn="ctr"/>
            <a:r>
              <a:rPr lang="zh-CN" altLang="en-US" sz="44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/>
                  </a:outerShdw>
                </a:effectLst>
                <a:latin typeface="方正舒体"/>
                <a:ea typeface="方正舒体"/>
              </a:rPr>
              <a:t>王化雨</a:t>
            </a: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708275"/>
            <a:ext cx="7772400" cy="1470025"/>
          </a:xfrm>
        </p:spPr>
        <p:txBody>
          <a:bodyPr/>
          <a:lstStyle>
            <a:lvl1pPr algn="ctr">
              <a:defRPr sz="4800">
                <a:latin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1700213"/>
            <a:ext cx="6400800" cy="863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000" b="0">
                <a:ea typeface="仿宋_GB2312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21483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6F03E-DCCD-44D5-B672-A4190CE6FBEE}" type="datetime1">
              <a:rPr lang="zh-CN" altLang="en-US"/>
              <a:pPr>
                <a:defRPr/>
              </a:pPr>
              <a:t>2023/10/13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12A95-B96D-4C76-B69D-987A9C86684F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222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27000"/>
            <a:ext cx="2133600" cy="6156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7000"/>
            <a:ext cx="6248400" cy="6156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94E85-3CB1-48B4-BF80-9457605A9064}" type="datetime1">
              <a:rPr lang="zh-CN" altLang="en-US"/>
              <a:pPr>
                <a:defRPr/>
              </a:pPr>
              <a:t>2023/10/13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438AC-7C7B-4E9D-BD4B-81E7BB50A8A4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26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 flipV="1">
            <a:off x="374650" y="1011238"/>
            <a:ext cx="8693150" cy="555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>
              <a:defRPr/>
            </a:pPr>
            <a:endParaRPr lang="zh-CN" altLang="en-US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553200"/>
            <a:ext cx="2133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 smtClean="0">
                <a:latin typeface="Arial" pitchFamily="34" charset="0"/>
              </a:defRPr>
            </a:lvl1pPr>
          </a:lstStyle>
          <a:p>
            <a:fld id="{3C9C337E-457C-4B96-81A5-14AE6F050E78}" type="datetime1">
              <a:rPr lang="zh-CN" altLang="en-US"/>
              <a:pPr/>
              <a:t>2023/10/13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362200" y="6553200"/>
            <a:ext cx="4419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>
                <a:latin typeface="Arial" pitchFamily="34" charset="0"/>
              </a:defRPr>
            </a:lvl1pPr>
          </a:lstStyle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553200"/>
            <a:ext cx="1752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 smtClean="0">
                <a:latin typeface="Arial" pitchFamily="34" charset="0"/>
              </a:defRPr>
            </a:lvl1pPr>
          </a:lstStyle>
          <a:p>
            <a:fld id="{B84A27A3-090E-421A-9AD1-C93C10FCDA5D}" type="slidenum">
              <a:rPr lang="zh-CN" altLang="en-US"/>
              <a:pPr/>
              <a:t>‹#›</a:t>
            </a:fld>
            <a:r>
              <a:rPr lang="en-US" altLang="zh-CN"/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17538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A44EC-43D5-4152-B916-7B7A8C716493}" type="datetime1">
              <a:rPr lang="zh-CN" altLang="en-US"/>
              <a:pPr>
                <a:defRPr/>
              </a:pPr>
              <a:t>2023/10/13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99710-3325-49F5-827D-D56C2D636FF7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230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2600" y="1371600"/>
            <a:ext cx="4064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9000" y="1371600"/>
            <a:ext cx="4064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FCFB5-5B49-4A56-9B08-07F2B1087E47}" type="datetime1">
              <a:rPr lang="zh-CN" altLang="en-US"/>
              <a:pPr>
                <a:defRPr/>
              </a:pPr>
              <a:t>2023/10/13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8C795-BC93-4FF8-8C1A-38AB9F6A4621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112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72F91D-15DC-477D-8FCC-1F6405766FEF}" type="datetime1">
              <a:rPr lang="zh-CN" altLang="en-US"/>
              <a:pPr>
                <a:defRPr/>
              </a:pPr>
              <a:t>2023/10/13</a:t>
            </a:fld>
            <a:endParaRPr lang="en-US" altLang="zh-CN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6E2A3-684A-46F7-BCED-F737E38488BC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9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4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29593E-F108-4166-8DE8-76843BF12F50}" type="datetime1">
              <a:rPr lang="zh-CN" altLang="en-US"/>
              <a:pPr>
                <a:defRPr/>
              </a:pPr>
              <a:t>2023/10/13</a:t>
            </a:fld>
            <a:endParaRPr lang="en-US" altLang="zh-CN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293CB-C6B5-4C66-A621-FBC4EDED2ACB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697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8C533-FB50-4C6C-96FB-9C46E7D603EF}" type="datetime1">
              <a:rPr lang="zh-CN" altLang="en-US"/>
              <a:pPr>
                <a:defRPr/>
              </a:pPr>
              <a:t>2023/10/13</a:t>
            </a:fld>
            <a:endParaRPr lang="en-US" altLang="zh-CN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AF7F6-3F00-4157-8777-268112D8ED0D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336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5D525E-970A-4CB3-A476-BCDFF246C0B7}" type="datetime1">
              <a:rPr lang="zh-CN" altLang="en-US"/>
              <a:pPr>
                <a:defRPr/>
              </a:pPr>
              <a:t>2023/10/13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9B70D-5B4E-4E49-81D3-CBBC1E42CC23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41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12F09-3A4F-4F62-84EC-6A71D335DF76}" type="datetime1">
              <a:rPr lang="zh-CN" altLang="en-US"/>
              <a:pPr>
                <a:defRPr/>
              </a:pPr>
              <a:t>2023/10/13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EDDEC-E9CF-46A7-B90A-CE92AE5DF41F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866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2600" y="1371600"/>
            <a:ext cx="82804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第一级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第三组</a:t>
            </a:r>
          </a:p>
        </p:txBody>
      </p:sp>
      <p:sp>
        <p:nvSpPr>
          <p:cNvPr id="2051" name="Rectangle 15" descr="白色大理石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7000"/>
            <a:ext cx="85344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4065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fld id="{9F668980-9170-48B2-A975-BDACCAD7DF11}" type="datetime1">
              <a:rPr lang="zh-CN" altLang="en-US"/>
              <a:pPr>
                <a:defRPr/>
              </a:pPr>
              <a:t>2023/10/13</a:t>
            </a:fld>
            <a:endParaRPr lang="en-US" altLang="zh-CN"/>
          </a:p>
        </p:txBody>
      </p:sp>
      <p:sp>
        <p:nvSpPr>
          <p:cNvPr id="240657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1143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fld id="{05E145FD-EE77-4B64-9775-418872FFCCDC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240658" name="Rectangle 18"/>
          <p:cNvSpPr>
            <a:spLocks noChangeArrowheads="1"/>
          </p:cNvSpPr>
          <p:nvPr userDrawn="1"/>
        </p:nvSpPr>
        <p:spPr bwMode="auto">
          <a:xfrm flipV="1">
            <a:off x="374650" y="1143000"/>
            <a:ext cx="8693150" cy="555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  <p:sp>
        <p:nvSpPr>
          <p:cNvPr id="240662" name="Rectangle 2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477000"/>
            <a:ext cx="365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仿宋" pitchFamily="49" charset="-122"/>
          <a:ea typeface="仿宋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Ø"/>
        <a:defRPr sz="3200" b="1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ü"/>
        <a:defRPr sz="2800">
          <a:solidFill>
            <a:schemeClr val="tx1"/>
          </a:solidFill>
          <a:latin typeface="楷体" pitchFamily="49" charset="-122"/>
          <a:ea typeface="楷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o"/>
        <a:defRPr sz="2400" b="1">
          <a:solidFill>
            <a:schemeClr val="accent2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1"/>
          <p:cNvSpPr txBox="1">
            <a:spLocks noChangeArrowheads="1"/>
          </p:cNvSpPr>
          <p:nvPr/>
        </p:nvSpPr>
        <p:spPr bwMode="auto">
          <a:xfrm>
            <a:off x="304800" y="2057400"/>
            <a:ext cx="8458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54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第</a:t>
            </a:r>
            <a:r>
              <a:rPr lang="en-US" altLang="zh-CN" sz="5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4</a:t>
            </a:r>
            <a:r>
              <a:rPr lang="zh-CN" altLang="en-US" sz="54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讲</a:t>
            </a:r>
            <a:r>
              <a:rPr lang="en-US" altLang="zh-CN" sz="54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 </a:t>
            </a:r>
            <a:r>
              <a:rPr lang="zh-CN" altLang="en-US" sz="5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分支结构程序设计</a:t>
            </a:r>
            <a:endParaRPr lang="en-US" altLang="zh-CN" sz="5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685800" y="5486400"/>
            <a:ext cx="77724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山东师范大学信息科学与工程学院 王化雨</a:t>
            </a: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838200" y="5943600"/>
            <a:ext cx="7772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月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30" name="Text Box 15"/>
          <p:cNvSpPr txBox="1">
            <a:spLocks noChangeArrowheads="1"/>
          </p:cNvSpPr>
          <p:nvPr/>
        </p:nvSpPr>
        <p:spPr bwMode="auto">
          <a:xfrm>
            <a:off x="381000" y="3505200"/>
            <a:ext cx="8458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48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二、条件</a:t>
            </a:r>
            <a:r>
              <a:rPr lang="zh-CN" altLang="en-US" sz="4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运算符与</a:t>
            </a:r>
            <a:r>
              <a:rPr lang="en-US" altLang="zh-CN" sz="4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switch</a:t>
            </a:r>
            <a:r>
              <a:rPr lang="zh-CN" altLang="en-US" sz="4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语句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90800" y="130175"/>
            <a:ext cx="6477000" cy="99060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dist">
              <a:lnSpc>
                <a:spcPct val="90000"/>
              </a:lnSpc>
            </a:pP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计算机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2301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“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语言程序设计”</a:t>
            </a:r>
          </a:p>
          <a:p>
            <a:pPr algn="dist">
              <a:lnSpc>
                <a:spcPct val="9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谭浩强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《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程序设计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第五版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)》</a:t>
            </a:r>
            <a:endParaRPr lang="zh-CN" altLang="en-US" sz="2800" b="1" dirty="0">
              <a:solidFill>
                <a:srgbClr val="FF33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8A22EE7-093D-4C6E-AC96-1F1954FB501D}" type="datetime1">
              <a:rPr lang="zh-CN" altLang="en-US"/>
              <a:pPr/>
              <a:t>2023/10/13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9D31B13-183A-4E9F-8D13-6BCC3DD5DE21}" type="slidenum">
              <a:rPr lang="zh-CN" altLang="en-US"/>
              <a:pPr/>
              <a:t>10</a:t>
            </a:fld>
            <a:r>
              <a:rPr lang="en-US" altLang="zh-CN"/>
              <a:t>/35</a:t>
            </a:r>
          </a:p>
        </p:txBody>
      </p:sp>
      <p:sp>
        <p:nvSpPr>
          <p:cNvPr id="61419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switch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语句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52400" y="1066800"/>
            <a:ext cx="5410200" cy="5029200"/>
          </a:xfrm>
        </p:spPr>
        <p:txBody>
          <a:bodyPr/>
          <a:lstStyle/>
          <a:p>
            <a:pPr>
              <a:lnSpc>
                <a:spcPts val="4100"/>
              </a:lnSpc>
            </a:pP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表达式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必须是</a:t>
            </a:r>
            <a:r>
              <a:rPr lang="zh-CN" altLang="zh-CN" sz="24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有序可数的类型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如字符型、整型或</a:t>
            </a:r>
            <a:r>
              <a:rPr lang="zh-CN" altLang="zh-CN" sz="2400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枚举型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，不能是实型等无序不可数的类型。</a:t>
            </a:r>
          </a:p>
          <a:p>
            <a:pPr>
              <a:lnSpc>
                <a:spcPts val="4100"/>
              </a:lnSpc>
            </a:pP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后面只能是</a:t>
            </a:r>
            <a:r>
              <a:rPr lang="zh-CN" altLang="zh-CN" sz="24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常量表达式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，冒号后面就是一个</a:t>
            </a:r>
            <a:r>
              <a:rPr lang="zh-CN" altLang="zh-CN" sz="24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分支语句序列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，多条语句可以不用定义成复合语句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41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也是一个分支，该分支也可以省略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715000" y="990600"/>
            <a:ext cx="3352800" cy="5486400"/>
          </a:xfrm>
          <a:prstGeom prst="rect">
            <a:avLst/>
          </a:prstGeom>
          <a:solidFill>
            <a:srgbClr val="CCECFF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switch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表达式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case </a:t>
            </a:r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常量表达式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1:</a:t>
            </a:r>
            <a:endParaRPr lang="zh-CN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语句序列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1;</a:t>
            </a:r>
            <a:endParaRPr lang="zh-CN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case </a:t>
            </a:r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常量表达式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2:</a:t>
            </a:r>
            <a:endParaRPr lang="zh-CN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语句序列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2;</a:t>
            </a:r>
            <a:endParaRPr lang="zh-CN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. . . .</a:t>
            </a:r>
            <a:endParaRPr lang="zh-CN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case </a:t>
            </a:r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常量表达式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n:</a:t>
            </a:r>
            <a:endParaRPr lang="zh-CN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语句序列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n;</a:t>
            </a:r>
            <a:endParaRPr lang="zh-CN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default:</a:t>
            </a:r>
            <a:endParaRPr lang="zh-CN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语句序列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n+1;</a:t>
            </a:r>
            <a:endParaRPr lang="zh-CN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74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8A22EE7-093D-4C6E-AC96-1F1954FB501D}" type="datetime1">
              <a:rPr lang="zh-CN" altLang="en-US"/>
              <a:pPr/>
              <a:t>2023/10/13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9D31B13-183A-4E9F-8D13-6BCC3DD5DE21}" type="slidenum">
              <a:rPr lang="zh-CN" altLang="en-US"/>
              <a:pPr/>
              <a:t>11</a:t>
            </a:fld>
            <a:r>
              <a:rPr lang="en-US" altLang="zh-CN"/>
              <a:t>/35</a:t>
            </a:r>
          </a:p>
        </p:txBody>
      </p:sp>
      <p:sp>
        <p:nvSpPr>
          <p:cNvPr id="61419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switch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语句的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执行</a:t>
            </a:r>
            <a:r>
              <a:rPr lang="zh-CN" altLang="en-US" sz="4000" b="0" dirty="0">
                <a:latin typeface="Times New Roman" pitchFamily="18" charset="0"/>
                <a:ea typeface="黑体" pitchFamily="49" charset="-122"/>
              </a:rPr>
              <a:t>顺序</a:t>
            </a:r>
            <a:endParaRPr lang="zh-CN" altLang="en-US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52400" y="1066800"/>
            <a:ext cx="5257800" cy="5029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首先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求解表达式，然后按从上至下的顺序依次与每个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后的常量比较</a:t>
            </a: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相等，那么就执行</a:t>
            </a:r>
            <a:r>
              <a:rPr lang="zh-CN" altLang="zh-CN" sz="24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这一分支</a:t>
            </a:r>
            <a:r>
              <a:rPr lang="zh-CN" altLang="zh-CN" sz="2400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及其以后的所有分支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，那么就执行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分支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715000" y="990600"/>
            <a:ext cx="3352800" cy="5486400"/>
          </a:xfrm>
          <a:prstGeom prst="rect">
            <a:avLst/>
          </a:prstGeom>
          <a:solidFill>
            <a:srgbClr val="CCECFF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switch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表达式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case </a:t>
            </a:r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常量表达式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1:</a:t>
            </a:r>
            <a:endParaRPr lang="zh-CN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语句序列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1;</a:t>
            </a:r>
            <a:endParaRPr lang="zh-CN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case </a:t>
            </a:r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常量表达式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2:</a:t>
            </a:r>
            <a:endParaRPr lang="zh-CN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语句序列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2;</a:t>
            </a:r>
            <a:endParaRPr lang="zh-CN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. . . .</a:t>
            </a:r>
            <a:endParaRPr lang="zh-CN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case </a:t>
            </a:r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常量表达式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n:</a:t>
            </a:r>
            <a:endParaRPr lang="zh-CN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语句序列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n;</a:t>
            </a:r>
            <a:endParaRPr lang="zh-CN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default:</a:t>
            </a:r>
            <a:endParaRPr lang="zh-CN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语句序列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n+1;</a:t>
            </a:r>
            <a:endParaRPr lang="zh-CN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05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8A22EE7-093D-4C6E-AC96-1F1954FB501D}" type="datetime1">
              <a:rPr lang="zh-CN" altLang="en-US"/>
              <a:pPr/>
              <a:t>2023/10/13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9D31B13-183A-4E9F-8D13-6BCC3DD5DE21}" type="slidenum">
              <a:rPr lang="zh-CN" altLang="en-US"/>
              <a:pPr/>
              <a:t>12</a:t>
            </a:fld>
            <a:r>
              <a:rPr lang="en-US" altLang="zh-CN"/>
              <a:t>/35</a:t>
            </a:r>
          </a:p>
        </p:txBody>
      </p:sp>
      <p:sp>
        <p:nvSpPr>
          <p:cNvPr id="61419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3600" b="0" dirty="0" smtClean="0">
                <a:latin typeface="Times New Roman" pitchFamily="18" charset="0"/>
                <a:ea typeface="黑体" pitchFamily="49" charset="-122"/>
              </a:rPr>
              <a:t>例</a:t>
            </a:r>
            <a:r>
              <a:rPr lang="en-US" altLang="zh-CN" sz="3600" b="0" dirty="0" smtClean="0"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en-US" sz="3600" b="0" dirty="0" smtClean="0">
                <a:latin typeface="Times New Roman" pitchFamily="18" charset="0"/>
                <a:ea typeface="黑体" pitchFamily="49" charset="-122"/>
              </a:rPr>
              <a:t>：输入成绩等级、输出对应分数区间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7514" y="1447800"/>
            <a:ext cx="4191000" cy="533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dirty="0"/>
              <a:t>{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dirty="0"/>
              <a:t>	char s;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("Grade(A,B,C,D,E):");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c",&amp;s</a:t>
            </a:r>
            <a:r>
              <a:rPr lang="en-US" altLang="zh-CN" dirty="0"/>
              <a:t>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dirty="0"/>
              <a:t>	switch(s)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dirty="0"/>
              <a:t>	{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dirty="0"/>
              <a:t>		case 'A': </a:t>
            </a:r>
            <a:r>
              <a:rPr lang="en-US" altLang="zh-CN" dirty="0" err="1"/>
              <a:t>printf</a:t>
            </a:r>
            <a:r>
              <a:rPr lang="en-US" altLang="zh-CN" dirty="0"/>
              <a:t>("[90-100]\n");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dirty="0"/>
              <a:t>		case 'B': </a:t>
            </a:r>
            <a:r>
              <a:rPr lang="en-US" altLang="zh-CN" dirty="0" err="1"/>
              <a:t>printf</a:t>
            </a:r>
            <a:r>
              <a:rPr lang="en-US" altLang="zh-CN" dirty="0"/>
              <a:t>("[80-90)\n");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dirty="0"/>
              <a:t>		case 'C': </a:t>
            </a:r>
            <a:r>
              <a:rPr lang="en-US" altLang="zh-CN" dirty="0" err="1"/>
              <a:t>printf</a:t>
            </a:r>
            <a:r>
              <a:rPr lang="en-US" altLang="zh-CN" dirty="0"/>
              <a:t>("[70-80)\n");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dirty="0"/>
              <a:t>		case 'D': </a:t>
            </a:r>
            <a:r>
              <a:rPr lang="en-US" altLang="zh-CN" dirty="0" err="1"/>
              <a:t>printf</a:t>
            </a:r>
            <a:r>
              <a:rPr lang="en-US" altLang="zh-CN" dirty="0"/>
              <a:t>("[60-70)\n");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dirty="0"/>
              <a:t>		case 'E': </a:t>
            </a:r>
            <a:r>
              <a:rPr lang="en-US" altLang="zh-CN" dirty="0" err="1"/>
              <a:t>printf</a:t>
            </a:r>
            <a:r>
              <a:rPr lang="en-US" altLang="zh-CN" dirty="0"/>
              <a:t>("[0-60)\n");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dirty="0"/>
              <a:t>		default:  </a:t>
            </a:r>
            <a:r>
              <a:rPr lang="en-US" altLang="zh-CN" dirty="0" err="1"/>
              <a:t>printf</a:t>
            </a:r>
            <a:r>
              <a:rPr lang="en-US" altLang="zh-CN" dirty="0"/>
              <a:t>("Error!\n");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dirty="0"/>
              <a:t>	}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dirty="0"/>
              <a:t>	return 0;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dirty="0"/>
              <a:t>}</a:t>
            </a:r>
          </a:p>
        </p:txBody>
      </p:sp>
      <p:pic>
        <p:nvPicPr>
          <p:cNvPr id="11" name="图片 10"/>
          <p:cNvPicPr/>
          <p:nvPr/>
        </p:nvPicPr>
        <p:blipFill rotWithShape="1">
          <a:blip r:embed="rId3"/>
          <a:srcRect r="28306"/>
          <a:stretch/>
        </p:blipFill>
        <p:spPr>
          <a:xfrm>
            <a:off x="4343401" y="1219200"/>
            <a:ext cx="2819400" cy="3298001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 rotWithShape="1">
          <a:blip r:embed="rId4"/>
          <a:srcRect r="28951"/>
          <a:stretch/>
        </p:blipFill>
        <p:spPr>
          <a:xfrm>
            <a:off x="6262793" y="2538307"/>
            <a:ext cx="2805007" cy="2567093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 rotWithShape="1">
          <a:blip r:embed="rId5"/>
          <a:srcRect r="28616"/>
          <a:stretch/>
        </p:blipFill>
        <p:spPr>
          <a:xfrm>
            <a:off x="4311527" y="5106059"/>
            <a:ext cx="2851273" cy="167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3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374F664-26E1-4086-8606-E9579E5F68DB}" type="datetime1">
              <a:rPr lang="zh-CN" altLang="en-US"/>
              <a:pPr/>
              <a:t>2023/10/13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B467C223-2EAD-4445-896D-B246799D4107}" type="slidenum">
              <a:rPr lang="zh-CN" altLang="en-US"/>
              <a:pPr/>
              <a:t>13</a:t>
            </a:fld>
            <a:r>
              <a:rPr lang="en-US" altLang="zh-CN"/>
              <a:t>/35</a:t>
            </a:r>
          </a:p>
        </p:txBody>
      </p:sp>
      <p:sp>
        <p:nvSpPr>
          <p:cNvPr id="615936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159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68400"/>
            <a:ext cx="8610600" cy="4775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0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anose="02020603050405020304" pitchFamily="18" charset="0"/>
              </a:rPr>
              <a:t>条件运算符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en-US" altLang="zh-CN" sz="40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anose="02020603050405020304" pitchFamily="18" charset="0"/>
              </a:rPr>
              <a:t>switch/case</a:t>
            </a:r>
            <a:r>
              <a:rPr lang="zh-CN" altLang="en-US" sz="40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anose="02020603050405020304" pitchFamily="18" charset="0"/>
              </a:rPr>
              <a:t>语句</a:t>
            </a:r>
            <a:endParaRPr lang="en-US" altLang="zh-CN" sz="4000" dirty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000" u="sng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anose="02020603050405020304" pitchFamily="18" charset="0"/>
              </a:rPr>
              <a:t>带</a:t>
            </a:r>
            <a:r>
              <a:rPr lang="en-US" altLang="zh-CN" sz="4000" u="sng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anose="02020603050405020304" pitchFamily="18" charset="0"/>
              </a:rPr>
              <a:t>break</a:t>
            </a:r>
            <a:r>
              <a:rPr lang="zh-CN" altLang="en-US" sz="4000" u="sng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4000" u="sng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anose="02020603050405020304" pitchFamily="18" charset="0"/>
              </a:rPr>
              <a:t>switch</a:t>
            </a:r>
            <a:r>
              <a:rPr lang="zh-CN" altLang="en-US" sz="4000" u="sng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anose="02020603050405020304" pitchFamily="18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230182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8A22EE7-093D-4C6E-AC96-1F1954FB501D}" type="datetime1">
              <a:rPr lang="zh-CN" altLang="en-US"/>
              <a:pPr/>
              <a:t>2023/10/13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9D31B13-183A-4E9F-8D13-6BCC3DD5DE21}" type="slidenum">
              <a:rPr lang="zh-CN" altLang="en-US"/>
              <a:pPr/>
              <a:t>14</a:t>
            </a:fld>
            <a:r>
              <a:rPr lang="en-US" altLang="zh-CN"/>
              <a:t>/35</a:t>
            </a:r>
          </a:p>
        </p:txBody>
      </p:sp>
      <p:sp>
        <p:nvSpPr>
          <p:cNvPr id="61419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b="0" dirty="0" smtClean="0">
                <a:latin typeface="Times New Roman" pitchFamily="18" charset="0"/>
                <a:ea typeface="黑体" pitchFamily="49" charset="-122"/>
              </a:rPr>
              <a:t>例</a:t>
            </a:r>
            <a:r>
              <a:rPr lang="en-US" altLang="zh-CN" b="0" dirty="0" smtClean="0"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en-US" b="0" dirty="0" smtClean="0">
                <a:latin typeface="Times New Roman" pitchFamily="18" charset="0"/>
                <a:ea typeface="黑体" pitchFamily="49" charset="-122"/>
              </a:rPr>
              <a:t>改正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7514" y="1447800"/>
            <a:ext cx="4915486" cy="533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dirty="0"/>
              <a:t>{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dirty="0"/>
              <a:t>	char s;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("Grade(A,B,C,D,E):");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c",&amp;s</a:t>
            </a:r>
            <a:r>
              <a:rPr lang="en-US" altLang="zh-CN" dirty="0"/>
              <a:t>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dirty="0"/>
              <a:t>	switch(s)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dirty="0"/>
              <a:t>	{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dirty="0"/>
              <a:t>		case 'A': </a:t>
            </a:r>
            <a:r>
              <a:rPr lang="en-US" altLang="zh-CN" dirty="0" err="1"/>
              <a:t>printf</a:t>
            </a:r>
            <a:r>
              <a:rPr lang="en-US" altLang="zh-CN" dirty="0"/>
              <a:t>("[90-100]\n");</a:t>
            </a:r>
            <a:r>
              <a:rPr lang="en-US" altLang="zh-CN" dirty="0">
                <a:solidFill>
                  <a:srgbClr val="FF0000"/>
                </a:solidFill>
              </a:rPr>
              <a:t>break</a:t>
            </a:r>
            <a:r>
              <a:rPr lang="en-US" altLang="zh-CN" dirty="0"/>
              <a:t>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dirty="0"/>
              <a:t>		case 'B': </a:t>
            </a:r>
            <a:r>
              <a:rPr lang="en-US" altLang="zh-CN" dirty="0" err="1"/>
              <a:t>printf</a:t>
            </a:r>
            <a:r>
              <a:rPr lang="en-US" altLang="zh-CN" dirty="0"/>
              <a:t>("[80-90)\n</a:t>
            </a:r>
            <a:r>
              <a:rPr lang="en-US" altLang="zh-CN" dirty="0" smtClean="0"/>
              <a:t>");</a:t>
            </a:r>
            <a:r>
              <a:rPr lang="en-US" altLang="zh-CN" dirty="0">
                <a:solidFill>
                  <a:srgbClr val="FF0000"/>
                </a:solidFill>
              </a:rPr>
              <a:t> break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dirty="0"/>
              <a:t>		case 'C': </a:t>
            </a:r>
            <a:r>
              <a:rPr lang="en-US" altLang="zh-CN" dirty="0" err="1"/>
              <a:t>printf</a:t>
            </a:r>
            <a:r>
              <a:rPr lang="en-US" altLang="zh-CN" dirty="0"/>
              <a:t>("[70-80)\n</a:t>
            </a:r>
            <a:r>
              <a:rPr lang="en-US" altLang="zh-CN" dirty="0" smtClean="0"/>
              <a:t>");</a:t>
            </a:r>
            <a:r>
              <a:rPr lang="en-US" altLang="zh-CN" dirty="0">
                <a:solidFill>
                  <a:srgbClr val="FF0000"/>
                </a:solidFill>
              </a:rPr>
              <a:t> break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dirty="0"/>
              <a:t>		case 'D': </a:t>
            </a:r>
            <a:r>
              <a:rPr lang="en-US" altLang="zh-CN" dirty="0" err="1"/>
              <a:t>printf</a:t>
            </a:r>
            <a:r>
              <a:rPr lang="en-US" altLang="zh-CN" dirty="0"/>
              <a:t>("[60-70)\n</a:t>
            </a:r>
            <a:r>
              <a:rPr lang="en-US" altLang="zh-CN" dirty="0" smtClean="0"/>
              <a:t>");</a:t>
            </a:r>
            <a:r>
              <a:rPr lang="en-US" altLang="zh-CN" dirty="0">
                <a:solidFill>
                  <a:srgbClr val="FF0000"/>
                </a:solidFill>
              </a:rPr>
              <a:t> break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dirty="0"/>
              <a:t>		case 'E': </a:t>
            </a:r>
            <a:r>
              <a:rPr lang="en-US" altLang="zh-CN" dirty="0" err="1"/>
              <a:t>printf</a:t>
            </a:r>
            <a:r>
              <a:rPr lang="en-US" altLang="zh-CN" dirty="0"/>
              <a:t>("[0-60)\n</a:t>
            </a:r>
            <a:r>
              <a:rPr lang="en-US" altLang="zh-CN" dirty="0" smtClean="0"/>
              <a:t>");</a:t>
            </a:r>
            <a:r>
              <a:rPr lang="en-US" altLang="zh-CN" dirty="0">
                <a:solidFill>
                  <a:srgbClr val="FF0000"/>
                </a:solidFill>
              </a:rPr>
              <a:t> break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dirty="0"/>
              <a:t>		default:  </a:t>
            </a:r>
            <a:r>
              <a:rPr lang="en-US" altLang="zh-CN" dirty="0" err="1"/>
              <a:t>printf</a:t>
            </a:r>
            <a:r>
              <a:rPr lang="en-US" altLang="zh-CN" dirty="0"/>
              <a:t>("Error!\n");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dirty="0"/>
              <a:t>	}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dirty="0"/>
              <a:t>	return 0;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dirty="0"/>
              <a:t>}</a:t>
            </a:r>
          </a:p>
        </p:txBody>
      </p:sp>
      <p:pic>
        <p:nvPicPr>
          <p:cNvPr id="1027" name="图片 20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74"/>
          <a:stretch/>
        </p:blipFill>
        <p:spPr bwMode="auto">
          <a:xfrm>
            <a:off x="5285789" y="1524000"/>
            <a:ext cx="3324811" cy="1491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图片 21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74"/>
          <a:stretch/>
        </p:blipFill>
        <p:spPr bwMode="auto">
          <a:xfrm>
            <a:off x="5285789" y="3385259"/>
            <a:ext cx="3324811" cy="1491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图片 21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92"/>
          <a:stretch/>
        </p:blipFill>
        <p:spPr bwMode="auto">
          <a:xfrm>
            <a:off x="5295313" y="5105400"/>
            <a:ext cx="3315287" cy="147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62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8A22EE7-093D-4C6E-AC96-1F1954FB501D}" type="datetime1">
              <a:rPr lang="zh-CN" altLang="en-US"/>
              <a:pPr/>
              <a:t>2023/10/13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9D31B13-183A-4E9F-8D13-6BCC3DD5DE21}" type="slidenum">
              <a:rPr lang="zh-CN" altLang="en-US"/>
              <a:pPr/>
              <a:t>15</a:t>
            </a:fld>
            <a:r>
              <a:rPr lang="en-US" altLang="zh-CN"/>
              <a:t>/35</a:t>
            </a:r>
          </a:p>
        </p:txBody>
      </p:sp>
      <p:sp>
        <p:nvSpPr>
          <p:cNvPr id="61419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en-US" altLang="zh-CN" sz="3600" b="0" smtClean="0">
                <a:latin typeface="Times New Roman" pitchFamily="18" charset="0"/>
                <a:ea typeface="黑体" pitchFamily="49" charset="-122"/>
              </a:rPr>
              <a:t>switch/case</a:t>
            </a:r>
            <a:r>
              <a:rPr lang="zh-CN" altLang="en-US" sz="3600" b="0" dirty="0" smtClean="0">
                <a:latin typeface="Times New Roman" pitchFamily="18" charset="0"/>
                <a:ea typeface="黑体" pitchFamily="49" charset="-122"/>
              </a:rPr>
              <a:t>要点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715000" y="76200"/>
            <a:ext cx="3352800" cy="678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/>
              <a:t>#include&lt;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main()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/>
              <a:t>{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/>
              <a:t>	char s;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("Grade(A,B,C,D,E):");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scanf</a:t>
            </a:r>
            <a:r>
              <a:rPr lang="en-US" altLang="zh-CN" sz="1600" dirty="0"/>
              <a:t>("%</a:t>
            </a:r>
            <a:r>
              <a:rPr lang="en-US" altLang="zh-CN" sz="1600" dirty="0" err="1"/>
              <a:t>c",&amp;s</a:t>
            </a:r>
            <a:r>
              <a:rPr lang="en-US" altLang="zh-CN" sz="1600" dirty="0"/>
              <a:t>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/>
              <a:t>	switch(s)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/>
              <a:t>	{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/>
              <a:t>		case 'A': </a:t>
            </a:r>
            <a:endParaRPr lang="en-US" altLang="zh-CN" sz="1600" dirty="0" smtClean="0"/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	       </a:t>
            </a:r>
            <a:r>
              <a:rPr lang="en-US" altLang="zh-CN" sz="1600" dirty="0" err="1" smtClean="0"/>
              <a:t>printf</a:t>
            </a:r>
            <a:r>
              <a:rPr lang="en-US" altLang="zh-CN" sz="1600" dirty="0"/>
              <a:t>("[90-100]\n</a:t>
            </a:r>
            <a:r>
              <a:rPr lang="en-US" altLang="zh-CN" sz="1600" dirty="0" smtClean="0"/>
              <a:t>");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	       break</a:t>
            </a:r>
            <a:r>
              <a:rPr lang="en-US" altLang="zh-CN" sz="1600" dirty="0"/>
              <a:t>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/>
              <a:t>		case 'B': </a:t>
            </a:r>
            <a:endParaRPr lang="en-US" altLang="zh-CN" sz="1600" dirty="0" smtClean="0"/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	       </a:t>
            </a:r>
            <a:r>
              <a:rPr lang="en-US" altLang="zh-CN" sz="1600" dirty="0" err="1" smtClean="0"/>
              <a:t>printf</a:t>
            </a:r>
            <a:r>
              <a:rPr lang="en-US" altLang="zh-CN" sz="1600" dirty="0"/>
              <a:t>("[80-90)\n</a:t>
            </a:r>
            <a:r>
              <a:rPr lang="en-US" altLang="zh-CN" sz="1600" dirty="0" smtClean="0"/>
              <a:t>");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	       break</a:t>
            </a:r>
            <a:r>
              <a:rPr lang="en-US" altLang="zh-CN" sz="1600" dirty="0"/>
              <a:t>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/>
              <a:t>		case 'C': </a:t>
            </a:r>
            <a:endParaRPr lang="en-US" altLang="zh-CN" sz="1600" dirty="0" smtClean="0"/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	       </a:t>
            </a:r>
            <a:r>
              <a:rPr lang="en-US" altLang="zh-CN" sz="1600" dirty="0" err="1" smtClean="0"/>
              <a:t>printf</a:t>
            </a:r>
            <a:r>
              <a:rPr lang="en-US" altLang="zh-CN" sz="1600" dirty="0"/>
              <a:t>("[70-80)\n</a:t>
            </a:r>
            <a:r>
              <a:rPr lang="en-US" altLang="zh-CN" sz="1600" dirty="0" smtClean="0"/>
              <a:t>");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	       break</a:t>
            </a:r>
            <a:r>
              <a:rPr lang="en-US" altLang="zh-CN" sz="1600" dirty="0"/>
              <a:t>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/>
              <a:t>		case 'D': </a:t>
            </a:r>
            <a:endParaRPr lang="en-US" altLang="zh-CN" sz="1600" dirty="0" smtClean="0"/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	       </a:t>
            </a:r>
            <a:r>
              <a:rPr lang="en-US" altLang="zh-CN" sz="1600" dirty="0" err="1" smtClean="0"/>
              <a:t>printf</a:t>
            </a:r>
            <a:r>
              <a:rPr lang="en-US" altLang="zh-CN" sz="1600" dirty="0"/>
              <a:t>("[60-70)\n</a:t>
            </a:r>
            <a:r>
              <a:rPr lang="en-US" altLang="zh-CN" sz="1600" dirty="0" smtClean="0"/>
              <a:t>");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	       break</a:t>
            </a:r>
            <a:r>
              <a:rPr lang="en-US" altLang="zh-CN" sz="1600" dirty="0"/>
              <a:t>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/>
              <a:t>		case 'E': </a:t>
            </a:r>
            <a:endParaRPr lang="en-US" altLang="zh-CN" sz="1600" dirty="0" smtClean="0"/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	       </a:t>
            </a:r>
            <a:r>
              <a:rPr lang="en-US" altLang="zh-CN" sz="1600" dirty="0" err="1" smtClean="0"/>
              <a:t>printf</a:t>
            </a:r>
            <a:r>
              <a:rPr lang="en-US" altLang="zh-CN" sz="1600" dirty="0"/>
              <a:t>("[0-60)\n</a:t>
            </a:r>
            <a:r>
              <a:rPr lang="en-US" altLang="zh-CN" sz="1600" dirty="0" smtClean="0"/>
              <a:t>");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	       break</a:t>
            </a:r>
            <a:r>
              <a:rPr lang="en-US" altLang="zh-CN" sz="1600" dirty="0"/>
              <a:t>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/>
              <a:t>		default:  </a:t>
            </a:r>
            <a:endParaRPr lang="en-US" altLang="zh-CN" sz="1600" dirty="0" smtClean="0"/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	       </a:t>
            </a:r>
            <a:r>
              <a:rPr lang="en-US" altLang="zh-CN" sz="1600" dirty="0" err="1" smtClean="0"/>
              <a:t>printf</a:t>
            </a:r>
            <a:r>
              <a:rPr lang="en-US" altLang="zh-CN" sz="1600" dirty="0"/>
              <a:t>("Error!\n");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/>
              <a:t>	}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/>
              <a:t>	return 0;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/>
              <a:t>}</a:t>
            </a:r>
          </a:p>
        </p:txBody>
      </p:sp>
      <p:sp>
        <p:nvSpPr>
          <p:cNvPr id="11" name="内容占位符 1"/>
          <p:cNvSpPr>
            <a:spLocks noGrp="1"/>
          </p:cNvSpPr>
          <p:nvPr>
            <p:ph idx="1"/>
          </p:nvPr>
        </p:nvSpPr>
        <p:spPr>
          <a:xfrm>
            <a:off x="152400" y="1066800"/>
            <a:ext cx="5562600" cy="5029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每个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短语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相当于程序“标号”，只指定程序的一个位置，没有其他功能。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“标号”后面是</a:t>
            </a:r>
            <a:r>
              <a:rPr lang="zh-CN" alt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语句序列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，不是</a:t>
            </a:r>
            <a:r>
              <a:rPr lang="zh-CN" altLang="en-US" sz="2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复合语句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：跳出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switch/case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，执行下一个语句。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54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8A22EE7-093D-4C6E-AC96-1F1954FB501D}" type="datetime1">
              <a:rPr lang="zh-CN" altLang="en-US"/>
              <a:pPr/>
              <a:t>2023/10/13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9D31B13-183A-4E9F-8D13-6BCC3DD5DE21}" type="slidenum">
              <a:rPr lang="zh-CN" altLang="en-US"/>
              <a:pPr/>
              <a:t>16</a:t>
            </a:fld>
            <a:r>
              <a:rPr lang="en-US" altLang="zh-CN"/>
              <a:t>/35</a:t>
            </a:r>
          </a:p>
        </p:txBody>
      </p:sp>
      <p:sp>
        <p:nvSpPr>
          <p:cNvPr id="61419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3600" b="0" dirty="0" smtClean="0">
                <a:latin typeface="Times New Roman" pitchFamily="18" charset="0"/>
                <a:ea typeface="黑体" pitchFamily="49" charset="-122"/>
              </a:rPr>
              <a:t>例</a:t>
            </a:r>
            <a:r>
              <a:rPr lang="en-US" altLang="zh-CN" sz="3600" b="0" dirty="0" smtClean="0"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en-US" sz="3600" b="0" dirty="0" smtClean="0">
                <a:latin typeface="Times New Roman" pitchFamily="18" charset="0"/>
                <a:ea typeface="黑体" pitchFamily="49" charset="-122"/>
              </a:rPr>
              <a:t>：输出与分数成绩对应的等级字符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52400" y="1066800"/>
            <a:ext cx="8458200" cy="5029200"/>
          </a:xfrm>
        </p:spPr>
        <p:txBody>
          <a:bodyPr/>
          <a:lstStyle/>
          <a:p>
            <a:pPr>
              <a:lnSpc>
                <a:spcPts val="4100"/>
              </a:lnSpc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字符来代表成绩水平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，规定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41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90-100]</a:t>
            </a:r>
          </a:p>
          <a:p>
            <a:pPr lvl="1">
              <a:lnSpc>
                <a:spcPts val="41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80-90)</a:t>
            </a:r>
          </a:p>
          <a:p>
            <a:pPr lvl="1">
              <a:lnSpc>
                <a:spcPts val="41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70-80)</a:t>
            </a:r>
          </a:p>
          <a:p>
            <a:pPr lvl="1">
              <a:lnSpc>
                <a:spcPts val="41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60-70)</a:t>
            </a:r>
          </a:p>
          <a:p>
            <a:pPr lvl="1">
              <a:lnSpc>
                <a:spcPts val="41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[0-60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ts val="4100"/>
              </a:lnSpc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编程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一个成绩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，输出代表该成绩的</a:t>
            </a:r>
            <a:r>
              <a:rPr lang="zh-CN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字符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A~E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19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8A22EE7-093D-4C6E-AC96-1F1954FB501D}" type="datetime1">
              <a:rPr lang="zh-CN" altLang="en-US"/>
              <a:pPr/>
              <a:t>2023/10/13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9D31B13-183A-4E9F-8D13-6BCC3DD5DE21}" type="slidenum">
              <a:rPr lang="zh-CN" altLang="en-US"/>
              <a:pPr/>
              <a:t>17</a:t>
            </a:fld>
            <a:r>
              <a:rPr lang="en-US" altLang="zh-CN"/>
              <a:t>/35</a:t>
            </a:r>
          </a:p>
        </p:txBody>
      </p:sp>
      <p:sp>
        <p:nvSpPr>
          <p:cNvPr id="61419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b="0" dirty="0" smtClean="0">
                <a:latin typeface="Times New Roman" pitchFamily="18" charset="0"/>
                <a:ea typeface="黑体" pitchFamily="49" charset="-122"/>
              </a:rPr>
              <a:t>程序要求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029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输入：分数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，区间为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0~100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；输出等级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，即：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输入分数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90~100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，输出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输入分数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80~89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，输出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70~79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60~69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0~59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69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8A22EE7-093D-4C6E-AC96-1F1954FB501D}" type="datetime1">
              <a:rPr lang="zh-CN" altLang="en-US"/>
              <a:pPr/>
              <a:t>2023/10/13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9D31B13-183A-4E9F-8D13-6BCC3DD5DE21}" type="slidenum">
              <a:rPr lang="zh-CN" altLang="en-US"/>
              <a:pPr/>
              <a:t>18</a:t>
            </a:fld>
            <a:r>
              <a:rPr lang="en-US" altLang="zh-CN"/>
              <a:t>/35</a:t>
            </a:r>
          </a:p>
        </p:txBody>
      </p:sp>
      <p:sp>
        <p:nvSpPr>
          <p:cNvPr id="61419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534400" cy="609600"/>
          </a:xfrm>
        </p:spPr>
        <p:txBody>
          <a:bodyPr/>
          <a:lstStyle/>
          <a:p>
            <a:r>
              <a:rPr lang="zh-CN" altLang="en-US" b="0" dirty="0" smtClean="0">
                <a:latin typeface="Times New Roman" pitchFamily="18" charset="0"/>
                <a:ea typeface="黑体" pitchFamily="49" charset="-122"/>
              </a:rPr>
              <a:t>设计思路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029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switch(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一定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要有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因为要根据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的不同取值，选择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的不同分支。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zh-CN" altLang="en-US" sz="24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含</a:t>
            </a:r>
            <a:r>
              <a:rPr lang="en-US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的要求：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在不同的区间（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90~100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80~89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0~59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）中时，取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同一值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，这些“值”即是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后的“常量”。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最重要的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构造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等级的“变化点”都是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的倍数（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70…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），于是构造的表达式是：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n/10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利用“整除”的特性，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在不同分数区间得到的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n/10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结果分别是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8……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01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19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001000" cy="609600"/>
          </a:xfrm>
          <a:solidFill>
            <a:schemeClr val="bg1"/>
          </a:solidFill>
        </p:spPr>
        <p:txBody>
          <a:bodyPr/>
          <a:lstStyle/>
          <a:p>
            <a:r>
              <a:rPr lang="zh-CN" altLang="en-US" b="0" dirty="0" smtClean="0">
                <a:latin typeface="Times New Roman" pitchFamily="18" charset="0"/>
                <a:ea typeface="黑体" pitchFamily="49" charset="-122"/>
              </a:rPr>
              <a:t>例</a:t>
            </a:r>
            <a:r>
              <a:rPr lang="en-US" altLang="zh-CN" b="0" dirty="0" smtClean="0"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en-US" b="0" dirty="0" smtClean="0">
                <a:latin typeface="Times New Roman" pitchFamily="18" charset="0"/>
                <a:ea typeface="黑体" pitchFamily="49" charset="-122"/>
              </a:rPr>
              <a:t>核心代码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8A22EE7-093D-4C6E-AC96-1F1954FB501D}" type="datetime1">
              <a:rPr lang="zh-CN" altLang="en-US"/>
              <a:pPr/>
              <a:t>2023/10/13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9D31B13-183A-4E9F-8D13-6BCC3DD5DE21}" type="slidenum">
              <a:rPr lang="zh-CN" altLang="en-US"/>
              <a:pPr/>
              <a:t>19</a:t>
            </a:fld>
            <a:r>
              <a:rPr lang="en-US" altLang="zh-CN"/>
              <a:t>/35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52400" y="1143000"/>
            <a:ext cx="4267200" cy="4495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编程要求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：百分制</a:t>
            </a:r>
            <a:r>
              <a:rPr lang="zh-CN" alt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分数</a:t>
            </a:r>
            <a:endParaRPr lang="en-US" altLang="zh-CN" sz="22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：字母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A~E</a:t>
            </a:r>
            <a:r>
              <a:rPr lang="zh-CN" alt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90-100]</a:t>
            </a:r>
          </a:p>
          <a:p>
            <a:pPr lvl="2">
              <a:lnSpc>
                <a:spcPct val="150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80-90)</a:t>
            </a:r>
          </a:p>
          <a:p>
            <a:pPr lvl="2">
              <a:lnSpc>
                <a:spcPct val="150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70-80)</a:t>
            </a:r>
          </a:p>
          <a:p>
            <a:pPr lvl="2">
              <a:lnSpc>
                <a:spcPct val="150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60-70)</a:t>
            </a:r>
          </a:p>
          <a:p>
            <a:pPr lvl="2">
              <a:lnSpc>
                <a:spcPct val="150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[0-60)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419600" y="1219200"/>
            <a:ext cx="4648200" cy="5257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/>
              <a:t>switch (n/10)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/>
              <a:t>{</a:t>
            </a:r>
            <a:endParaRPr lang="en-US" altLang="zh-CN" b="1" dirty="0"/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/>
              <a:t>    case 10: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/>
              <a:t>    case  9: </a:t>
            </a:r>
            <a:r>
              <a:rPr lang="en-US" altLang="zh-CN" b="1" dirty="0" err="1"/>
              <a:t>printf</a:t>
            </a:r>
            <a:r>
              <a:rPr lang="en-US" altLang="zh-CN" b="1" dirty="0"/>
              <a:t>("grade=A"); break;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/>
              <a:t>    case  8: </a:t>
            </a:r>
            <a:r>
              <a:rPr lang="en-US" altLang="zh-CN" b="1" dirty="0" err="1"/>
              <a:t>printf</a:t>
            </a:r>
            <a:r>
              <a:rPr lang="en-US" altLang="zh-CN" b="1" dirty="0"/>
              <a:t>("grade=B"); break;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/>
              <a:t>    case  7: </a:t>
            </a:r>
            <a:r>
              <a:rPr lang="en-US" altLang="zh-CN" b="1" dirty="0" err="1"/>
              <a:t>printf</a:t>
            </a:r>
            <a:r>
              <a:rPr lang="en-US" altLang="zh-CN" b="1" dirty="0"/>
              <a:t>("grade=C"); break;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/>
              <a:t>    case  6: </a:t>
            </a:r>
            <a:r>
              <a:rPr lang="en-US" altLang="zh-CN" b="1" dirty="0" err="1"/>
              <a:t>printf</a:t>
            </a:r>
            <a:r>
              <a:rPr lang="en-US" altLang="zh-CN" b="1" dirty="0"/>
              <a:t>("grade=D"); break;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/>
              <a:t>    case  5</a:t>
            </a:r>
            <a:r>
              <a:rPr lang="en-US" altLang="zh-CN" b="1" dirty="0" smtClean="0"/>
              <a:t>:</a:t>
            </a:r>
            <a:endParaRPr lang="en-US" altLang="zh-CN" b="1" dirty="0"/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/>
              <a:t>    case  4: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/>
              <a:t>    case  3: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/>
              <a:t>    case  2: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/>
              <a:t>    case  1: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/>
              <a:t>    case  0: </a:t>
            </a:r>
            <a:r>
              <a:rPr lang="en-US" altLang="zh-CN" b="1" dirty="0" err="1"/>
              <a:t>printf</a:t>
            </a:r>
            <a:r>
              <a:rPr lang="en-US" altLang="zh-CN" b="1" dirty="0"/>
              <a:t>("grade=E"); break;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/>
              <a:t>}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15544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374F664-26E1-4086-8606-E9579E5F68DB}" type="datetime1">
              <a:rPr lang="zh-CN" altLang="en-US"/>
              <a:pPr/>
              <a:t>2023/10/13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B467C223-2EAD-4445-896D-B246799D4107}" type="slidenum">
              <a:rPr lang="zh-CN" altLang="en-US"/>
              <a:pPr/>
              <a:t>2</a:t>
            </a:fld>
            <a:r>
              <a:rPr lang="en-US" altLang="zh-CN"/>
              <a:t>/35</a:t>
            </a:r>
          </a:p>
        </p:txBody>
      </p:sp>
      <p:sp>
        <p:nvSpPr>
          <p:cNvPr id="615936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159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68400"/>
            <a:ext cx="8610600" cy="4775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000" u="sng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anose="02020603050405020304" pitchFamily="18" charset="0"/>
              </a:rPr>
              <a:t>条件运算符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en-US" altLang="zh-CN" sz="4000" dirty="0" smtClean="0">
                <a:latin typeface="Times New Roman" pitchFamily="18" charset="0"/>
                <a:ea typeface="黑体" pitchFamily="49" charset="-122"/>
                <a:cs typeface="Times New Roman" panose="02020603050405020304" pitchFamily="18" charset="0"/>
              </a:rPr>
              <a:t>switch/case</a:t>
            </a:r>
            <a:r>
              <a:rPr lang="zh-CN" altLang="en-US" sz="4000" dirty="0" smtClean="0">
                <a:latin typeface="Times New Roman" pitchFamily="18" charset="0"/>
                <a:ea typeface="黑体" pitchFamily="49" charset="-122"/>
                <a:cs typeface="Times New Roman" panose="02020603050405020304" pitchFamily="18" charset="0"/>
              </a:rPr>
              <a:t>语句</a:t>
            </a:r>
            <a:endParaRPr lang="en-US" altLang="zh-CN" sz="4000" dirty="0" smtClean="0">
              <a:latin typeface="Times New Roman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000" dirty="0">
                <a:latin typeface="Times New Roman" pitchFamily="18" charset="0"/>
                <a:ea typeface="黑体" pitchFamily="49" charset="-122"/>
                <a:cs typeface="Times New Roman" panose="02020603050405020304" pitchFamily="18" charset="0"/>
              </a:rPr>
              <a:t>带</a:t>
            </a:r>
            <a:r>
              <a:rPr lang="en-US" altLang="zh-CN" sz="4000" dirty="0" smtClean="0">
                <a:latin typeface="Times New Roman" pitchFamily="18" charset="0"/>
                <a:ea typeface="黑体" pitchFamily="49" charset="-122"/>
                <a:cs typeface="Times New Roman" panose="02020603050405020304" pitchFamily="18" charset="0"/>
              </a:rPr>
              <a:t>break</a:t>
            </a:r>
            <a:r>
              <a:rPr lang="zh-CN" altLang="en-US" sz="4000" dirty="0" smtClean="0">
                <a:latin typeface="Times New Roman" pitchFamily="18" charset="0"/>
                <a:ea typeface="黑体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4000" dirty="0" smtClean="0">
                <a:latin typeface="Times New Roman" pitchFamily="18" charset="0"/>
                <a:ea typeface="黑体" pitchFamily="49" charset="-122"/>
                <a:cs typeface="Times New Roman" panose="02020603050405020304" pitchFamily="18" charset="0"/>
              </a:rPr>
              <a:t>switch</a:t>
            </a:r>
            <a:r>
              <a:rPr lang="zh-CN" altLang="en-US" sz="4000" dirty="0" smtClean="0">
                <a:latin typeface="Times New Roman" pitchFamily="18" charset="0"/>
                <a:ea typeface="黑体" pitchFamily="49" charset="-122"/>
                <a:cs typeface="Times New Roman" panose="02020603050405020304" pitchFamily="18" charset="0"/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F8FCE62-41BB-43F9-B2AC-CD0202050A0C}" type="datetime1">
              <a:rPr lang="zh-CN" altLang="en-US"/>
              <a:pPr/>
              <a:t>2023/10/13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1CD8426-3053-4E18-ACB9-D958F5C75057}" type="slidenum">
              <a:rPr lang="zh-CN" altLang="en-US"/>
              <a:pPr/>
              <a:t>20</a:t>
            </a:fld>
            <a:r>
              <a:rPr lang="en-US" altLang="zh-CN"/>
              <a:t>/35</a:t>
            </a:r>
          </a:p>
        </p:txBody>
      </p:sp>
      <p:sp>
        <p:nvSpPr>
          <p:cNvPr id="624947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534400" cy="60960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上机实验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1</a:t>
            </a:r>
            <a:endParaRPr lang="en-US" altLang="zh-CN" b="0" dirty="0" smtClean="0">
              <a:solidFill>
                <a:srgbClr val="CC0099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2494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839200" cy="49117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已知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某超市内大白菜的单价是根据购买的重量来决定的：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单次购买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公斤以下每公斤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1.8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公斤以上（包括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公斤，下同）每公斤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公斤以上每公斤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公斤以上每公斤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switch/case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编程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输入购买大白菜的公斤数，输出应付的钱数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0189BA37-112F-4867-8602-4FF010240E90}" type="datetime1">
              <a:rPr lang="zh-CN" altLang="en-US" sz="1400" smtClean="0"/>
              <a:pPr/>
              <a:t>2023/10/13</a:t>
            </a:fld>
            <a:endParaRPr lang="en-US" altLang="zh-CN" sz="1400" smtClean="0"/>
          </a:p>
        </p:txBody>
      </p:sp>
      <p:sp>
        <p:nvSpPr>
          <p:cNvPr id="56323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 smtClean="0"/>
              <a:t>王化雨 whuayu000@163.com 13306442222</a:t>
            </a:r>
            <a:endParaRPr lang="en-US" altLang="zh-CN" sz="1400" smtClean="0"/>
          </a:p>
        </p:txBody>
      </p:sp>
      <p:sp>
        <p:nvSpPr>
          <p:cNvPr id="56324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1D422EA-2606-4CAC-9220-83195B320068}" type="slidenum">
              <a:rPr lang="zh-CN" altLang="en-US" sz="1400" smtClean="0"/>
              <a:pPr/>
              <a:t>21</a:t>
            </a:fld>
            <a:r>
              <a:rPr lang="en-US" altLang="zh-CN" sz="1400" smtClean="0"/>
              <a:t>/49</a:t>
            </a:r>
          </a:p>
        </p:txBody>
      </p:sp>
      <p:sp>
        <p:nvSpPr>
          <p:cNvPr id="56325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534400" cy="609600"/>
          </a:xfrm>
        </p:spPr>
        <p:txBody>
          <a:bodyPr/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上机实验</a:t>
            </a:r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-2</a:t>
            </a:r>
            <a:r>
              <a:rPr lang="zh-CN" alt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：教材例题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610600" cy="51403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4.6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：输入等级输出百分数区间</a:t>
            </a:r>
            <a:endParaRPr lang="en-US" altLang="zh-C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4.7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：菜单命令</a:t>
            </a:r>
            <a:endParaRPr lang="en-US" altLang="zh-C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65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0189BA37-112F-4867-8602-4FF010240E90}" type="datetime1">
              <a:rPr lang="zh-CN" altLang="en-US" sz="1400" smtClean="0"/>
              <a:pPr/>
              <a:t>2023/10/13</a:t>
            </a:fld>
            <a:endParaRPr lang="en-US" altLang="zh-CN" sz="1400" smtClean="0"/>
          </a:p>
        </p:txBody>
      </p:sp>
      <p:sp>
        <p:nvSpPr>
          <p:cNvPr id="56323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 smtClean="0"/>
              <a:t>王化雨 whuayu000@163.com 13306442222</a:t>
            </a:r>
            <a:endParaRPr lang="en-US" altLang="zh-CN" sz="1400" smtClean="0"/>
          </a:p>
        </p:txBody>
      </p:sp>
      <p:sp>
        <p:nvSpPr>
          <p:cNvPr id="56324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1D422EA-2606-4CAC-9220-83195B320068}" type="slidenum">
              <a:rPr lang="zh-CN" altLang="en-US" sz="1400" smtClean="0"/>
              <a:pPr/>
              <a:t>22</a:t>
            </a:fld>
            <a:r>
              <a:rPr lang="en-US" altLang="zh-CN" sz="1400" smtClean="0"/>
              <a:t>/49</a:t>
            </a:r>
          </a:p>
        </p:txBody>
      </p:sp>
      <p:sp>
        <p:nvSpPr>
          <p:cNvPr id="56325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534400" cy="609600"/>
          </a:xfrm>
        </p:spPr>
        <p:txBody>
          <a:bodyPr/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上机实验</a:t>
            </a:r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-2</a:t>
            </a:r>
            <a:r>
              <a:rPr lang="zh-CN" alt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：教材习题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305800" cy="51403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章习题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：输入分数输出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等级。</a:t>
            </a:r>
            <a:endParaRPr lang="en-US" altLang="zh-C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章习题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：企业根据利润发奖金。</a:t>
            </a:r>
            <a:endParaRPr lang="en-US" altLang="zh-C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73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 descr="白色大理石"/>
          <p:cNvSpPr>
            <a:spLocks noGrp="1" noChangeArrowheads="1"/>
          </p:cNvSpPr>
          <p:nvPr>
            <p:ph type="ctrTitle"/>
          </p:nvPr>
        </p:nvSpPr>
        <p:spPr>
          <a:xfrm>
            <a:off x="1600200" y="1524000"/>
            <a:ext cx="5943600" cy="2743200"/>
          </a:xfrm>
        </p:spPr>
        <p:txBody>
          <a:bodyPr/>
          <a:lstStyle/>
          <a:p>
            <a:pPr algn="l" eaLnBrk="1" hangingPunct="1"/>
            <a: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谢谢大家</a:t>
            </a:r>
            <a:b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欢迎指教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876800"/>
            <a:ext cx="7543800" cy="1524000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smtClean="0"/>
              <a:t>电    话：13306442222</a:t>
            </a:r>
          </a:p>
          <a:p>
            <a:pPr algn="l" eaLnBrk="1" hangingPunct="1"/>
            <a:r>
              <a:rPr lang="zh-CN" altLang="en-US" sz="3200" smtClean="0"/>
              <a:t>电子信箱：</a:t>
            </a:r>
            <a:r>
              <a:rPr lang="en-US" altLang="zh-CN" sz="3200" smtClean="0">
                <a:latin typeface="Times New Roman" pitchFamily="18" charset="0"/>
              </a:rPr>
              <a:t>whuayu000@163.com</a:t>
            </a:r>
          </a:p>
        </p:txBody>
      </p:sp>
      <p:pic>
        <p:nvPicPr>
          <p:cNvPr id="53252" name="Picture 4" descr="Boy6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04800"/>
            <a:ext cx="1046163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8A22EE7-093D-4C6E-AC96-1F1954FB501D}" type="datetime1">
              <a:rPr lang="zh-CN" altLang="en-US"/>
              <a:pPr/>
              <a:t>2023/10/13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9D31B13-183A-4E9F-8D13-6BCC3DD5DE21}" type="slidenum">
              <a:rPr lang="zh-CN" altLang="en-US"/>
              <a:pPr/>
              <a:t>3</a:t>
            </a:fld>
            <a:r>
              <a:rPr lang="en-US" altLang="zh-CN"/>
              <a:t>/35</a:t>
            </a:r>
          </a:p>
        </p:txBody>
      </p:sp>
      <p:sp>
        <p:nvSpPr>
          <p:cNvPr id="61419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条件运算符</a:t>
            </a:r>
          </a:p>
        </p:txBody>
      </p:sp>
      <p:sp>
        <p:nvSpPr>
          <p:cNvPr id="61419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799"/>
            <a:ext cx="8229600" cy="1600201"/>
          </a:xfrm>
          <a:solidFill>
            <a:srgbClr val="FFCCFF"/>
          </a:solidFill>
          <a:ln>
            <a:solidFill>
              <a:schemeClr val="hlink"/>
            </a:solidFill>
          </a:ln>
        </p:spPr>
        <p:txBody>
          <a:bodyPr anchor="ctr" anchorCtr="0"/>
          <a:lstStyle/>
          <a:p>
            <a:pPr marL="0" lvl="0" indent="0"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None/>
            </a:pPr>
            <a:r>
              <a:rPr lang="en-US" altLang="zh-CN" sz="4800" kern="1200" dirty="0">
                <a:solidFill>
                  <a:srgbClr val="073E87"/>
                </a:solidFill>
                <a:latin typeface="Candara"/>
                <a:ea typeface="华文楷体"/>
              </a:rPr>
              <a:t>_____?_____ </a:t>
            </a:r>
            <a:r>
              <a:rPr lang="zh-CN" altLang="zh-CN" sz="4800" kern="1200" dirty="0">
                <a:solidFill>
                  <a:srgbClr val="073E87"/>
                </a:solidFill>
                <a:latin typeface="Candara"/>
                <a:ea typeface="华文楷体"/>
              </a:rPr>
              <a:t>：</a:t>
            </a:r>
            <a:r>
              <a:rPr lang="en-US" altLang="zh-CN" sz="4800" kern="1200" dirty="0">
                <a:solidFill>
                  <a:srgbClr val="073E87"/>
                </a:solidFill>
                <a:latin typeface="Candara"/>
                <a:ea typeface="华文楷体"/>
              </a:rPr>
              <a:t>_____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600" y="3200400"/>
            <a:ext cx="8534400" cy="3200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3600" dirty="0" smtClean="0"/>
              <a:t>条件运算符需要</a:t>
            </a:r>
            <a:r>
              <a:rPr lang="zh-CN" altLang="en-US" sz="3600" dirty="0"/>
              <a:t>三个操作数，是一个三目运算符</a:t>
            </a:r>
            <a:r>
              <a:rPr lang="zh-CN" altLang="en-US" sz="3600" dirty="0" smtClean="0"/>
              <a:t>。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8A22EE7-093D-4C6E-AC96-1F1954FB501D}" type="datetime1">
              <a:rPr lang="zh-CN" altLang="en-US"/>
              <a:pPr/>
              <a:t>2023/10/13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9D31B13-183A-4E9F-8D13-6BCC3DD5DE21}" type="slidenum">
              <a:rPr lang="zh-CN" altLang="en-US"/>
              <a:pPr/>
              <a:t>4</a:t>
            </a:fld>
            <a:r>
              <a:rPr lang="en-US" altLang="zh-CN"/>
              <a:t>/35</a:t>
            </a:r>
          </a:p>
        </p:txBody>
      </p:sp>
      <p:sp>
        <p:nvSpPr>
          <p:cNvPr id="61419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条件运算符的优先级和结合方向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82600" y="3200400"/>
            <a:ext cx="8280400" cy="3082925"/>
          </a:xfrm>
        </p:spPr>
        <p:txBody>
          <a:bodyPr/>
          <a:lstStyle/>
          <a:p>
            <a:r>
              <a:rPr lang="zh-CN" altLang="en-US" dirty="0"/>
              <a:t>条件运算符</a:t>
            </a:r>
            <a:r>
              <a:rPr lang="zh-CN" altLang="zh-CN" dirty="0" smtClean="0"/>
              <a:t>的</a:t>
            </a:r>
            <a:r>
              <a:rPr lang="zh-CN" altLang="zh-CN" dirty="0"/>
              <a:t>优先级别</a:t>
            </a:r>
            <a:r>
              <a:rPr lang="zh-CN" altLang="zh-CN" dirty="0">
                <a:solidFill>
                  <a:srgbClr val="FF0000"/>
                </a:solidFill>
              </a:rPr>
              <a:t>仅高于</a:t>
            </a:r>
            <a:r>
              <a:rPr lang="zh-CN" altLang="zh-CN" u="sng" dirty="0">
                <a:solidFill>
                  <a:srgbClr val="FF0000"/>
                </a:solidFill>
              </a:rPr>
              <a:t>赋值运算符</a:t>
            </a:r>
            <a:r>
              <a:rPr lang="zh-CN" altLang="zh-CN" dirty="0"/>
              <a:t>。</a:t>
            </a:r>
          </a:p>
          <a:p>
            <a:pPr lvl="1"/>
            <a:r>
              <a:rPr lang="zh-CN" altLang="en-US" dirty="0" smtClean="0"/>
              <a:t>赋值运算符的优先级是</a:t>
            </a:r>
            <a:r>
              <a:rPr lang="en-US" altLang="zh-CN" dirty="0" smtClean="0"/>
              <a:t>14</a:t>
            </a:r>
            <a:r>
              <a:rPr lang="zh-CN" altLang="en-US" dirty="0" smtClean="0"/>
              <a:t>级。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逗号</a:t>
            </a:r>
            <a:r>
              <a:rPr lang="zh-CN" altLang="en-US" dirty="0"/>
              <a:t>运算符的</a:t>
            </a:r>
            <a:r>
              <a:rPr lang="zh-CN" altLang="en-US" dirty="0" smtClean="0"/>
              <a:t>优先级最低，</a:t>
            </a:r>
            <a:r>
              <a:rPr lang="en-US" altLang="zh-CN" dirty="0" smtClean="0"/>
              <a:t>15</a:t>
            </a:r>
            <a:r>
              <a:rPr lang="zh-CN" altLang="en-US" dirty="0" smtClean="0"/>
              <a:t>级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条件运算符的结合方向是“</a:t>
            </a:r>
            <a:r>
              <a:rPr lang="zh-CN" altLang="en-US" dirty="0" smtClean="0">
                <a:solidFill>
                  <a:srgbClr val="FF0000"/>
                </a:solidFill>
              </a:rPr>
              <a:t>自右至左</a:t>
            </a:r>
            <a:r>
              <a:rPr lang="zh-CN" altLang="en-US" dirty="0" smtClean="0"/>
              <a:t>”，这与赋值运算符相同。</a:t>
            </a:r>
            <a:endParaRPr lang="zh-CN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447799"/>
            <a:ext cx="8229600" cy="1600201"/>
          </a:xfrm>
          <a:prstGeom prst="rect">
            <a:avLst/>
          </a:prstGeom>
          <a:solidFill>
            <a:srgbClr val="FFCCFF"/>
          </a:solidFill>
          <a:ln>
            <a:solidFill>
              <a:schemeClr val="hlink"/>
            </a:solidFill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Wingdings" pitchFamily="2" charset="2"/>
              <a:buNone/>
            </a:pPr>
            <a:r>
              <a:rPr lang="en-US" altLang="zh-CN" sz="4800" kern="1200" smtClean="0">
                <a:solidFill>
                  <a:srgbClr val="073E87"/>
                </a:solidFill>
                <a:latin typeface="Candara"/>
                <a:ea typeface="华文楷体"/>
              </a:rPr>
              <a:t>_____?_____ </a:t>
            </a:r>
            <a:r>
              <a:rPr lang="zh-CN" altLang="zh-CN" sz="4800" kern="1200" smtClean="0">
                <a:solidFill>
                  <a:srgbClr val="073E87"/>
                </a:solidFill>
                <a:latin typeface="Candara"/>
                <a:ea typeface="华文楷体"/>
              </a:rPr>
              <a:t>：</a:t>
            </a:r>
            <a:r>
              <a:rPr lang="en-US" altLang="zh-CN" sz="4800" kern="1200" smtClean="0">
                <a:solidFill>
                  <a:srgbClr val="073E87"/>
                </a:solidFill>
                <a:latin typeface="Candara"/>
                <a:ea typeface="华文楷体"/>
              </a:rPr>
              <a:t>_____</a:t>
            </a:r>
            <a:endParaRPr lang="en-US" altLang="zh-CN" sz="4800" kern="1200" dirty="0">
              <a:solidFill>
                <a:srgbClr val="073E87"/>
              </a:solidFill>
              <a:latin typeface="Candara"/>
              <a:ea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361748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8A22EE7-093D-4C6E-AC96-1F1954FB501D}" type="datetime1">
              <a:rPr lang="zh-CN" altLang="en-US"/>
              <a:pPr/>
              <a:t>2023/10/13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9D31B13-183A-4E9F-8D13-6BCC3DD5DE21}" type="slidenum">
              <a:rPr lang="zh-CN" altLang="en-US"/>
              <a:pPr/>
              <a:t>5</a:t>
            </a:fld>
            <a:r>
              <a:rPr lang="en-US" altLang="zh-CN"/>
              <a:t>/35</a:t>
            </a:r>
          </a:p>
        </p:txBody>
      </p:sp>
      <p:sp>
        <p:nvSpPr>
          <p:cNvPr id="61419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条件表达式的求解规则</a:t>
            </a:r>
          </a:p>
        </p:txBody>
      </p:sp>
      <p:sp>
        <p:nvSpPr>
          <p:cNvPr id="61419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799"/>
            <a:ext cx="8229600" cy="1600201"/>
          </a:xfrm>
          <a:solidFill>
            <a:srgbClr val="FFFF00"/>
          </a:solidFill>
          <a:ln>
            <a:solidFill>
              <a:schemeClr val="hlink"/>
            </a:solidFill>
          </a:ln>
        </p:spPr>
        <p:txBody>
          <a:bodyPr anchor="ctr" anchorCtr="0"/>
          <a:lstStyle/>
          <a:p>
            <a:pPr marL="0" indent="0"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None/>
            </a:pPr>
            <a:r>
              <a:rPr lang="zh-CN" altLang="zh-CN" sz="4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表达式</a:t>
            </a:r>
            <a:r>
              <a:rPr lang="en-US" altLang="zh-CN" sz="4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4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4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r>
              <a:rPr lang="en-US" altLang="zh-CN" sz="4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44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表达式</a:t>
            </a:r>
            <a:r>
              <a:rPr lang="en-US" altLang="zh-CN" sz="44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4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4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en-US" altLang="zh-CN" sz="4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4400" dirty="0">
                <a:latin typeface="黑体" panose="02010609060101010101" pitchFamily="49" charset="-122"/>
                <a:ea typeface="黑体" panose="02010609060101010101" pitchFamily="49" charset="-122"/>
              </a:rPr>
              <a:t>表达式</a:t>
            </a:r>
            <a:r>
              <a:rPr lang="en-US" altLang="zh-CN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zh-CN"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82600" y="3581400"/>
            <a:ext cx="8280400" cy="2701925"/>
          </a:xfrm>
        </p:spPr>
        <p:txBody>
          <a:bodyPr/>
          <a:lstStyle/>
          <a:p>
            <a:r>
              <a:rPr lang="zh-CN" altLang="zh-CN" dirty="0" smtClean="0"/>
              <a:t>首先</a:t>
            </a:r>
            <a:r>
              <a:rPr lang="zh-CN" altLang="zh-CN" dirty="0">
                <a:solidFill>
                  <a:srgbClr val="FF0000"/>
                </a:solidFill>
              </a:rPr>
              <a:t>求解表达式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若</a:t>
            </a:r>
            <a:r>
              <a:rPr lang="zh-CN" altLang="zh-CN" dirty="0"/>
              <a:t>表达式</a:t>
            </a:r>
            <a:r>
              <a:rPr lang="en-US" altLang="zh-CN" dirty="0"/>
              <a:t>1</a:t>
            </a:r>
            <a:r>
              <a:rPr lang="zh-CN" altLang="zh-CN" dirty="0"/>
              <a:t>的值为</a:t>
            </a:r>
            <a:r>
              <a:rPr lang="zh-CN" altLang="zh-CN" dirty="0">
                <a:solidFill>
                  <a:srgbClr val="FF0000"/>
                </a:solidFill>
              </a:rPr>
              <a:t>真</a:t>
            </a:r>
            <a:r>
              <a:rPr lang="zh-CN" altLang="zh-CN" dirty="0"/>
              <a:t>，则</a:t>
            </a:r>
            <a:r>
              <a:rPr lang="zh-CN" altLang="zh-CN" dirty="0">
                <a:solidFill>
                  <a:srgbClr val="FF0000"/>
                </a:solidFill>
              </a:rPr>
              <a:t>求解表达式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zh-CN" dirty="0"/>
              <a:t>，并将表达式</a:t>
            </a:r>
            <a:r>
              <a:rPr lang="en-US" altLang="zh-CN" dirty="0"/>
              <a:t>2</a:t>
            </a:r>
            <a:r>
              <a:rPr lang="zh-CN" altLang="zh-CN" dirty="0"/>
              <a:t>的值做为整个表达式的值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若</a:t>
            </a:r>
            <a:r>
              <a:rPr lang="zh-CN" altLang="zh-CN" dirty="0"/>
              <a:t>表达式</a:t>
            </a:r>
            <a:r>
              <a:rPr lang="en-US" altLang="zh-CN" dirty="0"/>
              <a:t>1</a:t>
            </a:r>
            <a:r>
              <a:rPr lang="zh-CN" altLang="zh-CN" dirty="0"/>
              <a:t>的值为</a:t>
            </a:r>
            <a:r>
              <a:rPr lang="zh-CN" altLang="zh-CN" dirty="0">
                <a:solidFill>
                  <a:srgbClr val="FF0000"/>
                </a:solidFill>
              </a:rPr>
              <a:t>假</a:t>
            </a:r>
            <a:r>
              <a:rPr lang="zh-CN" altLang="zh-CN" dirty="0"/>
              <a:t>，则</a:t>
            </a:r>
            <a:r>
              <a:rPr lang="zh-CN" altLang="zh-CN" dirty="0">
                <a:solidFill>
                  <a:srgbClr val="FF0000"/>
                </a:solidFill>
              </a:rPr>
              <a:t>求解表达式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zh-CN" dirty="0"/>
              <a:t>，并将表达式</a:t>
            </a:r>
            <a:r>
              <a:rPr lang="en-US" altLang="zh-CN" dirty="0"/>
              <a:t>3</a:t>
            </a:r>
            <a:r>
              <a:rPr lang="zh-CN" altLang="zh-CN" dirty="0"/>
              <a:t>的值做为整个表达式的值。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36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8A22EE7-093D-4C6E-AC96-1F1954FB501D}" type="datetime1">
              <a:rPr lang="zh-CN" altLang="en-US"/>
              <a:pPr/>
              <a:t>2023/10/13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9D31B13-183A-4E9F-8D13-6BCC3DD5DE21}" type="slidenum">
              <a:rPr lang="zh-CN" altLang="en-US"/>
              <a:pPr/>
              <a:t>6</a:t>
            </a:fld>
            <a:r>
              <a:rPr lang="en-US" altLang="zh-CN"/>
              <a:t>/35</a:t>
            </a:r>
          </a:p>
        </p:txBody>
      </p:sp>
      <p:sp>
        <p:nvSpPr>
          <p:cNvPr id="61419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给出下面各表达式的</a:t>
            </a:r>
            <a:r>
              <a:rPr lang="zh-CN" altLang="en-US" sz="4000" b="0" dirty="0">
                <a:latin typeface="Times New Roman" pitchFamily="18" charset="0"/>
                <a:ea typeface="黑体" pitchFamily="49" charset="-122"/>
              </a:rPr>
              <a:t>含义</a:t>
            </a:r>
            <a:endParaRPr lang="zh-CN" altLang="en-US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" y="1143000"/>
            <a:ext cx="4267200" cy="2438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lnSpc>
                <a:spcPts val="4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b=6&gt;7?1:0</a:t>
            </a:r>
          </a:p>
          <a:p>
            <a:pPr marL="342900" indent="-342900">
              <a:lnSpc>
                <a:spcPts val="4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max=x&gt;</a:t>
            </a:r>
            <a:r>
              <a:rPr lang="en-US" altLang="zh-CN" sz="2800" b="1" dirty="0" err="1" smtClean="0">
                <a:latin typeface="Times New Roman" pitchFamily="18" charset="0"/>
                <a:ea typeface="楷体_GB2312" pitchFamily="49" charset="-122"/>
              </a:rPr>
              <a:t>y?x:y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lnSpc>
                <a:spcPts val="4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&gt;=0?x:-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x</a:t>
            </a:r>
            <a:endParaRPr lang="zh-CN" altLang="en-US" sz="2800" b="1" dirty="0"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lnSpc>
                <a:spcPts val="4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(x&gt;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y?x:y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)&gt;z?(x&gt;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y?x:y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):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z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352800" y="3733800"/>
            <a:ext cx="5715000" cy="2819400"/>
          </a:xfrm>
          <a:prstGeom prst="rect">
            <a:avLst/>
          </a:prstGeom>
          <a:solidFill>
            <a:srgbClr val="CCECFF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6&gt;7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不成立，所以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被赋值为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的值被赋为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中的较大者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整个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表达式的值为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的绝对值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x,y,z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三个变量的最大值</a:t>
            </a: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35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8A22EE7-093D-4C6E-AC96-1F1954FB501D}" type="datetime1">
              <a:rPr lang="zh-CN" altLang="en-US"/>
              <a:pPr/>
              <a:t>2023/10/13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9D31B13-183A-4E9F-8D13-6BCC3DD5DE21}" type="slidenum">
              <a:rPr lang="zh-CN" altLang="en-US"/>
              <a:pPr/>
              <a:t>7</a:t>
            </a:fld>
            <a:r>
              <a:rPr lang="en-US" altLang="zh-CN"/>
              <a:t>/35</a:t>
            </a:r>
          </a:p>
        </p:txBody>
      </p:sp>
      <p:sp>
        <p:nvSpPr>
          <p:cNvPr id="61419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运算符的结合方向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6200" y="1295400"/>
            <a:ext cx="8991600" cy="4800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熟悉的算术运算符</a:t>
            </a:r>
            <a:r>
              <a:rPr lang="en-US" altLang="zh-CN" dirty="0" smtClean="0"/>
              <a:t>+</a:t>
            </a:r>
            <a:r>
              <a:rPr lang="zh-CN" altLang="en-US" dirty="0" smtClean="0"/>
              <a:t>、</a:t>
            </a:r>
            <a:r>
              <a:rPr lang="en-US" altLang="zh-CN" dirty="0"/>
              <a:t>-</a:t>
            </a:r>
            <a:r>
              <a:rPr lang="zh-CN" altLang="en-US" dirty="0" smtClean="0"/>
              <a:t>、</a:t>
            </a:r>
            <a:r>
              <a:rPr lang="en-US" altLang="zh-CN" dirty="0" smtClean="0"/>
              <a:t>*</a:t>
            </a:r>
            <a:r>
              <a:rPr lang="zh-CN" altLang="en-US" dirty="0" smtClean="0"/>
              <a:t>、</a:t>
            </a:r>
            <a:r>
              <a:rPr lang="en-US" altLang="zh-CN" dirty="0" smtClean="0"/>
              <a:t>/</a:t>
            </a:r>
            <a:r>
              <a:rPr lang="zh-CN" altLang="en-US" dirty="0" smtClean="0"/>
              <a:t>、</a:t>
            </a:r>
            <a:r>
              <a:rPr lang="en-US" altLang="zh-CN" dirty="0" smtClean="0"/>
              <a:t>%</a:t>
            </a:r>
            <a:r>
              <a:rPr lang="zh-CN" altLang="en-US" dirty="0" smtClean="0"/>
              <a:t>的结合方向是“自左到右”</a:t>
            </a:r>
            <a:r>
              <a:rPr lang="zh-CN" altLang="zh-CN" dirty="0" smtClean="0"/>
              <a:t>。</a:t>
            </a:r>
            <a:r>
              <a:rPr lang="zh-CN" altLang="en-US" dirty="0" smtClean="0"/>
              <a:t>例如：</a:t>
            </a:r>
            <a:r>
              <a:rPr lang="en-US" altLang="zh-CN" dirty="0" err="1" smtClean="0">
                <a:solidFill>
                  <a:srgbClr val="FF0000"/>
                </a:solidFill>
              </a:rPr>
              <a:t>a+b-c</a:t>
            </a:r>
            <a:r>
              <a:rPr lang="en-US" altLang="zh-CN" dirty="0" smtClean="0">
                <a:solidFill>
                  <a:srgbClr val="FF0000"/>
                </a:solidFill>
              </a:rPr>
              <a:t>*5</a:t>
            </a:r>
            <a:r>
              <a:rPr lang="zh-CN" altLang="en-US" dirty="0" smtClean="0"/>
              <a:t>的运算顺序。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条件运算符的结合方向是“自右至左”，这与</a:t>
            </a:r>
            <a:r>
              <a:rPr lang="zh-CN" altLang="en-US" dirty="0" smtClean="0">
                <a:solidFill>
                  <a:srgbClr val="FF0000"/>
                </a:solidFill>
              </a:rPr>
              <a:t>赋值运算符</a:t>
            </a:r>
            <a:r>
              <a:rPr lang="zh-CN" altLang="en-US" dirty="0" smtClean="0"/>
              <a:t>相同。例如：</a:t>
            </a:r>
            <a:r>
              <a:rPr lang="en-US" altLang="zh-CN" dirty="0" smtClean="0">
                <a:solidFill>
                  <a:srgbClr val="C00000"/>
                </a:solidFill>
              </a:rPr>
              <a:t>a=b=c=5</a:t>
            </a:r>
            <a:r>
              <a:rPr lang="zh-CN" altLang="en-US" dirty="0" smtClean="0"/>
              <a:t>的运算顺序。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576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8A22EE7-093D-4C6E-AC96-1F1954FB501D}" type="datetime1">
              <a:rPr lang="zh-CN" altLang="en-US"/>
              <a:pPr/>
              <a:t>2023/10/13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9D31B13-183A-4E9F-8D13-6BCC3DD5DE21}" type="slidenum">
              <a:rPr lang="zh-CN" altLang="en-US"/>
              <a:pPr/>
              <a:t>8</a:t>
            </a:fld>
            <a:r>
              <a:rPr lang="en-US" altLang="zh-CN"/>
              <a:t>/35</a:t>
            </a:r>
          </a:p>
        </p:txBody>
      </p:sp>
      <p:sp>
        <p:nvSpPr>
          <p:cNvPr id="61419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“条件运算符”结合方向的验证程序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" y="1143000"/>
            <a:ext cx="6970178" cy="5302862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342900" indent="-342900">
              <a:lnSpc>
                <a:spcPts val="4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#include&lt;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stdio.h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&gt;</a:t>
            </a:r>
          </a:p>
          <a:p>
            <a:pPr marL="342900" indent="-342900">
              <a:lnSpc>
                <a:spcPts val="4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 main()</a:t>
            </a:r>
          </a:p>
          <a:p>
            <a:pPr marL="342900" indent="-342900">
              <a:lnSpc>
                <a:spcPts val="4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marL="342900" indent="-342900">
              <a:lnSpc>
                <a:spcPts val="4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a,b,c,d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marL="342900" indent="-342900">
              <a:lnSpc>
                <a:spcPts val="4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	a=1;b=2;c=3;d=4;</a:t>
            </a:r>
          </a:p>
          <a:p>
            <a:pPr marL="342900" indent="-342900">
              <a:lnSpc>
                <a:spcPts val="4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("%d\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n",a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&lt;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b?a:b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&gt;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c?b:c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&gt;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d?c:d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marL="342900" indent="-342900">
              <a:lnSpc>
                <a:spcPts val="4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("%d\n",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(a&lt;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b?a:b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&gt;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c?b:c</a:t>
            </a:r>
            <a:r>
              <a:rPr lang="en-US" altLang="zh-CN" sz="2800" b="1" dirty="0">
                <a:solidFill>
                  <a:srgbClr val="CC0099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&gt;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d?c:d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marL="342900" indent="-342900">
              <a:lnSpc>
                <a:spcPts val="4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("%d\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n",a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&lt;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b?a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: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(b&gt;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c?b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(c&gt;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d?c:d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marL="342900" indent="-342900">
              <a:lnSpc>
                <a:spcPts val="4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    return 0;</a:t>
            </a:r>
          </a:p>
          <a:p>
            <a:pPr marL="342900" indent="-342900">
              <a:lnSpc>
                <a:spcPts val="4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}</a:t>
            </a:r>
            <a:endParaRPr lang="en-US" altLang="zh-CN" sz="2800" b="1" dirty="0" smtClean="0"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575" y="1143000"/>
            <a:ext cx="5230025" cy="218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7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374F664-26E1-4086-8606-E9579E5F68DB}" type="datetime1">
              <a:rPr lang="zh-CN" altLang="en-US"/>
              <a:pPr/>
              <a:t>2023/10/13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B467C223-2EAD-4445-896D-B246799D4107}" type="slidenum">
              <a:rPr lang="zh-CN" altLang="en-US"/>
              <a:pPr/>
              <a:t>9</a:t>
            </a:fld>
            <a:r>
              <a:rPr lang="en-US" altLang="zh-CN"/>
              <a:t>/35</a:t>
            </a:r>
          </a:p>
        </p:txBody>
      </p:sp>
      <p:sp>
        <p:nvSpPr>
          <p:cNvPr id="615936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159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68400"/>
            <a:ext cx="8610600" cy="4775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0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anose="02020603050405020304" pitchFamily="18" charset="0"/>
              </a:rPr>
              <a:t>条件运算符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en-US" altLang="zh-CN" sz="4000" u="sng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anose="02020603050405020304" pitchFamily="18" charset="0"/>
              </a:rPr>
              <a:t>switch/case</a:t>
            </a:r>
            <a:r>
              <a:rPr lang="zh-CN" altLang="en-US" sz="4000" u="sng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anose="02020603050405020304" pitchFamily="18" charset="0"/>
              </a:rPr>
              <a:t>语句</a:t>
            </a:r>
            <a:endParaRPr lang="en-US" altLang="zh-CN" sz="4000" u="sng" dirty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000" dirty="0">
                <a:latin typeface="Times New Roman" pitchFamily="18" charset="0"/>
                <a:ea typeface="黑体" pitchFamily="49" charset="-122"/>
                <a:cs typeface="Times New Roman" panose="02020603050405020304" pitchFamily="18" charset="0"/>
              </a:rPr>
              <a:t>带</a:t>
            </a:r>
            <a:r>
              <a:rPr lang="en-US" altLang="zh-CN" sz="4000" dirty="0" smtClean="0">
                <a:latin typeface="Times New Roman" pitchFamily="18" charset="0"/>
                <a:ea typeface="黑体" pitchFamily="49" charset="-122"/>
                <a:cs typeface="Times New Roman" panose="02020603050405020304" pitchFamily="18" charset="0"/>
              </a:rPr>
              <a:t>break</a:t>
            </a:r>
            <a:r>
              <a:rPr lang="zh-CN" altLang="en-US" sz="4000" dirty="0" smtClean="0">
                <a:latin typeface="Times New Roman" pitchFamily="18" charset="0"/>
                <a:ea typeface="黑体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4000" dirty="0" smtClean="0">
                <a:latin typeface="Times New Roman" pitchFamily="18" charset="0"/>
                <a:ea typeface="黑体" pitchFamily="49" charset="-122"/>
                <a:cs typeface="Times New Roman" panose="02020603050405020304" pitchFamily="18" charset="0"/>
              </a:rPr>
              <a:t>switch</a:t>
            </a:r>
            <a:r>
              <a:rPr lang="zh-CN" altLang="en-US" sz="4000" dirty="0" smtClean="0">
                <a:latin typeface="Times New Roman" pitchFamily="18" charset="0"/>
                <a:ea typeface="黑体" pitchFamily="49" charset="-122"/>
                <a:cs typeface="Times New Roman" panose="02020603050405020304" pitchFamily="18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281982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模板">
  <a:themeElements>
    <a:clrScheme name="PPT-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PPT-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Settings\yanbo.zhang\Application Data\Microsoft\Templates\PPT-模板.pot</Template>
  <TotalTime>46076</TotalTime>
  <Words>1793</Words>
  <Application>Microsoft Office PowerPoint</Application>
  <PresentationFormat>全屏显示(4:3)</PresentationFormat>
  <Paragraphs>283</Paragraphs>
  <Slides>23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Candara</vt:lpstr>
      <vt:lpstr>方正舒体</vt:lpstr>
      <vt:lpstr>仿宋</vt:lpstr>
      <vt:lpstr>仿宋_GB2312</vt:lpstr>
      <vt:lpstr>黑体</vt:lpstr>
      <vt:lpstr>华文楷体</vt:lpstr>
      <vt:lpstr>楷体</vt:lpstr>
      <vt:lpstr>楷体_GB2312</vt:lpstr>
      <vt:lpstr>宋体</vt:lpstr>
      <vt:lpstr>Arial</vt:lpstr>
      <vt:lpstr>Arial Narrow</vt:lpstr>
      <vt:lpstr>Times New Roman</vt:lpstr>
      <vt:lpstr>Wingdings</vt:lpstr>
      <vt:lpstr>PPT-模板</vt:lpstr>
      <vt:lpstr>PowerPoint 演示文稿</vt:lpstr>
      <vt:lpstr>本讲内容</vt:lpstr>
      <vt:lpstr>条件运算符</vt:lpstr>
      <vt:lpstr>条件运算符的优先级和结合方向</vt:lpstr>
      <vt:lpstr>条件表达式的求解规则</vt:lpstr>
      <vt:lpstr>给出下面各表达式的含义</vt:lpstr>
      <vt:lpstr>运算符的结合方向</vt:lpstr>
      <vt:lpstr>“条件运算符”结合方向的验证程序</vt:lpstr>
      <vt:lpstr>本讲内容</vt:lpstr>
      <vt:lpstr>switch语句</vt:lpstr>
      <vt:lpstr>switch语句的执行顺序</vt:lpstr>
      <vt:lpstr>例1：输入成绩等级、输出对应分数区间</vt:lpstr>
      <vt:lpstr>本讲内容</vt:lpstr>
      <vt:lpstr>例1改正</vt:lpstr>
      <vt:lpstr>switch/case要点</vt:lpstr>
      <vt:lpstr>例2：输出与分数成绩对应的等级字符</vt:lpstr>
      <vt:lpstr>程序要求</vt:lpstr>
      <vt:lpstr>设计思路</vt:lpstr>
      <vt:lpstr>例2核心代码</vt:lpstr>
      <vt:lpstr>上机实验-1</vt:lpstr>
      <vt:lpstr>上机实验-2：教材例题</vt:lpstr>
      <vt:lpstr>上机实验-2：教材习题</vt:lpstr>
      <vt:lpstr>谢谢大家     欢迎指教</vt:lpstr>
    </vt:vector>
  </TitlesOfParts>
  <Company>Aptech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Sindhu</dc:creator>
  <cp:lastModifiedBy>WHY</cp:lastModifiedBy>
  <cp:revision>803</cp:revision>
  <dcterms:created xsi:type="dcterms:W3CDTF">2001-09-11T11:00:57Z</dcterms:created>
  <dcterms:modified xsi:type="dcterms:W3CDTF">2023-10-13T14:37:02Z</dcterms:modified>
</cp:coreProperties>
</file>