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6"/>
  </p:notesMasterIdLst>
  <p:handoutMasterIdLst>
    <p:handoutMasterId r:id="rId37"/>
  </p:handoutMasterIdLst>
  <p:sldIdLst>
    <p:sldId id="584" r:id="rId2"/>
    <p:sldId id="3060" r:id="rId3"/>
    <p:sldId id="2896" r:id="rId4"/>
    <p:sldId id="3092" r:id="rId5"/>
    <p:sldId id="3065" r:id="rId6"/>
    <p:sldId id="3066" r:id="rId7"/>
    <p:sldId id="3093" r:id="rId8"/>
    <p:sldId id="3067" r:id="rId9"/>
    <p:sldId id="3090" r:id="rId10"/>
    <p:sldId id="3091" r:id="rId11"/>
    <p:sldId id="3088" r:id="rId12"/>
    <p:sldId id="3106" r:id="rId13"/>
    <p:sldId id="3072" r:id="rId14"/>
    <p:sldId id="3087" r:id="rId15"/>
    <p:sldId id="3107" r:id="rId16"/>
    <p:sldId id="3094" r:id="rId17"/>
    <p:sldId id="3109" r:id="rId18"/>
    <p:sldId id="3108" r:id="rId19"/>
    <p:sldId id="3110" r:id="rId20"/>
    <p:sldId id="3111" r:id="rId21"/>
    <p:sldId id="3120" r:id="rId22"/>
    <p:sldId id="3119" r:id="rId23"/>
    <p:sldId id="3123" r:id="rId24"/>
    <p:sldId id="3121" r:id="rId25"/>
    <p:sldId id="3112" r:id="rId26"/>
    <p:sldId id="3113" r:id="rId27"/>
    <p:sldId id="3115" r:id="rId28"/>
    <p:sldId id="3125" r:id="rId29"/>
    <p:sldId id="3126" r:id="rId30"/>
    <p:sldId id="3124" r:id="rId31"/>
    <p:sldId id="3118" r:id="rId32"/>
    <p:sldId id="3079" r:id="rId33"/>
    <p:sldId id="3105" r:id="rId34"/>
    <p:sldId id="257" r:id="rId3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99"/>
    <a:srgbClr val="CCECFF"/>
    <a:srgbClr val="9999FF"/>
    <a:srgbClr val="CC0066"/>
    <a:srgbClr val="FF0000"/>
    <a:srgbClr val="0033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 autoAdjust="0"/>
    <p:restoredTop sz="94622" autoAdjust="0"/>
  </p:normalViewPr>
  <p:slideViewPr>
    <p:cSldViewPr>
      <p:cViewPr varScale="1">
        <p:scale>
          <a:sx n="68" d="100"/>
          <a:sy n="68" d="100"/>
        </p:scale>
        <p:origin x="1014" y="78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0F024E6-1871-4132-BE6B-27CAF007F3E5}" type="datetimeFigureOut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6F82C59-203D-4879-96D7-6F8B36FB883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26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1083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003FE7A7-45BA-4372-B220-D0C22ED19C53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3200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405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3200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726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32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5575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3200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121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3200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884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3200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722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3200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961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62813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4CB2187E-4328-4655-B04E-113160D92477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34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B04A76AF-CAFB-42C7-955F-FAE15AB5A85E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46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400" dirty="0" smtClean="0"/>
              <a:t>GN 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81213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B04A76AF-CAFB-42C7-955F-FAE15AB5A85E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46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400" dirty="0" smtClean="0"/>
              <a:t>GN 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08918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‘a’+27-(ch-’a’+1)-1     ‘a’+27-ch+’a’-1-1    25-ch+’a’+’a’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809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B04A76AF-CAFB-42C7-955F-FAE15AB5A85E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46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400" dirty="0" smtClean="0"/>
              <a:t>GN 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0363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3200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970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3200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47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3200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4242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3200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87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061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57AD8-BA14-43C7-AC62-2C5196E26664}" type="datetime1">
              <a:rPr lang="zh-CN" altLang="en-US"/>
              <a:pPr>
                <a:defRPr/>
              </a:pPr>
              <a:t>2023/10/16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9167C-BB6B-4AC9-B9B6-452704DF5CB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30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95668-AF15-4CA4-95DC-035E56C4C4A7}" type="datetime1">
              <a:rPr lang="zh-CN" altLang="en-US"/>
              <a:pPr>
                <a:defRPr/>
              </a:pPr>
              <a:t>2023/10/16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C9C77-4FC2-4852-82CC-A2A0DA826C8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91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2E0D6801-08C0-470C-9BE3-FF0BD7950E22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17798676-783E-4385-857B-04EB8902D2D4}" type="slidenum">
              <a:rPr lang="zh-CN" altLang="en-US"/>
              <a:pPr/>
              <a:t>‹#›</a:t>
            </a:fld>
            <a:r>
              <a:rPr lang="en-US" altLang="zh-CN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194694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661B2-DCE9-430B-B620-040ADEA2EC02}" type="datetime1">
              <a:rPr lang="zh-CN" altLang="en-US"/>
              <a:pPr>
                <a:defRPr/>
              </a:pPr>
              <a:t>2023/10/16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B6CFE-E489-4F6B-8B9B-21082AD5BC4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24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D646B-C86B-4B9D-818E-5FAA24A1034B}" type="datetime1">
              <a:rPr lang="zh-CN" altLang="en-US"/>
              <a:pPr>
                <a:defRPr/>
              </a:pPr>
              <a:t>2023/10/16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7268C-4216-4377-972C-91E289597B1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98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12EA1-463C-42C1-8853-42065D47088B}" type="datetime1">
              <a:rPr lang="zh-CN" altLang="en-US"/>
              <a:pPr>
                <a:defRPr/>
              </a:pPr>
              <a:t>2023/10/16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3F0F7-EDB8-40A4-ADE3-E5FA1B6DB2A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80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DF161-EDA0-4B8F-B39D-5B835F8FBB47}" type="datetime1">
              <a:rPr lang="zh-CN" altLang="en-US"/>
              <a:pPr>
                <a:defRPr/>
              </a:pPr>
              <a:t>2023/10/16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CE5AC-31B9-4674-8ACB-3689DF3B6905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07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5391D-081C-4007-AF8D-9DBE66C15D3B}" type="datetime1">
              <a:rPr lang="zh-CN" altLang="en-US"/>
              <a:pPr>
                <a:defRPr/>
              </a:pPr>
              <a:t>2023/10/16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EE638-6A76-4F3F-AE19-7191A131FD0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742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3E6BE-B361-4FA3-8D65-CD27EDFB7266}" type="datetime1">
              <a:rPr lang="zh-CN" altLang="en-US"/>
              <a:pPr>
                <a:defRPr/>
              </a:pPr>
              <a:t>2023/10/16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54B2C-0259-452D-9B6A-21B58A8CFB9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77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09E13-E18F-42D4-80A6-DB92B6D46839}" type="datetime1">
              <a:rPr lang="zh-CN" altLang="en-US"/>
              <a:pPr>
                <a:defRPr/>
              </a:pPr>
              <a:t>2023/10/16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805E9-D9FE-4ABB-BE30-0EFE7CE6BA9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4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2051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8C082E62-CC89-4EF1-B77D-1959D83B9A12}" type="datetime1">
              <a:rPr lang="zh-CN" altLang="en-US"/>
              <a:pPr>
                <a:defRPr/>
              </a:pPr>
              <a:t>2023/10/16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E410BCE2-9326-490B-B2C0-664527FF4DA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240658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458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48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48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讲 分支结构程序设计</a:t>
            </a:r>
            <a:endParaRPr lang="en-US" altLang="zh-CN" sz="4800" dirty="0">
              <a:solidFill>
                <a:schemeClr val="accent2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304800" y="3505200"/>
            <a:ext cx="8458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5400" dirty="0">
                <a:solidFill>
                  <a:srgbClr val="FF33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5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、经典程序</a:t>
            </a:r>
            <a:endParaRPr lang="zh-CN" altLang="en-US" sz="5400" dirty="0">
              <a:solidFill>
                <a:srgbClr val="FF33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C43BDE9-E686-4E1E-8490-B0622362C49E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807FADA-6D9C-4F0D-901B-FC8B3A71CF22}" type="slidenum">
              <a:rPr lang="zh-CN" altLang="en-US"/>
              <a:pPr/>
              <a:t>10</a:t>
            </a:fld>
            <a:r>
              <a:rPr lang="en-US" altLang="zh-CN"/>
              <a:t>/53</a:t>
            </a:r>
          </a:p>
        </p:txBody>
      </p:sp>
      <p:sp>
        <p:nvSpPr>
          <p:cNvPr id="624742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36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验证程序：</a:t>
            </a:r>
            <a:r>
              <a:rPr lang="en-US" altLang="zh-CN" sz="3600" b="0" dirty="0" err="1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36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36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限制输入</a:t>
            </a:r>
            <a:r>
              <a:rPr lang="en-US" altLang="zh-CN" sz="3600" b="0" dirty="0" err="1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36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数的位数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914400"/>
            <a:ext cx="8907016" cy="2819400"/>
          </a:xfrm>
          <a:prstGeom prst="rect">
            <a:avLst/>
          </a:prstGeom>
          <a:solidFill>
            <a:srgbClr val="FFFF00"/>
          </a:solidFill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200" dirty="0">
                <a:latin typeface="Times New Roman" pitchFamily="18" charset="0"/>
                <a:ea typeface="楷体_GB2312" pitchFamily="49" charset="-122"/>
              </a:rPr>
              <a:t>#include&lt;</a:t>
            </a:r>
            <a:r>
              <a:rPr lang="en-US" altLang="zh-CN" sz="2200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200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eaLnBrk="1" hangingPunct="1">
              <a:buNone/>
            </a:pPr>
            <a:r>
              <a:rPr lang="en-US" altLang="zh-CN" sz="22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200" dirty="0">
                <a:latin typeface="Times New Roman" pitchFamily="18" charset="0"/>
                <a:ea typeface="楷体_GB2312" pitchFamily="49" charset="-122"/>
              </a:rPr>
              <a:t> main() </a:t>
            </a:r>
          </a:p>
          <a:p>
            <a:pPr eaLnBrk="1" hangingPunct="1">
              <a:buNone/>
            </a:pPr>
            <a:r>
              <a:rPr lang="en-US" altLang="zh-CN" sz="2200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buNone/>
            </a:pPr>
            <a:r>
              <a:rPr lang="en-US" altLang="zh-CN" sz="22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2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200" dirty="0">
                <a:latin typeface="Times New Roman" pitchFamily="18" charset="0"/>
                <a:ea typeface="楷体_GB2312" pitchFamily="49" charset="-122"/>
              </a:rPr>
              <a:t> a, b;</a:t>
            </a:r>
          </a:p>
          <a:p>
            <a:pPr eaLnBrk="1" hangingPunct="1">
              <a:buNone/>
            </a:pPr>
            <a:r>
              <a:rPr lang="en-US" altLang="zh-CN" sz="22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200" dirty="0" err="1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200" dirty="0">
                <a:latin typeface="Times New Roman" pitchFamily="18" charset="0"/>
                <a:ea typeface="楷体_GB2312" pitchFamily="49" charset="-122"/>
              </a:rPr>
              <a:t>("%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2d</a:t>
            </a:r>
            <a:r>
              <a:rPr lang="en-US" altLang="zh-CN" sz="2200" dirty="0">
                <a:latin typeface="Times New Roman" pitchFamily="18" charset="0"/>
                <a:ea typeface="楷体_GB2312" pitchFamily="49" charset="-122"/>
              </a:rPr>
              <a:t>%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2d</a:t>
            </a:r>
            <a:r>
              <a:rPr lang="en-US" altLang="zh-CN" sz="2200" dirty="0">
                <a:latin typeface="Times New Roman" pitchFamily="18" charset="0"/>
                <a:ea typeface="楷体_GB2312" pitchFamily="49" charset="-122"/>
              </a:rPr>
              <a:t>",&amp;a,&amp;b);  //</a:t>
            </a:r>
            <a:r>
              <a:rPr lang="zh-CN" altLang="en-US" sz="2200" dirty="0">
                <a:latin typeface="Times New Roman" pitchFamily="18" charset="0"/>
                <a:ea typeface="楷体_GB2312" pitchFamily="49" charset="-122"/>
              </a:rPr>
              <a:t>对用户输入的</a:t>
            </a:r>
            <a:r>
              <a:rPr lang="en-US" altLang="zh-CN" sz="22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zh-CN" altLang="en-US" sz="2200" dirty="0">
                <a:latin typeface="Times New Roman" pitchFamily="18" charset="0"/>
                <a:ea typeface="楷体_GB2312" pitchFamily="49" charset="-122"/>
              </a:rPr>
              <a:t>数，最多只读取</a:t>
            </a:r>
            <a:r>
              <a:rPr lang="en-US" altLang="zh-CN" sz="22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200" dirty="0">
                <a:latin typeface="Times New Roman" pitchFamily="18" charset="0"/>
                <a:ea typeface="楷体_GB2312" pitchFamily="49" charset="-122"/>
              </a:rPr>
              <a:t>位</a:t>
            </a:r>
          </a:p>
          <a:p>
            <a:pPr eaLnBrk="1" hangingPunct="1">
              <a:buNone/>
            </a:pPr>
            <a:r>
              <a:rPr lang="zh-CN" altLang="en-US" sz="22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2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200" dirty="0">
                <a:latin typeface="Times New Roman" pitchFamily="18" charset="0"/>
                <a:ea typeface="楷体_GB2312" pitchFamily="49" charset="-122"/>
              </a:rPr>
              <a:t>("a=%</a:t>
            </a:r>
            <a:r>
              <a:rPr lang="en-US" altLang="zh-CN" sz="2200" dirty="0" err="1">
                <a:latin typeface="Times New Roman" pitchFamily="18" charset="0"/>
                <a:ea typeface="楷体_GB2312" pitchFamily="49" charset="-122"/>
              </a:rPr>
              <a:t>d,b</a:t>
            </a:r>
            <a:r>
              <a:rPr lang="en-US" altLang="zh-CN" sz="2200" dirty="0">
                <a:latin typeface="Times New Roman" pitchFamily="18" charset="0"/>
                <a:ea typeface="楷体_GB2312" pitchFamily="49" charset="-122"/>
              </a:rPr>
              <a:t>=%d\n",</a:t>
            </a:r>
            <a:r>
              <a:rPr lang="en-US" altLang="zh-CN" sz="2200" dirty="0" err="1">
                <a:latin typeface="Times New Roman" pitchFamily="18" charset="0"/>
                <a:ea typeface="楷体_GB2312" pitchFamily="49" charset="-122"/>
              </a:rPr>
              <a:t>a,b</a:t>
            </a:r>
            <a:r>
              <a:rPr lang="en-US" altLang="zh-CN" sz="2200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eaLnBrk="1" hangingPunct="1">
              <a:buNone/>
            </a:pPr>
            <a:r>
              <a:rPr lang="en-US" altLang="zh-CN" sz="2200" dirty="0">
                <a:latin typeface="Times New Roman" pitchFamily="18" charset="0"/>
                <a:ea typeface="楷体_GB2312" pitchFamily="49" charset="-122"/>
              </a:rPr>
              <a:t>    return 0;</a:t>
            </a:r>
          </a:p>
          <a:p>
            <a:pPr eaLnBrk="1" hangingPunct="1">
              <a:buNone/>
            </a:pPr>
            <a:r>
              <a:rPr lang="en-US" altLang="zh-CN" sz="22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296595"/>
            <a:ext cx="4700151" cy="17326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5" y="5104491"/>
            <a:ext cx="4829175" cy="16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8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629400"/>
            <a:ext cx="2133600" cy="168275"/>
          </a:xfrm>
          <a:ln/>
        </p:spPr>
        <p:txBody>
          <a:bodyPr/>
          <a:lstStyle/>
          <a:p>
            <a:fld id="{F8621DAE-9955-4A26-9FE7-1347D653475E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56D1185-315E-4F3C-99F5-32A2B399CF38}" type="slidenum">
              <a:rPr lang="zh-CN" altLang="en-US"/>
              <a:pPr/>
              <a:t>11</a:t>
            </a:fld>
            <a:r>
              <a:rPr lang="en-US" altLang="zh-CN"/>
              <a:t>/35</a:t>
            </a:r>
          </a:p>
        </p:txBody>
      </p:sp>
      <p:sp>
        <p:nvSpPr>
          <p:cNvPr id="5885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r>
              <a:rPr kumimoji="1" lang="zh-CN" altLang="en-US" sz="40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40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40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中“接收年月”的关键语句</a:t>
            </a:r>
            <a:endParaRPr kumimoji="1" lang="zh-CN" altLang="en-US" sz="4000" b="0" dirty="0" smtClean="0">
              <a:solidFill>
                <a:srgbClr val="FF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1228989"/>
            <a:ext cx="4192814" cy="4824398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#include&lt;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y,m,leap,days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("YYYYMM:");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("%</a:t>
            </a:r>
            <a:r>
              <a:rPr lang="en-US" altLang="zh-CN" sz="2400" b="1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4d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%</a:t>
            </a:r>
            <a:r>
              <a:rPr lang="en-US" altLang="zh-CN" sz="2400" b="1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2d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",&amp;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,&amp;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……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00600" y="1219200"/>
            <a:ext cx="41910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27100" eaLnBrk="1" hangingPunct="1">
              <a:lnSpc>
                <a:spcPct val="150000"/>
              </a:lnSpc>
            </a:pP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如果从键盘输入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202310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，则：</a:t>
            </a: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7100" eaLnBrk="1" hangingPunct="1">
              <a:lnSpc>
                <a:spcPct val="150000"/>
              </a:lnSpc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的值是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  <a:p>
            <a:pPr lvl="1" defTabSz="927100" eaLnBrk="1" hangingPunct="1">
              <a:lnSpc>
                <a:spcPct val="150000"/>
              </a:lnSpc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的值是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4031CE7-CA64-4D03-845E-7138E07364C7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34B2C48-9439-4A4F-8056-341E12C2CAF4}" type="slidenum">
              <a:rPr lang="zh-CN" altLang="en-US"/>
              <a:pPr/>
              <a:t>12</a:t>
            </a:fld>
            <a:r>
              <a:rPr lang="en-US" altLang="zh-CN"/>
              <a:t>/53</a:t>
            </a:r>
          </a:p>
        </p:txBody>
      </p:sp>
      <p:sp>
        <p:nvSpPr>
          <p:cNvPr id="624537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45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判断闰年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对字母字符的“译码”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en-US" altLang="zh-CN" sz="4400" dirty="0" smtClean="0"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4400" dirty="0" smtClean="0">
                <a:latin typeface="Times New Roman" pitchFamily="18" charset="0"/>
                <a:ea typeface="黑体" pitchFamily="49" charset="-122"/>
              </a:rPr>
              <a:t>个数、</a:t>
            </a:r>
            <a:r>
              <a:rPr lang="en-US" altLang="zh-CN" sz="4400" dirty="0" smtClean="0"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4400" dirty="0" smtClean="0">
                <a:latin typeface="Times New Roman" pitchFamily="18" charset="0"/>
                <a:ea typeface="黑体" pitchFamily="49" charset="-122"/>
              </a:rPr>
              <a:t>个数的排序</a:t>
            </a:r>
            <a:endParaRPr lang="en-US" altLang="zh-CN" sz="440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48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A22EE7-093D-4C6E-AC96-1F1954FB501D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9D31B13-183A-4E9F-8D13-6BCC3DD5DE21}" type="slidenum">
              <a:rPr lang="zh-CN" altLang="en-US"/>
              <a:pPr/>
              <a:t>13</a:t>
            </a:fld>
            <a:r>
              <a:rPr lang="en-US" altLang="zh-CN"/>
              <a:t>/35</a:t>
            </a:r>
          </a:p>
        </p:txBody>
      </p:sp>
      <p:sp>
        <p:nvSpPr>
          <p:cNvPr id="6141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b="0" dirty="0"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b="0" dirty="0" smtClean="0">
                <a:latin typeface="Times New Roman" pitchFamily="18" charset="0"/>
                <a:ea typeface="黑体" pitchFamily="49" charset="-122"/>
              </a:rPr>
              <a:t>：教材例</a:t>
            </a:r>
            <a:r>
              <a:rPr lang="en-US" altLang="zh-CN" b="0" dirty="0" smtClean="0">
                <a:latin typeface="Times New Roman" pitchFamily="18" charset="0"/>
                <a:ea typeface="黑体" pitchFamily="49" charset="-122"/>
              </a:rPr>
              <a:t>4.4</a:t>
            </a:r>
            <a:endParaRPr lang="zh-CN" altLang="en-US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52400" y="1066800"/>
            <a:ext cx="84582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zh-CN" altLang="en-US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教材例</a:t>
            </a:r>
            <a:r>
              <a:rPr lang="en-US" altLang="zh-CN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  <a:r>
              <a:rPr lang="zh-CN" altLang="en-US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比教材例</a:t>
            </a:r>
            <a:r>
              <a:rPr lang="en-US" altLang="zh-CN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3.10</a:t>
            </a:r>
            <a:r>
              <a:rPr lang="zh-CN" altLang="en-US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更具一般性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编程要求：输入一个字符，判别它是否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大写字母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如果是，将它转换成小写字母；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如果不是，输出原字符。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629400"/>
            <a:ext cx="2133600" cy="168275"/>
          </a:xfrm>
          <a:ln/>
        </p:spPr>
        <p:txBody>
          <a:bodyPr/>
          <a:lstStyle/>
          <a:p>
            <a:fld id="{F8621DAE-9955-4A26-9FE7-1347D653475E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56D1185-315E-4F3C-99F5-32A2B399CF38}" type="slidenum">
              <a:rPr lang="zh-CN" altLang="en-US"/>
              <a:pPr/>
              <a:t>14</a:t>
            </a:fld>
            <a:r>
              <a:rPr lang="en-US" altLang="zh-CN"/>
              <a:t>/35</a:t>
            </a:r>
          </a:p>
        </p:txBody>
      </p:sp>
      <p:sp>
        <p:nvSpPr>
          <p:cNvPr id="5885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r>
              <a:rPr kumimoji="1" lang="zh-CN" altLang="en-US" sz="40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40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2-1</a:t>
            </a:r>
            <a:r>
              <a:rPr kumimoji="1" lang="zh-CN" altLang="en-US" sz="40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使用条件运算符</a:t>
            </a:r>
            <a:r>
              <a:rPr kumimoji="1" lang="en-US" altLang="zh-CN" sz="40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?:</a:t>
            </a:r>
            <a:endParaRPr kumimoji="1" lang="zh-CN" altLang="en-US" sz="4000" b="0" dirty="0" smtClean="0">
              <a:solidFill>
                <a:srgbClr val="FF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6954" y="1143000"/>
            <a:ext cx="7754046" cy="4765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#include&lt;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char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("character:");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("%c",&amp;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("%c\n",(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&gt;='A' &amp;&amp;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&lt;='Z')?(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+'a'-'A'):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	return 0;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459" y="4901921"/>
            <a:ext cx="4671541" cy="15750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257" y="838200"/>
            <a:ext cx="4635744" cy="1628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486025"/>
            <a:ext cx="4725237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4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629400"/>
            <a:ext cx="2133600" cy="168275"/>
          </a:xfrm>
          <a:ln/>
        </p:spPr>
        <p:txBody>
          <a:bodyPr/>
          <a:lstStyle/>
          <a:p>
            <a:fld id="{F8621DAE-9955-4A26-9FE7-1347D653475E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56D1185-315E-4F3C-99F5-32A2B399CF38}" type="slidenum">
              <a:rPr lang="zh-CN" altLang="en-US"/>
              <a:pPr/>
              <a:t>15</a:t>
            </a:fld>
            <a:r>
              <a:rPr lang="en-US" altLang="zh-CN"/>
              <a:t>/35</a:t>
            </a:r>
          </a:p>
        </p:txBody>
      </p:sp>
      <p:sp>
        <p:nvSpPr>
          <p:cNvPr id="5885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r>
              <a:rPr kumimoji="1" lang="zh-CN" altLang="en-US" sz="40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40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2-2</a:t>
            </a:r>
            <a:r>
              <a:rPr kumimoji="1" lang="zh-CN" altLang="en-US" sz="40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使用</a:t>
            </a:r>
            <a:r>
              <a:rPr kumimoji="1" lang="en-US" altLang="zh-CN" sz="40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if</a:t>
            </a:r>
            <a:r>
              <a:rPr kumimoji="1" lang="zh-CN" altLang="en-US" sz="40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语句</a:t>
            </a:r>
            <a:endParaRPr kumimoji="1" lang="zh-CN" altLang="en-US" sz="4000" b="0" dirty="0" smtClean="0">
              <a:solidFill>
                <a:srgbClr val="FF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8600" y="914400"/>
            <a:ext cx="4782078" cy="5875968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#include&lt;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char 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("character:");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getchar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();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if(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&gt;='A' &amp;&amp; 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&lt;='Z') 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+'a'-'A';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putchar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b="1" dirty="0" err="1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putchar</a:t>
            </a:r>
            <a:r>
              <a:rPr lang="en-US" altLang="zh-CN" b="1" dirty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('\n');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	return 0;</a:t>
            </a: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459" y="4901921"/>
            <a:ext cx="4671541" cy="15750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257" y="838200"/>
            <a:ext cx="4635744" cy="1628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486025"/>
            <a:ext cx="4725237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A22EE7-093D-4C6E-AC96-1F1954FB501D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9D31B13-183A-4E9F-8D13-6BCC3DD5DE21}" type="slidenum">
              <a:rPr lang="zh-CN" altLang="en-US"/>
              <a:pPr/>
              <a:t>16</a:t>
            </a:fld>
            <a:r>
              <a:rPr lang="en-US" altLang="zh-CN"/>
              <a:t>/35</a:t>
            </a:r>
          </a:p>
        </p:txBody>
      </p:sp>
      <p:sp>
        <p:nvSpPr>
          <p:cNvPr id="6141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3600" b="0" dirty="0" smtClean="0"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：给出“轴对称”字母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0292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编程要求：输入一个字符，判别它是否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是英文字母：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如果是，将它转换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成与其对应的“轴对称”字母，即：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20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A→Z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B→Y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C→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X…M→N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M…X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Y→B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Z→A</a:t>
            </a:r>
          </a:p>
          <a:p>
            <a:pPr lvl="2">
              <a:lnSpc>
                <a:spcPct val="20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→x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m→n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x→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A22EE7-093D-4C6E-AC96-1F1954FB501D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9D31B13-183A-4E9F-8D13-6BCC3DD5DE21}" type="slidenum">
              <a:rPr lang="zh-CN" altLang="en-US"/>
              <a:pPr/>
              <a:t>17</a:t>
            </a:fld>
            <a:r>
              <a:rPr lang="en-US" altLang="zh-CN"/>
              <a:t>/35</a:t>
            </a:r>
          </a:p>
        </p:txBody>
      </p:sp>
      <p:sp>
        <p:nvSpPr>
          <p:cNvPr id="6141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“轴对称”字母的设计思路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295400"/>
            <a:ext cx="1676400" cy="5029200"/>
          </a:xfrm>
          <a:solidFill>
            <a:srgbClr val="CCECFF"/>
          </a:solidFill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M→N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2514600" y="1295400"/>
            <a:ext cx="1676400" cy="502920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→26</a:t>
            </a:r>
          </a:p>
          <a:p>
            <a:pPr>
              <a:lnSpc>
                <a:spcPct val="130000"/>
              </a:lnSpc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→25</a:t>
            </a:r>
          </a:p>
          <a:p>
            <a:pPr>
              <a:lnSpc>
                <a:spcPct val="130000"/>
              </a:lnSpc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→24</a:t>
            </a:r>
          </a:p>
          <a:p>
            <a:pPr>
              <a:lnSpc>
                <a:spcPct val="130000"/>
              </a:lnSpc>
            </a:pP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30000"/>
              </a:lnSpc>
            </a:pP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13→14</a:t>
            </a:r>
          </a:p>
          <a:p>
            <a:pPr>
              <a:lnSpc>
                <a:spcPct val="130000"/>
              </a:lnSpc>
            </a:pP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14→13</a:t>
            </a:r>
          </a:p>
          <a:p>
            <a:pPr>
              <a:lnSpc>
                <a:spcPct val="130000"/>
              </a:lnSpc>
            </a:pP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30000"/>
              </a:lnSpc>
            </a:pP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25→2</a:t>
            </a:r>
          </a:p>
          <a:p>
            <a:pPr>
              <a:lnSpc>
                <a:spcPct val="130000"/>
              </a:lnSpc>
            </a:pP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26→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833546" y="1294497"/>
            <a:ext cx="2634054" cy="1143903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sz="3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输出：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26-n+1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33546" y="2971800"/>
            <a:ext cx="3853254" cy="1143903"/>
          </a:xfrm>
          <a:prstGeom prst="rect">
            <a:avLst/>
          </a:prstGeom>
          <a:solidFill>
            <a:srgbClr val="CCE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输入：大写字母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endParaRPr lang="en-US" altLang="zh-CN" sz="3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输出：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'Z'-ch+'A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33546" y="4648200"/>
            <a:ext cx="3853254" cy="1143903"/>
          </a:xfrm>
          <a:prstGeom prst="rect">
            <a:avLst/>
          </a:prstGeom>
          <a:solidFill>
            <a:srgbClr val="CCE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输入：小写字母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endParaRPr lang="en-US" altLang="zh-CN" sz="3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4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输出：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'z'-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ch+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'a'</a:t>
            </a:r>
          </a:p>
        </p:txBody>
      </p:sp>
    </p:spTree>
    <p:extLst>
      <p:ext uri="{BB962C8B-B14F-4D97-AF65-F5344CB8AC3E}">
        <p14:creationId xmlns:p14="http://schemas.microsoft.com/office/powerpoint/2010/main" val="306317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629400"/>
            <a:ext cx="2133600" cy="168275"/>
          </a:xfrm>
          <a:ln/>
        </p:spPr>
        <p:txBody>
          <a:bodyPr/>
          <a:lstStyle/>
          <a:p>
            <a:fld id="{F8621DAE-9955-4A26-9FE7-1347D653475E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56D1185-315E-4F3C-99F5-32A2B399CF38}" type="slidenum">
              <a:rPr lang="zh-CN" altLang="en-US"/>
              <a:pPr/>
              <a:t>18</a:t>
            </a:fld>
            <a:r>
              <a:rPr lang="en-US" altLang="zh-CN"/>
              <a:t>/35</a:t>
            </a:r>
          </a:p>
        </p:txBody>
      </p:sp>
      <p:sp>
        <p:nvSpPr>
          <p:cNvPr id="5885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r>
              <a:rPr kumimoji="1" lang="zh-CN" altLang="en-US" sz="40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40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2-2</a:t>
            </a:r>
            <a:r>
              <a:rPr kumimoji="1" lang="zh-CN" altLang="en-US" sz="40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使用</a:t>
            </a:r>
            <a:r>
              <a:rPr kumimoji="1" lang="en-US" altLang="zh-CN" sz="40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if</a:t>
            </a:r>
            <a:r>
              <a:rPr kumimoji="1" lang="zh-CN" altLang="en-US" sz="40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语句</a:t>
            </a:r>
            <a:endParaRPr kumimoji="1" lang="zh-CN" altLang="en-US" sz="4000" b="0" dirty="0" smtClean="0">
              <a:solidFill>
                <a:srgbClr val="FF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" y="76200"/>
            <a:ext cx="5070619" cy="4524315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#include&lt;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char 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("character:");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 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getchar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();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if(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&gt;='A' &amp;&amp; 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&lt;='Z' || 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&gt;='a' &amp;&amp; 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&lt;='z')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if(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&gt;='A' &amp;&amp; 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&lt;='Z')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='Z'-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+'A';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else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='z'-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+'a';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("%c\n",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 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257800" y="2286000"/>
            <a:ext cx="3204723" cy="4247317"/>
          </a:xfrm>
          <a:prstGeom prst="rect">
            <a:avLst/>
          </a:prstGeom>
          <a:solidFill>
            <a:srgbClr val="CCE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#include&lt;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char 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("character:");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 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getchar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();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if(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&gt;='A' &amp;&amp; 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&lt;='Z')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='Z'-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+'A';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else if(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&gt;='a' &amp;&amp; 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&lt;='z')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='z'-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+'a';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else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("%c\n",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ch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 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1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457200"/>
            <a:ext cx="67056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b="0" dirty="0" smtClean="0"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b="0" dirty="0" smtClean="0">
                <a:latin typeface="Times New Roman" pitchFamily="18" charset="0"/>
                <a:ea typeface="黑体" pitchFamily="49" charset="-122"/>
              </a:rPr>
              <a:t>“轴对称”字母源代码</a:t>
            </a:r>
          </a:p>
        </p:txBody>
      </p:sp>
    </p:spTree>
    <p:extLst>
      <p:ext uri="{BB962C8B-B14F-4D97-AF65-F5344CB8AC3E}">
        <p14:creationId xmlns:p14="http://schemas.microsoft.com/office/powerpoint/2010/main" val="14713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4031CE7-CA64-4D03-845E-7138E07364C7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34B2C48-9439-4A4F-8056-341E12C2CAF4}" type="slidenum">
              <a:rPr lang="zh-CN" altLang="en-US"/>
              <a:pPr/>
              <a:t>19</a:t>
            </a:fld>
            <a:r>
              <a:rPr lang="en-US" altLang="zh-CN"/>
              <a:t>/53</a:t>
            </a:r>
          </a:p>
        </p:txBody>
      </p:sp>
      <p:sp>
        <p:nvSpPr>
          <p:cNvPr id="624537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45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判断闰年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对字母字符的“译码”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en-US" altLang="zh-CN" sz="44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44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个数、</a:t>
            </a:r>
            <a:r>
              <a:rPr lang="en-US" altLang="zh-CN" sz="44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44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个数的</a:t>
            </a:r>
            <a:r>
              <a:rPr lang="zh-CN" altLang="en-US" sz="44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排序</a:t>
            </a:r>
            <a:endParaRPr lang="en-US" altLang="zh-CN" sz="4400" u="sng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2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4031CE7-CA64-4D03-845E-7138E07364C7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34B2C48-9439-4A4F-8056-341E12C2CAF4}" type="slidenum">
              <a:rPr lang="zh-CN" altLang="en-US"/>
              <a:pPr/>
              <a:t>2</a:t>
            </a:fld>
            <a:r>
              <a:rPr lang="en-US" altLang="zh-CN"/>
              <a:t>/53</a:t>
            </a:r>
          </a:p>
        </p:txBody>
      </p:sp>
      <p:sp>
        <p:nvSpPr>
          <p:cNvPr id="624537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45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判断闰年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400" dirty="0" smtClean="0">
                <a:latin typeface="Times New Roman" pitchFamily="18" charset="0"/>
                <a:ea typeface="黑体" pitchFamily="49" charset="-122"/>
              </a:rPr>
              <a:t>对字母字符的“译码”</a:t>
            </a:r>
            <a:endParaRPr lang="zh-CN" altLang="en-US" sz="4400" dirty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en-US" altLang="zh-CN" sz="4400" dirty="0" smtClean="0"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4400" dirty="0" smtClean="0">
                <a:latin typeface="Times New Roman" pitchFamily="18" charset="0"/>
                <a:ea typeface="黑体" pitchFamily="49" charset="-122"/>
              </a:rPr>
              <a:t>个数、</a:t>
            </a:r>
            <a:r>
              <a:rPr lang="en-US" altLang="zh-CN" sz="4400" dirty="0" smtClean="0"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4400" dirty="0" smtClean="0">
                <a:latin typeface="Times New Roman" pitchFamily="18" charset="0"/>
                <a:ea typeface="黑体" pitchFamily="49" charset="-122"/>
              </a:rPr>
              <a:t>个数的排序</a:t>
            </a:r>
            <a:endParaRPr lang="en-US" altLang="zh-CN" sz="440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2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896D6AA-0B57-4CD6-8DC5-0A5118D20886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82A2BCF-AD72-4C5D-8040-0CD567AEB499}" type="slidenum">
              <a:rPr lang="zh-CN" altLang="en-US"/>
              <a:pPr/>
              <a:t>20</a:t>
            </a:fld>
            <a:r>
              <a:rPr lang="en-US" altLang="zh-CN"/>
              <a:t>/32</a:t>
            </a:r>
          </a:p>
        </p:txBody>
      </p:sp>
      <p:sp>
        <p:nvSpPr>
          <p:cNvPr id="634777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4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4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个数的升序</a:t>
            </a:r>
            <a:r>
              <a:rPr lang="zh-CN" altLang="en-US" sz="40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输出</a:t>
            </a:r>
            <a:endParaRPr lang="en-US" altLang="zh-CN" sz="4000" dirty="0">
              <a:solidFill>
                <a:srgbClr val="0070C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152400" y="1143000"/>
            <a:ext cx="8458200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对于任意输入的两个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数：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先按输入顺序输出这两个数；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再按从小到大的“升序”输出这两个数。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7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896D6AA-0B57-4CD6-8DC5-0A5118D20886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82A2BCF-AD72-4C5D-8040-0CD567AEB499}" type="slidenum">
              <a:rPr lang="zh-CN" altLang="en-US"/>
              <a:pPr/>
              <a:t>21</a:t>
            </a:fld>
            <a:r>
              <a:rPr lang="en-US" altLang="zh-CN"/>
              <a:t>/32</a:t>
            </a:r>
          </a:p>
        </p:txBody>
      </p:sp>
      <p:sp>
        <p:nvSpPr>
          <p:cNvPr id="634777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4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4-1</a:t>
            </a:r>
            <a:r>
              <a:rPr lang="zh-CN" alt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利用条件运算符实现</a:t>
            </a:r>
            <a:endParaRPr lang="en-US" altLang="zh-CN" sz="4000" dirty="0">
              <a:solidFill>
                <a:srgbClr val="0070C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6347779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2895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main(void)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a, 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b;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("Input two numbers:\n");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d%d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",&amp;a, &amp;b);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("Originally numerical sequence: %d, %d\n", a, b);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(“   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Sorted numerical sequence: %d, %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d\n”,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a&lt;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b?a:b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a&lt;=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b?b:a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152400" y="4191000"/>
            <a:ext cx="8458200" cy="190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源代码中，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&lt;=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b?a:b</a:t>
            </a:r>
            <a:r>
              <a:rPr lang="zh-CN" alt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&lt;=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b?a:b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实际效果与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a&lt;</a:t>
            </a:r>
            <a:r>
              <a:rPr lang="en-US" altLang="zh-CN" sz="24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b?a:b</a:t>
            </a:r>
            <a:r>
              <a:rPr lang="zh-CN" altLang="en-US" sz="2400" dirty="0">
                <a:solidFill>
                  <a:srgbClr val="CC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a&lt;</a:t>
            </a:r>
            <a:r>
              <a:rPr lang="en-US" altLang="zh-CN" sz="24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b?a:b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完全一样。写出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只是为了告诉阅读程序的人，编程者考虑到相比较的两个数之间“相等”的情况。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896D6AA-0B57-4CD6-8DC5-0A5118D20886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82A2BCF-AD72-4C5D-8040-0CD567AEB499}" type="slidenum">
              <a:rPr lang="zh-CN" altLang="en-US"/>
              <a:pPr/>
              <a:t>22</a:t>
            </a:fld>
            <a:r>
              <a:rPr lang="en-US" altLang="zh-CN"/>
              <a:t>/32</a:t>
            </a:r>
          </a:p>
        </p:txBody>
      </p:sp>
      <p:sp>
        <p:nvSpPr>
          <p:cNvPr id="634777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4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4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-2</a:t>
            </a:r>
            <a:r>
              <a:rPr lang="zh-CN" alt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：利用</a:t>
            </a:r>
            <a:r>
              <a:rPr lang="en-US" altLang="zh-CN" sz="4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if</a:t>
            </a:r>
            <a:r>
              <a:rPr lang="zh-CN" alt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语句输出</a:t>
            </a:r>
            <a:endParaRPr lang="en-US" altLang="zh-CN" sz="4400" dirty="0">
              <a:solidFill>
                <a:srgbClr val="0070C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6347779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5784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main(void)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a, 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b;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("Input two numbers:\n"); 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d,%d",&amp;a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&amp;b);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("Originally numerical sequence: %d, %d\n", a, b);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if(a&lt;=b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    Sorted numerical sequence: %d, %d\n", a, b); 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else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    Sorted numerical sequence: %d, %d\n", 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b, a); 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return 0;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896D6AA-0B57-4CD6-8DC5-0A5118D20886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82A2BCF-AD72-4C5D-8040-0CD567AEB499}" type="slidenum">
              <a:rPr lang="zh-CN" altLang="en-US"/>
              <a:pPr/>
              <a:t>23</a:t>
            </a:fld>
            <a:r>
              <a:rPr lang="en-US" altLang="zh-CN"/>
              <a:t>/32</a:t>
            </a:r>
          </a:p>
        </p:txBody>
      </p:sp>
      <p:sp>
        <p:nvSpPr>
          <p:cNvPr id="634777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Times New Roman"/>
                <a:ea typeface="黑体" pitchFamily="49" charset="-122"/>
              </a:rPr>
              <a:t>“</a:t>
            </a: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冒泡</a:t>
            </a:r>
            <a:r>
              <a:rPr lang="zh-CN" altLang="en-US" sz="4000" dirty="0" smtClean="0">
                <a:solidFill>
                  <a:srgbClr val="0070C0"/>
                </a:solidFill>
                <a:latin typeface="Times New Roman"/>
                <a:ea typeface="黑体" pitchFamily="49" charset="-122"/>
              </a:rPr>
              <a:t>”</a:t>
            </a:r>
            <a:r>
              <a:rPr lang="zh-CN" altLang="en-US" sz="4000" dirty="0">
                <a:solidFill>
                  <a:srgbClr val="0070C0"/>
                </a:solidFill>
                <a:latin typeface="Times New Roman"/>
                <a:ea typeface="黑体" pitchFamily="49" charset="-122"/>
              </a:rPr>
              <a:t>排序法</a:t>
            </a:r>
            <a:r>
              <a:rPr lang="zh-CN" altLang="en-US" sz="4000" dirty="0" smtClean="0">
                <a:solidFill>
                  <a:srgbClr val="0070C0"/>
                </a:solidFill>
                <a:latin typeface="Times New Roman"/>
                <a:ea typeface="黑体" pitchFamily="49" charset="-122"/>
              </a:rPr>
              <a:t>描述</a:t>
            </a:r>
            <a:endParaRPr lang="zh-CN" altLang="en-US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“排序”程序的基本要求是：将输入的数放入一串变量中，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不改变变量的原顺序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，只是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将变量中的数按一定顺序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（升序或降序）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排列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“冒泡法”是一种比较容易理解的排序算法。其基本思想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个数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2000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位列其后的所有数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依次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如果出现“逆序”（对“升序”，就是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前序数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后续数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），则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将这两个数进行交换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如果没有出现“逆序”，则比较下一个数。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直到把所有后续数全部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比较（或交换）完毕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，这时，第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个数即</a:t>
            </a:r>
            <a:r>
              <a:rPr lang="zh-CN" altLang="en-US" sz="18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是所有数中最小</a:t>
            </a:r>
            <a:r>
              <a:rPr lang="zh-CN" altLang="en-US" sz="18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可以用同样的方式处理第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3…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个数，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直到所有数都处理完毕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896D6AA-0B57-4CD6-8DC5-0A5118D20886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82A2BCF-AD72-4C5D-8040-0CD567AEB499}" type="slidenum">
              <a:rPr lang="zh-CN" altLang="en-US"/>
              <a:pPr/>
              <a:t>24</a:t>
            </a:fld>
            <a:r>
              <a:rPr lang="en-US" altLang="zh-CN"/>
              <a:t>/32</a:t>
            </a:r>
          </a:p>
        </p:txBody>
      </p:sp>
      <p:sp>
        <p:nvSpPr>
          <p:cNvPr id="634777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4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sz="4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-3</a:t>
            </a:r>
            <a:r>
              <a:rPr lang="zh-CN" altLang="en-US" sz="4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：使用“冒泡法”</a:t>
            </a:r>
            <a:endParaRPr lang="en-US" altLang="zh-CN" sz="44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47779" name="Rectangle 3"/>
          <p:cNvSpPr>
            <a:spLocks noChangeArrowheads="1"/>
          </p:cNvSpPr>
          <p:nvPr/>
        </p:nvSpPr>
        <p:spPr bwMode="auto">
          <a:xfrm>
            <a:off x="1600200" y="1676400"/>
            <a:ext cx="6934200" cy="4876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main(void)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a, b,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("Input two numbers:\n");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d,%d",&amp;a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&amp;b);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("Originally numerical sequence: %d, %d\n", a, b);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if(a &gt; b)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t = a;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a = b;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b = 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    Sorted numerical sequence: %d, %d\n", a, b);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99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本节介绍的不是“规范”的冒泡法，但较易理解。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0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6C68D92-F55B-4C12-B304-62330E6CA1D7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13A5693-54F2-4838-81A2-0018CBC25A21}" type="slidenum">
              <a:rPr lang="zh-CN" altLang="en-US"/>
              <a:pPr/>
              <a:t>25</a:t>
            </a:fld>
            <a:r>
              <a:rPr lang="en-US" altLang="zh-CN"/>
              <a:t>/32</a:t>
            </a:r>
          </a:p>
        </p:txBody>
      </p:sp>
      <p:sp>
        <p:nvSpPr>
          <p:cNvPr id="6354946" name="Rectangle 2"/>
          <p:cNvSpPr>
            <a:spLocks noRot="1" noChangeArrowheads="1"/>
          </p:cNvSpPr>
          <p:nvPr/>
        </p:nvSpPr>
        <p:spPr bwMode="auto">
          <a:xfrm>
            <a:off x="381000" y="3048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：对</a:t>
            </a:r>
            <a:r>
              <a:rPr lang="en-US" altLang="zh-CN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个数</a:t>
            </a: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排序</a:t>
            </a:r>
            <a:r>
              <a:rPr lang="zh-CN" altLang="en-US" sz="36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（升序</a:t>
            </a: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）的核心代码</a:t>
            </a:r>
            <a:endParaRPr lang="en-US" altLang="zh-CN" sz="3600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354947" name="Rectangle 3"/>
          <p:cNvSpPr>
            <a:spLocks noChangeArrowheads="1"/>
          </p:cNvSpPr>
          <p:nvPr/>
        </p:nvSpPr>
        <p:spPr bwMode="auto">
          <a:xfrm>
            <a:off x="152400" y="1219200"/>
            <a:ext cx="8693150" cy="5486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ts val="25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a, b, c, t;	</a:t>
            </a:r>
          </a:p>
          <a:p>
            <a:pPr marL="342900" indent="-342900">
              <a:lnSpc>
                <a:spcPts val="25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("Input 3 numbers:\n"); </a:t>
            </a:r>
          </a:p>
          <a:p>
            <a:pPr marL="342900" indent="-342900">
              <a:lnSpc>
                <a:spcPts val="25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d%d%d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",&amp;a, &amp;b, &amp;c);</a:t>
            </a:r>
          </a:p>
          <a:p>
            <a:pPr marL="342900" indent="-342900">
              <a:lnSpc>
                <a:spcPts val="25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("Originally numerical sequence: %d, %d, %d\n", a, b, c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5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if(a &gt; b)</a:t>
            </a:r>
          </a:p>
          <a:p>
            <a:pPr marL="342900" indent="-342900">
              <a:lnSpc>
                <a:spcPts val="25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ts val="25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t = a;	a = b;	b = t;</a:t>
            </a:r>
          </a:p>
          <a:p>
            <a:pPr marL="342900" indent="-342900">
              <a:lnSpc>
                <a:spcPts val="25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}</a:t>
            </a:r>
          </a:p>
          <a:p>
            <a:pPr marL="342900" indent="-342900">
              <a:lnSpc>
                <a:spcPts val="25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if(a &gt; c)</a:t>
            </a:r>
          </a:p>
          <a:p>
            <a:pPr marL="342900" indent="-342900">
              <a:lnSpc>
                <a:spcPts val="25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ts val="25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t = a;	a = c;	c = t;</a:t>
            </a:r>
          </a:p>
          <a:p>
            <a:pPr marL="342900" indent="-342900">
              <a:lnSpc>
                <a:spcPts val="25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}</a:t>
            </a:r>
          </a:p>
          <a:p>
            <a:pPr marL="342900" indent="-342900">
              <a:lnSpc>
                <a:spcPts val="25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if(b &gt; c)</a:t>
            </a:r>
          </a:p>
          <a:p>
            <a:pPr marL="342900" indent="-342900">
              <a:lnSpc>
                <a:spcPts val="25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ts val="25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t = b;	b = c;	c = t;</a:t>
            </a:r>
          </a:p>
          <a:p>
            <a:pPr marL="342900" indent="-342900">
              <a:lnSpc>
                <a:spcPts val="25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5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    Sorted numerical sequence: %d, %d, %d\n", a, b, c); </a:t>
            </a:r>
          </a:p>
        </p:txBody>
      </p:sp>
    </p:spTree>
    <p:extLst>
      <p:ext uri="{BB962C8B-B14F-4D97-AF65-F5344CB8AC3E}">
        <p14:creationId xmlns:p14="http://schemas.microsoft.com/office/powerpoint/2010/main" val="275523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B925806-1A40-47FB-9665-42189FBCAC59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3971054-56E1-446A-A91B-D8CAA21BC73A}" type="slidenum">
              <a:rPr lang="zh-CN" altLang="en-US"/>
              <a:pPr/>
              <a:t>26</a:t>
            </a:fld>
            <a:r>
              <a:rPr lang="en-US" altLang="zh-CN"/>
              <a:t>/32</a:t>
            </a:r>
          </a:p>
        </p:txBody>
      </p:sp>
      <p:sp>
        <p:nvSpPr>
          <p:cNvPr id="6359042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4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4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4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4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个数</a:t>
            </a:r>
            <a:r>
              <a:rPr lang="zh-CN" altLang="en-US" sz="44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排序（升序</a:t>
            </a:r>
            <a:r>
              <a:rPr lang="zh-CN" altLang="en-US" sz="4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4400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359043" name="Rectangle 3"/>
          <p:cNvSpPr>
            <a:spLocks noChangeArrowheads="1"/>
          </p:cNvSpPr>
          <p:nvPr/>
        </p:nvSpPr>
        <p:spPr bwMode="auto">
          <a:xfrm>
            <a:off x="381000" y="1219200"/>
            <a:ext cx="8540750" cy="4724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#include &lt;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stdio.h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main()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{	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a,b,c,d,t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	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scanf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("%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d%d%d%d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",&amp;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a,&amp;b,&amp;c,&amp;d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	if(a&gt;b) {t=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b;b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a;a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=t;}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	if(a&gt;c) {t=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c;c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a;a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=t;}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	if(a&gt;d) {t=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d;d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a;a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=t;}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	if(b&gt;c) {t=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c;c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b;b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=t;}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	if(b&gt;d) {t=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d;d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b;b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=t;}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	if(c&gt;d) {t=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d;d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c;c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=t;}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	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("%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d,%d,%d,%d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\n",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a,b,c,d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	return 0;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38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E913C62-2A2A-4D44-BC06-497B7CE61594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DDD35D-A3EA-45F7-89C5-B2AA1B4141C1}" type="slidenum">
              <a:rPr lang="zh-CN" altLang="en-US"/>
              <a:pPr/>
              <a:t>27</a:t>
            </a:fld>
            <a:r>
              <a:rPr lang="en-US" altLang="zh-CN"/>
              <a:t>/32</a:t>
            </a:r>
          </a:p>
        </p:txBody>
      </p:sp>
      <p:sp>
        <p:nvSpPr>
          <p:cNvPr id="635289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对更多</a:t>
            </a: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数的</a:t>
            </a: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排序</a:t>
            </a:r>
            <a:endParaRPr lang="en-US" altLang="zh-CN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301625" y="990600"/>
            <a:ext cx="8156576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自然可以提出如下问题：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个随机输入的数，如何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使用“冒泡法”实现排序？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个随机输入的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，如何实现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排序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如果随机输入数的个数不确定，例如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个数，如何实现排序？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E913C62-2A2A-4D44-BC06-497B7CE61594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DDD35D-A3EA-45F7-89C5-B2AA1B4141C1}" type="slidenum">
              <a:rPr lang="zh-CN" altLang="en-US"/>
              <a:pPr/>
              <a:t>28</a:t>
            </a:fld>
            <a:r>
              <a:rPr lang="en-US" altLang="zh-CN"/>
              <a:t>/32</a:t>
            </a:r>
          </a:p>
        </p:txBody>
      </p:sp>
      <p:sp>
        <p:nvSpPr>
          <p:cNvPr id="635289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对更多</a:t>
            </a: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数</a:t>
            </a: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排序</a:t>
            </a:r>
            <a:r>
              <a:rPr lang="en-US" altLang="zh-CN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数的存放问题</a:t>
            </a:r>
            <a:endParaRPr lang="en-US" altLang="zh-CN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533400" y="1219200"/>
            <a:ext cx="83820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个数，使用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个变量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存放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个变量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存放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个变量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存放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个变量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存放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个数，使用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个数，使用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2471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E913C62-2A2A-4D44-BC06-497B7CE61594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DDD35D-A3EA-45F7-89C5-B2AA1B4141C1}" type="slidenum">
              <a:rPr lang="zh-CN" altLang="en-US"/>
              <a:pPr/>
              <a:t>29</a:t>
            </a:fld>
            <a:r>
              <a:rPr lang="en-US" altLang="zh-CN"/>
              <a:t>/32</a:t>
            </a:r>
          </a:p>
        </p:txBody>
      </p:sp>
      <p:sp>
        <p:nvSpPr>
          <p:cNvPr id="635289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更多的数要使用</a:t>
            </a:r>
            <a:r>
              <a:rPr lang="zh-CN" altLang="en-US" sz="4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数组</a:t>
            </a:r>
            <a:endParaRPr lang="en-US" altLang="zh-CN" sz="4000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301625" y="1066800"/>
            <a:ext cx="8613775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在数学中可以考虑使用：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a5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a6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a7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a8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a9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个“符号”来表示。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程序中，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a7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a8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a9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变量属于“各自为政”，无法形成一个“组合”，而不是“组合”，编程上无法实现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排序算法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这即是“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数据结构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”的由来。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个数，要定义数组：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a[10];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这样程序中可以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a[9]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变量；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增长到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遍历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a[10]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的全部元素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被称为下标变量。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E95801B-71E0-4CF0-B91A-48B0E7B1B5AB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B03935A-67F1-4EC7-8DFF-7D84380CFB0E}" type="slidenum">
              <a:rPr lang="zh-CN" altLang="en-US"/>
              <a:pPr/>
              <a:t>3</a:t>
            </a:fld>
            <a:r>
              <a:rPr lang="en-US" altLang="zh-CN"/>
              <a:t>/53</a:t>
            </a:r>
          </a:p>
        </p:txBody>
      </p:sp>
      <p:sp>
        <p:nvSpPr>
          <p:cNvPr id="618905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判断某一年是闰年的条件</a:t>
            </a:r>
          </a:p>
        </p:txBody>
      </p:sp>
      <p:sp>
        <p:nvSpPr>
          <p:cNvPr id="6189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458200" cy="50450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闰年的条件应符合下面二者之一（教材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P18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能被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整除，但不能被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整除，如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能被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  <a:r>
              <a:rPr lang="zh-CN" altLang="en-US" sz="24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整除，如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24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116738"/>
              </p:ext>
            </p:extLst>
          </p:nvPr>
        </p:nvGraphicFramePr>
        <p:xfrm>
          <a:off x="152400" y="3810000"/>
          <a:ext cx="8734269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5682525" imgH="1888995" progId="Visio.Drawing.11">
                  <p:embed/>
                </p:oleObj>
              </mc:Choice>
              <mc:Fallback>
                <p:oleObj name="Visio" r:id="rId3" imgW="5682525" imgH="1888995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810000"/>
                        <a:ext cx="8734269" cy="2895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E913C62-2A2A-4D44-BC06-497B7CE61594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DDD35D-A3EA-45F7-89C5-B2AA1B4141C1}" type="slidenum">
              <a:rPr lang="zh-CN" altLang="en-US"/>
              <a:pPr/>
              <a:t>30</a:t>
            </a:fld>
            <a:r>
              <a:rPr lang="en-US" altLang="zh-CN"/>
              <a:t>/32</a:t>
            </a:r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99060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2400" y="76200"/>
            <a:ext cx="8763000" cy="6705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main()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a[10],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i,j,t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for(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=0;i&lt;10;i++)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d",&amp;a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for(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=0;i&lt;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;i++)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{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for(j=i+1;j&lt;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;j++)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if(a[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]&lt;a[j])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{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t=a[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];a[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]=a[j];a[j]=t;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}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}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for(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=0;i&lt;10;i++)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("%d ",a[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("\n");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return 0;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52898" name="Rectangle 2"/>
          <p:cNvSpPr>
            <a:spLocks noRot="1" noChangeArrowheads="1"/>
          </p:cNvSpPr>
          <p:nvPr/>
        </p:nvSpPr>
        <p:spPr bwMode="auto">
          <a:xfrm>
            <a:off x="4267200" y="76200"/>
            <a:ext cx="4800600" cy="85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4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4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个数冒泡排序</a:t>
            </a:r>
            <a:endParaRPr lang="en-US" altLang="zh-CN" sz="48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619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31</a:t>
            </a:fld>
            <a:r>
              <a:rPr lang="en-US" altLang="zh-CN"/>
              <a:t>/35</a:t>
            </a: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029200"/>
          </a:xfrm>
        </p:spPr>
        <p:txBody>
          <a:bodyPr/>
          <a:lstStyle/>
          <a:p>
            <a:pPr>
              <a:lnSpc>
                <a:spcPts val="26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个位置的数，依次与其后面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位置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位置）的数比较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lvl="1">
              <a:lnSpc>
                <a:spcPts val="26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如果是“逆序”，则两个参与比较的数进行交换。</a:t>
            </a:r>
          </a:p>
          <a:p>
            <a:pPr lvl="1">
              <a:lnSpc>
                <a:spcPts val="26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无论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是否交换，再与下个位置的数比较，直到将所有位置的数比较完毕。</a:t>
            </a:r>
          </a:p>
          <a:p>
            <a:pPr lvl="1">
              <a:lnSpc>
                <a:spcPts val="26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比较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完第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个数、并在需要时进行交换后的结果：第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个位置是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0-9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位置中的“最小数”。</a:t>
            </a:r>
          </a:p>
          <a:p>
            <a:pPr>
              <a:lnSpc>
                <a:spcPts val="26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个位置的数，依次与后面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位置（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位置）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的数比较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>
              <a:lnSpc>
                <a:spcPts val="26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时（即有“逆序”）进行交换。</a:t>
            </a:r>
          </a:p>
          <a:p>
            <a:pPr lvl="1">
              <a:lnSpc>
                <a:spcPts val="26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圈比较、交换后，第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个位置是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1-9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位置中的最小数。</a:t>
            </a:r>
          </a:p>
          <a:p>
            <a:pPr>
              <a:lnSpc>
                <a:spcPts val="26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个位置的数，与后面位置的数（第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位置的数）比较。</a:t>
            </a:r>
          </a:p>
          <a:p>
            <a:pPr lvl="1">
              <a:lnSpc>
                <a:spcPts val="26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时（即有“逆序”）进行交换。</a:t>
            </a:r>
          </a:p>
          <a:p>
            <a:pPr lvl="1">
              <a:lnSpc>
                <a:spcPts val="26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如此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，第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位置是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8-9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位置中的最小数。</a:t>
            </a:r>
          </a:p>
          <a:p>
            <a:pPr>
              <a:lnSpc>
                <a:spcPts val="26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轮比较、交换后，排序完毕。</a:t>
            </a:r>
          </a:p>
        </p:txBody>
      </p:sp>
      <p:sp>
        <p:nvSpPr>
          <p:cNvPr id="7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使用数组实施排序的操作</a:t>
            </a: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步骤</a:t>
            </a:r>
          </a:p>
        </p:txBody>
      </p:sp>
    </p:spTree>
    <p:extLst>
      <p:ext uri="{BB962C8B-B14F-4D97-AF65-F5344CB8AC3E}">
        <p14:creationId xmlns:p14="http://schemas.microsoft.com/office/powerpoint/2010/main" val="21250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A22EE7-093D-4C6E-AC96-1F1954FB501D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9D31B13-183A-4E9F-8D13-6BCC3DD5DE21}" type="slidenum">
              <a:rPr lang="zh-CN" altLang="en-US"/>
              <a:pPr/>
              <a:t>32</a:t>
            </a:fld>
            <a:r>
              <a:rPr lang="en-US" altLang="zh-CN"/>
              <a:t>/35</a:t>
            </a:r>
          </a:p>
        </p:txBody>
      </p:sp>
      <p:sp>
        <p:nvSpPr>
          <p:cNvPr id="61419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“排序”基本算法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63368"/>
            <a:ext cx="8763000" cy="4932632"/>
          </a:xfrm>
        </p:spPr>
        <p:txBody>
          <a:bodyPr wrap="square">
            <a:spAutoFit/>
          </a:bodyPr>
          <a:lstStyle/>
          <a:p>
            <a:pPr hangingPunct="1">
              <a:lnSpc>
                <a:spcPts val="3400"/>
              </a:lnSpc>
            </a:pPr>
            <a:r>
              <a:rPr lang="zh-CN" altLang="en-US" sz="2800" dirty="0" smtClean="0"/>
              <a:t>对于任意多个数值序列，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=1——</a:t>
            </a:r>
          </a:p>
          <a:p>
            <a:pPr marL="971550" lvl="1" indent="-514350" hangingPunct="1">
              <a:lnSpc>
                <a:spcPts val="3400"/>
              </a:lnSpc>
              <a:buFont typeface="+mj-lt"/>
              <a:buAutoNum type="arabicPeriod"/>
            </a:pPr>
            <a:r>
              <a:rPr lang="zh-CN" altLang="en-US" sz="2400" dirty="0" smtClean="0"/>
              <a:t>选定第</a:t>
            </a:r>
            <a:r>
              <a:rPr lang="en-US" altLang="zh-CN" sz="2400" dirty="0"/>
              <a:t>i</a:t>
            </a:r>
            <a:r>
              <a:rPr lang="zh-CN" altLang="en-US" sz="2400" dirty="0" smtClean="0"/>
              <a:t>个数；</a:t>
            </a:r>
            <a:endParaRPr lang="en-US" altLang="zh-CN" sz="2400" dirty="0" smtClean="0"/>
          </a:p>
          <a:p>
            <a:pPr marL="971550" lvl="1" indent="-514350" hangingPunct="1">
              <a:lnSpc>
                <a:spcPts val="3400"/>
              </a:lnSpc>
              <a:buFont typeface="+mj-lt"/>
              <a:buAutoNum type="arabicPeriod"/>
            </a:pPr>
            <a:r>
              <a:rPr lang="zh-CN" altLang="en-US" sz="2400" dirty="0" smtClean="0"/>
              <a:t>依次与</a:t>
            </a:r>
            <a:r>
              <a:rPr lang="en-US" altLang="zh-CN" sz="2400" dirty="0" err="1" smtClean="0"/>
              <a:t>i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后面的数</a:t>
            </a:r>
            <a:r>
              <a:rPr lang="zh-CN" altLang="en-US" sz="2400" dirty="0" smtClean="0"/>
              <a:t>进行比较，如果发生“逆序”，则两个变量交换其值；</a:t>
            </a:r>
            <a:endParaRPr lang="en-US" altLang="zh-CN" sz="2400" dirty="0" smtClean="0"/>
          </a:p>
          <a:p>
            <a:pPr marL="971550" lvl="1" indent="-514350" hangingPunct="1">
              <a:lnSpc>
                <a:spcPts val="3400"/>
              </a:lnSpc>
              <a:buFont typeface="+mj-lt"/>
              <a:buAutoNum type="arabicPeriod"/>
            </a:pPr>
            <a:r>
              <a:rPr lang="zh-CN" altLang="en-US" sz="2400" dirty="0" smtClean="0"/>
              <a:t>直到比较到最后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个数为止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这时第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个数就是排序为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的数。</a:t>
            </a:r>
            <a:endParaRPr lang="en-US" altLang="zh-CN" sz="2400" dirty="0" smtClean="0"/>
          </a:p>
          <a:p>
            <a:pPr marL="971550" lvl="1" indent="-514350" hangingPunct="1">
              <a:lnSpc>
                <a:spcPts val="3400"/>
              </a:lnSpc>
              <a:buFont typeface="+mj-lt"/>
              <a:buAutoNum type="arabicPeriod"/>
            </a:pP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是最后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个数吗？</a:t>
            </a:r>
            <a:endParaRPr lang="en-US" altLang="zh-CN" sz="2400" dirty="0" smtClean="0"/>
          </a:p>
          <a:p>
            <a:pPr lvl="2" hangingPunct="1">
              <a:lnSpc>
                <a:spcPts val="3400"/>
              </a:lnSpc>
            </a:pPr>
            <a:r>
              <a:rPr lang="zh-CN" altLang="en-US" sz="2000" dirty="0" smtClean="0"/>
              <a:t>如果不是，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++,</a:t>
            </a:r>
            <a:r>
              <a:rPr lang="zh-CN" altLang="en-US" sz="2000" dirty="0" smtClean="0"/>
              <a:t>回到</a:t>
            </a:r>
            <a:r>
              <a:rPr lang="zh-CN" altLang="en-US" sz="2000" dirty="0" smtClean="0">
                <a:solidFill>
                  <a:srgbClr val="FF0000"/>
                </a:solidFill>
              </a:rPr>
              <a:t>步骤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2" hangingPunct="1">
              <a:lnSpc>
                <a:spcPts val="3400"/>
              </a:lnSpc>
            </a:pPr>
            <a:r>
              <a:rPr lang="zh-CN" altLang="en-US" sz="2000" dirty="0" smtClean="0"/>
              <a:t>如果是，排序结束。</a:t>
            </a:r>
            <a:endParaRPr lang="en-US" altLang="zh-CN" sz="2000" dirty="0" smtClean="0"/>
          </a:p>
          <a:p>
            <a:pPr hangingPunct="1">
              <a:lnSpc>
                <a:spcPts val="3400"/>
              </a:lnSpc>
            </a:pPr>
            <a:r>
              <a:rPr lang="zh-CN" altLang="en-US" sz="2800" dirty="0" smtClean="0"/>
              <a:t>实际上，</a:t>
            </a:r>
            <a:r>
              <a:rPr lang="zh-CN" altLang="en-US" sz="2800" dirty="0" smtClean="0">
                <a:solidFill>
                  <a:srgbClr val="FF0000"/>
                </a:solidFill>
              </a:rPr>
              <a:t>步骤</a:t>
            </a: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/>
              <a:t>本身，也是一个循环。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570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261EBF0-80F2-4025-8683-6B7F700366A4}" type="datetime1">
              <a:rPr lang="zh-CN" altLang="en-US" sz="1400"/>
              <a:pPr/>
              <a:t>2023/10/16</a:t>
            </a:fld>
            <a:endParaRPr lang="en-US" altLang="zh-CN" sz="1400"/>
          </a:p>
        </p:txBody>
      </p:sp>
      <p:sp>
        <p:nvSpPr>
          <p:cNvPr id="45059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506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84C1BE8-6AFC-440E-AC88-7E14A5557FE2}" type="slidenum">
              <a:rPr lang="zh-CN" altLang="en-US" sz="1400"/>
              <a:pPr/>
              <a:t>33</a:t>
            </a:fld>
            <a:r>
              <a:rPr lang="en-US" altLang="zh-CN" sz="1400"/>
              <a:t>/43</a:t>
            </a:r>
          </a:p>
        </p:txBody>
      </p:sp>
      <p:sp>
        <p:nvSpPr>
          <p:cNvPr id="45061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课后练习</a:t>
            </a:r>
            <a:endParaRPr lang="en-US" altLang="zh-CN" sz="5400" dirty="0" smtClean="0">
              <a:solidFill>
                <a:srgbClr val="C00000"/>
              </a:solidFill>
              <a:latin typeface="黑体" pitchFamily="49" charset="-122"/>
              <a:ea typeface="隶书" pitchFamily="49" charset="-122"/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3600" dirty="0" smtClean="0"/>
              <a:t>教材第</a:t>
            </a:r>
            <a:r>
              <a:rPr lang="en-US" altLang="zh-CN" sz="3600" dirty="0"/>
              <a:t>4</a:t>
            </a:r>
            <a:r>
              <a:rPr lang="zh-CN" altLang="en-US" sz="3600" dirty="0" smtClean="0"/>
              <a:t>章</a:t>
            </a:r>
            <a:r>
              <a:rPr lang="zh-CN" altLang="en-US" sz="3600" dirty="0"/>
              <a:t>习题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>9</a:t>
            </a:r>
            <a:r>
              <a:rPr lang="zh-CN" altLang="en-US" sz="3600" dirty="0"/>
              <a:t>（重点）</a:t>
            </a:r>
            <a:endParaRPr lang="en-US" altLang="zh-CN" sz="3600" dirty="0"/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3600" dirty="0" smtClean="0"/>
              <a:t>教材</a:t>
            </a:r>
            <a:r>
              <a:rPr lang="zh-CN" altLang="en-US" sz="3600" dirty="0"/>
              <a:t>第</a:t>
            </a:r>
            <a:r>
              <a:rPr lang="en-US" altLang="zh-CN" sz="3600" dirty="0"/>
              <a:t>4</a:t>
            </a:r>
            <a:r>
              <a:rPr lang="zh-CN" altLang="en-US" sz="3600" dirty="0"/>
              <a:t>章习题：</a:t>
            </a:r>
            <a:r>
              <a:rPr lang="en-US" altLang="zh-CN" sz="3600" dirty="0"/>
              <a:t>11</a:t>
            </a: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3600" dirty="0" smtClean="0"/>
              <a:t>教材第</a:t>
            </a:r>
            <a:r>
              <a:rPr lang="en-US" altLang="zh-CN" sz="3600" dirty="0"/>
              <a:t>4</a:t>
            </a:r>
            <a:r>
              <a:rPr lang="zh-CN" altLang="en-US" sz="3600" dirty="0" smtClean="0"/>
              <a:t>章</a:t>
            </a:r>
            <a:r>
              <a:rPr lang="zh-CN" altLang="en-US" sz="3600" dirty="0"/>
              <a:t>习题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>12</a:t>
            </a:r>
          </a:p>
        </p:txBody>
      </p:sp>
      <p:sp>
        <p:nvSpPr>
          <p:cNvPr id="45063" name="Rectangle 4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1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53252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E9CE388-963E-4053-BABD-2B4A6BA6A212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3AC9C3B-DC8E-489D-8112-A3F279BF6310}" type="slidenum">
              <a:rPr lang="zh-CN" altLang="en-US"/>
              <a:pPr/>
              <a:t>4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设置“标志变量”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leap</a:t>
            </a: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27125"/>
            <a:ext cx="8763000" cy="5045075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为清晰表达设计思想，编程时经常定义一个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型变量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leap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，作为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标志变量”（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leap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：闰年）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为“真”），表示是闰年；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20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“假”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表示不是闰年。</a:t>
            </a:r>
          </a:p>
        </p:txBody>
      </p:sp>
    </p:spTree>
    <p:extLst>
      <p:ext uri="{BB962C8B-B14F-4D97-AF65-F5344CB8AC3E}">
        <p14:creationId xmlns:p14="http://schemas.microsoft.com/office/powerpoint/2010/main" val="33048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08D11D8-5D68-4ED7-B3D6-68646C5A3757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6A5A24B-5881-4CBF-B042-CD3D72CFB128}" type="slidenum">
              <a:rPr lang="zh-CN" altLang="en-US"/>
              <a:pPr/>
              <a:t>5</a:t>
            </a:fld>
            <a:r>
              <a:rPr lang="en-US" altLang="zh-CN"/>
              <a:t>/35</a:t>
            </a:r>
          </a:p>
        </p:txBody>
      </p:sp>
      <p:sp>
        <p:nvSpPr>
          <p:cNvPr id="6233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判断闰年可以从任一“分支”开始</a:t>
            </a:r>
            <a:endParaRPr lang="zh-CN" altLang="en-US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" y="1219200"/>
            <a:ext cx="3048000" cy="5562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if(year%4 == 0) 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if(year%100==0)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{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if(year%400==0)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     leap=1 ;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     else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  leap=0;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leap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1;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leap=0;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00400" y="1219200"/>
            <a:ext cx="2743200" cy="556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if(year%400==0) 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leap=1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if(year%100==0)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  leap=0;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else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{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if(year%4==0)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     leap=1 ;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     else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  leap=0;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19800" y="1219200"/>
            <a:ext cx="2743200" cy="556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if(year%100==0)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if(year%400==0)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 leap=1;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else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     leap=0;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if(year%4==0)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  leap=1;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else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     leap=0;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08D11D8-5D68-4ED7-B3D6-68646C5A3757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6A5A24B-5881-4CBF-B042-CD3D72CFB128}" type="slidenum">
              <a:rPr lang="zh-CN" altLang="en-US"/>
              <a:pPr/>
              <a:t>6</a:t>
            </a:fld>
            <a:r>
              <a:rPr lang="en-US" altLang="zh-CN"/>
              <a:t>/35</a:t>
            </a:r>
          </a:p>
        </p:txBody>
      </p:sp>
      <p:sp>
        <p:nvSpPr>
          <p:cNvPr id="6233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8534400" cy="609600"/>
          </a:xfrm>
        </p:spPr>
        <p:txBody>
          <a:bodyPr/>
          <a:lstStyle/>
          <a:p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所有“嵌套”</a:t>
            </a: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都放在</a:t>
            </a:r>
            <a:r>
              <a:rPr lang="en-US" altLang="zh-CN" sz="3600" b="0" dirty="0">
                <a:latin typeface="Times New Roman" pitchFamily="18" charset="0"/>
                <a:ea typeface="黑体" pitchFamily="49" charset="-122"/>
              </a:rPr>
              <a:t>else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端：</a:t>
            </a:r>
            <a:r>
              <a:rPr lang="en-US" altLang="zh-CN" sz="36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else if </a:t>
            </a:r>
            <a:r>
              <a:rPr lang="zh-CN" altLang="en-US" sz="36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判断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" y="1219200"/>
            <a:ext cx="3124200" cy="5562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if(year%4 != 0) 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leap=0;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if(year%100 != 0)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 leap=1;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{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if(year%400 != 0)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     leap=0 ;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     else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  leap=1;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lnSpc>
                <a:spcPts val="3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408218" y="922338"/>
            <a:ext cx="3352800" cy="3886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if(year%4 != 0)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leap=0;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if(year%100 != 0)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     leap=1;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else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     if(year%400 != 0)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          leap=0 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	     else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	  leap=1;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943600" y="3733800"/>
            <a:ext cx="3124200" cy="3048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if(year%4 != 0)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leap=0;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else if(year%100 != 0)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leap=1;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else if(year%400 != 0)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leap=0 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leap=1;</a:t>
            </a:r>
          </a:p>
        </p:txBody>
      </p:sp>
    </p:spTree>
    <p:extLst>
      <p:ext uri="{BB962C8B-B14F-4D97-AF65-F5344CB8AC3E}">
        <p14:creationId xmlns:p14="http://schemas.microsoft.com/office/powerpoint/2010/main" val="429330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08D11D8-5D68-4ED7-B3D6-68646C5A3757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6A5A24B-5881-4CBF-B042-CD3D72CFB128}" type="slidenum">
              <a:rPr lang="zh-CN" altLang="en-US"/>
              <a:pPr/>
              <a:t>7</a:t>
            </a:fld>
            <a:r>
              <a:rPr lang="en-US" altLang="zh-CN"/>
              <a:t>/35</a:t>
            </a:r>
          </a:p>
        </p:txBody>
      </p:sp>
      <p:sp>
        <p:nvSpPr>
          <p:cNvPr id="6233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else if 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判断“闰年”的不同形式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" y="1066800"/>
            <a:ext cx="3124200" cy="2971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if(year%400==0)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 leap=1;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else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if(year%4!=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0)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 leap=0;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if(year%100== 0)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leap=0 ;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leap=1;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752600" y="3556781"/>
            <a:ext cx="3276600" cy="297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if (year%400 == 0)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  leap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 1;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else if (year%100 == 0)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 leap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else if (year%4 == 0)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 leap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 1;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else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 leap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 0;</a:t>
            </a:r>
            <a:endParaRPr lang="en-US" altLang="zh-CN" sz="2400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343400" y="1066800"/>
            <a:ext cx="3124200" cy="3021038"/>
          </a:xfrm>
          <a:prstGeom prst="rect">
            <a:avLst/>
          </a:prstGeom>
          <a:solidFill>
            <a:srgbClr val="92D05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if(year%4 != 0)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leap=0;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else if(year%100 != 0)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leap=1;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else if(year%400 != 0)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leap=0 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leap=1;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943600" y="3532162"/>
            <a:ext cx="3124200" cy="3021038"/>
          </a:xfrm>
          <a:prstGeom prst="rect">
            <a:avLst/>
          </a:prstGeom>
          <a:solidFill>
            <a:srgbClr val="FFC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if(year%4 != 0)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leap=0;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else if(year%400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= 0)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leap=1;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else if(year%100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= 0)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leap=0 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leap=1;</a:t>
            </a:r>
          </a:p>
        </p:txBody>
      </p:sp>
    </p:spTree>
    <p:extLst>
      <p:ext uri="{BB962C8B-B14F-4D97-AF65-F5344CB8AC3E}">
        <p14:creationId xmlns:p14="http://schemas.microsoft.com/office/powerpoint/2010/main" val="364876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67365F9-68EC-41B8-804E-3D3B51BD5BE6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68EAF6B-9CA8-43F4-9CDC-D7D89C6C3D63}" type="slidenum">
              <a:rPr lang="zh-CN" altLang="en-US"/>
              <a:pPr/>
              <a:t>8</a:t>
            </a:fld>
            <a:r>
              <a:rPr lang="en-US" altLang="zh-CN"/>
              <a:t>/35</a:t>
            </a:r>
          </a:p>
        </p:txBody>
      </p:sp>
      <p:sp>
        <p:nvSpPr>
          <p:cNvPr id="623411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逻辑表达式判断闰年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19100" y="3429000"/>
            <a:ext cx="7277100" cy="1828801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if((year%4==0 &amp;&amp; year%100 != 0) || (year%400==0))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leap = 1;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else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leap = 0 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57200" y="1371600"/>
            <a:ext cx="7239000" cy="1828801"/>
          </a:xfrm>
          <a:prstGeom prst="rect">
            <a:avLst/>
          </a:prstGeom>
          <a:solidFill>
            <a:srgbClr val="FFC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if(year%4 != 0 || (year%100 == 0 &amp;&amp; year%400 != 0))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leap = 0 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else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leap = 1 ;</a:t>
            </a:r>
          </a:p>
        </p:txBody>
      </p:sp>
    </p:spTree>
    <p:extLst>
      <p:ext uri="{BB962C8B-B14F-4D97-AF65-F5344CB8AC3E}">
        <p14:creationId xmlns:p14="http://schemas.microsoft.com/office/powerpoint/2010/main" val="348003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F8FCE62-41BB-43F9-B2AC-CD0202050A0C}" type="datetime1">
              <a:rPr lang="zh-CN" altLang="en-US"/>
              <a:pPr/>
              <a:t>2023/10/16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1CD8426-3053-4E18-ACB9-D958F5C75057}" type="slidenum">
              <a:rPr lang="zh-CN" altLang="en-US"/>
              <a:pPr/>
              <a:t>9</a:t>
            </a:fld>
            <a:r>
              <a:rPr lang="en-US" altLang="zh-CN"/>
              <a:t>/35</a:t>
            </a:r>
          </a:p>
        </p:txBody>
      </p:sp>
      <p:sp>
        <p:nvSpPr>
          <p:cNvPr id="6249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6400" y="1219200"/>
            <a:ext cx="8280400" cy="4911725"/>
          </a:xfrm>
        </p:spPr>
        <p:txBody>
          <a:bodyPr/>
          <a:lstStyle/>
          <a:p>
            <a:pPr defTabSz="927100"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从键盘以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YYYYMM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形式输入年份和月份，程序输出所对应的天数。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7100"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利用“判断闰年”的逻辑表达式。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7100"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输入输出样例：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267200" y="3733800"/>
            <a:ext cx="3486443" cy="2312694"/>
          </a:xfrm>
          <a:prstGeom prst="rect">
            <a:avLst/>
          </a:prstGeom>
          <a:solidFill>
            <a:srgbClr val="CCE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 dirty="0" smtClean="0"/>
              <a:t>输入</a:t>
            </a:r>
            <a:r>
              <a:rPr lang="zh-CN" altLang="en-US" sz="2800" b="1" dirty="0"/>
              <a:t>样例</a:t>
            </a:r>
            <a:r>
              <a:rPr lang="en-US" altLang="zh-CN" sz="2800" b="1" dirty="0"/>
              <a:t>1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201510</a:t>
            </a:r>
            <a:endParaRPr lang="en-US" altLang="zh-CN" sz="2800" b="1" dirty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 dirty="0"/>
              <a:t>输出样例</a:t>
            </a:r>
            <a:r>
              <a:rPr lang="en-US" altLang="zh-CN" sz="2800" b="1" dirty="0"/>
              <a:t>1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31</a:t>
            </a:r>
            <a:endParaRPr lang="en-US" altLang="zh-CN" sz="2800" b="1" dirty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endParaRPr lang="en-US" altLang="zh-CN" sz="2800" b="1" dirty="0" smtClean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 dirty="0" smtClean="0"/>
              <a:t>输入</a:t>
            </a:r>
            <a:r>
              <a:rPr lang="zh-CN" altLang="en-US" sz="2800" b="1" dirty="0"/>
              <a:t>样例</a:t>
            </a:r>
            <a:r>
              <a:rPr lang="en-US" altLang="zh-CN" sz="2800" b="1" dirty="0"/>
              <a:t>2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201602</a:t>
            </a:r>
            <a:endParaRPr lang="en-US" altLang="zh-CN" sz="2800" b="1" dirty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 dirty="0"/>
              <a:t>输出样例</a:t>
            </a:r>
            <a:r>
              <a:rPr lang="en-US" altLang="zh-CN" sz="2800" b="1" dirty="0"/>
              <a:t>2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29</a:t>
            </a:r>
            <a:endParaRPr lang="en-US" altLang="zh-CN" sz="2800" b="1" dirty="0"/>
          </a:p>
        </p:txBody>
      </p:sp>
      <p:sp>
        <p:nvSpPr>
          <p:cNvPr id="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kumimoji="1" lang="zh-CN" altLang="en-US" sz="3600" b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6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600" b="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：输入“年月”输出</a:t>
            </a:r>
            <a:r>
              <a:rPr kumimoji="1" lang="zh-CN" altLang="en-US" sz="3600" b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该月的天数</a:t>
            </a:r>
            <a:endParaRPr lang="zh-CN" altLang="en-US" sz="3600" b="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56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50948</TotalTime>
  <Words>3260</Words>
  <Application>Microsoft Office PowerPoint</Application>
  <PresentationFormat>全屏显示(4:3)</PresentationFormat>
  <Paragraphs>524</Paragraphs>
  <Slides>34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Monotype Sorts</vt:lpstr>
      <vt:lpstr>方正舒体</vt:lpstr>
      <vt:lpstr>仿宋</vt:lpstr>
      <vt:lpstr>仿宋_GB2312</vt:lpstr>
      <vt:lpstr>黑体</vt:lpstr>
      <vt:lpstr>楷体</vt:lpstr>
      <vt:lpstr>楷体_GB2312</vt:lpstr>
      <vt:lpstr>隶书</vt:lpstr>
      <vt:lpstr>宋体</vt:lpstr>
      <vt:lpstr>Arial</vt:lpstr>
      <vt:lpstr>Arial Narrow</vt:lpstr>
      <vt:lpstr>Times New Roman</vt:lpstr>
      <vt:lpstr>Wingdings</vt:lpstr>
      <vt:lpstr>PPT-模板</vt:lpstr>
      <vt:lpstr>Visio</vt:lpstr>
      <vt:lpstr>PowerPoint 演示文稿</vt:lpstr>
      <vt:lpstr>本讲内容</vt:lpstr>
      <vt:lpstr>判断某一年是闰年的条件</vt:lpstr>
      <vt:lpstr>设置“标志变量”leap</vt:lpstr>
      <vt:lpstr>判断闰年可以从任一“分支”开始</vt:lpstr>
      <vt:lpstr>所有“嵌套”都放在else端：else if 判断</vt:lpstr>
      <vt:lpstr>else if 判断“闰年”的不同形式</vt:lpstr>
      <vt:lpstr>逻辑表达式判断闰年</vt:lpstr>
      <vt:lpstr>例1：输入“年月”输出该月的天数</vt:lpstr>
      <vt:lpstr>验证程序：scanf()限制输入int数的位数</vt:lpstr>
      <vt:lpstr>例1中“接收年月”的关键语句</vt:lpstr>
      <vt:lpstr>本讲内容</vt:lpstr>
      <vt:lpstr>例2：教材例4.4</vt:lpstr>
      <vt:lpstr>例2-1使用条件运算符?:</vt:lpstr>
      <vt:lpstr>例2-2使用if语句</vt:lpstr>
      <vt:lpstr>例3：给出“轴对称”字母</vt:lpstr>
      <vt:lpstr>“轴对称”字母的设计思路</vt:lpstr>
      <vt:lpstr>例2-2使用if语句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使用数组实施排序的操作步骤</vt:lpstr>
      <vt:lpstr>“排序”基本算法</vt:lpstr>
      <vt:lpstr>课后练习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887</cp:revision>
  <dcterms:created xsi:type="dcterms:W3CDTF">2001-09-11T11:00:57Z</dcterms:created>
  <dcterms:modified xsi:type="dcterms:W3CDTF">2023-10-16T13:49:20Z</dcterms:modified>
</cp:coreProperties>
</file>