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1"/>
  </p:notesMasterIdLst>
  <p:sldIdLst>
    <p:sldId id="594" r:id="rId2"/>
    <p:sldId id="596" r:id="rId3"/>
    <p:sldId id="593" r:id="rId4"/>
    <p:sldId id="597" r:id="rId5"/>
    <p:sldId id="598" r:id="rId6"/>
    <p:sldId id="600" r:id="rId7"/>
    <p:sldId id="601" r:id="rId8"/>
    <p:sldId id="602" r:id="rId9"/>
    <p:sldId id="604" r:id="rId10"/>
  </p:sldIdLst>
  <p:sldSz cx="12192000" cy="6858000"/>
  <p:notesSz cx="6858000" cy="9296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D34817"/>
    <a:srgbClr val="00642D"/>
    <a:srgbClr val="66FF66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82" autoAdjust="0"/>
    <p:restoredTop sz="82765" autoAdjust="0"/>
  </p:normalViewPr>
  <p:slideViewPr>
    <p:cSldViewPr snapToGrid="0">
      <p:cViewPr varScale="1">
        <p:scale>
          <a:sx n="61" d="100"/>
          <a:sy n="61" d="100"/>
        </p:scale>
        <p:origin x="10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A8CFE-865C-43E6-89F7-362F6C40610A}" type="datetimeFigureOut">
              <a:rPr lang="es-CO" smtClean="0"/>
              <a:t>21/08/2018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28E00-870E-4356-A7B1-1472B3EF3A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094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28E00-870E-4356-A7B1-1472B3EF3ABE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6507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Pruebas “en la</a:t>
            </a:r>
            <a:r>
              <a:rPr lang="es-CO" baseline="0" dirty="0" smtClean="0"/>
              <a:t> realidad”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576ED-E5FE-407E-9497-AD7C55A83D50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7713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576ED-E5FE-407E-9497-AD7C55A83D50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5853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576ED-E5FE-407E-9497-AD7C55A83D50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5221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https://www.scipy-lectures.org/packages/statistics/index.html</a:t>
            </a:r>
            <a:br>
              <a:rPr lang="es-CO" dirty="0" smtClean="0"/>
            </a:b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28E00-870E-4356-A7B1-1472B3EF3ABE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4157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CD71-588A-43EC-8876-6D6D739ED8D5}" type="datetimeFigureOut">
              <a:rPr lang="es-CO" smtClean="0"/>
              <a:t>21/08/2018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FE952CC-BB8E-43A4-B8EC-62635D266C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908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CD71-588A-43EC-8876-6D6D739ED8D5}" type="datetimeFigureOut">
              <a:rPr lang="es-CO" smtClean="0"/>
              <a:t>21/08/2018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52CC-BB8E-43A4-B8EC-62635D266C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4391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CD71-588A-43EC-8876-6D6D739ED8D5}" type="datetimeFigureOut">
              <a:rPr lang="es-CO" smtClean="0"/>
              <a:t>21/08/2018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52CC-BB8E-43A4-B8EC-62635D266C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908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CD71-588A-43EC-8876-6D6D739ED8D5}" type="datetimeFigureOut">
              <a:rPr lang="es-CO" smtClean="0"/>
              <a:t>21/08/2018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52CC-BB8E-43A4-B8EC-62635D266C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555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F82CD71-588A-43EC-8876-6D6D739ED8D5}" type="datetimeFigureOut">
              <a:rPr lang="es-CO" smtClean="0"/>
              <a:t>21/08/2018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CO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FE952CC-BB8E-43A4-B8EC-62635D266C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307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CD71-588A-43EC-8876-6D6D739ED8D5}" type="datetimeFigureOut">
              <a:rPr lang="es-CO" smtClean="0"/>
              <a:t>21/08/2018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52CC-BB8E-43A4-B8EC-62635D266C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8562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CD71-588A-43EC-8876-6D6D739ED8D5}" type="datetimeFigureOut">
              <a:rPr lang="es-CO" smtClean="0"/>
              <a:t>21/08/2018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52CC-BB8E-43A4-B8EC-62635D266C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943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CD71-588A-43EC-8876-6D6D739ED8D5}" type="datetimeFigureOut">
              <a:rPr lang="es-CO" smtClean="0"/>
              <a:t>21/08/2018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52CC-BB8E-43A4-B8EC-62635D266C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142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CD71-588A-43EC-8876-6D6D739ED8D5}" type="datetimeFigureOut">
              <a:rPr lang="es-CO" smtClean="0"/>
              <a:t>21/08/2018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52CC-BB8E-43A4-B8EC-62635D266C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046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CD71-588A-43EC-8876-6D6D739ED8D5}" type="datetimeFigureOut">
              <a:rPr lang="es-CO" smtClean="0"/>
              <a:t>21/08/2018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52CC-BB8E-43A4-B8EC-62635D266C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223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CD71-588A-43EC-8876-6D6D739ED8D5}" type="datetimeFigureOut">
              <a:rPr lang="es-CO" smtClean="0"/>
              <a:t>21/08/2018</a:t>
            </a:fld>
            <a:endParaRPr lang="es-CO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52CC-BB8E-43A4-B8EC-62635D266C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619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F82CD71-588A-43EC-8876-6D6D739ED8D5}" type="datetimeFigureOut">
              <a:rPr lang="es-CO" smtClean="0"/>
              <a:t>21/08/2018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FE952CC-BB8E-43A4-B8EC-62635D266C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50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64704" y="1465943"/>
            <a:ext cx="10893287" cy="3091543"/>
          </a:xfrm>
        </p:spPr>
        <p:txBody>
          <a:bodyPr>
            <a:normAutofit/>
          </a:bodyPr>
          <a:lstStyle/>
          <a:p>
            <a:r>
              <a:rPr lang="es-CO" dirty="0" smtClean="0"/>
              <a:t>Pruebas de</a:t>
            </a:r>
            <a:br>
              <a:rPr lang="es-CO" dirty="0" smtClean="0"/>
            </a:br>
            <a:r>
              <a:rPr lang="es-CO" dirty="0" smtClean="0"/>
              <a:t>hipótesis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073" y="777349"/>
            <a:ext cx="4531806" cy="449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1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Prueba de hipótesis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b="1" dirty="0" smtClean="0">
                <a:solidFill>
                  <a:srgbClr val="C00000"/>
                </a:solidFill>
              </a:rPr>
              <a:t>Prueba de hipótesis</a:t>
            </a:r>
            <a:r>
              <a:rPr lang="es-CO" dirty="0" smtClean="0"/>
              <a:t>: proceso de sometimiento de las hipótesis investigativas a un escrutinio, basado en los datos disponibles</a:t>
            </a:r>
          </a:p>
          <a:p>
            <a:pPr lvl="1"/>
            <a:r>
              <a:rPr lang="es-CO" dirty="0">
                <a:sym typeface="Wingdings" panose="05000000000000000000" pitchFamily="2" charset="2"/>
              </a:rPr>
              <a:t>Herramienta de inferencia que </a:t>
            </a:r>
            <a:r>
              <a:rPr lang="es-CO" dirty="0" smtClean="0">
                <a:sym typeface="Wingdings" panose="05000000000000000000" pitchFamily="2" charset="2"/>
              </a:rPr>
              <a:t>aplica la </a:t>
            </a:r>
            <a:r>
              <a:rPr lang="es-CO" dirty="0">
                <a:sym typeface="Wingdings" panose="05000000000000000000" pitchFamily="2" charset="2"/>
              </a:rPr>
              <a:t>estadística a problemas </a:t>
            </a:r>
            <a:r>
              <a:rPr lang="es-CO" dirty="0" smtClean="0">
                <a:sym typeface="Wingdings" panose="05000000000000000000" pitchFamily="2" charset="2"/>
              </a:rPr>
              <a:t>reales, usada </a:t>
            </a:r>
            <a:r>
              <a:rPr lang="es-CO" dirty="0">
                <a:sym typeface="Wingdings" panose="05000000000000000000" pitchFamily="2" charset="2"/>
              </a:rPr>
              <a:t>cuando se necesita tomar decisiones sobre una </a:t>
            </a:r>
            <a:r>
              <a:rPr lang="es-CO" b="1" dirty="0">
                <a:sym typeface="Wingdings" panose="05000000000000000000" pitchFamily="2" charset="2"/>
              </a:rPr>
              <a:t>población</a:t>
            </a:r>
            <a:r>
              <a:rPr lang="es-CO" dirty="0">
                <a:sym typeface="Wingdings" panose="05000000000000000000" pitchFamily="2" charset="2"/>
              </a:rPr>
              <a:t>, basadas </a:t>
            </a:r>
            <a:r>
              <a:rPr lang="es-CO" dirty="0" smtClean="0">
                <a:sym typeface="Wingdings" panose="05000000000000000000" pitchFamily="2" charset="2"/>
              </a:rPr>
              <a:t>solamente </a:t>
            </a:r>
            <a:r>
              <a:rPr lang="es-CO" dirty="0">
                <a:sym typeface="Wingdings" panose="05000000000000000000" pitchFamily="2" charset="2"/>
              </a:rPr>
              <a:t>en una </a:t>
            </a:r>
            <a:r>
              <a:rPr lang="es-CO" b="1" dirty="0">
                <a:sym typeface="Wingdings" panose="05000000000000000000" pitchFamily="2" charset="2"/>
              </a:rPr>
              <a:t>muestra</a:t>
            </a:r>
            <a:r>
              <a:rPr lang="es-CO" dirty="0">
                <a:sym typeface="Wingdings" panose="05000000000000000000" pitchFamily="2" charset="2"/>
              </a:rPr>
              <a:t> de la misma  </a:t>
            </a:r>
            <a:r>
              <a:rPr lang="es-CO" b="1" dirty="0">
                <a:sym typeface="Wingdings" panose="05000000000000000000" pitchFamily="2" charset="2"/>
              </a:rPr>
              <a:t>Generalización</a:t>
            </a:r>
            <a:endParaRPr lang="es-CO" dirty="0">
              <a:sym typeface="Wingdings" panose="05000000000000000000" pitchFamily="2" charset="2"/>
            </a:endParaRPr>
          </a:p>
          <a:p>
            <a:pPr lvl="1"/>
            <a:r>
              <a:rPr lang="es-CO" dirty="0" smtClean="0"/>
              <a:t>Las hipótesis se refieren a uno o varios parámetros de la </a:t>
            </a:r>
            <a:r>
              <a:rPr lang="es-CO" b="1" dirty="0" smtClean="0"/>
              <a:t>población</a:t>
            </a:r>
          </a:p>
          <a:p>
            <a:pPr lvl="1"/>
            <a:r>
              <a:rPr lang="es-CO" dirty="0" smtClean="0"/>
              <a:t>Los datos de la </a:t>
            </a:r>
            <a:r>
              <a:rPr lang="es-CO" b="1" dirty="0" smtClean="0"/>
              <a:t>muestra</a:t>
            </a:r>
            <a:r>
              <a:rPr lang="es-CO" dirty="0" smtClean="0"/>
              <a:t> pueden aportar evidencia </a:t>
            </a:r>
            <a:r>
              <a:rPr lang="es-CO" b="1" dirty="0" smtClean="0"/>
              <a:t>a favor o en contra</a:t>
            </a:r>
            <a:r>
              <a:rPr lang="es-CO" dirty="0" smtClean="0"/>
              <a:t> de las hipótesis. </a:t>
            </a:r>
            <a:r>
              <a:rPr lang="es-CO" dirty="0">
                <a:sym typeface="Wingdings" panose="05000000000000000000" pitchFamily="2" charset="2"/>
              </a:rPr>
              <a:t>Idealmente la muestra representa las características de la población, pero no todas las muestras aleatorias son ideales ( </a:t>
            </a:r>
            <a:r>
              <a:rPr lang="es-CO" b="1" dirty="0" smtClean="0">
                <a:sym typeface="Wingdings" panose="05000000000000000000" pitchFamily="2" charset="2"/>
              </a:rPr>
              <a:t>azar, incertidumbre, confianza</a:t>
            </a:r>
            <a:r>
              <a:rPr lang="es-CO" dirty="0" smtClean="0">
                <a:sym typeface="Wingdings" panose="05000000000000000000" pitchFamily="2" charset="2"/>
              </a:rPr>
              <a:t>)</a:t>
            </a:r>
            <a:endParaRPr lang="es-CO" dirty="0" smtClean="0"/>
          </a:p>
          <a:p>
            <a:pPr lvl="1"/>
            <a:r>
              <a:rPr lang="es-CO" dirty="0" smtClean="0"/>
              <a:t>Las hipótesis pueden ser apoyadas o refutadas, mas no se puede establecer si son verdaderas o falsas</a:t>
            </a:r>
          </a:p>
          <a:p>
            <a:r>
              <a:rPr lang="es-CO" dirty="0" smtClean="0">
                <a:sym typeface="Wingdings" panose="05000000000000000000" pitchFamily="2" charset="2"/>
              </a:rPr>
              <a:t>¿</a:t>
            </a:r>
            <a:r>
              <a:rPr lang="es-CO" dirty="0">
                <a:sym typeface="Wingdings" panose="05000000000000000000" pitchFamily="2" charset="2"/>
              </a:rPr>
              <a:t>Que tanto puede diferenciarse una muestra de su población? Usamos </a:t>
            </a:r>
            <a:r>
              <a:rPr lang="es-CO" b="1" dirty="0">
                <a:sym typeface="Wingdings" panose="05000000000000000000" pitchFamily="2" charset="2"/>
              </a:rPr>
              <a:t>probabilidades</a:t>
            </a:r>
            <a:r>
              <a:rPr lang="es-CO" dirty="0">
                <a:sym typeface="Wingdings" panose="05000000000000000000" pitchFamily="2" charset="2"/>
              </a:rPr>
              <a:t> para </a:t>
            </a:r>
            <a:r>
              <a:rPr lang="es-CO" dirty="0" smtClean="0">
                <a:sym typeface="Wingdings" panose="05000000000000000000" pitchFamily="2" charset="2"/>
              </a:rPr>
              <a:t>cuantificarlo ( el </a:t>
            </a:r>
            <a:r>
              <a:rPr lang="es-CO" b="1" dirty="0" smtClean="0">
                <a:sym typeface="Wingdings" panose="05000000000000000000" pitchFamily="2" charset="2"/>
              </a:rPr>
              <a:t>valor-p </a:t>
            </a:r>
            <a:r>
              <a:rPr lang="es-CO" dirty="0" smtClean="0">
                <a:sym typeface="Wingdings" panose="05000000000000000000" pitchFamily="2" charset="2"/>
              </a:rPr>
              <a:t>que se obtiene como resultado de la prueba)</a:t>
            </a: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215624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Prueba de hipótesis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2121408"/>
            <a:ext cx="7652121" cy="4050792"/>
          </a:xfrm>
        </p:spPr>
        <p:txBody>
          <a:bodyPr>
            <a:normAutofit fontScale="92500"/>
          </a:bodyPr>
          <a:lstStyle/>
          <a:p>
            <a:r>
              <a:rPr lang="es-CO" b="1" dirty="0" smtClean="0"/>
              <a:t>Definición de </a:t>
            </a:r>
            <a:r>
              <a:rPr lang="es-CO" b="1" dirty="0" smtClean="0">
                <a:solidFill>
                  <a:srgbClr val="C00000"/>
                </a:solidFill>
              </a:rPr>
              <a:t>hipótesis</a:t>
            </a:r>
            <a:r>
              <a:rPr lang="es-CO" dirty="0" smtClean="0"/>
              <a:t>: una proposición que se puede probar.</a:t>
            </a:r>
          </a:p>
          <a:p>
            <a:r>
              <a:rPr lang="es-CO" b="1" dirty="0">
                <a:solidFill>
                  <a:srgbClr val="C00000"/>
                </a:solidFill>
              </a:rPr>
              <a:t>Hipótesis </a:t>
            </a:r>
            <a:r>
              <a:rPr lang="es-CO" b="1" dirty="0" smtClean="0">
                <a:solidFill>
                  <a:srgbClr val="C00000"/>
                </a:solidFill>
              </a:rPr>
              <a:t>nula </a:t>
            </a:r>
            <a:r>
              <a:rPr lang="es-CO" b="1" dirty="0" smtClean="0"/>
              <a:t>(H0)</a:t>
            </a:r>
            <a:r>
              <a:rPr lang="es-CO" dirty="0" smtClean="0"/>
              <a:t>: usualmente, el contrario de lo que se busca</a:t>
            </a:r>
          </a:p>
          <a:p>
            <a:pPr lvl="1"/>
            <a:r>
              <a:rPr lang="es-CO" dirty="0" smtClean="0"/>
              <a:t>Tratan </a:t>
            </a:r>
            <a:r>
              <a:rPr lang="es-CO" dirty="0"/>
              <a:t>situaciones de </a:t>
            </a:r>
            <a:r>
              <a:rPr lang="es-CO" dirty="0" smtClean="0"/>
              <a:t>igualdad (=, </a:t>
            </a:r>
            <a:r>
              <a:rPr lang="es-CO" dirty="0">
                <a:sym typeface="Wingdings" panose="05000000000000000000" pitchFamily="2" charset="2"/>
              </a:rPr>
              <a:t>≤, </a:t>
            </a:r>
            <a:r>
              <a:rPr lang="es-CO" dirty="0" smtClean="0">
                <a:sym typeface="Wingdings" panose="05000000000000000000" pitchFamily="2" charset="2"/>
              </a:rPr>
              <a:t>≥)</a:t>
            </a:r>
            <a:r>
              <a:rPr lang="es-CO" dirty="0" smtClean="0"/>
              <a:t>, estabilidad, independencia</a:t>
            </a:r>
          </a:p>
          <a:p>
            <a:pPr lvl="1"/>
            <a:r>
              <a:rPr lang="es-CO" dirty="0" smtClean="0"/>
              <a:t>Ejemplo: “los resultados del modelo A </a:t>
            </a:r>
            <a:r>
              <a:rPr lang="es-CO" dirty="0"/>
              <a:t>son iguales o peores a </a:t>
            </a:r>
            <a:r>
              <a:rPr lang="es-CO" dirty="0" smtClean="0"/>
              <a:t>los del modelo B”</a:t>
            </a:r>
            <a:endParaRPr lang="es-CO" dirty="0"/>
          </a:p>
          <a:p>
            <a:r>
              <a:rPr lang="es-CO" b="1" dirty="0" smtClean="0">
                <a:solidFill>
                  <a:srgbClr val="C00000"/>
                </a:solidFill>
              </a:rPr>
              <a:t>Hipótesis alternativa </a:t>
            </a:r>
            <a:r>
              <a:rPr lang="es-CO" b="1" dirty="0" smtClean="0"/>
              <a:t>(Ha)</a:t>
            </a:r>
            <a:r>
              <a:rPr lang="es-CO" dirty="0" smtClean="0"/>
              <a:t>: usualmente, lo que se busca</a:t>
            </a:r>
          </a:p>
          <a:p>
            <a:pPr lvl="1"/>
            <a:r>
              <a:rPr lang="es-CO" dirty="0" smtClean="0"/>
              <a:t>Tratan situaciones de cambio, diferencia</a:t>
            </a:r>
            <a:r>
              <a:rPr lang="es-CO" dirty="0"/>
              <a:t> </a:t>
            </a:r>
            <a:r>
              <a:rPr lang="es-CO" dirty="0" smtClean="0"/>
              <a:t>(</a:t>
            </a:r>
            <a:r>
              <a:rPr lang="es-CO" dirty="0">
                <a:sym typeface="Wingdings" panose="05000000000000000000" pitchFamily="2" charset="2"/>
              </a:rPr>
              <a:t>≠, &lt;, </a:t>
            </a:r>
            <a:r>
              <a:rPr lang="es-CO" dirty="0" smtClean="0">
                <a:sym typeface="Wingdings" panose="05000000000000000000" pitchFamily="2" charset="2"/>
              </a:rPr>
              <a:t>&gt;)</a:t>
            </a:r>
            <a:r>
              <a:rPr lang="es-CO" dirty="0" smtClean="0"/>
              <a:t>, inestabilidad, dependencia</a:t>
            </a:r>
          </a:p>
          <a:p>
            <a:pPr lvl="1"/>
            <a:r>
              <a:rPr lang="es-CO" dirty="0"/>
              <a:t>Ejemplo: “los resultados del modelo A </a:t>
            </a:r>
            <a:r>
              <a:rPr lang="es-CO" dirty="0" smtClean="0"/>
              <a:t>son mejores a los del </a:t>
            </a:r>
            <a:r>
              <a:rPr lang="es-CO" dirty="0"/>
              <a:t>modelo </a:t>
            </a:r>
            <a:r>
              <a:rPr lang="es-CO" dirty="0" smtClean="0"/>
              <a:t>B”</a:t>
            </a:r>
          </a:p>
          <a:p>
            <a:r>
              <a:rPr lang="es-CO" b="1" dirty="0" smtClean="0">
                <a:solidFill>
                  <a:srgbClr val="C00000"/>
                </a:solidFill>
              </a:rPr>
              <a:t>Valor de significancia </a:t>
            </a:r>
            <a:r>
              <a:rPr lang="el-GR" b="1" dirty="0" smtClean="0">
                <a:solidFill>
                  <a:srgbClr val="C00000"/>
                </a:solidFill>
              </a:rPr>
              <a:t>α</a:t>
            </a:r>
            <a:r>
              <a:rPr lang="es-CO" dirty="0" smtClean="0"/>
              <a:t>: sirve como un umbral de probabilidad que se compara con el </a:t>
            </a:r>
            <a:r>
              <a:rPr lang="es-CO" b="1" dirty="0" smtClean="0"/>
              <a:t>valor-p </a:t>
            </a:r>
            <a:r>
              <a:rPr lang="es-CO" dirty="0" smtClean="0"/>
              <a:t>que resulta de la prueba de hipótesis. Es igual a 1-confianza de la prueba.</a:t>
            </a:r>
            <a:endParaRPr lang="es-CO" dirty="0"/>
          </a:p>
          <a:p>
            <a:pPr lvl="1"/>
            <a:endParaRPr lang="es-CO" dirty="0" smtClean="0"/>
          </a:p>
          <a:p>
            <a:endParaRPr lang="es-CO" dirty="0"/>
          </a:p>
        </p:txBody>
      </p:sp>
      <p:pic>
        <p:nvPicPr>
          <p:cNvPr id="4" name="Picture 2" descr="http://imgs.xkcd.com/comics/null_hypothes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461" y="2121408"/>
            <a:ext cx="2604304" cy="392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37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Prueba de hipótesis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lvl="1" indent="0">
              <a:buNone/>
            </a:pPr>
            <a:endParaRPr lang="es-CO" dirty="0" smtClean="0"/>
          </a:p>
          <a:p>
            <a:r>
              <a:rPr lang="es-CO" dirty="0" smtClean="0"/>
              <a:t>Se estudia la hipótesis </a:t>
            </a:r>
            <a:r>
              <a:rPr lang="es-CO" b="1" dirty="0" smtClean="0"/>
              <a:t>nula </a:t>
            </a:r>
            <a:r>
              <a:rPr lang="es-CO" dirty="0" smtClean="0"/>
              <a:t>H0, se trata de comprobar su validez</a:t>
            </a:r>
          </a:p>
          <a:p>
            <a:r>
              <a:rPr lang="es-CO" b="1" dirty="0"/>
              <a:t>Conclusión de una prueba de hipótesis</a:t>
            </a:r>
            <a:r>
              <a:rPr lang="es-CO" dirty="0"/>
              <a:t>: las pruebas de hipótesis tienen como resultado un </a:t>
            </a:r>
            <a:r>
              <a:rPr lang="es-CO" b="1" dirty="0"/>
              <a:t>valor-p</a:t>
            </a:r>
            <a:r>
              <a:rPr lang="es-CO" dirty="0"/>
              <a:t>, que se compara con la </a:t>
            </a:r>
            <a:r>
              <a:rPr lang="es-CO" b="1" dirty="0"/>
              <a:t>significancia </a:t>
            </a:r>
            <a:r>
              <a:rPr lang="el-GR" b="1" dirty="0"/>
              <a:t>α</a:t>
            </a:r>
            <a:r>
              <a:rPr lang="es-CO" b="1" dirty="0"/>
              <a:t> </a:t>
            </a:r>
            <a:r>
              <a:rPr lang="es-CO" dirty="0"/>
              <a:t>establecida para el test:</a:t>
            </a:r>
          </a:p>
          <a:p>
            <a:pPr lvl="1"/>
            <a:r>
              <a:rPr lang="es-CO" dirty="0"/>
              <a:t>Si </a:t>
            </a:r>
            <a:r>
              <a:rPr lang="el-GR" b="1" dirty="0"/>
              <a:t>α</a:t>
            </a:r>
            <a:r>
              <a:rPr lang="es-CO" b="1" dirty="0"/>
              <a:t> &lt; valor-p</a:t>
            </a:r>
            <a:r>
              <a:rPr lang="es-CO" dirty="0"/>
              <a:t>, </a:t>
            </a:r>
            <a:r>
              <a:rPr lang="es-CO" b="1" dirty="0">
                <a:solidFill>
                  <a:srgbClr val="C00000"/>
                </a:solidFill>
              </a:rPr>
              <a:t>se rechaza la hipótesis </a:t>
            </a:r>
            <a:r>
              <a:rPr lang="es-CO" b="1" dirty="0" smtClean="0">
                <a:solidFill>
                  <a:srgbClr val="C00000"/>
                </a:solidFill>
              </a:rPr>
              <a:t>nula H0</a:t>
            </a:r>
            <a:r>
              <a:rPr lang="es-CO" dirty="0" smtClean="0"/>
              <a:t>, </a:t>
            </a:r>
            <a:r>
              <a:rPr lang="es-CO" dirty="0"/>
              <a:t>en favor de la hipótesis </a:t>
            </a:r>
            <a:r>
              <a:rPr lang="es-CO" dirty="0" smtClean="0"/>
              <a:t>alternativa Ha. La evidencia permite contradecir H0 con un nivel de confianza de (1-</a:t>
            </a:r>
            <a:r>
              <a:rPr lang="el-GR" dirty="0"/>
              <a:t> </a:t>
            </a:r>
            <a:r>
              <a:rPr lang="el-GR" dirty="0" smtClean="0"/>
              <a:t>α</a:t>
            </a:r>
            <a:r>
              <a:rPr lang="es-CO" dirty="0" smtClean="0"/>
              <a:t>).</a:t>
            </a:r>
            <a:endParaRPr lang="es-CO" dirty="0"/>
          </a:p>
          <a:p>
            <a:pPr lvl="1"/>
            <a:r>
              <a:rPr lang="es-CO" dirty="0"/>
              <a:t>Si </a:t>
            </a:r>
            <a:r>
              <a:rPr lang="el-GR" b="1" dirty="0"/>
              <a:t>α</a:t>
            </a:r>
            <a:r>
              <a:rPr lang="es-CO" b="1" dirty="0"/>
              <a:t> &gt; valor-p</a:t>
            </a:r>
            <a:r>
              <a:rPr lang="es-CO" dirty="0"/>
              <a:t>, </a:t>
            </a:r>
            <a:r>
              <a:rPr lang="es-CO" b="1" dirty="0">
                <a:solidFill>
                  <a:srgbClr val="C00000"/>
                </a:solidFill>
              </a:rPr>
              <a:t>no se puede rechazar la hipótesis </a:t>
            </a:r>
            <a:r>
              <a:rPr lang="es-CO" b="1" dirty="0" smtClean="0">
                <a:solidFill>
                  <a:srgbClr val="C00000"/>
                </a:solidFill>
              </a:rPr>
              <a:t>nula H0</a:t>
            </a:r>
            <a:r>
              <a:rPr lang="es-CO" dirty="0" smtClean="0"/>
              <a:t>. La </a:t>
            </a:r>
            <a:r>
              <a:rPr lang="es-CO" dirty="0"/>
              <a:t>evidencia no es suficiente para </a:t>
            </a:r>
            <a:r>
              <a:rPr lang="es-CO" dirty="0" smtClean="0"/>
              <a:t>contradecir H0, </a:t>
            </a:r>
            <a:r>
              <a:rPr lang="es-CO" dirty="0"/>
              <a:t>en caso tal, no se puede concluir nada al respecto de la hipótesis alternativa. </a:t>
            </a:r>
            <a:r>
              <a:rPr lang="es-CO" dirty="0" smtClean="0"/>
              <a:t>Puede que con una muestra mas representativa de las poblaciones se pueda llegar a rechazar H0. Esta conclusión también aporta conocimiento.</a:t>
            </a:r>
            <a:endParaRPr lang="es-CO" dirty="0"/>
          </a:p>
          <a:p>
            <a:pPr lvl="1"/>
            <a:r>
              <a:rPr lang="es-CO" b="1" dirty="0" smtClean="0"/>
              <a:t>Nunca se llega a una aceptación </a:t>
            </a:r>
            <a:r>
              <a:rPr lang="es-CO" dirty="0" smtClean="0"/>
              <a:t>de H0.</a:t>
            </a:r>
          </a:p>
          <a:p>
            <a:r>
              <a:rPr lang="es-CO" dirty="0" smtClean="0"/>
              <a:t>Las regiones de rechazo corresponden a regiones por fuera de intervalos de confianza de una distribución dada.</a:t>
            </a:r>
          </a:p>
        </p:txBody>
      </p:sp>
    </p:spTree>
    <p:extLst>
      <p:ext uri="{BB962C8B-B14F-4D97-AF65-F5344CB8AC3E}">
        <p14:creationId xmlns:p14="http://schemas.microsoft.com/office/powerpoint/2010/main" val="422722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Prueba de hipótesis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r>
              <a:rPr lang="es-CO" dirty="0" smtClean="0"/>
              <a:t>La conclusión de la prueba de hipótesis corresponde a la realidad?</a:t>
            </a:r>
          </a:p>
          <a:p>
            <a:endParaRPr lang="es-CO" dirty="0"/>
          </a:p>
          <a:p>
            <a:pPr marL="274320" lvl="1" indent="0">
              <a:buNone/>
            </a:pPr>
            <a:endParaRPr lang="es-CO" dirty="0"/>
          </a:p>
          <a:p>
            <a:pPr marL="274320" lvl="1" indent="0">
              <a:buNone/>
            </a:pPr>
            <a:endParaRPr lang="es-CO" dirty="0"/>
          </a:p>
          <a:p>
            <a:r>
              <a:rPr lang="es-CO" b="1" dirty="0" smtClean="0">
                <a:solidFill>
                  <a:srgbClr val="C00000"/>
                </a:solidFill>
              </a:rPr>
              <a:t>Tipos de error</a:t>
            </a:r>
            <a:r>
              <a:rPr lang="es-CO" dirty="0" smtClean="0"/>
              <a:t> de las pruebas de hipótesis</a:t>
            </a:r>
          </a:p>
          <a:p>
            <a:pPr lvl="1"/>
            <a:r>
              <a:rPr lang="es-CO" dirty="0" smtClean="0"/>
              <a:t>Tipo I (Falso positivo): </a:t>
            </a:r>
            <a:r>
              <a:rPr lang="es-CO" dirty="0"/>
              <a:t>	</a:t>
            </a:r>
            <a:r>
              <a:rPr lang="el-GR" dirty="0" smtClean="0"/>
              <a:t>α</a:t>
            </a:r>
            <a:r>
              <a:rPr lang="es-CO" dirty="0" smtClean="0"/>
              <a:t> = probabilidad de rechazar </a:t>
            </a:r>
            <a:r>
              <a:rPr lang="es-CO" dirty="0"/>
              <a:t>H0 cuando no se debería de haber </a:t>
            </a:r>
            <a:r>
              <a:rPr lang="es-CO" dirty="0" smtClean="0"/>
              <a:t>rechazado. El valor utilizado por defecto es 5%, que implica una inferencia con 95% de confianza</a:t>
            </a:r>
            <a:endParaRPr lang="es-CO" dirty="0"/>
          </a:p>
          <a:p>
            <a:pPr lvl="1"/>
            <a:r>
              <a:rPr lang="es-CO" dirty="0" smtClean="0"/>
              <a:t>Tipo II (Falso negativo): 	</a:t>
            </a:r>
            <a:r>
              <a:rPr lang="el-GR" dirty="0" smtClean="0"/>
              <a:t>β </a:t>
            </a:r>
            <a:r>
              <a:rPr lang="es-CO" dirty="0" smtClean="0"/>
              <a:t>= probabilidad de no rechazar H0 cuando se debería de haber rechazado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814" y="2465526"/>
            <a:ext cx="5838717" cy="976986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5067173" y="4961170"/>
            <a:ext cx="47382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dirty="0" smtClean="0">
                <a:solidFill>
                  <a:srgbClr val="FF0000"/>
                </a:solidFill>
              </a:rPr>
              <a:t>No nos interesa en este momento</a:t>
            </a:r>
            <a:endParaRPr lang="es-CO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1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29710" y="2093976"/>
            <a:ext cx="9898538" cy="4050792"/>
          </a:xfrm>
        </p:spPr>
        <p:txBody>
          <a:bodyPr>
            <a:normAutofit/>
          </a:bodyPr>
          <a:lstStyle/>
          <a:p>
            <a:r>
              <a:rPr lang="es-CO" dirty="0" smtClean="0"/>
              <a:t>Se quiere evaluar si una iniciativa educativa propuesta en una comunidad desfavorecida tuvo éxito o no</a:t>
            </a:r>
          </a:p>
          <a:p>
            <a:pPr lvl="7"/>
            <a:r>
              <a:rPr lang="es-CO" sz="1800" dirty="0" smtClean="0"/>
              <a:t>Se realiza un examen de los estudiantes antes y después de la aplicación de la iniciativa educativa</a:t>
            </a:r>
          </a:p>
          <a:p>
            <a:pPr lvl="7"/>
            <a:r>
              <a:rPr lang="es-CO" sz="1800" dirty="0" smtClean="0"/>
              <a:t>Se puede usar el promedio de las notas antes y después de la iniciativa:  28,1 y 30,5 respectivamente</a:t>
            </a:r>
          </a:p>
          <a:p>
            <a:pPr lvl="7"/>
            <a:r>
              <a:rPr lang="es-CO" sz="1800" dirty="0" smtClean="0"/>
              <a:t>¿Se puede decir que mejoraron las notas?</a:t>
            </a:r>
          </a:p>
          <a:p>
            <a:pPr lvl="7"/>
            <a:r>
              <a:rPr lang="es-CO" sz="1800" dirty="0" smtClean="0"/>
              <a:t>¿Con que nivel de confianza?</a:t>
            </a:r>
          </a:p>
          <a:p>
            <a:pPr lvl="7"/>
            <a:r>
              <a:rPr lang="es-CO" sz="1800" dirty="0" smtClean="0"/>
              <a:t>Estadísticamente, con un nivel de confianza del 95%, no se podría decir que las notas de los estudiantes mejoraron (aunque si, con un nivel de confianza del 90%)</a:t>
            </a:r>
          </a:p>
          <a:p>
            <a:pPr lvl="7"/>
            <a:r>
              <a:rPr lang="es-CO" sz="1800" dirty="0" smtClean="0"/>
              <a:t>Un objetivo de la iniciativa era mejorar en al menos </a:t>
            </a:r>
            <a:r>
              <a:rPr lang="es-CO" sz="1800" dirty="0"/>
              <a:t>2</a:t>
            </a:r>
            <a:r>
              <a:rPr lang="es-CO" sz="1800" dirty="0" smtClean="0"/>
              <a:t> puntos en la evaluación, con un nivel de confianza del 90%, ¿se cumplió?</a:t>
            </a:r>
          </a:p>
          <a:p>
            <a:endParaRPr lang="es-CO" dirty="0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229710" y="2714222"/>
          <a:ext cx="1892300" cy="3011805"/>
        </p:xfrm>
        <a:graphic>
          <a:graphicData uri="http://schemas.openxmlformats.org/drawingml/2006/table">
            <a:tbl>
              <a:tblPr/>
              <a:tblGrid>
                <a:gridCol w="696164">
                  <a:extLst>
                    <a:ext uri="{9D8B030D-6E8A-4147-A177-3AD203B41FA5}">
                      <a16:colId xmlns:a16="http://schemas.microsoft.com/office/drawing/2014/main" val="2116416409"/>
                    </a:ext>
                  </a:extLst>
                </a:gridCol>
                <a:gridCol w="598068">
                  <a:extLst>
                    <a:ext uri="{9D8B030D-6E8A-4147-A177-3AD203B41FA5}">
                      <a16:colId xmlns:a16="http://schemas.microsoft.com/office/drawing/2014/main" val="2007304574"/>
                    </a:ext>
                  </a:extLst>
                </a:gridCol>
                <a:gridCol w="598068">
                  <a:extLst>
                    <a:ext uri="{9D8B030D-6E8A-4147-A177-3AD203B41FA5}">
                      <a16:colId xmlns:a16="http://schemas.microsoft.com/office/drawing/2014/main" val="2027335919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Notas evaluación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5141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Estudiante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Después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74571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71909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81993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96335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36065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06277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3096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851308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952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66311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94567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40763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99771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11713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47380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223612"/>
                  </a:ext>
                </a:extLst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Prueba </a:t>
            </a:r>
            <a:r>
              <a:rPr lang="es-CO" dirty="0"/>
              <a:t>de hipótesis</a:t>
            </a:r>
          </a:p>
        </p:txBody>
      </p:sp>
      <p:sp>
        <p:nvSpPr>
          <p:cNvPr id="14" name="Rectángulo redondeado 13"/>
          <p:cNvSpPr/>
          <p:nvPr/>
        </p:nvSpPr>
        <p:spPr>
          <a:xfrm>
            <a:off x="2102507" y="3440561"/>
            <a:ext cx="1019503" cy="144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redondeado 14"/>
          <p:cNvSpPr/>
          <p:nvPr/>
        </p:nvSpPr>
        <p:spPr>
          <a:xfrm>
            <a:off x="2102507" y="3971388"/>
            <a:ext cx="1019503" cy="144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redondeado 15"/>
          <p:cNvSpPr/>
          <p:nvPr/>
        </p:nvSpPr>
        <p:spPr>
          <a:xfrm>
            <a:off x="2102506" y="4493275"/>
            <a:ext cx="1019503" cy="144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redondeado 16"/>
          <p:cNvSpPr/>
          <p:nvPr/>
        </p:nvSpPr>
        <p:spPr>
          <a:xfrm>
            <a:off x="2102506" y="4843451"/>
            <a:ext cx="1019503" cy="144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redondeado 20"/>
          <p:cNvSpPr/>
          <p:nvPr/>
        </p:nvSpPr>
        <p:spPr>
          <a:xfrm>
            <a:off x="2102505" y="4674144"/>
            <a:ext cx="1019503" cy="144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26" name="Objeto 25"/>
          <p:cNvGraphicFramePr>
            <a:graphicFrameLocks noChangeAspect="1"/>
          </p:cNvGraphicFramePr>
          <p:nvPr>
            <p:extLst/>
          </p:nvPr>
        </p:nvGraphicFramePr>
        <p:xfrm>
          <a:off x="1229710" y="5802952"/>
          <a:ext cx="19050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Hoja de cálculo" r:id="rId4" imgW="1904933" imgH="209731" progId="Excel.Sheet.12">
                  <p:embed/>
                </p:oleObj>
              </mc:Choice>
              <mc:Fallback>
                <p:oleObj name="Hoja de cálculo" r:id="rId4" imgW="1904933" imgH="209731" progId="Excel.Sheet.12">
                  <p:embed/>
                  <p:pic>
                    <p:nvPicPr>
                      <p:cNvPr id="26" name="Objeto 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29710" y="5802952"/>
                        <a:ext cx="190500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359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29710" y="2093976"/>
            <a:ext cx="9898538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 smtClean="0"/>
              <a:t>Para evaluar la facilidad de acceso a una comunidad desfavorecida, se quiere establecer si la nueva carretera (B) es mejor que el antiguo camino (A). Se tomaron varias mediciones de los tiempos de los trayectos.</a:t>
            </a:r>
          </a:p>
          <a:p>
            <a:pPr lvl="8"/>
            <a:r>
              <a:rPr lang="es-CO" sz="1800" dirty="0" smtClean="0"/>
              <a:t>¿Tiene sentido comparar los tiempos de las dos rutas uno a uno?</a:t>
            </a:r>
          </a:p>
          <a:p>
            <a:pPr lvl="8"/>
            <a:r>
              <a:rPr lang="es-CO" sz="1800" dirty="0" smtClean="0"/>
              <a:t>¿Se puede decir que la ruta B permite reducir los tiempos  en al menos 1 minuto con respecto a la ruta A, con un nivel de confianza del 90%?</a:t>
            </a:r>
          </a:p>
          <a:p>
            <a:pPr lvl="8"/>
            <a:r>
              <a:rPr lang="es-CO" sz="1800" dirty="0" smtClean="0"/>
              <a:t>No</a:t>
            </a:r>
            <a:endParaRPr lang="es-CO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Prueba de hipótesis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1380548" y="2951335"/>
          <a:ext cx="1955800" cy="3720465"/>
        </p:xfrm>
        <a:graphic>
          <a:graphicData uri="http://schemas.openxmlformats.org/drawingml/2006/table">
            <a:tbl>
              <a:tblPr/>
              <a:tblGrid>
                <a:gridCol w="977900">
                  <a:extLst>
                    <a:ext uri="{9D8B030D-6E8A-4147-A177-3AD203B41FA5}">
                      <a16:colId xmlns:a16="http://schemas.microsoft.com/office/drawing/2014/main" val="2258642305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1198471399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Tiempos ruta 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Tiempos ruta 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06838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37794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03862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0211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30693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06179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89457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69224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35591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075163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30075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2479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0158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614331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70246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836592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45051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68978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31012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096228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87829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/>
          </p:nvPr>
        </p:nvGraphicFramePr>
        <p:xfrm>
          <a:off x="1812348" y="5876789"/>
          <a:ext cx="1524000" cy="531495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50745195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50313518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Promedio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34165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51821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25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1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29710" y="2093976"/>
            <a:ext cx="9898538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 smtClean="0"/>
              <a:t>Analizando las preferencias políticas de una población específica se encuentran diferencias profundas entre los hombres y las mujeres.</a:t>
            </a:r>
          </a:p>
          <a:p>
            <a:r>
              <a:rPr lang="es-CO" dirty="0" smtClean="0"/>
              <a:t>¿Se puede decir que las mujeres tienden a votar más por los liberales y los hombres por los conservadores?</a:t>
            </a:r>
          </a:p>
          <a:p>
            <a:endParaRPr lang="es-CO" dirty="0"/>
          </a:p>
          <a:p>
            <a:endParaRPr lang="es-CO" dirty="0" smtClean="0"/>
          </a:p>
          <a:p>
            <a:endParaRPr lang="es-CO" dirty="0"/>
          </a:p>
          <a:p>
            <a:endParaRPr lang="es-CO" dirty="0" smtClean="0"/>
          </a:p>
          <a:p>
            <a:r>
              <a:rPr lang="es-CO" dirty="0" smtClean="0"/>
              <a:t>Si, con un nivel de confianza superior al 99%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Prueba de hipótesis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/>
          </p:nvPr>
        </p:nvGraphicFramePr>
        <p:xfrm>
          <a:off x="3707474" y="3671870"/>
          <a:ext cx="4389124" cy="1282516"/>
        </p:xfrm>
        <a:graphic>
          <a:graphicData uri="http://schemas.openxmlformats.org/drawingml/2006/table">
            <a:tbl>
              <a:tblPr/>
              <a:tblGrid>
                <a:gridCol w="1097281">
                  <a:extLst>
                    <a:ext uri="{9D8B030D-6E8A-4147-A177-3AD203B41FA5}">
                      <a16:colId xmlns:a16="http://schemas.microsoft.com/office/drawing/2014/main" val="1059416441"/>
                    </a:ext>
                  </a:extLst>
                </a:gridCol>
                <a:gridCol w="1097281">
                  <a:extLst>
                    <a:ext uri="{9D8B030D-6E8A-4147-A177-3AD203B41FA5}">
                      <a16:colId xmlns:a16="http://schemas.microsoft.com/office/drawing/2014/main" val="3086989608"/>
                    </a:ext>
                  </a:extLst>
                </a:gridCol>
                <a:gridCol w="1097281">
                  <a:extLst>
                    <a:ext uri="{9D8B030D-6E8A-4147-A177-3AD203B41FA5}">
                      <a16:colId xmlns:a16="http://schemas.microsoft.com/office/drawing/2014/main" val="3964439883"/>
                    </a:ext>
                  </a:extLst>
                </a:gridCol>
                <a:gridCol w="1097281">
                  <a:extLst>
                    <a:ext uri="{9D8B030D-6E8A-4147-A177-3AD203B41FA5}">
                      <a16:colId xmlns:a16="http://schemas.microsoft.com/office/drawing/2014/main" val="1894908532"/>
                    </a:ext>
                  </a:extLst>
                </a:gridCol>
              </a:tblGrid>
              <a:tr h="320629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1" i="0" u="none" strike="noStrike" dirty="0">
                          <a:solidFill>
                            <a:srgbClr val="4F6228"/>
                          </a:solidFill>
                          <a:effectLst/>
                          <a:latin typeface="Calibri" panose="020F0502020204030204" pitchFamily="34" charset="0"/>
                        </a:rPr>
                        <a:t>Observado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Hombre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Mujer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170201"/>
                  </a:ext>
                </a:extLst>
              </a:tr>
              <a:tr h="320629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Conservador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139093"/>
                  </a:ext>
                </a:extLst>
              </a:tr>
              <a:tr h="320629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158864"/>
                  </a:ext>
                </a:extLst>
              </a:tr>
              <a:tr h="320629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837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24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Taller </a:t>
            </a:r>
            <a:r>
              <a:rPr lang="es-CO" dirty="0" smtClean="0"/>
              <a:t>BRAIN SIZE + CHURN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es-CO" dirty="0" smtClean="0"/>
              <a:t>Desarrolle el taller de </a:t>
            </a:r>
            <a:r>
              <a:rPr lang="es-CO" dirty="0" err="1" smtClean="0"/>
              <a:t>brain</a:t>
            </a:r>
            <a:r>
              <a:rPr lang="es-CO" dirty="0" smtClean="0"/>
              <a:t> </a:t>
            </a:r>
            <a:r>
              <a:rPr lang="es-CO" dirty="0" err="1" smtClean="0"/>
              <a:t>size</a:t>
            </a:r>
            <a:endParaRPr lang="es-CO" dirty="0" smtClean="0"/>
          </a:p>
          <a:p>
            <a:r>
              <a:rPr lang="es-CO" dirty="0" smtClean="0"/>
              <a:t>Con los datos del </a:t>
            </a:r>
            <a:r>
              <a:rPr lang="es-CO" dirty="0" err="1" smtClean="0"/>
              <a:t>Churn</a:t>
            </a:r>
            <a:r>
              <a:rPr lang="es-CO" dirty="0" smtClean="0"/>
              <a:t> responda a la siguiente pregunta:</a:t>
            </a:r>
            <a:endParaRPr lang="es-CO" dirty="0"/>
          </a:p>
          <a:p>
            <a:pPr marL="0" indent="0">
              <a:buNone/>
            </a:pPr>
            <a:r>
              <a:rPr lang="es-CO" dirty="0" smtClean="0"/>
              <a:t>	¿</a:t>
            </a:r>
            <a:r>
              <a:rPr lang="es-CO" dirty="0" smtClean="0"/>
              <a:t>Se puede decir que los clientes que se fueron ganan mas que los que se </a:t>
            </a:r>
            <a:r>
              <a:rPr lang="es-CO" dirty="0" smtClean="0"/>
              <a:t>	quedaron </a:t>
            </a:r>
            <a:r>
              <a:rPr lang="es-CO" dirty="0" smtClean="0"/>
              <a:t>con una confianza del 95%?</a:t>
            </a:r>
          </a:p>
          <a:p>
            <a:pPr lvl="1"/>
            <a:r>
              <a:rPr lang="es-CO" dirty="0" smtClean="0"/>
              <a:t>Establezca la prueba de hipótesis a realizar, hipótesis nula y alternativa y posibles conclusiones</a:t>
            </a:r>
          </a:p>
          <a:p>
            <a:pPr lvl="1"/>
            <a:r>
              <a:rPr lang="es-CO" dirty="0" smtClean="0"/>
              <a:t>Ejecútela y concluya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19188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Tipo de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61828</TotalTime>
  <Words>917</Words>
  <Application>Microsoft Office PowerPoint</Application>
  <PresentationFormat>Panorámica</PresentationFormat>
  <Paragraphs>174</Paragraphs>
  <Slides>9</Slides>
  <Notes>5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Calibri</vt:lpstr>
      <vt:lpstr>Cambria</vt:lpstr>
      <vt:lpstr>Rockwell</vt:lpstr>
      <vt:lpstr>Rockwell Condensed</vt:lpstr>
      <vt:lpstr>Wingdings</vt:lpstr>
      <vt:lpstr>Tipo de madera</vt:lpstr>
      <vt:lpstr>Hoja de cálculo</vt:lpstr>
      <vt:lpstr>Pruebas de hipótesis</vt:lpstr>
      <vt:lpstr>Prueba de hipótesis</vt:lpstr>
      <vt:lpstr>Prueba de hipótesis</vt:lpstr>
      <vt:lpstr>Prueba de hipótesis</vt:lpstr>
      <vt:lpstr>Prueba de hipótesis</vt:lpstr>
      <vt:lpstr>Prueba de hipótesis</vt:lpstr>
      <vt:lpstr>Prueba de hipótesis</vt:lpstr>
      <vt:lpstr>Prueba de hipótesis</vt:lpstr>
      <vt:lpstr>Taller BRAIN SIZE + CHURN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&amp; DATA ANALYTICS</dc:title>
  <dc:creator>Javier Diaz</dc:creator>
  <cp:lastModifiedBy>Javier Gustavo Diaz Cely</cp:lastModifiedBy>
  <cp:revision>688</cp:revision>
  <cp:lastPrinted>2016-08-05T14:34:02Z</cp:lastPrinted>
  <dcterms:created xsi:type="dcterms:W3CDTF">2016-04-25T14:08:26Z</dcterms:created>
  <dcterms:modified xsi:type="dcterms:W3CDTF">2018-08-21T23:03:04Z</dcterms:modified>
</cp:coreProperties>
</file>